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-9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FA684D-8187-45EE-9A6D-0DFE0BD997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A9F7656-D676-4831-A5D0-D5B316BE5B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94FEFD-42EC-4EC4-8B90-97CFE7AB5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CE5A97-D941-4F4D-A456-D27811F74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B3FC6A-8C18-4A1E-AF5F-2448751C3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231398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9C96BF-5EE7-4DDA-BD5E-6DE6AA49F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72FA35E-544D-4B4E-AF91-8C1C5DBC5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F2CDD9-06D3-418F-9DD6-2940894A1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01C025-0A0B-4E90-BC06-05CEC6D3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FD9CAF-ACDE-488C-B345-B09970D7A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181664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7060949-3296-4B88-8433-C9FC929D4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D330C97-56A9-48D4-9B6F-A5BF287081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DB0DEA-9052-45C8-9C8E-94CB2086D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ED816C-1690-440E-9C2D-1866390D1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6889EF-734B-4414-9C1D-A2D8089E9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222984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2C10B4-54AA-4848-8BC5-6943AEA7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E39C80-E751-4A28-98DB-7B101F2AA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0BC9518-C687-4C97-8838-A3EB1624D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E3FC78-6561-482A-9F04-215D7288A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9B1036-7D72-4306-B6A5-334AF1F25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370313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6CF7C-AF67-42C2-B019-6EEAB9D84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3CB61A-8074-4914-91C1-33F8269A7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4E500D-1F45-4FCB-AABE-21AF9FD48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752E28-3CA2-4352-BDDC-364C8EB03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09F28D-27A6-413F-8D25-0E3956F80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1199578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C272EC-20E0-4864-A56B-7ECF3F911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E9A650-28FE-4C3F-AE43-86BDA5AA53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7365C02-CFEC-4924-BABA-D0A468C3F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CD24383-726C-4814-A0B4-C38B9F1AD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46D27C-1132-4A8B-BFFF-E9CB30EA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DDBBFF-8975-40AC-B67B-C338406C1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2712594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3E29B5-3734-4421-A319-A46A8BA71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8DB90A9-54C7-4E61-9773-3F36BB71B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D62E213-9F9F-4626-AD08-714F32081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0D58EA9-2E1C-4EBB-9605-345811B21E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1B4AE41-85F9-4C0E-BF66-8A751B5DBC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F0480BF-A93E-4DE5-88E6-0995281B7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E86322C-94A4-418D-A3F0-DFAB68D17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15CF2D9-7981-4F2A-A130-1B1E65350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3060922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363BD5-3261-485F-8ED3-85C81FF55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AB31C5D-76E3-4148-8D2A-3FF8882FA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845A2CE-7D91-4853-925D-86312B96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B13B77D-FA76-4635-B18A-7A6D7946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194672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6FAEC0F-6DB7-4F5F-8E54-2C0CE86E5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B7973F7-9BCB-4178-AE68-1B178FF4E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15E8D1C-DBC4-4CBB-A24D-D5188B3C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233897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B4EC8D-079D-4586-8887-D0366C820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71B336-B12C-4F20-B5C4-7768735E4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ACF701B-9B28-4E0D-A1C7-F19122464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5802DFD-5D66-4D3F-BCF3-DB0CC011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970485A-DB2C-4100-924A-1D06A6F90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7EA7928-50C1-4B53-9DF0-A42676C6F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181649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9161DA-A1FD-4EAE-844E-55592D631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1DE59AC-2BFB-445B-8228-54E4BF2F99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287FB88-6256-4825-93E1-2E19EEBAC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BEF9343-E2DE-44CE-B9BF-B6EBC1825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EEB38B-DB66-4BFD-B31A-F5B5245A3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49BF94F-E145-4C54-B7D0-DE167C79A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253557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3DBBBE9-CAE3-4B86-AB59-8D6926B3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4066AEA-4D38-439F-BF7B-0FC57999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A200A5-E9BD-44B3-B774-1B0344F615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EBFEE-A91E-4BCB-B7EF-A1B0066C1731}" type="datetimeFigureOut">
              <a:rPr lang="sq-AL" smtClean="0"/>
              <a:pPr/>
              <a:t>6.11.2021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226051-0ED8-444A-BC6B-3BBE8D706B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844FB9-5168-44F3-B74A-C43202279D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A5FB3-1396-4021-AD9F-D925C15CE6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xmlns="" val="353442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F9789D-DB3D-4A3C-9992-0D0102002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522" y="212035"/>
            <a:ext cx="11781182" cy="3297928"/>
          </a:xfrm>
        </p:spPr>
        <p:txBody>
          <a:bodyPr>
            <a:normAutofit fontScale="90000"/>
          </a:bodyPr>
          <a:lstStyle/>
          <a:p>
            <a:r>
              <a:rPr lang="sq-AL" b="1" dirty="0">
                <a:solidFill>
                  <a:srgbClr val="C00000"/>
                </a:solidFill>
              </a:rPr>
              <a:t>Aspektet metodologjike dhe praktike të planifikimit të mësimit në  shkencat shoqërore</a:t>
            </a:r>
            <a:r>
              <a:rPr lang="sq-AL" dirty="0"/>
              <a:t/>
            </a:r>
            <a:br>
              <a:rPr lang="sq-AL" dirty="0"/>
            </a:br>
            <a:endParaRPr lang="sq-A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9A52F85-6FAB-4EAD-8A11-3827185B95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b="1" dirty="0" err="1">
                <a:solidFill>
                  <a:srgbClr val="0070C0"/>
                </a:solidFill>
              </a:rPr>
              <a:t>Ligj</a:t>
            </a:r>
            <a:r>
              <a:rPr lang="en-US" sz="3200" b="1" dirty="0">
                <a:solidFill>
                  <a:srgbClr val="0070C0"/>
                </a:solidFill>
              </a:rPr>
              <a:t>. 4 </a:t>
            </a:r>
          </a:p>
          <a:p>
            <a:pPr algn="just"/>
            <a:r>
              <a:rPr lang="en-US" sz="3200" b="1" dirty="0" err="1">
                <a:solidFill>
                  <a:srgbClr val="0070C0"/>
                </a:solidFill>
              </a:rPr>
              <a:t>Lënda</a:t>
            </a:r>
            <a:r>
              <a:rPr lang="en-US" sz="3200" b="1" dirty="0">
                <a:solidFill>
                  <a:srgbClr val="0070C0"/>
                </a:solidFill>
              </a:rPr>
              <a:t>: </a:t>
            </a:r>
            <a:r>
              <a:rPr lang="en-US" sz="3200" b="1" dirty="0" err="1">
                <a:solidFill>
                  <a:srgbClr val="0070C0"/>
                </a:solidFill>
              </a:rPr>
              <a:t>Praktika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Pedagogjike</a:t>
            </a:r>
            <a:r>
              <a:rPr lang="en-US" sz="3200" b="1" dirty="0">
                <a:solidFill>
                  <a:srgbClr val="0070C0"/>
                </a:solidFill>
              </a:rPr>
              <a:t> 2</a:t>
            </a:r>
          </a:p>
          <a:p>
            <a:pPr algn="just"/>
            <a:r>
              <a:rPr lang="en-US" sz="3200" b="1" dirty="0">
                <a:solidFill>
                  <a:srgbClr val="0070C0"/>
                </a:solidFill>
              </a:rPr>
              <a:t>Prof. Ass. Dr. </a:t>
            </a:r>
            <a:r>
              <a:rPr lang="en-US" sz="3200" b="1" dirty="0" err="1">
                <a:solidFill>
                  <a:srgbClr val="0070C0"/>
                </a:solidFill>
              </a:rPr>
              <a:t>Veli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Kryeziu</a:t>
            </a:r>
            <a:endParaRPr lang="sq-AL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142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9D42957-B19B-4FA9-8948-9753C8E8010E}"/>
              </a:ext>
            </a:extLst>
          </p:cNvPr>
          <p:cNvSpPr/>
          <p:nvPr/>
        </p:nvSpPr>
        <p:spPr>
          <a:xfrm>
            <a:off x="212034" y="260201"/>
            <a:ext cx="11767931" cy="648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Antanta</a:t>
            </a:r>
            <a:endParaRPr lang="sq-A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Përparësitë: a)</a:t>
            </a:r>
            <a:r>
              <a:rPr lang="en-US" sz="2800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800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Zotëronte burime të mëdha ekonomike e detet: b)Kishte epërsi numerike në raport me kundërshtarin. </a:t>
            </a:r>
            <a:endParaRPr lang="sq-AL" sz="28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dirty="0" err="1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Mospërparësitë</a:t>
            </a:r>
            <a:r>
              <a:rPr lang="sq-AL" sz="2800" dirty="0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: a) Nuk ishte e përgatitur ushtarakisht sa kundërshtari; b) nuk siguronte dot një mobilizim të menjëhershëm. </a:t>
            </a:r>
            <a:endParaRPr lang="sq-AL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Blloku Qendror </a:t>
            </a:r>
            <a:endParaRPr lang="sq-A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dirty="0">
                <a:solidFill>
                  <a:srgbClr val="C0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Përparësitë: a) Kjo aleancë kishte një ushtri të fuqishme të armatosur të aftë e me përvojë; b)Sulmi i befasishëm </a:t>
            </a:r>
            <a:endParaRPr lang="sq-AL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dirty="0" err="1">
                <a:solidFill>
                  <a:schemeClr val="accent1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Mospërparësitë</a:t>
            </a:r>
            <a:r>
              <a:rPr lang="sq-AL" sz="2800" dirty="0">
                <a:solidFill>
                  <a:schemeClr val="accent1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: Mungesa e aftësisë për të përballuar luftën për një kohë të gjatë.</a:t>
            </a:r>
            <a:endParaRPr lang="sq-AL" sz="2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551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52A65DD-FA77-436A-A3BC-69D144E38896}"/>
              </a:ext>
            </a:extLst>
          </p:cNvPr>
          <p:cNvSpPr/>
          <p:nvPr/>
        </p:nvSpPr>
        <p:spPr>
          <a:xfrm>
            <a:off x="185530" y="350806"/>
            <a:ext cx="11820939" cy="5186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2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Përforcimi i njohurive: Shkrim i lirë </a:t>
            </a:r>
            <a:endParaRPr lang="sq-AL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200" dirty="0">
                <a:solidFill>
                  <a:srgbClr val="C0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Gjatë përforcimit nxënësit reflektojnë mbi idetë e tyre. Mësuesi shkruan në dërrasë çështjen rreth së cilës nxënësit në grupe do të japin idetë e tyre me shkrim të lirë. </a:t>
            </a:r>
            <a:endParaRPr lang="sq-AL" sz="32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200" b="1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- Cili ishte roli i SHBA në Luftën e Parë Botërore e çfarë ndikimi pati hyrja e SHBA në anën e bllokut të Antantës?</a:t>
            </a:r>
            <a:endParaRPr lang="sq-AL" sz="32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200" b="1" dirty="0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Grupet e nxënësve diskutojnë e ndajnë idetë e tyre me njëri-tjetrin. </a:t>
            </a:r>
            <a:endParaRPr lang="sq-AL" sz="32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041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66A1D45-DC92-4538-951A-AE9B3F366C1A}"/>
              </a:ext>
            </a:extLst>
          </p:cNvPr>
          <p:cNvSpPr/>
          <p:nvPr/>
        </p:nvSpPr>
        <p:spPr>
          <a:xfrm>
            <a:off x="291547" y="346951"/>
            <a:ext cx="11900453" cy="5823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Vlerësimi </a:t>
            </a:r>
            <a:endParaRPr lang="sq-A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dirty="0">
                <a:solidFill>
                  <a:srgbClr val="C0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Nxënësit vlerësohen për punën e realizuar në </a:t>
            </a:r>
            <a:r>
              <a:rPr lang="sq-AL" sz="3600" dirty="0" err="1">
                <a:solidFill>
                  <a:srgbClr val="C0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grup,argumentimit</a:t>
            </a:r>
            <a:r>
              <a:rPr lang="sq-AL" sz="3600" dirty="0">
                <a:solidFill>
                  <a:srgbClr val="C0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të pyetjeve, strategjitë e të menduarit e të shprehurit në bazë të pjesëmarrjes së tyre në orë të mësimit. </a:t>
            </a:r>
            <a:endParaRPr lang="sq-AL" sz="36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q-A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Detyrat dhe puna e pavarur.</a:t>
            </a:r>
            <a:endParaRPr lang="en-US" sz="3600" b="1" dirty="0">
              <a:solidFill>
                <a:srgbClr val="333333"/>
              </a:solidFill>
              <a:latin typeface="inheri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dirty="0">
                <a:solidFill>
                  <a:schemeClr val="accent6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Bëni një ese me temë “Lufta e Madhe”.</a:t>
            </a:r>
            <a:endParaRPr lang="sq-AL" sz="3600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367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A59A4A0-5274-448C-A45E-B00DE658EFD9}"/>
              </a:ext>
            </a:extLst>
          </p:cNvPr>
          <p:cNvSpPr/>
          <p:nvPr/>
        </p:nvSpPr>
        <p:spPr>
          <a:xfrm>
            <a:off x="357808" y="435018"/>
            <a:ext cx="11516140" cy="4652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ts val="325"/>
              </a:spcBef>
              <a:spcAft>
                <a:spcPts val="325"/>
              </a:spcAft>
            </a:pPr>
            <a:r>
              <a:rPr lang="sq-AL" sz="4000" b="1" kern="18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Orë model, lënda histori, klasa e X</a:t>
            </a:r>
            <a:endParaRPr lang="sq-AL" sz="14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1500"/>
              </a:spcAft>
            </a:pPr>
            <a:r>
              <a:rPr lang="sq-AL" sz="4000" b="1" dirty="0">
                <a:solidFill>
                  <a:srgbClr val="002060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Është një orë model e detajuar ku shpjegohet se si mësuesi mund të arrijë objektivat në orën e mësimit. </a:t>
            </a:r>
            <a:r>
              <a:rPr lang="sq-AL" sz="4000" b="1" dirty="0">
                <a:solidFill>
                  <a:srgbClr val="C00000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Ky material do t’iu vijë në ndihmë mësuesve për të planifikuar orët e mësimit në këtë lëndë</a:t>
            </a:r>
            <a:r>
              <a:rPr lang="sq-AL" sz="40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sq-AL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858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7B5C5A4-B4C7-4A85-8A2C-C656AFBBEF35}"/>
              </a:ext>
            </a:extLst>
          </p:cNvPr>
          <p:cNvSpPr/>
          <p:nvPr/>
        </p:nvSpPr>
        <p:spPr>
          <a:xfrm>
            <a:off x="172278" y="58846"/>
            <a:ext cx="1184744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Fusha:</a:t>
            </a:r>
            <a:r>
              <a:rPr lang="sq-AL" sz="3600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sz="3600" dirty="0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Shoqëria dhe Mjedisi </a:t>
            </a:r>
            <a:endParaRPr lang="sq-AL" sz="36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Lënda:</a:t>
            </a:r>
            <a:r>
              <a:rPr lang="sq-AL" sz="3600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sz="3600" dirty="0">
                <a:solidFill>
                  <a:srgbClr val="FF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Histori 10 </a:t>
            </a:r>
            <a:endParaRPr lang="sq-AL" sz="3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Shkalla:</a:t>
            </a:r>
            <a:r>
              <a:rPr lang="sq-AL" sz="3600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sz="3600" dirty="0">
                <a:solidFill>
                  <a:srgbClr val="FFC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q-AL" sz="3600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q-A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Klasa:</a:t>
            </a:r>
            <a:r>
              <a:rPr lang="sq-AL" sz="3600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sz="3600" dirty="0">
                <a:solidFill>
                  <a:srgbClr val="0070C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sq-AL" sz="3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Tematika:</a:t>
            </a:r>
            <a:r>
              <a:rPr lang="sq-AL" sz="3600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sz="3600" dirty="0">
                <a:solidFill>
                  <a:schemeClr val="accent6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V - Periudha e tronditjeve të mëdha (1914- 1945)</a:t>
            </a:r>
            <a:endParaRPr lang="sq-AL" sz="3600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Tema mësimore: </a:t>
            </a:r>
            <a:r>
              <a:rPr lang="sq-AL" sz="3600" dirty="0">
                <a:solidFill>
                  <a:schemeClr val="accent2">
                    <a:lumMod val="75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Fillimet e krizave të shek. XX. Lufta e Parë </a:t>
            </a:r>
            <a:r>
              <a:rPr lang="sq-AL" sz="3600" smtClean="0">
                <a:solidFill>
                  <a:schemeClr val="accent2">
                    <a:lumMod val="75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Botërore</a:t>
            </a:r>
            <a:r>
              <a:rPr lang="sq-AL" sz="3600" b="1" smtClean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Situata</a:t>
            </a:r>
            <a:r>
              <a:rPr lang="sq-AL" sz="3600" b="1" dirty="0" smtClean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e të nxënit</a:t>
            </a:r>
            <a:endParaRPr lang="sq-A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Reflektim i nxënësve:</a:t>
            </a:r>
            <a:r>
              <a:rPr lang="sq-AL" sz="3600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sz="3600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Nxënësit paraprakisht janë udhëzuar të sjellin në klasë foto me pamje nga Lufta e parë Botërore; diskutojnë mbi fotot duke bërë një panoramë të zhvillimit të kësaj lufte.</a:t>
            </a:r>
            <a:endParaRPr lang="sq-AL" sz="3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253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0D9880F-2E71-40D6-A404-363E762E7EFC}"/>
              </a:ext>
            </a:extLst>
          </p:cNvPr>
          <p:cNvSpPr/>
          <p:nvPr/>
        </p:nvSpPr>
        <p:spPr>
          <a:xfrm>
            <a:off x="192156" y="244788"/>
            <a:ext cx="11807687" cy="5925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200" b="1" dirty="0">
                <a:solidFill>
                  <a:schemeClr val="accent3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Rezultatet e të nxënit sipas kompetencave kyçe: </a:t>
            </a:r>
            <a:endParaRPr lang="sq-AL" sz="3200" b="1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200" b="1" dirty="0">
                <a:solidFill>
                  <a:schemeClr val="accent3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Nxënësi/ja: </a:t>
            </a:r>
            <a:endParaRPr lang="sq-AL" sz="3200" b="1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200" b="1" dirty="0">
                <a:solidFill>
                  <a:srgbClr val="FF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1. zhvillon dhe vlerëson ngjarjen historike duke përdorur disa prej burimeve historike dhe të informacionit; </a:t>
            </a:r>
            <a:endParaRPr lang="sq-AL" sz="32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200" b="1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2. argumenton vlerat e trashëgimisë historike duke vlerësuar këtë trashëgimi si pjesë të identitetit të një populli;</a:t>
            </a:r>
            <a:endParaRPr lang="sq-AL" sz="32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200" b="1" dirty="0">
                <a:solidFill>
                  <a:schemeClr val="accent5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3. përcakton lidhjet shkak- pasojë ndërmjet ngjarjeve;</a:t>
            </a:r>
            <a:endParaRPr lang="sq-AL" sz="3200" b="1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200" b="1" dirty="0">
                <a:solidFill>
                  <a:srgbClr val="FFC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4. përdor konceptet kryesore që lidhen me ngjarjen historike.</a:t>
            </a:r>
            <a:endParaRPr lang="sq-AL" sz="32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749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23041B3-B4D1-4923-AE4A-B13357472755}"/>
              </a:ext>
            </a:extLst>
          </p:cNvPr>
          <p:cNvSpPr/>
          <p:nvPr/>
        </p:nvSpPr>
        <p:spPr>
          <a:xfrm>
            <a:off x="331304" y="250333"/>
            <a:ext cx="11860696" cy="4992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chemeClr val="accent6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Rezultatet e të nxënit sipas kompetencave të fushës sipas temës mësimore: </a:t>
            </a:r>
            <a:endParaRPr lang="sq-AL" sz="36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rgbClr val="FFC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Nxënësi/-ja: </a:t>
            </a:r>
            <a:endParaRPr lang="sq-AL" sz="36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chemeClr val="accent1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• përcakton shkaqet e shpërthimit të Luftës së Parë Botërore;</a:t>
            </a:r>
            <a:endParaRPr lang="sq-AL" sz="3600" b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chemeClr val="accent6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• argumenton arsyet pse fitoi Blloku i Antantës;</a:t>
            </a:r>
            <a:endParaRPr lang="sq-AL" sz="36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rgbClr val="FF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• gjykon mbi rolin e SHBA-së në Luftën e Parë Botërore.</a:t>
            </a:r>
            <a:endParaRPr lang="sq-AL" sz="3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372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81333CB-ABCC-4E84-A6C0-D9EFAAFFE48B}"/>
              </a:ext>
            </a:extLst>
          </p:cNvPr>
          <p:cNvSpPr/>
          <p:nvPr/>
        </p:nvSpPr>
        <p:spPr>
          <a:xfrm>
            <a:off x="291548" y="290089"/>
            <a:ext cx="11608904" cy="5823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rgbClr val="FF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Burimet:</a:t>
            </a:r>
            <a:r>
              <a:rPr lang="sq-AL" sz="3600" dirty="0">
                <a:solidFill>
                  <a:srgbClr val="FF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sz="3600" dirty="0">
                <a:solidFill>
                  <a:schemeClr val="accent1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teksti ‘’Historia botërore dhe qytetërimi” V11.(</a:t>
            </a:r>
            <a:r>
              <a:rPr lang="sq-AL" sz="3600" dirty="0" err="1">
                <a:solidFill>
                  <a:schemeClr val="accent1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Karl</a:t>
            </a:r>
            <a:r>
              <a:rPr lang="sq-AL" sz="3600" dirty="0">
                <a:solidFill>
                  <a:schemeClr val="accent1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600" dirty="0" err="1">
                <a:solidFill>
                  <a:schemeClr val="accent1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Grimberg</a:t>
            </a:r>
            <a:r>
              <a:rPr lang="sq-AL" sz="3600" dirty="0">
                <a:solidFill>
                  <a:schemeClr val="accent1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q-AL" sz="36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Fjalë kyç:</a:t>
            </a:r>
            <a:r>
              <a:rPr lang="sq-AL" sz="3600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sz="3600" b="1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Antanta; Aleanca Trepalëshe; Princi </a:t>
            </a:r>
            <a:r>
              <a:rPr lang="sq-AL" sz="3600" b="1" dirty="0" err="1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Franc</a:t>
            </a:r>
            <a:r>
              <a:rPr lang="sq-AL" sz="3600" b="1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600" b="1" dirty="0" err="1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Ferdinand</a:t>
            </a:r>
            <a:r>
              <a:rPr lang="sq-AL" sz="3600" b="1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; plani </a:t>
            </a:r>
            <a:r>
              <a:rPr lang="sq-AL" sz="3600" b="1" dirty="0" err="1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Shlifen</a:t>
            </a:r>
            <a:r>
              <a:rPr lang="sq-AL" sz="3600" b="1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; beteja e </a:t>
            </a:r>
            <a:r>
              <a:rPr lang="sq-AL" sz="3600" b="1" dirty="0" err="1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Verdunit</a:t>
            </a:r>
            <a:r>
              <a:rPr lang="sq-AL" sz="3600" b="1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q-AL" sz="3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rgbClr val="00206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Lidhja</a:t>
            </a:r>
            <a:r>
              <a:rPr lang="en-US" sz="3600" b="1" dirty="0">
                <a:solidFill>
                  <a:srgbClr val="00206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600" b="1" dirty="0">
                <a:solidFill>
                  <a:srgbClr val="00206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en-US" sz="3600" b="1" dirty="0">
                <a:solidFill>
                  <a:srgbClr val="00206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600" b="1" dirty="0">
                <a:solidFill>
                  <a:srgbClr val="00206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fushat e tjera ose me temat </a:t>
            </a:r>
            <a:r>
              <a:rPr lang="sq-AL" sz="3600" b="1" dirty="0" err="1">
                <a:solidFill>
                  <a:srgbClr val="00206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ndërkurrikulare</a:t>
            </a:r>
            <a:r>
              <a:rPr lang="sq-AL" sz="3600" b="1" dirty="0">
                <a:solidFill>
                  <a:srgbClr val="00206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q-AL" sz="3600" dirty="0">
                <a:solidFill>
                  <a:srgbClr val="00206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sz="3600" dirty="0">
                <a:solidFill>
                  <a:schemeClr val="accent5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Gjuhët dhe komunikimi, Gjeografi; Sociologji, TIK.</a:t>
            </a:r>
            <a:endParaRPr lang="sq-AL" sz="36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30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1FEC92F-B19C-4102-ACC0-BF9A8C59D0D5}"/>
              </a:ext>
            </a:extLst>
          </p:cNvPr>
          <p:cNvSpPr/>
          <p:nvPr/>
        </p:nvSpPr>
        <p:spPr>
          <a:xfrm>
            <a:off x="159026" y="309357"/>
            <a:ext cx="11873948" cy="584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b="1" i="1" dirty="0">
                <a:solidFill>
                  <a:srgbClr val="C0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Organizimi i orës së mësimit </a:t>
            </a:r>
            <a:endParaRPr lang="sq-AL" sz="2800" b="1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b="1" dirty="0">
                <a:solidFill>
                  <a:schemeClr val="accent6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Parashikimi:</a:t>
            </a:r>
            <a:r>
              <a:rPr lang="sq-AL" sz="28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sq-AL" sz="2800" b="1" dirty="0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Përvijim i të menduarit</a:t>
            </a:r>
            <a:endParaRPr lang="sq-AL" sz="2800" b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b="1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Mësuesi bën një paraqitje të shkurtër të temës dhe njëkohësisht nxënësit diskutojnë mbi rrethanat e situatat </a:t>
            </a:r>
            <a:r>
              <a:rPr lang="sq-AL" sz="2800" b="1" dirty="0" err="1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konfliktuale</a:t>
            </a:r>
            <a:r>
              <a:rPr lang="sq-AL" sz="2800" b="1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mes shteteve </a:t>
            </a:r>
            <a:r>
              <a:rPr lang="sq-AL" sz="2800" b="1" dirty="0" err="1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europiane</a:t>
            </a:r>
            <a:r>
              <a:rPr lang="sq-AL" sz="2800" b="1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që nxitën krijimin e aleancave mes tyre. </a:t>
            </a:r>
            <a:r>
              <a:rPr lang="sq-AL" sz="2800" b="1" dirty="0">
                <a:solidFill>
                  <a:schemeClr val="accent4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Pas diskutimit, nxënësit ndahen në grupe e ju lihet të lexojnë pjesën e tekstit “Shkaqet e Luftës së Parë Botërore”. </a:t>
            </a:r>
            <a:r>
              <a:rPr lang="sq-AL" sz="2800" b="1" dirty="0">
                <a:solidFill>
                  <a:schemeClr val="accent1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Nxënësit në bashkëpunim me njëri – tjetrin mbajnë shënimet përkatëse.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latin typeface="inheri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b="1" dirty="0">
                <a:solidFill>
                  <a:schemeClr val="accent4">
                    <a:lumMod val="75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Në përfundim të leximit të pjesës, nxënësit diskutojnë mbi shkaqet e fillimit të Luftës së Parë Botërore duke përcaktuar:</a:t>
            </a:r>
            <a:r>
              <a:rPr lang="sq-AL" dirty="0">
                <a:solidFill>
                  <a:schemeClr val="accent4">
                    <a:lumMod val="75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q-AL" sz="14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686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7FA6EF1-4D04-4F64-B623-9122A5EF2A9E}"/>
              </a:ext>
            </a:extLst>
          </p:cNvPr>
          <p:cNvSpPr/>
          <p:nvPr/>
        </p:nvSpPr>
        <p:spPr>
          <a:xfrm>
            <a:off x="198783" y="361897"/>
            <a:ext cx="11794434" cy="4992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Lufta e Parë Botërore: </a:t>
            </a:r>
            <a:endParaRPr lang="en-US" sz="3600" b="1" dirty="0">
              <a:solidFill>
                <a:srgbClr val="333333"/>
              </a:solidFill>
              <a:latin typeface="inheri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endParaRPr lang="sq-AL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dirty="0">
                <a:solidFill>
                  <a:srgbClr val="C00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- Krijimi i blloqeve politiko-ushtarake(Antanta-Blloku qendror)</a:t>
            </a:r>
            <a:endParaRPr lang="sq-AL" sz="36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- Fryma e nacionalizmit të skajshëm e imperializmit</a:t>
            </a:r>
            <a:endParaRPr lang="sq-AL" sz="3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Aft>
                <a:spcPts val="0"/>
              </a:spcAft>
            </a:pPr>
            <a:r>
              <a:rPr lang="sq-AL" sz="3600" dirty="0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- Preteksti - Vrasja e princit austriak </a:t>
            </a:r>
            <a:r>
              <a:rPr lang="sq-AL" sz="3600" dirty="0" err="1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Franc</a:t>
            </a:r>
            <a:r>
              <a:rPr lang="sq-AL" sz="3600" dirty="0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600" dirty="0" err="1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Ferdinant</a:t>
            </a:r>
            <a:r>
              <a:rPr lang="sq-AL" sz="3600" dirty="0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në Sarajevë</a:t>
            </a:r>
            <a:endParaRPr lang="sq-AL" sz="36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196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BA642FB-CBD9-46F2-8895-A184C869C341}"/>
              </a:ext>
            </a:extLst>
          </p:cNvPr>
          <p:cNvSpPr/>
          <p:nvPr/>
        </p:nvSpPr>
        <p:spPr>
          <a:xfrm>
            <a:off x="198782" y="369172"/>
            <a:ext cx="11794435" cy="648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b="1" dirty="0">
                <a:solidFill>
                  <a:srgbClr val="333333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Përfundime të cilat mësuesja i shënon në dërrasë të zezë.</a:t>
            </a:r>
            <a:endParaRPr lang="sq-A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b="1" dirty="0">
                <a:solidFill>
                  <a:schemeClr val="accent4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b. Ndërtimi i njohurive: </a:t>
            </a:r>
            <a:r>
              <a:rPr lang="sq-AL" sz="2800" b="1" dirty="0">
                <a:solidFill>
                  <a:schemeClr val="accent6">
                    <a:lumMod val="50000"/>
                  </a:schemeClr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Rrjeti i diskutimit </a:t>
            </a:r>
            <a:endParaRPr lang="sq-AL" sz="2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Nxënësit udhëzohen të lexojnë pjesën “Përgatitja për luftë e plani gjerman i </a:t>
            </a:r>
            <a:r>
              <a:rPr lang="sq-AL" sz="2800" dirty="0" err="1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luftës”e</a:t>
            </a:r>
            <a:r>
              <a:rPr lang="sq-AL" sz="2800" dirty="0">
                <a:solidFill>
                  <a:srgbClr val="00B05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caktohen për të punuar në dyshe. </a:t>
            </a:r>
            <a:endParaRPr lang="sq-AL" sz="28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b="1" dirty="0">
                <a:solidFill>
                  <a:srgbClr val="FFC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Pyetja:</a:t>
            </a:r>
            <a:r>
              <a:rPr lang="sq-AL" sz="2800" dirty="0">
                <a:solidFill>
                  <a:srgbClr val="FFC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- Argumentoni se cilat ishin përparësitë dhe </a:t>
            </a:r>
            <a:r>
              <a:rPr lang="sq-AL" sz="2800" dirty="0" err="1">
                <a:solidFill>
                  <a:srgbClr val="FFC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mospërparësitë</a:t>
            </a:r>
            <a:r>
              <a:rPr lang="sq-AL" sz="2800" dirty="0">
                <a:solidFill>
                  <a:srgbClr val="FFC00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e secilit bllok ushtarak? </a:t>
            </a:r>
            <a:endParaRPr lang="sq-AL" sz="2800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</a:pPr>
            <a:r>
              <a:rPr lang="sq-AL" sz="2800" dirty="0">
                <a:solidFill>
                  <a:srgbClr val="0070C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Pasi nxirren përparësitë e </a:t>
            </a:r>
            <a:r>
              <a:rPr lang="sq-AL" sz="2800" dirty="0" err="1">
                <a:solidFill>
                  <a:srgbClr val="0070C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mospërparësitë</a:t>
            </a:r>
            <a:r>
              <a:rPr lang="sq-AL" sz="2800" dirty="0">
                <a:solidFill>
                  <a:srgbClr val="0070C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e secilit bllok nxënësit japin idetë e tyre të diskutuara më parë me njëri- tjetrin duke pranuar vërejtjet apo sugjerimet e të tjerëve. </a:t>
            </a:r>
            <a:r>
              <a:rPr lang="sq-AL" sz="2800" dirty="0">
                <a:solidFill>
                  <a:srgbClr val="7030A0"/>
                </a:solidFill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Diskutohet për të arritur në një përfundim të përbashkët. Përfundimet shënohen në dërrasë nga mësuesi.</a:t>
            </a:r>
            <a:endParaRPr lang="sq-AL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23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157</Words>
  <Application>Microsoft Office PowerPoint</Application>
  <PresentationFormat>Custom</PresentationFormat>
  <Paragraphs>56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Aspektet metodologjike dhe praktike të planifikimit të mësimit në  shkencat shoqërore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Aspektet metodologjike dhe praktike të planifikimit të mësimit në  shkencat shoqërore</dc:title>
  <dc:creator>OEM</dc:creator>
  <cp:lastModifiedBy>Corporate Edition</cp:lastModifiedBy>
  <cp:revision>7</cp:revision>
  <dcterms:created xsi:type="dcterms:W3CDTF">2021-11-05T20:23:10Z</dcterms:created>
  <dcterms:modified xsi:type="dcterms:W3CDTF">2021-11-06T09:48:38Z</dcterms:modified>
</cp:coreProperties>
</file>