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3BC8C-60FD-4E6F-BE5F-5599D798A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BE5215-8772-45D3-81A3-52234A337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F2388-6B24-474A-A37E-5695E871A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74D00-A59E-4BEA-8A4E-6E86344C0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B2512-8115-4EB7-9D85-2F355FD75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49309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162E9-F265-4B60-9A6C-12087C57D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A998B7-9B95-4E25-98D0-094C887E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15721-26CB-4CF7-B199-48394CB1A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61B60-2586-4D8E-9F04-4209E457F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DD2DC-680E-4A9C-BB9A-77E6E8735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29141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F06016-9969-4894-BBFA-D695832615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D62C9F-1840-4A6D-9A6F-C9C9CA95C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04806-71AA-4B4D-814D-578D77D26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4D33C-FC7E-4D86-A79C-DCF625CC3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B2F0B-3593-4B01-9F1C-9D10AC7B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07709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D13CE-7889-4242-A0ED-BABA25B7B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F8DFC-CD40-4F0A-9201-46D5CEA33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F39E8-DD12-4FC7-946F-781D9D98B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B71EA-220E-4652-A037-4039E9D69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7E102-8501-4E5B-8CA1-1FB254FE8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2802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4DEC-92B2-4F90-A75C-6F72FEE52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E741B-26C1-41C7-9763-7248AA9DF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60440-C475-481D-8BBB-94ED76E14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46C55-AAE0-4C54-80E7-36A9954A7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30746-0885-4506-B8B3-E01D189C7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19777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CBB4F-4E8C-46E2-A788-41761E619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C7ED7-A4F5-4728-9101-B2F7707A7B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E298D-8AB9-4E13-B35E-14AB7EC5F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817940-C21C-4007-9F5D-A2C5A2C48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9E8A34-D016-43B7-BBA9-7497F6802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0350D9-507E-4E19-839A-9B397AD66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79813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3E809-193C-436E-8B58-3530C3542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ABD28-E903-416B-B1A7-4104F6CEA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27345-E23F-44C8-AADF-8BC59AC02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48421B-7DB8-46CF-9190-82E4C1D7A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5B3512-A2FA-4361-A27F-261DB12E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463EB-6EBC-413F-98C5-411F6D8FB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5C68FD-6F4A-4062-A81E-82E16AF92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44F6FF-D4EB-4FBC-A90B-D75454BA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389951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44210-2616-41D3-BA7F-C3503FBD2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CAFA5A-DC23-4026-8CC5-39523989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2EB7B9-BD8B-46AB-8BED-ECABDF65E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E8DB12-B7AB-4E46-BC70-C9A4A4256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79201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B37D3-61EA-4022-9F7D-0789CBE10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F1B2DA-6C57-4762-A078-1DE93F787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1A982-13FB-4E83-A260-70982E47E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2785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C4C0-F40F-424D-BAC3-7750B658B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5C670-30D4-4060-97AB-7AD19EAC1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CA095-67D9-43CA-9882-142F921A8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9EF21-370F-4068-82B6-83263F369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575A3-B85A-4181-A8CB-C617D3DAB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301C3-BE5C-468C-9379-7537B98B0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1573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CAB9F-594E-42CE-AB15-EBA2C832B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990590-2FEC-490E-85FF-ECEE035EBE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09CD2-966E-4AA1-A81E-99263C06E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955BA-FA82-4A5A-A0ED-0B78CB3B0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CD021-24F2-4B05-A96A-8DE8CA160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D05B7-C727-41BA-8DC6-611084CD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872269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36A086-AB41-4738-80F1-D673FEFCE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D100E-4F21-4FD2-8E20-61A925F7A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7A9AA-7290-45B1-BD7E-4D21348575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B159F-80C4-41AE-B4A8-B47EAB36D5D6}" type="datetimeFigureOut">
              <a:rPr lang="sq-AL" smtClean="0"/>
              <a:t>24.10.2024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98BAD-732D-4FEB-B6AC-1502471C9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8384F-578E-4AB8-999C-E563D99A4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73A29-2812-44D2-8C9C-1CA2A4882CA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67456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F14CF9D-6C94-468E-B598-3255621B6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899133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C00000"/>
                </a:solidFill>
              </a:rPr>
              <a:t>Ligj</a:t>
            </a:r>
            <a:r>
              <a:rPr lang="en-US" sz="3600" b="1" dirty="0">
                <a:solidFill>
                  <a:srgbClr val="C00000"/>
                </a:solidFill>
              </a:rPr>
              <a:t>.  6</a:t>
            </a:r>
          </a:p>
          <a:p>
            <a:r>
              <a:rPr lang="en-US" sz="3600" b="1" dirty="0">
                <a:solidFill>
                  <a:srgbClr val="002060"/>
                </a:solidFill>
              </a:rPr>
              <a:t>Prof. Ass. Dr. </a:t>
            </a:r>
            <a:r>
              <a:rPr lang="en-US" sz="3600" b="1" dirty="0" err="1">
                <a:solidFill>
                  <a:srgbClr val="002060"/>
                </a:solidFill>
              </a:rPr>
              <a:t>Veli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Kryeziu</a:t>
            </a:r>
            <a:endParaRPr lang="en-US" sz="3600" b="1" dirty="0">
              <a:solidFill>
                <a:srgbClr val="002060"/>
              </a:solidFill>
            </a:endParaRPr>
          </a:p>
          <a:p>
            <a:r>
              <a:rPr lang="en-US" sz="3600" b="1" dirty="0" err="1">
                <a:solidFill>
                  <a:srgbClr val="002060"/>
                </a:solidFill>
              </a:rPr>
              <a:t>Lënda</a:t>
            </a:r>
            <a:r>
              <a:rPr lang="en-US" sz="3600" b="1" dirty="0">
                <a:solidFill>
                  <a:srgbClr val="002060"/>
                </a:solidFill>
              </a:rPr>
              <a:t>: </a:t>
            </a:r>
            <a:r>
              <a:rPr lang="en-US" sz="3600" b="1" dirty="0" err="1">
                <a:solidFill>
                  <a:srgbClr val="002060"/>
                </a:solidFill>
              </a:rPr>
              <a:t>Praktika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Pedagogjike</a:t>
            </a:r>
            <a:r>
              <a:rPr lang="en-US" sz="3600" b="1" dirty="0">
                <a:solidFill>
                  <a:srgbClr val="002060"/>
                </a:solidFill>
              </a:rPr>
              <a:t> 2</a:t>
            </a:r>
            <a:endParaRPr lang="sq-AL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E074C51-A370-4898-B329-C559B9B621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477265"/>
              </p:ext>
            </p:extLst>
          </p:nvPr>
        </p:nvGraphicFramePr>
        <p:xfrm>
          <a:off x="838200" y="1122363"/>
          <a:ext cx="10515600" cy="18991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850651754"/>
                    </a:ext>
                  </a:extLst>
                </a:gridCol>
              </a:tblGrid>
              <a:tr h="1899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q-AL" sz="4400" b="1" dirty="0">
                          <a:solidFill>
                            <a:srgbClr val="00B050"/>
                          </a:solidFill>
                          <a:effectLst/>
                        </a:rPr>
                        <a:t>Udhëzimet për vlerësimin e nxënësve në shkencat Shoqërore-Histori</a:t>
                      </a:r>
                      <a:endParaRPr lang="sq-AL" sz="4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951674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699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7BE28E-020F-4F58-9B8F-5AE6B0437C4F}"/>
              </a:ext>
            </a:extLst>
          </p:cNvPr>
          <p:cNvSpPr/>
          <p:nvPr/>
        </p:nvSpPr>
        <p:spPr>
          <a:xfrm>
            <a:off x="278296" y="182291"/>
            <a:ext cx="1176793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q-AL" sz="3600" dirty="0" err="1">
                <a:solidFill>
                  <a:srgbClr val="C00000"/>
                </a:solidFill>
              </a:rPr>
              <a:t>Pjes</a:t>
            </a:r>
            <a:r>
              <a:rPr lang="az-Cyrl-AZ" sz="3600" dirty="0">
                <a:solidFill>
                  <a:srgbClr val="C00000"/>
                </a:solidFill>
              </a:rPr>
              <a:t>ё</a:t>
            </a:r>
            <a:r>
              <a:rPr lang="sq-AL" sz="3600" dirty="0">
                <a:solidFill>
                  <a:srgbClr val="C00000"/>
                </a:solidFill>
              </a:rPr>
              <a:t>marr</a:t>
            </a:r>
            <a:r>
              <a:rPr lang="az-Cyrl-AZ" sz="3600" dirty="0">
                <a:solidFill>
                  <a:srgbClr val="C00000"/>
                </a:solidFill>
              </a:rPr>
              <a:t>ё</a:t>
            </a:r>
            <a:r>
              <a:rPr lang="sq-AL" sz="3600" dirty="0">
                <a:solidFill>
                  <a:srgbClr val="C00000"/>
                </a:solidFill>
              </a:rPr>
              <a:t>sit n</a:t>
            </a:r>
            <a:r>
              <a:rPr lang="az-Cyrl-AZ" sz="3600" dirty="0">
                <a:solidFill>
                  <a:srgbClr val="C00000"/>
                </a:solidFill>
              </a:rPr>
              <a:t>ё </a:t>
            </a:r>
            <a:r>
              <a:rPr lang="sq-AL" sz="3600" dirty="0">
                <a:solidFill>
                  <a:srgbClr val="C00000"/>
                </a:solidFill>
              </a:rPr>
              <a:t>m</a:t>
            </a:r>
            <a:r>
              <a:rPr lang="az-Cyrl-AZ" sz="3600" dirty="0">
                <a:solidFill>
                  <a:srgbClr val="C00000"/>
                </a:solidFill>
              </a:rPr>
              <a:t>ё</a:t>
            </a:r>
            <a:r>
              <a:rPr lang="sq-AL" sz="3600" dirty="0" err="1">
                <a:solidFill>
                  <a:srgbClr val="C00000"/>
                </a:solidFill>
              </a:rPr>
              <a:t>nyr</a:t>
            </a:r>
            <a:r>
              <a:rPr lang="az-Cyrl-AZ" sz="3600" dirty="0">
                <a:solidFill>
                  <a:srgbClr val="C00000"/>
                </a:solidFill>
              </a:rPr>
              <a:t>ё </a:t>
            </a:r>
            <a:r>
              <a:rPr lang="sq-AL" sz="3600" dirty="0">
                <a:solidFill>
                  <a:srgbClr val="C00000"/>
                </a:solidFill>
              </a:rPr>
              <a:t>individuale p</a:t>
            </a:r>
            <a:r>
              <a:rPr lang="az-Cyrl-AZ" sz="3600" dirty="0">
                <a:solidFill>
                  <a:srgbClr val="C00000"/>
                </a:solidFill>
              </a:rPr>
              <a:t>ё</a:t>
            </a:r>
            <a:r>
              <a:rPr lang="sq-AL" sz="3600" dirty="0" err="1">
                <a:solidFill>
                  <a:srgbClr val="C00000"/>
                </a:solidFill>
              </a:rPr>
              <a:t>rgjigjen</a:t>
            </a:r>
            <a:r>
              <a:rPr lang="sq-AL" sz="3600" dirty="0">
                <a:solidFill>
                  <a:srgbClr val="C00000"/>
                </a:solidFill>
              </a:rPr>
              <a:t> n</a:t>
            </a:r>
            <a:r>
              <a:rPr lang="az-Cyrl-AZ" sz="3600" dirty="0">
                <a:solidFill>
                  <a:srgbClr val="C00000"/>
                </a:solidFill>
              </a:rPr>
              <a:t>ё </a:t>
            </a:r>
            <a:r>
              <a:rPr lang="sq-AL" sz="3600" dirty="0">
                <a:solidFill>
                  <a:srgbClr val="C00000"/>
                </a:solidFill>
              </a:rPr>
              <a:t>pyetjet e ngritura. </a:t>
            </a:r>
            <a:endParaRPr lang="en-US" sz="3600" dirty="0">
              <a:solidFill>
                <a:srgbClr val="C00000"/>
              </a:solidFill>
            </a:endParaRPr>
          </a:p>
          <a:p>
            <a:pPr algn="just"/>
            <a:r>
              <a:rPr lang="en-US" sz="3600" dirty="0" err="1">
                <a:solidFill>
                  <a:schemeClr val="accent1"/>
                </a:solidFill>
              </a:rPr>
              <a:t>Profesori</a:t>
            </a:r>
            <a:r>
              <a:rPr lang="en-US" sz="3600" dirty="0">
                <a:solidFill>
                  <a:schemeClr val="accent1"/>
                </a:solidFill>
              </a:rPr>
              <a:t> </a:t>
            </a:r>
            <a:r>
              <a:rPr lang="sq-AL" sz="3600" dirty="0">
                <a:solidFill>
                  <a:schemeClr val="accent1"/>
                </a:solidFill>
              </a:rPr>
              <a:t>mban sh</a:t>
            </a:r>
            <a:r>
              <a:rPr lang="az-Cyrl-AZ" sz="3600" dirty="0">
                <a:solidFill>
                  <a:schemeClr val="accent1"/>
                </a:solidFill>
              </a:rPr>
              <a:t>ё</a:t>
            </a:r>
            <a:r>
              <a:rPr lang="sq-AL" sz="3600" dirty="0">
                <a:solidFill>
                  <a:schemeClr val="accent1"/>
                </a:solidFill>
              </a:rPr>
              <a:t>nime t</a:t>
            </a:r>
            <a:r>
              <a:rPr lang="az-Cyrl-AZ" sz="3600" dirty="0">
                <a:solidFill>
                  <a:schemeClr val="accent1"/>
                </a:solidFill>
              </a:rPr>
              <a:t>ё </a:t>
            </a:r>
            <a:r>
              <a:rPr lang="sq-AL" sz="3600" dirty="0">
                <a:solidFill>
                  <a:schemeClr val="accent1"/>
                </a:solidFill>
              </a:rPr>
              <a:t>shkurt</a:t>
            </a:r>
            <a:r>
              <a:rPr lang="az-Cyrl-AZ" sz="3600" dirty="0">
                <a:solidFill>
                  <a:schemeClr val="accent1"/>
                </a:solidFill>
              </a:rPr>
              <a:t>ё</a:t>
            </a:r>
            <a:r>
              <a:rPr lang="sq-AL" sz="3600" dirty="0">
                <a:solidFill>
                  <a:schemeClr val="accent1"/>
                </a:solidFill>
              </a:rPr>
              <a:t>ra n</a:t>
            </a:r>
            <a:r>
              <a:rPr lang="az-Cyrl-AZ" sz="3600" dirty="0">
                <a:solidFill>
                  <a:schemeClr val="accent1"/>
                </a:solidFill>
              </a:rPr>
              <a:t>ё </a:t>
            </a:r>
            <a:r>
              <a:rPr lang="sq-AL" sz="3600" dirty="0" err="1">
                <a:solidFill>
                  <a:schemeClr val="accent1"/>
                </a:solidFill>
              </a:rPr>
              <a:t>flipçartë</a:t>
            </a:r>
            <a:r>
              <a:rPr lang="sq-AL" sz="3600" dirty="0">
                <a:solidFill>
                  <a:schemeClr val="accent1"/>
                </a:solidFill>
              </a:rPr>
              <a:t> dhe pasi q</a:t>
            </a:r>
            <a:r>
              <a:rPr lang="az-Cyrl-AZ" sz="3600" dirty="0">
                <a:solidFill>
                  <a:schemeClr val="accent1"/>
                </a:solidFill>
              </a:rPr>
              <a:t>ё </a:t>
            </a:r>
            <a:r>
              <a:rPr lang="sq-AL" sz="3600" dirty="0" err="1">
                <a:solidFill>
                  <a:schemeClr val="accent1"/>
                </a:solidFill>
              </a:rPr>
              <a:t>vler</a:t>
            </a:r>
            <a:r>
              <a:rPr lang="az-Cyrl-AZ" sz="3600" dirty="0">
                <a:solidFill>
                  <a:schemeClr val="accent1"/>
                </a:solidFill>
              </a:rPr>
              <a:t>ё</a:t>
            </a:r>
            <a:r>
              <a:rPr lang="sq-AL" sz="3600" dirty="0" err="1">
                <a:solidFill>
                  <a:schemeClr val="accent1"/>
                </a:solidFill>
              </a:rPr>
              <a:t>son</a:t>
            </a:r>
            <a:r>
              <a:rPr lang="sq-AL" sz="3600" dirty="0">
                <a:solidFill>
                  <a:schemeClr val="accent1"/>
                </a:solidFill>
              </a:rPr>
              <a:t> se </a:t>
            </a:r>
            <a:r>
              <a:rPr lang="sq-AL" sz="3600" dirty="0" err="1">
                <a:solidFill>
                  <a:schemeClr val="accent1"/>
                </a:solidFill>
              </a:rPr>
              <a:t>jan</a:t>
            </a:r>
            <a:r>
              <a:rPr lang="az-Cyrl-AZ" sz="3600" dirty="0">
                <a:solidFill>
                  <a:schemeClr val="accent1"/>
                </a:solidFill>
              </a:rPr>
              <a:t>ё </a:t>
            </a:r>
            <a:r>
              <a:rPr lang="sq-AL" sz="3600" dirty="0">
                <a:solidFill>
                  <a:schemeClr val="accent1"/>
                </a:solidFill>
              </a:rPr>
              <a:t>dh</a:t>
            </a:r>
            <a:r>
              <a:rPr lang="az-Cyrl-AZ" sz="3600" dirty="0">
                <a:solidFill>
                  <a:schemeClr val="accent1"/>
                </a:solidFill>
              </a:rPr>
              <a:t>ё</a:t>
            </a:r>
            <a:r>
              <a:rPr lang="sq-AL" sz="3600" dirty="0">
                <a:solidFill>
                  <a:schemeClr val="accent1"/>
                </a:solidFill>
              </a:rPr>
              <a:t>n</a:t>
            </a:r>
            <a:r>
              <a:rPr lang="az-Cyrl-AZ" sz="3600" dirty="0">
                <a:solidFill>
                  <a:schemeClr val="accent1"/>
                </a:solidFill>
              </a:rPr>
              <a:t>ё </a:t>
            </a:r>
            <a:r>
              <a:rPr lang="sq-AL" sz="3600" dirty="0">
                <a:solidFill>
                  <a:schemeClr val="accent1"/>
                </a:solidFill>
              </a:rPr>
              <a:t>ide t</a:t>
            </a:r>
            <a:r>
              <a:rPr lang="az-Cyrl-AZ" sz="3600" dirty="0">
                <a:solidFill>
                  <a:schemeClr val="accent1"/>
                </a:solidFill>
              </a:rPr>
              <a:t>ё </a:t>
            </a:r>
            <a:r>
              <a:rPr lang="sq-AL" sz="3600" dirty="0">
                <a:solidFill>
                  <a:schemeClr val="accent1"/>
                </a:solidFill>
              </a:rPr>
              <a:t>mjaftueshme, </a:t>
            </a:r>
            <a:r>
              <a:rPr lang="sq-AL" sz="3600" dirty="0">
                <a:solidFill>
                  <a:schemeClr val="accent6">
                    <a:lumMod val="50000"/>
                  </a:schemeClr>
                </a:solidFill>
              </a:rPr>
              <a:t>b</a:t>
            </a:r>
            <a:r>
              <a:rPr lang="az-Cyrl-AZ" sz="3600" dirty="0">
                <a:solidFill>
                  <a:schemeClr val="accent6">
                    <a:lumMod val="50000"/>
                  </a:schemeClr>
                </a:solidFill>
              </a:rPr>
              <a:t>ё</a:t>
            </a:r>
            <a:r>
              <a:rPr lang="sq-AL" sz="3600" dirty="0">
                <a:solidFill>
                  <a:schemeClr val="accent6">
                    <a:lumMod val="50000"/>
                  </a:schemeClr>
                </a:solidFill>
              </a:rPr>
              <a:t>n nj</a:t>
            </a:r>
            <a:r>
              <a:rPr lang="az-Cyrl-AZ" sz="36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600" dirty="0" err="1">
                <a:solidFill>
                  <a:schemeClr val="accent6">
                    <a:lumMod val="50000"/>
                  </a:schemeClr>
                </a:solidFill>
              </a:rPr>
              <a:t>sintez</a:t>
            </a:r>
            <a:r>
              <a:rPr lang="az-Cyrl-AZ" sz="36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600" dirty="0">
                <a:solidFill>
                  <a:schemeClr val="accent6">
                    <a:lumMod val="50000"/>
                  </a:schemeClr>
                </a:solidFill>
              </a:rPr>
              <a:t>duke kërkuar prej 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</a:rPr>
              <a:t>stude</a:t>
            </a:r>
            <a:r>
              <a:rPr lang="sq-AL" sz="3600" dirty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sq-AL" sz="3600" dirty="0">
                <a:solidFill>
                  <a:schemeClr val="accent6">
                    <a:lumMod val="50000"/>
                  </a:schemeClr>
                </a:solidFill>
              </a:rPr>
              <a:t>ëve që vlerësimin ta mbështesin në rezultate mësimore, </a:t>
            </a:r>
            <a:r>
              <a:rPr lang="sq-AL" sz="3600" dirty="0">
                <a:solidFill>
                  <a:srgbClr val="7030A0"/>
                </a:solidFill>
              </a:rPr>
              <a:t>të respektojnë udhëzimet për vlerësim si kodin etik të vlerësimit, </a:t>
            </a:r>
            <a:r>
              <a:rPr lang="sq-AL" sz="3600" dirty="0">
                <a:solidFill>
                  <a:srgbClr val="00B0F0"/>
                </a:solidFill>
              </a:rPr>
              <a:t>standardet e vlerësimit dhe t’i kushtojnë kujdes të veçantë vlerësimit për të nxënë, sepse nëpërmjet këtij lloji të vlerësimit nxënësve u japim informata kthyese dhe i ndihmojmë që t’i përmirësojnë gabimet eventuale. </a:t>
            </a:r>
          </a:p>
        </p:txBody>
      </p:sp>
    </p:spTree>
    <p:extLst>
      <p:ext uri="{BB962C8B-B14F-4D97-AF65-F5344CB8AC3E}">
        <p14:creationId xmlns:p14="http://schemas.microsoft.com/office/powerpoint/2010/main" val="1227441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589C7E-A48F-471A-B516-6373ECBE2AA7}"/>
              </a:ext>
            </a:extLst>
          </p:cNvPr>
          <p:cNvSpPr/>
          <p:nvPr/>
        </p:nvSpPr>
        <p:spPr>
          <a:xfrm>
            <a:off x="192156" y="257123"/>
            <a:ext cx="1180768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sz="2800" dirty="0">
                <a:solidFill>
                  <a:srgbClr val="C00000"/>
                </a:solidFill>
              </a:rPr>
              <a:t>Aktiviteti 4. Detyrat praktike                                     Koha e planifikuar: </a:t>
            </a:r>
            <a:r>
              <a:rPr lang="en-US" sz="2800" dirty="0">
                <a:solidFill>
                  <a:srgbClr val="C00000"/>
                </a:solidFill>
              </a:rPr>
              <a:t>2</a:t>
            </a:r>
            <a:r>
              <a:rPr lang="sq-AL" sz="2800" dirty="0">
                <a:solidFill>
                  <a:srgbClr val="C00000"/>
                </a:solidFill>
              </a:rPr>
              <a:t>0 minuta  </a:t>
            </a:r>
          </a:p>
          <a:p>
            <a:r>
              <a:rPr lang="en-US" sz="3200" dirty="0" err="1">
                <a:solidFill>
                  <a:srgbClr val="7030A0"/>
                </a:solidFill>
              </a:rPr>
              <a:t>Profesori</a:t>
            </a:r>
            <a:r>
              <a:rPr lang="sq-AL" sz="3200" dirty="0">
                <a:solidFill>
                  <a:srgbClr val="7030A0"/>
                </a:solidFill>
              </a:rPr>
              <a:t> përfundon seancën me detyrat që dalin nga </a:t>
            </a:r>
            <a:r>
              <a:rPr lang="en-US" sz="3200" dirty="0" err="1">
                <a:solidFill>
                  <a:srgbClr val="7030A0"/>
                </a:solidFill>
              </a:rPr>
              <a:t>ligjerata</a:t>
            </a:r>
            <a:r>
              <a:rPr lang="sq-AL" sz="3200" dirty="0">
                <a:solidFill>
                  <a:srgbClr val="7030A0"/>
                </a:solidFill>
              </a:rPr>
              <a:t>, të cilat do të jenë pikë referimi për takimet </a:t>
            </a:r>
            <a:r>
              <a:rPr lang="sq-AL" sz="3200" dirty="0" err="1">
                <a:solidFill>
                  <a:srgbClr val="7030A0"/>
                </a:solidFill>
              </a:rPr>
              <a:t>mentoruese</a:t>
            </a:r>
            <a:r>
              <a:rPr lang="sq-AL" sz="3200" dirty="0">
                <a:solidFill>
                  <a:srgbClr val="7030A0"/>
                </a:solidFill>
              </a:rPr>
              <a:t> në </a:t>
            </a:r>
            <a:r>
              <a:rPr lang="en-US" sz="3200" dirty="0">
                <a:solidFill>
                  <a:srgbClr val="7030A0"/>
                </a:solidFill>
              </a:rPr>
              <a:t>MP</a:t>
            </a:r>
            <a:r>
              <a:rPr lang="sq-AL" sz="3200" dirty="0">
                <a:solidFill>
                  <a:srgbClr val="7030A0"/>
                </a:solidFill>
              </a:rPr>
              <a:t> dhe do të prezantohen në ditë</a:t>
            </a:r>
            <a:r>
              <a:rPr lang="en-US" sz="3200" dirty="0">
                <a:solidFill>
                  <a:srgbClr val="7030A0"/>
                </a:solidFill>
              </a:rPr>
              <a:t>t</a:t>
            </a:r>
            <a:r>
              <a:rPr lang="sq-AL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në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vijim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sq-AL" sz="3200" dirty="0">
                <a:solidFill>
                  <a:srgbClr val="7030A0"/>
                </a:solidFill>
              </a:rPr>
              <a:t>/ prezantimin e detyrave praktike. </a:t>
            </a:r>
            <a:r>
              <a:rPr lang="sq-AL" sz="3200" b="1" dirty="0">
                <a:solidFill>
                  <a:schemeClr val="accent4">
                    <a:lumMod val="50000"/>
                  </a:schemeClr>
                </a:solidFill>
              </a:rPr>
              <a:t>Detyrë e pjesëmarrësve të secilës shkollë është që deri në 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fund</a:t>
            </a:r>
            <a:r>
              <a:rPr lang="sq-AL" sz="3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</a:rPr>
              <a:t>të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</a:rPr>
              <a:t>Praktikes</a:t>
            </a:r>
            <a:r>
              <a:rPr lang="sq-AL" sz="3200" b="1" dirty="0">
                <a:solidFill>
                  <a:schemeClr val="accent4">
                    <a:lumMod val="50000"/>
                  </a:schemeClr>
                </a:solidFill>
              </a:rPr>
              <a:t>/ prezan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</a:rPr>
              <a:t>ntimin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 r 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</a:rPr>
              <a:t>portefolios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- 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</a:rPr>
              <a:t>dosjes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,</a:t>
            </a:r>
            <a:r>
              <a:rPr lang="sq-AL" sz="3200" b="1" dirty="0">
                <a:solidFill>
                  <a:schemeClr val="accent4">
                    <a:lumMod val="50000"/>
                  </a:schemeClr>
                </a:solidFill>
              </a:rPr>
              <a:t> t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ë</a:t>
            </a:r>
            <a:r>
              <a:rPr lang="sq-AL" sz="3200" b="1" dirty="0">
                <a:solidFill>
                  <a:schemeClr val="accent4">
                    <a:lumMod val="50000"/>
                  </a:schemeClr>
                </a:solidFill>
              </a:rPr>
              <a:t> hartojnë:  </a:t>
            </a:r>
            <a:endParaRPr lang="en-US" sz="32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 Një </a:t>
            </a:r>
            <a:r>
              <a:rPr lang="sq-AL" sz="3200" dirty="0">
                <a:solidFill>
                  <a:srgbClr val="C00000"/>
                </a:solidFill>
              </a:rPr>
              <a:t>plan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 të vlerësimit të bazuar në kompetenca;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 Të përgatisin 2-3 </a:t>
            </a:r>
            <a:r>
              <a:rPr lang="sq-AL" sz="3200" dirty="0">
                <a:solidFill>
                  <a:srgbClr val="C00000"/>
                </a:solidFill>
              </a:rPr>
              <a:t>instrumente të vlerësimit të bazuar në kompetenca;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 Të përgatisin 2-3 </a:t>
            </a:r>
            <a:r>
              <a:rPr lang="sq-AL" sz="3200" dirty="0">
                <a:solidFill>
                  <a:srgbClr val="C00000"/>
                </a:solidFill>
              </a:rPr>
              <a:t>instrumente të vlerësimit për të nxënë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, t’i përdorin ato dhe të bëjnë një përmbledhje të informatave kthyese për nxënës që i kanë dhënë pas vlerësimit për të nxënë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dirty="0">
                <a:solidFill>
                  <a:srgbClr val="C00000"/>
                </a:solidFill>
              </a:rPr>
              <a:t>(</a:t>
            </a:r>
            <a:r>
              <a:rPr lang="en-US" sz="3200" dirty="0" err="1">
                <a:solidFill>
                  <a:srgbClr val="C00000"/>
                </a:solidFill>
              </a:rPr>
              <a:t>Kjo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behet</a:t>
            </a:r>
            <a:r>
              <a:rPr lang="en-US" sz="3200" dirty="0">
                <a:solidFill>
                  <a:srgbClr val="C00000"/>
                </a:solidFill>
              </a:rPr>
              <a:t> ne MP)</a:t>
            </a:r>
            <a:endParaRPr lang="sq-AL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0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5F2D4-65C4-402D-866F-143FA47B3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q-AL" b="1" dirty="0">
                <a:solidFill>
                  <a:srgbClr val="00B0F0"/>
                </a:solidFill>
              </a:rPr>
              <a:t>Vlerësimi i bazuar në kompetenca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E2A06-1E82-4A6B-ACB1-1E946E9FE4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900816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q-AL" sz="3600" b="1" dirty="0">
                <a:solidFill>
                  <a:srgbClr val="C00000"/>
                </a:solidFill>
              </a:rPr>
              <a:t>Çështjet kryesore:  </a:t>
            </a:r>
          </a:p>
          <a:p>
            <a:r>
              <a:rPr lang="sq-AL" sz="3600" b="1" dirty="0">
                <a:solidFill>
                  <a:srgbClr val="C00000"/>
                </a:solidFill>
              </a:rPr>
              <a:t>- Vlerësimi i bazuar në kompetenca;  </a:t>
            </a:r>
          </a:p>
          <a:p>
            <a:r>
              <a:rPr lang="sq-AL" sz="3600" b="1" dirty="0">
                <a:solidFill>
                  <a:srgbClr val="C00000"/>
                </a:solidFill>
              </a:rPr>
              <a:t>- Rezultatet e të nxënit; </a:t>
            </a:r>
          </a:p>
          <a:p>
            <a:r>
              <a:rPr lang="sq-AL" sz="3600" b="1" dirty="0">
                <a:solidFill>
                  <a:srgbClr val="C00000"/>
                </a:solidFill>
              </a:rPr>
              <a:t>- Teknikat dhe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sq-AL" sz="3600" b="1" dirty="0">
                <a:solidFill>
                  <a:srgbClr val="C00000"/>
                </a:solidFill>
              </a:rPr>
              <a:t>instrumentet e vlerësimit. </a:t>
            </a:r>
          </a:p>
        </p:txBody>
      </p:sp>
    </p:spTree>
    <p:extLst>
      <p:ext uri="{BB962C8B-B14F-4D97-AF65-F5344CB8AC3E}">
        <p14:creationId xmlns:p14="http://schemas.microsoft.com/office/powerpoint/2010/main" val="344326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1326F82-7CEA-426C-BEE0-A024C8F67CF3}"/>
              </a:ext>
            </a:extLst>
          </p:cNvPr>
          <p:cNvSpPr/>
          <p:nvPr/>
        </p:nvSpPr>
        <p:spPr>
          <a:xfrm>
            <a:off x="145774" y="0"/>
            <a:ext cx="119004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sz="3600" dirty="0">
                <a:solidFill>
                  <a:srgbClr val="0070C0"/>
                </a:solidFill>
              </a:rPr>
              <a:t>Pjesëmarrësit në </a:t>
            </a:r>
            <a:r>
              <a:rPr lang="en-US" sz="3600" dirty="0" err="1">
                <a:solidFill>
                  <a:srgbClr val="0070C0"/>
                </a:solidFill>
              </a:rPr>
              <a:t>ligjeratë</a:t>
            </a:r>
            <a:r>
              <a:rPr lang="sq-AL" sz="3600" dirty="0">
                <a:solidFill>
                  <a:srgbClr val="0070C0"/>
                </a:solidFill>
              </a:rPr>
              <a:t> pritet të arrijnë rezultatet e të mësuarit në vijim:</a:t>
            </a:r>
            <a:endParaRPr lang="en-US" sz="3600" dirty="0">
              <a:solidFill>
                <a:srgbClr val="0070C0"/>
              </a:solidFill>
            </a:endParaRPr>
          </a:p>
          <a:p>
            <a:r>
              <a:rPr lang="sq-AL" sz="3600" dirty="0">
                <a:solidFill>
                  <a:srgbClr val="FF0000"/>
                </a:solidFill>
              </a:rPr>
              <a:t>Niveli i njohurive:  </a:t>
            </a:r>
            <a:r>
              <a:rPr lang="sq-AL" sz="3600" dirty="0">
                <a:solidFill>
                  <a:srgbClr val="7030A0"/>
                </a:solidFill>
              </a:rPr>
              <a:t>- Zhvillojnë të kuptuarit themelor për vlerësimin e bazuar në kompetenca;</a:t>
            </a:r>
            <a:r>
              <a:rPr lang="sq-AL" sz="3600" dirty="0"/>
              <a:t> </a:t>
            </a:r>
            <a:r>
              <a:rPr lang="sq-AL" sz="3600" b="1" dirty="0">
                <a:solidFill>
                  <a:schemeClr val="accent6">
                    <a:lumMod val="50000"/>
                  </a:schemeClr>
                </a:solidFill>
              </a:rPr>
              <a:t>- Zhvillojnë të kuptuarit themelor për lidhjen në mes të kompetencave, rezultateve të </a:t>
            </a:r>
            <a:r>
              <a:rPr lang="sq-AL" sz="3600" b="1" dirty="0" err="1">
                <a:solidFill>
                  <a:schemeClr val="accent6">
                    <a:lumMod val="50000"/>
                  </a:schemeClr>
                </a:solidFill>
              </a:rPr>
              <a:t>të</a:t>
            </a:r>
            <a:r>
              <a:rPr lang="sq-AL" sz="3600" b="1" dirty="0">
                <a:solidFill>
                  <a:schemeClr val="accent6">
                    <a:lumMod val="50000"/>
                  </a:schemeClr>
                </a:solidFill>
              </a:rPr>
              <a:t> nxënit dhe teknikave e instrumenteve të vlerësimit.  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q-AL" sz="3600" dirty="0">
                <a:solidFill>
                  <a:srgbClr val="FF0000"/>
                </a:solidFill>
              </a:rPr>
              <a:t>Niveli i shkathtësive: </a:t>
            </a:r>
            <a:r>
              <a:rPr lang="sq-AL" sz="3600" dirty="0"/>
              <a:t> </a:t>
            </a:r>
            <a:r>
              <a:rPr lang="sq-AL" sz="3600" dirty="0">
                <a:solidFill>
                  <a:srgbClr val="00B050"/>
                </a:solidFill>
              </a:rPr>
              <a:t>- Demonstrojnë shkathtësi praktike  të prezantimit të çështjeve kryesore të vlerësimit; </a:t>
            </a:r>
            <a:r>
              <a:rPr lang="sq-AL" sz="3600" dirty="0">
                <a:solidFill>
                  <a:srgbClr val="7030A0"/>
                </a:solidFill>
              </a:rPr>
              <a:t>- Hartojnë shembuj të planit të vlerësimit të cilët tregojnë dallimet në mes të vlerësimit të bazuar në kompetenca dhe vlerësimit të bazuar në përmbajtje.</a:t>
            </a:r>
            <a:r>
              <a:rPr lang="sq-AL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7943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09A7CC-D85C-4463-9AB1-CDC97D0AA55A}"/>
              </a:ext>
            </a:extLst>
          </p:cNvPr>
          <p:cNvSpPr/>
          <p:nvPr/>
        </p:nvSpPr>
        <p:spPr>
          <a:xfrm>
            <a:off x="331303" y="297670"/>
            <a:ext cx="1159565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sz="4000" dirty="0">
                <a:solidFill>
                  <a:srgbClr val="00B050"/>
                </a:solidFill>
              </a:rPr>
              <a:t>Metodologjia e punës:  </a:t>
            </a:r>
          </a:p>
          <a:p>
            <a:r>
              <a:rPr lang="sq-AL" sz="4000" dirty="0">
                <a:solidFill>
                  <a:srgbClr val="C00000"/>
                </a:solidFill>
              </a:rPr>
              <a:t>→Diskutim hyrës ( nxitje e ideve); </a:t>
            </a:r>
            <a:endParaRPr lang="en-US" sz="4000" dirty="0">
              <a:solidFill>
                <a:srgbClr val="C00000"/>
              </a:solidFill>
            </a:endParaRPr>
          </a:p>
          <a:p>
            <a:r>
              <a:rPr lang="sq-AL" sz="4000" dirty="0">
                <a:solidFill>
                  <a:srgbClr val="C00000"/>
                </a:solidFill>
              </a:rPr>
              <a:t>→Prezantim me P</a:t>
            </a:r>
            <a:r>
              <a:rPr lang="en-US" sz="4000" dirty="0" err="1">
                <a:solidFill>
                  <a:srgbClr val="C00000"/>
                </a:solidFill>
              </a:rPr>
              <a:t>rojekte</a:t>
            </a:r>
            <a:r>
              <a:rPr lang="sq-AL" sz="4000" dirty="0">
                <a:solidFill>
                  <a:srgbClr val="C00000"/>
                </a:solidFill>
              </a:rPr>
              <a:t>; </a:t>
            </a:r>
            <a:endParaRPr lang="en-US" sz="4000" dirty="0">
              <a:solidFill>
                <a:srgbClr val="C00000"/>
              </a:solidFill>
            </a:endParaRPr>
          </a:p>
          <a:p>
            <a:r>
              <a:rPr lang="sq-AL" sz="4000" dirty="0">
                <a:solidFill>
                  <a:srgbClr val="C00000"/>
                </a:solidFill>
              </a:rPr>
              <a:t>→Puna në çifte;</a:t>
            </a:r>
            <a:endParaRPr lang="en-US" sz="4000" dirty="0">
              <a:solidFill>
                <a:srgbClr val="C00000"/>
              </a:solidFill>
            </a:endParaRPr>
          </a:p>
          <a:p>
            <a:r>
              <a:rPr lang="sq-AL" sz="4000" dirty="0">
                <a:solidFill>
                  <a:srgbClr val="C00000"/>
                </a:solidFill>
              </a:rPr>
              <a:t>→ Puna n</a:t>
            </a:r>
            <a:r>
              <a:rPr lang="az-Cyrl-AZ" sz="4000" dirty="0">
                <a:solidFill>
                  <a:srgbClr val="C00000"/>
                </a:solidFill>
              </a:rPr>
              <a:t>ё </a:t>
            </a:r>
            <a:r>
              <a:rPr lang="sq-AL" sz="4000" dirty="0">
                <a:solidFill>
                  <a:srgbClr val="C00000"/>
                </a:solidFill>
              </a:rPr>
              <a:t>grupe; </a:t>
            </a:r>
            <a:endParaRPr lang="en-US" sz="4000" dirty="0">
              <a:solidFill>
                <a:srgbClr val="C00000"/>
              </a:solidFill>
            </a:endParaRPr>
          </a:p>
          <a:p>
            <a:r>
              <a:rPr lang="sq-AL" sz="4000" dirty="0">
                <a:solidFill>
                  <a:srgbClr val="C00000"/>
                </a:solidFill>
              </a:rPr>
              <a:t>→Diskutimi i përbashkët;</a:t>
            </a:r>
            <a:endParaRPr lang="en-US" sz="4000" dirty="0">
              <a:solidFill>
                <a:srgbClr val="C00000"/>
              </a:solidFill>
            </a:endParaRPr>
          </a:p>
          <a:p>
            <a:r>
              <a:rPr lang="sq-AL" sz="4000" dirty="0">
                <a:solidFill>
                  <a:srgbClr val="C00000"/>
                </a:solidFill>
              </a:rPr>
              <a:t>→Pasqyrim i mendimeve. </a:t>
            </a:r>
          </a:p>
        </p:txBody>
      </p:sp>
    </p:spTree>
    <p:extLst>
      <p:ext uri="{BB962C8B-B14F-4D97-AF65-F5344CB8AC3E}">
        <p14:creationId xmlns:p14="http://schemas.microsoft.com/office/powerpoint/2010/main" val="3911880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D1D5F4-A5EB-491F-A05C-EC08153149BF}"/>
              </a:ext>
            </a:extLst>
          </p:cNvPr>
          <p:cNvSpPr/>
          <p:nvPr/>
        </p:nvSpPr>
        <p:spPr>
          <a:xfrm>
            <a:off x="159026" y="172423"/>
            <a:ext cx="118739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sz="4000" dirty="0">
                <a:solidFill>
                  <a:srgbClr val="C00000"/>
                </a:solidFill>
              </a:rPr>
              <a:t>Materialet e nevojshme: </a:t>
            </a:r>
            <a:endParaRPr lang="en-US" sz="4000" dirty="0">
              <a:solidFill>
                <a:srgbClr val="C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q-AL" sz="4000" dirty="0">
                <a:solidFill>
                  <a:srgbClr val="7030A0"/>
                </a:solidFill>
              </a:rPr>
              <a:t>KB dhe programet lëndore  </a:t>
            </a:r>
            <a:endParaRPr lang="en-US" sz="4000" dirty="0">
              <a:solidFill>
                <a:srgbClr val="7030A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q-AL" sz="4000" dirty="0">
                <a:solidFill>
                  <a:srgbClr val="7030A0"/>
                </a:solidFill>
              </a:rPr>
              <a:t>UA (2016) për vlerësimin e nxënësve </a:t>
            </a:r>
            <a:endParaRPr lang="en-US" sz="4000" dirty="0">
              <a:solidFill>
                <a:srgbClr val="7030A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q-AL" sz="4000" dirty="0">
                <a:solidFill>
                  <a:srgbClr val="7030A0"/>
                </a:solidFill>
              </a:rPr>
              <a:t>Udhëzuesi për zbatimin e </a:t>
            </a:r>
            <a:r>
              <a:rPr lang="sq-AL" sz="4000" dirty="0" err="1">
                <a:solidFill>
                  <a:srgbClr val="7030A0"/>
                </a:solidFill>
              </a:rPr>
              <a:t>kurrikulës</a:t>
            </a:r>
            <a:r>
              <a:rPr lang="sq-AL" sz="4000" dirty="0">
                <a:solidFill>
                  <a:srgbClr val="7030A0"/>
                </a:solidFill>
              </a:rPr>
              <a:t> s</a:t>
            </a:r>
            <a:r>
              <a:rPr lang="az-Cyrl-AZ" sz="4000" dirty="0">
                <a:solidFill>
                  <a:srgbClr val="7030A0"/>
                </a:solidFill>
              </a:rPr>
              <a:t>ё </a:t>
            </a:r>
            <a:r>
              <a:rPr lang="sq-AL" sz="4000" dirty="0">
                <a:solidFill>
                  <a:srgbClr val="7030A0"/>
                </a:solidFill>
              </a:rPr>
              <a:t>re; </a:t>
            </a:r>
            <a:endParaRPr lang="en-US" sz="4000" dirty="0">
              <a:solidFill>
                <a:srgbClr val="7030A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q-AL" sz="4000" dirty="0">
                <a:solidFill>
                  <a:srgbClr val="7030A0"/>
                </a:solidFill>
              </a:rPr>
              <a:t>Modele të vlerësimit bazuar në kompetenca;</a:t>
            </a:r>
            <a:endParaRPr lang="en-US" sz="4000" dirty="0">
              <a:solidFill>
                <a:srgbClr val="7030A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q-AL" sz="4000" dirty="0" err="1">
                <a:solidFill>
                  <a:srgbClr val="7030A0"/>
                </a:solidFill>
              </a:rPr>
              <a:t>Flipçartat</a:t>
            </a:r>
            <a:r>
              <a:rPr lang="en-US" sz="4000" dirty="0">
                <a:solidFill>
                  <a:srgbClr val="7030A0"/>
                </a:solidFill>
              </a:rPr>
              <a:t> </a:t>
            </a:r>
            <a:r>
              <a:rPr lang="sq-AL" sz="4000" dirty="0">
                <a:solidFill>
                  <a:srgbClr val="7030A0"/>
                </a:solidFill>
              </a:rPr>
              <a:t>(fleta t</a:t>
            </a:r>
            <a:r>
              <a:rPr lang="az-Cyrl-AZ" sz="4000" dirty="0">
                <a:solidFill>
                  <a:srgbClr val="7030A0"/>
                </a:solidFill>
              </a:rPr>
              <a:t>ё </a:t>
            </a:r>
            <a:r>
              <a:rPr lang="sq-AL" sz="4000" dirty="0">
                <a:solidFill>
                  <a:srgbClr val="7030A0"/>
                </a:solidFill>
              </a:rPr>
              <a:t>murit), letra A4 dhe </a:t>
            </a:r>
            <a:r>
              <a:rPr lang="sq-AL" sz="4000" dirty="0" err="1">
                <a:solidFill>
                  <a:srgbClr val="7030A0"/>
                </a:solidFill>
              </a:rPr>
              <a:t>markerat</a:t>
            </a:r>
            <a:r>
              <a:rPr lang="sq-AL" sz="4000" dirty="0">
                <a:solidFill>
                  <a:srgbClr val="7030A0"/>
                </a:solidFill>
              </a:rPr>
              <a:t>;</a:t>
            </a:r>
            <a:endParaRPr lang="en-US" sz="4000" dirty="0">
              <a:solidFill>
                <a:srgbClr val="7030A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q-AL" sz="4000" dirty="0">
                <a:solidFill>
                  <a:srgbClr val="7030A0"/>
                </a:solidFill>
              </a:rPr>
              <a:t>Shënuesit; </a:t>
            </a:r>
            <a:endParaRPr lang="en-US" sz="4000" dirty="0">
              <a:solidFill>
                <a:srgbClr val="7030A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q-AL" sz="4000" dirty="0">
                <a:solidFill>
                  <a:srgbClr val="7030A0"/>
                </a:solidFill>
              </a:rPr>
              <a:t>Prezantimi </a:t>
            </a:r>
            <a:r>
              <a:rPr lang="en-US" sz="4000" dirty="0" err="1">
                <a:solidFill>
                  <a:srgbClr val="7030A0"/>
                </a:solidFill>
              </a:rPr>
              <a:t>projekteve</a:t>
            </a:r>
            <a:r>
              <a:rPr lang="sq-AL" sz="4000" dirty="0">
                <a:solidFill>
                  <a:srgbClr val="7030A0"/>
                </a:solidFill>
              </a:rPr>
              <a:t>, foto, incizim; </a:t>
            </a:r>
            <a:endParaRPr lang="en-US" sz="4000" dirty="0">
              <a:solidFill>
                <a:srgbClr val="7030A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q-AL" sz="4000" dirty="0">
                <a:solidFill>
                  <a:srgbClr val="7030A0"/>
                </a:solidFill>
              </a:rPr>
              <a:t>Projektori dhe </a:t>
            </a:r>
            <a:r>
              <a:rPr lang="sq-AL" sz="4000" dirty="0" err="1">
                <a:solidFill>
                  <a:srgbClr val="7030A0"/>
                </a:solidFill>
              </a:rPr>
              <a:t>llaptopi</a:t>
            </a:r>
            <a:r>
              <a:rPr lang="sq-AL" sz="4000" dirty="0">
                <a:solidFill>
                  <a:srgbClr val="7030A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92478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7A1ECB-ED38-40AA-9B82-AA15A20D3C5B}"/>
              </a:ext>
            </a:extLst>
          </p:cNvPr>
          <p:cNvSpPr/>
          <p:nvPr/>
        </p:nvSpPr>
        <p:spPr>
          <a:xfrm>
            <a:off x="172278" y="202818"/>
            <a:ext cx="1184744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sz="3200" dirty="0">
                <a:solidFill>
                  <a:srgbClr val="FF0000"/>
                </a:solidFill>
              </a:rPr>
              <a:t>Aktiviteti 1. </a:t>
            </a:r>
            <a:r>
              <a:rPr lang="en-US" sz="3200" dirty="0">
                <a:solidFill>
                  <a:srgbClr val="FF0000"/>
                </a:solidFill>
              </a:rPr>
              <a:t> Koha 30 </a:t>
            </a:r>
            <a:r>
              <a:rPr lang="en-US" sz="3200" dirty="0" err="1">
                <a:solidFill>
                  <a:srgbClr val="FF0000"/>
                </a:solidFill>
              </a:rPr>
              <a:t>minuta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sq-AL" sz="3200" dirty="0">
                <a:solidFill>
                  <a:srgbClr val="FF0000"/>
                </a:solidFill>
              </a:rPr>
              <a:t>Nxitje e ideve - diskutimi hyrës  </a:t>
            </a:r>
          </a:p>
          <a:p>
            <a:r>
              <a:rPr lang="sq-AL" sz="3200" dirty="0">
                <a:solidFill>
                  <a:schemeClr val="accent1">
                    <a:lumMod val="50000"/>
                  </a:schemeClr>
                </a:solidFill>
              </a:rPr>
              <a:t>Pyetje për diskutim:   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sq-AL" sz="3200" dirty="0">
                <a:solidFill>
                  <a:srgbClr val="7030A0"/>
                </a:solidFill>
              </a:rPr>
              <a:t>Si hartohen instrumentet e vlerësimit për të nxënë? </a:t>
            </a:r>
            <a:endParaRPr lang="en-US" sz="3200" dirty="0">
              <a:solidFill>
                <a:srgbClr val="7030A0"/>
              </a:solidFill>
            </a:endParaRPr>
          </a:p>
          <a:p>
            <a:r>
              <a:rPr lang="sq-AL" sz="3200" dirty="0">
                <a:solidFill>
                  <a:srgbClr val="7030A0"/>
                </a:solidFill>
              </a:rPr>
              <a:t>Si përdoren rezultatet? </a:t>
            </a:r>
            <a:endParaRPr lang="en-US" sz="3200" dirty="0">
              <a:solidFill>
                <a:srgbClr val="7030A0"/>
              </a:solidFill>
            </a:endParaRPr>
          </a:p>
          <a:p>
            <a:r>
              <a:rPr lang="sq-AL" sz="3200" dirty="0">
                <a:solidFill>
                  <a:srgbClr val="7030A0"/>
                </a:solidFill>
              </a:rPr>
              <a:t>Si hartohen instrumentet e vlerësimit të </a:t>
            </a:r>
            <a:r>
              <a:rPr lang="sq-AL" sz="3200" dirty="0" err="1">
                <a:solidFill>
                  <a:srgbClr val="7030A0"/>
                </a:solidFill>
              </a:rPr>
              <a:t>të</a:t>
            </a:r>
            <a:r>
              <a:rPr lang="sq-AL" sz="3200" dirty="0">
                <a:solidFill>
                  <a:srgbClr val="7030A0"/>
                </a:solidFill>
              </a:rPr>
              <a:t> nxënit? </a:t>
            </a:r>
            <a:endParaRPr lang="en-US" sz="3200" dirty="0">
              <a:solidFill>
                <a:srgbClr val="7030A0"/>
              </a:solidFill>
            </a:endParaRPr>
          </a:p>
          <a:p>
            <a:r>
              <a:rPr lang="sq-AL" sz="3200" dirty="0">
                <a:solidFill>
                  <a:srgbClr val="7030A0"/>
                </a:solidFill>
              </a:rPr>
              <a:t>Si përdoren rezultatet? </a:t>
            </a:r>
          </a:p>
          <a:p>
            <a:endParaRPr lang="en-US" sz="3200" dirty="0"/>
          </a:p>
          <a:p>
            <a:r>
              <a:rPr lang="sq-AL" sz="3200" dirty="0" err="1">
                <a:solidFill>
                  <a:srgbClr val="FF0000"/>
                </a:solidFill>
              </a:rPr>
              <a:t>Pjes</a:t>
            </a:r>
            <a:r>
              <a:rPr lang="az-Cyrl-AZ" sz="3200" dirty="0">
                <a:solidFill>
                  <a:srgbClr val="FF0000"/>
                </a:solidFill>
              </a:rPr>
              <a:t>ё</a:t>
            </a:r>
            <a:r>
              <a:rPr lang="sq-AL" sz="3200" dirty="0">
                <a:solidFill>
                  <a:srgbClr val="FF0000"/>
                </a:solidFill>
              </a:rPr>
              <a:t>marr</a:t>
            </a:r>
            <a:r>
              <a:rPr lang="az-Cyrl-AZ" sz="3200" dirty="0">
                <a:solidFill>
                  <a:srgbClr val="FF0000"/>
                </a:solidFill>
              </a:rPr>
              <a:t>ё</a:t>
            </a:r>
            <a:r>
              <a:rPr lang="sq-AL" sz="3200" dirty="0">
                <a:solidFill>
                  <a:srgbClr val="FF0000"/>
                </a:solidFill>
              </a:rPr>
              <a:t>sit n</a:t>
            </a:r>
            <a:r>
              <a:rPr lang="az-Cyrl-AZ" sz="3200" dirty="0">
                <a:solidFill>
                  <a:srgbClr val="FF0000"/>
                </a:solidFill>
              </a:rPr>
              <a:t>ё </a:t>
            </a:r>
            <a:r>
              <a:rPr lang="sq-AL" sz="3200" dirty="0">
                <a:solidFill>
                  <a:srgbClr val="FF0000"/>
                </a:solidFill>
              </a:rPr>
              <a:t>m</a:t>
            </a:r>
            <a:r>
              <a:rPr lang="az-Cyrl-AZ" sz="3200" dirty="0">
                <a:solidFill>
                  <a:srgbClr val="FF0000"/>
                </a:solidFill>
              </a:rPr>
              <a:t>ё</a:t>
            </a:r>
            <a:r>
              <a:rPr lang="sq-AL" sz="3200" dirty="0" err="1">
                <a:solidFill>
                  <a:srgbClr val="FF0000"/>
                </a:solidFill>
              </a:rPr>
              <a:t>nyr</a:t>
            </a:r>
            <a:r>
              <a:rPr lang="az-Cyrl-AZ" sz="3200" dirty="0">
                <a:solidFill>
                  <a:srgbClr val="FF0000"/>
                </a:solidFill>
              </a:rPr>
              <a:t>ё </a:t>
            </a:r>
            <a:r>
              <a:rPr lang="sq-AL" sz="3200" dirty="0">
                <a:solidFill>
                  <a:srgbClr val="FF0000"/>
                </a:solidFill>
              </a:rPr>
              <a:t>individuale p</a:t>
            </a:r>
            <a:r>
              <a:rPr lang="az-Cyrl-AZ" sz="3200" dirty="0">
                <a:solidFill>
                  <a:srgbClr val="FF0000"/>
                </a:solidFill>
              </a:rPr>
              <a:t>ё</a:t>
            </a:r>
            <a:r>
              <a:rPr lang="sq-AL" sz="3200" dirty="0" err="1">
                <a:solidFill>
                  <a:srgbClr val="FF0000"/>
                </a:solidFill>
              </a:rPr>
              <a:t>rgjigjen</a:t>
            </a:r>
            <a:r>
              <a:rPr lang="sq-AL" sz="3200" dirty="0">
                <a:solidFill>
                  <a:srgbClr val="FF0000"/>
                </a:solidFill>
              </a:rPr>
              <a:t> n</a:t>
            </a:r>
            <a:r>
              <a:rPr lang="az-Cyrl-AZ" sz="3200" dirty="0">
                <a:solidFill>
                  <a:srgbClr val="FF0000"/>
                </a:solidFill>
              </a:rPr>
              <a:t>ё </a:t>
            </a:r>
            <a:r>
              <a:rPr lang="sq-AL" sz="3200" dirty="0">
                <a:solidFill>
                  <a:srgbClr val="FF0000"/>
                </a:solidFill>
              </a:rPr>
              <a:t>pyetjet e ngritura. </a:t>
            </a:r>
            <a:endParaRPr lang="en-US" sz="3200" dirty="0">
              <a:solidFill>
                <a:srgbClr val="FF0000"/>
              </a:solidFill>
            </a:endParaRPr>
          </a:p>
          <a:p>
            <a:pPr algn="just"/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</a:rPr>
              <a:t>Profesori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mban sh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nime t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shkurt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ra n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 err="1">
                <a:solidFill>
                  <a:schemeClr val="accent6">
                    <a:lumMod val="50000"/>
                  </a:schemeClr>
                </a:solidFill>
              </a:rPr>
              <a:t>flipçartë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 dhe pasi q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 err="1">
                <a:solidFill>
                  <a:schemeClr val="accent6">
                    <a:lumMod val="50000"/>
                  </a:schemeClr>
                </a:solidFill>
              </a:rPr>
              <a:t>vler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</a:t>
            </a:r>
            <a:r>
              <a:rPr lang="sq-AL" sz="3200" dirty="0" err="1">
                <a:solidFill>
                  <a:schemeClr val="accent6">
                    <a:lumMod val="50000"/>
                  </a:schemeClr>
                </a:solidFill>
              </a:rPr>
              <a:t>son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 se </a:t>
            </a:r>
            <a:r>
              <a:rPr lang="sq-AL" sz="3200" dirty="0" err="1">
                <a:solidFill>
                  <a:schemeClr val="accent6">
                    <a:lumMod val="50000"/>
                  </a:schemeClr>
                </a:solidFill>
              </a:rPr>
              <a:t>jan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dh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ide t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mjaftueshme, b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n nj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 err="1">
                <a:solidFill>
                  <a:schemeClr val="accent6">
                    <a:lumMod val="50000"/>
                  </a:schemeClr>
                </a:solidFill>
              </a:rPr>
              <a:t>sintez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respektivisht një </a:t>
            </a:r>
            <a:r>
              <a:rPr lang="sq-AL" sz="3200" dirty="0" err="1">
                <a:solidFill>
                  <a:schemeClr val="accent6">
                    <a:lumMod val="50000"/>
                  </a:schemeClr>
                </a:solidFill>
              </a:rPr>
              <a:t>elaborim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 t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ideve, duke dhënë shembuj të teknikave dhe instrumenteve që mund të përdoren për vlerësim për të nxënë dhe vlerësimin e të nxënit. </a:t>
            </a:r>
          </a:p>
        </p:txBody>
      </p:sp>
    </p:spTree>
    <p:extLst>
      <p:ext uri="{BB962C8B-B14F-4D97-AF65-F5344CB8AC3E}">
        <p14:creationId xmlns:p14="http://schemas.microsoft.com/office/powerpoint/2010/main" val="1469051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530C81-11B0-45A1-8B61-5453FCDC9320}"/>
              </a:ext>
            </a:extLst>
          </p:cNvPr>
          <p:cNvSpPr/>
          <p:nvPr/>
        </p:nvSpPr>
        <p:spPr>
          <a:xfrm>
            <a:off x="59635" y="212035"/>
            <a:ext cx="1207273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dirty="0"/>
              <a:t> </a:t>
            </a:r>
            <a:r>
              <a:rPr lang="sq-AL" sz="3200" dirty="0">
                <a:solidFill>
                  <a:srgbClr val="7030A0"/>
                </a:solidFill>
              </a:rPr>
              <a:t>Aktiviteti 2. </a:t>
            </a:r>
            <a:r>
              <a:rPr lang="en-US" sz="3200" dirty="0">
                <a:solidFill>
                  <a:srgbClr val="7030A0"/>
                </a:solidFill>
              </a:rPr>
              <a:t> Koha 20 </a:t>
            </a:r>
            <a:r>
              <a:rPr lang="en-US" sz="3200" dirty="0" err="1">
                <a:solidFill>
                  <a:srgbClr val="7030A0"/>
                </a:solidFill>
              </a:rPr>
              <a:t>minuta</a:t>
            </a:r>
            <a:endParaRPr lang="en-US" sz="3200" dirty="0">
              <a:solidFill>
                <a:srgbClr val="7030A0"/>
              </a:solidFill>
            </a:endParaRPr>
          </a:p>
          <a:p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Punë n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grupe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</a:rPr>
              <a:t>Profesori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i ndan </a:t>
            </a:r>
            <a:r>
              <a:rPr lang="sq-AL" sz="3200" dirty="0" err="1">
                <a:solidFill>
                  <a:schemeClr val="accent6">
                    <a:lumMod val="50000"/>
                  </a:schemeClr>
                </a:solidFill>
              </a:rPr>
              <a:t>pjes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marr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sit n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grupe. 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Grupet kanë p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r </a:t>
            </a:r>
            <a:r>
              <a:rPr lang="sq-AL" sz="3200" dirty="0" err="1">
                <a:solidFill>
                  <a:schemeClr val="accent6">
                    <a:lumMod val="50000"/>
                  </a:schemeClr>
                </a:solidFill>
              </a:rPr>
              <a:t>detyr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q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 err="1">
                <a:solidFill>
                  <a:schemeClr val="accent6">
                    <a:lumMod val="50000"/>
                  </a:schemeClr>
                </a:solidFill>
              </a:rPr>
              <a:t>realizojn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aktivitetet n</a:t>
            </a:r>
            <a:r>
              <a:rPr lang="az-Cyrl-AZ" sz="3200" dirty="0">
                <a:solidFill>
                  <a:schemeClr val="accent6">
                    <a:lumMod val="50000"/>
                  </a:schemeClr>
                </a:solidFill>
              </a:rPr>
              <a:t>ё </a:t>
            </a:r>
            <a:r>
              <a:rPr lang="sq-AL" sz="3200" dirty="0">
                <a:solidFill>
                  <a:schemeClr val="accent6">
                    <a:lumMod val="50000"/>
                  </a:schemeClr>
                </a:solidFill>
              </a:rPr>
              <a:t>vijim</a:t>
            </a:r>
            <a:r>
              <a:rPr lang="sq-AL" sz="3200" dirty="0"/>
              <a:t>: </a:t>
            </a:r>
            <a:endParaRPr lang="en-US" sz="3200" dirty="0"/>
          </a:p>
          <a:p>
            <a:r>
              <a:rPr lang="sq-AL" sz="3200" dirty="0">
                <a:solidFill>
                  <a:srgbClr val="C00000"/>
                </a:solidFill>
              </a:rPr>
              <a:t>Grupet 1 dhe 2 </a:t>
            </a:r>
            <a:endParaRPr lang="en-US" sz="3200" dirty="0">
              <a:solidFill>
                <a:srgbClr val="C00000"/>
              </a:solidFill>
            </a:endParaRPr>
          </a:p>
          <a:p>
            <a:r>
              <a:rPr lang="sq-AL" sz="3200" dirty="0"/>
              <a:t>• </a:t>
            </a:r>
            <a:r>
              <a:rPr lang="sq-AL" sz="3200" dirty="0">
                <a:solidFill>
                  <a:srgbClr val="0070C0"/>
                </a:solidFill>
              </a:rPr>
              <a:t>Diskutoni mënyrat e vlerësimit që keni aplikuar deri më tani; </a:t>
            </a:r>
            <a:endParaRPr lang="en-US" sz="3200" dirty="0">
              <a:solidFill>
                <a:srgbClr val="0070C0"/>
              </a:solidFill>
            </a:endParaRPr>
          </a:p>
          <a:p>
            <a:r>
              <a:rPr lang="sq-AL" sz="3200" dirty="0">
                <a:solidFill>
                  <a:srgbClr val="0070C0"/>
                </a:solidFill>
              </a:rPr>
              <a:t>• Hartojnë një listë të instrumenteve që i përdorin për vlerësimin për të nxënë ; </a:t>
            </a:r>
            <a:endParaRPr lang="en-US" sz="3200" dirty="0">
              <a:solidFill>
                <a:srgbClr val="0070C0"/>
              </a:solidFill>
            </a:endParaRPr>
          </a:p>
          <a:p>
            <a:r>
              <a:rPr lang="sq-AL" sz="3200" dirty="0">
                <a:solidFill>
                  <a:srgbClr val="0070C0"/>
                </a:solidFill>
              </a:rPr>
              <a:t>• Përzgjedhin një instrument që do të përdorin në vlerësimin për të nxënë dhe e detajojnë me elemente përcjellëse; </a:t>
            </a:r>
            <a:endParaRPr lang="en-US" sz="3200" dirty="0">
              <a:solidFill>
                <a:srgbClr val="0070C0"/>
              </a:solidFill>
            </a:endParaRPr>
          </a:p>
          <a:p>
            <a:r>
              <a:rPr lang="sq-AL" sz="3200" dirty="0">
                <a:solidFill>
                  <a:srgbClr val="0070C0"/>
                </a:solidFill>
              </a:rPr>
              <a:t>• Përgatisin një përshkrim se si i përdorin rezultatet e vlerësimit për informata kthyese për nxënës. </a:t>
            </a:r>
          </a:p>
        </p:txBody>
      </p:sp>
    </p:spTree>
    <p:extLst>
      <p:ext uri="{BB962C8B-B14F-4D97-AF65-F5344CB8AC3E}">
        <p14:creationId xmlns:p14="http://schemas.microsoft.com/office/powerpoint/2010/main" val="3000979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FF75EF-7B68-4B08-8C48-D3AC5DCCE7C2}"/>
              </a:ext>
            </a:extLst>
          </p:cNvPr>
          <p:cNvSpPr/>
          <p:nvPr/>
        </p:nvSpPr>
        <p:spPr>
          <a:xfrm>
            <a:off x="172278" y="276353"/>
            <a:ext cx="118474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q-AL" sz="2800" dirty="0">
                <a:solidFill>
                  <a:srgbClr val="C00000"/>
                </a:solidFill>
              </a:rPr>
              <a:t>Grupet 3 dhe 4 </a:t>
            </a:r>
            <a:endParaRPr lang="en-US" sz="2800" dirty="0">
              <a:solidFill>
                <a:srgbClr val="C00000"/>
              </a:solidFill>
            </a:endParaRPr>
          </a:p>
          <a:p>
            <a:pPr algn="just"/>
            <a:r>
              <a:rPr lang="sq-AL" sz="2800" dirty="0"/>
              <a:t>• </a:t>
            </a:r>
            <a:r>
              <a:rPr lang="sq-AL" sz="2800" dirty="0">
                <a:solidFill>
                  <a:schemeClr val="accent6">
                    <a:lumMod val="50000"/>
                  </a:schemeClr>
                </a:solidFill>
              </a:rPr>
              <a:t>Diskutoni mënyrat e vlerësimit që keni aplikuar deri tani; 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sq-AL" sz="2800" dirty="0">
                <a:solidFill>
                  <a:srgbClr val="FFC000"/>
                </a:solidFill>
              </a:rPr>
              <a:t>• Hartojnë një listë të instrumenteve që i përdorin për vlerësimin e të nxënit;  </a:t>
            </a:r>
            <a:endParaRPr lang="en-US" sz="2800" dirty="0">
              <a:solidFill>
                <a:srgbClr val="FFC000"/>
              </a:solidFill>
            </a:endParaRPr>
          </a:p>
          <a:p>
            <a:pPr algn="just"/>
            <a:r>
              <a:rPr lang="sq-AL" sz="2800" dirty="0">
                <a:solidFill>
                  <a:srgbClr val="002060"/>
                </a:solidFill>
              </a:rPr>
              <a:t>• </a:t>
            </a:r>
            <a:r>
              <a:rPr lang="sq-AL" sz="2800" dirty="0">
                <a:solidFill>
                  <a:srgbClr val="7030A0"/>
                </a:solidFill>
              </a:rPr>
              <a:t>Përzgjedhin një instrument që do ta përdorin në vlerësimin e të nxënë dhe e detajojnë me elemente përcjellëse; </a:t>
            </a:r>
            <a:endParaRPr lang="en-US" sz="2800" dirty="0">
              <a:solidFill>
                <a:srgbClr val="7030A0"/>
              </a:solidFill>
            </a:endParaRPr>
          </a:p>
          <a:p>
            <a:pPr algn="just"/>
            <a:r>
              <a:rPr lang="sq-AL" sz="2800" dirty="0">
                <a:solidFill>
                  <a:srgbClr val="002060"/>
                </a:solidFill>
              </a:rPr>
              <a:t>• </a:t>
            </a:r>
            <a:r>
              <a:rPr lang="sq-AL" sz="2800" dirty="0">
                <a:solidFill>
                  <a:schemeClr val="bg1">
                    <a:lumMod val="50000"/>
                  </a:schemeClr>
                </a:solidFill>
              </a:rPr>
              <a:t>Përgatisin një përshkrim se si i përdorin rezultatet nga vlerësimi i të nxënit</a:t>
            </a:r>
            <a:r>
              <a:rPr lang="sq-AL" sz="2800" dirty="0">
                <a:solidFill>
                  <a:srgbClr val="002060"/>
                </a:solidFill>
              </a:rPr>
              <a:t>. </a:t>
            </a:r>
            <a:endParaRPr lang="en-US" sz="2800" dirty="0">
              <a:solidFill>
                <a:srgbClr val="002060"/>
              </a:solidFill>
            </a:endParaRPr>
          </a:p>
          <a:p>
            <a:pPr algn="just"/>
            <a:endParaRPr lang="sq-AL" sz="2800" dirty="0"/>
          </a:p>
          <a:p>
            <a:pPr algn="just"/>
            <a:r>
              <a:rPr lang="sq-AL" sz="2800" dirty="0" err="1">
                <a:solidFill>
                  <a:schemeClr val="accent5">
                    <a:lumMod val="50000"/>
                  </a:schemeClr>
                </a:solidFill>
              </a:rPr>
              <a:t>Gjat</a:t>
            </a:r>
            <a:r>
              <a:rPr lang="az-Cyrl-AZ" sz="2800" dirty="0">
                <a:solidFill>
                  <a:schemeClr val="accent5">
                    <a:lumMod val="50000"/>
                  </a:schemeClr>
                </a:solidFill>
              </a:rPr>
              <a:t>ё  </a:t>
            </a:r>
            <a:r>
              <a:rPr lang="sq-AL" sz="2800" dirty="0" err="1">
                <a:solidFill>
                  <a:schemeClr val="accent5">
                    <a:lumMod val="50000"/>
                  </a:schemeClr>
                </a:solidFill>
              </a:rPr>
              <a:t>pun</a:t>
            </a:r>
            <a:r>
              <a:rPr lang="az-Cyrl-AZ" sz="2800" dirty="0">
                <a:solidFill>
                  <a:schemeClr val="accent5">
                    <a:lumMod val="50000"/>
                  </a:schemeClr>
                </a:solidFill>
              </a:rPr>
              <a:t>ё</a:t>
            </a:r>
            <a:r>
              <a:rPr lang="sq-AL" sz="2800" dirty="0">
                <a:solidFill>
                  <a:schemeClr val="accent5">
                    <a:lumMod val="50000"/>
                  </a:schemeClr>
                </a:solidFill>
              </a:rPr>
              <a:t>s </a:t>
            </a:r>
            <a:r>
              <a:rPr lang="sq-AL" sz="2800" dirty="0" err="1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az-Cyrl-AZ" sz="2800" dirty="0">
                <a:solidFill>
                  <a:schemeClr val="accent5">
                    <a:lumMod val="50000"/>
                  </a:schemeClr>
                </a:solidFill>
              </a:rPr>
              <a:t>ё </a:t>
            </a:r>
            <a:r>
              <a:rPr lang="sq-AL" sz="2800" dirty="0">
                <a:solidFill>
                  <a:schemeClr val="accent5">
                    <a:lumMod val="50000"/>
                  </a:schemeClr>
                </a:solidFill>
              </a:rPr>
              <a:t>grupeve,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</a:rPr>
              <a:t>Profesori</a:t>
            </a:r>
            <a:r>
              <a:rPr lang="sq-AL" sz="2800" dirty="0">
                <a:solidFill>
                  <a:schemeClr val="accent5">
                    <a:lumMod val="50000"/>
                  </a:schemeClr>
                </a:solidFill>
              </a:rPr>
              <a:t> monitoron </a:t>
            </a:r>
            <a:r>
              <a:rPr lang="sq-AL" sz="2800" dirty="0" err="1">
                <a:solidFill>
                  <a:schemeClr val="accent5">
                    <a:lumMod val="50000"/>
                  </a:schemeClr>
                </a:solidFill>
              </a:rPr>
              <a:t>pun</a:t>
            </a:r>
            <a:r>
              <a:rPr lang="az-Cyrl-AZ" sz="2800" dirty="0">
                <a:solidFill>
                  <a:schemeClr val="accent5">
                    <a:lumMod val="50000"/>
                  </a:schemeClr>
                </a:solidFill>
              </a:rPr>
              <a:t>ё</a:t>
            </a:r>
            <a:r>
              <a:rPr lang="sq-AL" sz="2800" dirty="0">
                <a:solidFill>
                  <a:schemeClr val="accent5">
                    <a:lumMod val="50000"/>
                  </a:schemeClr>
                </a:solidFill>
              </a:rPr>
              <a:t>n e tyre dhe sipas k</a:t>
            </a:r>
            <a:r>
              <a:rPr lang="az-Cyrl-AZ" sz="2800" dirty="0">
                <a:solidFill>
                  <a:schemeClr val="accent5">
                    <a:lumMod val="50000"/>
                  </a:schemeClr>
                </a:solidFill>
              </a:rPr>
              <a:t>ё</a:t>
            </a:r>
            <a:r>
              <a:rPr lang="sq-AL" sz="2800" dirty="0" err="1">
                <a:solidFill>
                  <a:schemeClr val="accent5">
                    <a:lumMod val="50000"/>
                  </a:schemeClr>
                </a:solidFill>
              </a:rPr>
              <a:t>rkesave</a:t>
            </a:r>
            <a:r>
              <a:rPr lang="sq-AL" sz="2800" dirty="0">
                <a:solidFill>
                  <a:schemeClr val="accent5">
                    <a:lumMod val="50000"/>
                  </a:schemeClr>
                </a:solidFill>
              </a:rPr>
              <a:t> dhe nevojave jep sqarime </a:t>
            </a:r>
            <a:r>
              <a:rPr lang="sq-AL" sz="2800" dirty="0" err="1">
                <a:solidFill>
                  <a:schemeClr val="accent5">
                    <a:lumMod val="50000"/>
                  </a:schemeClr>
                </a:solidFill>
              </a:rPr>
              <a:t>shtes</a:t>
            </a:r>
            <a:r>
              <a:rPr lang="az-Cyrl-AZ" sz="2800" dirty="0">
                <a:solidFill>
                  <a:schemeClr val="accent5">
                    <a:lumMod val="50000"/>
                  </a:schemeClr>
                </a:solidFill>
              </a:rPr>
              <a:t>ё. 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sq-AL" sz="2800" dirty="0">
                <a:solidFill>
                  <a:schemeClr val="accent1"/>
                </a:solidFill>
              </a:rPr>
              <a:t>Modelet e instrumenteve të hartuara prezantohen dhe diskutohen në forum. </a:t>
            </a:r>
            <a:endParaRPr lang="en-US" sz="2800" dirty="0">
              <a:solidFill>
                <a:schemeClr val="accent1"/>
              </a:solidFill>
            </a:endParaRPr>
          </a:p>
          <a:p>
            <a:pPr algn="just"/>
            <a:r>
              <a:rPr lang="en-US" sz="2800" dirty="0" err="1">
                <a:solidFill>
                  <a:schemeClr val="accent6"/>
                </a:solidFill>
              </a:rPr>
              <a:t>Mësimdhënësi</a:t>
            </a:r>
            <a:r>
              <a:rPr lang="sq-AL" sz="2800" dirty="0">
                <a:solidFill>
                  <a:schemeClr val="accent6"/>
                </a:solidFill>
              </a:rPr>
              <a:t> kujdeset që diskutimet t’i ndërlidhë me vlerësimin e rezultateve të </a:t>
            </a:r>
            <a:r>
              <a:rPr lang="sq-AL" sz="2800" dirty="0" err="1">
                <a:solidFill>
                  <a:schemeClr val="accent6"/>
                </a:solidFill>
              </a:rPr>
              <a:t>kurrikulës</a:t>
            </a:r>
            <a:r>
              <a:rPr lang="sq-AL" sz="2800" dirty="0">
                <a:solidFill>
                  <a:schemeClr val="accent6"/>
                </a:solidFill>
              </a:rPr>
              <a:t> së  re.</a:t>
            </a:r>
          </a:p>
        </p:txBody>
      </p:sp>
    </p:spTree>
    <p:extLst>
      <p:ext uri="{BB962C8B-B14F-4D97-AF65-F5344CB8AC3E}">
        <p14:creationId xmlns:p14="http://schemas.microsoft.com/office/powerpoint/2010/main" val="975909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62AB0D-586B-4FD4-B621-306B5900DAD1}"/>
              </a:ext>
            </a:extLst>
          </p:cNvPr>
          <p:cNvSpPr/>
          <p:nvPr/>
        </p:nvSpPr>
        <p:spPr>
          <a:xfrm>
            <a:off x="165652" y="122009"/>
            <a:ext cx="1186069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sz="3200" dirty="0">
                <a:solidFill>
                  <a:srgbClr val="C00000"/>
                </a:solidFill>
              </a:rPr>
              <a:t>Aktiviteti 3. </a:t>
            </a:r>
            <a:r>
              <a:rPr lang="en-US" sz="3200" dirty="0">
                <a:solidFill>
                  <a:srgbClr val="C00000"/>
                </a:solidFill>
              </a:rPr>
              <a:t> Koha 40  </a:t>
            </a:r>
            <a:r>
              <a:rPr lang="en-US" sz="3200" dirty="0" err="1">
                <a:solidFill>
                  <a:srgbClr val="C00000"/>
                </a:solidFill>
              </a:rPr>
              <a:t>minuta</a:t>
            </a:r>
            <a:endParaRPr lang="en-US" sz="3200" dirty="0">
              <a:solidFill>
                <a:srgbClr val="C00000"/>
              </a:solidFill>
            </a:endParaRPr>
          </a:p>
          <a:p>
            <a:r>
              <a:rPr lang="sq-AL" sz="3600" dirty="0"/>
              <a:t> </a:t>
            </a:r>
            <a:r>
              <a:rPr lang="sq-AL" sz="3600" dirty="0">
                <a:solidFill>
                  <a:schemeClr val="accent6">
                    <a:lumMod val="50000"/>
                  </a:schemeClr>
                </a:solidFill>
              </a:rPr>
              <a:t>Diskutim i përbashkët. 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q-AL" sz="3600" dirty="0"/>
              <a:t> </a:t>
            </a:r>
            <a:r>
              <a:rPr lang="sq-AL" sz="3600" dirty="0">
                <a:solidFill>
                  <a:srgbClr val="002060"/>
                </a:solidFill>
              </a:rPr>
              <a:t>Pas përfundimit t</a:t>
            </a:r>
            <a:r>
              <a:rPr lang="az-Cyrl-AZ" sz="3600" dirty="0">
                <a:solidFill>
                  <a:srgbClr val="002060"/>
                </a:solidFill>
              </a:rPr>
              <a:t>ё </a:t>
            </a:r>
            <a:r>
              <a:rPr lang="sq-AL" sz="3600" dirty="0">
                <a:solidFill>
                  <a:srgbClr val="002060"/>
                </a:solidFill>
              </a:rPr>
              <a:t>punës n</a:t>
            </a:r>
            <a:r>
              <a:rPr lang="az-Cyrl-AZ" sz="3600" dirty="0">
                <a:solidFill>
                  <a:srgbClr val="002060"/>
                </a:solidFill>
              </a:rPr>
              <a:t>ё </a:t>
            </a:r>
            <a:r>
              <a:rPr lang="sq-AL" sz="3600" dirty="0">
                <a:solidFill>
                  <a:srgbClr val="002060"/>
                </a:solidFill>
              </a:rPr>
              <a:t>grupe dhe prezantimit</a:t>
            </a:r>
            <a:r>
              <a:rPr lang="en-US" sz="3600" dirty="0">
                <a:solidFill>
                  <a:srgbClr val="002060"/>
                </a:solidFill>
              </a:rPr>
              <a:t>,</a:t>
            </a:r>
            <a:r>
              <a:rPr lang="sq-AL" sz="3600" dirty="0">
                <a:solidFill>
                  <a:srgbClr val="002060"/>
                </a:solidFill>
              </a:rPr>
              <a:t> b</a:t>
            </a:r>
            <a:r>
              <a:rPr lang="az-Cyrl-AZ" sz="3600" dirty="0">
                <a:solidFill>
                  <a:srgbClr val="002060"/>
                </a:solidFill>
              </a:rPr>
              <a:t>ё</a:t>
            </a:r>
            <a:r>
              <a:rPr lang="sq-AL" sz="3600" dirty="0">
                <a:solidFill>
                  <a:srgbClr val="002060"/>
                </a:solidFill>
              </a:rPr>
              <a:t>het një </a:t>
            </a:r>
            <a:r>
              <a:rPr lang="sq-AL" sz="3600" dirty="0" err="1">
                <a:solidFill>
                  <a:srgbClr val="002060"/>
                </a:solidFill>
              </a:rPr>
              <a:t>analiz</a:t>
            </a:r>
            <a:r>
              <a:rPr lang="az-Cyrl-AZ" sz="3600" dirty="0">
                <a:solidFill>
                  <a:srgbClr val="002060"/>
                </a:solidFill>
              </a:rPr>
              <a:t>ё </a:t>
            </a:r>
            <a:endParaRPr lang="en-US" sz="3600" dirty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r>
              <a:rPr lang="sq-AL" sz="3600" dirty="0">
                <a:solidFill>
                  <a:srgbClr val="002060"/>
                </a:solidFill>
              </a:rPr>
              <a:t>debat i përbashkët, ku  do të diskutohet: </a:t>
            </a:r>
            <a:endParaRPr lang="en-US" sz="3600" dirty="0">
              <a:solidFill>
                <a:srgbClr val="002060"/>
              </a:solidFill>
            </a:endParaRPr>
          </a:p>
          <a:p>
            <a:r>
              <a:rPr lang="sq-AL" sz="3600" dirty="0"/>
              <a:t>• </a:t>
            </a:r>
            <a:r>
              <a:rPr lang="sq-AL" sz="3600" dirty="0">
                <a:solidFill>
                  <a:schemeClr val="accent6">
                    <a:lumMod val="50000"/>
                  </a:schemeClr>
                </a:solidFill>
              </a:rPr>
              <a:t>Cilat janë sfidat dhe vështirësitë në praktikat e vlerësimit të brendshëm të nxënësve? 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q-AL" sz="3600" dirty="0">
                <a:solidFill>
                  <a:srgbClr val="C00000"/>
                </a:solidFill>
              </a:rPr>
              <a:t>Si të zhvillojmë praktika të mira të vlerësimit të nxënësve? </a:t>
            </a:r>
            <a:endParaRPr lang="en-US" sz="3600" dirty="0">
              <a:solidFill>
                <a:srgbClr val="C00000"/>
              </a:solidFill>
            </a:endParaRPr>
          </a:p>
          <a:p>
            <a:r>
              <a:rPr lang="sq-AL" sz="3600" dirty="0">
                <a:solidFill>
                  <a:schemeClr val="accent4"/>
                </a:solidFill>
              </a:rPr>
              <a:t>• Si të ndërlidhim vlerësimin e nxënësve me planifikimin e mësimit? </a:t>
            </a:r>
            <a:endParaRPr lang="en-US" sz="3600" dirty="0">
              <a:solidFill>
                <a:schemeClr val="accent4"/>
              </a:solidFill>
            </a:endParaRPr>
          </a:p>
          <a:p>
            <a:r>
              <a:rPr lang="sq-AL" sz="3600" dirty="0">
                <a:solidFill>
                  <a:schemeClr val="accent6">
                    <a:lumMod val="50000"/>
                  </a:schemeClr>
                </a:solidFill>
              </a:rPr>
              <a:t>• Si të kontribuojmë në ngritjen e vetëdijes së nxënësve për të mos kopjuar kur organizohen teste të njohurive? Etj. </a:t>
            </a:r>
          </a:p>
        </p:txBody>
      </p:sp>
    </p:spTree>
    <p:extLst>
      <p:ext uri="{BB962C8B-B14F-4D97-AF65-F5344CB8AC3E}">
        <p14:creationId xmlns:p14="http://schemas.microsoft.com/office/powerpoint/2010/main" val="21254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953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Vlerësimi i bazuar në kompetenca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OEM</dc:creator>
  <cp:lastModifiedBy>Blacksn0w</cp:lastModifiedBy>
  <cp:revision>13</cp:revision>
  <dcterms:created xsi:type="dcterms:W3CDTF">2021-11-14T12:32:09Z</dcterms:created>
  <dcterms:modified xsi:type="dcterms:W3CDTF">2024-10-24T15:09:45Z</dcterms:modified>
</cp:coreProperties>
</file>