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202D0-5973-45C6-8249-21C186CC25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q-AL"/>
          </a:p>
        </p:txBody>
      </p:sp>
      <p:sp>
        <p:nvSpPr>
          <p:cNvPr id="3" name="Subtitle 2">
            <a:extLst>
              <a:ext uri="{FF2B5EF4-FFF2-40B4-BE49-F238E27FC236}">
                <a16:creationId xmlns:a16="http://schemas.microsoft.com/office/drawing/2014/main" id="{6706A761-7692-4F7D-B4DD-F13E016895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q-AL"/>
          </a:p>
        </p:txBody>
      </p:sp>
      <p:sp>
        <p:nvSpPr>
          <p:cNvPr id="4" name="Date Placeholder 3">
            <a:extLst>
              <a:ext uri="{FF2B5EF4-FFF2-40B4-BE49-F238E27FC236}">
                <a16:creationId xmlns:a16="http://schemas.microsoft.com/office/drawing/2014/main" id="{09FFCD15-5DE2-4AA2-839F-B443EFEEC68C}"/>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5" name="Footer Placeholder 4">
            <a:extLst>
              <a:ext uri="{FF2B5EF4-FFF2-40B4-BE49-F238E27FC236}">
                <a16:creationId xmlns:a16="http://schemas.microsoft.com/office/drawing/2014/main" id="{2F87C3B6-F96A-4EDA-A699-26ACFF077487}"/>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83ADE14A-F376-406A-AB00-05285D972AC3}"/>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3301088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16B4-9511-468A-897D-70F486FDCD86}"/>
              </a:ext>
            </a:extLst>
          </p:cNvPr>
          <p:cNvSpPr>
            <a:spLocks noGrp="1"/>
          </p:cNvSpPr>
          <p:nvPr>
            <p:ph type="title"/>
          </p:nvPr>
        </p:nvSpPr>
        <p:spPr/>
        <p:txBody>
          <a:bodyPr/>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BDCF64CE-E8E7-4A27-914E-2C844730A3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4AB85F11-F671-466D-A4EB-15EFB4AB5B2B}"/>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5" name="Footer Placeholder 4">
            <a:extLst>
              <a:ext uri="{FF2B5EF4-FFF2-40B4-BE49-F238E27FC236}">
                <a16:creationId xmlns:a16="http://schemas.microsoft.com/office/drawing/2014/main" id="{7BA2BB8A-CE16-420C-B26D-C7138990D6CF}"/>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1D01D3A1-5F2D-4372-A353-75C5E79EBC99}"/>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147408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C708EF-C8B4-46EC-A1D4-9A261CC2B1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382F00D7-3F20-4990-A140-B0D7E94070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4E7DC974-2CFB-4429-A80E-012E38B54DE6}"/>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5" name="Footer Placeholder 4">
            <a:extLst>
              <a:ext uri="{FF2B5EF4-FFF2-40B4-BE49-F238E27FC236}">
                <a16:creationId xmlns:a16="http://schemas.microsoft.com/office/drawing/2014/main" id="{8BC6DFCC-945B-40EC-8CD5-DFB86339D1AC}"/>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7716D4E1-D412-4ABE-9641-09C054BF0740}"/>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593636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78EA-0325-40E2-9317-258E7412F1C8}"/>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8A7A1058-1CD9-4AB8-99C1-875B51E18B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C5BA3F40-0AA0-44E9-B4CC-E7B7B8828CB1}"/>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5" name="Footer Placeholder 4">
            <a:extLst>
              <a:ext uri="{FF2B5EF4-FFF2-40B4-BE49-F238E27FC236}">
                <a16:creationId xmlns:a16="http://schemas.microsoft.com/office/drawing/2014/main" id="{A1D613F3-D709-4003-AD67-11E42E3CCA3F}"/>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A0F9CDBE-8176-4717-9148-1990B8CE5F9B}"/>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3179875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82713-6D19-4123-A0E6-FC276BB59A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q-AL"/>
          </a:p>
        </p:txBody>
      </p:sp>
      <p:sp>
        <p:nvSpPr>
          <p:cNvPr id="3" name="Text Placeholder 2">
            <a:extLst>
              <a:ext uri="{FF2B5EF4-FFF2-40B4-BE49-F238E27FC236}">
                <a16:creationId xmlns:a16="http://schemas.microsoft.com/office/drawing/2014/main" id="{FBEF8719-284C-42CB-A17E-FB7652A307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2D9683-F8FF-4F8B-8353-2C1BBB7ABB4D}"/>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5" name="Footer Placeholder 4">
            <a:extLst>
              <a:ext uri="{FF2B5EF4-FFF2-40B4-BE49-F238E27FC236}">
                <a16:creationId xmlns:a16="http://schemas.microsoft.com/office/drawing/2014/main" id="{17C615BA-341D-4B20-8D84-4AED1AF2357B}"/>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3C0D97CE-622B-4C52-8B1F-A2A713CAC7B9}"/>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2405406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DF888-2A25-46FF-832D-6A1D76045E77}"/>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C9002827-DE16-4F0E-8136-8E1F9540B5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Content Placeholder 3">
            <a:extLst>
              <a:ext uri="{FF2B5EF4-FFF2-40B4-BE49-F238E27FC236}">
                <a16:creationId xmlns:a16="http://schemas.microsoft.com/office/drawing/2014/main" id="{F88E31C6-463F-4612-80EE-9C6B8A1291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Date Placeholder 4">
            <a:extLst>
              <a:ext uri="{FF2B5EF4-FFF2-40B4-BE49-F238E27FC236}">
                <a16:creationId xmlns:a16="http://schemas.microsoft.com/office/drawing/2014/main" id="{AE0448B1-2051-47A2-B0CC-6B43E99513B7}"/>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6" name="Footer Placeholder 5">
            <a:extLst>
              <a:ext uri="{FF2B5EF4-FFF2-40B4-BE49-F238E27FC236}">
                <a16:creationId xmlns:a16="http://schemas.microsoft.com/office/drawing/2014/main" id="{37BD4A64-3D53-469E-97A9-FDE986C78499}"/>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E390E3D5-CD46-40A3-8C66-8F2D61306FA5}"/>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1041983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4C82E-4F6A-42D7-81B3-8168BC5FB89F}"/>
              </a:ext>
            </a:extLst>
          </p:cNvPr>
          <p:cNvSpPr>
            <a:spLocks noGrp="1"/>
          </p:cNvSpPr>
          <p:nvPr>
            <p:ph type="title"/>
          </p:nvPr>
        </p:nvSpPr>
        <p:spPr>
          <a:xfrm>
            <a:off x="839788" y="365125"/>
            <a:ext cx="10515600" cy="1325563"/>
          </a:xfrm>
        </p:spPr>
        <p:txBody>
          <a:bodyPr/>
          <a:lstStyle/>
          <a:p>
            <a:r>
              <a:rPr lang="en-US"/>
              <a:t>Click to edit Master title style</a:t>
            </a:r>
            <a:endParaRPr lang="sq-AL"/>
          </a:p>
        </p:txBody>
      </p:sp>
      <p:sp>
        <p:nvSpPr>
          <p:cNvPr id="3" name="Text Placeholder 2">
            <a:extLst>
              <a:ext uri="{FF2B5EF4-FFF2-40B4-BE49-F238E27FC236}">
                <a16:creationId xmlns:a16="http://schemas.microsoft.com/office/drawing/2014/main" id="{1541D07C-CADB-446D-86C5-3984D3836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716ADD-ABF3-4260-992C-2667770AA5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Text Placeholder 4">
            <a:extLst>
              <a:ext uri="{FF2B5EF4-FFF2-40B4-BE49-F238E27FC236}">
                <a16:creationId xmlns:a16="http://schemas.microsoft.com/office/drawing/2014/main" id="{A3A5AA40-2B86-4B3B-8A5C-A9F5CD1CB9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046987-4284-4703-AA04-1D113C1647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7" name="Date Placeholder 6">
            <a:extLst>
              <a:ext uri="{FF2B5EF4-FFF2-40B4-BE49-F238E27FC236}">
                <a16:creationId xmlns:a16="http://schemas.microsoft.com/office/drawing/2014/main" id="{FF959FBD-9B95-4AA4-8E5B-19D42DF4C3F1}"/>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8" name="Footer Placeholder 7">
            <a:extLst>
              <a:ext uri="{FF2B5EF4-FFF2-40B4-BE49-F238E27FC236}">
                <a16:creationId xmlns:a16="http://schemas.microsoft.com/office/drawing/2014/main" id="{E7077D49-E77A-4EA1-9033-D70598D72E48}"/>
              </a:ext>
            </a:extLst>
          </p:cNvPr>
          <p:cNvSpPr>
            <a:spLocks noGrp="1"/>
          </p:cNvSpPr>
          <p:nvPr>
            <p:ph type="ftr" sz="quarter" idx="11"/>
          </p:nvPr>
        </p:nvSpPr>
        <p:spPr/>
        <p:txBody>
          <a:bodyPr/>
          <a:lstStyle/>
          <a:p>
            <a:endParaRPr lang="sq-AL"/>
          </a:p>
        </p:txBody>
      </p:sp>
      <p:sp>
        <p:nvSpPr>
          <p:cNvPr id="9" name="Slide Number Placeholder 8">
            <a:extLst>
              <a:ext uri="{FF2B5EF4-FFF2-40B4-BE49-F238E27FC236}">
                <a16:creationId xmlns:a16="http://schemas.microsoft.com/office/drawing/2014/main" id="{26E8032C-60F0-42FB-9BB7-66E826616EFD}"/>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2961941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3CDF8-BA39-4A8A-84FB-D4A31638874A}"/>
              </a:ext>
            </a:extLst>
          </p:cNvPr>
          <p:cNvSpPr>
            <a:spLocks noGrp="1"/>
          </p:cNvSpPr>
          <p:nvPr>
            <p:ph type="title"/>
          </p:nvPr>
        </p:nvSpPr>
        <p:spPr/>
        <p:txBody>
          <a:bodyPr/>
          <a:lstStyle/>
          <a:p>
            <a:r>
              <a:rPr lang="en-US"/>
              <a:t>Click to edit Master title style</a:t>
            </a:r>
            <a:endParaRPr lang="sq-AL"/>
          </a:p>
        </p:txBody>
      </p:sp>
      <p:sp>
        <p:nvSpPr>
          <p:cNvPr id="3" name="Date Placeholder 2">
            <a:extLst>
              <a:ext uri="{FF2B5EF4-FFF2-40B4-BE49-F238E27FC236}">
                <a16:creationId xmlns:a16="http://schemas.microsoft.com/office/drawing/2014/main" id="{F32ABE8C-6B32-42D7-A459-79A32D681C48}"/>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4" name="Footer Placeholder 3">
            <a:extLst>
              <a:ext uri="{FF2B5EF4-FFF2-40B4-BE49-F238E27FC236}">
                <a16:creationId xmlns:a16="http://schemas.microsoft.com/office/drawing/2014/main" id="{BEFB3C06-CA4C-4193-86AC-37D84DDBCB6F}"/>
              </a:ext>
            </a:extLst>
          </p:cNvPr>
          <p:cNvSpPr>
            <a:spLocks noGrp="1"/>
          </p:cNvSpPr>
          <p:nvPr>
            <p:ph type="ftr" sz="quarter" idx="11"/>
          </p:nvPr>
        </p:nvSpPr>
        <p:spPr/>
        <p:txBody>
          <a:bodyPr/>
          <a:lstStyle/>
          <a:p>
            <a:endParaRPr lang="sq-AL"/>
          </a:p>
        </p:txBody>
      </p:sp>
      <p:sp>
        <p:nvSpPr>
          <p:cNvPr id="5" name="Slide Number Placeholder 4">
            <a:extLst>
              <a:ext uri="{FF2B5EF4-FFF2-40B4-BE49-F238E27FC236}">
                <a16:creationId xmlns:a16="http://schemas.microsoft.com/office/drawing/2014/main" id="{9BA35F09-B6FC-4FBC-9429-66F76743D3C4}"/>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551525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48D919-6B31-4A6B-ABB4-10BAAAE54198}"/>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3" name="Footer Placeholder 2">
            <a:extLst>
              <a:ext uri="{FF2B5EF4-FFF2-40B4-BE49-F238E27FC236}">
                <a16:creationId xmlns:a16="http://schemas.microsoft.com/office/drawing/2014/main" id="{89009D39-938A-4D00-9B9D-9D813CCBE739}"/>
              </a:ext>
            </a:extLst>
          </p:cNvPr>
          <p:cNvSpPr>
            <a:spLocks noGrp="1"/>
          </p:cNvSpPr>
          <p:nvPr>
            <p:ph type="ftr" sz="quarter" idx="11"/>
          </p:nvPr>
        </p:nvSpPr>
        <p:spPr/>
        <p:txBody>
          <a:bodyPr/>
          <a:lstStyle/>
          <a:p>
            <a:endParaRPr lang="sq-AL"/>
          </a:p>
        </p:txBody>
      </p:sp>
      <p:sp>
        <p:nvSpPr>
          <p:cNvPr id="4" name="Slide Number Placeholder 3">
            <a:extLst>
              <a:ext uri="{FF2B5EF4-FFF2-40B4-BE49-F238E27FC236}">
                <a16:creationId xmlns:a16="http://schemas.microsoft.com/office/drawing/2014/main" id="{5C4DB1AB-6E13-4196-96E0-895086E0F5D9}"/>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1839961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0DD6A-7DE9-444A-8866-CADC410421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Content Placeholder 2">
            <a:extLst>
              <a:ext uri="{FF2B5EF4-FFF2-40B4-BE49-F238E27FC236}">
                <a16:creationId xmlns:a16="http://schemas.microsoft.com/office/drawing/2014/main" id="{DBC8091A-CA21-4E52-AFD8-C3A38C98D6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Text Placeholder 3">
            <a:extLst>
              <a:ext uri="{FF2B5EF4-FFF2-40B4-BE49-F238E27FC236}">
                <a16:creationId xmlns:a16="http://schemas.microsoft.com/office/drawing/2014/main" id="{06426BF2-2309-447B-B395-AB706D283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58D7B7-18AA-41FF-857B-67021493EDBC}"/>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6" name="Footer Placeholder 5">
            <a:extLst>
              <a:ext uri="{FF2B5EF4-FFF2-40B4-BE49-F238E27FC236}">
                <a16:creationId xmlns:a16="http://schemas.microsoft.com/office/drawing/2014/main" id="{CC236FB4-BDEB-49A3-AF20-EB8EE8E0B125}"/>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A319B3CE-7E58-4F14-BEDF-18C4D0C8472C}"/>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1174894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46430-F296-4D87-803A-83E61B5BC8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Picture Placeholder 2">
            <a:extLst>
              <a:ext uri="{FF2B5EF4-FFF2-40B4-BE49-F238E27FC236}">
                <a16:creationId xmlns:a16="http://schemas.microsoft.com/office/drawing/2014/main" id="{67CC77F2-2782-4434-814C-FA5E46390F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q-AL"/>
          </a:p>
        </p:txBody>
      </p:sp>
      <p:sp>
        <p:nvSpPr>
          <p:cNvPr id="4" name="Text Placeholder 3">
            <a:extLst>
              <a:ext uri="{FF2B5EF4-FFF2-40B4-BE49-F238E27FC236}">
                <a16:creationId xmlns:a16="http://schemas.microsoft.com/office/drawing/2014/main" id="{3620D430-631C-4571-8B8D-2D81E45504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233533-BD0A-45FB-B5A7-46B537F6883F}"/>
              </a:ext>
            </a:extLst>
          </p:cNvPr>
          <p:cNvSpPr>
            <a:spLocks noGrp="1"/>
          </p:cNvSpPr>
          <p:nvPr>
            <p:ph type="dt" sz="half" idx="10"/>
          </p:nvPr>
        </p:nvSpPr>
        <p:spPr/>
        <p:txBody>
          <a:bodyPr/>
          <a:lstStyle/>
          <a:p>
            <a:fld id="{B2D0A1C6-EBA8-4329-8021-D50A16E6BA6A}" type="datetimeFigureOut">
              <a:rPr lang="sq-AL" smtClean="0"/>
              <a:t>19.10.2023</a:t>
            </a:fld>
            <a:endParaRPr lang="sq-AL"/>
          </a:p>
        </p:txBody>
      </p:sp>
      <p:sp>
        <p:nvSpPr>
          <p:cNvPr id="6" name="Footer Placeholder 5">
            <a:extLst>
              <a:ext uri="{FF2B5EF4-FFF2-40B4-BE49-F238E27FC236}">
                <a16:creationId xmlns:a16="http://schemas.microsoft.com/office/drawing/2014/main" id="{CE0F09DA-3482-439F-8874-3EB81F0DEFB4}"/>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67F11BB9-0629-42F5-B376-5A1F37E0E9F6}"/>
              </a:ext>
            </a:extLst>
          </p:cNvPr>
          <p:cNvSpPr>
            <a:spLocks noGrp="1"/>
          </p:cNvSpPr>
          <p:nvPr>
            <p:ph type="sldNum" sz="quarter" idx="12"/>
          </p:nvPr>
        </p:nvSpPr>
        <p:spPr/>
        <p:txBody>
          <a:bodyPr/>
          <a:lstStyle/>
          <a:p>
            <a:fld id="{C12CEA06-A708-4676-8B02-3C8C5E00D4DD}" type="slidenum">
              <a:rPr lang="sq-AL" smtClean="0"/>
              <a:t>‹#›</a:t>
            </a:fld>
            <a:endParaRPr lang="sq-AL"/>
          </a:p>
        </p:txBody>
      </p:sp>
    </p:spTree>
    <p:extLst>
      <p:ext uri="{BB962C8B-B14F-4D97-AF65-F5344CB8AC3E}">
        <p14:creationId xmlns:p14="http://schemas.microsoft.com/office/powerpoint/2010/main" val="2561377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8E933B-77E8-458B-81E7-022ECAD6AD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q-AL"/>
          </a:p>
        </p:txBody>
      </p:sp>
      <p:sp>
        <p:nvSpPr>
          <p:cNvPr id="3" name="Text Placeholder 2">
            <a:extLst>
              <a:ext uri="{FF2B5EF4-FFF2-40B4-BE49-F238E27FC236}">
                <a16:creationId xmlns:a16="http://schemas.microsoft.com/office/drawing/2014/main" id="{6CA971B1-54AC-4560-87FF-C934264256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E391D5D7-6583-4EF3-93DE-86D4725B79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D0A1C6-EBA8-4329-8021-D50A16E6BA6A}" type="datetimeFigureOut">
              <a:rPr lang="sq-AL" smtClean="0"/>
              <a:t>19.10.2023</a:t>
            </a:fld>
            <a:endParaRPr lang="sq-AL"/>
          </a:p>
        </p:txBody>
      </p:sp>
      <p:sp>
        <p:nvSpPr>
          <p:cNvPr id="5" name="Footer Placeholder 4">
            <a:extLst>
              <a:ext uri="{FF2B5EF4-FFF2-40B4-BE49-F238E27FC236}">
                <a16:creationId xmlns:a16="http://schemas.microsoft.com/office/drawing/2014/main" id="{5C199225-82FC-4F04-8A02-6AE59C4358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q-AL"/>
          </a:p>
        </p:txBody>
      </p:sp>
      <p:sp>
        <p:nvSpPr>
          <p:cNvPr id="6" name="Slide Number Placeholder 5">
            <a:extLst>
              <a:ext uri="{FF2B5EF4-FFF2-40B4-BE49-F238E27FC236}">
                <a16:creationId xmlns:a16="http://schemas.microsoft.com/office/drawing/2014/main" id="{7BEAAEC8-7A77-4F69-9750-43771258E8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CEA06-A708-4676-8B02-3C8C5E00D4DD}" type="slidenum">
              <a:rPr lang="sq-AL" smtClean="0"/>
              <a:t>‹#›</a:t>
            </a:fld>
            <a:endParaRPr lang="sq-AL"/>
          </a:p>
        </p:txBody>
      </p:sp>
    </p:spTree>
    <p:extLst>
      <p:ext uri="{BB962C8B-B14F-4D97-AF65-F5344CB8AC3E}">
        <p14:creationId xmlns:p14="http://schemas.microsoft.com/office/powerpoint/2010/main" val="3041920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https://sq.wikipedia.org/wiki/Pyetja"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AB0A4-A4EA-4059-B8A9-69FEEC4812BE}"/>
              </a:ext>
            </a:extLst>
          </p:cNvPr>
          <p:cNvSpPr>
            <a:spLocks noGrp="1"/>
          </p:cNvSpPr>
          <p:nvPr>
            <p:ph type="ctrTitle"/>
          </p:nvPr>
        </p:nvSpPr>
        <p:spPr/>
        <p:txBody>
          <a:bodyPr>
            <a:normAutofit fontScale="90000"/>
          </a:bodyPr>
          <a:lstStyle/>
          <a:p>
            <a:r>
              <a:rPr lang="sq-AL" dirty="0">
                <a:solidFill>
                  <a:srgbClr val="C00000"/>
                </a:solidFill>
              </a:rPr>
              <a:t>Kuptimi dhe funksioni i rezultateve të </a:t>
            </a:r>
            <a:r>
              <a:rPr lang="sq-AL" dirty="0" err="1">
                <a:solidFill>
                  <a:srgbClr val="C00000"/>
                </a:solidFill>
              </a:rPr>
              <a:t>të</a:t>
            </a:r>
            <a:r>
              <a:rPr lang="sq-AL" dirty="0">
                <a:solidFill>
                  <a:srgbClr val="C00000"/>
                </a:solidFill>
              </a:rPr>
              <a:t> nxënit në shkencat shoqërore. </a:t>
            </a:r>
          </a:p>
        </p:txBody>
      </p:sp>
      <p:sp>
        <p:nvSpPr>
          <p:cNvPr id="3" name="Subtitle 2">
            <a:extLst>
              <a:ext uri="{FF2B5EF4-FFF2-40B4-BE49-F238E27FC236}">
                <a16:creationId xmlns:a16="http://schemas.microsoft.com/office/drawing/2014/main" id="{DDAC43E3-36B8-4DBC-960B-0BC4FA635CA0}"/>
              </a:ext>
            </a:extLst>
          </p:cNvPr>
          <p:cNvSpPr>
            <a:spLocks noGrp="1"/>
          </p:cNvSpPr>
          <p:nvPr>
            <p:ph type="subTitle" idx="1"/>
          </p:nvPr>
        </p:nvSpPr>
        <p:spPr/>
        <p:txBody>
          <a:bodyPr/>
          <a:lstStyle/>
          <a:p>
            <a:endParaRPr lang="en-US" dirty="0"/>
          </a:p>
          <a:p>
            <a:r>
              <a:rPr lang="en-US" dirty="0" err="1">
                <a:solidFill>
                  <a:srgbClr val="00B050"/>
                </a:solidFill>
              </a:rPr>
              <a:t>Ligj</a:t>
            </a:r>
            <a:r>
              <a:rPr lang="en-US" dirty="0">
                <a:solidFill>
                  <a:srgbClr val="00B050"/>
                </a:solidFill>
              </a:rPr>
              <a:t>. </a:t>
            </a:r>
            <a:r>
              <a:rPr lang="en-US">
                <a:solidFill>
                  <a:srgbClr val="00B050"/>
                </a:solidFill>
              </a:rPr>
              <a:t>3 </a:t>
            </a:r>
            <a:r>
              <a:rPr lang="en-US" dirty="0">
                <a:solidFill>
                  <a:srgbClr val="00B050"/>
                </a:solidFill>
              </a:rPr>
              <a:t>– </a:t>
            </a:r>
            <a:r>
              <a:rPr lang="en-US" dirty="0" err="1">
                <a:solidFill>
                  <a:srgbClr val="00B050"/>
                </a:solidFill>
              </a:rPr>
              <a:t>Praktika</a:t>
            </a:r>
            <a:r>
              <a:rPr lang="en-US" dirty="0">
                <a:solidFill>
                  <a:srgbClr val="00B050"/>
                </a:solidFill>
              </a:rPr>
              <a:t> </a:t>
            </a:r>
            <a:r>
              <a:rPr lang="en-US" dirty="0" err="1">
                <a:solidFill>
                  <a:srgbClr val="00B050"/>
                </a:solidFill>
              </a:rPr>
              <a:t>Pedagogjike</a:t>
            </a:r>
            <a:r>
              <a:rPr lang="en-US" dirty="0">
                <a:solidFill>
                  <a:srgbClr val="00B050"/>
                </a:solidFill>
              </a:rPr>
              <a:t> 2</a:t>
            </a:r>
          </a:p>
          <a:p>
            <a:r>
              <a:rPr lang="en-US" dirty="0">
                <a:solidFill>
                  <a:srgbClr val="00B050"/>
                </a:solidFill>
              </a:rPr>
              <a:t>Prof. Ass. Dr. </a:t>
            </a:r>
            <a:r>
              <a:rPr lang="en-US" dirty="0" err="1">
                <a:solidFill>
                  <a:srgbClr val="00B050"/>
                </a:solidFill>
              </a:rPr>
              <a:t>Veli</a:t>
            </a:r>
            <a:r>
              <a:rPr lang="en-US" dirty="0">
                <a:solidFill>
                  <a:srgbClr val="00B050"/>
                </a:solidFill>
              </a:rPr>
              <a:t> </a:t>
            </a:r>
            <a:r>
              <a:rPr lang="en-US" dirty="0" err="1">
                <a:solidFill>
                  <a:srgbClr val="00B050"/>
                </a:solidFill>
              </a:rPr>
              <a:t>Kryeziu</a:t>
            </a:r>
            <a:endParaRPr lang="en-US" dirty="0">
              <a:solidFill>
                <a:srgbClr val="00B050"/>
              </a:solidFill>
            </a:endParaRPr>
          </a:p>
          <a:p>
            <a:endParaRPr lang="sq-AL" dirty="0"/>
          </a:p>
        </p:txBody>
      </p:sp>
    </p:spTree>
    <p:extLst>
      <p:ext uri="{BB962C8B-B14F-4D97-AF65-F5344CB8AC3E}">
        <p14:creationId xmlns:p14="http://schemas.microsoft.com/office/powerpoint/2010/main" val="878107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2DF80-13A5-43BF-B0C2-EBA6F835A367}"/>
              </a:ext>
            </a:extLst>
          </p:cNvPr>
          <p:cNvSpPr>
            <a:spLocks noGrp="1"/>
          </p:cNvSpPr>
          <p:nvPr>
            <p:ph type="title"/>
          </p:nvPr>
        </p:nvSpPr>
        <p:spPr>
          <a:xfrm>
            <a:off x="145774" y="145775"/>
            <a:ext cx="11926956" cy="940903"/>
          </a:xfrm>
        </p:spPr>
        <p:txBody>
          <a:bodyPr>
            <a:normAutofit fontScale="90000"/>
          </a:bodyPr>
          <a:lstStyle/>
          <a:p>
            <a:pPr algn="ctr"/>
            <a:r>
              <a:rPr lang="sq-AL" dirty="0"/>
              <a:t> </a:t>
            </a:r>
            <a:br>
              <a:rPr lang="en-US" dirty="0"/>
            </a:br>
            <a:r>
              <a:rPr lang="sq-AL" sz="4000" b="1" dirty="0">
                <a:solidFill>
                  <a:schemeClr val="accent1">
                    <a:lumMod val="50000"/>
                  </a:schemeClr>
                </a:solidFill>
                <a:latin typeface="Times New Roman" panose="02020603050405020304" pitchFamily="18" charset="0"/>
                <a:cs typeface="Times New Roman" panose="02020603050405020304" pitchFamily="18" charset="0"/>
              </a:rPr>
              <a:t>Shkalla 3 – zhvillim i mëtejshëm dhe orientim (klasat VI dhe VII)</a:t>
            </a:r>
            <a:br>
              <a:rPr lang="sq-AL" dirty="0"/>
            </a:br>
            <a:endParaRPr lang="sq-AL" dirty="0"/>
          </a:p>
        </p:txBody>
      </p:sp>
      <p:graphicFrame>
        <p:nvGraphicFramePr>
          <p:cNvPr id="5" name="Table 5">
            <a:extLst>
              <a:ext uri="{FF2B5EF4-FFF2-40B4-BE49-F238E27FC236}">
                <a16:creationId xmlns:a16="http://schemas.microsoft.com/office/drawing/2014/main" id="{0003CCDB-07C5-4C67-9451-B6EF7087BFD1}"/>
              </a:ext>
            </a:extLst>
          </p:cNvPr>
          <p:cNvGraphicFramePr>
            <a:graphicFrameLocks noGrp="1"/>
          </p:cNvGraphicFramePr>
          <p:nvPr>
            <p:ph sz="half" idx="1"/>
            <p:extLst>
              <p:ext uri="{D42A27DB-BD31-4B8C-83A1-F6EECF244321}">
                <p14:modId xmlns:p14="http://schemas.microsoft.com/office/powerpoint/2010/main" val="3079396495"/>
              </p:ext>
            </p:extLst>
          </p:nvPr>
        </p:nvGraphicFramePr>
        <p:xfrm>
          <a:off x="298176" y="1541227"/>
          <a:ext cx="5874024" cy="5058354"/>
        </p:xfrm>
        <a:graphic>
          <a:graphicData uri="http://schemas.openxmlformats.org/drawingml/2006/table">
            <a:tbl>
              <a:tblPr firstRow="1" bandRow="1">
                <a:tableStyleId>{5C22544A-7EE6-4342-B048-85BDC9FD1C3A}</a:tableStyleId>
              </a:tblPr>
              <a:tblGrid>
                <a:gridCol w="391031">
                  <a:extLst>
                    <a:ext uri="{9D8B030D-6E8A-4147-A177-3AD203B41FA5}">
                      <a16:colId xmlns:a16="http://schemas.microsoft.com/office/drawing/2014/main" val="3085089957"/>
                    </a:ext>
                  </a:extLst>
                </a:gridCol>
                <a:gridCol w="5482993">
                  <a:extLst>
                    <a:ext uri="{9D8B030D-6E8A-4147-A177-3AD203B41FA5}">
                      <a16:colId xmlns:a16="http://schemas.microsoft.com/office/drawing/2014/main" val="3042444210"/>
                    </a:ext>
                  </a:extLst>
                </a:gridCol>
              </a:tblGrid>
              <a:tr h="1024895">
                <a:tc>
                  <a:txBody>
                    <a:bodyPr/>
                    <a:lstStyle/>
                    <a:p>
                      <a:r>
                        <a:rPr lang="en-US" sz="2400" dirty="0"/>
                        <a:t>II</a:t>
                      </a:r>
                      <a:endParaRPr lang="sq-AL" sz="2400" dirty="0"/>
                    </a:p>
                  </a:txBody>
                  <a:tcPr/>
                </a:tc>
                <a:tc>
                  <a:txBody>
                    <a:bodyPr/>
                    <a:lstStyle/>
                    <a:p>
                      <a:r>
                        <a:rPr lang="sq-AL" sz="2800" b="1" dirty="0">
                          <a:solidFill>
                            <a:srgbClr val="FFFF00"/>
                          </a:solidFill>
                        </a:rPr>
                        <a:t>Kompetenca të menduarit -- Mendimtar kreativ dhe kritik </a:t>
                      </a:r>
                    </a:p>
                  </a:txBody>
                  <a:tcPr/>
                </a:tc>
                <a:extLst>
                  <a:ext uri="{0D108BD9-81ED-4DB2-BD59-A6C34878D82A}">
                    <a16:rowId xmlns:a16="http://schemas.microsoft.com/office/drawing/2014/main" val="860714128"/>
                  </a:ext>
                </a:extLst>
              </a:tr>
              <a:tr h="2082852">
                <a:tc>
                  <a:txBody>
                    <a:bodyPr/>
                    <a:lstStyle/>
                    <a:p>
                      <a:r>
                        <a:rPr lang="en-US" sz="2400" dirty="0"/>
                        <a:t>1</a:t>
                      </a:r>
                      <a:endParaRPr lang="sq-AL" sz="2400" dirty="0"/>
                    </a:p>
                  </a:txBody>
                  <a:tcPr/>
                </a:tc>
                <a:tc>
                  <a:txBody>
                    <a:bodyPr/>
                    <a:lstStyle/>
                    <a:p>
                      <a:pPr algn="just"/>
                      <a:r>
                        <a:rPr lang="sq-AL" dirty="0"/>
                        <a:t> </a:t>
                      </a:r>
                      <a:r>
                        <a:rPr lang="sq-AL" sz="2400" b="1" dirty="0">
                          <a:solidFill>
                            <a:srgbClr val="C00000"/>
                          </a:solidFill>
                        </a:rPr>
                        <a:t>Paraqet argumente për pajtueshmëri ose kundërshtim të një qëndrimi ose mendimi për një temë/ problem të caktuar gjatë një debati ose të publikuar në medie. </a:t>
                      </a:r>
                    </a:p>
                  </a:txBody>
                  <a:tcPr/>
                </a:tc>
                <a:extLst>
                  <a:ext uri="{0D108BD9-81ED-4DB2-BD59-A6C34878D82A}">
                    <a16:rowId xmlns:a16="http://schemas.microsoft.com/office/drawing/2014/main" val="1154778486"/>
                  </a:ext>
                </a:extLst>
              </a:tr>
              <a:tr h="1950607">
                <a:tc>
                  <a:txBody>
                    <a:bodyPr/>
                    <a:lstStyle/>
                    <a:p>
                      <a:r>
                        <a:rPr lang="en-US" sz="2400" dirty="0"/>
                        <a:t>2</a:t>
                      </a:r>
                      <a:endParaRPr lang="sq-AL" sz="2400" dirty="0"/>
                    </a:p>
                  </a:txBody>
                  <a:tcPr/>
                </a:tc>
                <a:tc>
                  <a:txBody>
                    <a:bodyPr/>
                    <a:lstStyle/>
                    <a:p>
                      <a:pPr algn="just"/>
                      <a:r>
                        <a:rPr lang="sq-AL" sz="2800" b="1" dirty="0">
                          <a:solidFill>
                            <a:srgbClr val="00B050"/>
                          </a:solidFill>
                        </a:rPr>
                        <a:t>Shpreh mendimin/gjykimin e vet për një punim letrar apo artistik duke veçuar analogjitë dhe dallimet me krijime të tjera të ngjashme. </a:t>
                      </a:r>
                    </a:p>
                  </a:txBody>
                  <a:tcPr/>
                </a:tc>
                <a:extLst>
                  <a:ext uri="{0D108BD9-81ED-4DB2-BD59-A6C34878D82A}">
                    <a16:rowId xmlns:a16="http://schemas.microsoft.com/office/drawing/2014/main" val="3180782643"/>
                  </a:ext>
                </a:extLst>
              </a:tr>
            </a:tbl>
          </a:graphicData>
        </a:graphic>
      </p:graphicFrame>
      <p:graphicFrame>
        <p:nvGraphicFramePr>
          <p:cNvPr id="7" name="Table 7">
            <a:extLst>
              <a:ext uri="{FF2B5EF4-FFF2-40B4-BE49-F238E27FC236}">
                <a16:creationId xmlns:a16="http://schemas.microsoft.com/office/drawing/2014/main" id="{DE20898B-5D65-4123-8331-5D1BE4870908}"/>
              </a:ext>
            </a:extLst>
          </p:cNvPr>
          <p:cNvGraphicFramePr>
            <a:graphicFrameLocks noGrp="1"/>
          </p:cNvGraphicFramePr>
          <p:nvPr>
            <p:ph sz="half" idx="2"/>
            <p:extLst>
              <p:ext uri="{D42A27DB-BD31-4B8C-83A1-F6EECF244321}">
                <p14:modId xmlns:p14="http://schemas.microsoft.com/office/powerpoint/2010/main" val="2135958014"/>
              </p:ext>
            </p:extLst>
          </p:nvPr>
        </p:nvGraphicFramePr>
        <p:xfrm>
          <a:off x="6172200" y="1541227"/>
          <a:ext cx="5874024" cy="5090160"/>
        </p:xfrm>
        <a:graphic>
          <a:graphicData uri="http://schemas.openxmlformats.org/drawingml/2006/table">
            <a:tbl>
              <a:tblPr firstRow="1" bandRow="1">
                <a:tableStyleId>{5C22544A-7EE6-4342-B048-85BDC9FD1C3A}</a:tableStyleId>
              </a:tblPr>
              <a:tblGrid>
                <a:gridCol w="344557">
                  <a:extLst>
                    <a:ext uri="{9D8B030D-6E8A-4147-A177-3AD203B41FA5}">
                      <a16:colId xmlns:a16="http://schemas.microsoft.com/office/drawing/2014/main" val="1536076337"/>
                    </a:ext>
                  </a:extLst>
                </a:gridCol>
                <a:gridCol w="5529467">
                  <a:extLst>
                    <a:ext uri="{9D8B030D-6E8A-4147-A177-3AD203B41FA5}">
                      <a16:colId xmlns:a16="http://schemas.microsoft.com/office/drawing/2014/main" val="3570651337"/>
                    </a:ext>
                  </a:extLst>
                </a:gridCol>
              </a:tblGrid>
              <a:tr h="868725">
                <a:tc>
                  <a:txBody>
                    <a:bodyPr/>
                    <a:lstStyle/>
                    <a:p>
                      <a:r>
                        <a:rPr lang="en-US" sz="2800" b="1" dirty="0"/>
                        <a:t>3</a:t>
                      </a:r>
                      <a:endParaRPr lang="sq-AL" sz="2800" b="1" dirty="0"/>
                    </a:p>
                  </a:txBody>
                  <a:tcPr/>
                </a:tc>
                <a:tc>
                  <a:txBody>
                    <a:bodyPr/>
                    <a:lstStyle/>
                    <a:p>
                      <a:r>
                        <a:rPr lang="sq-AL" sz="2400" dirty="0">
                          <a:solidFill>
                            <a:schemeClr val="tx1">
                              <a:lumMod val="95000"/>
                              <a:lumOff val="5000"/>
                            </a:schemeClr>
                          </a:solidFill>
                        </a:rPr>
                        <a:t>Harton planin e punës për realizimin e një krijimi/detyre duke përcaktuar fazat kryesore sipas fushës mësimore (letrar, shkencor, artistik).</a:t>
                      </a:r>
                    </a:p>
                  </a:txBody>
                  <a:tcPr/>
                </a:tc>
                <a:extLst>
                  <a:ext uri="{0D108BD9-81ED-4DB2-BD59-A6C34878D82A}">
                    <a16:rowId xmlns:a16="http://schemas.microsoft.com/office/drawing/2014/main" val="1651312238"/>
                  </a:ext>
                </a:extLst>
              </a:tr>
              <a:tr h="612959">
                <a:tc>
                  <a:txBody>
                    <a:bodyPr/>
                    <a:lstStyle/>
                    <a:p>
                      <a:r>
                        <a:rPr lang="en-US" sz="2800" b="1" dirty="0"/>
                        <a:t>4</a:t>
                      </a:r>
                      <a:endParaRPr lang="sq-AL" sz="2800" b="1" dirty="0"/>
                    </a:p>
                  </a:txBody>
                  <a:tcPr/>
                </a:tc>
                <a:tc>
                  <a:txBody>
                    <a:bodyPr/>
                    <a:lstStyle/>
                    <a:p>
                      <a:pPr algn="l"/>
                      <a:r>
                        <a:rPr lang="sq-AL" sz="2400" b="1" dirty="0">
                          <a:solidFill>
                            <a:srgbClr val="7030A0"/>
                          </a:solidFill>
                        </a:rPr>
                        <a:t>Zgjidh</a:t>
                      </a:r>
                      <a:r>
                        <a:rPr lang="en-US" sz="2400" b="1" dirty="0">
                          <a:solidFill>
                            <a:srgbClr val="7030A0"/>
                          </a:solidFill>
                        </a:rPr>
                        <a:t> </a:t>
                      </a:r>
                      <a:r>
                        <a:rPr lang="sq-AL" sz="2400" b="1" dirty="0">
                          <a:solidFill>
                            <a:srgbClr val="7030A0"/>
                          </a:solidFill>
                        </a:rPr>
                        <a:t>një problem (shoqëror, shkencor.. etj.) të dhënë në formë tekstuale ose tekstuale e numerike, eksperimentale dhe arsyeton përzgjedhjen e procedurave përkatëse.</a:t>
                      </a:r>
                    </a:p>
                  </a:txBody>
                  <a:tcPr/>
                </a:tc>
                <a:extLst>
                  <a:ext uri="{0D108BD9-81ED-4DB2-BD59-A6C34878D82A}">
                    <a16:rowId xmlns:a16="http://schemas.microsoft.com/office/drawing/2014/main" val="1531674127"/>
                  </a:ext>
                </a:extLst>
              </a:tr>
              <a:tr h="528146">
                <a:tc>
                  <a:txBody>
                    <a:bodyPr/>
                    <a:lstStyle/>
                    <a:p>
                      <a:r>
                        <a:rPr lang="en-US" sz="2800" b="1" dirty="0"/>
                        <a:t>5</a:t>
                      </a:r>
                      <a:endParaRPr lang="sq-AL" sz="2800" b="1" dirty="0"/>
                    </a:p>
                  </a:txBody>
                  <a:tcPr/>
                </a:tc>
                <a:tc>
                  <a:txBody>
                    <a:bodyPr/>
                    <a:lstStyle/>
                    <a:p>
                      <a:pPr algn="just"/>
                      <a:r>
                        <a:rPr lang="sq-AL" sz="2000" b="1" dirty="0">
                          <a:solidFill>
                            <a:srgbClr val="FF0000"/>
                          </a:solidFill>
                        </a:rPr>
                        <a:t>Përzgjedh dhe demonstron ecuri/strategji të ndryshme për zgjidhjen e një problemi (matematik, gjuhësor, shkencor, artistik a shoqëror) duke dëshmuar arritjen e përfundimit, gjegjësisht rezultatin e njëjtë. </a:t>
                      </a:r>
                    </a:p>
                  </a:txBody>
                  <a:tcPr/>
                </a:tc>
                <a:extLst>
                  <a:ext uri="{0D108BD9-81ED-4DB2-BD59-A6C34878D82A}">
                    <a16:rowId xmlns:a16="http://schemas.microsoft.com/office/drawing/2014/main" val="1662728861"/>
                  </a:ext>
                </a:extLst>
              </a:tr>
            </a:tbl>
          </a:graphicData>
        </a:graphic>
      </p:graphicFrame>
    </p:spTree>
    <p:extLst>
      <p:ext uri="{BB962C8B-B14F-4D97-AF65-F5344CB8AC3E}">
        <p14:creationId xmlns:p14="http://schemas.microsoft.com/office/powerpoint/2010/main" val="708237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AE51A882-167F-4FD1-A1E1-F18BD6B8BC59}"/>
              </a:ext>
            </a:extLst>
          </p:cNvPr>
          <p:cNvGraphicFramePr>
            <a:graphicFrameLocks noGrp="1"/>
          </p:cNvGraphicFramePr>
          <p:nvPr>
            <p:extLst>
              <p:ext uri="{D42A27DB-BD31-4B8C-83A1-F6EECF244321}">
                <p14:modId xmlns:p14="http://schemas.microsoft.com/office/powerpoint/2010/main" val="690147735"/>
              </p:ext>
            </p:extLst>
          </p:nvPr>
        </p:nvGraphicFramePr>
        <p:xfrm>
          <a:off x="106017" y="189579"/>
          <a:ext cx="11979965" cy="6156960"/>
        </p:xfrm>
        <a:graphic>
          <a:graphicData uri="http://schemas.openxmlformats.org/drawingml/2006/table">
            <a:tbl>
              <a:tblPr firstRow="1" bandRow="1">
                <a:tableStyleId>{5C22544A-7EE6-4342-B048-85BDC9FD1C3A}</a:tableStyleId>
              </a:tblPr>
              <a:tblGrid>
                <a:gridCol w="657596">
                  <a:extLst>
                    <a:ext uri="{9D8B030D-6E8A-4147-A177-3AD203B41FA5}">
                      <a16:colId xmlns:a16="http://schemas.microsoft.com/office/drawing/2014/main" val="63660110"/>
                    </a:ext>
                  </a:extLst>
                </a:gridCol>
                <a:gridCol w="11322369">
                  <a:extLst>
                    <a:ext uri="{9D8B030D-6E8A-4147-A177-3AD203B41FA5}">
                      <a16:colId xmlns:a16="http://schemas.microsoft.com/office/drawing/2014/main" val="104691980"/>
                    </a:ext>
                  </a:extLst>
                </a:gridCol>
              </a:tblGrid>
              <a:tr h="370840">
                <a:tc>
                  <a:txBody>
                    <a:bodyPr/>
                    <a:lstStyle/>
                    <a:p>
                      <a:r>
                        <a:rPr lang="en-US" sz="3200" dirty="0"/>
                        <a:t>III</a:t>
                      </a:r>
                      <a:endParaRPr lang="sq-AL" sz="3200" dirty="0"/>
                    </a:p>
                  </a:txBody>
                  <a:tcPr/>
                </a:tc>
                <a:tc>
                  <a:txBody>
                    <a:bodyPr/>
                    <a:lstStyle/>
                    <a:p>
                      <a:r>
                        <a:rPr lang="sq-AL" sz="3200" dirty="0"/>
                        <a:t>Kompetenca të mësuarit për të nxënë- Nxënës i suksesshëm</a:t>
                      </a:r>
                    </a:p>
                  </a:txBody>
                  <a:tcPr/>
                </a:tc>
                <a:extLst>
                  <a:ext uri="{0D108BD9-81ED-4DB2-BD59-A6C34878D82A}">
                    <a16:rowId xmlns:a16="http://schemas.microsoft.com/office/drawing/2014/main" val="3673122256"/>
                  </a:ext>
                </a:extLst>
              </a:tr>
              <a:tr h="370840">
                <a:tc>
                  <a:txBody>
                    <a:bodyPr/>
                    <a:lstStyle/>
                    <a:p>
                      <a:r>
                        <a:rPr lang="en-US" sz="3200" dirty="0"/>
                        <a:t>1</a:t>
                      </a:r>
                      <a:endParaRPr lang="sq-AL" sz="3200" dirty="0"/>
                    </a:p>
                  </a:txBody>
                  <a:tcPr/>
                </a:tc>
                <a:tc>
                  <a:txBody>
                    <a:bodyPr/>
                    <a:lstStyle/>
                    <a:p>
                      <a:pPr algn="just"/>
                      <a:r>
                        <a:rPr lang="sq-AL" sz="3200" dirty="0">
                          <a:solidFill>
                            <a:srgbClr val="7030A0"/>
                          </a:solidFill>
                        </a:rPr>
                        <a:t>Kërkon dhe përzgjedh të dhëna nga burime të ndryshme (si: libra, revista, doracakë, fjalorë, enciklopedi ose internet), të cilat i shfrytëzon për realizimin e temës/detyrës së dhënë dhe i klasifikon ato burime sipas rëndësisë që kanë për temën.</a:t>
                      </a:r>
                    </a:p>
                  </a:txBody>
                  <a:tcPr/>
                </a:tc>
                <a:extLst>
                  <a:ext uri="{0D108BD9-81ED-4DB2-BD59-A6C34878D82A}">
                    <a16:rowId xmlns:a16="http://schemas.microsoft.com/office/drawing/2014/main" val="2247493023"/>
                  </a:ext>
                </a:extLst>
              </a:tr>
              <a:tr h="370840">
                <a:tc>
                  <a:txBody>
                    <a:bodyPr/>
                    <a:lstStyle/>
                    <a:p>
                      <a:r>
                        <a:rPr lang="en-US" sz="3200" dirty="0"/>
                        <a:t>2</a:t>
                      </a:r>
                      <a:endParaRPr lang="sq-AL" sz="3200" dirty="0"/>
                    </a:p>
                  </a:txBody>
                  <a:tcPr/>
                </a:tc>
                <a:tc>
                  <a:txBody>
                    <a:bodyPr/>
                    <a:lstStyle/>
                    <a:p>
                      <a:pPr algn="just"/>
                      <a:r>
                        <a:rPr lang="sq-AL" sz="2800" b="1" dirty="0">
                          <a:solidFill>
                            <a:srgbClr val="C00000"/>
                          </a:solidFill>
                        </a:rPr>
                        <a:t>Shfrytëzon të dhënat për të demonstruar të kuptuarit e koncepteve numerike, grafike, simboleve, formulave në shkenca natyrore dhe shoqërore, në matematikë ose arte duke i sqaruar në forma të ndryshme të </a:t>
                      </a:r>
                      <a:r>
                        <a:rPr lang="sq-AL" sz="2800" b="1" dirty="0" err="1">
                          <a:solidFill>
                            <a:srgbClr val="C00000"/>
                          </a:solidFill>
                        </a:rPr>
                        <a:t>të</a:t>
                      </a:r>
                      <a:r>
                        <a:rPr lang="sq-AL" sz="2800" b="1" dirty="0">
                          <a:solidFill>
                            <a:srgbClr val="C00000"/>
                          </a:solidFill>
                        </a:rPr>
                        <a:t> shprehurit. </a:t>
                      </a:r>
                    </a:p>
                  </a:txBody>
                  <a:tcPr/>
                </a:tc>
                <a:extLst>
                  <a:ext uri="{0D108BD9-81ED-4DB2-BD59-A6C34878D82A}">
                    <a16:rowId xmlns:a16="http://schemas.microsoft.com/office/drawing/2014/main" val="2619462807"/>
                  </a:ext>
                </a:extLst>
              </a:tr>
              <a:tr h="370840">
                <a:tc>
                  <a:txBody>
                    <a:bodyPr/>
                    <a:lstStyle/>
                    <a:p>
                      <a:r>
                        <a:rPr lang="en-US" sz="3200" dirty="0"/>
                        <a:t>3</a:t>
                      </a:r>
                      <a:endParaRPr lang="sq-AL" sz="3200" dirty="0"/>
                    </a:p>
                  </a:txBody>
                  <a:tcPr/>
                </a:tc>
                <a:tc>
                  <a:txBody>
                    <a:bodyPr/>
                    <a:lstStyle/>
                    <a:p>
                      <a:r>
                        <a:rPr lang="sq-AL" sz="3600" b="1" dirty="0">
                          <a:solidFill>
                            <a:srgbClr val="002060"/>
                          </a:solidFill>
                        </a:rPr>
                        <a:t>Zbaton në mënyrë të pavarur udhëzimet e dhëna në libër ose në një burim tjetër për të nxënë një temë, veprim, aktivitet ose detyrë që i kërkohet.</a:t>
                      </a:r>
                    </a:p>
                  </a:txBody>
                  <a:tcPr/>
                </a:tc>
                <a:extLst>
                  <a:ext uri="{0D108BD9-81ED-4DB2-BD59-A6C34878D82A}">
                    <a16:rowId xmlns:a16="http://schemas.microsoft.com/office/drawing/2014/main" val="4182232648"/>
                  </a:ext>
                </a:extLst>
              </a:tr>
            </a:tbl>
          </a:graphicData>
        </a:graphic>
      </p:graphicFrame>
    </p:spTree>
    <p:extLst>
      <p:ext uri="{BB962C8B-B14F-4D97-AF65-F5344CB8AC3E}">
        <p14:creationId xmlns:p14="http://schemas.microsoft.com/office/powerpoint/2010/main" val="4004822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A352E3-79B4-4420-9AEE-A3CD379F4486}"/>
              </a:ext>
            </a:extLst>
          </p:cNvPr>
          <p:cNvSpPr/>
          <p:nvPr/>
        </p:nvSpPr>
        <p:spPr>
          <a:xfrm>
            <a:off x="145773" y="110843"/>
            <a:ext cx="11834191" cy="1200329"/>
          </a:xfrm>
          <a:prstGeom prst="rect">
            <a:avLst/>
          </a:prstGeom>
        </p:spPr>
        <p:txBody>
          <a:bodyPr wrap="square">
            <a:spAutoFit/>
          </a:bodyPr>
          <a:lstStyle/>
          <a:p>
            <a:pPr algn="ctr"/>
            <a:r>
              <a:rPr lang="sq-AL" sz="3600" b="1" dirty="0" err="1">
                <a:solidFill>
                  <a:srgbClr val="002060"/>
                </a:solidFill>
                <a:latin typeface="Times New Roman" panose="02020603050405020304" pitchFamily="18" charset="0"/>
                <a:cs typeface="Times New Roman" panose="02020603050405020304" pitchFamily="18" charset="0"/>
              </a:rPr>
              <a:t>Rezulatet</a:t>
            </a:r>
            <a:r>
              <a:rPr lang="sq-AL" sz="3600" b="1" dirty="0">
                <a:solidFill>
                  <a:srgbClr val="002060"/>
                </a:solidFill>
                <a:latin typeface="Times New Roman" panose="02020603050405020304" pitchFamily="18" charset="0"/>
                <a:cs typeface="Times New Roman" panose="02020603050405020304" pitchFamily="18" charset="0"/>
              </a:rPr>
              <a:t> e </a:t>
            </a:r>
            <a:r>
              <a:rPr lang="sq-AL" sz="3600" b="1" dirty="0" err="1">
                <a:solidFill>
                  <a:srgbClr val="002060"/>
                </a:solidFill>
                <a:latin typeface="Times New Roman" panose="02020603050405020304" pitchFamily="18" charset="0"/>
                <a:cs typeface="Times New Roman" panose="02020603050405020304" pitchFamily="18" charset="0"/>
              </a:rPr>
              <a:t>kompetancave</a:t>
            </a:r>
            <a:r>
              <a:rPr lang="sq-AL" sz="3600" b="1" dirty="0">
                <a:solidFill>
                  <a:srgbClr val="002060"/>
                </a:solidFill>
                <a:latin typeface="Times New Roman" panose="02020603050405020304" pitchFamily="18" charset="0"/>
                <a:cs typeface="Times New Roman" panose="02020603050405020304" pitchFamily="18" charset="0"/>
              </a:rPr>
              <a:t> kryesore që pritet të arrihen nga nxënësit deri në fund të shkallës së tretë</a:t>
            </a:r>
          </a:p>
        </p:txBody>
      </p:sp>
      <p:graphicFrame>
        <p:nvGraphicFramePr>
          <p:cNvPr id="3" name="Table 3">
            <a:extLst>
              <a:ext uri="{FF2B5EF4-FFF2-40B4-BE49-F238E27FC236}">
                <a16:creationId xmlns:a16="http://schemas.microsoft.com/office/drawing/2014/main" id="{5BAEE36C-46F8-4C26-9034-C98A80126781}"/>
              </a:ext>
            </a:extLst>
          </p:cNvPr>
          <p:cNvGraphicFramePr>
            <a:graphicFrameLocks noGrp="1"/>
          </p:cNvGraphicFramePr>
          <p:nvPr>
            <p:extLst>
              <p:ext uri="{D42A27DB-BD31-4B8C-83A1-F6EECF244321}">
                <p14:modId xmlns:p14="http://schemas.microsoft.com/office/powerpoint/2010/main" val="1282947878"/>
              </p:ext>
            </p:extLst>
          </p:nvPr>
        </p:nvGraphicFramePr>
        <p:xfrm>
          <a:off x="145773" y="1514796"/>
          <a:ext cx="11834190" cy="5242560"/>
        </p:xfrm>
        <a:graphic>
          <a:graphicData uri="http://schemas.openxmlformats.org/drawingml/2006/table">
            <a:tbl>
              <a:tblPr firstRow="1" bandRow="1">
                <a:tableStyleId>{5C22544A-7EE6-4342-B048-85BDC9FD1C3A}</a:tableStyleId>
              </a:tblPr>
              <a:tblGrid>
                <a:gridCol w="861838">
                  <a:extLst>
                    <a:ext uri="{9D8B030D-6E8A-4147-A177-3AD203B41FA5}">
                      <a16:colId xmlns:a16="http://schemas.microsoft.com/office/drawing/2014/main" val="3643594132"/>
                    </a:ext>
                  </a:extLst>
                </a:gridCol>
                <a:gridCol w="10972352">
                  <a:extLst>
                    <a:ext uri="{9D8B030D-6E8A-4147-A177-3AD203B41FA5}">
                      <a16:colId xmlns:a16="http://schemas.microsoft.com/office/drawing/2014/main" val="4254305432"/>
                    </a:ext>
                  </a:extLst>
                </a:gridCol>
              </a:tblGrid>
              <a:tr h="370840">
                <a:tc>
                  <a:txBody>
                    <a:bodyPr/>
                    <a:lstStyle/>
                    <a:p>
                      <a:r>
                        <a:rPr lang="en-US" sz="2800" dirty="0"/>
                        <a:t>IV</a:t>
                      </a:r>
                      <a:endParaRPr lang="sq-AL" sz="2800" dirty="0"/>
                    </a:p>
                  </a:txBody>
                  <a:tcPr/>
                </a:tc>
                <a:tc>
                  <a:txBody>
                    <a:bodyPr/>
                    <a:lstStyle/>
                    <a:p>
                      <a:r>
                        <a:rPr lang="sq-AL" sz="3200" dirty="0"/>
                        <a:t>Kompetenca për jetë, punë dhe mjedis - </a:t>
                      </a:r>
                      <a:r>
                        <a:rPr lang="sq-AL" sz="3200" dirty="0" err="1"/>
                        <a:t>Kontribues</a:t>
                      </a:r>
                      <a:r>
                        <a:rPr lang="sq-AL" sz="3200" dirty="0"/>
                        <a:t> produktiv</a:t>
                      </a:r>
                    </a:p>
                  </a:txBody>
                  <a:tcPr/>
                </a:tc>
                <a:extLst>
                  <a:ext uri="{0D108BD9-81ED-4DB2-BD59-A6C34878D82A}">
                    <a16:rowId xmlns:a16="http://schemas.microsoft.com/office/drawing/2014/main" val="486651975"/>
                  </a:ext>
                </a:extLst>
              </a:tr>
              <a:tr h="370840">
                <a:tc>
                  <a:txBody>
                    <a:bodyPr/>
                    <a:lstStyle/>
                    <a:p>
                      <a:r>
                        <a:rPr lang="en-US" sz="2800" dirty="0"/>
                        <a:t>1</a:t>
                      </a:r>
                      <a:endParaRPr lang="sq-AL" sz="2800" dirty="0"/>
                    </a:p>
                  </a:txBody>
                  <a:tcPr/>
                </a:tc>
                <a:tc>
                  <a:txBody>
                    <a:bodyPr/>
                    <a:lstStyle/>
                    <a:p>
                      <a:r>
                        <a:rPr lang="sq-AL" sz="3200" b="1" dirty="0">
                          <a:solidFill>
                            <a:srgbClr val="7030A0"/>
                          </a:solidFill>
                        </a:rPr>
                        <a:t>Përgatit planin për organizimin e një aktiviteti të caktuar në shkollë ose në komunitet dhe e realizon atë me sukses.</a:t>
                      </a:r>
                    </a:p>
                  </a:txBody>
                  <a:tcPr/>
                </a:tc>
                <a:extLst>
                  <a:ext uri="{0D108BD9-81ED-4DB2-BD59-A6C34878D82A}">
                    <a16:rowId xmlns:a16="http://schemas.microsoft.com/office/drawing/2014/main" val="1764986317"/>
                  </a:ext>
                </a:extLst>
              </a:tr>
              <a:tr h="370840">
                <a:tc>
                  <a:txBody>
                    <a:bodyPr/>
                    <a:lstStyle/>
                    <a:p>
                      <a:r>
                        <a:rPr lang="en-US" sz="2800" dirty="0"/>
                        <a:t>2</a:t>
                      </a:r>
                      <a:endParaRPr lang="sq-AL" sz="2800" dirty="0"/>
                    </a:p>
                  </a:txBody>
                  <a:tcPr/>
                </a:tc>
                <a:tc>
                  <a:txBody>
                    <a:bodyPr/>
                    <a:lstStyle/>
                    <a:p>
                      <a:pPr algn="just"/>
                      <a:r>
                        <a:rPr lang="sq-AL" sz="3200" b="1" dirty="0">
                          <a:solidFill>
                            <a:srgbClr val="002060"/>
                          </a:solidFill>
                        </a:rPr>
                        <a:t>Zhvillon një projekt individual ose në bashkëpunim me anëtarët e grupit, për kryerjen e një aktiviteti mjedisor apo shoqëror me rëndësi për shkollën ose për komunitetin.</a:t>
                      </a:r>
                    </a:p>
                  </a:txBody>
                  <a:tcPr/>
                </a:tc>
                <a:extLst>
                  <a:ext uri="{0D108BD9-81ED-4DB2-BD59-A6C34878D82A}">
                    <a16:rowId xmlns:a16="http://schemas.microsoft.com/office/drawing/2014/main" val="2568639362"/>
                  </a:ext>
                </a:extLst>
              </a:tr>
              <a:tr h="370840">
                <a:tc>
                  <a:txBody>
                    <a:bodyPr/>
                    <a:lstStyle/>
                    <a:p>
                      <a:r>
                        <a:rPr lang="en-US" sz="2800" dirty="0"/>
                        <a:t>3</a:t>
                      </a:r>
                      <a:endParaRPr lang="sq-AL" sz="2800" dirty="0"/>
                    </a:p>
                  </a:txBody>
                  <a:tcPr/>
                </a:tc>
                <a:tc>
                  <a:txBody>
                    <a:bodyPr/>
                    <a:lstStyle/>
                    <a:p>
                      <a:r>
                        <a:rPr lang="sq-AL" sz="3200" b="1" dirty="0">
                          <a:solidFill>
                            <a:srgbClr val="C00000"/>
                          </a:solidFill>
                        </a:rPr>
                        <a:t>Diskuton në grup moshatarësh për rëndësinë që ka mbrojtja e mjedisit, për pasojat që sjell dëmtimi i mjedisit për jetën e njeriut dhe propozon masat që duhet të ndërmerren për evitimin e tyre. </a:t>
                      </a:r>
                    </a:p>
                  </a:txBody>
                  <a:tcPr/>
                </a:tc>
                <a:extLst>
                  <a:ext uri="{0D108BD9-81ED-4DB2-BD59-A6C34878D82A}">
                    <a16:rowId xmlns:a16="http://schemas.microsoft.com/office/drawing/2014/main" val="3959963725"/>
                  </a:ext>
                </a:extLst>
              </a:tr>
            </a:tbl>
          </a:graphicData>
        </a:graphic>
      </p:graphicFrame>
    </p:spTree>
    <p:extLst>
      <p:ext uri="{BB962C8B-B14F-4D97-AF65-F5344CB8AC3E}">
        <p14:creationId xmlns:p14="http://schemas.microsoft.com/office/powerpoint/2010/main" val="1959301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F98EEBA-D94F-4AD2-BB18-548C1E208652}"/>
              </a:ext>
            </a:extLst>
          </p:cNvPr>
          <p:cNvGraphicFramePr>
            <a:graphicFrameLocks noGrp="1"/>
          </p:cNvGraphicFramePr>
          <p:nvPr>
            <p:extLst>
              <p:ext uri="{D42A27DB-BD31-4B8C-83A1-F6EECF244321}">
                <p14:modId xmlns:p14="http://schemas.microsoft.com/office/powerpoint/2010/main" val="1795599494"/>
              </p:ext>
            </p:extLst>
          </p:nvPr>
        </p:nvGraphicFramePr>
        <p:xfrm>
          <a:off x="139147" y="185529"/>
          <a:ext cx="11913705" cy="6281531"/>
        </p:xfrm>
        <a:graphic>
          <a:graphicData uri="http://schemas.openxmlformats.org/drawingml/2006/table">
            <a:tbl>
              <a:tblPr firstRow="1" bandRow="1">
                <a:tableStyleId>{5C22544A-7EE6-4342-B048-85BDC9FD1C3A}</a:tableStyleId>
              </a:tblPr>
              <a:tblGrid>
                <a:gridCol w="925903">
                  <a:extLst>
                    <a:ext uri="{9D8B030D-6E8A-4147-A177-3AD203B41FA5}">
                      <a16:colId xmlns:a16="http://schemas.microsoft.com/office/drawing/2014/main" val="603874829"/>
                    </a:ext>
                  </a:extLst>
                </a:gridCol>
                <a:gridCol w="10987802">
                  <a:extLst>
                    <a:ext uri="{9D8B030D-6E8A-4147-A177-3AD203B41FA5}">
                      <a16:colId xmlns:a16="http://schemas.microsoft.com/office/drawing/2014/main" val="2616204484"/>
                    </a:ext>
                  </a:extLst>
                </a:gridCol>
              </a:tblGrid>
              <a:tr h="648637">
                <a:tc>
                  <a:txBody>
                    <a:bodyPr/>
                    <a:lstStyle/>
                    <a:p>
                      <a:r>
                        <a:rPr lang="en-US" sz="3200" b="1" dirty="0"/>
                        <a:t>V</a:t>
                      </a:r>
                      <a:endParaRPr lang="sq-AL" sz="3200" b="1" dirty="0"/>
                    </a:p>
                  </a:txBody>
                  <a:tcPr/>
                </a:tc>
                <a:tc>
                  <a:txBody>
                    <a:bodyPr/>
                    <a:lstStyle/>
                    <a:p>
                      <a:r>
                        <a:rPr lang="it-IT" sz="3200" b="1" dirty="0">
                          <a:solidFill>
                            <a:srgbClr val="C00000"/>
                          </a:solidFill>
                        </a:rPr>
                        <a:t>Kompetenca personale - Individ i shëndoshë </a:t>
                      </a:r>
                      <a:endParaRPr lang="sq-AL" sz="3200" b="1" dirty="0">
                        <a:solidFill>
                          <a:srgbClr val="C00000"/>
                        </a:solidFill>
                      </a:endParaRPr>
                    </a:p>
                  </a:txBody>
                  <a:tcPr/>
                </a:tc>
                <a:extLst>
                  <a:ext uri="{0D108BD9-81ED-4DB2-BD59-A6C34878D82A}">
                    <a16:rowId xmlns:a16="http://schemas.microsoft.com/office/drawing/2014/main" val="134853150"/>
                  </a:ext>
                </a:extLst>
              </a:tr>
              <a:tr h="1741076">
                <a:tc>
                  <a:txBody>
                    <a:bodyPr/>
                    <a:lstStyle/>
                    <a:p>
                      <a:r>
                        <a:rPr lang="en-US" sz="3200" b="1" dirty="0"/>
                        <a:t>1</a:t>
                      </a:r>
                      <a:endParaRPr lang="sq-AL" sz="3200" b="1" dirty="0"/>
                    </a:p>
                  </a:txBody>
                  <a:tcPr/>
                </a:tc>
                <a:tc>
                  <a:txBody>
                    <a:bodyPr/>
                    <a:lstStyle/>
                    <a:p>
                      <a:pPr algn="just"/>
                      <a:r>
                        <a:rPr lang="sq-AL" sz="3200" b="1" dirty="0">
                          <a:solidFill>
                            <a:srgbClr val="00B050"/>
                          </a:solidFill>
                        </a:rPr>
                        <a:t>Prezanton para nxënësve procesin e përgatitjes së një ushqimi a specialiteti shtëpiak sipas një recete për ushqim të shëndetshëm. </a:t>
                      </a:r>
                    </a:p>
                  </a:txBody>
                  <a:tcPr/>
                </a:tc>
                <a:extLst>
                  <a:ext uri="{0D108BD9-81ED-4DB2-BD59-A6C34878D82A}">
                    <a16:rowId xmlns:a16="http://schemas.microsoft.com/office/drawing/2014/main" val="75360244"/>
                  </a:ext>
                </a:extLst>
              </a:tr>
              <a:tr h="1945909">
                <a:tc>
                  <a:txBody>
                    <a:bodyPr/>
                    <a:lstStyle/>
                    <a:p>
                      <a:r>
                        <a:rPr lang="en-US" sz="3200" b="1" dirty="0"/>
                        <a:t>2</a:t>
                      </a:r>
                      <a:endParaRPr lang="sq-AL" sz="3200" b="1" dirty="0"/>
                    </a:p>
                  </a:txBody>
                  <a:tcPr/>
                </a:tc>
                <a:tc>
                  <a:txBody>
                    <a:bodyPr/>
                    <a:lstStyle/>
                    <a:p>
                      <a:pPr algn="just"/>
                      <a:r>
                        <a:rPr lang="sq-AL" sz="3600" b="1" dirty="0">
                          <a:solidFill>
                            <a:srgbClr val="7030A0"/>
                          </a:solidFill>
                        </a:rPr>
                        <a:t>Vlerëson përmbajtjen e vlerave pozitive dhe negative të paktën të tri llojeve të ushqimeve të cilat konsumohen në mjedisin e tij ose në rrethinë. </a:t>
                      </a:r>
                    </a:p>
                  </a:txBody>
                  <a:tcPr/>
                </a:tc>
                <a:extLst>
                  <a:ext uri="{0D108BD9-81ED-4DB2-BD59-A6C34878D82A}">
                    <a16:rowId xmlns:a16="http://schemas.microsoft.com/office/drawing/2014/main" val="2151737156"/>
                  </a:ext>
                </a:extLst>
              </a:tr>
              <a:tr h="1945909">
                <a:tc>
                  <a:txBody>
                    <a:bodyPr/>
                    <a:lstStyle/>
                    <a:p>
                      <a:r>
                        <a:rPr lang="en-US" sz="3200" b="1" dirty="0"/>
                        <a:t>3</a:t>
                      </a:r>
                      <a:endParaRPr lang="sq-AL" sz="3200" b="1" dirty="0"/>
                    </a:p>
                  </a:txBody>
                  <a:tcPr/>
                </a:tc>
                <a:tc>
                  <a:txBody>
                    <a:bodyPr/>
                    <a:lstStyle/>
                    <a:p>
                      <a:pPr algn="just"/>
                      <a:r>
                        <a:rPr lang="sq-AL" sz="3600" b="1" dirty="0">
                          <a:solidFill>
                            <a:schemeClr val="accent4">
                              <a:lumMod val="50000"/>
                            </a:schemeClr>
                          </a:solidFill>
                        </a:rPr>
                        <a:t>Diskuton në grup moshatarësh, duke ofruar argumente, për rëndësinë që ka respektimi i regjimit ditor dhe i aktiviteteve fizike për shëndetin dhe për jetën e njeriut</a:t>
                      </a:r>
                    </a:p>
                  </a:txBody>
                  <a:tcPr/>
                </a:tc>
                <a:extLst>
                  <a:ext uri="{0D108BD9-81ED-4DB2-BD59-A6C34878D82A}">
                    <a16:rowId xmlns:a16="http://schemas.microsoft.com/office/drawing/2014/main" val="2592343479"/>
                  </a:ext>
                </a:extLst>
              </a:tr>
            </a:tbl>
          </a:graphicData>
        </a:graphic>
      </p:graphicFrame>
    </p:spTree>
    <p:extLst>
      <p:ext uri="{BB962C8B-B14F-4D97-AF65-F5344CB8AC3E}">
        <p14:creationId xmlns:p14="http://schemas.microsoft.com/office/powerpoint/2010/main" val="3076284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9F26DE68-E36A-456C-9E0F-85CE10BF926C}"/>
              </a:ext>
            </a:extLst>
          </p:cNvPr>
          <p:cNvGraphicFramePr>
            <a:graphicFrameLocks noGrp="1"/>
          </p:cNvGraphicFramePr>
          <p:nvPr>
            <p:extLst>
              <p:ext uri="{D42A27DB-BD31-4B8C-83A1-F6EECF244321}">
                <p14:modId xmlns:p14="http://schemas.microsoft.com/office/powerpoint/2010/main" val="1048487120"/>
              </p:ext>
            </p:extLst>
          </p:nvPr>
        </p:nvGraphicFramePr>
        <p:xfrm>
          <a:off x="145774" y="442659"/>
          <a:ext cx="11900452" cy="5972682"/>
        </p:xfrm>
        <a:graphic>
          <a:graphicData uri="http://schemas.openxmlformats.org/drawingml/2006/table">
            <a:tbl>
              <a:tblPr firstRow="1" bandRow="1">
                <a:tableStyleId>{5C22544A-7EE6-4342-B048-85BDC9FD1C3A}</a:tableStyleId>
              </a:tblPr>
              <a:tblGrid>
                <a:gridCol w="834887">
                  <a:extLst>
                    <a:ext uri="{9D8B030D-6E8A-4147-A177-3AD203B41FA5}">
                      <a16:colId xmlns:a16="http://schemas.microsoft.com/office/drawing/2014/main" val="3780528080"/>
                    </a:ext>
                  </a:extLst>
                </a:gridCol>
                <a:gridCol w="11065565">
                  <a:extLst>
                    <a:ext uri="{9D8B030D-6E8A-4147-A177-3AD203B41FA5}">
                      <a16:colId xmlns:a16="http://schemas.microsoft.com/office/drawing/2014/main" val="4080678675"/>
                    </a:ext>
                  </a:extLst>
                </a:gridCol>
              </a:tblGrid>
              <a:tr h="653262">
                <a:tc>
                  <a:txBody>
                    <a:bodyPr/>
                    <a:lstStyle/>
                    <a:p>
                      <a:r>
                        <a:rPr lang="en-US" sz="3200" b="1" dirty="0"/>
                        <a:t>VI</a:t>
                      </a:r>
                      <a:endParaRPr lang="sq-AL" sz="3200" b="1" dirty="0"/>
                    </a:p>
                  </a:txBody>
                  <a:tcPr/>
                </a:tc>
                <a:tc>
                  <a:txBody>
                    <a:bodyPr/>
                    <a:lstStyle/>
                    <a:p>
                      <a:r>
                        <a:rPr lang="sq-AL" sz="3600" dirty="0">
                          <a:solidFill>
                            <a:srgbClr val="C00000"/>
                          </a:solidFill>
                        </a:rPr>
                        <a:t>Kompetenca qytetare - Qytetar i përgjegjshëm</a:t>
                      </a:r>
                    </a:p>
                  </a:txBody>
                  <a:tcPr/>
                </a:tc>
                <a:extLst>
                  <a:ext uri="{0D108BD9-81ED-4DB2-BD59-A6C34878D82A}">
                    <a16:rowId xmlns:a16="http://schemas.microsoft.com/office/drawing/2014/main" val="2077709367"/>
                  </a:ext>
                </a:extLst>
              </a:tr>
              <a:tr h="1399847">
                <a:tc>
                  <a:txBody>
                    <a:bodyPr/>
                    <a:lstStyle/>
                    <a:p>
                      <a:r>
                        <a:rPr lang="en-US" sz="3200" b="1" dirty="0"/>
                        <a:t>1</a:t>
                      </a:r>
                      <a:endParaRPr lang="sq-AL" sz="3200" b="1" dirty="0"/>
                    </a:p>
                  </a:txBody>
                  <a:tcPr/>
                </a:tc>
                <a:tc>
                  <a:txBody>
                    <a:bodyPr/>
                    <a:lstStyle/>
                    <a:p>
                      <a:pPr algn="just"/>
                      <a:r>
                        <a:rPr lang="sq-AL" sz="2800" b="1" dirty="0">
                          <a:solidFill>
                            <a:schemeClr val="accent6">
                              <a:lumMod val="50000"/>
                            </a:schemeClr>
                          </a:solidFill>
                        </a:rPr>
                        <a:t>Zbaton dhe respekton rregullat e mirësjelljes në klasë, në shkollë etj., dhe merr qëndrim aktiv ndaj personave që nuk  i përfillin ato duke ua shpjeguar pasojat për veten dhe për grupin ku bëjnë pjesë. </a:t>
                      </a:r>
                    </a:p>
                  </a:txBody>
                  <a:tcPr/>
                </a:tc>
                <a:extLst>
                  <a:ext uri="{0D108BD9-81ED-4DB2-BD59-A6C34878D82A}">
                    <a16:rowId xmlns:a16="http://schemas.microsoft.com/office/drawing/2014/main" val="1025069943"/>
                  </a:ext>
                </a:extLst>
              </a:tr>
              <a:tr h="1586494">
                <a:tc>
                  <a:txBody>
                    <a:bodyPr/>
                    <a:lstStyle/>
                    <a:p>
                      <a:r>
                        <a:rPr lang="en-US" sz="3200" b="1" dirty="0"/>
                        <a:t>2</a:t>
                      </a:r>
                      <a:endParaRPr lang="sq-AL" sz="3200" b="1" dirty="0"/>
                    </a:p>
                  </a:txBody>
                  <a:tcPr/>
                </a:tc>
                <a:tc>
                  <a:txBody>
                    <a:bodyPr/>
                    <a:lstStyle/>
                    <a:p>
                      <a:r>
                        <a:rPr lang="sq-AL" sz="3200" b="1" dirty="0">
                          <a:solidFill>
                            <a:srgbClr val="7030A0"/>
                          </a:solidFill>
                        </a:rPr>
                        <a:t>Shpreh mendimin për rregullat të cilat dëshiron që t’i ndryshojë në shkollë dhe jashtë saj dhe arsyeton nevojën dhe përfitimet që sjell ndryshimi i tyre. </a:t>
                      </a:r>
                    </a:p>
                  </a:txBody>
                  <a:tcPr/>
                </a:tc>
                <a:extLst>
                  <a:ext uri="{0D108BD9-81ED-4DB2-BD59-A6C34878D82A}">
                    <a16:rowId xmlns:a16="http://schemas.microsoft.com/office/drawing/2014/main" val="3700316728"/>
                  </a:ext>
                </a:extLst>
              </a:tr>
              <a:tr h="2333079">
                <a:tc>
                  <a:txBody>
                    <a:bodyPr/>
                    <a:lstStyle/>
                    <a:p>
                      <a:r>
                        <a:rPr lang="en-US" sz="3200" b="1" dirty="0"/>
                        <a:t>3</a:t>
                      </a:r>
                      <a:endParaRPr lang="sq-AL" sz="3200" b="1" dirty="0"/>
                    </a:p>
                  </a:txBody>
                  <a:tcPr/>
                </a:tc>
                <a:tc>
                  <a:txBody>
                    <a:bodyPr/>
                    <a:lstStyle/>
                    <a:p>
                      <a:r>
                        <a:rPr lang="sq-AL" sz="3600" b="1" dirty="0">
                          <a:solidFill>
                            <a:schemeClr val="accent4">
                              <a:lumMod val="50000"/>
                            </a:schemeClr>
                          </a:solidFill>
                        </a:rPr>
                        <a:t>Reagon ndaj sjelljeve të pahijshme në shkollë/klasë dhe jashtë saj, të cilat ndikojnë në raportet </a:t>
                      </a:r>
                      <a:r>
                        <a:rPr lang="sq-AL" sz="3600" b="1" dirty="0" err="1">
                          <a:solidFill>
                            <a:schemeClr val="accent4">
                              <a:lumMod val="50000"/>
                            </a:schemeClr>
                          </a:solidFill>
                        </a:rPr>
                        <a:t>ndërpersonale</a:t>
                      </a:r>
                      <a:r>
                        <a:rPr lang="sq-AL" sz="3600" b="1" dirty="0">
                          <a:solidFill>
                            <a:schemeClr val="accent4">
                              <a:lumMod val="50000"/>
                            </a:schemeClr>
                          </a:solidFill>
                        </a:rPr>
                        <a:t>, analizon shkaqet e manifestimit të tyre dhe propozon mjete për përmirësimin e tyre</a:t>
                      </a:r>
                      <a:r>
                        <a:rPr lang="en-US" sz="3600" b="1" dirty="0">
                          <a:solidFill>
                            <a:schemeClr val="accent4">
                              <a:lumMod val="50000"/>
                            </a:schemeClr>
                          </a:solidFill>
                        </a:rPr>
                        <a:t>.</a:t>
                      </a:r>
                      <a:endParaRPr lang="sq-AL" sz="3600" b="1" dirty="0">
                        <a:solidFill>
                          <a:schemeClr val="accent4">
                            <a:lumMod val="50000"/>
                          </a:schemeClr>
                        </a:solidFill>
                      </a:endParaRPr>
                    </a:p>
                  </a:txBody>
                  <a:tcPr/>
                </a:tc>
                <a:extLst>
                  <a:ext uri="{0D108BD9-81ED-4DB2-BD59-A6C34878D82A}">
                    <a16:rowId xmlns:a16="http://schemas.microsoft.com/office/drawing/2014/main" val="2108494321"/>
                  </a:ext>
                </a:extLst>
              </a:tr>
            </a:tbl>
          </a:graphicData>
        </a:graphic>
      </p:graphicFrame>
    </p:spTree>
    <p:extLst>
      <p:ext uri="{BB962C8B-B14F-4D97-AF65-F5344CB8AC3E}">
        <p14:creationId xmlns:p14="http://schemas.microsoft.com/office/powerpoint/2010/main" val="2552463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7E13BD4-0BB4-4094-A957-72246734304F}"/>
              </a:ext>
            </a:extLst>
          </p:cNvPr>
          <p:cNvSpPr/>
          <p:nvPr/>
        </p:nvSpPr>
        <p:spPr>
          <a:xfrm>
            <a:off x="225287" y="96998"/>
            <a:ext cx="11741426" cy="6664004"/>
          </a:xfrm>
          <a:prstGeom prst="rect">
            <a:avLst/>
          </a:prstGeom>
        </p:spPr>
        <p:txBody>
          <a:bodyPr wrap="square">
            <a:spAutoFit/>
          </a:bodyPr>
          <a:lstStyle/>
          <a:p>
            <a:pPr algn="just">
              <a:lnSpc>
                <a:spcPct val="150000"/>
              </a:lnSpc>
            </a:pPr>
            <a:r>
              <a:rPr lang="en-US" sz="3200" b="1" dirty="0">
                <a:solidFill>
                  <a:srgbClr val="00B050"/>
                </a:solidFill>
              </a:rPr>
              <a:t>	</a:t>
            </a:r>
            <a:r>
              <a:rPr lang="sq-AL" sz="3200" b="1" dirty="0">
                <a:solidFill>
                  <a:srgbClr val="00B050"/>
                </a:solidFill>
              </a:rPr>
              <a:t>Mësimdhënësi me rastin e zbatimit të një rezultati të </a:t>
            </a:r>
            <a:r>
              <a:rPr lang="sq-AL" sz="3200" b="1" dirty="0" err="1">
                <a:solidFill>
                  <a:srgbClr val="00B050"/>
                </a:solidFill>
              </a:rPr>
              <a:t>të</a:t>
            </a:r>
            <a:r>
              <a:rPr lang="sq-AL" sz="3200" b="1" dirty="0">
                <a:solidFill>
                  <a:srgbClr val="00B050"/>
                </a:solidFill>
              </a:rPr>
              <a:t> nxënit për shkallë </a:t>
            </a:r>
            <a:r>
              <a:rPr lang="sq-AL" sz="3200" b="1" dirty="0" err="1">
                <a:solidFill>
                  <a:srgbClr val="00B050"/>
                </a:solidFill>
              </a:rPr>
              <a:t>kurrikulare</a:t>
            </a:r>
            <a:r>
              <a:rPr lang="sq-AL" sz="3200" b="1" dirty="0">
                <a:solidFill>
                  <a:srgbClr val="00B050"/>
                </a:solidFill>
              </a:rPr>
              <a:t>, duhet ta zbërthejë në pesë nivele të </a:t>
            </a:r>
            <a:r>
              <a:rPr lang="sq-AL" sz="3200" b="1" dirty="0" err="1">
                <a:solidFill>
                  <a:srgbClr val="00B050"/>
                </a:solidFill>
              </a:rPr>
              <a:t>arritshmërisë</a:t>
            </a:r>
            <a:r>
              <a:rPr lang="sq-AL" sz="3200" b="1" dirty="0">
                <a:solidFill>
                  <a:srgbClr val="00B050"/>
                </a:solidFill>
              </a:rPr>
              <a:t> në mënyrë që të vërejë saktë arritjen e secilit nxënës për</a:t>
            </a:r>
            <a:r>
              <a:rPr lang="en-US" sz="3200" b="1" dirty="0">
                <a:solidFill>
                  <a:srgbClr val="00B050"/>
                </a:solidFill>
              </a:rPr>
              <a:t> </a:t>
            </a:r>
            <a:r>
              <a:rPr lang="sq-AL" sz="3200" b="1" dirty="0">
                <a:solidFill>
                  <a:srgbClr val="00B050"/>
                </a:solidFill>
              </a:rPr>
              <a:t>rezultatin	e</a:t>
            </a:r>
            <a:r>
              <a:rPr lang="en-US" sz="3200" b="1" dirty="0">
                <a:solidFill>
                  <a:srgbClr val="00B050"/>
                </a:solidFill>
              </a:rPr>
              <a:t> </a:t>
            </a:r>
            <a:r>
              <a:rPr lang="sq-AL" sz="3200" b="1" dirty="0">
                <a:solidFill>
                  <a:srgbClr val="00B050"/>
                </a:solidFill>
              </a:rPr>
              <a:t>caktuar.</a:t>
            </a:r>
            <a:r>
              <a:rPr lang="en-US" sz="3200" b="1" dirty="0">
                <a:solidFill>
                  <a:srgbClr val="00B050"/>
                </a:solidFill>
              </a:rPr>
              <a:t>  </a:t>
            </a:r>
          </a:p>
          <a:p>
            <a:pPr algn="just">
              <a:lnSpc>
                <a:spcPct val="150000"/>
              </a:lnSpc>
            </a:pPr>
            <a:r>
              <a:rPr lang="en-US" sz="3200" b="1" dirty="0">
                <a:solidFill>
                  <a:srgbClr val="00B050"/>
                </a:solidFill>
              </a:rPr>
              <a:t>	</a:t>
            </a:r>
            <a:r>
              <a:rPr lang="sq-AL" sz="3200" b="1" dirty="0">
                <a:solidFill>
                  <a:srgbClr val="00B050"/>
                </a:solidFill>
              </a:rPr>
              <a:t>Më</a:t>
            </a:r>
            <a:r>
              <a:rPr lang="en-US" sz="3200" b="1" dirty="0">
                <a:solidFill>
                  <a:srgbClr val="00B050"/>
                </a:solidFill>
              </a:rPr>
              <a:t> </a:t>
            </a:r>
            <a:r>
              <a:rPr lang="sq-AL" sz="3200" b="1" dirty="0">
                <a:solidFill>
                  <a:srgbClr val="00B050"/>
                </a:solidFill>
              </a:rPr>
              <a:t>pas,	varësisht	nga	niveli	I</a:t>
            </a:r>
            <a:r>
              <a:rPr lang="en-US" sz="3200" b="1" dirty="0">
                <a:solidFill>
                  <a:srgbClr val="00B050"/>
                </a:solidFill>
              </a:rPr>
              <a:t> </a:t>
            </a:r>
            <a:r>
              <a:rPr lang="sq-AL" sz="3200" b="1" dirty="0">
                <a:solidFill>
                  <a:srgbClr val="00B050"/>
                </a:solidFill>
              </a:rPr>
              <a:t>arritjes</a:t>
            </a:r>
            <a:r>
              <a:rPr lang="en-US" sz="3200" b="1" dirty="0">
                <a:solidFill>
                  <a:srgbClr val="00B050"/>
                </a:solidFill>
              </a:rPr>
              <a:t> </a:t>
            </a:r>
            <a:r>
              <a:rPr lang="sq-AL" sz="3200" b="1" dirty="0">
                <a:solidFill>
                  <a:srgbClr val="00B050"/>
                </a:solidFill>
              </a:rPr>
              <a:t>të	secilit</a:t>
            </a:r>
            <a:r>
              <a:rPr lang="en-US" sz="3200" b="1" dirty="0">
                <a:solidFill>
                  <a:srgbClr val="00B050"/>
                </a:solidFill>
              </a:rPr>
              <a:t> </a:t>
            </a:r>
            <a:r>
              <a:rPr lang="sq-AL" sz="3200" b="1" dirty="0">
                <a:solidFill>
                  <a:srgbClr val="00B050"/>
                </a:solidFill>
              </a:rPr>
              <a:t>rezultat,</a:t>
            </a:r>
            <a:r>
              <a:rPr lang="en-US" sz="3200" b="1" dirty="0">
                <a:solidFill>
                  <a:srgbClr val="00B050"/>
                </a:solidFill>
              </a:rPr>
              <a:t> </a:t>
            </a:r>
            <a:r>
              <a:rPr lang="sq-AL" sz="3200" b="1" dirty="0">
                <a:solidFill>
                  <a:srgbClr val="00B050"/>
                </a:solidFill>
              </a:rPr>
              <a:t>planifikon	aktivitete	plotësuese	për	nxënësin</a:t>
            </a:r>
            <a:r>
              <a:rPr lang="en-US" sz="3200" b="1" dirty="0">
                <a:solidFill>
                  <a:srgbClr val="00B050"/>
                </a:solidFill>
              </a:rPr>
              <a:t> </a:t>
            </a:r>
            <a:r>
              <a:rPr lang="sq-AL" sz="3200" b="1" dirty="0">
                <a:solidFill>
                  <a:srgbClr val="00B050"/>
                </a:solidFill>
              </a:rPr>
              <a:t>që</a:t>
            </a:r>
            <a:r>
              <a:rPr lang="en-US" sz="3200" b="1" dirty="0">
                <a:solidFill>
                  <a:srgbClr val="00B050"/>
                </a:solidFill>
              </a:rPr>
              <a:t> </a:t>
            </a:r>
            <a:r>
              <a:rPr lang="sq-AL" sz="3200" b="1" dirty="0">
                <a:solidFill>
                  <a:srgbClr val="00B050"/>
                </a:solidFill>
              </a:rPr>
              <a:t>ka</a:t>
            </a:r>
            <a:r>
              <a:rPr lang="en-US" sz="3200" b="1" dirty="0">
                <a:solidFill>
                  <a:srgbClr val="00B050"/>
                </a:solidFill>
              </a:rPr>
              <a:t> </a:t>
            </a:r>
            <a:r>
              <a:rPr lang="sq-AL" sz="3200" b="1" dirty="0">
                <a:solidFill>
                  <a:srgbClr val="00B050"/>
                </a:solidFill>
              </a:rPr>
              <a:t>ngecje	në</a:t>
            </a:r>
            <a:r>
              <a:rPr lang="en-US" sz="3200" b="1" dirty="0">
                <a:solidFill>
                  <a:srgbClr val="00B050"/>
                </a:solidFill>
              </a:rPr>
              <a:t> </a:t>
            </a:r>
            <a:r>
              <a:rPr lang="sq-AL" sz="3200" b="1" dirty="0">
                <a:solidFill>
                  <a:srgbClr val="00B050"/>
                </a:solidFill>
              </a:rPr>
              <a:t>arritjen</a:t>
            </a:r>
            <a:r>
              <a:rPr lang="en-US" sz="3200" b="1" dirty="0">
                <a:solidFill>
                  <a:srgbClr val="00B050"/>
                </a:solidFill>
              </a:rPr>
              <a:t> </a:t>
            </a:r>
            <a:r>
              <a:rPr lang="sq-AL" sz="3200" b="1" dirty="0">
                <a:solidFill>
                  <a:srgbClr val="00B050"/>
                </a:solidFill>
              </a:rPr>
              <a:t>e</a:t>
            </a:r>
            <a:r>
              <a:rPr lang="en-US" sz="3200" b="1" dirty="0">
                <a:solidFill>
                  <a:srgbClr val="00B050"/>
                </a:solidFill>
              </a:rPr>
              <a:t> </a:t>
            </a:r>
            <a:r>
              <a:rPr lang="sq-AL" sz="3200" b="1" dirty="0">
                <a:solidFill>
                  <a:srgbClr val="00B050"/>
                </a:solidFill>
              </a:rPr>
              <a:t>rezultatit</a:t>
            </a:r>
            <a:r>
              <a:rPr lang="en-US" sz="3200" b="1" dirty="0">
                <a:solidFill>
                  <a:srgbClr val="00B050"/>
                </a:solidFill>
              </a:rPr>
              <a:t> </a:t>
            </a:r>
            <a:r>
              <a:rPr lang="sq-AL" sz="3200" b="1" dirty="0">
                <a:solidFill>
                  <a:srgbClr val="00B050"/>
                </a:solidFill>
              </a:rPr>
              <a:t>të	caktuar</a:t>
            </a:r>
            <a:r>
              <a:rPr lang="en-US" sz="3200" b="1" dirty="0">
                <a:solidFill>
                  <a:srgbClr val="00B050"/>
                </a:solidFill>
              </a:rPr>
              <a:t> </a:t>
            </a:r>
            <a:r>
              <a:rPr lang="sq-AL" sz="3200" b="1" dirty="0">
                <a:solidFill>
                  <a:srgbClr val="00B050"/>
                </a:solidFill>
              </a:rPr>
              <a:t>dhe</a:t>
            </a:r>
            <a:r>
              <a:rPr lang="en-US" sz="3200" b="1" dirty="0">
                <a:solidFill>
                  <a:srgbClr val="00B050"/>
                </a:solidFill>
              </a:rPr>
              <a:t> </a:t>
            </a:r>
            <a:r>
              <a:rPr lang="sq-AL" sz="3200" b="1" dirty="0">
                <a:solidFill>
                  <a:srgbClr val="00B050"/>
                </a:solidFill>
              </a:rPr>
              <a:t>planifikon</a:t>
            </a:r>
            <a:r>
              <a:rPr lang="en-US" sz="3200" b="1" dirty="0">
                <a:solidFill>
                  <a:srgbClr val="00B050"/>
                </a:solidFill>
              </a:rPr>
              <a:t> </a:t>
            </a:r>
            <a:r>
              <a:rPr lang="sq-AL" sz="3200" b="1" dirty="0">
                <a:solidFill>
                  <a:srgbClr val="00B050"/>
                </a:solidFill>
              </a:rPr>
              <a:t>aktivitete shtesë për nxënësin që i ka arritur të gjitha nivelet e </a:t>
            </a:r>
            <a:r>
              <a:rPr lang="sq-AL" sz="3200" b="1" dirty="0" err="1">
                <a:solidFill>
                  <a:srgbClr val="00B050"/>
                </a:solidFill>
              </a:rPr>
              <a:t>arritshmërisë</a:t>
            </a:r>
            <a:r>
              <a:rPr lang="sq-AL" sz="3200" b="1" dirty="0">
                <a:solidFill>
                  <a:srgbClr val="00B050"/>
                </a:solidFill>
              </a:rPr>
              <a:t> për rezultatin e caktuar</a:t>
            </a:r>
            <a:r>
              <a:rPr lang="en-US" sz="3200" b="1" dirty="0">
                <a:solidFill>
                  <a:srgbClr val="00B050"/>
                </a:solidFill>
              </a:rPr>
              <a:t>.</a:t>
            </a:r>
            <a:endParaRPr lang="sq-AL" sz="3200" b="1" dirty="0">
              <a:solidFill>
                <a:srgbClr val="00B050"/>
              </a:solidFill>
            </a:endParaRPr>
          </a:p>
        </p:txBody>
      </p:sp>
    </p:spTree>
    <p:extLst>
      <p:ext uri="{BB962C8B-B14F-4D97-AF65-F5344CB8AC3E}">
        <p14:creationId xmlns:p14="http://schemas.microsoft.com/office/powerpoint/2010/main" val="1529415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82C5B3-5B84-4281-AA83-B6F5C0E71B65}"/>
              </a:ext>
            </a:extLst>
          </p:cNvPr>
          <p:cNvSpPr/>
          <p:nvPr/>
        </p:nvSpPr>
        <p:spPr>
          <a:xfrm>
            <a:off x="251791" y="2367171"/>
            <a:ext cx="11688417" cy="2123658"/>
          </a:xfrm>
          <a:prstGeom prst="rect">
            <a:avLst/>
          </a:prstGeom>
        </p:spPr>
        <p:txBody>
          <a:bodyPr wrap="square">
            <a:spAutoFit/>
          </a:bodyPr>
          <a:lstStyle/>
          <a:p>
            <a:pPr algn="ctr"/>
            <a:r>
              <a:rPr lang="sq-AL" sz="4400" b="1" i="1" dirty="0">
                <a:solidFill>
                  <a:schemeClr val="accent5">
                    <a:lumMod val="75000"/>
                  </a:schemeClr>
                </a:solidFill>
              </a:rPr>
              <a:t>Rezultatet e të nxënit të kompetencave kryesore Shkalla 4 - Përforcim dhe orientim, </a:t>
            </a:r>
            <a:endParaRPr lang="en-US" sz="4400" b="1" i="1" dirty="0">
              <a:solidFill>
                <a:schemeClr val="accent5">
                  <a:lumMod val="75000"/>
                </a:schemeClr>
              </a:solidFill>
            </a:endParaRPr>
          </a:p>
          <a:p>
            <a:pPr algn="ctr"/>
            <a:r>
              <a:rPr lang="sq-AL" sz="4400" b="1" i="1" dirty="0">
                <a:solidFill>
                  <a:schemeClr val="accent5">
                    <a:lumMod val="75000"/>
                  </a:schemeClr>
                </a:solidFill>
              </a:rPr>
              <a:t>(klasat VIII dhe IX)</a:t>
            </a:r>
          </a:p>
        </p:txBody>
      </p:sp>
    </p:spTree>
    <p:extLst>
      <p:ext uri="{BB962C8B-B14F-4D97-AF65-F5344CB8AC3E}">
        <p14:creationId xmlns:p14="http://schemas.microsoft.com/office/powerpoint/2010/main" val="1438901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3E8157-3922-4C84-95BD-A1356F08F979}"/>
              </a:ext>
            </a:extLst>
          </p:cNvPr>
          <p:cNvSpPr/>
          <p:nvPr/>
        </p:nvSpPr>
        <p:spPr>
          <a:xfrm>
            <a:off x="145774" y="589219"/>
            <a:ext cx="11900452" cy="6081345"/>
          </a:xfrm>
          <a:prstGeom prst="rect">
            <a:avLst/>
          </a:prstGeom>
        </p:spPr>
        <p:txBody>
          <a:bodyPr wrap="square">
            <a:spAutoFit/>
          </a:bodyPr>
          <a:lstStyle/>
          <a:p>
            <a:pPr algn="just">
              <a:lnSpc>
                <a:spcPct val="150000"/>
              </a:lnSpc>
            </a:pPr>
            <a:r>
              <a:rPr lang="sq-AL" sz="4400" b="1" dirty="0">
                <a:solidFill>
                  <a:schemeClr val="accent6">
                    <a:lumMod val="75000"/>
                  </a:schemeClr>
                </a:solidFill>
              </a:rPr>
              <a:t>Kjo shkallë synon t’i orientojë nxënësit që të marrin parasysh mundësitë e ndryshme të shkollimit dhe të karrierës. Deri në fund të shkallës 4 të </a:t>
            </a:r>
            <a:r>
              <a:rPr lang="sq-AL" sz="4400" b="1" dirty="0" err="1">
                <a:solidFill>
                  <a:schemeClr val="accent6">
                    <a:lumMod val="75000"/>
                  </a:schemeClr>
                </a:solidFill>
              </a:rPr>
              <a:t>Kurrikulës</a:t>
            </a:r>
            <a:r>
              <a:rPr lang="sq-AL" sz="4400" b="1" dirty="0">
                <a:solidFill>
                  <a:schemeClr val="accent6">
                    <a:lumMod val="75000"/>
                  </a:schemeClr>
                </a:solidFill>
              </a:rPr>
              <a:t> (klasat VIII dhe IX), pritet që nxënësit të kenë zotëruar kompetencat si në vijim:</a:t>
            </a:r>
          </a:p>
        </p:txBody>
      </p:sp>
    </p:spTree>
    <p:extLst>
      <p:ext uri="{BB962C8B-B14F-4D97-AF65-F5344CB8AC3E}">
        <p14:creationId xmlns:p14="http://schemas.microsoft.com/office/powerpoint/2010/main" val="2466337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B21CCA57-AF83-4E64-A067-A172BE06B329}"/>
              </a:ext>
            </a:extLst>
          </p:cNvPr>
          <p:cNvGraphicFramePr>
            <a:graphicFrameLocks noGrp="1"/>
          </p:cNvGraphicFramePr>
          <p:nvPr>
            <p:extLst>
              <p:ext uri="{D42A27DB-BD31-4B8C-83A1-F6EECF244321}">
                <p14:modId xmlns:p14="http://schemas.microsoft.com/office/powerpoint/2010/main" val="3842447865"/>
              </p:ext>
            </p:extLst>
          </p:nvPr>
        </p:nvGraphicFramePr>
        <p:xfrm>
          <a:off x="110434" y="163074"/>
          <a:ext cx="11962295" cy="6126480"/>
        </p:xfrm>
        <a:graphic>
          <a:graphicData uri="http://schemas.openxmlformats.org/drawingml/2006/table">
            <a:tbl>
              <a:tblPr firstRow="1" bandRow="1">
                <a:tableStyleId>{5C22544A-7EE6-4342-B048-85BDC9FD1C3A}</a:tableStyleId>
              </a:tblPr>
              <a:tblGrid>
                <a:gridCol w="910175">
                  <a:extLst>
                    <a:ext uri="{9D8B030D-6E8A-4147-A177-3AD203B41FA5}">
                      <a16:colId xmlns:a16="http://schemas.microsoft.com/office/drawing/2014/main" val="3038902443"/>
                    </a:ext>
                  </a:extLst>
                </a:gridCol>
                <a:gridCol w="11052120">
                  <a:extLst>
                    <a:ext uri="{9D8B030D-6E8A-4147-A177-3AD203B41FA5}">
                      <a16:colId xmlns:a16="http://schemas.microsoft.com/office/drawing/2014/main" val="1311272052"/>
                    </a:ext>
                  </a:extLst>
                </a:gridCol>
              </a:tblGrid>
              <a:tr h="327844">
                <a:tc>
                  <a:txBody>
                    <a:bodyPr/>
                    <a:lstStyle/>
                    <a:p>
                      <a:r>
                        <a:rPr lang="en-US" sz="3200" b="1" dirty="0"/>
                        <a:t>Nr.</a:t>
                      </a:r>
                      <a:endParaRPr lang="sq-AL" sz="3200" b="1" dirty="0"/>
                    </a:p>
                  </a:txBody>
                  <a:tcPr/>
                </a:tc>
                <a:tc>
                  <a:txBody>
                    <a:bodyPr/>
                    <a:lstStyle/>
                    <a:p>
                      <a:r>
                        <a:rPr lang="sq-AL" sz="3200" dirty="0"/>
                        <a:t>Rezultatet e të nxënit për shkallën 4 dhe kompetencat kryesore </a:t>
                      </a:r>
                    </a:p>
                  </a:txBody>
                  <a:tcPr/>
                </a:tc>
                <a:extLst>
                  <a:ext uri="{0D108BD9-81ED-4DB2-BD59-A6C34878D82A}">
                    <a16:rowId xmlns:a16="http://schemas.microsoft.com/office/drawing/2014/main" val="1014781577"/>
                  </a:ext>
                </a:extLst>
              </a:tr>
              <a:tr h="327844">
                <a:tc>
                  <a:txBody>
                    <a:bodyPr/>
                    <a:lstStyle/>
                    <a:p>
                      <a:r>
                        <a:rPr lang="en-US" sz="3200" b="1" dirty="0"/>
                        <a:t>I</a:t>
                      </a:r>
                      <a:endParaRPr lang="sq-AL" sz="3200" b="1" dirty="0"/>
                    </a:p>
                  </a:txBody>
                  <a:tcPr/>
                </a:tc>
                <a:tc>
                  <a:txBody>
                    <a:bodyPr/>
                    <a:lstStyle/>
                    <a:p>
                      <a:r>
                        <a:rPr lang="sq-AL" sz="3200" b="1" dirty="0">
                          <a:solidFill>
                            <a:srgbClr val="00B050"/>
                          </a:solidFill>
                        </a:rPr>
                        <a:t>Kompetenca komunikim dhe të shprehurit- Komunikues efektiv</a:t>
                      </a:r>
                    </a:p>
                  </a:txBody>
                  <a:tcPr/>
                </a:tc>
                <a:extLst>
                  <a:ext uri="{0D108BD9-81ED-4DB2-BD59-A6C34878D82A}">
                    <a16:rowId xmlns:a16="http://schemas.microsoft.com/office/drawing/2014/main" val="604466874"/>
                  </a:ext>
                </a:extLst>
              </a:tr>
              <a:tr h="327844">
                <a:tc>
                  <a:txBody>
                    <a:bodyPr/>
                    <a:lstStyle/>
                    <a:p>
                      <a:r>
                        <a:rPr lang="en-US" sz="3200" b="1" dirty="0"/>
                        <a:t>1</a:t>
                      </a:r>
                      <a:endParaRPr lang="sq-AL" sz="3200" b="1" dirty="0"/>
                    </a:p>
                  </a:txBody>
                  <a:tcPr/>
                </a:tc>
                <a:tc>
                  <a:txBody>
                    <a:bodyPr/>
                    <a:lstStyle/>
                    <a:p>
                      <a:pPr algn="just"/>
                      <a:r>
                        <a:rPr lang="sq-AL" sz="3200" b="1" dirty="0">
                          <a:solidFill>
                            <a:srgbClr val="C00000"/>
                          </a:solidFill>
                        </a:rPr>
                        <a:t>Transmeton saktë të dhënat e mbledhura për një temë konkrete, në formë tekstuale, numerike, verbale, elektronike apo në ndonjë formë tjetër të </a:t>
                      </a:r>
                      <a:r>
                        <a:rPr lang="sq-AL" sz="3200" b="1" dirty="0" err="1">
                          <a:solidFill>
                            <a:srgbClr val="C00000"/>
                          </a:solidFill>
                        </a:rPr>
                        <a:t>të</a:t>
                      </a:r>
                      <a:r>
                        <a:rPr lang="sq-AL" sz="3200" b="1" dirty="0">
                          <a:solidFill>
                            <a:srgbClr val="C00000"/>
                          </a:solidFill>
                        </a:rPr>
                        <a:t> shprehurit.</a:t>
                      </a:r>
                    </a:p>
                  </a:txBody>
                  <a:tcPr/>
                </a:tc>
                <a:extLst>
                  <a:ext uri="{0D108BD9-81ED-4DB2-BD59-A6C34878D82A}">
                    <a16:rowId xmlns:a16="http://schemas.microsoft.com/office/drawing/2014/main" val="3755486893"/>
                  </a:ext>
                </a:extLst>
              </a:tr>
              <a:tr h="327844">
                <a:tc>
                  <a:txBody>
                    <a:bodyPr/>
                    <a:lstStyle/>
                    <a:p>
                      <a:r>
                        <a:rPr lang="en-US" sz="3200" b="1" dirty="0"/>
                        <a:t>2</a:t>
                      </a:r>
                      <a:endParaRPr lang="sq-AL" sz="3200" b="1" dirty="0"/>
                    </a:p>
                  </a:txBody>
                  <a:tcPr/>
                </a:tc>
                <a:tc>
                  <a:txBody>
                    <a:bodyPr/>
                    <a:lstStyle/>
                    <a:p>
                      <a:r>
                        <a:rPr lang="sq-AL" sz="2800" b="1" dirty="0">
                          <a:solidFill>
                            <a:srgbClr val="7030A0"/>
                          </a:solidFill>
                        </a:rPr>
                        <a:t>Përshkruan një ngjarje, të dhënë si detyrë, të lexuar ose të dëgjuar më parë, në formë verbale, vizuale ose me shkrim, duke ruajtur rrjedhën logjike të saj.</a:t>
                      </a:r>
                    </a:p>
                  </a:txBody>
                  <a:tcPr/>
                </a:tc>
                <a:extLst>
                  <a:ext uri="{0D108BD9-81ED-4DB2-BD59-A6C34878D82A}">
                    <a16:rowId xmlns:a16="http://schemas.microsoft.com/office/drawing/2014/main" val="2539598792"/>
                  </a:ext>
                </a:extLst>
              </a:tr>
              <a:tr h="327844">
                <a:tc>
                  <a:txBody>
                    <a:bodyPr/>
                    <a:lstStyle/>
                    <a:p>
                      <a:r>
                        <a:rPr lang="en-US" sz="3200" b="1" dirty="0"/>
                        <a:t>3</a:t>
                      </a:r>
                      <a:endParaRPr lang="sq-AL" sz="3200" b="1" dirty="0"/>
                    </a:p>
                  </a:txBody>
                  <a:tcPr/>
                </a:tc>
                <a:tc>
                  <a:txBody>
                    <a:bodyPr/>
                    <a:lstStyle/>
                    <a:p>
                      <a:pPr algn="just"/>
                      <a:r>
                        <a:rPr lang="sq-AL" sz="3200" b="1" dirty="0">
                          <a:solidFill>
                            <a:schemeClr val="bg2">
                              <a:lumMod val="10000"/>
                            </a:schemeClr>
                          </a:solidFill>
                        </a:rPr>
                        <a:t>Diskuton për një temë të caktuar në gjuhën amtare, në gjuhën angleze ose në gjuhën e dytë të huaj në lëndë të ndryshme, duke respektuar rregullat e pjesëmarrjes efektive për këmbimin e informatave dhe të ideve. </a:t>
                      </a:r>
                    </a:p>
                  </a:txBody>
                  <a:tcPr/>
                </a:tc>
                <a:extLst>
                  <a:ext uri="{0D108BD9-81ED-4DB2-BD59-A6C34878D82A}">
                    <a16:rowId xmlns:a16="http://schemas.microsoft.com/office/drawing/2014/main" val="2781733120"/>
                  </a:ext>
                </a:extLst>
              </a:tr>
            </a:tbl>
          </a:graphicData>
        </a:graphic>
      </p:graphicFrame>
    </p:spTree>
    <p:extLst>
      <p:ext uri="{BB962C8B-B14F-4D97-AF65-F5344CB8AC3E}">
        <p14:creationId xmlns:p14="http://schemas.microsoft.com/office/powerpoint/2010/main" val="817671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EFC857C-C137-41D8-BBF1-5C7FB50C10EA}"/>
              </a:ext>
            </a:extLst>
          </p:cNvPr>
          <p:cNvGraphicFramePr>
            <a:graphicFrameLocks noGrp="1"/>
          </p:cNvGraphicFramePr>
          <p:nvPr>
            <p:extLst>
              <p:ext uri="{D42A27DB-BD31-4B8C-83A1-F6EECF244321}">
                <p14:modId xmlns:p14="http://schemas.microsoft.com/office/powerpoint/2010/main" val="3437283418"/>
              </p:ext>
            </p:extLst>
          </p:nvPr>
        </p:nvGraphicFramePr>
        <p:xfrm>
          <a:off x="106017" y="229334"/>
          <a:ext cx="11979966" cy="6343742"/>
        </p:xfrm>
        <a:graphic>
          <a:graphicData uri="http://schemas.openxmlformats.org/drawingml/2006/table">
            <a:tbl>
              <a:tblPr firstRow="1" bandRow="1">
                <a:tableStyleId>{5C22544A-7EE6-4342-B048-85BDC9FD1C3A}</a:tableStyleId>
              </a:tblPr>
              <a:tblGrid>
                <a:gridCol w="702366">
                  <a:extLst>
                    <a:ext uri="{9D8B030D-6E8A-4147-A177-3AD203B41FA5}">
                      <a16:colId xmlns:a16="http://schemas.microsoft.com/office/drawing/2014/main" val="28613563"/>
                    </a:ext>
                  </a:extLst>
                </a:gridCol>
                <a:gridCol w="11277600">
                  <a:extLst>
                    <a:ext uri="{9D8B030D-6E8A-4147-A177-3AD203B41FA5}">
                      <a16:colId xmlns:a16="http://schemas.microsoft.com/office/drawing/2014/main" val="1748806111"/>
                    </a:ext>
                  </a:extLst>
                </a:gridCol>
              </a:tblGrid>
              <a:tr h="621294">
                <a:tc>
                  <a:txBody>
                    <a:bodyPr/>
                    <a:lstStyle/>
                    <a:p>
                      <a:r>
                        <a:rPr lang="en-US" sz="3200" b="1" dirty="0"/>
                        <a:t>II</a:t>
                      </a:r>
                      <a:endParaRPr lang="sq-AL" sz="3200" b="1" dirty="0"/>
                    </a:p>
                  </a:txBody>
                  <a:tcPr/>
                </a:tc>
                <a:tc>
                  <a:txBody>
                    <a:bodyPr/>
                    <a:lstStyle/>
                    <a:p>
                      <a:r>
                        <a:rPr lang="sq-AL" sz="3200" dirty="0"/>
                        <a:t>Kompetenca të menduarit-- Mendimtar kreativ dhe kritik</a:t>
                      </a:r>
                    </a:p>
                  </a:txBody>
                  <a:tcPr/>
                </a:tc>
                <a:extLst>
                  <a:ext uri="{0D108BD9-81ED-4DB2-BD59-A6C34878D82A}">
                    <a16:rowId xmlns:a16="http://schemas.microsoft.com/office/drawing/2014/main" val="4140717164"/>
                  </a:ext>
                </a:extLst>
              </a:tr>
              <a:tr h="1667685">
                <a:tc>
                  <a:txBody>
                    <a:bodyPr/>
                    <a:lstStyle/>
                    <a:p>
                      <a:r>
                        <a:rPr lang="en-US" sz="3200" b="1" dirty="0"/>
                        <a:t>1</a:t>
                      </a:r>
                      <a:endParaRPr lang="sq-AL" sz="3200" b="1" dirty="0"/>
                    </a:p>
                  </a:txBody>
                  <a:tcPr/>
                </a:tc>
                <a:tc>
                  <a:txBody>
                    <a:bodyPr/>
                    <a:lstStyle/>
                    <a:p>
                      <a:pPr algn="just"/>
                      <a:r>
                        <a:rPr lang="sq-AL" sz="3200" b="1" dirty="0">
                          <a:solidFill>
                            <a:schemeClr val="accent4">
                              <a:lumMod val="50000"/>
                            </a:schemeClr>
                          </a:solidFill>
                        </a:rPr>
                        <a:t>Paraqet, në formë gojore ose të shkruar, grafike, me simbole, argumente të veçanta për të sforcuar mendimin apo qëndrimin e vet për një problem nga fusha të caktuara.</a:t>
                      </a:r>
                    </a:p>
                  </a:txBody>
                  <a:tcPr/>
                </a:tc>
                <a:extLst>
                  <a:ext uri="{0D108BD9-81ED-4DB2-BD59-A6C34878D82A}">
                    <a16:rowId xmlns:a16="http://schemas.microsoft.com/office/drawing/2014/main" val="493124273"/>
                  </a:ext>
                </a:extLst>
              </a:tr>
              <a:tr h="2190880">
                <a:tc>
                  <a:txBody>
                    <a:bodyPr/>
                    <a:lstStyle/>
                    <a:p>
                      <a:r>
                        <a:rPr lang="en-US" sz="3200" b="1" dirty="0"/>
                        <a:t>2</a:t>
                      </a:r>
                      <a:endParaRPr lang="sq-AL" sz="3200" b="1" dirty="0"/>
                    </a:p>
                  </a:txBody>
                  <a:tcPr/>
                </a:tc>
                <a:tc>
                  <a:txBody>
                    <a:bodyPr/>
                    <a:lstStyle/>
                    <a:p>
                      <a:pPr algn="just"/>
                      <a:r>
                        <a:rPr lang="sq-AL" sz="3200" b="1" dirty="0">
                          <a:solidFill>
                            <a:srgbClr val="0070C0"/>
                          </a:solidFill>
                        </a:rPr>
                        <a:t>Përzgjedh informata nga burime të ndryshme, për një temë konkrete, i klasifikon ato në bazë të një kriteri të caktuar dhe i përdor ato për marrjen e një vendimi apo për zgjidhjen e një problemi/detyre.</a:t>
                      </a:r>
                    </a:p>
                  </a:txBody>
                  <a:tcPr/>
                </a:tc>
                <a:extLst>
                  <a:ext uri="{0D108BD9-81ED-4DB2-BD59-A6C34878D82A}">
                    <a16:rowId xmlns:a16="http://schemas.microsoft.com/office/drawing/2014/main" val="4049196989"/>
                  </a:ext>
                </a:extLst>
              </a:tr>
              <a:tr h="1863883">
                <a:tc>
                  <a:txBody>
                    <a:bodyPr/>
                    <a:lstStyle/>
                    <a:p>
                      <a:r>
                        <a:rPr lang="en-US" sz="3200" b="1" dirty="0"/>
                        <a:t>3</a:t>
                      </a:r>
                      <a:endParaRPr lang="sq-AL" sz="3200" b="1" dirty="0"/>
                    </a:p>
                  </a:txBody>
                  <a:tcPr/>
                </a:tc>
                <a:tc>
                  <a:txBody>
                    <a:bodyPr/>
                    <a:lstStyle/>
                    <a:p>
                      <a:pPr algn="just"/>
                      <a:r>
                        <a:rPr lang="sq-AL" sz="3600" b="1" dirty="0">
                          <a:solidFill>
                            <a:srgbClr val="7030A0"/>
                          </a:solidFill>
                        </a:rPr>
                        <a:t>Analizon një punim artistik ose </a:t>
                      </a:r>
                      <a:r>
                        <a:rPr lang="sq-AL" sz="3600" b="1" dirty="0" err="1">
                          <a:solidFill>
                            <a:srgbClr val="7030A0"/>
                          </a:solidFill>
                        </a:rPr>
                        <a:t>joartistik</a:t>
                      </a:r>
                      <a:r>
                        <a:rPr lang="sq-AL" sz="3600" b="1" dirty="0">
                          <a:solidFill>
                            <a:srgbClr val="7030A0"/>
                          </a:solidFill>
                        </a:rPr>
                        <a:t> (p.sh., artikull gazetaresk, pikturë... etj.) duke gjetur analogji dhe dallime me punime të ngjashme nga autorë të ndryshëm.</a:t>
                      </a:r>
                    </a:p>
                  </a:txBody>
                  <a:tcPr/>
                </a:tc>
                <a:extLst>
                  <a:ext uri="{0D108BD9-81ED-4DB2-BD59-A6C34878D82A}">
                    <a16:rowId xmlns:a16="http://schemas.microsoft.com/office/drawing/2014/main" val="1743227277"/>
                  </a:ext>
                </a:extLst>
              </a:tr>
            </a:tbl>
          </a:graphicData>
        </a:graphic>
      </p:graphicFrame>
    </p:spTree>
    <p:extLst>
      <p:ext uri="{BB962C8B-B14F-4D97-AF65-F5344CB8AC3E}">
        <p14:creationId xmlns:p14="http://schemas.microsoft.com/office/powerpoint/2010/main" val="1315246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5F9D416-EA7B-498C-888E-DE8662CB6F0A}"/>
              </a:ext>
            </a:extLst>
          </p:cNvPr>
          <p:cNvSpPr/>
          <p:nvPr/>
        </p:nvSpPr>
        <p:spPr>
          <a:xfrm>
            <a:off x="304800" y="1614316"/>
            <a:ext cx="11343861" cy="2585323"/>
          </a:xfrm>
          <a:prstGeom prst="rect">
            <a:avLst/>
          </a:prstGeom>
        </p:spPr>
        <p:txBody>
          <a:bodyPr wrap="square">
            <a:spAutoFit/>
          </a:bodyPr>
          <a:lstStyle/>
          <a:p>
            <a:pPr algn="ctr"/>
            <a:r>
              <a:rPr lang="sq-AL" sz="5400" dirty="0">
                <a:solidFill>
                  <a:srgbClr val="FF0000"/>
                </a:solidFill>
              </a:rPr>
              <a:t>Rezultatet e të nxënit të kompetencave kryesore për shkallë</a:t>
            </a:r>
            <a:r>
              <a:rPr lang="en-US" sz="5400" dirty="0">
                <a:solidFill>
                  <a:srgbClr val="FF0000"/>
                </a:solidFill>
              </a:rPr>
              <a:t>; </a:t>
            </a:r>
          </a:p>
          <a:p>
            <a:pPr algn="ctr"/>
            <a:r>
              <a:rPr lang="en-US" sz="5400" dirty="0" err="1">
                <a:solidFill>
                  <a:srgbClr val="FF0000"/>
                </a:solidFill>
              </a:rPr>
              <a:t>Niveli</a:t>
            </a:r>
            <a:r>
              <a:rPr lang="en-US" sz="5400" dirty="0">
                <a:solidFill>
                  <a:srgbClr val="FF0000"/>
                </a:solidFill>
              </a:rPr>
              <a:t> 3 </a:t>
            </a:r>
            <a:r>
              <a:rPr lang="en-US" sz="5400" dirty="0" err="1">
                <a:solidFill>
                  <a:srgbClr val="FF0000"/>
                </a:solidFill>
              </a:rPr>
              <a:t>dhe</a:t>
            </a:r>
            <a:r>
              <a:rPr lang="en-US" sz="5400" dirty="0">
                <a:solidFill>
                  <a:srgbClr val="FF0000"/>
                </a:solidFill>
              </a:rPr>
              <a:t> 4</a:t>
            </a:r>
            <a:endParaRPr lang="sq-AL" sz="5400" dirty="0">
              <a:solidFill>
                <a:srgbClr val="FF0000"/>
              </a:solidFill>
            </a:endParaRPr>
          </a:p>
        </p:txBody>
      </p:sp>
    </p:spTree>
    <p:extLst>
      <p:ext uri="{BB962C8B-B14F-4D97-AF65-F5344CB8AC3E}">
        <p14:creationId xmlns:p14="http://schemas.microsoft.com/office/powerpoint/2010/main" val="2609718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87E7CE52-FFBA-4DE5-8EEA-42D94D31403E}"/>
              </a:ext>
            </a:extLst>
          </p:cNvPr>
          <p:cNvGraphicFramePr>
            <a:graphicFrameLocks noGrp="1"/>
          </p:cNvGraphicFramePr>
          <p:nvPr>
            <p:extLst>
              <p:ext uri="{D42A27DB-BD31-4B8C-83A1-F6EECF244321}">
                <p14:modId xmlns:p14="http://schemas.microsoft.com/office/powerpoint/2010/main" val="793931504"/>
              </p:ext>
            </p:extLst>
          </p:nvPr>
        </p:nvGraphicFramePr>
        <p:xfrm>
          <a:off x="145774" y="149823"/>
          <a:ext cx="11926956" cy="6461760"/>
        </p:xfrm>
        <a:graphic>
          <a:graphicData uri="http://schemas.openxmlformats.org/drawingml/2006/table">
            <a:tbl>
              <a:tblPr firstRow="1" bandRow="1">
                <a:tableStyleId>{5C22544A-7EE6-4342-B048-85BDC9FD1C3A}</a:tableStyleId>
              </a:tblPr>
              <a:tblGrid>
                <a:gridCol w="675861">
                  <a:extLst>
                    <a:ext uri="{9D8B030D-6E8A-4147-A177-3AD203B41FA5}">
                      <a16:colId xmlns:a16="http://schemas.microsoft.com/office/drawing/2014/main" val="2160944872"/>
                    </a:ext>
                  </a:extLst>
                </a:gridCol>
                <a:gridCol w="11251095">
                  <a:extLst>
                    <a:ext uri="{9D8B030D-6E8A-4147-A177-3AD203B41FA5}">
                      <a16:colId xmlns:a16="http://schemas.microsoft.com/office/drawing/2014/main" val="2354260907"/>
                    </a:ext>
                  </a:extLst>
                </a:gridCol>
              </a:tblGrid>
              <a:tr h="370840">
                <a:tc>
                  <a:txBody>
                    <a:bodyPr/>
                    <a:lstStyle/>
                    <a:p>
                      <a:r>
                        <a:rPr lang="en-US" sz="3200" b="1" dirty="0"/>
                        <a:t>III</a:t>
                      </a:r>
                      <a:endParaRPr lang="sq-AL" sz="3200" b="1" dirty="0"/>
                    </a:p>
                  </a:txBody>
                  <a:tcPr/>
                </a:tc>
                <a:tc>
                  <a:txBody>
                    <a:bodyPr/>
                    <a:lstStyle/>
                    <a:p>
                      <a:r>
                        <a:rPr lang="sq-AL" sz="3200" dirty="0"/>
                        <a:t>Kompetenca të mësuarit për të nxënë- Nxënës i suksesshëm</a:t>
                      </a:r>
                    </a:p>
                  </a:txBody>
                  <a:tcPr/>
                </a:tc>
                <a:extLst>
                  <a:ext uri="{0D108BD9-81ED-4DB2-BD59-A6C34878D82A}">
                    <a16:rowId xmlns:a16="http://schemas.microsoft.com/office/drawing/2014/main" val="1276701163"/>
                  </a:ext>
                </a:extLst>
              </a:tr>
              <a:tr h="370840">
                <a:tc>
                  <a:txBody>
                    <a:bodyPr/>
                    <a:lstStyle/>
                    <a:p>
                      <a:r>
                        <a:rPr lang="en-US" sz="3200" b="1" dirty="0"/>
                        <a:t>1</a:t>
                      </a:r>
                      <a:endParaRPr lang="sq-AL" sz="3200" b="1" dirty="0"/>
                    </a:p>
                  </a:txBody>
                  <a:tcPr/>
                </a:tc>
                <a:tc>
                  <a:txBody>
                    <a:bodyPr/>
                    <a:lstStyle/>
                    <a:p>
                      <a:r>
                        <a:rPr lang="sq-AL" sz="3200" b="1" dirty="0">
                          <a:solidFill>
                            <a:srgbClr val="00B050"/>
                          </a:solidFill>
                        </a:rPr>
                        <a:t>Regjistron në formë të shkruar, grafike, me TI etj., informatat ose faktet për një temë të caktuar duke i veçuar, me anë të teknikave të ndryshme, pjesët e rëndësishme dhe më pak të rëndësishme të nevojshme për atë temë/detyrë të dhënë.</a:t>
                      </a:r>
                    </a:p>
                  </a:txBody>
                  <a:tcPr/>
                </a:tc>
                <a:extLst>
                  <a:ext uri="{0D108BD9-81ED-4DB2-BD59-A6C34878D82A}">
                    <a16:rowId xmlns:a16="http://schemas.microsoft.com/office/drawing/2014/main" val="3132328664"/>
                  </a:ext>
                </a:extLst>
              </a:tr>
              <a:tr h="370840">
                <a:tc>
                  <a:txBody>
                    <a:bodyPr/>
                    <a:lstStyle/>
                    <a:p>
                      <a:r>
                        <a:rPr lang="en-US" sz="3200" b="1" dirty="0"/>
                        <a:t>2</a:t>
                      </a:r>
                      <a:endParaRPr lang="sq-AL" sz="3200" b="1" dirty="0"/>
                    </a:p>
                  </a:txBody>
                  <a:tcPr/>
                </a:tc>
                <a:tc>
                  <a:txBody>
                    <a:bodyPr/>
                    <a:lstStyle/>
                    <a:p>
                      <a:pPr algn="just"/>
                      <a:r>
                        <a:rPr lang="sq-AL" sz="3200" b="1" dirty="0">
                          <a:solidFill>
                            <a:srgbClr val="7030A0"/>
                          </a:solidFill>
                        </a:rPr>
                        <a:t>Shfrytëzon në mënyrë efikase fjalorët, enciklopeditë dhe teknologjinë informative apo burimet e tjera gjatë ndërtimit të një ideje ose projekti me bazë klase/shkolle ose jashtë saj.</a:t>
                      </a:r>
                    </a:p>
                  </a:txBody>
                  <a:tcPr/>
                </a:tc>
                <a:extLst>
                  <a:ext uri="{0D108BD9-81ED-4DB2-BD59-A6C34878D82A}">
                    <a16:rowId xmlns:a16="http://schemas.microsoft.com/office/drawing/2014/main" val="1272984765"/>
                  </a:ext>
                </a:extLst>
              </a:tr>
              <a:tr h="370840">
                <a:tc>
                  <a:txBody>
                    <a:bodyPr/>
                    <a:lstStyle/>
                    <a:p>
                      <a:r>
                        <a:rPr lang="en-US" sz="3200" b="1" dirty="0"/>
                        <a:t>3</a:t>
                      </a:r>
                      <a:endParaRPr lang="sq-AL" sz="3200" b="1" dirty="0"/>
                    </a:p>
                  </a:txBody>
                  <a:tcPr/>
                </a:tc>
                <a:tc>
                  <a:txBody>
                    <a:bodyPr/>
                    <a:lstStyle/>
                    <a:p>
                      <a:pPr algn="just"/>
                      <a:r>
                        <a:rPr lang="sq-AL" sz="3600" b="1" dirty="0">
                          <a:solidFill>
                            <a:srgbClr val="C00000"/>
                          </a:solidFill>
                        </a:rPr>
                        <a:t>Regjistron në skeda dhe teknika të tjera të veçanta, TI etj., informatat ose faktet a formulat për një temë të caktuar duke i radhitur ato sipas llojit, burimit dhe rëndësisë mësimore të tyre.</a:t>
                      </a:r>
                    </a:p>
                  </a:txBody>
                  <a:tcPr/>
                </a:tc>
                <a:extLst>
                  <a:ext uri="{0D108BD9-81ED-4DB2-BD59-A6C34878D82A}">
                    <a16:rowId xmlns:a16="http://schemas.microsoft.com/office/drawing/2014/main" val="4212725423"/>
                  </a:ext>
                </a:extLst>
              </a:tr>
            </a:tbl>
          </a:graphicData>
        </a:graphic>
      </p:graphicFrame>
    </p:spTree>
    <p:extLst>
      <p:ext uri="{BB962C8B-B14F-4D97-AF65-F5344CB8AC3E}">
        <p14:creationId xmlns:p14="http://schemas.microsoft.com/office/powerpoint/2010/main" val="195279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6609C4B-B295-4D99-A19B-6961A592C777}"/>
              </a:ext>
            </a:extLst>
          </p:cNvPr>
          <p:cNvGraphicFramePr>
            <a:graphicFrameLocks noGrp="1"/>
          </p:cNvGraphicFramePr>
          <p:nvPr>
            <p:extLst>
              <p:ext uri="{D42A27DB-BD31-4B8C-83A1-F6EECF244321}">
                <p14:modId xmlns:p14="http://schemas.microsoft.com/office/powerpoint/2010/main" val="3537414143"/>
              </p:ext>
            </p:extLst>
          </p:nvPr>
        </p:nvGraphicFramePr>
        <p:xfrm>
          <a:off x="152400" y="136570"/>
          <a:ext cx="11887200" cy="6461760"/>
        </p:xfrm>
        <a:graphic>
          <a:graphicData uri="http://schemas.openxmlformats.org/drawingml/2006/table">
            <a:tbl>
              <a:tblPr firstRow="1" bandRow="1">
                <a:tableStyleId>{5C22544A-7EE6-4342-B048-85BDC9FD1C3A}</a:tableStyleId>
              </a:tblPr>
              <a:tblGrid>
                <a:gridCol w="722243">
                  <a:extLst>
                    <a:ext uri="{9D8B030D-6E8A-4147-A177-3AD203B41FA5}">
                      <a16:colId xmlns:a16="http://schemas.microsoft.com/office/drawing/2014/main" val="2016619665"/>
                    </a:ext>
                  </a:extLst>
                </a:gridCol>
                <a:gridCol w="11164957">
                  <a:extLst>
                    <a:ext uri="{9D8B030D-6E8A-4147-A177-3AD203B41FA5}">
                      <a16:colId xmlns:a16="http://schemas.microsoft.com/office/drawing/2014/main" val="2128895559"/>
                    </a:ext>
                  </a:extLst>
                </a:gridCol>
              </a:tblGrid>
              <a:tr h="370840">
                <a:tc>
                  <a:txBody>
                    <a:bodyPr/>
                    <a:lstStyle/>
                    <a:p>
                      <a:r>
                        <a:rPr lang="en-US" sz="3200" b="1" dirty="0"/>
                        <a:t>IV</a:t>
                      </a:r>
                      <a:endParaRPr lang="sq-AL" sz="3200" b="1" dirty="0"/>
                    </a:p>
                  </a:txBody>
                  <a:tcPr/>
                </a:tc>
                <a:tc>
                  <a:txBody>
                    <a:bodyPr/>
                    <a:lstStyle/>
                    <a:p>
                      <a:r>
                        <a:rPr lang="sq-AL" sz="2800" dirty="0"/>
                        <a:t>Kompetenca për jetë, për punë dhe për mjedis-Kontribuues produktiv </a:t>
                      </a:r>
                    </a:p>
                  </a:txBody>
                  <a:tcPr/>
                </a:tc>
                <a:extLst>
                  <a:ext uri="{0D108BD9-81ED-4DB2-BD59-A6C34878D82A}">
                    <a16:rowId xmlns:a16="http://schemas.microsoft.com/office/drawing/2014/main" val="2632873176"/>
                  </a:ext>
                </a:extLst>
              </a:tr>
              <a:tr h="370840">
                <a:tc>
                  <a:txBody>
                    <a:bodyPr/>
                    <a:lstStyle/>
                    <a:p>
                      <a:r>
                        <a:rPr lang="en-US" sz="3200" b="1" dirty="0"/>
                        <a:t>1</a:t>
                      </a:r>
                      <a:endParaRPr lang="sq-AL" sz="3200" b="1" dirty="0"/>
                    </a:p>
                  </a:txBody>
                  <a:tcPr/>
                </a:tc>
                <a:tc>
                  <a:txBody>
                    <a:bodyPr/>
                    <a:lstStyle/>
                    <a:p>
                      <a:pPr algn="just"/>
                      <a:r>
                        <a:rPr lang="sq-AL" sz="3200" b="1" dirty="0">
                          <a:solidFill>
                            <a:srgbClr val="C00000"/>
                          </a:solidFill>
                        </a:rPr>
                        <a:t>Vlerëson rëndësinë e punës individuale dhe në grupe për zhvillimin e komunitetit duke paraqitur, në forma të ndryshme të </a:t>
                      </a:r>
                      <a:r>
                        <a:rPr lang="sq-AL" sz="3200" b="1" dirty="0" err="1">
                          <a:solidFill>
                            <a:srgbClr val="C00000"/>
                          </a:solidFill>
                        </a:rPr>
                        <a:t>të</a:t>
                      </a:r>
                      <a:r>
                        <a:rPr lang="sq-AL" sz="3200" b="1" dirty="0">
                          <a:solidFill>
                            <a:srgbClr val="C00000"/>
                          </a:solidFill>
                        </a:rPr>
                        <a:t> shprehurit, shembuj konkretë nga jeta e përditshme.</a:t>
                      </a:r>
                    </a:p>
                  </a:txBody>
                  <a:tcPr/>
                </a:tc>
                <a:extLst>
                  <a:ext uri="{0D108BD9-81ED-4DB2-BD59-A6C34878D82A}">
                    <a16:rowId xmlns:a16="http://schemas.microsoft.com/office/drawing/2014/main" val="2573123870"/>
                  </a:ext>
                </a:extLst>
              </a:tr>
              <a:tr h="370840">
                <a:tc>
                  <a:txBody>
                    <a:bodyPr/>
                    <a:lstStyle/>
                    <a:p>
                      <a:r>
                        <a:rPr lang="en-US" sz="3200" b="1" dirty="0"/>
                        <a:t>2</a:t>
                      </a:r>
                      <a:endParaRPr lang="sq-AL" sz="3200" b="1" dirty="0"/>
                    </a:p>
                  </a:txBody>
                  <a:tcPr/>
                </a:tc>
                <a:tc>
                  <a:txBody>
                    <a:bodyPr/>
                    <a:lstStyle/>
                    <a:p>
                      <a:pPr algn="just"/>
                      <a:r>
                        <a:rPr lang="sq-AL" sz="3200" b="1" dirty="0">
                          <a:solidFill>
                            <a:srgbClr val="00B050"/>
                          </a:solidFill>
                        </a:rPr>
                        <a:t>Ndërmerr aktivitete të ndryshme (ekspozitë, </a:t>
                      </a:r>
                      <a:r>
                        <a:rPr lang="sq-AL" sz="3200" b="1" dirty="0" err="1">
                          <a:solidFill>
                            <a:srgbClr val="00B050"/>
                          </a:solidFill>
                        </a:rPr>
                        <a:t>performancë</a:t>
                      </a:r>
                      <a:r>
                        <a:rPr lang="sq-AL" sz="3200" b="1" dirty="0">
                          <a:solidFill>
                            <a:srgbClr val="00B050"/>
                          </a:solidFill>
                        </a:rPr>
                        <a:t>, </a:t>
                      </a:r>
                      <a:r>
                        <a:rPr lang="sq-AL" sz="3200" b="1" dirty="0" err="1">
                          <a:solidFill>
                            <a:srgbClr val="00B050"/>
                          </a:solidFill>
                        </a:rPr>
                        <a:t>instalacion</a:t>
                      </a:r>
                      <a:r>
                        <a:rPr lang="sq-AL" sz="3200" b="1" dirty="0">
                          <a:solidFill>
                            <a:srgbClr val="00B050"/>
                          </a:solidFill>
                        </a:rPr>
                        <a:t>, fushatë, protestë paqësore, tubim, </a:t>
                      </a:r>
                      <a:r>
                        <a:rPr lang="sq-AL" sz="3200" b="1" dirty="0" err="1">
                          <a:solidFill>
                            <a:srgbClr val="00B050"/>
                          </a:solidFill>
                        </a:rPr>
                        <a:t>avokim</a:t>
                      </a:r>
                      <a:r>
                        <a:rPr lang="sq-AL" sz="3200" b="1" dirty="0">
                          <a:solidFill>
                            <a:srgbClr val="00B050"/>
                          </a:solidFill>
                        </a:rPr>
                        <a:t> etj.) në bazë të projektit, të hartuar me anëtarët e grupit, për zgjidhjen e një problemi me rëndësi shoqërore, për shkollën ose për komunitetin.</a:t>
                      </a:r>
                    </a:p>
                  </a:txBody>
                  <a:tcPr/>
                </a:tc>
                <a:extLst>
                  <a:ext uri="{0D108BD9-81ED-4DB2-BD59-A6C34878D82A}">
                    <a16:rowId xmlns:a16="http://schemas.microsoft.com/office/drawing/2014/main" val="2462833449"/>
                  </a:ext>
                </a:extLst>
              </a:tr>
              <a:tr h="370840">
                <a:tc>
                  <a:txBody>
                    <a:bodyPr/>
                    <a:lstStyle/>
                    <a:p>
                      <a:r>
                        <a:rPr lang="en-US" sz="3200" b="1" dirty="0"/>
                        <a:t>3</a:t>
                      </a:r>
                      <a:endParaRPr lang="sq-AL" sz="3200" b="1" dirty="0"/>
                    </a:p>
                  </a:txBody>
                  <a:tcPr/>
                </a:tc>
                <a:tc>
                  <a:txBody>
                    <a:bodyPr/>
                    <a:lstStyle/>
                    <a:p>
                      <a:pPr algn="just"/>
                      <a:r>
                        <a:rPr lang="sq-AL" sz="2800" b="1" dirty="0">
                          <a:solidFill>
                            <a:srgbClr val="7030A0"/>
                          </a:solidFill>
                        </a:rPr>
                        <a:t>Analizon pasojat që sjell dëmtimi i mjedisit për jetën e njeriut dhe të </a:t>
                      </a:r>
                      <a:r>
                        <a:rPr lang="sq-AL" sz="2800" b="1" dirty="0" err="1">
                          <a:solidFill>
                            <a:srgbClr val="7030A0"/>
                          </a:solidFill>
                        </a:rPr>
                        <a:t>biodiversitetit</a:t>
                      </a:r>
                      <a:r>
                        <a:rPr lang="sq-AL" sz="2800" b="1" dirty="0">
                          <a:solidFill>
                            <a:srgbClr val="7030A0"/>
                          </a:solidFill>
                        </a:rPr>
                        <a:t>, paraqet në formë të shkruar, apo në ndonjë formë tjetër të </a:t>
                      </a:r>
                      <a:r>
                        <a:rPr lang="sq-AL" sz="2800" b="1" dirty="0" err="1">
                          <a:solidFill>
                            <a:srgbClr val="7030A0"/>
                          </a:solidFill>
                        </a:rPr>
                        <a:t>të</a:t>
                      </a:r>
                      <a:r>
                        <a:rPr lang="sq-AL" sz="2800" b="1" dirty="0">
                          <a:solidFill>
                            <a:srgbClr val="7030A0"/>
                          </a:solidFill>
                        </a:rPr>
                        <a:t> shprehurit, mendimin dhe qëndrimin e vet për këtë çështje, por edhe organizon ndonjë aktivitet për mbrojtjen e mjedisit. </a:t>
                      </a:r>
                    </a:p>
                  </a:txBody>
                  <a:tcPr/>
                </a:tc>
                <a:extLst>
                  <a:ext uri="{0D108BD9-81ED-4DB2-BD59-A6C34878D82A}">
                    <a16:rowId xmlns:a16="http://schemas.microsoft.com/office/drawing/2014/main" val="3766293101"/>
                  </a:ext>
                </a:extLst>
              </a:tr>
            </a:tbl>
          </a:graphicData>
        </a:graphic>
      </p:graphicFrame>
    </p:spTree>
    <p:extLst>
      <p:ext uri="{BB962C8B-B14F-4D97-AF65-F5344CB8AC3E}">
        <p14:creationId xmlns:p14="http://schemas.microsoft.com/office/powerpoint/2010/main" val="310273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971104F0-3CF5-44FC-85B0-768A25457D00}"/>
              </a:ext>
            </a:extLst>
          </p:cNvPr>
          <p:cNvGraphicFramePr>
            <a:graphicFrameLocks noGrp="1"/>
          </p:cNvGraphicFramePr>
          <p:nvPr>
            <p:extLst>
              <p:ext uri="{D42A27DB-BD31-4B8C-83A1-F6EECF244321}">
                <p14:modId xmlns:p14="http://schemas.microsoft.com/office/powerpoint/2010/main" val="1659484262"/>
              </p:ext>
            </p:extLst>
          </p:nvPr>
        </p:nvGraphicFramePr>
        <p:xfrm>
          <a:off x="152400" y="163075"/>
          <a:ext cx="11887200" cy="6217920"/>
        </p:xfrm>
        <a:graphic>
          <a:graphicData uri="http://schemas.openxmlformats.org/drawingml/2006/table">
            <a:tbl>
              <a:tblPr firstRow="1" bandRow="1">
                <a:tableStyleId>{5C22544A-7EE6-4342-B048-85BDC9FD1C3A}</a:tableStyleId>
              </a:tblPr>
              <a:tblGrid>
                <a:gridCol w="404191">
                  <a:extLst>
                    <a:ext uri="{9D8B030D-6E8A-4147-A177-3AD203B41FA5}">
                      <a16:colId xmlns:a16="http://schemas.microsoft.com/office/drawing/2014/main" val="351331962"/>
                    </a:ext>
                  </a:extLst>
                </a:gridCol>
                <a:gridCol w="11483009">
                  <a:extLst>
                    <a:ext uri="{9D8B030D-6E8A-4147-A177-3AD203B41FA5}">
                      <a16:colId xmlns:a16="http://schemas.microsoft.com/office/drawing/2014/main" val="3525376606"/>
                    </a:ext>
                  </a:extLst>
                </a:gridCol>
              </a:tblGrid>
              <a:tr h="370840">
                <a:tc>
                  <a:txBody>
                    <a:bodyPr/>
                    <a:lstStyle/>
                    <a:p>
                      <a:r>
                        <a:rPr lang="en-US" sz="3200" b="1" dirty="0"/>
                        <a:t>V</a:t>
                      </a:r>
                      <a:endParaRPr lang="sq-AL" sz="3200" b="1" dirty="0"/>
                    </a:p>
                  </a:txBody>
                  <a:tcPr/>
                </a:tc>
                <a:tc>
                  <a:txBody>
                    <a:bodyPr/>
                    <a:lstStyle/>
                    <a:p>
                      <a:r>
                        <a:rPr lang="it-IT" sz="3200" dirty="0"/>
                        <a:t>Kompetenca personale -- Individ i shëndoshë</a:t>
                      </a:r>
                      <a:endParaRPr lang="sq-AL" sz="3200" dirty="0"/>
                    </a:p>
                  </a:txBody>
                  <a:tcPr/>
                </a:tc>
                <a:extLst>
                  <a:ext uri="{0D108BD9-81ED-4DB2-BD59-A6C34878D82A}">
                    <a16:rowId xmlns:a16="http://schemas.microsoft.com/office/drawing/2014/main" val="4273175687"/>
                  </a:ext>
                </a:extLst>
              </a:tr>
              <a:tr h="370840">
                <a:tc>
                  <a:txBody>
                    <a:bodyPr/>
                    <a:lstStyle/>
                    <a:p>
                      <a:r>
                        <a:rPr lang="en-US" sz="3200" b="1" dirty="0"/>
                        <a:t>1</a:t>
                      </a:r>
                      <a:endParaRPr lang="sq-AL" sz="3200" b="1" dirty="0"/>
                    </a:p>
                  </a:txBody>
                  <a:tcPr/>
                </a:tc>
                <a:tc>
                  <a:txBody>
                    <a:bodyPr/>
                    <a:lstStyle/>
                    <a:p>
                      <a:pPr algn="just"/>
                      <a:r>
                        <a:rPr lang="sq-AL" sz="3200" b="1" dirty="0">
                          <a:solidFill>
                            <a:schemeClr val="accent4">
                              <a:lumMod val="50000"/>
                            </a:schemeClr>
                          </a:solidFill>
                        </a:rPr>
                        <a:t>Vlerëson përmbajtjen dhe vlerat ushqyese të llojeve të ushqimeve të cilat njeriu i konsumon, duke i kategorizuar ato në bazë të nevojave të individit për to në situata të ndryshme, si: gjatë stinëve, sëmundjeve etj. </a:t>
                      </a:r>
                    </a:p>
                  </a:txBody>
                  <a:tcPr/>
                </a:tc>
                <a:extLst>
                  <a:ext uri="{0D108BD9-81ED-4DB2-BD59-A6C34878D82A}">
                    <a16:rowId xmlns:a16="http://schemas.microsoft.com/office/drawing/2014/main" val="4202508631"/>
                  </a:ext>
                </a:extLst>
              </a:tr>
              <a:tr h="370840">
                <a:tc>
                  <a:txBody>
                    <a:bodyPr/>
                    <a:lstStyle/>
                    <a:p>
                      <a:r>
                        <a:rPr lang="en-US" sz="3200" b="1" dirty="0"/>
                        <a:t>2</a:t>
                      </a:r>
                      <a:endParaRPr lang="sq-AL" sz="3200" b="1" dirty="0"/>
                    </a:p>
                  </a:txBody>
                  <a:tcPr/>
                </a:tc>
                <a:tc>
                  <a:txBody>
                    <a:bodyPr/>
                    <a:lstStyle/>
                    <a:p>
                      <a:pPr algn="just"/>
                      <a:r>
                        <a:rPr lang="sq-AL" sz="3200" b="1" dirty="0">
                          <a:solidFill>
                            <a:srgbClr val="7030A0"/>
                          </a:solidFill>
                        </a:rPr>
                        <a:t>Argumenton nevojën e respektimit të regjimit për ushqyerje të shëndetshme dhe rekreacion ditor, javor apo mujor, sipas udhëzimeve të lexuara ose të dëgjuara nga mjeku gjatë një diskutimi në klasë, në shkollë apo në familje.</a:t>
                      </a:r>
                    </a:p>
                  </a:txBody>
                  <a:tcPr/>
                </a:tc>
                <a:extLst>
                  <a:ext uri="{0D108BD9-81ED-4DB2-BD59-A6C34878D82A}">
                    <a16:rowId xmlns:a16="http://schemas.microsoft.com/office/drawing/2014/main" val="292306164"/>
                  </a:ext>
                </a:extLst>
              </a:tr>
              <a:tr h="370840">
                <a:tc>
                  <a:txBody>
                    <a:bodyPr/>
                    <a:lstStyle/>
                    <a:p>
                      <a:r>
                        <a:rPr lang="en-US" sz="3200" b="1" dirty="0"/>
                        <a:t>3</a:t>
                      </a:r>
                      <a:endParaRPr lang="sq-AL" sz="3200" b="1" dirty="0"/>
                    </a:p>
                  </a:txBody>
                  <a:tcPr/>
                </a:tc>
                <a:tc>
                  <a:txBody>
                    <a:bodyPr/>
                    <a:lstStyle/>
                    <a:p>
                      <a:pPr algn="just"/>
                      <a:r>
                        <a:rPr lang="sq-AL" sz="3200" b="1" dirty="0">
                          <a:solidFill>
                            <a:srgbClr val="C00000"/>
                          </a:solidFill>
                        </a:rPr>
                        <a:t>Vlerëson domosdoshmërinë e kushteve të mira higjienike për përgatitjen dhe konsumimin e ushqimeve dhe pijeve dhe shpjegon rrethanat e mundshme të helmimit nga ushqimet dhe papastërtia.</a:t>
                      </a:r>
                    </a:p>
                  </a:txBody>
                  <a:tcPr/>
                </a:tc>
                <a:extLst>
                  <a:ext uri="{0D108BD9-81ED-4DB2-BD59-A6C34878D82A}">
                    <a16:rowId xmlns:a16="http://schemas.microsoft.com/office/drawing/2014/main" val="478059423"/>
                  </a:ext>
                </a:extLst>
              </a:tr>
            </a:tbl>
          </a:graphicData>
        </a:graphic>
      </p:graphicFrame>
    </p:spTree>
    <p:extLst>
      <p:ext uri="{BB962C8B-B14F-4D97-AF65-F5344CB8AC3E}">
        <p14:creationId xmlns:p14="http://schemas.microsoft.com/office/powerpoint/2010/main" val="1586138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497CDEB3-F88F-4388-9769-00883C385ACC}"/>
              </a:ext>
            </a:extLst>
          </p:cNvPr>
          <p:cNvGraphicFramePr>
            <a:graphicFrameLocks noGrp="1"/>
          </p:cNvGraphicFramePr>
          <p:nvPr>
            <p:extLst>
              <p:ext uri="{D42A27DB-BD31-4B8C-83A1-F6EECF244321}">
                <p14:modId xmlns:p14="http://schemas.microsoft.com/office/powerpoint/2010/main" val="2459069730"/>
              </p:ext>
            </p:extLst>
          </p:nvPr>
        </p:nvGraphicFramePr>
        <p:xfrm>
          <a:off x="139147" y="189579"/>
          <a:ext cx="11913705" cy="5730240"/>
        </p:xfrm>
        <a:graphic>
          <a:graphicData uri="http://schemas.openxmlformats.org/drawingml/2006/table">
            <a:tbl>
              <a:tblPr firstRow="1" bandRow="1">
                <a:tableStyleId>{5C22544A-7EE6-4342-B048-85BDC9FD1C3A}</a:tableStyleId>
              </a:tblPr>
              <a:tblGrid>
                <a:gridCol w="680633">
                  <a:extLst>
                    <a:ext uri="{9D8B030D-6E8A-4147-A177-3AD203B41FA5}">
                      <a16:colId xmlns:a16="http://schemas.microsoft.com/office/drawing/2014/main" val="1575779898"/>
                    </a:ext>
                  </a:extLst>
                </a:gridCol>
                <a:gridCol w="11233072">
                  <a:extLst>
                    <a:ext uri="{9D8B030D-6E8A-4147-A177-3AD203B41FA5}">
                      <a16:colId xmlns:a16="http://schemas.microsoft.com/office/drawing/2014/main" val="3223476402"/>
                    </a:ext>
                  </a:extLst>
                </a:gridCol>
              </a:tblGrid>
              <a:tr h="370840">
                <a:tc>
                  <a:txBody>
                    <a:bodyPr/>
                    <a:lstStyle/>
                    <a:p>
                      <a:r>
                        <a:rPr lang="en-US" dirty="0"/>
                        <a:t>VI</a:t>
                      </a:r>
                      <a:endParaRPr lang="sq-AL" dirty="0"/>
                    </a:p>
                  </a:txBody>
                  <a:tcPr/>
                </a:tc>
                <a:tc>
                  <a:txBody>
                    <a:bodyPr/>
                    <a:lstStyle/>
                    <a:p>
                      <a:r>
                        <a:rPr lang="sq-AL" sz="3200" dirty="0"/>
                        <a:t>Kompetenca qytetare - Qytetar i përgjegjshëm</a:t>
                      </a:r>
                    </a:p>
                  </a:txBody>
                  <a:tcPr/>
                </a:tc>
                <a:extLst>
                  <a:ext uri="{0D108BD9-81ED-4DB2-BD59-A6C34878D82A}">
                    <a16:rowId xmlns:a16="http://schemas.microsoft.com/office/drawing/2014/main" val="3347307126"/>
                  </a:ext>
                </a:extLst>
              </a:tr>
              <a:tr h="370840">
                <a:tc>
                  <a:txBody>
                    <a:bodyPr/>
                    <a:lstStyle/>
                    <a:p>
                      <a:r>
                        <a:rPr lang="en-US" dirty="0"/>
                        <a:t>1</a:t>
                      </a:r>
                      <a:endParaRPr lang="sq-AL" dirty="0"/>
                    </a:p>
                  </a:txBody>
                  <a:tcPr/>
                </a:tc>
                <a:tc>
                  <a:txBody>
                    <a:bodyPr/>
                    <a:lstStyle/>
                    <a:p>
                      <a:r>
                        <a:rPr lang="sq-AL" sz="2800" b="1" dirty="0">
                          <a:solidFill>
                            <a:srgbClr val="00B050"/>
                          </a:solidFill>
                        </a:rPr>
                        <a:t>Praktikon të drejtat dhe detyrimet e qytetarisë në situata konkrete jetësore të përditshme, qoftë në klasë, qoftë në shkollë apo gjetiu (si: gjatë diskutimit, respektimit të mendimit të tjetrit etj.).</a:t>
                      </a:r>
                    </a:p>
                  </a:txBody>
                  <a:tcPr/>
                </a:tc>
                <a:extLst>
                  <a:ext uri="{0D108BD9-81ED-4DB2-BD59-A6C34878D82A}">
                    <a16:rowId xmlns:a16="http://schemas.microsoft.com/office/drawing/2014/main" val="1097835577"/>
                  </a:ext>
                </a:extLst>
              </a:tr>
              <a:tr h="370840">
                <a:tc>
                  <a:txBody>
                    <a:bodyPr/>
                    <a:lstStyle/>
                    <a:p>
                      <a:r>
                        <a:rPr lang="en-US" dirty="0"/>
                        <a:t>2</a:t>
                      </a:r>
                      <a:endParaRPr lang="sq-AL" dirty="0"/>
                    </a:p>
                  </a:txBody>
                  <a:tcPr/>
                </a:tc>
                <a:tc>
                  <a:txBody>
                    <a:bodyPr/>
                    <a:lstStyle/>
                    <a:p>
                      <a:pPr algn="just"/>
                      <a:r>
                        <a:rPr lang="sq-AL" sz="2800" b="1" dirty="0">
                          <a:solidFill>
                            <a:srgbClr val="C00000"/>
                          </a:solidFill>
                        </a:rPr>
                        <a:t>Reagon, nëpërmjet formave të ndryshme të </a:t>
                      </a:r>
                      <a:r>
                        <a:rPr lang="sq-AL" sz="2800" b="1" dirty="0" err="1">
                          <a:solidFill>
                            <a:srgbClr val="C00000"/>
                          </a:solidFill>
                        </a:rPr>
                        <a:t>të</a:t>
                      </a:r>
                      <a:r>
                        <a:rPr lang="sq-AL" sz="2800" b="1" dirty="0">
                          <a:solidFill>
                            <a:srgbClr val="C00000"/>
                          </a:solidFill>
                        </a:rPr>
                        <a:t> shprehurit, ndaj personave të cilët në ndonjë mënyrë shkelin, cenojnë ose mohojnë të drejtat e të tjerëve, duke ilustruar me shembujt e figurave të shquara historike, personazheve nga letërsia a filmat si dhe arsyeton pasojat e këtyre veprimeve për individin, grupin dhe komunitetin.</a:t>
                      </a:r>
                    </a:p>
                  </a:txBody>
                  <a:tcPr/>
                </a:tc>
                <a:extLst>
                  <a:ext uri="{0D108BD9-81ED-4DB2-BD59-A6C34878D82A}">
                    <a16:rowId xmlns:a16="http://schemas.microsoft.com/office/drawing/2014/main" val="2397356791"/>
                  </a:ext>
                </a:extLst>
              </a:tr>
              <a:tr h="370840">
                <a:tc>
                  <a:txBody>
                    <a:bodyPr/>
                    <a:lstStyle/>
                    <a:p>
                      <a:r>
                        <a:rPr lang="en-US" dirty="0"/>
                        <a:t>3</a:t>
                      </a:r>
                      <a:endParaRPr lang="sq-AL" dirty="0"/>
                    </a:p>
                  </a:txBody>
                  <a:tcPr/>
                </a:tc>
                <a:tc>
                  <a:txBody>
                    <a:bodyPr/>
                    <a:lstStyle/>
                    <a:p>
                      <a:pPr algn="just"/>
                      <a:r>
                        <a:rPr lang="sq-AL" sz="3200" b="1" dirty="0">
                          <a:solidFill>
                            <a:srgbClr val="7030A0"/>
                          </a:solidFill>
                        </a:rPr>
                        <a:t>Shpreh solidaritet me personat në nevojë ose të rrezikuar, duke ndërmarrë veprime/aksione konkrete për ofrimin e ndihmës sipas nevojës që kanë.</a:t>
                      </a:r>
                    </a:p>
                  </a:txBody>
                  <a:tcPr/>
                </a:tc>
                <a:extLst>
                  <a:ext uri="{0D108BD9-81ED-4DB2-BD59-A6C34878D82A}">
                    <a16:rowId xmlns:a16="http://schemas.microsoft.com/office/drawing/2014/main" val="2567335781"/>
                  </a:ext>
                </a:extLst>
              </a:tr>
            </a:tbl>
          </a:graphicData>
        </a:graphic>
      </p:graphicFrame>
    </p:spTree>
    <p:extLst>
      <p:ext uri="{BB962C8B-B14F-4D97-AF65-F5344CB8AC3E}">
        <p14:creationId xmlns:p14="http://schemas.microsoft.com/office/powerpoint/2010/main" val="913390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064BAFA-37ED-4C02-B5AD-49F44C58D439}"/>
              </a:ext>
            </a:extLst>
          </p:cNvPr>
          <p:cNvSpPr/>
          <p:nvPr/>
        </p:nvSpPr>
        <p:spPr>
          <a:xfrm>
            <a:off x="145774" y="224641"/>
            <a:ext cx="11913704" cy="6001643"/>
          </a:xfrm>
          <a:prstGeom prst="rect">
            <a:avLst/>
          </a:prstGeom>
        </p:spPr>
        <p:txBody>
          <a:bodyPr wrap="square">
            <a:spAutoFit/>
          </a:bodyPr>
          <a:lstStyle/>
          <a:p>
            <a:pPr algn="just"/>
            <a:r>
              <a:rPr lang="en-US" sz="3200" b="1" dirty="0">
                <a:solidFill>
                  <a:srgbClr val="0070C0"/>
                </a:solidFill>
              </a:rPr>
              <a:t>	</a:t>
            </a:r>
            <a:r>
              <a:rPr lang="sq-AL" sz="3200" b="1" dirty="0">
                <a:solidFill>
                  <a:srgbClr val="0070C0"/>
                </a:solidFill>
              </a:rPr>
              <a:t>Fusha Shoqëria dhe mjedisi, në shkallën e tretë dhe të katërt </a:t>
            </a:r>
            <a:r>
              <a:rPr lang="sq-AL" sz="3200" b="1" dirty="0" err="1">
                <a:solidFill>
                  <a:srgbClr val="0070C0"/>
                </a:solidFill>
              </a:rPr>
              <a:t>kurrikulare</a:t>
            </a:r>
            <a:r>
              <a:rPr lang="sq-AL" sz="3200" b="1" dirty="0">
                <a:solidFill>
                  <a:srgbClr val="0070C0"/>
                </a:solidFill>
              </a:rPr>
              <a:t>, ka për qëllim zhvillimin e aftësive, shkathtësive, vlerave dhe qëndrimeve, për të qenë qytetar i përgjegjshëm, për të zhvilluar identitetin personal dhe për të njohur më mirë atë  kolektiv (social, kombëtar, shtetëror, etnik, fetar, racor, gjinor, kulturor, regjional). </a:t>
            </a:r>
            <a:endParaRPr lang="en-US" sz="3200" b="1" dirty="0">
              <a:solidFill>
                <a:srgbClr val="0070C0"/>
              </a:solidFill>
            </a:endParaRPr>
          </a:p>
          <a:p>
            <a:pPr algn="just"/>
            <a:r>
              <a:rPr lang="en-US" sz="3200" b="1" dirty="0">
                <a:solidFill>
                  <a:srgbClr val="0070C0"/>
                </a:solidFill>
              </a:rPr>
              <a:t>	</a:t>
            </a:r>
            <a:r>
              <a:rPr lang="sq-AL" sz="3200" b="1" dirty="0">
                <a:solidFill>
                  <a:srgbClr val="0070C0"/>
                </a:solidFill>
              </a:rPr>
              <a:t>Kjo fushë ndihmon zhvillimin e aftësive për të gjykuar drejt dhe për të marrë vendime të përgjegjshme në jetën e përditshme, kultivimin e shprehive dhe marrjen e nismave  për ruajtjen dhe mbrojtjen e mjedisit. Fusha Shoqëria dhe mjedisi në këtë nivel ndihmon nxënësit për të zhvilluar e për të përforcuar më</a:t>
            </a:r>
            <a:r>
              <a:rPr lang="en-US" sz="3200" b="1" dirty="0">
                <a:solidFill>
                  <a:srgbClr val="0070C0"/>
                </a:solidFill>
              </a:rPr>
              <a:t> </a:t>
            </a:r>
            <a:r>
              <a:rPr lang="sq-AL" sz="3200" b="1" dirty="0">
                <a:solidFill>
                  <a:srgbClr val="0070C0"/>
                </a:solidFill>
              </a:rPr>
              <a:t>tej</a:t>
            </a:r>
            <a:r>
              <a:rPr lang="en-US" sz="3200" b="1" dirty="0">
                <a:solidFill>
                  <a:srgbClr val="0070C0"/>
                </a:solidFill>
              </a:rPr>
              <a:t> </a:t>
            </a:r>
            <a:r>
              <a:rPr lang="sq-AL" sz="3200" b="1" dirty="0">
                <a:solidFill>
                  <a:srgbClr val="0070C0"/>
                </a:solidFill>
              </a:rPr>
              <a:t>njohuritë</a:t>
            </a:r>
            <a:r>
              <a:rPr lang="en-US" sz="3200" b="1" dirty="0">
                <a:solidFill>
                  <a:srgbClr val="0070C0"/>
                </a:solidFill>
              </a:rPr>
              <a:t> </a:t>
            </a:r>
            <a:r>
              <a:rPr lang="sq-AL" sz="3200" b="1" dirty="0">
                <a:solidFill>
                  <a:srgbClr val="0070C0"/>
                </a:solidFill>
              </a:rPr>
              <a:t>e</a:t>
            </a:r>
            <a:r>
              <a:rPr lang="en-US" sz="3200" b="1" dirty="0">
                <a:solidFill>
                  <a:srgbClr val="0070C0"/>
                </a:solidFill>
              </a:rPr>
              <a:t> </a:t>
            </a:r>
            <a:r>
              <a:rPr lang="sq-AL" sz="3200" b="1" dirty="0">
                <a:solidFill>
                  <a:srgbClr val="0070C0"/>
                </a:solidFill>
              </a:rPr>
              <a:t>tyre</a:t>
            </a:r>
            <a:r>
              <a:rPr lang="en-US" sz="3200" b="1" dirty="0">
                <a:solidFill>
                  <a:srgbClr val="0070C0"/>
                </a:solidFill>
              </a:rPr>
              <a:t> </a:t>
            </a:r>
            <a:r>
              <a:rPr lang="sq-AL" sz="3200" b="1" dirty="0">
                <a:solidFill>
                  <a:srgbClr val="0070C0"/>
                </a:solidFill>
              </a:rPr>
              <a:t>duke</a:t>
            </a:r>
            <a:r>
              <a:rPr lang="en-US" sz="3200" b="1" dirty="0">
                <a:solidFill>
                  <a:srgbClr val="0070C0"/>
                </a:solidFill>
              </a:rPr>
              <a:t> </a:t>
            </a:r>
            <a:r>
              <a:rPr lang="sq-AL" sz="3200" b="1" dirty="0">
                <a:solidFill>
                  <a:srgbClr val="0070C0"/>
                </a:solidFill>
              </a:rPr>
              <a:t>siguruar</a:t>
            </a:r>
            <a:r>
              <a:rPr lang="en-US" sz="3200" b="1" dirty="0">
                <a:solidFill>
                  <a:srgbClr val="0070C0"/>
                </a:solidFill>
              </a:rPr>
              <a:t> </a:t>
            </a:r>
            <a:r>
              <a:rPr lang="sq-AL" sz="3200" b="1" dirty="0">
                <a:solidFill>
                  <a:srgbClr val="0070C0"/>
                </a:solidFill>
              </a:rPr>
              <a:t>një</a:t>
            </a:r>
            <a:r>
              <a:rPr lang="en-US" sz="3200" b="1" dirty="0">
                <a:solidFill>
                  <a:srgbClr val="0070C0"/>
                </a:solidFill>
              </a:rPr>
              <a:t> </a:t>
            </a:r>
            <a:r>
              <a:rPr lang="sq-AL" sz="3200" b="1" dirty="0">
                <a:solidFill>
                  <a:srgbClr val="0070C0"/>
                </a:solidFill>
              </a:rPr>
              <a:t>bazë</a:t>
            </a:r>
            <a:r>
              <a:rPr lang="en-US" sz="3200" b="1" dirty="0">
                <a:solidFill>
                  <a:srgbClr val="0070C0"/>
                </a:solidFill>
              </a:rPr>
              <a:t> </a:t>
            </a:r>
            <a:r>
              <a:rPr lang="sq-AL" sz="3200" b="1" dirty="0">
                <a:solidFill>
                  <a:srgbClr val="0070C0"/>
                </a:solidFill>
              </a:rPr>
              <a:t>fillestare	për	orientim	akademik</a:t>
            </a:r>
            <a:r>
              <a:rPr lang="en-US" sz="3200" b="1" dirty="0">
                <a:solidFill>
                  <a:srgbClr val="0070C0"/>
                </a:solidFill>
              </a:rPr>
              <a:t> </a:t>
            </a:r>
            <a:r>
              <a:rPr lang="sq-AL" sz="3200" b="1" dirty="0">
                <a:solidFill>
                  <a:srgbClr val="0070C0"/>
                </a:solidFill>
              </a:rPr>
              <a:t>dhe	orientim</a:t>
            </a:r>
            <a:r>
              <a:rPr lang="en-US" sz="3200" b="1" dirty="0">
                <a:solidFill>
                  <a:srgbClr val="0070C0"/>
                </a:solidFill>
              </a:rPr>
              <a:t> </a:t>
            </a:r>
            <a:r>
              <a:rPr lang="sq-AL" sz="3200" b="1" dirty="0">
                <a:solidFill>
                  <a:srgbClr val="0070C0"/>
                </a:solidFill>
              </a:rPr>
              <a:t>në</a:t>
            </a:r>
            <a:r>
              <a:rPr lang="en-US" sz="3200" b="1" dirty="0">
                <a:solidFill>
                  <a:srgbClr val="0070C0"/>
                </a:solidFill>
              </a:rPr>
              <a:t> </a:t>
            </a:r>
            <a:r>
              <a:rPr lang="sq-AL" sz="3200" b="1" dirty="0">
                <a:solidFill>
                  <a:srgbClr val="0070C0"/>
                </a:solidFill>
              </a:rPr>
              <a:t>karrierë.</a:t>
            </a:r>
          </a:p>
        </p:txBody>
      </p:sp>
    </p:spTree>
    <p:extLst>
      <p:ext uri="{BB962C8B-B14F-4D97-AF65-F5344CB8AC3E}">
        <p14:creationId xmlns:p14="http://schemas.microsoft.com/office/powerpoint/2010/main" val="1805556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CAE845A-8AEA-4098-896C-E0064128D09B}"/>
              </a:ext>
            </a:extLst>
          </p:cNvPr>
          <p:cNvGraphicFramePr>
            <a:graphicFrameLocks noGrp="1"/>
          </p:cNvGraphicFramePr>
          <p:nvPr>
            <p:extLst>
              <p:ext uri="{D42A27DB-BD31-4B8C-83A1-F6EECF244321}">
                <p14:modId xmlns:p14="http://schemas.microsoft.com/office/powerpoint/2010/main" val="3162262593"/>
              </p:ext>
            </p:extLst>
          </p:nvPr>
        </p:nvGraphicFramePr>
        <p:xfrm>
          <a:off x="112643" y="1206526"/>
          <a:ext cx="11966713" cy="4444948"/>
        </p:xfrm>
        <a:graphic>
          <a:graphicData uri="http://schemas.openxmlformats.org/drawingml/2006/table">
            <a:tbl>
              <a:tblPr firstRow="1" bandRow="1">
                <a:tableStyleId>{5C22544A-7EE6-4342-B048-85BDC9FD1C3A}</a:tableStyleId>
              </a:tblPr>
              <a:tblGrid>
                <a:gridCol w="851978">
                  <a:extLst>
                    <a:ext uri="{9D8B030D-6E8A-4147-A177-3AD203B41FA5}">
                      <a16:colId xmlns:a16="http://schemas.microsoft.com/office/drawing/2014/main" val="1451240865"/>
                    </a:ext>
                  </a:extLst>
                </a:gridCol>
                <a:gridCol w="11114735">
                  <a:extLst>
                    <a:ext uri="{9D8B030D-6E8A-4147-A177-3AD203B41FA5}">
                      <a16:colId xmlns:a16="http://schemas.microsoft.com/office/drawing/2014/main" val="3564726308"/>
                    </a:ext>
                  </a:extLst>
                </a:gridCol>
              </a:tblGrid>
              <a:tr h="622274">
                <a:tc>
                  <a:txBody>
                    <a:bodyPr/>
                    <a:lstStyle/>
                    <a:p>
                      <a:endParaRPr lang="sq-AL"/>
                    </a:p>
                  </a:txBody>
                  <a:tcPr/>
                </a:tc>
                <a:tc>
                  <a:txBody>
                    <a:bodyPr/>
                    <a:lstStyle/>
                    <a:p>
                      <a:r>
                        <a:rPr lang="sq-AL" dirty="0"/>
                        <a:t> </a:t>
                      </a:r>
                      <a:r>
                        <a:rPr lang="sq-AL" sz="3200" dirty="0"/>
                        <a:t>Konceptet e përgjithshme dhe përshkrimi i tyre </a:t>
                      </a:r>
                    </a:p>
                  </a:txBody>
                  <a:tcPr/>
                </a:tc>
                <a:extLst>
                  <a:ext uri="{0D108BD9-81ED-4DB2-BD59-A6C34878D82A}">
                    <a16:rowId xmlns:a16="http://schemas.microsoft.com/office/drawing/2014/main" val="2198743801"/>
                  </a:ext>
                </a:extLst>
              </a:tr>
              <a:tr h="622274">
                <a:tc>
                  <a:txBody>
                    <a:bodyPr/>
                    <a:lstStyle/>
                    <a:p>
                      <a:endParaRPr lang="sq-AL"/>
                    </a:p>
                  </a:txBody>
                  <a:tcPr/>
                </a:tc>
                <a:tc>
                  <a:txBody>
                    <a:bodyPr/>
                    <a:lstStyle/>
                    <a:p>
                      <a:r>
                        <a:rPr lang="sq-AL" sz="3200" b="1" dirty="0">
                          <a:solidFill>
                            <a:srgbClr val="C00000"/>
                          </a:solidFill>
                        </a:rPr>
                        <a:t>Konceptet e përgjithshme të kësaj fushe janë:</a:t>
                      </a:r>
                    </a:p>
                  </a:txBody>
                  <a:tcPr/>
                </a:tc>
                <a:extLst>
                  <a:ext uri="{0D108BD9-81ED-4DB2-BD59-A6C34878D82A}">
                    <a16:rowId xmlns:a16="http://schemas.microsoft.com/office/drawing/2014/main" val="1996417080"/>
                  </a:ext>
                </a:extLst>
              </a:tr>
              <a:tr h="622274">
                <a:tc>
                  <a:txBody>
                    <a:bodyPr/>
                    <a:lstStyle/>
                    <a:p>
                      <a:r>
                        <a:rPr lang="en-US" sz="2800" b="1" dirty="0"/>
                        <a:t>1</a:t>
                      </a:r>
                      <a:endParaRPr lang="sq-AL" sz="2800" b="1" dirty="0"/>
                    </a:p>
                  </a:txBody>
                  <a:tcPr/>
                </a:tc>
                <a:tc>
                  <a:txBody>
                    <a:bodyPr/>
                    <a:lstStyle/>
                    <a:p>
                      <a:r>
                        <a:rPr lang="sq-AL" sz="3600" b="1" dirty="0">
                          <a:solidFill>
                            <a:schemeClr val="accent6">
                              <a:lumMod val="50000"/>
                            </a:schemeClr>
                          </a:solidFill>
                        </a:rPr>
                        <a:t>Individi, grupet dhe marrëdhëniet shoqërore </a:t>
                      </a:r>
                    </a:p>
                  </a:txBody>
                  <a:tcPr/>
                </a:tc>
                <a:extLst>
                  <a:ext uri="{0D108BD9-81ED-4DB2-BD59-A6C34878D82A}">
                    <a16:rowId xmlns:a16="http://schemas.microsoft.com/office/drawing/2014/main" val="3841781803"/>
                  </a:ext>
                </a:extLst>
              </a:tr>
              <a:tr h="622274">
                <a:tc>
                  <a:txBody>
                    <a:bodyPr/>
                    <a:lstStyle/>
                    <a:p>
                      <a:r>
                        <a:rPr lang="en-US" sz="2800" b="1" dirty="0"/>
                        <a:t>2</a:t>
                      </a:r>
                      <a:endParaRPr lang="sq-AL" sz="2800" b="1" dirty="0"/>
                    </a:p>
                  </a:txBody>
                  <a:tcPr/>
                </a:tc>
                <a:tc>
                  <a:txBody>
                    <a:bodyPr/>
                    <a:lstStyle/>
                    <a:p>
                      <a:r>
                        <a:rPr lang="sq-AL" sz="3600" b="1" dirty="0">
                          <a:solidFill>
                            <a:srgbClr val="7030A0"/>
                          </a:solidFill>
                        </a:rPr>
                        <a:t>Proceset shoqërore dhe natyrore </a:t>
                      </a:r>
                    </a:p>
                  </a:txBody>
                  <a:tcPr/>
                </a:tc>
                <a:extLst>
                  <a:ext uri="{0D108BD9-81ED-4DB2-BD59-A6C34878D82A}">
                    <a16:rowId xmlns:a16="http://schemas.microsoft.com/office/drawing/2014/main" val="1074631521"/>
                  </a:ext>
                </a:extLst>
              </a:tr>
              <a:tr h="622274">
                <a:tc>
                  <a:txBody>
                    <a:bodyPr/>
                    <a:lstStyle/>
                    <a:p>
                      <a:r>
                        <a:rPr lang="en-US" sz="2800" b="1" dirty="0"/>
                        <a:t>3</a:t>
                      </a:r>
                      <a:endParaRPr lang="sq-AL" sz="2800" b="1" dirty="0"/>
                    </a:p>
                  </a:txBody>
                  <a:tcPr/>
                </a:tc>
                <a:tc>
                  <a:txBody>
                    <a:bodyPr/>
                    <a:lstStyle/>
                    <a:p>
                      <a:r>
                        <a:rPr lang="sq-AL" sz="3600" b="1" dirty="0">
                          <a:solidFill>
                            <a:srgbClr val="00B050"/>
                          </a:solidFill>
                        </a:rPr>
                        <a:t>Normat, të drejtat dhe përgjegjësitë </a:t>
                      </a:r>
                    </a:p>
                  </a:txBody>
                  <a:tcPr/>
                </a:tc>
                <a:extLst>
                  <a:ext uri="{0D108BD9-81ED-4DB2-BD59-A6C34878D82A}">
                    <a16:rowId xmlns:a16="http://schemas.microsoft.com/office/drawing/2014/main" val="116448493"/>
                  </a:ext>
                </a:extLst>
              </a:tr>
              <a:tr h="622274">
                <a:tc>
                  <a:txBody>
                    <a:bodyPr/>
                    <a:lstStyle/>
                    <a:p>
                      <a:r>
                        <a:rPr lang="en-US" sz="2800" b="1" dirty="0"/>
                        <a:t>4</a:t>
                      </a:r>
                      <a:endParaRPr lang="sq-AL" sz="2800" b="1" dirty="0"/>
                    </a:p>
                  </a:txBody>
                  <a:tcPr/>
                </a:tc>
                <a:tc>
                  <a:txBody>
                    <a:bodyPr/>
                    <a:lstStyle/>
                    <a:p>
                      <a:r>
                        <a:rPr lang="sq-AL" sz="3600" b="1" dirty="0">
                          <a:solidFill>
                            <a:srgbClr val="002060"/>
                          </a:solidFill>
                        </a:rPr>
                        <a:t>Vendimmarrja dhe institucionet </a:t>
                      </a:r>
                    </a:p>
                  </a:txBody>
                  <a:tcPr/>
                </a:tc>
                <a:extLst>
                  <a:ext uri="{0D108BD9-81ED-4DB2-BD59-A6C34878D82A}">
                    <a16:rowId xmlns:a16="http://schemas.microsoft.com/office/drawing/2014/main" val="4185071722"/>
                  </a:ext>
                </a:extLst>
              </a:tr>
              <a:tr h="622274">
                <a:tc>
                  <a:txBody>
                    <a:bodyPr/>
                    <a:lstStyle/>
                    <a:p>
                      <a:r>
                        <a:rPr lang="en-US" sz="2800" b="1" dirty="0"/>
                        <a:t>5</a:t>
                      </a:r>
                      <a:endParaRPr lang="sq-AL" sz="2800" b="1" dirty="0"/>
                    </a:p>
                  </a:txBody>
                  <a:tcPr/>
                </a:tc>
                <a:tc>
                  <a:txBody>
                    <a:bodyPr/>
                    <a:lstStyle/>
                    <a:p>
                      <a:r>
                        <a:rPr lang="sq-AL" sz="3600" b="1" dirty="0">
                          <a:solidFill>
                            <a:srgbClr val="FFC000"/>
                          </a:solidFill>
                        </a:rPr>
                        <a:t>Mjedisi, resurset dhe zhvillimi i qëndrueshëm</a:t>
                      </a:r>
                    </a:p>
                  </a:txBody>
                  <a:tcPr/>
                </a:tc>
                <a:extLst>
                  <a:ext uri="{0D108BD9-81ED-4DB2-BD59-A6C34878D82A}">
                    <a16:rowId xmlns:a16="http://schemas.microsoft.com/office/drawing/2014/main" val="3213501901"/>
                  </a:ext>
                </a:extLst>
              </a:tr>
            </a:tbl>
          </a:graphicData>
        </a:graphic>
      </p:graphicFrame>
    </p:spTree>
    <p:extLst>
      <p:ext uri="{BB962C8B-B14F-4D97-AF65-F5344CB8AC3E}">
        <p14:creationId xmlns:p14="http://schemas.microsoft.com/office/powerpoint/2010/main" val="1876180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F07B1-3C85-49B2-821A-E117EC4528E3}"/>
              </a:ext>
            </a:extLst>
          </p:cNvPr>
          <p:cNvSpPr>
            <a:spLocks noGrp="1"/>
          </p:cNvSpPr>
          <p:nvPr>
            <p:ph type="title"/>
          </p:nvPr>
        </p:nvSpPr>
        <p:spPr/>
        <p:txBody>
          <a:bodyPr/>
          <a:lstStyle/>
          <a:p>
            <a:r>
              <a:rPr lang="sq-AL" b="1" dirty="0">
                <a:solidFill>
                  <a:schemeClr val="accent6">
                    <a:lumMod val="50000"/>
                  </a:schemeClr>
                </a:solidFill>
                <a:latin typeface="Times New Roman" panose="02020603050405020304" pitchFamily="18" charset="0"/>
                <a:cs typeface="Times New Roman" panose="02020603050405020304" pitchFamily="18" charset="0"/>
              </a:rPr>
              <a:t>Rezultatet e të nxënit</a:t>
            </a:r>
            <a:br>
              <a:rPr lang="en-US" b="1" dirty="0">
                <a:solidFill>
                  <a:schemeClr val="accent6">
                    <a:lumMod val="50000"/>
                  </a:schemeClr>
                </a:solidFill>
                <a:latin typeface="Times New Roman" panose="02020603050405020304" pitchFamily="18" charset="0"/>
                <a:cs typeface="Times New Roman" panose="02020603050405020304" pitchFamily="18" charset="0"/>
              </a:rPr>
            </a:br>
            <a:r>
              <a:rPr lang="en-US" b="1" dirty="0" err="1">
                <a:solidFill>
                  <a:schemeClr val="accent6">
                    <a:lumMod val="50000"/>
                  </a:schemeClr>
                </a:solidFill>
                <a:latin typeface="Times New Roman" panose="02020603050405020304" pitchFamily="18" charset="0"/>
                <a:cs typeface="Times New Roman" panose="02020603050405020304" pitchFamily="18" charset="0"/>
              </a:rPr>
              <a:t>Shoqëria</a:t>
            </a:r>
            <a:r>
              <a:rPr lang="en-US" b="1" dirty="0">
                <a:solidFill>
                  <a:schemeClr val="accent6">
                    <a:lumMod val="50000"/>
                  </a:schemeClr>
                </a:solidFill>
                <a:latin typeface="Times New Roman" panose="02020603050405020304" pitchFamily="18" charset="0"/>
                <a:cs typeface="Times New Roman" panose="02020603050405020304" pitchFamily="18" charset="0"/>
              </a:rPr>
              <a:t> </a:t>
            </a:r>
            <a:r>
              <a:rPr lang="en-US" b="1" dirty="0" err="1">
                <a:solidFill>
                  <a:schemeClr val="accent6">
                    <a:lumMod val="50000"/>
                  </a:schemeClr>
                </a:solidFill>
                <a:latin typeface="Times New Roman" panose="02020603050405020304" pitchFamily="18" charset="0"/>
                <a:cs typeface="Times New Roman" panose="02020603050405020304" pitchFamily="18" charset="0"/>
              </a:rPr>
              <a:t>dhe</a:t>
            </a:r>
            <a:r>
              <a:rPr lang="en-US" b="1" dirty="0">
                <a:solidFill>
                  <a:schemeClr val="accent6">
                    <a:lumMod val="50000"/>
                  </a:schemeClr>
                </a:solidFill>
                <a:latin typeface="Times New Roman" panose="02020603050405020304" pitchFamily="18" charset="0"/>
                <a:cs typeface="Times New Roman" panose="02020603050405020304" pitchFamily="18" charset="0"/>
              </a:rPr>
              <a:t> </a:t>
            </a:r>
            <a:r>
              <a:rPr lang="en-US" b="1" dirty="0" err="1">
                <a:solidFill>
                  <a:schemeClr val="accent6">
                    <a:lumMod val="50000"/>
                  </a:schemeClr>
                </a:solidFill>
                <a:latin typeface="Times New Roman" panose="02020603050405020304" pitchFamily="18" charset="0"/>
                <a:cs typeface="Times New Roman" panose="02020603050405020304" pitchFamily="18" charset="0"/>
              </a:rPr>
              <a:t>mjedisi</a:t>
            </a:r>
            <a:r>
              <a:rPr lang="en-US" b="1" dirty="0">
                <a:solidFill>
                  <a:schemeClr val="accent6">
                    <a:lumMod val="50000"/>
                  </a:schemeClr>
                </a:solidFill>
                <a:latin typeface="Times New Roman" panose="02020603050405020304" pitchFamily="18" charset="0"/>
                <a:cs typeface="Times New Roman" panose="02020603050405020304" pitchFamily="18" charset="0"/>
              </a:rPr>
              <a:t> SNKA / ISCED 2</a:t>
            </a:r>
            <a:endParaRPr lang="sq-AL" b="1"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C411639-CF96-4A97-AD4A-47F872020876}"/>
              </a:ext>
            </a:extLst>
          </p:cNvPr>
          <p:cNvSpPr>
            <a:spLocks noGrp="1"/>
          </p:cNvSpPr>
          <p:nvPr>
            <p:ph sz="half" idx="1"/>
          </p:nvPr>
        </p:nvSpPr>
        <p:spPr>
          <a:xfrm>
            <a:off x="838200" y="2769703"/>
            <a:ext cx="5181600" cy="3407259"/>
          </a:xfrm>
        </p:spPr>
        <p:txBody>
          <a:bodyPr>
            <a:normAutofit/>
          </a:bodyPr>
          <a:lstStyle/>
          <a:p>
            <a:r>
              <a:rPr lang="sv-SE" sz="4000" b="1" dirty="0">
                <a:solidFill>
                  <a:srgbClr val="C00000"/>
                </a:solidFill>
              </a:rPr>
              <a:t>Shkalla 3, Klasa VI, VII (11-13 vjeç)</a:t>
            </a:r>
            <a:endParaRPr lang="sq-AL" sz="4000" b="1" dirty="0">
              <a:solidFill>
                <a:srgbClr val="C00000"/>
              </a:solidFill>
            </a:endParaRPr>
          </a:p>
        </p:txBody>
      </p:sp>
      <p:sp>
        <p:nvSpPr>
          <p:cNvPr id="4" name="Content Placeholder 3">
            <a:extLst>
              <a:ext uri="{FF2B5EF4-FFF2-40B4-BE49-F238E27FC236}">
                <a16:creationId xmlns:a16="http://schemas.microsoft.com/office/drawing/2014/main" id="{20BAB286-D66A-4B50-AF25-00D8B3D0C907}"/>
              </a:ext>
            </a:extLst>
          </p:cNvPr>
          <p:cNvSpPr>
            <a:spLocks noGrp="1"/>
          </p:cNvSpPr>
          <p:nvPr>
            <p:ph sz="half" idx="2"/>
          </p:nvPr>
        </p:nvSpPr>
        <p:spPr>
          <a:xfrm>
            <a:off x="6172200" y="2769703"/>
            <a:ext cx="5181600" cy="3407260"/>
          </a:xfrm>
        </p:spPr>
        <p:txBody>
          <a:bodyPr>
            <a:normAutofit/>
          </a:bodyPr>
          <a:lstStyle/>
          <a:p>
            <a:r>
              <a:rPr lang="sq-AL" sz="4400" b="1" dirty="0">
                <a:solidFill>
                  <a:srgbClr val="00B050"/>
                </a:solidFill>
              </a:rPr>
              <a:t>Shkalla 4, Klasa VIII, IX (13-15 vjeç)</a:t>
            </a:r>
          </a:p>
        </p:txBody>
      </p:sp>
    </p:spTree>
    <p:extLst>
      <p:ext uri="{BB962C8B-B14F-4D97-AF65-F5344CB8AC3E}">
        <p14:creationId xmlns:p14="http://schemas.microsoft.com/office/powerpoint/2010/main" val="4249465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76D3BA8-3CB6-4E23-87F3-13DE4A53C0B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040835" y="676275"/>
            <a:ext cx="7620000" cy="5505450"/>
          </a:xfrm>
          <a:prstGeom prst="rect">
            <a:avLst/>
          </a:prstGeom>
        </p:spPr>
      </p:pic>
      <p:sp>
        <p:nvSpPr>
          <p:cNvPr id="7" name="TextBox 6">
            <a:extLst>
              <a:ext uri="{FF2B5EF4-FFF2-40B4-BE49-F238E27FC236}">
                <a16:creationId xmlns:a16="http://schemas.microsoft.com/office/drawing/2014/main" id="{94C0663E-E5BB-482B-9811-0D6DD17C5216}"/>
              </a:ext>
            </a:extLst>
          </p:cNvPr>
          <p:cNvSpPr txBox="1"/>
          <p:nvPr/>
        </p:nvSpPr>
        <p:spPr>
          <a:xfrm>
            <a:off x="2040835" y="6181725"/>
            <a:ext cx="7620000" cy="230832"/>
          </a:xfrm>
          <a:prstGeom prst="rect">
            <a:avLst/>
          </a:prstGeom>
          <a:noFill/>
        </p:spPr>
        <p:txBody>
          <a:bodyPr wrap="square" rtlCol="0">
            <a:spAutoFit/>
          </a:bodyPr>
          <a:lstStyle/>
          <a:p>
            <a:r>
              <a:rPr lang="sq-AL" sz="900">
                <a:hlinkClick r:id="rId3" tooltip="https://sq.wikipedia.org/wiki/Pyetja"/>
              </a:rPr>
              <a:t>This Photo</a:t>
            </a:r>
            <a:r>
              <a:rPr lang="sq-AL" sz="900"/>
              <a:t> by Unknown Author is licensed under </a:t>
            </a:r>
            <a:r>
              <a:rPr lang="sq-AL" sz="900">
                <a:hlinkClick r:id="rId4" tooltip="https://creativecommons.org/licenses/by-sa/3.0/"/>
              </a:rPr>
              <a:t>CC BY-SA</a:t>
            </a:r>
            <a:endParaRPr lang="sq-AL" sz="900"/>
          </a:p>
        </p:txBody>
      </p:sp>
    </p:spTree>
    <p:extLst>
      <p:ext uri="{BB962C8B-B14F-4D97-AF65-F5344CB8AC3E}">
        <p14:creationId xmlns:p14="http://schemas.microsoft.com/office/powerpoint/2010/main" val="4180038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1C64EF-0F50-4C43-905C-6865933122F2}"/>
              </a:ext>
            </a:extLst>
          </p:cNvPr>
          <p:cNvSpPr/>
          <p:nvPr/>
        </p:nvSpPr>
        <p:spPr>
          <a:xfrm>
            <a:off x="178904" y="128552"/>
            <a:ext cx="11834191" cy="5842497"/>
          </a:xfrm>
          <a:prstGeom prst="rect">
            <a:avLst/>
          </a:prstGeom>
        </p:spPr>
        <p:txBody>
          <a:bodyPr wrap="square">
            <a:spAutoFit/>
          </a:bodyPr>
          <a:lstStyle/>
          <a:p>
            <a:pPr algn="just">
              <a:lnSpc>
                <a:spcPct val="150000"/>
              </a:lnSpc>
            </a:pPr>
            <a:r>
              <a:rPr lang="en-US" sz="2800" dirty="0"/>
              <a:t>	</a:t>
            </a:r>
            <a:r>
              <a:rPr lang="sq-AL" sz="2800" dirty="0">
                <a:solidFill>
                  <a:srgbClr val="C00000"/>
                </a:solidFill>
              </a:rPr>
              <a:t>Kompetencat </a:t>
            </a:r>
            <a:r>
              <a:rPr lang="sq-AL" sz="2800" dirty="0" err="1">
                <a:solidFill>
                  <a:srgbClr val="C00000"/>
                </a:solidFill>
              </a:rPr>
              <a:t>krysore</a:t>
            </a:r>
            <a:r>
              <a:rPr lang="sq-AL" sz="2800" dirty="0">
                <a:solidFill>
                  <a:srgbClr val="C00000"/>
                </a:solidFill>
              </a:rPr>
              <a:t> të </a:t>
            </a:r>
            <a:r>
              <a:rPr lang="sq-AL" sz="2800" dirty="0" err="1">
                <a:solidFill>
                  <a:srgbClr val="C00000"/>
                </a:solidFill>
              </a:rPr>
              <a:t>kurrikulës</a:t>
            </a:r>
            <a:r>
              <a:rPr lang="sq-AL" sz="2800" dirty="0">
                <a:solidFill>
                  <a:srgbClr val="C00000"/>
                </a:solidFill>
              </a:rPr>
              <a:t> zbërthehen në rezultate të </a:t>
            </a:r>
            <a:r>
              <a:rPr lang="sq-AL" sz="2800" dirty="0" err="1">
                <a:solidFill>
                  <a:srgbClr val="C00000"/>
                </a:solidFill>
              </a:rPr>
              <a:t>të</a:t>
            </a:r>
            <a:r>
              <a:rPr lang="sq-AL" sz="2800" dirty="0">
                <a:solidFill>
                  <a:srgbClr val="C00000"/>
                </a:solidFill>
              </a:rPr>
              <a:t> nxënit për shkallë. </a:t>
            </a:r>
            <a:r>
              <a:rPr lang="sq-AL" sz="2800" b="1" dirty="0">
                <a:solidFill>
                  <a:srgbClr val="00B050"/>
                </a:solidFill>
              </a:rPr>
              <a:t>Ato janë pjesë e </a:t>
            </a:r>
            <a:r>
              <a:rPr lang="sq-AL" sz="2800" b="1" dirty="0" err="1">
                <a:solidFill>
                  <a:srgbClr val="00B050"/>
                </a:solidFill>
              </a:rPr>
              <a:t>Kurrikulave</a:t>
            </a:r>
            <a:r>
              <a:rPr lang="sq-AL" sz="2800" b="1" dirty="0">
                <a:solidFill>
                  <a:srgbClr val="00B050"/>
                </a:solidFill>
              </a:rPr>
              <a:t> bërthamë dhe parashihet të arrihen nga të gjithë nxënësit me rastin e përfundimit të një shkalle </a:t>
            </a:r>
            <a:r>
              <a:rPr lang="sq-AL" sz="2800" b="1" dirty="0" err="1">
                <a:solidFill>
                  <a:srgbClr val="00B050"/>
                </a:solidFill>
              </a:rPr>
              <a:t>kurrikulare</a:t>
            </a:r>
            <a:r>
              <a:rPr lang="sq-AL" sz="2800" b="1" dirty="0">
                <a:solidFill>
                  <a:srgbClr val="00B050"/>
                </a:solidFill>
              </a:rPr>
              <a:t>. </a:t>
            </a:r>
            <a:endParaRPr lang="en-US" sz="2800" b="1" dirty="0">
              <a:solidFill>
                <a:srgbClr val="00B050"/>
              </a:solidFill>
            </a:endParaRPr>
          </a:p>
          <a:p>
            <a:pPr algn="just">
              <a:lnSpc>
                <a:spcPct val="150000"/>
              </a:lnSpc>
            </a:pPr>
            <a:r>
              <a:rPr lang="en-US" sz="2800" dirty="0"/>
              <a:t>	</a:t>
            </a:r>
            <a:r>
              <a:rPr lang="sq-AL" sz="2800" b="1" dirty="0"/>
              <a:t>Rezultatet e të nxënit nuk mbulojnë gjithçka që nxënësit kanë mësuar apo është dashur të mësojnë gjatë një shkalle të caktuar. </a:t>
            </a:r>
            <a:endParaRPr lang="en-US" sz="2800" b="1" dirty="0"/>
          </a:p>
          <a:p>
            <a:pPr algn="just">
              <a:lnSpc>
                <a:spcPct val="150000"/>
              </a:lnSpc>
            </a:pPr>
            <a:r>
              <a:rPr lang="en-US" sz="2800" dirty="0"/>
              <a:t>	</a:t>
            </a:r>
            <a:r>
              <a:rPr lang="sq-AL" sz="2800" b="1" dirty="0">
                <a:solidFill>
                  <a:srgbClr val="FFC000"/>
                </a:solidFill>
              </a:rPr>
              <a:t>Ato shprehin kërkesat esenciale të arritjes kompetencave kryesore me rastin e përfundimit të një shkalle të caktuar si dhe promovojnë integrim të mëtejmë të fushave të </a:t>
            </a:r>
            <a:r>
              <a:rPr lang="sq-AL" sz="2800" b="1" dirty="0" err="1">
                <a:solidFill>
                  <a:srgbClr val="FFC000"/>
                </a:solidFill>
              </a:rPr>
              <a:t>kurrikulës</a:t>
            </a:r>
            <a:r>
              <a:rPr lang="sq-AL" sz="2800" b="1" dirty="0">
                <a:solidFill>
                  <a:srgbClr val="FFC000"/>
                </a:solidFill>
              </a:rPr>
              <a:t> në funksion të zhvillimit të kompetencave kryesore të përcaktuara me Kornizën </a:t>
            </a:r>
            <a:r>
              <a:rPr lang="sq-AL" sz="2800" b="1" dirty="0" err="1">
                <a:solidFill>
                  <a:srgbClr val="FFC000"/>
                </a:solidFill>
              </a:rPr>
              <a:t>kurrikulare</a:t>
            </a:r>
            <a:r>
              <a:rPr lang="sq-AL" sz="2800" b="1" dirty="0">
                <a:solidFill>
                  <a:srgbClr val="FFC000"/>
                </a:solidFill>
              </a:rPr>
              <a:t>. </a:t>
            </a:r>
          </a:p>
        </p:txBody>
      </p:sp>
    </p:spTree>
    <p:extLst>
      <p:ext uri="{BB962C8B-B14F-4D97-AF65-F5344CB8AC3E}">
        <p14:creationId xmlns:p14="http://schemas.microsoft.com/office/powerpoint/2010/main" val="698903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9F0AA6C-EAFF-42F0-8C10-22B4BB617A5C}"/>
              </a:ext>
            </a:extLst>
          </p:cNvPr>
          <p:cNvSpPr/>
          <p:nvPr/>
        </p:nvSpPr>
        <p:spPr>
          <a:xfrm>
            <a:off x="139148" y="101775"/>
            <a:ext cx="11913704" cy="6654450"/>
          </a:xfrm>
          <a:prstGeom prst="rect">
            <a:avLst/>
          </a:prstGeom>
        </p:spPr>
        <p:txBody>
          <a:bodyPr wrap="square">
            <a:spAutoFit/>
          </a:bodyPr>
          <a:lstStyle/>
          <a:p>
            <a:pPr algn="just">
              <a:lnSpc>
                <a:spcPct val="150000"/>
              </a:lnSpc>
            </a:pPr>
            <a:r>
              <a:rPr lang="sq-AL" sz="3600" b="1" dirty="0">
                <a:solidFill>
                  <a:srgbClr val="C00000"/>
                </a:solidFill>
              </a:rPr>
              <a:t>Secila fushë e </a:t>
            </a:r>
            <a:r>
              <a:rPr lang="sq-AL" sz="3600" b="1" dirty="0" err="1">
                <a:solidFill>
                  <a:srgbClr val="C00000"/>
                </a:solidFill>
              </a:rPr>
              <a:t>kurrikulës</a:t>
            </a:r>
            <a:r>
              <a:rPr lang="sq-AL" sz="3600" b="1" dirty="0">
                <a:solidFill>
                  <a:srgbClr val="C00000"/>
                </a:solidFill>
              </a:rPr>
              <a:t>, si një tërësi e organizimit të procesit mësimor, </a:t>
            </a:r>
            <a:r>
              <a:rPr lang="sq-AL" sz="3600" b="1" dirty="0">
                <a:solidFill>
                  <a:srgbClr val="00B050"/>
                </a:solidFill>
              </a:rPr>
              <a:t>ndihmon zhvillimin dhe arritjen e kompetencave kryesore nga nxënësit. </a:t>
            </a:r>
            <a:r>
              <a:rPr lang="sq-AL" sz="3600" dirty="0"/>
              <a:t>Po ashtu edhe çështjet (temat) </a:t>
            </a:r>
            <a:r>
              <a:rPr lang="sq-AL" sz="3600" dirty="0" err="1"/>
              <a:t>ndërkurrikulare</a:t>
            </a:r>
            <a:r>
              <a:rPr lang="sq-AL" sz="3600" dirty="0"/>
              <a:t> dhe</a:t>
            </a:r>
            <a:r>
              <a:rPr lang="en-US" sz="3600" dirty="0"/>
              <a:t> </a:t>
            </a:r>
            <a:r>
              <a:rPr lang="sq-AL" sz="3600" dirty="0" err="1"/>
              <a:t>jashtëkurrikulare</a:t>
            </a:r>
            <a:r>
              <a:rPr lang="sq-AL" sz="3600" dirty="0"/>
              <a:t> (veprimtaritë </a:t>
            </a:r>
            <a:r>
              <a:rPr lang="sq-AL" sz="3600" dirty="0" err="1"/>
              <a:t>jashtëkurrikulare</a:t>
            </a:r>
            <a:r>
              <a:rPr lang="sq-AL" sz="3600" dirty="0"/>
              <a:t>) luajnë rol të rëndësishëm në zhvillimin dhe arritjen e kompetencave  kryesore, përkatësisht ndihmojnë nxënësit në </a:t>
            </a:r>
            <a:r>
              <a:rPr lang="sq-AL" sz="3600" dirty="0">
                <a:solidFill>
                  <a:srgbClr val="C00000"/>
                </a:solidFill>
              </a:rPr>
              <a:t>arritjen rezultateve të kompetencave për shkallë </a:t>
            </a:r>
            <a:r>
              <a:rPr lang="sq-AL" sz="3600" dirty="0" err="1">
                <a:solidFill>
                  <a:srgbClr val="C00000"/>
                </a:solidFill>
              </a:rPr>
              <a:t>kurrikulare</a:t>
            </a:r>
            <a:r>
              <a:rPr lang="sq-AL" sz="3600" dirty="0">
                <a:solidFill>
                  <a:srgbClr val="C00000"/>
                </a:solidFill>
              </a:rPr>
              <a:t>. </a:t>
            </a:r>
          </a:p>
        </p:txBody>
      </p:sp>
    </p:spTree>
    <p:extLst>
      <p:ext uri="{BB962C8B-B14F-4D97-AF65-F5344CB8AC3E}">
        <p14:creationId xmlns:p14="http://schemas.microsoft.com/office/powerpoint/2010/main" val="3936991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C8D5D-8981-420E-8248-25E7CFBFA69C}"/>
              </a:ext>
            </a:extLst>
          </p:cNvPr>
          <p:cNvSpPr>
            <a:spLocks noGrp="1"/>
          </p:cNvSpPr>
          <p:nvPr>
            <p:ph type="title"/>
          </p:nvPr>
        </p:nvSpPr>
        <p:spPr>
          <a:xfrm>
            <a:off x="185529" y="365125"/>
            <a:ext cx="11807687" cy="1325563"/>
          </a:xfrm>
        </p:spPr>
        <p:txBody>
          <a:bodyPr>
            <a:normAutofit/>
          </a:bodyPr>
          <a:lstStyle/>
          <a:p>
            <a:pPr algn="ctr"/>
            <a:r>
              <a:rPr lang="sq-AL" sz="3600" dirty="0">
                <a:solidFill>
                  <a:srgbClr val="FF0000"/>
                </a:solidFill>
              </a:rPr>
              <a:t>Rezultati	</a:t>
            </a:r>
            <a:r>
              <a:rPr lang="en-US" sz="3600" dirty="0" err="1">
                <a:solidFill>
                  <a:srgbClr val="FF0000"/>
                </a:solidFill>
              </a:rPr>
              <a:t>i</a:t>
            </a:r>
            <a:r>
              <a:rPr lang="en-US" sz="3600" dirty="0">
                <a:solidFill>
                  <a:srgbClr val="FF0000"/>
                </a:solidFill>
              </a:rPr>
              <a:t> </a:t>
            </a:r>
            <a:r>
              <a:rPr lang="sq-AL" sz="3600" dirty="0">
                <a:solidFill>
                  <a:srgbClr val="FF0000"/>
                </a:solidFill>
              </a:rPr>
              <a:t>të</a:t>
            </a:r>
            <a:r>
              <a:rPr lang="en-US" sz="3600" dirty="0">
                <a:solidFill>
                  <a:srgbClr val="FF0000"/>
                </a:solidFill>
              </a:rPr>
              <a:t> </a:t>
            </a:r>
            <a:r>
              <a:rPr lang="sq-AL" sz="3600" dirty="0">
                <a:solidFill>
                  <a:srgbClr val="FF0000"/>
                </a:solidFill>
              </a:rPr>
              <a:t>nxënit</a:t>
            </a:r>
            <a:r>
              <a:rPr lang="en-US" sz="3600" dirty="0">
                <a:solidFill>
                  <a:srgbClr val="FF0000"/>
                </a:solidFill>
              </a:rPr>
              <a:t> </a:t>
            </a:r>
            <a:r>
              <a:rPr lang="sq-AL" sz="3600" dirty="0">
                <a:solidFill>
                  <a:srgbClr val="FF0000"/>
                </a:solidFill>
              </a:rPr>
              <a:t>përkufizohet</a:t>
            </a:r>
            <a:r>
              <a:rPr lang="en-US" sz="3600" dirty="0">
                <a:solidFill>
                  <a:srgbClr val="FF0000"/>
                </a:solidFill>
              </a:rPr>
              <a:t> </a:t>
            </a:r>
            <a:r>
              <a:rPr lang="sq-AL" sz="3600" dirty="0">
                <a:solidFill>
                  <a:srgbClr val="FF0000"/>
                </a:solidFill>
              </a:rPr>
              <a:t>si:	</a:t>
            </a:r>
          </a:p>
        </p:txBody>
      </p:sp>
      <p:sp>
        <p:nvSpPr>
          <p:cNvPr id="3" name="Content Placeholder 2">
            <a:extLst>
              <a:ext uri="{FF2B5EF4-FFF2-40B4-BE49-F238E27FC236}">
                <a16:creationId xmlns:a16="http://schemas.microsoft.com/office/drawing/2014/main" id="{01A1B83B-8BC3-4C8E-B034-26ABAFD8851D}"/>
              </a:ext>
            </a:extLst>
          </p:cNvPr>
          <p:cNvSpPr>
            <a:spLocks noGrp="1"/>
          </p:cNvSpPr>
          <p:nvPr>
            <p:ph sz="half" idx="1"/>
          </p:nvPr>
        </p:nvSpPr>
        <p:spPr/>
        <p:txBody>
          <a:bodyPr>
            <a:normAutofit/>
          </a:bodyPr>
          <a:lstStyle/>
          <a:p>
            <a:pPr>
              <a:lnSpc>
                <a:spcPct val="150000"/>
              </a:lnSpc>
            </a:pPr>
            <a:r>
              <a:rPr lang="sq-AL" b="1" dirty="0">
                <a:solidFill>
                  <a:schemeClr val="accent6">
                    <a:lumMod val="50000"/>
                  </a:schemeClr>
                </a:solidFill>
              </a:rPr>
              <a:t>“Deklaratë	që</a:t>
            </a:r>
            <a:r>
              <a:rPr lang="en-US" b="1" dirty="0">
                <a:solidFill>
                  <a:schemeClr val="accent6">
                    <a:lumMod val="50000"/>
                  </a:schemeClr>
                </a:solidFill>
              </a:rPr>
              <a:t> </a:t>
            </a:r>
            <a:r>
              <a:rPr lang="sq-AL" b="1" dirty="0">
                <a:solidFill>
                  <a:schemeClr val="accent6">
                    <a:lumMod val="50000"/>
                  </a:schemeClr>
                </a:solidFill>
              </a:rPr>
              <a:t>përshkruan</a:t>
            </a:r>
            <a:r>
              <a:rPr lang="en-US" b="1" dirty="0">
                <a:solidFill>
                  <a:schemeClr val="accent6">
                    <a:lumMod val="50000"/>
                  </a:schemeClr>
                </a:solidFill>
              </a:rPr>
              <a:t> </a:t>
            </a:r>
            <a:r>
              <a:rPr lang="sq-AL" b="1" dirty="0">
                <a:solidFill>
                  <a:schemeClr val="accent6">
                    <a:lumMod val="50000"/>
                  </a:schemeClr>
                </a:solidFill>
              </a:rPr>
              <a:t>atë</a:t>
            </a:r>
            <a:r>
              <a:rPr lang="en-US" b="1" dirty="0">
                <a:solidFill>
                  <a:schemeClr val="accent6">
                    <a:lumMod val="50000"/>
                  </a:schemeClr>
                </a:solidFill>
              </a:rPr>
              <a:t> </a:t>
            </a:r>
            <a:r>
              <a:rPr lang="sq-AL" b="1" dirty="0">
                <a:solidFill>
                  <a:schemeClr val="accent6">
                    <a:lumMod val="50000"/>
                  </a:schemeClr>
                </a:solidFill>
              </a:rPr>
              <a:t>se</a:t>
            </a:r>
            <a:r>
              <a:rPr lang="en-US" b="1" dirty="0">
                <a:solidFill>
                  <a:schemeClr val="accent6">
                    <a:lumMod val="50000"/>
                  </a:schemeClr>
                </a:solidFill>
              </a:rPr>
              <a:t> </a:t>
            </a:r>
            <a:r>
              <a:rPr lang="sq-AL" b="1" dirty="0">
                <a:solidFill>
                  <a:schemeClr val="accent6">
                    <a:lumMod val="50000"/>
                  </a:schemeClr>
                </a:solidFill>
              </a:rPr>
              <a:t>çfarë</a:t>
            </a:r>
            <a:r>
              <a:rPr lang="en-US" b="1" dirty="0">
                <a:solidFill>
                  <a:schemeClr val="accent6">
                    <a:lumMod val="50000"/>
                  </a:schemeClr>
                </a:solidFill>
              </a:rPr>
              <a:t> </a:t>
            </a:r>
            <a:r>
              <a:rPr lang="sq-AL" b="1" dirty="0">
                <a:solidFill>
                  <a:schemeClr val="accent6">
                    <a:lumMod val="50000"/>
                  </a:schemeClr>
                </a:solidFill>
              </a:rPr>
              <a:t>duhet</a:t>
            </a:r>
            <a:r>
              <a:rPr lang="en-US" b="1" dirty="0">
                <a:solidFill>
                  <a:schemeClr val="accent6">
                    <a:lumMod val="50000"/>
                  </a:schemeClr>
                </a:solidFill>
              </a:rPr>
              <a:t> </a:t>
            </a:r>
            <a:r>
              <a:rPr lang="sq-AL" b="1" dirty="0">
                <a:solidFill>
                  <a:schemeClr val="accent6">
                    <a:lumMod val="50000"/>
                  </a:schemeClr>
                </a:solidFill>
              </a:rPr>
              <a:t>të</a:t>
            </a:r>
            <a:r>
              <a:rPr lang="en-US" b="1" dirty="0">
                <a:solidFill>
                  <a:schemeClr val="accent6">
                    <a:lumMod val="50000"/>
                  </a:schemeClr>
                </a:solidFill>
              </a:rPr>
              <a:t> </a:t>
            </a:r>
            <a:r>
              <a:rPr lang="sq-AL" b="1" dirty="0">
                <a:solidFill>
                  <a:schemeClr val="accent6">
                    <a:lumMod val="50000"/>
                  </a:schemeClr>
                </a:solidFill>
              </a:rPr>
              <a:t>dijë,</a:t>
            </a:r>
            <a:r>
              <a:rPr lang="en-US" b="1" dirty="0">
                <a:solidFill>
                  <a:schemeClr val="accent6">
                    <a:lumMod val="50000"/>
                  </a:schemeClr>
                </a:solidFill>
              </a:rPr>
              <a:t> </a:t>
            </a:r>
            <a:r>
              <a:rPr lang="sq-AL" b="1" dirty="0">
                <a:solidFill>
                  <a:schemeClr val="accent6">
                    <a:lumMod val="50000"/>
                  </a:schemeClr>
                </a:solidFill>
              </a:rPr>
              <a:t>të</a:t>
            </a:r>
            <a:r>
              <a:rPr lang="en-US" b="1" dirty="0">
                <a:solidFill>
                  <a:schemeClr val="accent6">
                    <a:lumMod val="50000"/>
                  </a:schemeClr>
                </a:solidFill>
              </a:rPr>
              <a:t> </a:t>
            </a:r>
            <a:r>
              <a:rPr lang="sq-AL" b="1" dirty="0">
                <a:solidFill>
                  <a:schemeClr val="accent6">
                    <a:lumMod val="50000"/>
                  </a:schemeClr>
                </a:solidFill>
              </a:rPr>
              <a:t>besojë, të vlerësojë dhe të jetë i aftë për të bërë një nxënës/se në fund të një shkalle apo niveli”. </a:t>
            </a:r>
          </a:p>
        </p:txBody>
      </p:sp>
      <p:sp>
        <p:nvSpPr>
          <p:cNvPr id="4" name="Content Placeholder 3">
            <a:extLst>
              <a:ext uri="{FF2B5EF4-FFF2-40B4-BE49-F238E27FC236}">
                <a16:creationId xmlns:a16="http://schemas.microsoft.com/office/drawing/2014/main" id="{EABA513C-7996-4C2C-9861-AF045E89BADA}"/>
              </a:ext>
            </a:extLst>
          </p:cNvPr>
          <p:cNvSpPr>
            <a:spLocks noGrp="1"/>
          </p:cNvSpPr>
          <p:nvPr>
            <p:ph sz="half" idx="2"/>
          </p:nvPr>
        </p:nvSpPr>
        <p:spPr/>
        <p:txBody>
          <a:bodyPr>
            <a:normAutofit/>
          </a:bodyPr>
          <a:lstStyle/>
          <a:p>
            <a:pPr>
              <a:lnSpc>
                <a:spcPct val="150000"/>
              </a:lnSpc>
            </a:pPr>
            <a:r>
              <a:rPr lang="sq-AL" sz="3200" b="1" dirty="0">
                <a:solidFill>
                  <a:srgbClr val="0070C0"/>
                </a:solidFill>
              </a:rPr>
              <a:t>Ai shpreh një varg domenesh, duke përfshirë: njohuritë, shkathtësitë, qëndrimet dhe vlerat. </a:t>
            </a:r>
          </a:p>
        </p:txBody>
      </p:sp>
    </p:spTree>
    <p:extLst>
      <p:ext uri="{BB962C8B-B14F-4D97-AF65-F5344CB8AC3E}">
        <p14:creationId xmlns:p14="http://schemas.microsoft.com/office/powerpoint/2010/main" val="719163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BCD2A6-D089-4535-9D46-F6ECF59E91CD}"/>
              </a:ext>
            </a:extLst>
          </p:cNvPr>
          <p:cNvSpPr/>
          <p:nvPr/>
        </p:nvSpPr>
        <p:spPr>
          <a:xfrm>
            <a:off x="145775" y="133964"/>
            <a:ext cx="11820938" cy="6640729"/>
          </a:xfrm>
          <a:prstGeom prst="rect">
            <a:avLst/>
          </a:prstGeom>
        </p:spPr>
        <p:txBody>
          <a:bodyPr wrap="square">
            <a:spAutoFit/>
          </a:bodyPr>
          <a:lstStyle/>
          <a:p>
            <a:pPr algn="just">
              <a:lnSpc>
                <a:spcPct val="150000"/>
              </a:lnSpc>
            </a:pPr>
            <a:r>
              <a:rPr lang="sq-AL" sz="3600" b="1" dirty="0">
                <a:latin typeface="Times New Roman" panose="02020603050405020304" pitchFamily="18" charset="0"/>
                <a:cs typeface="Times New Roman" panose="02020603050405020304" pitchFamily="18" charset="0"/>
              </a:rPr>
              <a:t>Rezultatet e të nxënit për kompetenca në nivel shkalle artikulojnë pritjet e mësimdhënësve, të autoriteteve arsimore, të prindërve dhe të shoqërisë në raport me arritjet konkrete, të matshme, të nxënësve në fund të çdo shkalle  të  </a:t>
            </a:r>
            <a:r>
              <a:rPr lang="sq-AL" sz="3600" b="1" dirty="0" err="1">
                <a:latin typeface="Times New Roman" panose="02020603050405020304" pitchFamily="18" charset="0"/>
                <a:cs typeface="Times New Roman" panose="02020603050405020304" pitchFamily="18" charset="0"/>
              </a:rPr>
              <a:t>kurrikulës</a:t>
            </a:r>
            <a:r>
              <a:rPr lang="sq-AL" sz="3600" b="1" dirty="0">
                <a:latin typeface="Times New Roman" panose="02020603050405020304" pitchFamily="18" charset="0"/>
                <a:cs typeface="Times New Roman" panose="02020603050405020304" pitchFamily="18" charset="0"/>
              </a:rPr>
              <a:t>. </a:t>
            </a:r>
            <a:r>
              <a:rPr lang="sq-AL" sz="3600" b="1" dirty="0">
                <a:solidFill>
                  <a:schemeClr val="accent1"/>
                </a:solidFill>
                <a:latin typeface="Times New Roman" panose="02020603050405020304" pitchFamily="18" charset="0"/>
                <a:cs typeface="Times New Roman" panose="02020603050405020304" pitchFamily="18" charset="0"/>
              </a:rPr>
              <a:t>Ato (REN) janë  bazament për</a:t>
            </a:r>
            <a:r>
              <a:rPr lang="sq-AL" sz="3600" b="1" dirty="0">
                <a:latin typeface="Times New Roman" panose="02020603050405020304" pitchFamily="18" charset="0"/>
                <a:cs typeface="Times New Roman" panose="02020603050405020304" pitchFamily="18" charset="0"/>
              </a:rPr>
              <a:t> </a:t>
            </a:r>
            <a:r>
              <a:rPr lang="sq-AL" sz="3600" b="1" dirty="0">
                <a:solidFill>
                  <a:srgbClr val="FFC000"/>
                </a:solidFill>
                <a:latin typeface="Times New Roman" panose="02020603050405020304" pitchFamily="18" charset="0"/>
                <a:cs typeface="Times New Roman" panose="02020603050405020304" pitchFamily="18" charset="0"/>
              </a:rPr>
              <a:t>hartimin e programeve mësimore, </a:t>
            </a:r>
            <a:r>
              <a:rPr lang="sq-AL" sz="3600" b="1" dirty="0">
                <a:solidFill>
                  <a:srgbClr val="00B050"/>
                </a:solidFill>
                <a:latin typeface="Times New Roman" panose="02020603050405020304" pitchFamily="18" charset="0"/>
                <a:cs typeface="Times New Roman" panose="02020603050405020304" pitchFamily="18" charset="0"/>
              </a:rPr>
              <a:t>organizimit mësimor në shkollë, </a:t>
            </a:r>
            <a:r>
              <a:rPr lang="sq-AL" sz="3600" b="1" dirty="0">
                <a:solidFill>
                  <a:srgbClr val="C00000"/>
                </a:solidFill>
                <a:latin typeface="Times New Roman" panose="02020603050405020304" pitchFamily="18" charset="0"/>
                <a:cs typeface="Times New Roman" panose="02020603050405020304" pitchFamily="18" charset="0"/>
              </a:rPr>
              <a:t>hartimit të teksteve shkollore dhe të materialeve të tjera mësimore.</a:t>
            </a:r>
          </a:p>
        </p:txBody>
      </p:sp>
    </p:spTree>
    <p:extLst>
      <p:ext uri="{BB962C8B-B14F-4D97-AF65-F5344CB8AC3E}">
        <p14:creationId xmlns:p14="http://schemas.microsoft.com/office/powerpoint/2010/main" val="1566521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16D91E-2709-4440-8768-A192B112EA4A}"/>
              </a:ext>
            </a:extLst>
          </p:cNvPr>
          <p:cNvSpPr/>
          <p:nvPr/>
        </p:nvSpPr>
        <p:spPr>
          <a:xfrm>
            <a:off x="198781" y="607152"/>
            <a:ext cx="11794435" cy="1200329"/>
          </a:xfrm>
          <a:prstGeom prst="rect">
            <a:avLst/>
          </a:prstGeom>
        </p:spPr>
        <p:txBody>
          <a:bodyPr wrap="square">
            <a:spAutoFit/>
          </a:bodyPr>
          <a:lstStyle/>
          <a:p>
            <a:pPr algn="ctr"/>
            <a:r>
              <a:rPr lang="sq-AL" sz="3600" b="1" dirty="0">
                <a:latin typeface="Times New Roman" panose="02020603050405020304" pitchFamily="18" charset="0"/>
                <a:cs typeface="Times New Roman" panose="02020603050405020304" pitchFamily="18" charset="0"/>
              </a:rPr>
              <a:t>Rezultatet e të nxënit të kompetencave kryesore</a:t>
            </a:r>
            <a:endParaRPr lang="en-US" sz="3600" b="1" dirty="0">
              <a:latin typeface="Times New Roman" panose="02020603050405020304" pitchFamily="18" charset="0"/>
              <a:cs typeface="Times New Roman" panose="02020603050405020304" pitchFamily="18" charset="0"/>
            </a:endParaRPr>
          </a:p>
          <a:p>
            <a:pPr algn="ctr"/>
            <a:endParaRPr lang="sq-AL" sz="3600" b="1" dirty="0">
              <a:latin typeface="Times New Roman" panose="02020603050405020304" pitchFamily="18" charset="0"/>
              <a:cs typeface="Times New Roman" panose="02020603050405020304" pitchFamily="18" charset="0"/>
            </a:endParaRPr>
          </a:p>
        </p:txBody>
      </p:sp>
      <p:graphicFrame>
        <p:nvGraphicFramePr>
          <p:cNvPr id="3" name="Table 3">
            <a:extLst>
              <a:ext uri="{FF2B5EF4-FFF2-40B4-BE49-F238E27FC236}">
                <a16:creationId xmlns:a16="http://schemas.microsoft.com/office/drawing/2014/main" id="{3971A0C9-F0F3-4BC2-8D97-BC2EC6C259C5}"/>
              </a:ext>
            </a:extLst>
          </p:cNvPr>
          <p:cNvGraphicFramePr>
            <a:graphicFrameLocks noGrp="1"/>
          </p:cNvGraphicFramePr>
          <p:nvPr>
            <p:extLst>
              <p:ext uri="{D42A27DB-BD31-4B8C-83A1-F6EECF244321}">
                <p14:modId xmlns:p14="http://schemas.microsoft.com/office/powerpoint/2010/main" val="194963806"/>
              </p:ext>
            </p:extLst>
          </p:nvPr>
        </p:nvGraphicFramePr>
        <p:xfrm>
          <a:off x="424069" y="1641135"/>
          <a:ext cx="11343861" cy="4236720"/>
        </p:xfrm>
        <a:graphic>
          <a:graphicData uri="http://schemas.openxmlformats.org/drawingml/2006/table">
            <a:tbl>
              <a:tblPr firstRow="1" bandRow="1">
                <a:tableStyleId>{5C22544A-7EE6-4342-B048-85BDC9FD1C3A}</a:tableStyleId>
              </a:tblPr>
              <a:tblGrid>
                <a:gridCol w="1602937">
                  <a:extLst>
                    <a:ext uri="{9D8B030D-6E8A-4147-A177-3AD203B41FA5}">
                      <a16:colId xmlns:a16="http://schemas.microsoft.com/office/drawing/2014/main" val="2945329090"/>
                    </a:ext>
                  </a:extLst>
                </a:gridCol>
                <a:gridCol w="9740924">
                  <a:extLst>
                    <a:ext uri="{9D8B030D-6E8A-4147-A177-3AD203B41FA5}">
                      <a16:colId xmlns:a16="http://schemas.microsoft.com/office/drawing/2014/main" val="2470240781"/>
                    </a:ext>
                  </a:extLst>
                </a:gridCol>
              </a:tblGrid>
              <a:tr h="351974">
                <a:tc>
                  <a:txBody>
                    <a:bodyPr/>
                    <a:lstStyle/>
                    <a:p>
                      <a:r>
                        <a:rPr lang="en-US" sz="3200" b="1" dirty="0"/>
                        <a:t>Nr. </a:t>
                      </a:r>
                      <a:endParaRPr lang="sq-AL" sz="3200" b="1" dirty="0"/>
                    </a:p>
                  </a:txBody>
                  <a:tcPr/>
                </a:tc>
                <a:tc>
                  <a:txBody>
                    <a:bodyPr/>
                    <a:lstStyle/>
                    <a:p>
                      <a:r>
                        <a:rPr lang="sq-AL" dirty="0"/>
                        <a:t> </a:t>
                      </a:r>
                      <a:r>
                        <a:rPr lang="sq-AL" sz="2000" dirty="0"/>
                        <a:t>Rezultatet e të nxënit për shkallën 3  dhe kompetencat kryesore</a:t>
                      </a:r>
                    </a:p>
                    <a:p>
                      <a:endParaRPr lang="sq-AL" dirty="0"/>
                    </a:p>
                  </a:txBody>
                  <a:tcPr/>
                </a:tc>
                <a:extLst>
                  <a:ext uri="{0D108BD9-81ED-4DB2-BD59-A6C34878D82A}">
                    <a16:rowId xmlns:a16="http://schemas.microsoft.com/office/drawing/2014/main" val="546237074"/>
                  </a:ext>
                </a:extLst>
              </a:tr>
              <a:tr h="351974">
                <a:tc>
                  <a:txBody>
                    <a:bodyPr/>
                    <a:lstStyle/>
                    <a:p>
                      <a:r>
                        <a:rPr lang="en-US" sz="3200" b="1" dirty="0"/>
                        <a:t>I</a:t>
                      </a:r>
                      <a:endParaRPr lang="sq-AL" sz="3200" b="1" dirty="0"/>
                    </a:p>
                  </a:txBody>
                  <a:tcPr/>
                </a:tc>
                <a:tc>
                  <a:txBody>
                    <a:bodyPr/>
                    <a:lstStyle/>
                    <a:p>
                      <a:r>
                        <a:rPr lang="sq-AL" sz="2800" b="1" dirty="0">
                          <a:solidFill>
                            <a:schemeClr val="accent6">
                              <a:lumMod val="50000"/>
                            </a:schemeClr>
                          </a:solidFill>
                        </a:rPr>
                        <a:t>Kompetenca  komunikim dhe të shprehur -- Komunikues efektiv </a:t>
                      </a:r>
                    </a:p>
                  </a:txBody>
                  <a:tcPr/>
                </a:tc>
                <a:extLst>
                  <a:ext uri="{0D108BD9-81ED-4DB2-BD59-A6C34878D82A}">
                    <a16:rowId xmlns:a16="http://schemas.microsoft.com/office/drawing/2014/main" val="732015765"/>
                  </a:ext>
                </a:extLst>
              </a:tr>
              <a:tr h="351974">
                <a:tc>
                  <a:txBody>
                    <a:bodyPr/>
                    <a:lstStyle/>
                    <a:p>
                      <a:r>
                        <a:rPr lang="en-US" sz="3200" b="1" dirty="0"/>
                        <a:t>1</a:t>
                      </a:r>
                      <a:endParaRPr lang="sq-AL" sz="3200" b="1" dirty="0"/>
                    </a:p>
                  </a:txBody>
                  <a:tcPr/>
                </a:tc>
                <a:tc>
                  <a:txBody>
                    <a:bodyPr/>
                    <a:lstStyle/>
                    <a:p>
                      <a:r>
                        <a:rPr lang="sq-AL" sz="2400" b="1" dirty="0">
                          <a:solidFill>
                            <a:srgbClr val="FF0000"/>
                          </a:solidFill>
                          <a:latin typeface="Times New Roman" panose="02020603050405020304" pitchFamily="18" charset="0"/>
                          <a:cs typeface="Times New Roman" panose="02020603050405020304" pitchFamily="18" charset="0"/>
                        </a:rPr>
                        <a:t>Lexon rrjedhshëm, me intonacion të duhur, një tekst të caktuar rrëfyes, përshkrues, shkencor a publicistik etj., dhe e komenton atë sipas kërkesës me gojë ose me shkrim. </a:t>
                      </a:r>
                    </a:p>
                  </a:txBody>
                  <a:tcPr/>
                </a:tc>
                <a:extLst>
                  <a:ext uri="{0D108BD9-81ED-4DB2-BD59-A6C34878D82A}">
                    <a16:rowId xmlns:a16="http://schemas.microsoft.com/office/drawing/2014/main" val="1152891249"/>
                  </a:ext>
                </a:extLst>
              </a:tr>
              <a:tr h="351974">
                <a:tc>
                  <a:txBody>
                    <a:bodyPr/>
                    <a:lstStyle/>
                    <a:p>
                      <a:r>
                        <a:rPr lang="en-US" sz="3200" b="1" dirty="0"/>
                        <a:t>2</a:t>
                      </a:r>
                      <a:endParaRPr lang="sq-AL" sz="3200" b="1" dirty="0"/>
                    </a:p>
                  </a:txBody>
                  <a:tcPr/>
                </a:tc>
                <a:tc>
                  <a:txBody>
                    <a:bodyPr/>
                    <a:lstStyle/>
                    <a:p>
                      <a:pPr algn="just"/>
                      <a:r>
                        <a:rPr lang="sq-AL" sz="2800" b="1" dirty="0">
                          <a:solidFill>
                            <a:srgbClr val="002060"/>
                          </a:solidFill>
                        </a:rPr>
                        <a:t>Dëgjon në mënyrë aktive pyetjet dhe komentet e bëra nga të tjerët për temën e prezantuar të fushës së caktuar, duke u paraqitur nëpërmjet pyetjeve, komenteve, sqarimeve dhe propozimeve. </a:t>
                      </a:r>
                      <a:endParaRPr lang="en-US" sz="2800" b="1" dirty="0">
                        <a:solidFill>
                          <a:srgbClr val="002060"/>
                        </a:solidFill>
                      </a:endParaRPr>
                    </a:p>
                  </a:txBody>
                  <a:tcPr/>
                </a:tc>
                <a:extLst>
                  <a:ext uri="{0D108BD9-81ED-4DB2-BD59-A6C34878D82A}">
                    <a16:rowId xmlns:a16="http://schemas.microsoft.com/office/drawing/2014/main" val="3712043458"/>
                  </a:ext>
                </a:extLst>
              </a:tr>
            </a:tbl>
          </a:graphicData>
        </a:graphic>
      </p:graphicFrame>
    </p:spTree>
    <p:extLst>
      <p:ext uri="{BB962C8B-B14F-4D97-AF65-F5344CB8AC3E}">
        <p14:creationId xmlns:p14="http://schemas.microsoft.com/office/powerpoint/2010/main" val="3620009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E84D5515-71AA-43ED-B2F8-CB0594F2CCF3}"/>
              </a:ext>
            </a:extLst>
          </p:cNvPr>
          <p:cNvGraphicFramePr>
            <a:graphicFrameLocks noGrp="1"/>
          </p:cNvGraphicFramePr>
          <p:nvPr>
            <p:extLst>
              <p:ext uri="{D42A27DB-BD31-4B8C-83A1-F6EECF244321}">
                <p14:modId xmlns:p14="http://schemas.microsoft.com/office/powerpoint/2010/main" val="3864253725"/>
              </p:ext>
            </p:extLst>
          </p:nvPr>
        </p:nvGraphicFramePr>
        <p:xfrm>
          <a:off x="265043" y="159026"/>
          <a:ext cx="11807687" cy="6412800"/>
        </p:xfrm>
        <a:graphic>
          <a:graphicData uri="http://schemas.openxmlformats.org/drawingml/2006/table">
            <a:tbl>
              <a:tblPr firstRow="1" bandRow="1">
                <a:tableStyleId>{5C22544A-7EE6-4342-B048-85BDC9FD1C3A}</a:tableStyleId>
              </a:tblPr>
              <a:tblGrid>
                <a:gridCol w="725145">
                  <a:extLst>
                    <a:ext uri="{9D8B030D-6E8A-4147-A177-3AD203B41FA5}">
                      <a16:colId xmlns:a16="http://schemas.microsoft.com/office/drawing/2014/main" val="3396687869"/>
                    </a:ext>
                  </a:extLst>
                </a:gridCol>
                <a:gridCol w="11082542">
                  <a:extLst>
                    <a:ext uri="{9D8B030D-6E8A-4147-A177-3AD203B41FA5}">
                      <a16:colId xmlns:a16="http://schemas.microsoft.com/office/drawing/2014/main" val="3071968527"/>
                    </a:ext>
                  </a:extLst>
                </a:gridCol>
              </a:tblGrid>
              <a:tr h="1503000">
                <a:tc>
                  <a:txBody>
                    <a:bodyPr/>
                    <a:lstStyle/>
                    <a:p>
                      <a:r>
                        <a:rPr lang="en-US" sz="2800" b="1" dirty="0"/>
                        <a:t>3</a:t>
                      </a:r>
                      <a:endParaRPr lang="sq-AL" sz="2800" b="1" dirty="0"/>
                    </a:p>
                  </a:txBody>
                  <a:tcPr/>
                </a:tc>
                <a:tc>
                  <a:txBody>
                    <a:bodyPr/>
                    <a:lstStyle/>
                    <a:p>
                      <a:r>
                        <a:rPr lang="sq-AL" sz="2800" b="1" dirty="0">
                          <a:solidFill>
                            <a:srgbClr val="FFFF00"/>
                          </a:solidFill>
                        </a:rPr>
                        <a:t>Veçon porosinë kryesore të lexuar ose të dëgjuar nga një burim, si libër, gazetë, revistë, internet, radio TV etj., e komenton dhe e shfrytëzon atë si referencë gjatë hartimit të një punimi/detyre me shkrim. </a:t>
                      </a:r>
                    </a:p>
                  </a:txBody>
                  <a:tcPr/>
                </a:tc>
                <a:extLst>
                  <a:ext uri="{0D108BD9-81ED-4DB2-BD59-A6C34878D82A}">
                    <a16:rowId xmlns:a16="http://schemas.microsoft.com/office/drawing/2014/main" val="1880117141"/>
                  </a:ext>
                </a:extLst>
              </a:tr>
              <a:tr h="1703400">
                <a:tc>
                  <a:txBody>
                    <a:bodyPr/>
                    <a:lstStyle/>
                    <a:p>
                      <a:r>
                        <a:rPr lang="en-US" sz="2800" b="1" dirty="0"/>
                        <a:t>4</a:t>
                      </a:r>
                      <a:endParaRPr lang="sq-AL" sz="2800" b="1" dirty="0"/>
                    </a:p>
                  </a:txBody>
                  <a:tcPr/>
                </a:tc>
                <a:tc>
                  <a:txBody>
                    <a:bodyPr/>
                    <a:lstStyle/>
                    <a:p>
                      <a:r>
                        <a:rPr lang="sq-AL" sz="3200" b="1" dirty="0">
                          <a:solidFill>
                            <a:srgbClr val="C00000"/>
                          </a:solidFill>
                          <a:latin typeface="Times New Roman" panose="02020603050405020304" pitchFamily="18" charset="0"/>
                          <a:cs typeface="Times New Roman" panose="02020603050405020304" pitchFamily="18" charset="0"/>
                        </a:rPr>
                        <a:t>Shpreh mendimin/gjykimin për një temë të caktuar ose prezantim artistik, me anë të </a:t>
                      </a:r>
                      <a:r>
                        <a:rPr lang="sq-AL" sz="3200" b="1" dirty="0" err="1">
                          <a:solidFill>
                            <a:srgbClr val="C00000"/>
                          </a:solidFill>
                          <a:latin typeface="Times New Roman" panose="02020603050405020304" pitchFamily="18" charset="0"/>
                          <a:cs typeface="Times New Roman" panose="02020603050405020304" pitchFamily="18" charset="0"/>
                        </a:rPr>
                        <a:t>të</a:t>
                      </a:r>
                      <a:r>
                        <a:rPr lang="sq-AL" sz="3200" b="1" dirty="0">
                          <a:solidFill>
                            <a:srgbClr val="C00000"/>
                          </a:solidFill>
                          <a:latin typeface="Times New Roman" panose="02020603050405020304" pitchFamily="18" charset="0"/>
                          <a:cs typeface="Times New Roman" panose="02020603050405020304" pitchFamily="18" charset="0"/>
                        </a:rPr>
                        <a:t> folurit ose me shkrim si dhe në forma të tjera të komunikimit.</a:t>
                      </a:r>
                    </a:p>
                  </a:txBody>
                  <a:tcPr/>
                </a:tc>
                <a:extLst>
                  <a:ext uri="{0D108BD9-81ED-4DB2-BD59-A6C34878D82A}">
                    <a16:rowId xmlns:a16="http://schemas.microsoft.com/office/drawing/2014/main" val="3046852425"/>
                  </a:ext>
                </a:extLst>
              </a:tr>
              <a:tr h="1703400">
                <a:tc>
                  <a:txBody>
                    <a:bodyPr/>
                    <a:lstStyle/>
                    <a:p>
                      <a:r>
                        <a:rPr lang="en-US" sz="2800" b="1" dirty="0"/>
                        <a:t>5</a:t>
                      </a:r>
                      <a:endParaRPr lang="sq-AL" sz="2800" b="1" dirty="0"/>
                    </a:p>
                  </a:txBody>
                  <a:tcPr/>
                </a:tc>
                <a:tc>
                  <a:txBody>
                    <a:bodyPr/>
                    <a:lstStyle/>
                    <a:p>
                      <a:pPr algn="l"/>
                      <a:r>
                        <a:rPr lang="sq-AL" sz="3200" b="1" dirty="0">
                          <a:solidFill>
                            <a:schemeClr val="tx1">
                              <a:lumMod val="95000"/>
                              <a:lumOff val="5000"/>
                            </a:schemeClr>
                          </a:solidFill>
                          <a:latin typeface="Times New Roman" panose="02020603050405020304" pitchFamily="18" charset="0"/>
                          <a:cs typeface="Times New Roman" panose="02020603050405020304" pitchFamily="18" charset="0"/>
                        </a:rPr>
                        <a:t>Shkruan tekst deri në 500 fjalë, sipas detyrës së dhënë, si: letër, kërkesë, ese etj., duke respektuar rregullat e organizimit/strukturimit të shkrimit dhe standardin gjuhësor. </a:t>
                      </a:r>
                    </a:p>
                  </a:txBody>
                  <a:tcPr/>
                </a:tc>
                <a:extLst>
                  <a:ext uri="{0D108BD9-81ED-4DB2-BD59-A6C34878D82A}">
                    <a16:rowId xmlns:a16="http://schemas.microsoft.com/office/drawing/2014/main" val="3234111210"/>
                  </a:ext>
                </a:extLst>
              </a:tr>
              <a:tr h="1503000">
                <a:tc>
                  <a:txBody>
                    <a:bodyPr/>
                    <a:lstStyle/>
                    <a:p>
                      <a:r>
                        <a:rPr lang="en-US" sz="2800" b="1" dirty="0"/>
                        <a:t>6</a:t>
                      </a:r>
                      <a:endParaRPr lang="sq-AL" sz="2800" b="1" dirty="0"/>
                    </a:p>
                  </a:txBody>
                  <a:tcPr/>
                </a:tc>
                <a:tc>
                  <a:txBody>
                    <a:bodyPr/>
                    <a:lstStyle/>
                    <a:p>
                      <a:r>
                        <a:rPr lang="sq-AL" sz="2800" b="1" dirty="0">
                          <a:solidFill>
                            <a:schemeClr val="accent6">
                              <a:lumMod val="50000"/>
                            </a:schemeClr>
                          </a:solidFill>
                          <a:latin typeface="Times New Roman" panose="02020603050405020304" pitchFamily="18" charset="0"/>
                          <a:cs typeface="Times New Roman" panose="02020603050405020304" pitchFamily="18" charset="0"/>
                        </a:rPr>
                        <a:t>Shpjegon qartë dhe saktë, me gojë ose me shkrim, kuptimin e termave (fjalëve, koncepteve) të reja, duke përdorur gjuhën dhe fjalorin adekuat dhe të saktë. </a:t>
                      </a:r>
                    </a:p>
                  </a:txBody>
                  <a:tcPr/>
                </a:tc>
                <a:extLst>
                  <a:ext uri="{0D108BD9-81ED-4DB2-BD59-A6C34878D82A}">
                    <a16:rowId xmlns:a16="http://schemas.microsoft.com/office/drawing/2014/main" val="1675110359"/>
                  </a:ext>
                </a:extLst>
              </a:tr>
            </a:tbl>
          </a:graphicData>
        </a:graphic>
      </p:graphicFrame>
    </p:spTree>
    <p:extLst>
      <p:ext uri="{BB962C8B-B14F-4D97-AF65-F5344CB8AC3E}">
        <p14:creationId xmlns:p14="http://schemas.microsoft.com/office/powerpoint/2010/main" val="274135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3AD667E-7737-489F-B73E-4107C012A962}"/>
              </a:ext>
            </a:extLst>
          </p:cNvPr>
          <p:cNvGraphicFramePr>
            <a:graphicFrameLocks noGrp="1"/>
          </p:cNvGraphicFramePr>
          <p:nvPr>
            <p:extLst>
              <p:ext uri="{D42A27DB-BD31-4B8C-83A1-F6EECF244321}">
                <p14:modId xmlns:p14="http://schemas.microsoft.com/office/powerpoint/2010/main" val="1589807015"/>
              </p:ext>
            </p:extLst>
          </p:nvPr>
        </p:nvGraphicFramePr>
        <p:xfrm>
          <a:off x="238539" y="481127"/>
          <a:ext cx="11714922" cy="5879916"/>
        </p:xfrm>
        <a:graphic>
          <a:graphicData uri="http://schemas.openxmlformats.org/drawingml/2006/table">
            <a:tbl>
              <a:tblPr firstRow="1" bandRow="1">
                <a:tableStyleId>{5C22544A-7EE6-4342-B048-85BDC9FD1C3A}</a:tableStyleId>
              </a:tblPr>
              <a:tblGrid>
                <a:gridCol w="872253">
                  <a:extLst>
                    <a:ext uri="{9D8B030D-6E8A-4147-A177-3AD203B41FA5}">
                      <a16:colId xmlns:a16="http://schemas.microsoft.com/office/drawing/2014/main" val="2110857194"/>
                    </a:ext>
                  </a:extLst>
                </a:gridCol>
                <a:gridCol w="10842669">
                  <a:extLst>
                    <a:ext uri="{9D8B030D-6E8A-4147-A177-3AD203B41FA5}">
                      <a16:colId xmlns:a16="http://schemas.microsoft.com/office/drawing/2014/main" val="2051823205"/>
                    </a:ext>
                  </a:extLst>
                </a:gridCol>
              </a:tblGrid>
              <a:tr h="2491490">
                <a:tc>
                  <a:txBody>
                    <a:bodyPr/>
                    <a:lstStyle/>
                    <a:p>
                      <a:r>
                        <a:rPr lang="en-US" sz="2800" dirty="0"/>
                        <a:t>7</a:t>
                      </a:r>
                      <a:endParaRPr lang="sq-AL" sz="2800" dirty="0"/>
                    </a:p>
                  </a:txBody>
                  <a:tcPr/>
                </a:tc>
                <a:tc>
                  <a:txBody>
                    <a:bodyPr/>
                    <a:lstStyle/>
                    <a:p>
                      <a:r>
                        <a:rPr lang="sq-AL" sz="3600" dirty="0">
                          <a:solidFill>
                            <a:srgbClr val="C00000"/>
                          </a:solidFill>
                          <a:latin typeface="Times New Roman" panose="02020603050405020304" pitchFamily="18" charset="0"/>
                          <a:cs typeface="Times New Roman" panose="02020603050405020304" pitchFamily="18" charset="0"/>
                        </a:rPr>
                        <a:t>Përdor programet softuerike për komunikim në distancë në forma të caktuara të komunikimit, qoftë për nevoja të veta në jetën e përditshme apo si detyrë shkollore. </a:t>
                      </a:r>
                    </a:p>
                  </a:txBody>
                  <a:tcPr/>
                </a:tc>
                <a:extLst>
                  <a:ext uri="{0D108BD9-81ED-4DB2-BD59-A6C34878D82A}">
                    <a16:rowId xmlns:a16="http://schemas.microsoft.com/office/drawing/2014/main" val="2750687429"/>
                  </a:ext>
                </a:extLst>
              </a:tr>
              <a:tr h="3388426">
                <a:tc>
                  <a:txBody>
                    <a:bodyPr/>
                    <a:lstStyle/>
                    <a:p>
                      <a:r>
                        <a:rPr lang="en-US" sz="2800" dirty="0"/>
                        <a:t>8</a:t>
                      </a:r>
                      <a:endParaRPr lang="sq-AL" sz="2800" dirty="0"/>
                    </a:p>
                  </a:txBody>
                  <a:tcPr/>
                </a:tc>
                <a:tc>
                  <a:txBody>
                    <a:bodyPr/>
                    <a:lstStyle/>
                    <a:p>
                      <a:endParaRPr lang="sq-AL" dirty="0"/>
                    </a:p>
                    <a:p>
                      <a:r>
                        <a:rPr lang="sq-AL" sz="3600" b="1" dirty="0">
                          <a:solidFill>
                            <a:srgbClr val="7030A0"/>
                          </a:solidFill>
                          <a:latin typeface="Times New Roman" panose="02020603050405020304" pitchFamily="18" charset="0"/>
                          <a:cs typeface="Times New Roman" panose="02020603050405020304" pitchFamily="18" charset="0"/>
                        </a:rPr>
                        <a:t>Shpreh drejt mendimin apo kërkesën, me gojë ose me shkrim, në gjuhën </a:t>
                      </a:r>
                      <a:r>
                        <a:rPr lang="sq-AL" sz="3600" b="1" dirty="0" err="1">
                          <a:solidFill>
                            <a:srgbClr val="7030A0"/>
                          </a:solidFill>
                          <a:latin typeface="Times New Roman" panose="02020603050405020304" pitchFamily="18" charset="0"/>
                          <a:cs typeface="Times New Roman" panose="02020603050405020304" pitchFamily="18" charset="0"/>
                        </a:rPr>
                        <a:t>joamtare</a:t>
                      </a:r>
                      <a:r>
                        <a:rPr lang="sq-AL" sz="3600" b="1" dirty="0">
                          <a:solidFill>
                            <a:srgbClr val="7030A0"/>
                          </a:solidFill>
                          <a:latin typeface="Times New Roman" panose="02020603050405020304" pitchFamily="18" charset="0"/>
                          <a:cs typeface="Times New Roman" panose="02020603050405020304" pitchFamily="18" charset="0"/>
                        </a:rPr>
                        <a:t> ose të huaj, për një situatë të caktuar të supozuar, në rast nevoje (për shërbim, ndihmë, informim, orientim etj.), duke </a:t>
                      </a:r>
                      <a:r>
                        <a:rPr lang="sq-AL" sz="3600" b="1" dirty="0" err="1">
                          <a:solidFill>
                            <a:srgbClr val="7030A0"/>
                          </a:solidFill>
                          <a:latin typeface="Times New Roman" panose="02020603050405020304" pitchFamily="18" charset="0"/>
                          <a:cs typeface="Times New Roman" panose="02020603050405020304" pitchFamily="18" charset="0"/>
                        </a:rPr>
                        <a:t>ndërvepruar</a:t>
                      </a:r>
                      <a:r>
                        <a:rPr lang="sq-AL" sz="3600" b="1" dirty="0">
                          <a:solidFill>
                            <a:srgbClr val="7030A0"/>
                          </a:solidFill>
                          <a:latin typeface="Times New Roman" panose="02020603050405020304" pitchFamily="18" charset="0"/>
                          <a:cs typeface="Times New Roman" panose="02020603050405020304" pitchFamily="18" charset="0"/>
                        </a:rPr>
                        <a:t> në grup ose në klasë.</a:t>
                      </a:r>
                    </a:p>
                  </a:txBody>
                  <a:tcPr/>
                </a:tc>
                <a:extLst>
                  <a:ext uri="{0D108BD9-81ED-4DB2-BD59-A6C34878D82A}">
                    <a16:rowId xmlns:a16="http://schemas.microsoft.com/office/drawing/2014/main" val="4097088855"/>
                  </a:ext>
                </a:extLst>
              </a:tr>
            </a:tbl>
          </a:graphicData>
        </a:graphic>
      </p:graphicFrame>
    </p:spTree>
    <p:extLst>
      <p:ext uri="{BB962C8B-B14F-4D97-AF65-F5344CB8AC3E}">
        <p14:creationId xmlns:p14="http://schemas.microsoft.com/office/powerpoint/2010/main" val="2301283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2411</Words>
  <Application>Microsoft Office PowerPoint</Application>
  <PresentationFormat>Widescreen</PresentationFormat>
  <Paragraphs>155</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Times New Roman</vt:lpstr>
      <vt:lpstr>Office Theme</vt:lpstr>
      <vt:lpstr>Kuptimi dhe funksioni i rezultateve të të nxënit në shkencat shoqërore. </vt:lpstr>
      <vt:lpstr>PowerPoint Presentation</vt:lpstr>
      <vt:lpstr>PowerPoint Presentation</vt:lpstr>
      <vt:lpstr>PowerPoint Presentation</vt:lpstr>
      <vt:lpstr>Rezultati i të nxënit përkufizohet si: </vt:lpstr>
      <vt:lpstr>PowerPoint Presentation</vt:lpstr>
      <vt:lpstr>PowerPoint Presentation</vt:lpstr>
      <vt:lpstr>PowerPoint Presentation</vt:lpstr>
      <vt:lpstr>PowerPoint Presentation</vt:lpstr>
      <vt:lpstr>  Shkalla 3 – zhvillim i mëtejshëm dhe orientim (klasat VI dhe VII)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Rezultatet e të nxënit Shoqëria dhe mjedisi SNKA / ISCED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Kuptimi dhe funksioni i rezultateve të të nxënit në shkencat shoqërore.</dc:title>
  <dc:creator>OEM</dc:creator>
  <cp:lastModifiedBy>Acer</cp:lastModifiedBy>
  <cp:revision>20</cp:revision>
  <dcterms:created xsi:type="dcterms:W3CDTF">2021-10-31T11:32:57Z</dcterms:created>
  <dcterms:modified xsi:type="dcterms:W3CDTF">2023-10-19T06:59:37Z</dcterms:modified>
</cp:coreProperties>
</file>