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8" r:id="rId11"/>
    <p:sldId id="263" r:id="rId12"/>
    <p:sldId id="264" r:id="rId13"/>
    <p:sldId id="265" r:id="rId14"/>
    <p:sldId id="266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q-A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A106986-8FD2-4E46-88CE-A364F2ABE46A}" type="datetimeFigureOut">
              <a:rPr lang="sq-AL" smtClean="0"/>
              <a:pPr/>
              <a:t>7.11.2023</a:t>
            </a:fld>
            <a:endParaRPr lang="sq-AL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B09D742-368E-4201-ACBE-F82E25BAB8E4}" type="slidenum">
              <a:rPr lang="sq-AL" smtClean="0"/>
              <a:pPr/>
              <a:t>‹#›</a:t>
            </a:fld>
            <a:endParaRPr lang="sq-AL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EADB8F-4818-4D2C-8B5B-1DE2A2AB10E4}"/>
              </a:ext>
            </a:extLst>
          </p:cNvPr>
          <p:cNvSpPr/>
          <p:nvPr/>
        </p:nvSpPr>
        <p:spPr>
          <a:xfrm>
            <a:off x="143508" y="188640"/>
            <a:ext cx="8856984" cy="2174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sq-AL" sz="4000" b="1" dirty="0">
                <a:solidFill>
                  <a:srgbClr val="4472C4"/>
                </a:solidFill>
                <a:latin typeface="Calibri" panose="020F0502020204030204"/>
              </a:rPr>
              <a:t>Metodologjia e mësimdhënies së </a:t>
            </a:r>
            <a:r>
              <a:rPr lang="en-US" sz="4000" b="1" dirty="0" err="1">
                <a:solidFill>
                  <a:srgbClr val="4472C4"/>
                </a:solidFill>
                <a:latin typeface="Calibri" panose="020F0502020204030204"/>
              </a:rPr>
              <a:t>Gjeografisë</a:t>
            </a:r>
            <a:r>
              <a:rPr lang="sq-AL" sz="4000" b="1" dirty="0">
                <a:solidFill>
                  <a:srgbClr val="4472C4"/>
                </a:solidFill>
                <a:latin typeface="Calibri" panose="020F0502020204030204"/>
              </a:rPr>
              <a:t>. Organizimi i klasës dhe materialet e nevojshme.</a:t>
            </a:r>
            <a:endParaRPr lang="sq-AL" sz="4000" b="1" dirty="0">
              <a:solidFill>
                <a:srgbClr val="4472C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0F0E4E-4F9A-42C4-AA43-825C948BBA92}"/>
              </a:ext>
            </a:extLst>
          </p:cNvPr>
          <p:cNvSpPr txBox="1">
            <a:spLocks/>
          </p:cNvSpPr>
          <p:nvPr/>
        </p:nvSpPr>
        <p:spPr>
          <a:xfrm>
            <a:off x="431539" y="2708920"/>
            <a:ext cx="8280921" cy="374441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C00000"/>
                </a:solidFill>
              </a:rPr>
              <a:t>Ligj</a:t>
            </a:r>
            <a:r>
              <a:rPr lang="en-US" dirty="0">
                <a:solidFill>
                  <a:srgbClr val="C00000"/>
                </a:solidFill>
              </a:rPr>
              <a:t>. 5 </a:t>
            </a:r>
          </a:p>
          <a:p>
            <a:r>
              <a:rPr lang="en-US" dirty="0" err="1">
                <a:solidFill>
                  <a:srgbClr val="002060"/>
                </a:solidFill>
              </a:rPr>
              <a:t>Lënda</a:t>
            </a:r>
            <a:r>
              <a:rPr lang="en-US" dirty="0">
                <a:solidFill>
                  <a:srgbClr val="002060"/>
                </a:solidFill>
              </a:rPr>
              <a:t>: </a:t>
            </a:r>
            <a:r>
              <a:rPr lang="en-US" dirty="0" err="1">
                <a:solidFill>
                  <a:srgbClr val="002060"/>
                </a:solidFill>
              </a:rPr>
              <a:t>Praktika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Pedagogjike</a:t>
            </a:r>
            <a:r>
              <a:rPr lang="en-US" dirty="0">
                <a:solidFill>
                  <a:srgbClr val="002060"/>
                </a:solidFill>
              </a:rPr>
              <a:t> 2</a:t>
            </a:r>
          </a:p>
          <a:p>
            <a:r>
              <a:rPr lang="en-US" dirty="0">
                <a:solidFill>
                  <a:srgbClr val="C00000"/>
                </a:solidFill>
              </a:rPr>
              <a:t>Prof. Ass. Dr. </a:t>
            </a:r>
            <a:r>
              <a:rPr lang="en-US" dirty="0" err="1">
                <a:solidFill>
                  <a:srgbClr val="C00000"/>
                </a:solidFill>
              </a:rPr>
              <a:t>Veli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Kryeziu</a:t>
            </a:r>
            <a:endParaRPr lang="sq-AL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62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92500" lnSpcReduction="20000"/>
          </a:bodyPr>
          <a:lstStyle/>
          <a:p>
            <a:pPr>
              <a:buClrTx/>
            </a:pPr>
            <a:r>
              <a:rPr lang="sq-AL" b="1" dirty="0"/>
              <a:t>Të arriturat e mëdha në shkencë, teknikë dhe teknologji, sidomos të arriturat në psikologjinë zhvillimore, kërkojnë dhe bëjnë të mundur që mësimdhënia e </a:t>
            </a:r>
            <a:r>
              <a:rPr lang="en-US" b="1" dirty="0" err="1"/>
              <a:t>gjeografisë</a:t>
            </a:r>
            <a:r>
              <a:rPr lang="sq-AL" b="1" dirty="0"/>
              <a:t> të bëhet më cilësore, të zhvillohet në interaksion me nxënësit, si parakusht për zhvillimin e tyre dinamik dhe të gjithanshëm. </a:t>
            </a:r>
          </a:p>
          <a:p>
            <a:pPr>
              <a:buClrTx/>
            </a:pPr>
            <a:r>
              <a:rPr lang="sq-AL" b="1" dirty="0"/>
              <a:t>Kështu, mësimdhënia bashkëkohore e </a:t>
            </a:r>
            <a:r>
              <a:rPr lang="en-US" b="1" dirty="0" err="1"/>
              <a:t>gjrografisë</a:t>
            </a:r>
            <a:r>
              <a:rPr lang="sq-AL" b="1" dirty="0"/>
              <a:t> ka për objektiv të nxisë nxënësit në </a:t>
            </a:r>
            <a:r>
              <a:rPr lang="sq-AL" b="1" dirty="0" err="1"/>
              <a:t>mësimnxënie</a:t>
            </a:r>
            <a:r>
              <a:rPr lang="sq-AL" b="1" dirty="0"/>
              <a:t> të pavarur si parakusht themelor për zhvillimin e potencialeve të tyre psikofizike deri në nivelin më të lartë. </a:t>
            </a:r>
            <a:endParaRPr lang="en-US" b="1" dirty="0"/>
          </a:p>
          <a:p>
            <a:pPr>
              <a:buClrTx/>
            </a:pPr>
            <a:endParaRPr lang="sq-AL" b="1" dirty="0"/>
          </a:p>
          <a:p>
            <a:pPr>
              <a:buClrTx/>
            </a:pPr>
            <a:endParaRPr lang="sq-A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q-AL" dirty="0"/>
              <a:t>APLIKIMI/përdorimi i teknikës dhe teknologjisë mësimore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q-AL" sz="1800" dirty="0">
                <a:solidFill>
                  <a:srgbClr val="0070C0"/>
                </a:solidFill>
              </a:rPr>
              <a:t>Përdorimi i teknikës dhe teknologjisë mësimore, kontribuon që përmes së cilës të transformohen përmbajtjet mësimore për të nxënë njohuri, me ndihmën e të cilave, në formë të zhvillimit të shkathtësive dhe formimit të shprehive, nxënësi e transformon vetën në aspektin psikofizik, kurse mësimdhënësi e përsosë mënyrën e komunikimit me nxënës, përkatësisht mënyrën e mësimdhënies. </a:t>
            </a:r>
          </a:p>
          <a:p>
            <a:pPr>
              <a:buNone/>
            </a:pPr>
            <a:r>
              <a:rPr lang="sq-AL" sz="1800" dirty="0">
                <a:solidFill>
                  <a:srgbClr val="C00000"/>
                </a:solidFill>
              </a:rPr>
              <a:t>Për dallim nga të mësuarit, </a:t>
            </a:r>
            <a:r>
              <a:rPr lang="sq-AL" sz="1800" b="1" dirty="0">
                <a:solidFill>
                  <a:srgbClr val="C00000"/>
                </a:solidFill>
              </a:rPr>
              <a:t>mësimi</a:t>
            </a:r>
            <a:r>
              <a:rPr lang="sq-AL" sz="1800" dirty="0">
                <a:solidFill>
                  <a:srgbClr val="C00000"/>
                </a:solidFill>
              </a:rPr>
              <a:t>, në mënyrë profesionale, planifikohet, programohet, organizohet, udhëhiqet nga mësimdhënësi, në bashkëpunim me nxënësit, mbrohet nga spontaniteti i dëmshëm. Si aktivitet dhe veprimtari e menaxhuar profesionalisht, </a:t>
            </a:r>
            <a:r>
              <a:rPr lang="sq-AL" sz="1800" b="1" dirty="0">
                <a:solidFill>
                  <a:srgbClr val="C00000"/>
                </a:solidFill>
              </a:rPr>
              <a:t>mësimi i nënshtrohet kontrollimit dhe vlerësimit nga ana e mësimdhënësit si dhe vetë kontrollimit e vetëvlerësimit nga ana e nxënësit. </a:t>
            </a:r>
          </a:p>
          <a:p>
            <a:pPr>
              <a:buNone/>
            </a:pPr>
            <a:r>
              <a:rPr lang="sq-AL" sz="1800" dirty="0">
                <a:solidFill>
                  <a:srgbClr val="002060"/>
                </a:solidFill>
              </a:rPr>
              <a:t>Në mësim parashihen qëllimi dhe objektivat ,normohen rezultatet, që duhet arritur dhe që mund të maten. Andaj, mësimdhënia padyshim është një detyrë e vështirë dhe komplekse e cila kërkon </a:t>
            </a:r>
            <a:r>
              <a:rPr lang="sq-AL" sz="1800" b="1" i="1" dirty="0">
                <a:solidFill>
                  <a:srgbClr val="00B050"/>
                </a:solidFill>
              </a:rPr>
              <a:t>njohuri, aftësi dhe shprehi të shumta</a:t>
            </a:r>
            <a:r>
              <a:rPr lang="sq-AL" sz="1800" i="1" dirty="0">
                <a:solidFill>
                  <a:srgbClr val="00B050"/>
                </a:solidFill>
              </a:rPr>
              <a:t>. </a:t>
            </a:r>
            <a:r>
              <a:rPr lang="sq-AL" sz="1800" dirty="0">
                <a:solidFill>
                  <a:srgbClr val="7030A0"/>
                </a:solidFill>
              </a:rPr>
              <a:t>Për këtë mësimdhënësi me kohë bënë orientimin e vetë në</a:t>
            </a:r>
            <a:r>
              <a:rPr lang="sq-AL" sz="1800" i="1" dirty="0">
                <a:solidFill>
                  <a:srgbClr val="7030A0"/>
                </a:solidFill>
              </a:rPr>
              <a:t> </a:t>
            </a:r>
            <a:r>
              <a:rPr lang="sq-AL" sz="1800" dirty="0">
                <a:solidFill>
                  <a:srgbClr val="7030A0"/>
                </a:solidFill>
              </a:rPr>
              <a:t>zgjidhjen e problemeve në mësimdhënie si: </a:t>
            </a:r>
          </a:p>
          <a:p>
            <a:pPr>
              <a:buNone/>
            </a:pPr>
            <a:r>
              <a:rPr lang="sq-AL" sz="1800" b="1" i="1" dirty="0">
                <a:solidFill>
                  <a:schemeClr val="accent6">
                    <a:lumMod val="50000"/>
                  </a:schemeClr>
                </a:solidFill>
              </a:rPr>
              <a:t>Problemet e metodave të mësimdhënies, të motivimit, të menaxhimit si dhe problemet e vlerësimit. 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sq-AL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>
            <a:normAutofit fontScale="92500" lnSpcReduction="20000"/>
          </a:bodyPr>
          <a:lstStyle/>
          <a:p>
            <a:pPr algn="just">
              <a:buClrTx/>
            </a:pPr>
            <a:r>
              <a:rPr lang="sq-AL" dirty="0">
                <a:solidFill>
                  <a:srgbClr val="0070C0"/>
                </a:solidFill>
              </a:rPr>
              <a:t>Mësimdhënësi ynë ende nuk e ka kuptuar se në kushtet e zhvillimit të vrullshëm shoqëror si dhe të rritjes mahnitëse të informacionit, koncepti për mësimdhënien dukshëm ka ndryshuar!..</a:t>
            </a:r>
          </a:p>
          <a:p>
            <a:pPr algn="just">
              <a:buClrTx/>
            </a:pPr>
            <a:r>
              <a:rPr lang="sq-AL" dirty="0">
                <a:solidFill>
                  <a:srgbClr val="7030A0"/>
                </a:solidFill>
              </a:rPr>
              <a:t>Mësimdhënësi më nuk mund të luajë rolin e burimit të informacionit si në të kaluarën, por ai në mënyrë të pashmangshme është pozicionuar si udhëheqës dhe organizues i mësimit që udhëheq nxënësin për të kërkuar e mbledhur informacionin në mënyrë të drejtë apo të pavarur duke e pajisur me metodologjinë e studimit dhe përpunimit të këtij informacioni.</a:t>
            </a:r>
            <a:endParaRPr lang="en-US" dirty="0">
              <a:solidFill>
                <a:srgbClr val="7030A0"/>
              </a:solidFill>
            </a:endParaRPr>
          </a:p>
          <a:p>
            <a:endParaRPr lang="sq-A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q-AL" sz="2800" dirty="0"/>
              <a:t>Çka duhet konsideruar të rëndësishme mësimdhënësi për mësimdhënien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00B050"/>
                </a:solidFill>
              </a:rPr>
              <a:t>Kur  mësimdhënësi din t’i motivojë nxënësit për orën e mësimit duke i aktivizuar në veprimtari të vazhdueshme, të organizuara në klasë, në grupe, çifte dhe në mënyrë individuale.</a:t>
            </a:r>
            <a:endParaRPr lang="en-US" dirty="0">
              <a:solidFill>
                <a:srgbClr val="00B05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002060"/>
                </a:solidFill>
              </a:rPr>
              <a:t>Kur mësimdhënësi di të menaxhojë mirë me klasën.</a:t>
            </a:r>
            <a:endParaRPr lang="en-US" dirty="0">
              <a:solidFill>
                <a:srgbClr val="00206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FF0000"/>
                </a:solidFill>
              </a:rPr>
              <a:t>Kur mësimdhënësi gjatë orës së mësimit përdor strukturë të qartë, gjuhë të qartë, zë të qartë dhe të rrjedhshme.</a:t>
            </a:r>
            <a:endParaRPr lang="en-US" dirty="0">
              <a:solidFill>
                <a:srgbClr val="FF000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7030A0"/>
                </a:solidFill>
              </a:rPr>
              <a:t>Kur mësimdhënësi për orën e mësimit shfrytëzon burime të ndryshme informacionesh për të zgjeruar njohurit e tij.</a:t>
            </a:r>
            <a:endParaRPr lang="en-US" dirty="0">
              <a:solidFill>
                <a:srgbClr val="7030A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chemeClr val="accent6">
                    <a:lumMod val="50000"/>
                  </a:schemeClr>
                </a:solidFill>
              </a:rPr>
              <a:t>Kur mësimdhënësi planifikon, përgatit dhe organizon mirë kohën për orën mësimore duke përdorur dhe përzgjedhur metoda dhe teknika të përshtatshme.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sq-AL" dirty="0">
                <a:solidFill>
                  <a:srgbClr val="FF0000"/>
                </a:solidFill>
              </a:rPr>
              <a:t>Atëherë, </a:t>
            </a:r>
            <a:r>
              <a:rPr lang="sq-AL" b="1" dirty="0">
                <a:solidFill>
                  <a:srgbClr val="FF0000"/>
                </a:solidFill>
              </a:rPr>
              <a:t>mësimdhënia </a:t>
            </a:r>
            <a:r>
              <a:rPr lang="sq-AL" dirty="0">
                <a:solidFill>
                  <a:srgbClr val="FF0000"/>
                </a:solidFill>
              </a:rPr>
              <a:t> mund të jetë e suksesshme vetëm nëse mësimdhënësi të gjitha këto i planifikon mirë dhe i zbaton në kohë dhe moment të duhur.</a:t>
            </a:r>
          </a:p>
          <a:p>
            <a:pPr>
              <a:buClrTx/>
            </a:pPr>
            <a:r>
              <a:rPr lang="sq-AL" dirty="0">
                <a:solidFill>
                  <a:schemeClr val="bg2">
                    <a:lumMod val="10000"/>
                  </a:schemeClr>
                </a:solidFill>
              </a:rPr>
              <a:t>Këto duhet të jenë sfidat që mësimdhënësi duhet të përballet gjatë punës së vetë në mënyrë që të përgatisë sa më mirë nxënësin për një jetë të suksesshme.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816E9-6A52-410C-B7D9-3EA9D715D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836712"/>
            <a:ext cx="8686800" cy="3600400"/>
          </a:xfrm>
        </p:spPr>
        <p:txBody>
          <a:bodyPr>
            <a:normAutofit/>
          </a:bodyPr>
          <a:lstStyle/>
          <a:p>
            <a:r>
              <a:rPr lang="en-US" dirty="0" err="1"/>
              <a:t>Pyetje</a:t>
            </a:r>
            <a:r>
              <a:rPr lang="en-US" dirty="0"/>
              <a:t>?</a:t>
            </a:r>
            <a:br>
              <a:rPr lang="en-US" dirty="0"/>
            </a:br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190561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16632"/>
            <a:ext cx="8839200" cy="1152128"/>
          </a:xfrm>
        </p:spPr>
        <p:txBody>
          <a:bodyPr>
            <a:noAutofit/>
          </a:bodyPr>
          <a:lstStyle/>
          <a:p>
            <a:pPr algn="ctr"/>
            <a:r>
              <a:rPr lang="sq-AL" sz="2400" b="1" dirty="0"/>
              <a:t>Mësuesi, mësimëdhënia dhe të nxënit</a:t>
            </a:r>
            <a:br>
              <a:rPr lang="en-US" sz="2400" dirty="0"/>
            </a:br>
            <a:endParaRPr lang="sq-AL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sq-AL" b="1" dirty="0">
                <a:solidFill>
                  <a:srgbClr val="00B050"/>
                </a:solidFill>
              </a:rPr>
              <a:t>Nevoja për ndryshim në mësimdhënie në radhë të parë duhet të filloj nga vetja dhe atë</a:t>
            </a:r>
            <a:r>
              <a:rPr lang="sq-AL" dirty="0">
                <a:solidFill>
                  <a:srgbClr val="00B050"/>
                </a:solidFill>
              </a:rPr>
              <a:t>: </a:t>
            </a:r>
            <a:r>
              <a:rPr lang="sq-AL" b="1" dirty="0">
                <a:solidFill>
                  <a:srgbClr val="00B050"/>
                </a:solidFill>
              </a:rPr>
              <a:t> </a:t>
            </a:r>
            <a:endParaRPr lang="en-US" dirty="0">
              <a:solidFill>
                <a:srgbClr val="00B05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7030A0"/>
                </a:solidFill>
              </a:rPr>
              <a:t>nga raportet e tij me nxënësit</a:t>
            </a:r>
            <a:r>
              <a:rPr lang="sq-AL" b="1" dirty="0">
                <a:solidFill>
                  <a:srgbClr val="7030A0"/>
                </a:solidFill>
              </a:rPr>
              <a:t>,</a:t>
            </a:r>
            <a:endParaRPr lang="en-US" dirty="0">
              <a:solidFill>
                <a:srgbClr val="7030A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7030A0"/>
                </a:solidFill>
              </a:rPr>
              <a:t>nga metodat dhe teknikat e mësimdhënies,</a:t>
            </a:r>
            <a:endParaRPr lang="en-US" dirty="0">
              <a:solidFill>
                <a:srgbClr val="7030A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7030A0"/>
                </a:solidFill>
              </a:rPr>
              <a:t>nga roli i tij në klasë si drejtues, vëzhgues, menaxhues dhe </a:t>
            </a:r>
            <a:endParaRPr lang="en-US" dirty="0">
              <a:solidFill>
                <a:srgbClr val="7030A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7030A0"/>
                </a:solidFill>
              </a:rPr>
              <a:t>nga mënyra e vlerësimit të nxënësit dhe vetëvlerësimit.</a:t>
            </a:r>
            <a:endParaRPr lang="en-US" dirty="0">
              <a:solidFill>
                <a:srgbClr val="7030A0"/>
              </a:solidFill>
            </a:endParaRPr>
          </a:p>
          <a:p>
            <a:endParaRPr lang="sq-A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2800" dirty="0">
                <a:solidFill>
                  <a:srgbClr val="0070C0"/>
                </a:solidFill>
              </a:rPr>
              <a:t>Aplikimi i metodave te reja të mësimdhëniës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sq-AL" b="1" dirty="0">
                <a:solidFill>
                  <a:srgbClr val="7030A0"/>
                </a:solidFill>
              </a:rPr>
              <a:t>Kusht për ndryshimin- aplikimi i metodave dhe teknikave më bashkëkohore në orën e mësimit si:</a:t>
            </a:r>
            <a:endParaRPr lang="en-US" b="1" dirty="0">
              <a:solidFill>
                <a:srgbClr val="7030A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C00000"/>
                </a:solidFill>
              </a:rPr>
              <a:t>puna me grupe,</a:t>
            </a:r>
            <a:endParaRPr lang="en-US" dirty="0">
              <a:solidFill>
                <a:srgbClr val="C0000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C00000"/>
                </a:solidFill>
              </a:rPr>
              <a:t>loja me role dhe simulimi, </a:t>
            </a:r>
            <a:endParaRPr lang="en-US" dirty="0">
              <a:solidFill>
                <a:srgbClr val="C0000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C00000"/>
                </a:solidFill>
              </a:rPr>
              <a:t>marrjen e vendimeve,</a:t>
            </a:r>
            <a:endParaRPr lang="en-US" dirty="0">
              <a:solidFill>
                <a:srgbClr val="C0000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C00000"/>
                </a:solidFill>
              </a:rPr>
              <a:t>zgjidhjen e konflikteve, </a:t>
            </a:r>
            <a:endParaRPr lang="en-US" dirty="0">
              <a:solidFill>
                <a:srgbClr val="C00000"/>
              </a:solidFill>
            </a:endParaRPr>
          </a:p>
          <a:p>
            <a:pPr lvl="0"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C00000"/>
                </a:solidFill>
              </a:rPr>
              <a:t>projektin kërkimor etj.</a:t>
            </a:r>
            <a:endParaRPr lang="en-US" dirty="0">
              <a:solidFill>
                <a:srgbClr val="C00000"/>
              </a:solidFill>
            </a:endParaRPr>
          </a:p>
          <a:p>
            <a:endParaRPr lang="sq-A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2503"/>
            <a:ext cx="8686800" cy="1307929"/>
          </a:xfrm>
        </p:spPr>
        <p:txBody>
          <a:bodyPr>
            <a:noAutofit/>
          </a:bodyPr>
          <a:lstStyle/>
          <a:p>
            <a:r>
              <a:rPr lang="sq-AL" sz="2000" dirty="0">
                <a:solidFill>
                  <a:srgbClr val="C00000"/>
                </a:solidFill>
              </a:rPr>
              <a:t>mësimdhënësi i lëndës së </a:t>
            </a:r>
            <a:r>
              <a:rPr lang="en-US" sz="2000" dirty="0" err="1">
                <a:solidFill>
                  <a:srgbClr val="C00000"/>
                </a:solidFill>
              </a:rPr>
              <a:t>GjeografIS</a:t>
            </a:r>
            <a:r>
              <a:rPr lang="sq-AL" sz="2000" dirty="0">
                <a:solidFill>
                  <a:srgbClr val="C00000"/>
                </a:solidFill>
              </a:rPr>
              <a:t>Ë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sq-AL" sz="2000" dirty="0">
                <a:solidFill>
                  <a:srgbClr val="C00000"/>
                </a:solidFill>
              </a:rPr>
              <a:t>TË përdor me efektshmëri dhe TË kuptoJ saktë përmbajtjen e këtyre metodave dhe teknikave të reja të mësimdhënies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10433"/>
            <a:ext cx="8686800" cy="4525963"/>
          </a:xfrm>
        </p:spPr>
        <p:txBody>
          <a:bodyPr>
            <a:normAutofit fontScale="85000" lnSpcReduction="10000"/>
          </a:bodyPr>
          <a:lstStyle/>
          <a:p>
            <a:pPr>
              <a:buClrTx/>
            </a:pPr>
            <a:r>
              <a:rPr lang="sq-AL" b="1" dirty="0">
                <a:solidFill>
                  <a:schemeClr val="bg2">
                    <a:lumMod val="10000"/>
                  </a:schemeClr>
                </a:solidFill>
              </a:rPr>
              <a:t>Mësimdhënësi do të krijoj mundësi që çdo nxënës të njohë jetën e shoqërisë në të cilën jeton dhe vepron, por në të njëjtën kohë edhe të marrë pjesë në segmente të caktuara të saj e gjithë kjo mund të arrihet:</a:t>
            </a:r>
            <a:endParaRPr lang="en-US" b="1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00B050"/>
                </a:solidFill>
              </a:rPr>
              <a:t>duke i vënë nxënësit përballë fakteve, ngjarjeve dhe situatave tipike sociale,</a:t>
            </a:r>
            <a:endParaRPr lang="en-US" dirty="0">
              <a:solidFill>
                <a:srgbClr val="00B050"/>
              </a:solidFill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7030A0"/>
                </a:solidFill>
              </a:rPr>
              <a:t>duke vënë nxënësi përballë problemeve që kërkojnë më shumë se një zgjidhje,</a:t>
            </a:r>
            <a:endParaRPr lang="en-US" dirty="0">
              <a:solidFill>
                <a:srgbClr val="7030A0"/>
              </a:solidFill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C00000"/>
                </a:solidFill>
              </a:rPr>
              <a:t>duke e lidhur zgjidhjen e një problemi me informacion ndër lëndor,</a:t>
            </a:r>
            <a:endParaRPr lang="en-US" dirty="0">
              <a:solidFill>
                <a:srgbClr val="C00000"/>
              </a:solidFill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002060"/>
                </a:solidFill>
              </a:rPr>
              <a:t>duke inkurajuar nxënësit të bëjnë pyetje rreth problemit.</a:t>
            </a:r>
            <a:endParaRPr lang="en-US" dirty="0">
              <a:solidFill>
                <a:srgbClr val="002060"/>
              </a:solidFill>
            </a:endParaRPr>
          </a:p>
          <a:p>
            <a:endParaRPr lang="sq-A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Autofit/>
          </a:bodyPr>
          <a:lstStyle/>
          <a:p>
            <a:pPr algn="ctr"/>
            <a:r>
              <a:rPr lang="sq-AL" sz="2400" dirty="0">
                <a:solidFill>
                  <a:srgbClr val="00B050"/>
                </a:solidFill>
              </a:rPr>
              <a:t>Cilat janë pritjet e aplikimit të metodave te reja të mësimdhëniës?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sq-AL" b="1" i="1" dirty="0">
                <a:solidFill>
                  <a:srgbClr val="002060"/>
                </a:solidFill>
              </a:rPr>
              <a:t>Nëse mësimdhënësi ndryshon konceptin e tij për statusin e lëndës së </a:t>
            </a:r>
            <a:r>
              <a:rPr lang="en-US" b="1" i="1" dirty="0" err="1">
                <a:solidFill>
                  <a:srgbClr val="002060"/>
                </a:solidFill>
              </a:rPr>
              <a:t>Gjeografisë</a:t>
            </a:r>
            <a:r>
              <a:rPr lang="sq-AL" b="1" i="1" dirty="0">
                <a:solidFill>
                  <a:srgbClr val="002060"/>
                </a:solidFill>
              </a:rPr>
              <a:t>;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sq-AL" b="1" i="1" dirty="0">
                <a:solidFill>
                  <a:srgbClr val="7030A0"/>
                </a:solidFill>
              </a:rPr>
              <a:t>nëse ndërgjegjësohet për efektshmërinë e metodave dhe teknikave gjatë shpjegimit;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sq-AL" b="1" i="1" dirty="0"/>
              <a:t>nëse ndryshon mënyrën e vlerësimit të njohurive të nxënësve;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sq-AL" b="1" i="1" dirty="0">
                <a:solidFill>
                  <a:srgbClr val="C00000"/>
                </a:solidFill>
              </a:rPr>
              <a:t>nëse ndryshon pozicionin e tij në klasë duke bërë motivimin e duhur të nxënësve për mësim efektiv ;</a:t>
            </a:r>
          </a:p>
          <a:p>
            <a:pPr>
              <a:buBlip>
                <a:blip r:embed="rId2"/>
              </a:buBlip>
            </a:pPr>
            <a:r>
              <a:rPr lang="sq-AL" b="1" dirty="0">
                <a:solidFill>
                  <a:srgbClr val="00B050"/>
                </a:solidFill>
              </a:rPr>
              <a:t>Atëherë mësimdhënësi mund të pres ndryshime edhe të vetë vetës edhe të nxënësve me të cilët punon. </a:t>
            </a:r>
            <a:endParaRPr lang="en-US" b="1" dirty="0">
              <a:solidFill>
                <a:srgbClr val="00B050"/>
              </a:solidFill>
            </a:endParaRPr>
          </a:p>
          <a:p>
            <a:endParaRPr lang="sq-A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2400" b="1" dirty="0"/>
              <a:t> TË MËSUARIT DHE MËSIMI</a:t>
            </a:r>
            <a:endParaRPr lang="sq-AL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Tx/>
            </a:pPr>
            <a:r>
              <a:rPr lang="sq-AL" dirty="0">
                <a:solidFill>
                  <a:srgbClr val="00B050"/>
                </a:solidFill>
              </a:rPr>
              <a:t>Qëllimi kryesor i mësimit është </a:t>
            </a:r>
            <a:r>
              <a:rPr lang="sq-AL" b="1" dirty="0">
                <a:solidFill>
                  <a:srgbClr val="00B050"/>
                </a:solidFill>
              </a:rPr>
              <a:t>përgatitja e nxënësve me njohurit, shprehitë dhe vlerat e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shoqërisë</a:t>
            </a:r>
            <a:r>
              <a:rPr lang="sq-AL" b="1" dirty="0">
                <a:solidFill>
                  <a:srgbClr val="00B050"/>
                </a:solidFill>
              </a:rPr>
              <a:t>. </a:t>
            </a:r>
            <a:r>
              <a:rPr lang="sq-AL" dirty="0">
                <a:solidFill>
                  <a:srgbClr val="00B050"/>
                </a:solidFill>
              </a:rPr>
              <a:t>Në shoqërinë e dijes, atje ku të gjithë synojmë të inkuadrohemi, misioni i shkollës-mësimit është :</a:t>
            </a:r>
          </a:p>
          <a:p>
            <a:pPr>
              <a:buClrTx/>
            </a:pPr>
            <a:r>
              <a:rPr lang="sq-AL" dirty="0">
                <a:solidFill>
                  <a:srgbClr val="7030A0"/>
                </a:solidFill>
              </a:rPr>
              <a:t>të pajisë nxënësin me shprehitë e shoqërisë së dijes dhe vlerat e qytetarisë demokratike-shprehitë bazë që shkolla duhet të kultivojë të nxënësi, </a:t>
            </a:r>
          </a:p>
          <a:p>
            <a:pPr>
              <a:buClrTx/>
            </a:pPr>
            <a:r>
              <a:rPr lang="en-US" dirty="0" err="1">
                <a:solidFill>
                  <a:srgbClr val="002060"/>
                </a:solidFill>
              </a:rPr>
              <a:t>Kushtet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sq-AL" dirty="0">
                <a:solidFill>
                  <a:srgbClr val="002060"/>
                </a:solidFill>
              </a:rPr>
              <a:t>që t’i përgatisë për shoqërinë e dijes janë: motivimi për të mësuar përtej arsimimit bazë, të nxënit në mënyrë të pavarur, përpunimi i informacionit, krijimtaria, zgjidhje e problemit, puna me të tjerët, komunikimi etj.</a:t>
            </a:r>
            <a:endParaRPr lang="en-US" dirty="0">
              <a:solidFill>
                <a:srgbClr val="002060"/>
              </a:solidFill>
            </a:endParaRPr>
          </a:p>
          <a:p>
            <a:endParaRPr lang="sq-A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2400" dirty="0"/>
              <a:t>Format e organizimit të procesit mësimor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q-AL" sz="3600" b="1" dirty="0">
                <a:solidFill>
                  <a:srgbClr val="C00000"/>
                </a:solidFill>
              </a:rPr>
              <a:t>Organizimi i jashtëm dhe i brendshëm  këtij sistemi/procesi,</a:t>
            </a:r>
            <a:r>
              <a:rPr lang="en-US" sz="3600" b="1" dirty="0">
                <a:solidFill>
                  <a:srgbClr val="C00000"/>
                </a:solidFill>
              </a:rPr>
              <a:t> </a:t>
            </a:r>
            <a:r>
              <a:rPr lang="sq-AL" sz="3600" b="1" dirty="0">
                <a:solidFill>
                  <a:srgbClr val="C00000"/>
                </a:solidFill>
              </a:rPr>
              <a:t>përbëhet nga këto komponente:</a:t>
            </a:r>
            <a:endParaRPr lang="en-US" sz="3600" b="1" dirty="0">
              <a:solidFill>
                <a:srgbClr val="C00000"/>
              </a:solidFill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00B050"/>
                </a:solidFill>
              </a:rPr>
              <a:t>Mësimi organizohet në klasë, me nxënës të një moshe, kurse klasa ka numër të kufizuar nxënësish.</a:t>
            </a:r>
            <a:endParaRPr lang="en-US" dirty="0">
              <a:solidFill>
                <a:srgbClr val="00B050"/>
              </a:solidFill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002060"/>
                </a:solidFill>
              </a:rPr>
              <a:t>Tërë klasa punon në bazë të planit dhe programit të njëjtë, që ka ndarje lëndore të përmbajtjeve edukative dhe arsimore</a:t>
            </a:r>
            <a:r>
              <a:rPr lang="en-US" dirty="0">
                <a:solidFill>
                  <a:srgbClr val="002060"/>
                </a:solidFill>
              </a:rPr>
              <a:t>- </a:t>
            </a:r>
            <a:r>
              <a:rPr lang="en-US" dirty="0" err="1">
                <a:solidFill>
                  <a:srgbClr val="002060"/>
                </a:solidFill>
              </a:rPr>
              <a:t>gjeografike</a:t>
            </a:r>
            <a:r>
              <a:rPr lang="sq-AL" dirty="0">
                <a:solidFill>
                  <a:srgbClr val="002060"/>
                </a:solidFill>
              </a:rPr>
              <a:t>, duke respektuar veçoritë individuale të zhvillimit psikofizik të nxënësve.</a:t>
            </a:r>
            <a:endParaRPr lang="en-US" dirty="0">
              <a:solidFill>
                <a:srgbClr val="002060"/>
              </a:solidFill>
            </a:endParaRPr>
          </a:p>
          <a:p>
            <a:pPr>
              <a:buClrTx/>
              <a:buFont typeface="Wingdings" pitchFamily="2" charset="2"/>
              <a:buChar char="Ø"/>
            </a:pPr>
            <a:r>
              <a:rPr lang="sq-AL" dirty="0">
                <a:solidFill>
                  <a:srgbClr val="7030A0"/>
                </a:solidFill>
              </a:rPr>
              <a:t>Puna mësimore në klasë zhvillohet kryesisht brenda organizimit kohor të orës mësimore. Numri i nxënësve në klasë si dhe organizimi kohor i orës mësimore varet nga kushtet dhe rrethanat të cilat i ofron shkolla. 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sq-AL" dirty="0"/>
              <a:t> </a:t>
            </a:r>
            <a:endParaRPr lang="en-US" dirty="0"/>
          </a:p>
          <a:p>
            <a:endParaRPr lang="sq-A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q-AL" b="1" i="1" dirty="0"/>
              <a:t> Mësimdhënia</a:t>
            </a:r>
            <a:endParaRPr lang="sq-A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sq-AL" sz="2800" b="1" dirty="0"/>
              <a:t>Organizimi i mësimit padyshim është një veprimtari komplekse, prandaj si e tillë kërkon angazhim të plotë të mësimdhënësit si dhe angazhim dhe përgatitje të nxënësve. Siç dihet mësimi është paraqitur me paraqitjen e shkollës. Është pjesë e pandashme dhe veprimtari themelore e shkollës edhe sot, ai zhvillohet, përsoset dhe begatohet vazhdimisht me zhvillimin dhe përparimin e vetë shoqërisë njerëzore, të bazës materiale, mjeteve të prodhimit, forcave prodhuese si dhe marrëdhënieve në prodhim.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>
            <a:normAutofit fontScale="77500" lnSpcReduction="20000"/>
          </a:bodyPr>
          <a:lstStyle/>
          <a:p>
            <a:pPr>
              <a:buClrTx/>
            </a:pPr>
            <a:r>
              <a:rPr lang="sq-AL" b="1" dirty="0">
                <a:solidFill>
                  <a:srgbClr val="FF0000"/>
                </a:solidFill>
              </a:rPr>
              <a:t>Qëllimi dhe objektivat e mësimit, përmbajtjet, mënyrat dhe format e organizimit të tij, teknika dhe teknologjia mësimore, gjithherë zhvillohen dhe përsosen, </a:t>
            </a:r>
          </a:p>
          <a:p>
            <a:pPr>
              <a:buClrTx/>
            </a:pPr>
            <a:r>
              <a:rPr lang="sq-AL" b="1" dirty="0">
                <a:solidFill>
                  <a:srgbClr val="0070C0"/>
                </a:solidFill>
              </a:rPr>
              <a:t>nga mësimi individual-në mësim kolektiv, në çifte, në punën me grupe, </a:t>
            </a:r>
          </a:p>
          <a:p>
            <a:pPr>
              <a:buClrTx/>
            </a:pPr>
            <a:r>
              <a:rPr lang="sq-AL" b="1" dirty="0">
                <a:solidFill>
                  <a:srgbClr val="7030A0"/>
                </a:solidFill>
              </a:rPr>
              <a:t>nga fjala e gjallë e mësimdhënësit- në eksperiment dhe punë të pavarur të nxënësve, </a:t>
            </a:r>
          </a:p>
          <a:p>
            <a:pPr>
              <a:buClrTx/>
            </a:pPr>
            <a:r>
              <a:rPr lang="sq-AL" b="1" dirty="0">
                <a:solidFill>
                  <a:schemeClr val="accent6">
                    <a:lumMod val="50000"/>
                  </a:schemeClr>
                </a:solidFill>
              </a:rPr>
              <a:t>nga roli dominant i mësimdhënësit- në rolin e koordinatorit të tij në mësim dhe në bashkëpunëtor të nxënësit, </a:t>
            </a:r>
          </a:p>
          <a:p>
            <a:pPr>
              <a:buClrTx/>
            </a:pPr>
            <a:r>
              <a:rPr lang="sq-AL" b="1" dirty="0">
                <a:solidFill>
                  <a:srgbClr val="00B050"/>
                </a:solidFill>
              </a:rPr>
              <a:t>nga nxënësi si objekt i mësimit- në nxënës si subjekt i mësimit, </a:t>
            </a:r>
          </a:p>
          <a:p>
            <a:pPr>
              <a:buClrTx/>
            </a:pPr>
            <a:r>
              <a:rPr lang="sq-AL" b="1" dirty="0">
                <a:solidFill>
                  <a:srgbClr val="C00000"/>
                </a:solidFill>
              </a:rPr>
              <a:t>nga mësimdhënia e mësimdhënësit në mësimnxënie të nxënësit etj. </a:t>
            </a:r>
          </a:p>
          <a:p>
            <a:pPr>
              <a:buClrTx/>
            </a:pPr>
            <a:endParaRPr lang="sq-A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234</TotalTime>
  <Words>1276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Franklin Gothic Book</vt:lpstr>
      <vt:lpstr>Franklin Gothic Medium</vt:lpstr>
      <vt:lpstr>Wingdings</vt:lpstr>
      <vt:lpstr>Wingdings 2</vt:lpstr>
      <vt:lpstr>Trek</vt:lpstr>
      <vt:lpstr>PowerPoint Presentation</vt:lpstr>
      <vt:lpstr>Mësuesi, mësimëdhënia dhe të nxënit </vt:lpstr>
      <vt:lpstr>Aplikimi i metodave te reja të mësimdhëniës</vt:lpstr>
      <vt:lpstr>mësimdhënësi i lëndës së GjeografISË TË përdor me efektshmëri dhe TË kuptoJ saktë përmbajtjen e këtyre metodave dhe teknikave të reja të mësimdhënies </vt:lpstr>
      <vt:lpstr>Cilat janë pritjet e aplikimit të metodave te reja të mësimdhëniës?</vt:lpstr>
      <vt:lpstr> TË MËSUARIT DHE MËSIMI</vt:lpstr>
      <vt:lpstr>Format e organizimit të procesit mësimor</vt:lpstr>
      <vt:lpstr> Mësimdhënia</vt:lpstr>
      <vt:lpstr>PowerPoint Presentation</vt:lpstr>
      <vt:lpstr>PowerPoint Presentation</vt:lpstr>
      <vt:lpstr>APLIKIMI/përdorimi i teknikës dhe teknologjisë mësimore</vt:lpstr>
      <vt:lpstr>PowerPoint Presentation</vt:lpstr>
      <vt:lpstr>Çka duhet konsideruar të rëndësishme mësimdhënësi për mësimdhënien</vt:lpstr>
      <vt:lpstr>PowerPoint Presentation</vt:lpstr>
      <vt:lpstr>Pyetje? 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e dytë   Mësuesi, mësimëdhënia dhe të nxënit</dc:title>
  <dc:creator>Retail</dc:creator>
  <cp:lastModifiedBy>Acer</cp:lastModifiedBy>
  <cp:revision>18</cp:revision>
  <dcterms:created xsi:type="dcterms:W3CDTF">2012-03-01T08:48:35Z</dcterms:created>
  <dcterms:modified xsi:type="dcterms:W3CDTF">2023-11-07T16:18:20Z</dcterms:modified>
</cp:coreProperties>
</file>