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5" d="100"/>
          <a:sy n="115" d="100"/>
        </p:scale>
        <p:origin x="42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0E51F-B427-4AE2-ACA5-25A54A0D47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q-AL"/>
          </a:p>
        </p:txBody>
      </p:sp>
      <p:sp>
        <p:nvSpPr>
          <p:cNvPr id="3" name="Subtitle 2">
            <a:extLst>
              <a:ext uri="{FF2B5EF4-FFF2-40B4-BE49-F238E27FC236}">
                <a16:creationId xmlns:a16="http://schemas.microsoft.com/office/drawing/2014/main" id="{1C6112DD-1F64-448B-8632-4CC5BCE19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q-AL"/>
          </a:p>
        </p:txBody>
      </p:sp>
      <p:sp>
        <p:nvSpPr>
          <p:cNvPr id="4" name="Date Placeholder 3">
            <a:extLst>
              <a:ext uri="{FF2B5EF4-FFF2-40B4-BE49-F238E27FC236}">
                <a16:creationId xmlns:a16="http://schemas.microsoft.com/office/drawing/2014/main" id="{AC26D188-8BE1-49DA-BEAA-7369B5FA9CAB}"/>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5" name="Footer Placeholder 4">
            <a:extLst>
              <a:ext uri="{FF2B5EF4-FFF2-40B4-BE49-F238E27FC236}">
                <a16:creationId xmlns:a16="http://schemas.microsoft.com/office/drawing/2014/main" id="{F098DA2F-8240-44DD-8378-CDA910E41469}"/>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21C01E26-3E4E-43C2-8937-FF5A3F344772}"/>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4290403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A0FC-342F-4A61-AA70-3465880FDF4B}"/>
              </a:ext>
            </a:extLst>
          </p:cNvPr>
          <p:cNvSpPr>
            <a:spLocks noGrp="1"/>
          </p:cNvSpPr>
          <p:nvPr>
            <p:ph type="title"/>
          </p:nvPr>
        </p:nvSpPr>
        <p:spPr/>
        <p:txBody>
          <a:bodyPr/>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EAE0BB66-A348-4ADB-AC85-6D1AE7908D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8729F031-A746-4D54-AF0F-B3F476514EF2}"/>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5" name="Footer Placeholder 4">
            <a:extLst>
              <a:ext uri="{FF2B5EF4-FFF2-40B4-BE49-F238E27FC236}">
                <a16:creationId xmlns:a16="http://schemas.microsoft.com/office/drawing/2014/main" id="{E246711C-C49B-439E-9C52-821E4ED4DAEE}"/>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7EA1B8E0-74F0-4429-A02C-4BEB1967E11C}"/>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968320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79CC2A-3386-4C44-A6AB-1FD546FF97F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q-AL"/>
          </a:p>
        </p:txBody>
      </p:sp>
      <p:sp>
        <p:nvSpPr>
          <p:cNvPr id="3" name="Vertical Text Placeholder 2">
            <a:extLst>
              <a:ext uri="{FF2B5EF4-FFF2-40B4-BE49-F238E27FC236}">
                <a16:creationId xmlns:a16="http://schemas.microsoft.com/office/drawing/2014/main" id="{0753DD43-ABDA-482C-8AB0-34299712B4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A2B7785F-733E-43CC-9624-4A8F920A2F33}"/>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5" name="Footer Placeholder 4">
            <a:extLst>
              <a:ext uri="{FF2B5EF4-FFF2-40B4-BE49-F238E27FC236}">
                <a16:creationId xmlns:a16="http://schemas.microsoft.com/office/drawing/2014/main" id="{6984616D-4CBC-4460-989F-230C4E30EF50}"/>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699788D8-920D-422F-9CD0-67B7F9CC440C}"/>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2321678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40F8B-BCD9-4D3C-860C-A9F84AF4E95F}"/>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799A81FB-EC06-41F0-AB6E-2B26CF8077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E90C329F-5B94-40A2-817F-7ED1311CCE35}"/>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5" name="Footer Placeholder 4">
            <a:extLst>
              <a:ext uri="{FF2B5EF4-FFF2-40B4-BE49-F238E27FC236}">
                <a16:creationId xmlns:a16="http://schemas.microsoft.com/office/drawing/2014/main" id="{71FAF522-01D9-47FB-850C-3A52E2E9EFAE}"/>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BD0DC64E-11E2-4E26-9B96-FAD70768A148}"/>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2040379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BE055-9A52-4827-BD95-F1ED962712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q-AL"/>
          </a:p>
        </p:txBody>
      </p:sp>
      <p:sp>
        <p:nvSpPr>
          <p:cNvPr id="3" name="Text Placeholder 2">
            <a:extLst>
              <a:ext uri="{FF2B5EF4-FFF2-40B4-BE49-F238E27FC236}">
                <a16:creationId xmlns:a16="http://schemas.microsoft.com/office/drawing/2014/main" id="{E2CBB0DD-732F-4017-A049-96CAF1E3ED6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2BA138-DBC5-4536-968B-CF653F8A5F34}"/>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5" name="Footer Placeholder 4">
            <a:extLst>
              <a:ext uri="{FF2B5EF4-FFF2-40B4-BE49-F238E27FC236}">
                <a16:creationId xmlns:a16="http://schemas.microsoft.com/office/drawing/2014/main" id="{775EDA9A-0981-4761-9D3C-185B3CE7F5A1}"/>
              </a:ext>
            </a:extLst>
          </p:cNvPr>
          <p:cNvSpPr>
            <a:spLocks noGrp="1"/>
          </p:cNvSpPr>
          <p:nvPr>
            <p:ph type="ftr" sz="quarter" idx="11"/>
          </p:nvPr>
        </p:nvSpPr>
        <p:spPr/>
        <p:txBody>
          <a:bodyPr/>
          <a:lstStyle/>
          <a:p>
            <a:endParaRPr lang="sq-AL"/>
          </a:p>
        </p:txBody>
      </p:sp>
      <p:sp>
        <p:nvSpPr>
          <p:cNvPr id="6" name="Slide Number Placeholder 5">
            <a:extLst>
              <a:ext uri="{FF2B5EF4-FFF2-40B4-BE49-F238E27FC236}">
                <a16:creationId xmlns:a16="http://schemas.microsoft.com/office/drawing/2014/main" id="{44D6EE9C-C5D0-4DB6-9D8F-4BC5AABA9024}"/>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995887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ADC2B-7E15-45E1-A213-BFBA16FB38C4}"/>
              </a:ext>
            </a:extLst>
          </p:cNvPr>
          <p:cNvSpPr>
            <a:spLocks noGrp="1"/>
          </p:cNvSpPr>
          <p:nvPr>
            <p:ph type="title"/>
          </p:nvPr>
        </p:nvSpPr>
        <p:spPr/>
        <p:txBody>
          <a:bodyPr/>
          <a:lstStyle/>
          <a:p>
            <a:r>
              <a:rPr lang="en-US"/>
              <a:t>Click to edit Master title style</a:t>
            </a:r>
            <a:endParaRPr lang="sq-AL"/>
          </a:p>
        </p:txBody>
      </p:sp>
      <p:sp>
        <p:nvSpPr>
          <p:cNvPr id="3" name="Content Placeholder 2">
            <a:extLst>
              <a:ext uri="{FF2B5EF4-FFF2-40B4-BE49-F238E27FC236}">
                <a16:creationId xmlns:a16="http://schemas.microsoft.com/office/drawing/2014/main" id="{2D96A3A1-22CE-46F0-A865-A0A5E9CE83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Content Placeholder 3">
            <a:extLst>
              <a:ext uri="{FF2B5EF4-FFF2-40B4-BE49-F238E27FC236}">
                <a16:creationId xmlns:a16="http://schemas.microsoft.com/office/drawing/2014/main" id="{A34D9AF1-110B-45E7-9B15-86E59F2E18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Date Placeholder 4">
            <a:extLst>
              <a:ext uri="{FF2B5EF4-FFF2-40B4-BE49-F238E27FC236}">
                <a16:creationId xmlns:a16="http://schemas.microsoft.com/office/drawing/2014/main" id="{2EC66674-72CA-44F6-93B7-90FCAD7C11E4}"/>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6" name="Footer Placeholder 5">
            <a:extLst>
              <a:ext uri="{FF2B5EF4-FFF2-40B4-BE49-F238E27FC236}">
                <a16:creationId xmlns:a16="http://schemas.microsoft.com/office/drawing/2014/main" id="{A7FA218D-FA39-4179-A26A-E2F6B1451AF4}"/>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B0C87EE3-8188-49EC-801C-5A57C49C396B}"/>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1366922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08467-817B-4735-81A8-261D9A645D01}"/>
              </a:ext>
            </a:extLst>
          </p:cNvPr>
          <p:cNvSpPr>
            <a:spLocks noGrp="1"/>
          </p:cNvSpPr>
          <p:nvPr>
            <p:ph type="title"/>
          </p:nvPr>
        </p:nvSpPr>
        <p:spPr>
          <a:xfrm>
            <a:off x="839788" y="365125"/>
            <a:ext cx="10515600" cy="1325563"/>
          </a:xfrm>
        </p:spPr>
        <p:txBody>
          <a:bodyPr/>
          <a:lstStyle/>
          <a:p>
            <a:r>
              <a:rPr lang="en-US"/>
              <a:t>Click to edit Master title style</a:t>
            </a:r>
            <a:endParaRPr lang="sq-AL"/>
          </a:p>
        </p:txBody>
      </p:sp>
      <p:sp>
        <p:nvSpPr>
          <p:cNvPr id="3" name="Text Placeholder 2">
            <a:extLst>
              <a:ext uri="{FF2B5EF4-FFF2-40B4-BE49-F238E27FC236}">
                <a16:creationId xmlns:a16="http://schemas.microsoft.com/office/drawing/2014/main" id="{08E25152-8762-462C-A846-AC21B9E7E2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8E0DD8-D9F9-465D-9D7B-3B92DD84FF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5" name="Text Placeholder 4">
            <a:extLst>
              <a:ext uri="{FF2B5EF4-FFF2-40B4-BE49-F238E27FC236}">
                <a16:creationId xmlns:a16="http://schemas.microsoft.com/office/drawing/2014/main" id="{C1E36A0D-F2D0-4B77-B211-68E31E6316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FBB8BE-60AE-4D36-8ABE-30217446E4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7" name="Date Placeholder 6">
            <a:extLst>
              <a:ext uri="{FF2B5EF4-FFF2-40B4-BE49-F238E27FC236}">
                <a16:creationId xmlns:a16="http://schemas.microsoft.com/office/drawing/2014/main" id="{C485A40F-D6CD-4AF2-91C7-C4163BAE3139}"/>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8" name="Footer Placeholder 7">
            <a:extLst>
              <a:ext uri="{FF2B5EF4-FFF2-40B4-BE49-F238E27FC236}">
                <a16:creationId xmlns:a16="http://schemas.microsoft.com/office/drawing/2014/main" id="{6856C23A-DC0D-45D2-A46F-39BC6A036E56}"/>
              </a:ext>
            </a:extLst>
          </p:cNvPr>
          <p:cNvSpPr>
            <a:spLocks noGrp="1"/>
          </p:cNvSpPr>
          <p:nvPr>
            <p:ph type="ftr" sz="quarter" idx="11"/>
          </p:nvPr>
        </p:nvSpPr>
        <p:spPr/>
        <p:txBody>
          <a:bodyPr/>
          <a:lstStyle/>
          <a:p>
            <a:endParaRPr lang="sq-AL"/>
          </a:p>
        </p:txBody>
      </p:sp>
      <p:sp>
        <p:nvSpPr>
          <p:cNvPr id="9" name="Slide Number Placeholder 8">
            <a:extLst>
              <a:ext uri="{FF2B5EF4-FFF2-40B4-BE49-F238E27FC236}">
                <a16:creationId xmlns:a16="http://schemas.microsoft.com/office/drawing/2014/main" id="{0A9744A5-5EC1-40D4-9FB3-C92A98DC6D55}"/>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3009779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AE1BA-6FBB-466C-9E94-9EBA5AF1C04B}"/>
              </a:ext>
            </a:extLst>
          </p:cNvPr>
          <p:cNvSpPr>
            <a:spLocks noGrp="1"/>
          </p:cNvSpPr>
          <p:nvPr>
            <p:ph type="title"/>
          </p:nvPr>
        </p:nvSpPr>
        <p:spPr/>
        <p:txBody>
          <a:bodyPr/>
          <a:lstStyle/>
          <a:p>
            <a:r>
              <a:rPr lang="en-US"/>
              <a:t>Click to edit Master title style</a:t>
            </a:r>
            <a:endParaRPr lang="sq-AL"/>
          </a:p>
        </p:txBody>
      </p:sp>
      <p:sp>
        <p:nvSpPr>
          <p:cNvPr id="3" name="Date Placeholder 2">
            <a:extLst>
              <a:ext uri="{FF2B5EF4-FFF2-40B4-BE49-F238E27FC236}">
                <a16:creationId xmlns:a16="http://schemas.microsoft.com/office/drawing/2014/main" id="{C4289E52-341F-4324-8A7E-EA975F458042}"/>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4" name="Footer Placeholder 3">
            <a:extLst>
              <a:ext uri="{FF2B5EF4-FFF2-40B4-BE49-F238E27FC236}">
                <a16:creationId xmlns:a16="http://schemas.microsoft.com/office/drawing/2014/main" id="{E823A7F2-67F9-468D-8B94-95585D6D6E53}"/>
              </a:ext>
            </a:extLst>
          </p:cNvPr>
          <p:cNvSpPr>
            <a:spLocks noGrp="1"/>
          </p:cNvSpPr>
          <p:nvPr>
            <p:ph type="ftr" sz="quarter" idx="11"/>
          </p:nvPr>
        </p:nvSpPr>
        <p:spPr/>
        <p:txBody>
          <a:bodyPr/>
          <a:lstStyle/>
          <a:p>
            <a:endParaRPr lang="sq-AL"/>
          </a:p>
        </p:txBody>
      </p:sp>
      <p:sp>
        <p:nvSpPr>
          <p:cNvPr id="5" name="Slide Number Placeholder 4">
            <a:extLst>
              <a:ext uri="{FF2B5EF4-FFF2-40B4-BE49-F238E27FC236}">
                <a16:creationId xmlns:a16="http://schemas.microsoft.com/office/drawing/2014/main" id="{C0A58409-A17F-459E-BD63-3296F94D83CA}"/>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900240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2F3325-0C2E-4F11-ABF7-60FCF507261B}"/>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3" name="Footer Placeholder 2">
            <a:extLst>
              <a:ext uri="{FF2B5EF4-FFF2-40B4-BE49-F238E27FC236}">
                <a16:creationId xmlns:a16="http://schemas.microsoft.com/office/drawing/2014/main" id="{65A13635-EB69-40B8-BB92-C9B13B6744FD}"/>
              </a:ext>
            </a:extLst>
          </p:cNvPr>
          <p:cNvSpPr>
            <a:spLocks noGrp="1"/>
          </p:cNvSpPr>
          <p:nvPr>
            <p:ph type="ftr" sz="quarter" idx="11"/>
          </p:nvPr>
        </p:nvSpPr>
        <p:spPr/>
        <p:txBody>
          <a:bodyPr/>
          <a:lstStyle/>
          <a:p>
            <a:endParaRPr lang="sq-AL"/>
          </a:p>
        </p:txBody>
      </p:sp>
      <p:sp>
        <p:nvSpPr>
          <p:cNvPr id="4" name="Slide Number Placeholder 3">
            <a:extLst>
              <a:ext uri="{FF2B5EF4-FFF2-40B4-BE49-F238E27FC236}">
                <a16:creationId xmlns:a16="http://schemas.microsoft.com/office/drawing/2014/main" id="{04400F41-5124-4009-AE2E-908EA349A2D3}"/>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2708470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4E670-B264-4713-A072-897ADCBA9E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Content Placeholder 2">
            <a:extLst>
              <a:ext uri="{FF2B5EF4-FFF2-40B4-BE49-F238E27FC236}">
                <a16:creationId xmlns:a16="http://schemas.microsoft.com/office/drawing/2014/main" id="{219D718F-95AA-4012-9123-C8D53172BD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Text Placeholder 3">
            <a:extLst>
              <a:ext uri="{FF2B5EF4-FFF2-40B4-BE49-F238E27FC236}">
                <a16:creationId xmlns:a16="http://schemas.microsoft.com/office/drawing/2014/main" id="{09E28C13-2C89-4D39-B6F1-20BF3E4360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00812A-8102-4C0F-85FB-336B713167E9}"/>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6" name="Footer Placeholder 5">
            <a:extLst>
              <a:ext uri="{FF2B5EF4-FFF2-40B4-BE49-F238E27FC236}">
                <a16:creationId xmlns:a16="http://schemas.microsoft.com/office/drawing/2014/main" id="{FCF2B558-E296-4683-A0E4-39834CFA7449}"/>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B6A94125-CDF0-4063-80C1-28AEE0DDD581}"/>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857327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66ACC-C2B3-4F2A-A22B-5408521AE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q-AL"/>
          </a:p>
        </p:txBody>
      </p:sp>
      <p:sp>
        <p:nvSpPr>
          <p:cNvPr id="3" name="Picture Placeholder 2">
            <a:extLst>
              <a:ext uri="{FF2B5EF4-FFF2-40B4-BE49-F238E27FC236}">
                <a16:creationId xmlns:a16="http://schemas.microsoft.com/office/drawing/2014/main" id="{554827CA-8C3F-412B-85FE-9222569CEF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q-AL"/>
          </a:p>
        </p:txBody>
      </p:sp>
      <p:sp>
        <p:nvSpPr>
          <p:cNvPr id="4" name="Text Placeholder 3">
            <a:extLst>
              <a:ext uri="{FF2B5EF4-FFF2-40B4-BE49-F238E27FC236}">
                <a16:creationId xmlns:a16="http://schemas.microsoft.com/office/drawing/2014/main" id="{00DA4B60-2254-4C66-B819-F47816DD63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CE4104-903F-413B-90DF-D344BC83F41E}"/>
              </a:ext>
            </a:extLst>
          </p:cNvPr>
          <p:cNvSpPr>
            <a:spLocks noGrp="1"/>
          </p:cNvSpPr>
          <p:nvPr>
            <p:ph type="dt" sz="half" idx="10"/>
          </p:nvPr>
        </p:nvSpPr>
        <p:spPr/>
        <p:txBody>
          <a:bodyPr/>
          <a:lstStyle/>
          <a:p>
            <a:fld id="{17786B9B-5E91-42AC-A707-5B04E1EF1A61}" type="datetimeFigureOut">
              <a:rPr lang="sq-AL" smtClean="0"/>
              <a:t>17.10.2023</a:t>
            </a:fld>
            <a:endParaRPr lang="sq-AL"/>
          </a:p>
        </p:txBody>
      </p:sp>
      <p:sp>
        <p:nvSpPr>
          <p:cNvPr id="6" name="Footer Placeholder 5">
            <a:extLst>
              <a:ext uri="{FF2B5EF4-FFF2-40B4-BE49-F238E27FC236}">
                <a16:creationId xmlns:a16="http://schemas.microsoft.com/office/drawing/2014/main" id="{0232DFB9-3C1F-4B32-A3BE-470AE925ADFA}"/>
              </a:ext>
            </a:extLst>
          </p:cNvPr>
          <p:cNvSpPr>
            <a:spLocks noGrp="1"/>
          </p:cNvSpPr>
          <p:nvPr>
            <p:ph type="ftr" sz="quarter" idx="11"/>
          </p:nvPr>
        </p:nvSpPr>
        <p:spPr/>
        <p:txBody>
          <a:bodyPr/>
          <a:lstStyle/>
          <a:p>
            <a:endParaRPr lang="sq-AL"/>
          </a:p>
        </p:txBody>
      </p:sp>
      <p:sp>
        <p:nvSpPr>
          <p:cNvPr id="7" name="Slide Number Placeholder 6">
            <a:extLst>
              <a:ext uri="{FF2B5EF4-FFF2-40B4-BE49-F238E27FC236}">
                <a16:creationId xmlns:a16="http://schemas.microsoft.com/office/drawing/2014/main" id="{B266AB0C-86C0-4596-9159-D4B00EB37695}"/>
              </a:ext>
            </a:extLst>
          </p:cNvPr>
          <p:cNvSpPr>
            <a:spLocks noGrp="1"/>
          </p:cNvSpPr>
          <p:nvPr>
            <p:ph type="sldNum" sz="quarter" idx="12"/>
          </p:nvPr>
        </p:nvSpPr>
        <p:spPr/>
        <p:txBody>
          <a:bodyPr/>
          <a:lstStyle/>
          <a:p>
            <a:fld id="{C4FE9626-D9C1-4A62-9351-C6343EFA66CB}" type="slidenum">
              <a:rPr lang="sq-AL" smtClean="0"/>
              <a:t>‹#›</a:t>
            </a:fld>
            <a:endParaRPr lang="sq-AL"/>
          </a:p>
        </p:txBody>
      </p:sp>
    </p:spTree>
    <p:extLst>
      <p:ext uri="{BB962C8B-B14F-4D97-AF65-F5344CB8AC3E}">
        <p14:creationId xmlns:p14="http://schemas.microsoft.com/office/powerpoint/2010/main" val="2859965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21770A-47B2-4352-8175-FA97D3F0B6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q-AL"/>
          </a:p>
        </p:txBody>
      </p:sp>
      <p:sp>
        <p:nvSpPr>
          <p:cNvPr id="3" name="Text Placeholder 2">
            <a:extLst>
              <a:ext uri="{FF2B5EF4-FFF2-40B4-BE49-F238E27FC236}">
                <a16:creationId xmlns:a16="http://schemas.microsoft.com/office/drawing/2014/main" id="{1CF50DE5-21C9-4E6F-9AAC-8B5395D69A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q-AL"/>
          </a:p>
        </p:txBody>
      </p:sp>
      <p:sp>
        <p:nvSpPr>
          <p:cNvPr id="4" name="Date Placeholder 3">
            <a:extLst>
              <a:ext uri="{FF2B5EF4-FFF2-40B4-BE49-F238E27FC236}">
                <a16:creationId xmlns:a16="http://schemas.microsoft.com/office/drawing/2014/main" id="{3ECE95A9-C18A-4A0C-B7D7-55A05592DC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86B9B-5E91-42AC-A707-5B04E1EF1A61}" type="datetimeFigureOut">
              <a:rPr lang="sq-AL" smtClean="0"/>
              <a:t>17.10.2023</a:t>
            </a:fld>
            <a:endParaRPr lang="sq-AL"/>
          </a:p>
        </p:txBody>
      </p:sp>
      <p:sp>
        <p:nvSpPr>
          <p:cNvPr id="5" name="Footer Placeholder 4">
            <a:extLst>
              <a:ext uri="{FF2B5EF4-FFF2-40B4-BE49-F238E27FC236}">
                <a16:creationId xmlns:a16="http://schemas.microsoft.com/office/drawing/2014/main" id="{8529AB99-49C7-4C23-96F8-00E564BDB4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q-AL"/>
          </a:p>
        </p:txBody>
      </p:sp>
      <p:sp>
        <p:nvSpPr>
          <p:cNvPr id="6" name="Slide Number Placeholder 5">
            <a:extLst>
              <a:ext uri="{FF2B5EF4-FFF2-40B4-BE49-F238E27FC236}">
                <a16:creationId xmlns:a16="http://schemas.microsoft.com/office/drawing/2014/main" id="{F38C7620-21CF-4AC0-B293-1944BAC4F3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FE9626-D9C1-4A62-9351-C6343EFA66CB}" type="slidenum">
              <a:rPr lang="sq-AL" smtClean="0"/>
              <a:t>‹#›</a:t>
            </a:fld>
            <a:endParaRPr lang="sq-AL"/>
          </a:p>
        </p:txBody>
      </p:sp>
    </p:spTree>
    <p:extLst>
      <p:ext uri="{BB962C8B-B14F-4D97-AF65-F5344CB8AC3E}">
        <p14:creationId xmlns:p14="http://schemas.microsoft.com/office/powerpoint/2010/main" val="55885458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q-A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B80DC-E91C-4952-8C54-167DD9628E3F}"/>
              </a:ext>
            </a:extLst>
          </p:cNvPr>
          <p:cNvSpPr>
            <a:spLocks noGrp="1"/>
          </p:cNvSpPr>
          <p:nvPr>
            <p:ph type="ctrTitle"/>
          </p:nvPr>
        </p:nvSpPr>
        <p:spPr/>
        <p:txBody>
          <a:bodyPr/>
          <a:lstStyle/>
          <a:p>
            <a:endParaRPr lang="sq-AL" dirty="0"/>
          </a:p>
        </p:txBody>
      </p:sp>
      <p:sp>
        <p:nvSpPr>
          <p:cNvPr id="3" name="Subtitle 2">
            <a:extLst>
              <a:ext uri="{FF2B5EF4-FFF2-40B4-BE49-F238E27FC236}">
                <a16:creationId xmlns:a16="http://schemas.microsoft.com/office/drawing/2014/main" id="{8D9EC662-31A9-4923-BED9-967B97A92EAA}"/>
              </a:ext>
            </a:extLst>
          </p:cNvPr>
          <p:cNvSpPr>
            <a:spLocks noGrp="1"/>
          </p:cNvSpPr>
          <p:nvPr>
            <p:ph type="subTitle" idx="1"/>
          </p:nvPr>
        </p:nvSpPr>
        <p:spPr/>
        <p:txBody>
          <a:bodyPr/>
          <a:lstStyle/>
          <a:p>
            <a:endParaRPr lang="sq-AL" dirty="0"/>
          </a:p>
        </p:txBody>
      </p:sp>
      <p:graphicFrame>
        <p:nvGraphicFramePr>
          <p:cNvPr id="4" name="Table 3">
            <a:extLst>
              <a:ext uri="{FF2B5EF4-FFF2-40B4-BE49-F238E27FC236}">
                <a16:creationId xmlns:a16="http://schemas.microsoft.com/office/drawing/2014/main" id="{3F8B406E-1068-488A-B9E7-EC548D7C4C93}"/>
              </a:ext>
            </a:extLst>
          </p:cNvPr>
          <p:cNvGraphicFramePr>
            <a:graphicFrameLocks noGrp="1"/>
          </p:cNvGraphicFramePr>
          <p:nvPr>
            <p:extLst>
              <p:ext uri="{D42A27DB-BD31-4B8C-83A1-F6EECF244321}">
                <p14:modId xmlns:p14="http://schemas.microsoft.com/office/powerpoint/2010/main" val="3410693661"/>
              </p:ext>
            </p:extLst>
          </p:nvPr>
        </p:nvGraphicFramePr>
        <p:xfrm>
          <a:off x="272955" y="590296"/>
          <a:ext cx="11395881" cy="5839333"/>
        </p:xfrm>
        <a:graphic>
          <a:graphicData uri="http://schemas.openxmlformats.org/drawingml/2006/table">
            <a:tbl>
              <a:tblPr>
                <a:tableStyleId>{5C22544A-7EE6-4342-B048-85BDC9FD1C3A}</a:tableStyleId>
              </a:tblPr>
              <a:tblGrid>
                <a:gridCol w="11395881">
                  <a:extLst>
                    <a:ext uri="{9D8B030D-6E8A-4147-A177-3AD203B41FA5}">
                      <a16:colId xmlns:a16="http://schemas.microsoft.com/office/drawing/2014/main" val="2000968863"/>
                    </a:ext>
                  </a:extLst>
                </a:gridCol>
              </a:tblGrid>
              <a:tr h="5671931">
                <a:tc>
                  <a:txBody>
                    <a:bodyPr/>
                    <a:lstStyle/>
                    <a:p>
                      <a:pPr algn="l">
                        <a:lnSpc>
                          <a:spcPct val="115000"/>
                        </a:lnSpc>
                        <a:spcAft>
                          <a:spcPts val="0"/>
                        </a:spcAft>
                      </a:pPr>
                      <a:r>
                        <a:rPr lang="sq-AL" sz="4800" b="1" dirty="0">
                          <a:effectLst/>
                        </a:rPr>
                        <a:t>Korniza e </a:t>
                      </a:r>
                      <a:r>
                        <a:rPr lang="sq-AL" sz="4800" b="1" dirty="0" err="1">
                          <a:effectLst/>
                        </a:rPr>
                        <a:t>Kurrikulit</a:t>
                      </a:r>
                      <a:r>
                        <a:rPr lang="sq-AL" sz="4800" b="1" dirty="0">
                          <a:effectLst/>
                        </a:rPr>
                        <a:t> të Kosovës dhe </a:t>
                      </a:r>
                      <a:r>
                        <a:rPr lang="sq-AL" sz="4800" b="1" dirty="0" err="1">
                          <a:effectLst/>
                        </a:rPr>
                        <a:t>Kurrikulat</a:t>
                      </a:r>
                      <a:r>
                        <a:rPr lang="sq-AL" sz="4800" b="1" dirty="0">
                          <a:effectLst/>
                        </a:rPr>
                        <a:t> bërthamë- Zbatimi në praktikë</a:t>
                      </a:r>
                      <a:endParaRPr lang="en-US" sz="4800" b="1" dirty="0">
                        <a:effectLst/>
                      </a:endParaRPr>
                    </a:p>
                    <a:p>
                      <a:pPr algn="l">
                        <a:lnSpc>
                          <a:spcPct val="115000"/>
                        </a:lnSpc>
                        <a:spcAft>
                          <a:spcPts val="0"/>
                        </a:spcAft>
                      </a:pPr>
                      <a:r>
                        <a:rPr lang="en-US" sz="4800" b="1" dirty="0" err="1">
                          <a:effectLst/>
                        </a:rPr>
                        <a:t>Shoqëria</a:t>
                      </a:r>
                      <a:r>
                        <a:rPr lang="en-US" sz="4800" b="1" dirty="0">
                          <a:effectLst/>
                        </a:rPr>
                        <a:t> </a:t>
                      </a:r>
                      <a:r>
                        <a:rPr lang="en-US" sz="4800" b="1" dirty="0" err="1">
                          <a:effectLst/>
                        </a:rPr>
                        <a:t>dhe</a:t>
                      </a:r>
                      <a:r>
                        <a:rPr lang="en-US" sz="4800" b="1" dirty="0">
                          <a:effectLst/>
                        </a:rPr>
                        <a:t> </a:t>
                      </a:r>
                      <a:r>
                        <a:rPr lang="en-US" sz="4800" b="1" dirty="0" err="1">
                          <a:effectLst/>
                        </a:rPr>
                        <a:t>mjedisi</a:t>
                      </a:r>
                      <a:r>
                        <a:rPr lang="en-US" sz="4800" b="1" dirty="0">
                          <a:effectLst/>
                        </a:rPr>
                        <a:t>- </a:t>
                      </a:r>
                      <a:r>
                        <a:rPr lang="en-US" sz="4800" b="1" dirty="0" smtClean="0">
                          <a:effectLst/>
                        </a:rPr>
                        <a:t>(</a:t>
                      </a:r>
                      <a:r>
                        <a:rPr lang="en-US" sz="4800" b="1" dirty="0" err="1" smtClean="0">
                          <a:effectLst/>
                        </a:rPr>
                        <a:t>Histori</a:t>
                      </a:r>
                      <a:r>
                        <a:rPr lang="en-US" sz="4800" b="1" dirty="0" smtClean="0">
                          <a:effectLst/>
                        </a:rPr>
                        <a:t>,</a:t>
                      </a:r>
                      <a:r>
                        <a:rPr lang="en-US" sz="4800" b="1" baseline="0" dirty="0" smtClean="0">
                          <a:effectLst/>
                        </a:rPr>
                        <a:t> </a:t>
                      </a:r>
                      <a:r>
                        <a:rPr lang="en-US" sz="4800" b="1" dirty="0" err="1" smtClean="0">
                          <a:effectLst/>
                        </a:rPr>
                        <a:t>Gjeografi</a:t>
                      </a:r>
                      <a:r>
                        <a:rPr lang="en-US" sz="4800" b="1" baseline="0" dirty="0" smtClean="0">
                          <a:effectLst/>
                        </a:rPr>
                        <a:t> </a:t>
                      </a:r>
                      <a:r>
                        <a:rPr lang="en-US" sz="4800" b="1" baseline="0" dirty="0" err="1" smtClean="0">
                          <a:effectLst/>
                        </a:rPr>
                        <a:t>dhe</a:t>
                      </a:r>
                      <a:r>
                        <a:rPr lang="en-US" sz="4800" b="1" baseline="0" dirty="0" smtClean="0">
                          <a:effectLst/>
                        </a:rPr>
                        <a:t> </a:t>
                      </a:r>
                      <a:r>
                        <a:rPr lang="en-US" sz="4800" b="1" baseline="0" dirty="0" err="1" smtClean="0">
                          <a:effectLst/>
                        </a:rPr>
                        <a:t>Edukatë</a:t>
                      </a:r>
                      <a:r>
                        <a:rPr lang="en-US" sz="4800" b="1" baseline="0" dirty="0" smtClean="0">
                          <a:effectLst/>
                        </a:rPr>
                        <a:t> </a:t>
                      </a:r>
                      <a:r>
                        <a:rPr lang="en-US" sz="4800" b="1" baseline="0" dirty="0" err="1" smtClean="0">
                          <a:effectLst/>
                        </a:rPr>
                        <a:t>Qytetare</a:t>
                      </a:r>
                      <a:r>
                        <a:rPr lang="en-US" sz="4800" b="1" baseline="0" dirty="0" smtClean="0">
                          <a:effectLst/>
                        </a:rPr>
                        <a:t>)</a:t>
                      </a:r>
                      <a:endParaRPr lang="en-US" sz="4800" b="1" dirty="0">
                        <a:effectLst/>
                      </a:endParaRPr>
                    </a:p>
                    <a:p>
                      <a:pPr algn="l">
                        <a:lnSpc>
                          <a:spcPct val="115000"/>
                        </a:lnSpc>
                        <a:spcAft>
                          <a:spcPts val="0"/>
                        </a:spcAft>
                      </a:pPr>
                      <a:r>
                        <a:rPr lang="en-US" sz="4800" b="1" dirty="0" err="1">
                          <a:effectLst/>
                        </a:rPr>
                        <a:t>Praktika</a:t>
                      </a:r>
                      <a:r>
                        <a:rPr lang="en-US" sz="4800" b="1" dirty="0">
                          <a:effectLst/>
                        </a:rPr>
                        <a:t> </a:t>
                      </a:r>
                      <a:r>
                        <a:rPr lang="en-US" sz="4800" b="1" dirty="0" err="1">
                          <a:effectLst/>
                        </a:rPr>
                        <a:t>Pedagogjike</a:t>
                      </a:r>
                      <a:r>
                        <a:rPr lang="en-US" sz="4800" b="1" dirty="0">
                          <a:effectLst/>
                        </a:rPr>
                        <a:t> 2</a:t>
                      </a:r>
                    </a:p>
                    <a:p>
                      <a:pPr algn="l">
                        <a:lnSpc>
                          <a:spcPct val="115000"/>
                        </a:lnSpc>
                        <a:spcAft>
                          <a:spcPts val="0"/>
                        </a:spcAft>
                      </a:pPr>
                      <a:r>
                        <a:rPr lang="en-US" sz="4800" b="1" dirty="0" err="1">
                          <a:effectLst/>
                        </a:rPr>
                        <a:t>Ligj</a:t>
                      </a:r>
                      <a:r>
                        <a:rPr lang="en-US" sz="4800" b="1" dirty="0">
                          <a:effectLst/>
                        </a:rPr>
                        <a:t>. 1</a:t>
                      </a:r>
                      <a:r>
                        <a:rPr lang="sq-AL" sz="4800" b="1" dirty="0">
                          <a:effectLst/>
                        </a:rPr>
                        <a:t> </a:t>
                      </a:r>
                      <a:endParaRPr lang="en-US" sz="4800" b="1" dirty="0">
                        <a:effectLst/>
                      </a:endParaRPr>
                    </a:p>
                    <a:p>
                      <a:pPr algn="l">
                        <a:lnSpc>
                          <a:spcPct val="115000"/>
                        </a:lnSpc>
                        <a:spcAft>
                          <a:spcPts val="0"/>
                        </a:spcAft>
                      </a:pPr>
                      <a:r>
                        <a:rPr lang="en-US" sz="4800" b="1" dirty="0">
                          <a:effectLst/>
                          <a:latin typeface="Calibri" panose="020F0502020204030204" pitchFamily="34" charset="0"/>
                          <a:ea typeface="Calibri" panose="020F0502020204030204" pitchFamily="34" charset="0"/>
                          <a:cs typeface="Times New Roman" panose="02020603050405020304" pitchFamily="18" charset="0"/>
                        </a:rPr>
                        <a:t>UP- </a:t>
                      </a:r>
                      <a:r>
                        <a:rPr lang="en-US" sz="4800" b="1" dirty="0" err="1">
                          <a:effectLst/>
                          <a:latin typeface="Calibri" panose="020F0502020204030204" pitchFamily="34" charset="0"/>
                          <a:ea typeface="Calibri" panose="020F0502020204030204" pitchFamily="34" charset="0"/>
                          <a:cs typeface="Times New Roman" panose="02020603050405020304" pitchFamily="18" charset="0"/>
                        </a:rPr>
                        <a:t>Prishtinë</a:t>
                      </a:r>
                      <a:r>
                        <a:rPr lang="en-US" sz="4800" b="1"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dirty="0" err="1">
                          <a:effectLst/>
                          <a:latin typeface="Calibri" panose="020F0502020204030204" pitchFamily="34" charset="0"/>
                          <a:ea typeface="Calibri" panose="020F0502020204030204" pitchFamily="34" charset="0"/>
                          <a:cs typeface="Times New Roman" panose="02020603050405020304" pitchFamily="18" charset="0"/>
                        </a:rPr>
                        <a:t>tetor</a:t>
                      </a:r>
                      <a:r>
                        <a:rPr lang="en-US" sz="4800" b="1" dirty="0">
                          <a:effectLst/>
                          <a:latin typeface="Calibri" panose="020F0502020204030204" pitchFamily="34" charset="0"/>
                          <a:ea typeface="Calibri" panose="020F0502020204030204" pitchFamily="34" charset="0"/>
                          <a:cs typeface="Times New Roman" panose="02020603050405020304" pitchFamily="18" charset="0"/>
                        </a:rPr>
                        <a:t> 2023</a:t>
                      </a:r>
                      <a:endParaRPr lang="sq-AL" sz="4800" b="1" dirty="0">
                        <a:effectLst/>
                        <a:latin typeface="Calibri" panose="020F0502020204030204" pitchFamily="34" charset="0"/>
                        <a:ea typeface="Calibri" panose="020F0502020204030204" pitchFamily="34" charset="0"/>
                        <a:cs typeface="Times New Roman" panose="02020603050405020304" pitchFamily="18" charset="0"/>
                      </a:endParaRPr>
                    </a:p>
                  </a:txBody>
                  <a:tcPr marL="114300" marR="114300" marT="0" marB="0"/>
                </a:tc>
                <a:extLst>
                  <a:ext uri="{0D108BD9-81ED-4DB2-BD59-A6C34878D82A}">
                    <a16:rowId xmlns:a16="http://schemas.microsoft.com/office/drawing/2014/main" val="1947326166"/>
                  </a:ext>
                </a:extLst>
              </a:tr>
            </a:tbl>
          </a:graphicData>
        </a:graphic>
      </p:graphicFrame>
    </p:spTree>
    <p:extLst>
      <p:ext uri="{BB962C8B-B14F-4D97-AF65-F5344CB8AC3E}">
        <p14:creationId xmlns:p14="http://schemas.microsoft.com/office/powerpoint/2010/main" val="3265572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F39FFF6-67A2-42CF-BA61-C303722C60F5}"/>
              </a:ext>
            </a:extLst>
          </p:cNvPr>
          <p:cNvSpPr/>
          <p:nvPr/>
        </p:nvSpPr>
        <p:spPr>
          <a:xfrm>
            <a:off x="311426" y="343404"/>
            <a:ext cx="11569148" cy="5909310"/>
          </a:xfrm>
          <a:prstGeom prst="rect">
            <a:avLst/>
          </a:prstGeom>
        </p:spPr>
        <p:txBody>
          <a:bodyPr wrap="square">
            <a:spAutoFit/>
          </a:bodyPr>
          <a:lstStyle/>
          <a:p>
            <a:pPr>
              <a:lnSpc>
                <a:spcPct val="150000"/>
              </a:lnSpc>
            </a:pPr>
            <a:r>
              <a:rPr lang="sq-AL" sz="3600" dirty="0">
                <a:solidFill>
                  <a:srgbClr val="0070C0"/>
                </a:solidFill>
              </a:rPr>
              <a:t>Shkallët</a:t>
            </a:r>
            <a:r>
              <a:rPr lang="en-US" sz="3600" dirty="0">
                <a:solidFill>
                  <a:srgbClr val="0070C0"/>
                </a:solidFill>
              </a:rPr>
              <a:t> </a:t>
            </a:r>
            <a:r>
              <a:rPr lang="sq-AL" sz="3600" dirty="0">
                <a:solidFill>
                  <a:srgbClr val="0070C0"/>
                </a:solidFill>
              </a:rPr>
              <a:t>kryesore</a:t>
            </a:r>
            <a:r>
              <a:rPr lang="en-US" sz="3600" dirty="0">
                <a:solidFill>
                  <a:srgbClr val="0070C0"/>
                </a:solidFill>
              </a:rPr>
              <a:t> </a:t>
            </a:r>
            <a:r>
              <a:rPr lang="sq-AL" sz="3600" dirty="0">
                <a:solidFill>
                  <a:srgbClr val="0070C0"/>
                </a:solidFill>
              </a:rPr>
              <a:t>të	</a:t>
            </a:r>
            <a:r>
              <a:rPr lang="sq-AL" sz="3600" dirty="0" smtClean="0">
                <a:solidFill>
                  <a:srgbClr val="0070C0"/>
                </a:solidFill>
              </a:rPr>
              <a:t>KSNA</a:t>
            </a:r>
            <a:r>
              <a:rPr lang="en-US" sz="3600" dirty="0" smtClean="0">
                <a:solidFill>
                  <a:srgbClr val="0070C0"/>
                </a:solidFill>
              </a:rPr>
              <a:t>-</a:t>
            </a:r>
            <a:r>
              <a:rPr lang="en-US" sz="3600" dirty="0" err="1" smtClean="0">
                <a:solidFill>
                  <a:srgbClr val="0070C0"/>
                </a:solidFill>
              </a:rPr>
              <a:t>së</a:t>
            </a:r>
            <a:r>
              <a:rPr lang="en-US" sz="3600" dirty="0" smtClean="0">
                <a:solidFill>
                  <a:srgbClr val="0070C0"/>
                </a:solidFill>
              </a:rPr>
              <a:t> </a:t>
            </a:r>
            <a:r>
              <a:rPr lang="sq-AL" sz="3600" dirty="0" smtClean="0">
                <a:solidFill>
                  <a:srgbClr val="0070C0"/>
                </a:solidFill>
              </a:rPr>
              <a:t>2</a:t>
            </a:r>
            <a:r>
              <a:rPr lang="en-US" sz="3600" dirty="0" smtClean="0">
                <a:solidFill>
                  <a:srgbClr val="0070C0"/>
                </a:solidFill>
              </a:rPr>
              <a:t> </a:t>
            </a:r>
            <a:r>
              <a:rPr lang="sq-AL" sz="3600" dirty="0">
                <a:solidFill>
                  <a:srgbClr val="0070C0"/>
                </a:solidFill>
              </a:rPr>
              <a:t>paraqesin</a:t>
            </a:r>
            <a:r>
              <a:rPr lang="en-US" sz="3600" dirty="0">
                <a:solidFill>
                  <a:srgbClr val="0070C0"/>
                </a:solidFill>
              </a:rPr>
              <a:t> </a:t>
            </a:r>
            <a:r>
              <a:rPr lang="sq-AL" sz="3600" dirty="0">
                <a:solidFill>
                  <a:srgbClr val="0070C0"/>
                </a:solidFill>
              </a:rPr>
              <a:t>specifikat</a:t>
            </a:r>
            <a:r>
              <a:rPr lang="en-US" sz="3600" dirty="0">
                <a:solidFill>
                  <a:srgbClr val="0070C0"/>
                </a:solidFill>
              </a:rPr>
              <a:t> </a:t>
            </a:r>
            <a:r>
              <a:rPr lang="sq-AL" sz="3600" dirty="0" smtClean="0">
                <a:solidFill>
                  <a:srgbClr val="0070C0"/>
                </a:solidFill>
              </a:rPr>
              <a:t>e</a:t>
            </a:r>
            <a:r>
              <a:rPr lang="en-US" sz="3600" dirty="0" smtClean="0">
                <a:solidFill>
                  <a:srgbClr val="0070C0"/>
                </a:solidFill>
              </a:rPr>
              <a:t> </a:t>
            </a:r>
            <a:r>
              <a:rPr lang="sq-AL" sz="3600" dirty="0" smtClean="0">
                <a:solidFill>
                  <a:srgbClr val="0070C0"/>
                </a:solidFill>
              </a:rPr>
              <a:t>zhvillimit</a:t>
            </a:r>
            <a:r>
              <a:rPr lang="sq-AL" sz="3600" dirty="0">
                <a:solidFill>
                  <a:srgbClr val="0070C0"/>
                </a:solidFill>
              </a:rPr>
              <a:t>	të</a:t>
            </a:r>
            <a:r>
              <a:rPr lang="en-US" sz="3600" dirty="0">
                <a:solidFill>
                  <a:srgbClr val="0070C0"/>
                </a:solidFill>
              </a:rPr>
              <a:t> </a:t>
            </a:r>
            <a:r>
              <a:rPr lang="sq-AL" sz="3600" dirty="0">
                <a:solidFill>
                  <a:srgbClr val="0070C0"/>
                </a:solidFill>
              </a:rPr>
              <a:t>nxënësve	të</a:t>
            </a:r>
            <a:r>
              <a:rPr lang="en-US" sz="3600" dirty="0">
                <a:solidFill>
                  <a:srgbClr val="0070C0"/>
                </a:solidFill>
              </a:rPr>
              <a:t> </a:t>
            </a:r>
            <a:r>
              <a:rPr lang="sq-AL" sz="3600" dirty="0">
                <a:solidFill>
                  <a:srgbClr val="0070C0"/>
                </a:solidFill>
              </a:rPr>
              <a:t>kësaj</a:t>
            </a:r>
            <a:r>
              <a:rPr lang="en-US" sz="3600" dirty="0">
                <a:solidFill>
                  <a:srgbClr val="0070C0"/>
                </a:solidFill>
              </a:rPr>
              <a:t> </a:t>
            </a:r>
            <a:r>
              <a:rPr lang="sq-AL" sz="3600" dirty="0">
                <a:solidFill>
                  <a:srgbClr val="0070C0"/>
                </a:solidFill>
              </a:rPr>
              <a:t>moshe,</a:t>
            </a:r>
            <a:r>
              <a:rPr lang="en-US" sz="3600" dirty="0">
                <a:solidFill>
                  <a:srgbClr val="0070C0"/>
                </a:solidFill>
              </a:rPr>
              <a:t> </a:t>
            </a:r>
            <a:r>
              <a:rPr lang="sq-AL" sz="3600" dirty="0">
                <a:solidFill>
                  <a:srgbClr val="0070C0"/>
                </a:solidFill>
              </a:rPr>
              <a:t>apo</a:t>
            </a:r>
            <a:r>
              <a:rPr lang="en-US" sz="3600" dirty="0">
                <a:solidFill>
                  <a:srgbClr val="0070C0"/>
                </a:solidFill>
              </a:rPr>
              <a:t> </a:t>
            </a:r>
            <a:r>
              <a:rPr lang="sq-AL" sz="3600" dirty="0">
                <a:solidFill>
                  <a:srgbClr val="0070C0"/>
                </a:solidFill>
              </a:rPr>
              <a:t>veçoritë	t</a:t>
            </a:r>
            <a:r>
              <a:rPr lang="en-US" sz="3600" dirty="0">
                <a:solidFill>
                  <a:srgbClr val="0070C0"/>
                </a:solidFill>
              </a:rPr>
              <a:t>ë </a:t>
            </a:r>
            <a:r>
              <a:rPr lang="sq-AL" sz="3600" dirty="0">
                <a:solidFill>
                  <a:srgbClr val="0070C0"/>
                </a:solidFill>
              </a:rPr>
              <a:t>përbashkëta</a:t>
            </a:r>
            <a:r>
              <a:rPr lang="en-US" sz="3600" dirty="0">
                <a:solidFill>
                  <a:srgbClr val="0070C0"/>
                </a:solidFill>
              </a:rPr>
              <a:t> </a:t>
            </a:r>
            <a:r>
              <a:rPr lang="sq-AL" sz="3600" dirty="0">
                <a:solidFill>
                  <a:srgbClr val="0070C0"/>
                </a:solidFill>
              </a:rPr>
              <a:t>të</a:t>
            </a:r>
            <a:r>
              <a:rPr lang="en-US" sz="3600" dirty="0">
                <a:solidFill>
                  <a:srgbClr val="0070C0"/>
                </a:solidFill>
              </a:rPr>
              <a:t> </a:t>
            </a:r>
            <a:r>
              <a:rPr lang="sq-AL" sz="3600" dirty="0">
                <a:solidFill>
                  <a:srgbClr val="0070C0"/>
                </a:solidFill>
              </a:rPr>
              <a:t>zhvillimit	socio-emocional</a:t>
            </a:r>
            <a:r>
              <a:rPr lang="en-US" sz="3600" dirty="0">
                <a:solidFill>
                  <a:srgbClr val="0070C0"/>
                </a:solidFill>
              </a:rPr>
              <a:t> </a:t>
            </a:r>
            <a:r>
              <a:rPr lang="sq-AL" sz="3600" dirty="0">
                <a:solidFill>
                  <a:srgbClr val="0070C0"/>
                </a:solidFill>
              </a:rPr>
              <a:t>dhe</a:t>
            </a:r>
            <a:r>
              <a:rPr lang="en-US" sz="3600" dirty="0">
                <a:solidFill>
                  <a:srgbClr val="0070C0"/>
                </a:solidFill>
              </a:rPr>
              <a:t> </a:t>
            </a:r>
            <a:r>
              <a:rPr lang="sq-AL" sz="3600" dirty="0">
                <a:solidFill>
                  <a:srgbClr val="0070C0"/>
                </a:solidFill>
              </a:rPr>
              <a:t>fizik</a:t>
            </a:r>
            <a:r>
              <a:rPr lang="en-US" sz="3600" dirty="0">
                <a:solidFill>
                  <a:srgbClr val="0070C0"/>
                </a:solidFill>
              </a:rPr>
              <a:t> </a:t>
            </a:r>
            <a:r>
              <a:rPr lang="sq-AL" sz="3600" dirty="0">
                <a:solidFill>
                  <a:srgbClr val="0070C0"/>
                </a:solidFill>
              </a:rPr>
              <a:t>të</a:t>
            </a:r>
            <a:r>
              <a:rPr lang="en-US" sz="3600" dirty="0">
                <a:solidFill>
                  <a:srgbClr val="0070C0"/>
                </a:solidFill>
              </a:rPr>
              <a:t> </a:t>
            </a:r>
            <a:r>
              <a:rPr lang="sq-AL" sz="3600" dirty="0">
                <a:solidFill>
                  <a:srgbClr val="0070C0"/>
                </a:solidFill>
              </a:rPr>
              <a:t>tyre.</a:t>
            </a:r>
            <a:r>
              <a:rPr lang="sq-AL" sz="3600" dirty="0"/>
              <a:t>	</a:t>
            </a:r>
            <a:endParaRPr lang="en-US" sz="3600" dirty="0"/>
          </a:p>
          <a:p>
            <a:pPr algn="just">
              <a:lnSpc>
                <a:spcPct val="150000"/>
              </a:lnSpc>
            </a:pPr>
            <a:r>
              <a:rPr lang="sq-AL" sz="3600" dirty="0" err="1">
                <a:solidFill>
                  <a:srgbClr val="C00000"/>
                </a:solidFill>
              </a:rPr>
              <a:t>Kurrikula</a:t>
            </a:r>
            <a:r>
              <a:rPr lang="sq-AL" sz="3600" dirty="0">
                <a:solidFill>
                  <a:srgbClr val="C00000"/>
                </a:solidFill>
              </a:rPr>
              <a:t> bërthamë </a:t>
            </a:r>
            <a:r>
              <a:rPr lang="en-US" sz="3600" dirty="0">
                <a:solidFill>
                  <a:srgbClr val="C00000"/>
                </a:solidFill>
              </a:rPr>
              <a:t>e</a:t>
            </a:r>
            <a:r>
              <a:rPr lang="sq-AL" sz="3600" dirty="0">
                <a:solidFill>
                  <a:srgbClr val="C00000"/>
                </a:solidFill>
              </a:rPr>
              <a:t> arsimit të mesëm të ulët, përfshin dy shkallë dhe klasat:</a:t>
            </a:r>
          </a:p>
          <a:p>
            <a:pPr algn="just">
              <a:lnSpc>
                <a:spcPct val="150000"/>
              </a:lnSpc>
            </a:pPr>
            <a:r>
              <a:rPr lang="sq-AL" sz="3600" dirty="0">
                <a:solidFill>
                  <a:srgbClr val="00B050"/>
                </a:solidFill>
              </a:rPr>
              <a:t>•</a:t>
            </a:r>
            <a:r>
              <a:rPr lang="en-US" sz="3600" dirty="0">
                <a:solidFill>
                  <a:srgbClr val="00B050"/>
                </a:solidFill>
              </a:rPr>
              <a:t> </a:t>
            </a:r>
            <a:r>
              <a:rPr lang="sq-AL" sz="3600" dirty="0">
                <a:solidFill>
                  <a:srgbClr val="00B050"/>
                </a:solidFill>
              </a:rPr>
              <a:t>Shkalla 3, përfshin klasat VI-VII dhe </a:t>
            </a:r>
            <a:endParaRPr lang="en-US" sz="3600" dirty="0">
              <a:solidFill>
                <a:srgbClr val="00B050"/>
              </a:solidFill>
            </a:endParaRPr>
          </a:p>
          <a:p>
            <a:pPr algn="just">
              <a:lnSpc>
                <a:spcPct val="150000"/>
              </a:lnSpc>
            </a:pPr>
            <a:r>
              <a:rPr lang="sq-AL" sz="3600" dirty="0">
                <a:solidFill>
                  <a:srgbClr val="00B050"/>
                </a:solidFill>
              </a:rPr>
              <a:t>•</a:t>
            </a:r>
            <a:r>
              <a:rPr lang="en-US" sz="3600" dirty="0">
                <a:solidFill>
                  <a:srgbClr val="00B050"/>
                </a:solidFill>
              </a:rPr>
              <a:t> </a:t>
            </a:r>
            <a:r>
              <a:rPr lang="sq-AL" sz="3600" dirty="0">
                <a:solidFill>
                  <a:srgbClr val="00B050"/>
                </a:solidFill>
              </a:rPr>
              <a:t>Shkalla 4, përfshin klasat VIII-IX.</a:t>
            </a:r>
          </a:p>
        </p:txBody>
      </p:sp>
    </p:spTree>
    <p:extLst>
      <p:ext uri="{BB962C8B-B14F-4D97-AF65-F5344CB8AC3E}">
        <p14:creationId xmlns:p14="http://schemas.microsoft.com/office/powerpoint/2010/main" val="332857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9020E0-0054-4DD2-B679-D3F056ECE70B}"/>
              </a:ext>
            </a:extLst>
          </p:cNvPr>
          <p:cNvSpPr/>
          <p:nvPr/>
        </p:nvSpPr>
        <p:spPr>
          <a:xfrm>
            <a:off x="145774" y="252443"/>
            <a:ext cx="11900452" cy="6001643"/>
          </a:xfrm>
          <a:prstGeom prst="rect">
            <a:avLst/>
          </a:prstGeom>
        </p:spPr>
        <p:txBody>
          <a:bodyPr wrap="square">
            <a:spAutoFit/>
          </a:bodyPr>
          <a:lstStyle/>
          <a:p>
            <a:r>
              <a:rPr lang="sq-AL" sz="2400" b="1" dirty="0"/>
              <a:t>Në shkallën 3 ndihmohet thellimi i njohurive  nga fushat </a:t>
            </a:r>
            <a:r>
              <a:rPr lang="sq-AL" sz="2400" b="1" dirty="0" err="1"/>
              <a:t>kurrikulare</a:t>
            </a:r>
            <a:r>
              <a:rPr lang="sq-AL" sz="2400" b="1" dirty="0"/>
              <a:t>, duke vendosur bazën fillestare për orientim në karrierë. </a:t>
            </a:r>
            <a:endParaRPr lang="en-US" sz="2400" b="1" dirty="0"/>
          </a:p>
          <a:p>
            <a:endParaRPr lang="sq-AL" sz="2400" b="1" dirty="0"/>
          </a:p>
          <a:p>
            <a:r>
              <a:rPr lang="sq-AL" sz="2400" b="1" dirty="0"/>
              <a:t>Nxënësi përgjatë kësaj shkalle  aftësohet për: </a:t>
            </a:r>
            <a:endParaRPr lang="en-US" sz="2400" b="1" dirty="0"/>
          </a:p>
          <a:p>
            <a:endParaRPr lang="en-US" sz="2400" b="1" dirty="0"/>
          </a:p>
          <a:p>
            <a:r>
              <a:rPr lang="sq-AL" sz="2400" b="1" dirty="0"/>
              <a:t>•</a:t>
            </a:r>
            <a:r>
              <a:rPr lang="en-US" sz="2400" b="1" dirty="0"/>
              <a:t> </a:t>
            </a:r>
            <a:r>
              <a:rPr lang="sq-AL" sz="2400" b="1" dirty="0"/>
              <a:t>të menduarit abstrakt dhe kompleks (p.sh., shkathtësi të larta intelektuale), që është i nevojshëm për ta njohur botën dhe veten si dhe për zgjidhje të problemeve; </a:t>
            </a:r>
            <a:endParaRPr lang="en-US" sz="2400" b="1" dirty="0"/>
          </a:p>
          <a:p>
            <a:r>
              <a:rPr lang="sq-AL" sz="2400" b="1" dirty="0"/>
              <a:t>•</a:t>
            </a:r>
            <a:r>
              <a:rPr lang="en-US" sz="2400" b="1" dirty="0"/>
              <a:t> </a:t>
            </a:r>
            <a:r>
              <a:rPr lang="sq-AL" sz="2400" b="1" dirty="0"/>
              <a:t>kultivimin e interesimit për njohje më të thellë të vetes, të tjerëve dhe të mjedisit natyror e shoqëror; </a:t>
            </a:r>
            <a:endParaRPr lang="en-US" sz="2400" b="1" dirty="0"/>
          </a:p>
          <a:p>
            <a:r>
              <a:rPr lang="sq-AL" sz="2400" b="1" dirty="0"/>
              <a:t>•</a:t>
            </a:r>
            <a:r>
              <a:rPr lang="en-US" sz="2400" b="1" dirty="0"/>
              <a:t> </a:t>
            </a:r>
            <a:r>
              <a:rPr lang="sq-AL" sz="2400" b="1" dirty="0"/>
              <a:t>zhvillimin e shkathtësive për vlerësim dhe vetëvlerësim; </a:t>
            </a:r>
            <a:endParaRPr lang="en-US" sz="2400" b="1" dirty="0"/>
          </a:p>
          <a:p>
            <a:r>
              <a:rPr lang="sq-AL" sz="2400" b="1" dirty="0"/>
              <a:t>•</a:t>
            </a:r>
            <a:r>
              <a:rPr lang="en-US" sz="2400" b="1" dirty="0"/>
              <a:t> </a:t>
            </a:r>
            <a:r>
              <a:rPr lang="sq-AL" sz="2400" b="1" dirty="0"/>
              <a:t>zhvillimin e shkathtësive për komunikim efektiv, përfshirë edhe kodet matematike dhe shkencore; </a:t>
            </a:r>
            <a:endParaRPr lang="en-US" sz="2400" b="1" dirty="0"/>
          </a:p>
          <a:p>
            <a:r>
              <a:rPr lang="sq-AL" sz="2400" b="1" dirty="0"/>
              <a:t>•</a:t>
            </a:r>
            <a:r>
              <a:rPr lang="en-US" sz="2400" b="1" dirty="0"/>
              <a:t> </a:t>
            </a:r>
            <a:r>
              <a:rPr lang="sq-AL" sz="2400" b="1" dirty="0"/>
              <a:t>zgjerimin e shkathtësisë për komunikim verbal dhe në të shkruar në gjuhën amtare, në gjuhën angleze dhe në gjuhë tjetër të huaj/njërën nga gjuhët zyrtare; </a:t>
            </a:r>
            <a:endParaRPr lang="en-US" sz="2400" b="1" dirty="0"/>
          </a:p>
          <a:p>
            <a:r>
              <a:rPr lang="sq-AL" sz="2400" b="1" dirty="0"/>
              <a:t>•</a:t>
            </a:r>
            <a:r>
              <a:rPr lang="en-US" sz="2400" b="1" dirty="0"/>
              <a:t> </a:t>
            </a:r>
            <a:r>
              <a:rPr lang="sq-AL" sz="2400" b="1" dirty="0"/>
              <a:t>zhvillimin e përgjegjshmërisë për pjesëmarrje aktive në jetën shoqërore dhe për mbrojtje aktive të mjedisit. </a:t>
            </a:r>
          </a:p>
        </p:txBody>
      </p:sp>
    </p:spTree>
    <p:extLst>
      <p:ext uri="{BB962C8B-B14F-4D97-AF65-F5344CB8AC3E}">
        <p14:creationId xmlns:p14="http://schemas.microsoft.com/office/powerpoint/2010/main" val="1594290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6C8324-4C44-446D-AD79-2BCAC98F92AD}"/>
              </a:ext>
            </a:extLst>
          </p:cNvPr>
          <p:cNvSpPr/>
          <p:nvPr/>
        </p:nvSpPr>
        <p:spPr>
          <a:xfrm>
            <a:off x="159026" y="151179"/>
            <a:ext cx="12032974" cy="6555641"/>
          </a:xfrm>
          <a:prstGeom prst="rect">
            <a:avLst/>
          </a:prstGeom>
        </p:spPr>
        <p:txBody>
          <a:bodyPr wrap="square">
            <a:spAutoFit/>
          </a:bodyPr>
          <a:lstStyle/>
          <a:p>
            <a:r>
              <a:rPr lang="sq-AL" sz="2800" dirty="0">
                <a:solidFill>
                  <a:schemeClr val="accent1"/>
                </a:solidFill>
              </a:rPr>
              <a:t>Në shkallën 4 nxënësit orientohen për mundësitë e ndryshme të karrierës. </a:t>
            </a:r>
          </a:p>
          <a:p>
            <a:r>
              <a:rPr lang="sq-AL" sz="2800" dirty="0">
                <a:solidFill>
                  <a:srgbClr val="C00000"/>
                </a:solidFill>
              </a:rPr>
              <a:t>Në këtë shkallë ata përgatitën për:</a:t>
            </a:r>
            <a:endParaRPr lang="en-US" sz="2800" dirty="0">
              <a:solidFill>
                <a:srgbClr val="C00000"/>
              </a:solidFill>
            </a:endParaRPr>
          </a:p>
          <a:p>
            <a:r>
              <a:rPr lang="sq-AL" sz="2800" dirty="0"/>
              <a:t>•</a:t>
            </a:r>
            <a:r>
              <a:rPr lang="en-US" sz="2800" dirty="0"/>
              <a:t> </a:t>
            </a:r>
            <a:r>
              <a:rPr lang="sq-AL" sz="2800" b="1" dirty="0">
                <a:solidFill>
                  <a:schemeClr val="tx1">
                    <a:lumMod val="95000"/>
                    <a:lumOff val="5000"/>
                  </a:schemeClr>
                </a:solidFill>
              </a:rPr>
              <a:t>shfrytëzimin e burimeve të informacionit dhe për qasje kritike ndaj  të dhënave të ndryshme;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zhvillimin e interesimit për jetën publike nëpërmjet pjesëmarrjes së drejtpërdrejtë në aktivitete jashtëshkollore/shoqërore;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përballje me zgjidhjen e çështjeve të ndryshme që kanë të bëjnë me tema nga jeta reale përmes projekteve që do t’u mundësojnë konsolidimin e dijeve të tyre dhe zhvillimin e mëtutjeshëm të shkathtësive dhe të qëndrimeve;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familjarizimin me mundësi të ndryshme të studimit dhe orientimit në karrierë;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përgatitjen praktike dhe aktivitetet orientuese që u mundësojnë nxënësve të qartësojnë aspiratat e tyre;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përforcimin e shkathtësisë për vetëvlerësim dhe vlerësim;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përforcimin e kompetencave për punë të pavarur dhe ekipore; </a:t>
            </a:r>
            <a:endParaRPr lang="en-US" sz="2800" b="1" dirty="0">
              <a:solidFill>
                <a:schemeClr val="tx1">
                  <a:lumMod val="95000"/>
                  <a:lumOff val="5000"/>
                </a:schemeClr>
              </a:solidFill>
            </a:endParaRPr>
          </a:p>
          <a:p>
            <a:r>
              <a:rPr lang="sq-AL" sz="2800" b="1" dirty="0">
                <a:solidFill>
                  <a:schemeClr val="tx1">
                    <a:lumMod val="95000"/>
                    <a:lumOff val="5000"/>
                  </a:schemeClr>
                </a:solidFill>
              </a:rPr>
              <a:t>•</a:t>
            </a:r>
            <a:r>
              <a:rPr lang="en-US" sz="2800" b="1" dirty="0">
                <a:solidFill>
                  <a:schemeClr val="tx1">
                    <a:lumMod val="95000"/>
                    <a:lumOff val="5000"/>
                  </a:schemeClr>
                </a:solidFill>
              </a:rPr>
              <a:t> </a:t>
            </a:r>
            <a:r>
              <a:rPr lang="sq-AL" sz="2800" b="1" dirty="0">
                <a:solidFill>
                  <a:schemeClr val="tx1">
                    <a:lumMod val="95000"/>
                    <a:lumOff val="5000"/>
                  </a:schemeClr>
                </a:solidFill>
              </a:rPr>
              <a:t>për identifikimin e qartë të aftësive dhe talenteve të veçanta të nxënësit.</a:t>
            </a:r>
          </a:p>
        </p:txBody>
      </p:sp>
    </p:spTree>
    <p:extLst>
      <p:ext uri="{BB962C8B-B14F-4D97-AF65-F5344CB8AC3E}">
        <p14:creationId xmlns:p14="http://schemas.microsoft.com/office/powerpoint/2010/main" val="1490258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A7877-5007-4A6B-85AA-2612EE0E8C28}"/>
              </a:ext>
            </a:extLst>
          </p:cNvPr>
          <p:cNvSpPr>
            <a:spLocks noGrp="1"/>
          </p:cNvSpPr>
          <p:nvPr>
            <p:ph type="title"/>
          </p:nvPr>
        </p:nvSpPr>
        <p:spPr/>
        <p:txBody>
          <a:bodyPr/>
          <a:lstStyle/>
          <a:p>
            <a:pPr algn="ctr"/>
            <a:r>
              <a:rPr lang="sq-AL" b="1" dirty="0">
                <a:solidFill>
                  <a:srgbClr val="00B050"/>
                </a:solidFill>
              </a:rPr>
              <a:t>Kompetencat kryesore të </a:t>
            </a:r>
            <a:r>
              <a:rPr lang="sq-AL" b="1" dirty="0" err="1">
                <a:solidFill>
                  <a:srgbClr val="00B050"/>
                </a:solidFill>
              </a:rPr>
              <a:t>të</a:t>
            </a:r>
            <a:r>
              <a:rPr lang="sq-AL" b="1" dirty="0">
                <a:solidFill>
                  <a:srgbClr val="00B050"/>
                </a:solidFill>
              </a:rPr>
              <a:t> nxënit </a:t>
            </a:r>
          </a:p>
        </p:txBody>
      </p:sp>
      <p:sp>
        <p:nvSpPr>
          <p:cNvPr id="3" name="Content Placeholder 2">
            <a:extLst>
              <a:ext uri="{FF2B5EF4-FFF2-40B4-BE49-F238E27FC236}">
                <a16:creationId xmlns:a16="http://schemas.microsoft.com/office/drawing/2014/main" id="{B597D934-2141-4EC6-A667-B9AAB834C044}"/>
              </a:ext>
            </a:extLst>
          </p:cNvPr>
          <p:cNvSpPr>
            <a:spLocks noGrp="1"/>
          </p:cNvSpPr>
          <p:nvPr>
            <p:ph idx="1"/>
          </p:nvPr>
        </p:nvSpPr>
        <p:spPr>
          <a:xfrm>
            <a:off x="145774" y="1507573"/>
            <a:ext cx="11900451" cy="4351338"/>
          </a:xfrm>
        </p:spPr>
        <p:txBody>
          <a:bodyPr>
            <a:normAutofit lnSpcReduction="10000"/>
          </a:bodyPr>
          <a:lstStyle/>
          <a:p>
            <a:pPr algn="just">
              <a:lnSpc>
                <a:spcPct val="100000"/>
              </a:lnSpc>
            </a:pPr>
            <a:r>
              <a:rPr lang="sq-AL" b="1" dirty="0">
                <a:solidFill>
                  <a:schemeClr val="tx1">
                    <a:lumMod val="95000"/>
                    <a:lumOff val="5000"/>
                  </a:schemeClr>
                </a:solidFill>
              </a:rPr>
              <a:t>Kompetencat përfshin një sistem të integruar dhe koherent të njohurive shkathtësive dhe i qëndrimeve të aplikueshme dhe të </a:t>
            </a:r>
            <a:r>
              <a:rPr lang="sq-AL" b="1" dirty="0" err="1">
                <a:solidFill>
                  <a:schemeClr val="tx1">
                    <a:lumMod val="95000"/>
                    <a:lumOff val="5000"/>
                  </a:schemeClr>
                </a:solidFill>
              </a:rPr>
              <a:t>transferueshme</a:t>
            </a:r>
            <a:r>
              <a:rPr lang="sq-AL" b="1" dirty="0">
                <a:solidFill>
                  <a:schemeClr val="tx1">
                    <a:lumMod val="95000"/>
                    <a:lumOff val="5000"/>
                  </a:schemeClr>
                </a:solidFill>
              </a:rPr>
              <a:t>, të cilat i dëshmojnë se nxënësit janë aftësuar</a:t>
            </a:r>
            <a:r>
              <a:rPr lang="en-US" b="1" dirty="0">
                <a:solidFill>
                  <a:schemeClr val="tx1">
                    <a:lumMod val="95000"/>
                    <a:lumOff val="5000"/>
                  </a:schemeClr>
                </a:solidFill>
              </a:rPr>
              <a:t> </a:t>
            </a:r>
            <a:r>
              <a:rPr lang="sq-AL" b="1" dirty="0">
                <a:solidFill>
                  <a:schemeClr val="tx1">
                    <a:lumMod val="95000"/>
                    <a:lumOff val="5000"/>
                  </a:schemeClr>
                </a:solidFill>
              </a:rPr>
              <a:t>të</a:t>
            </a:r>
            <a:r>
              <a:rPr lang="en-US" b="1" dirty="0">
                <a:solidFill>
                  <a:schemeClr val="tx1">
                    <a:lumMod val="95000"/>
                    <a:lumOff val="5000"/>
                  </a:schemeClr>
                </a:solidFill>
              </a:rPr>
              <a:t> </a:t>
            </a:r>
            <a:r>
              <a:rPr lang="sq-AL" b="1" dirty="0">
                <a:solidFill>
                  <a:schemeClr val="tx1">
                    <a:lumMod val="95000"/>
                    <a:lumOff val="5000"/>
                  </a:schemeClr>
                </a:solidFill>
              </a:rPr>
              <a:t>ballafaqohen</a:t>
            </a:r>
            <a:r>
              <a:rPr lang="en-US" b="1" dirty="0">
                <a:solidFill>
                  <a:schemeClr val="tx1">
                    <a:lumMod val="95000"/>
                    <a:lumOff val="5000"/>
                  </a:schemeClr>
                </a:solidFill>
              </a:rPr>
              <a:t> </a:t>
            </a:r>
            <a:r>
              <a:rPr lang="sq-AL" b="1" dirty="0">
                <a:solidFill>
                  <a:schemeClr val="tx1">
                    <a:lumMod val="95000"/>
                    <a:lumOff val="5000"/>
                  </a:schemeClr>
                </a:solidFill>
              </a:rPr>
              <a:t>me</a:t>
            </a:r>
            <a:r>
              <a:rPr lang="en-US" b="1" dirty="0">
                <a:solidFill>
                  <a:schemeClr val="tx1">
                    <a:lumMod val="95000"/>
                    <a:lumOff val="5000"/>
                  </a:schemeClr>
                </a:solidFill>
              </a:rPr>
              <a:t> </a:t>
            </a:r>
            <a:r>
              <a:rPr lang="sq-AL" b="1" dirty="0">
                <a:solidFill>
                  <a:schemeClr val="tx1">
                    <a:lumMod val="95000"/>
                    <a:lumOff val="5000"/>
                  </a:schemeClr>
                </a:solidFill>
              </a:rPr>
              <a:t>sfidat</a:t>
            </a:r>
            <a:r>
              <a:rPr lang="en-US" b="1" dirty="0">
                <a:solidFill>
                  <a:schemeClr val="tx1">
                    <a:lumMod val="95000"/>
                    <a:lumOff val="5000"/>
                  </a:schemeClr>
                </a:solidFill>
              </a:rPr>
              <a:t> </a:t>
            </a:r>
            <a:r>
              <a:rPr lang="sq-AL" b="1" dirty="0">
                <a:solidFill>
                  <a:schemeClr val="tx1">
                    <a:lumMod val="95000"/>
                    <a:lumOff val="5000"/>
                  </a:schemeClr>
                </a:solidFill>
              </a:rPr>
              <a:t>e</a:t>
            </a:r>
            <a:r>
              <a:rPr lang="en-US" b="1" dirty="0">
                <a:solidFill>
                  <a:schemeClr val="tx1">
                    <a:lumMod val="95000"/>
                    <a:lumOff val="5000"/>
                  </a:schemeClr>
                </a:solidFill>
              </a:rPr>
              <a:t> </a:t>
            </a:r>
            <a:r>
              <a:rPr lang="sq-AL" b="1" dirty="0">
                <a:solidFill>
                  <a:schemeClr val="tx1">
                    <a:lumMod val="95000"/>
                    <a:lumOff val="5000"/>
                  </a:schemeClr>
                </a:solidFill>
              </a:rPr>
              <a:t>epokës</a:t>
            </a:r>
            <a:r>
              <a:rPr lang="en-US" b="1" dirty="0">
                <a:solidFill>
                  <a:schemeClr val="tx1">
                    <a:lumMod val="95000"/>
                    <a:lumOff val="5000"/>
                  </a:schemeClr>
                </a:solidFill>
              </a:rPr>
              <a:t> </a:t>
            </a:r>
            <a:r>
              <a:rPr lang="sq-AL" b="1" dirty="0">
                <a:solidFill>
                  <a:schemeClr val="tx1">
                    <a:lumMod val="95000"/>
                    <a:lumOff val="5000"/>
                  </a:schemeClr>
                </a:solidFill>
              </a:rPr>
              <a:t>digjitale,</a:t>
            </a:r>
            <a:r>
              <a:rPr lang="en-US" b="1" dirty="0">
                <a:solidFill>
                  <a:schemeClr val="tx1">
                    <a:lumMod val="95000"/>
                    <a:lumOff val="5000"/>
                  </a:schemeClr>
                </a:solidFill>
              </a:rPr>
              <a:t> </a:t>
            </a:r>
            <a:r>
              <a:rPr lang="sq-AL" b="1" dirty="0">
                <a:solidFill>
                  <a:schemeClr val="tx1">
                    <a:lumMod val="95000"/>
                    <a:lumOff val="5000"/>
                  </a:schemeClr>
                </a:solidFill>
              </a:rPr>
              <a:t>të</a:t>
            </a:r>
            <a:r>
              <a:rPr lang="en-US" b="1" dirty="0">
                <a:solidFill>
                  <a:schemeClr val="tx1">
                    <a:lumMod val="95000"/>
                    <a:lumOff val="5000"/>
                  </a:schemeClr>
                </a:solidFill>
              </a:rPr>
              <a:t> </a:t>
            </a:r>
            <a:r>
              <a:rPr lang="sq-AL" b="1" dirty="0">
                <a:solidFill>
                  <a:schemeClr val="tx1">
                    <a:lumMod val="95000"/>
                    <a:lumOff val="5000"/>
                  </a:schemeClr>
                </a:solidFill>
              </a:rPr>
              <a:t>ekonomisë</a:t>
            </a:r>
            <a:r>
              <a:rPr lang="en-US" b="1" dirty="0">
                <a:solidFill>
                  <a:schemeClr val="tx1">
                    <a:lumMod val="95000"/>
                    <a:lumOff val="5000"/>
                  </a:schemeClr>
                </a:solidFill>
              </a:rPr>
              <a:t> </a:t>
            </a:r>
            <a:r>
              <a:rPr lang="sq-AL" b="1" dirty="0">
                <a:solidFill>
                  <a:schemeClr val="tx1">
                    <a:lumMod val="95000"/>
                    <a:lumOff val="5000"/>
                  </a:schemeClr>
                </a:solidFill>
              </a:rPr>
              <a:t>së</a:t>
            </a:r>
            <a:r>
              <a:rPr lang="en-US" b="1" dirty="0">
                <a:solidFill>
                  <a:schemeClr val="tx1">
                    <a:lumMod val="95000"/>
                    <a:lumOff val="5000"/>
                  </a:schemeClr>
                </a:solidFill>
              </a:rPr>
              <a:t> </a:t>
            </a:r>
            <a:r>
              <a:rPr lang="sq-AL" b="1" dirty="0">
                <a:solidFill>
                  <a:schemeClr val="tx1">
                    <a:lumMod val="95000"/>
                    <a:lumOff val="5000"/>
                  </a:schemeClr>
                </a:solidFill>
              </a:rPr>
              <a:t>tregut</a:t>
            </a:r>
            <a:r>
              <a:rPr lang="en-US" b="1" dirty="0">
                <a:solidFill>
                  <a:schemeClr val="tx1">
                    <a:lumMod val="95000"/>
                    <a:lumOff val="5000"/>
                  </a:schemeClr>
                </a:solidFill>
              </a:rPr>
              <a:t> </a:t>
            </a:r>
            <a:r>
              <a:rPr lang="sq-AL" b="1" dirty="0">
                <a:solidFill>
                  <a:schemeClr val="tx1">
                    <a:lumMod val="95000"/>
                    <a:lumOff val="5000"/>
                  </a:schemeClr>
                </a:solidFill>
              </a:rPr>
              <a:t>të</a:t>
            </a:r>
            <a:r>
              <a:rPr lang="en-US" b="1" dirty="0">
                <a:solidFill>
                  <a:schemeClr val="tx1">
                    <a:lumMod val="95000"/>
                    <a:lumOff val="5000"/>
                  </a:schemeClr>
                </a:solidFill>
              </a:rPr>
              <a:t> </a:t>
            </a:r>
            <a:r>
              <a:rPr lang="sq-AL" b="1" dirty="0">
                <a:solidFill>
                  <a:schemeClr val="tx1">
                    <a:lumMod val="95000"/>
                    <a:lumOff val="5000"/>
                  </a:schemeClr>
                </a:solidFill>
              </a:rPr>
              <a:t>lirë</a:t>
            </a:r>
            <a:r>
              <a:rPr lang="en-US" b="1" dirty="0">
                <a:solidFill>
                  <a:schemeClr val="tx1">
                    <a:lumMod val="95000"/>
                    <a:lumOff val="5000"/>
                  </a:schemeClr>
                </a:solidFill>
              </a:rPr>
              <a:t> </a:t>
            </a:r>
            <a:r>
              <a:rPr lang="sq-AL" b="1" dirty="0">
                <a:solidFill>
                  <a:schemeClr val="tx1">
                    <a:lumMod val="95000"/>
                    <a:lumOff val="5000"/>
                  </a:schemeClr>
                </a:solidFill>
              </a:rPr>
              <a:t>dhe</a:t>
            </a:r>
            <a:r>
              <a:rPr lang="en-US" b="1" dirty="0">
                <a:solidFill>
                  <a:schemeClr val="tx1">
                    <a:lumMod val="95000"/>
                    <a:lumOff val="5000"/>
                  </a:schemeClr>
                </a:solidFill>
              </a:rPr>
              <a:t> </a:t>
            </a:r>
            <a:r>
              <a:rPr lang="sq-AL" b="1" dirty="0">
                <a:solidFill>
                  <a:schemeClr val="tx1">
                    <a:lumMod val="95000"/>
                    <a:lumOff val="5000"/>
                  </a:schemeClr>
                </a:solidFill>
              </a:rPr>
              <a:t>të</a:t>
            </a:r>
            <a:r>
              <a:rPr lang="en-US" b="1" dirty="0">
                <a:solidFill>
                  <a:schemeClr val="tx1">
                    <a:lumMod val="95000"/>
                    <a:lumOff val="5000"/>
                  </a:schemeClr>
                </a:solidFill>
              </a:rPr>
              <a:t> </a:t>
            </a:r>
            <a:r>
              <a:rPr lang="sq-AL" b="1" dirty="0">
                <a:solidFill>
                  <a:schemeClr val="tx1">
                    <a:lumMod val="95000"/>
                    <a:lumOff val="5000"/>
                  </a:schemeClr>
                </a:solidFill>
              </a:rPr>
              <a:t>bazuar në dije, në një botë të marrëdhënieve të ndërvarura. </a:t>
            </a:r>
            <a:endParaRPr lang="en-US" b="1" dirty="0">
              <a:solidFill>
                <a:schemeClr val="tx1">
                  <a:lumMod val="95000"/>
                  <a:lumOff val="5000"/>
                </a:schemeClr>
              </a:solidFill>
            </a:endParaRPr>
          </a:p>
          <a:p>
            <a:pPr algn="just">
              <a:lnSpc>
                <a:spcPct val="100000"/>
              </a:lnSpc>
            </a:pPr>
            <a:r>
              <a:rPr lang="sq-AL" b="1" dirty="0">
                <a:solidFill>
                  <a:schemeClr val="tx1">
                    <a:lumMod val="95000"/>
                    <a:lumOff val="5000"/>
                  </a:schemeClr>
                </a:solidFill>
              </a:rPr>
              <a:t>Kompetencat burojnë nga qëllimi i përgjithshëm i arsimit </a:t>
            </a:r>
            <a:r>
              <a:rPr lang="sq-AL" b="1" dirty="0" err="1">
                <a:solidFill>
                  <a:schemeClr val="tx1">
                    <a:lumMod val="95000"/>
                    <a:lumOff val="5000"/>
                  </a:schemeClr>
                </a:solidFill>
              </a:rPr>
              <a:t>parauniversitar</a:t>
            </a:r>
            <a:r>
              <a:rPr lang="sq-AL" b="1" dirty="0">
                <a:solidFill>
                  <a:schemeClr val="tx1">
                    <a:lumMod val="95000"/>
                    <a:lumOff val="5000"/>
                  </a:schemeClr>
                </a:solidFill>
              </a:rPr>
              <a:t>, të cilat janë rezultat i të nxënit të njohurive, shkathtësive, vlerave e qëndrimeve në mënyrë progresive dhe të qëndrueshme përgjatë niveleve të caktuara të sistemit arsimor. Ato duhet të dëshmojnë se për çka janë të aftë nxënësit pas një periudhe të caktuar të </a:t>
            </a:r>
            <a:r>
              <a:rPr lang="sq-AL" b="1" dirty="0" err="1">
                <a:solidFill>
                  <a:schemeClr val="tx1">
                    <a:lumMod val="95000"/>
                    <a:lumOff val="5000"/>
                  </a:schemeClr>
                </a:solidFill>
              </a:rPr>
              <a:t>të</a:t>
            </a:r>
            <a:r>
              <a:rPr lang="sq-AL" b="1" dirty="0">
                <a:solidFill>
                  <a:schemeClr val="tx1">
                    <a:lumMod val="95000"/>
                    <a:lumOff val="5000"/>
                  </a:schemeClr>
                </a:solidFill>
              </a:rPr>
              <a:t> nxënit</a:t>
            </a:r>
          </a:p>
        </p:txBody>
      </p:sp>
    </p:spTree>
    <p:extLst>
      <p:ext uri="{BB962C8B-B14F-4D97-AF65-F5344CB8AC3E}">
        <p14:creationId xmlns:p14="http://schemas.microsoft.com/office/powerpoint/2010/main" val="1444011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DCEDAF-A622-4821-844A-B877B2352F88}"/>
              </a:ext>
            </a:extLst>
          </p:cNvPr>
          <p:cNvSpPr/>
          <p:nvPr/>
        </p:nvSpPr>
        <p:spPr>
          <a:xfrm>
            <a:off x="304800" y="198927"/>
            <a:ext cx="11887200" cy="5823454"/>
          </a:xfrm>
          <a:prstGeom prst="rect">
            <a:avLst/>
          </a:prstGeom>
        </p:spPr>
        <p:txBody>
          <a:bodyPr wrap="square">
            <a:spAutoFit/>
          </a:bodyPr>
          <a:lstStyle/>
          <a:p>
            <a:pPr>
              <a:lnSpc>
                <a:spcPct val="150000"/>
              </a:lnSpc>
            </a:pPr>
            <a:r>
              <a:rPr lang="sq-AL" sz="3600" b="1" dirty="0">
                <a:solidFill>
                  <a:srgbClr val="00B050"/>
                </a:solidFill>
              </a:rPr>
              <a:t>Këto kompetenca janë:</a:t>
            </a:r>
          </a:p>
          <a:p>
            <a:pPr marL="342900" indent="-342900">
              <a:lnSpc>
                <a:spcPct val="150000"/>
              </a:lnSpc>
              <a:buAutoNum type="arabicPeriod"/>
            </a:pPr>
            <a:r>
              <a:rPr lang="sq-AL" sz="3600" b="1" dirty="0">
                <a:solidFill>
                  <a:schemeClr val="accent1"/>
                </a:solidFill>
              </a:rPr>
              <a:t>Kompetenca komunikimi dhe të shprehurit </a:t>
            </a:r>
            <a:endParaRPr lang="en-US" sz="3600" b="1" dirty="0">
              <a:solidFill>
                <a:schemeClr val="accent1"/>
              </a:solidFill>
            </a:endParaRPr>
          </a:p>
          <a:p>
            <a:pPr marL="342900" indent="-342900">
              <a:lnSpc>
                <a:spcPct val="150000"/>
              </a:lnSpc>
              <a:buAutoNum type="arabicPeriod"/>
            </a:pPr>
            <a:r>
              <a:rPr lang="sq-AL" sz="3600" b="1" dirty="0">
                <a:solidFill>
                  <a:srgbClr val="C00000"/>
                </a:solidFill>
              </a:rPr>
              <a:t>Kompetenca të menduarit </a:t>
            </a:r>
            <a:endParaRPr lang="en-US" sz="3600" b="1" dirty="0">
              <a:solidFill>
                <a:srgbClr val="C00000"/>
              </a:solidFill>
            </a:endParaRPr>
          </a:p>
          <a:p>
            <a:pPr marL="342900" indent="-342900">
              <a:lnSpc>
                <a:spcPct val="150000"/>
              </a:lnSpc>
              <a:buAutoNum type="arabicPeriod"/>
            </a:pPr>
            <a:r>
              <a:rPr lang="sq-AL" sz="3600" b="1" dirty="0">
                <a:solidFill>
                  <a:schemeClr val="accent4">
                    <a:lumMod val="50000"/>
                  </a:schemeClr>
                </a:solidFill>
              </a:rPr>
              <a:t>Kompetenca të mësuarit për të nxënë </a:t>
            </a:r>
            <a:endParaRPr lang="en-US" sz="3600" b="1" dirty="0">
              <a:solidFill>
                <a:schemeClr val="accent4">
                  <a:lumMod val="50000"/>
                </a:schemeClr>
              </a:solidFill>
            </a:endParaRPr>
          </a:p>
          <a:p>
            <a:pPr marL="342900" indent="-342900">
              <a:lnSpc>
                <a:spcPct val="150000"/>
              </a:lnSpc>
              <a:buAutoNum type="arabicPeriod"/>
            </a:pPr>
            <a:r>
              <a:rPr lang="sq-AL" sz="3600" b="1" dirty="0">
                <a:solidFill>
                  <a:schemeClr val="accent2"/>
                </a:solidFill>
              </a:rPr>
              <a:t>Kompetenca për jetë, për punë dhe për mjedis </a:t>
            </a:r>
            <a:endParaRPr lang="en-US" sz="3600" b="1" dirty="0">
              <a:solidFill>
                <a:schemeClr val="accent2"/>
              </a:solidFill>
            </a:endParaRPr>
          </a:p>
          <a:p>
            <a:pPr marL="342900" indent="-342900">
              <a:lnSpc>
                <a:spcPct val="150000"/>
              </a:lnSpc>
              <a:buAutoNum type="arabicPeriod"/>
            </a:pPr>
            <a:r>
              <a:rPr lang="sq-AL" sz="3600" b="1" dirty="0">
                <a:solidFill>
                  <a:schemeClr val="accent4">
                    <a:lumMod val="60000"/>
                    <a:lumOff val="40000"/>
                  </a:schemeClr>
                </a:solidFill>
              </a:rPr>
              <a:t>Kompetenca personale </a:t>
            </a:r>
            <a:endParaRPr lang="en-US" sz="3600" b="1" dirty="0">
              <a:solidFill>
                <a:schemeClr val="accent4">
                  <a:lumMod val="60000"/>
                  <a:lumOff val="40000"/>
                </a:schemeClr>
              </a:solidFill>
            </a:endParaRPr>
          </a:p>
          <a:p>
            <a:pPr marL="342900" indent="-342900">
              <a:lnSpc>
                <a:spcPct val="150000"/>
              </a:lnSpc>
              <a:buAutoNum type="arabicPeriod"/>
            </a:pPr>
            <a:r>
              <a:rPr lang="sq-AL" sz="3600" b="1" dirty="0">
                <a:solidFill>
                  <a:schemeClr val="accent6">
                    <a:lumMod val="50000"/>
                  </a:schemeClr>
                </a:solidFill>
              </a:rPr>
              <a:t>Kompetenca qytetare. </a:t>
            </a:r>
          </a:p>
        </p:txBody>
      </p:sp>
    </p:spTree>
    <p:extLst>
      <p:ext uri="{BB962C8B-B14F-4D97-AF65-F5344CB8AC3E}">
        <p14:creationId xmlns:p14="http://schemas.microsoft.com/office/powerpoint/2010/main" val="2143928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6719B50-D1D0-440D-9884-E99F7444FCAB}"/>
              </a:ext>
            </a:extLst>
          </p:cNvPr>
          <p:cNvSpPr/>
          <p:nvPr/>
        </p:nvSpPr>
        <p:spPr>
          <a:xfrm>
            <a:off x="72887" y="110559"/>
            <a:ext cx="12046226" cy="6370975"/>
          </a:xfrm>
          <a:prstGeom prst="rect">
            <a:avLst/>
          </a:prstGeom>
        </p:spPr>
        <p:txBody>
          <a:bodyPr wrap="square">
            <a:spAutoFit/>
          </a:bodyPr>
          <a:lstStyle/>
          <a:p>
            <a:pPr algn="just"/>
            <a:r>
              <a:rPr lang="sq-AL" sz="2400" b="1" dirty="0"/>
              <a:t>Fusha </a:t>
            </a:r>
            <a:r>
              <a:rPr lang="sq-AL" sz="2400" b="1" dirty="0" err="1"/>
              <a:t>kurrikulare</a:t>
            </a:r>
            <a:r>
              <a:rPr lang="sq-AL" sz="2400" b="1" dirty="0"/>
              <a:t> </a:t>
            </a:r>
            <a:r>
              <a:rPr lang="sq-AL" sz="2400" b="1" dirty="0">
                <a:solidFill>
                  <a:srgbClr val="7030A0"/>
                </a:solidFill>
              </a:rPr>
              <a:t>Shoqëria dhe mjedisi</a:t>
            </a:r>
            <a:r>
              <a:rPr lang="sq-AL" sz="2400" b="1" dirty="0"/>
              <a:t> në nivelin e dytë, realizohet përmes mësimit lëndor. Lëndët	mësimore</a:t>
            </a:r>
            <a:r>
              <a:rPr lang="en-US" sz="2400" b="1" dirty="0"/>
              <a:t> </a:t>
            </a:r>
            <a:r>
              <a:rPr lang="sq-AL" sz="2400" b="1" dirty="0"/>
              <a:t>të</a:t>
            </a:r>
            <a:r>
              <a:rPr lang="en-US" sz="2400" b="1" dirty="0"/>
              <a:t> </a:t>
            </a:r>
            <a:r>
              <a:rPr lang="sq-AL" sz="2400" b="1" dirty="0"/>
              <a:t>kësaj</a:t>
            </a:r>
            <a:r>
              <a:rPr lang="en-US" sz="2400" b="1" dirty="0"/>
              <a:t> </a:t>
            </a:r>
            <a:r>
              <a:rPr lang="sq-AL" sz="2400" b="1" dirty="0"/>
              <a:t>fushe</a:t>
            </a:r>
            <a:r>
              <a:rPr lang="en-US" sz="2400" b="1" dirty="0"/>
              <a:t> </a:t>
            </a:r>
            <a:r>
              <a:rPr lang="sq-AL" sz="2400" b="1" dirty="0"/>
              <a:t>në</a:t>
            </a:r>
            <a:r>
              <a:rPr lang="en-US" sz="2400" b="1" dirty="0"/>
              <a:t> </a:t>
            </a:r>
            <a:r>
              <a:rPr lang="sq-AL" sz="2400" b="1" dirty="0"/>
              <a:t>këtë</a:t>
            </a:r>
            <a:r>
              <a:rPr lang="en-US" sz="2400" b="1" dirty="0"/>
              <a:t> </a:t>
            </a:r>
            <a:r>
              <a:rPr lang="sq-AL" sz="2400" b="1" dirty="0"/>
              <a:t>nivel</a:t>
            </a:r>
            <a:r>
              <a:rPr lang="en-US" sz="2400" b="1" dirty="0"/>
              <a:t> </a:t>
            </a:r>
            <a:r>
              <a:rPr lang="sq-AL" sz="2400" b="1" dirty="0"/>
              <a:t>janë:	</a:t>
            </a:r>
            <a:r>
              <a:rPr lang="sq-AL" sz="2400" b="1" i="1" dirty="0">
                <a:solidFill>
                  <a:srgbClr val="C00000"/>
                </a:solidFill>
              </a:rPr>
              <a:t>historia</a:t>
            </a:r>
            <a:r>
              <a:rPr lang="sq-AL" sz="2400" b="1" dirty="0"/>
              <a:t>,</a:t>
            </a:r>
            <a:r>
              <a:rPr lang="en-US" sz="2400" b="1" dirty="0"/>
              <a:t> </a:t>
            </a:r>
            <a:r>
              <a:rPr lang="sq-AL" sz="2400" b="1" i="1" dirty="0">
                <a:solidFill>
                  <a:schemeClr val="accent6">
                    <a:lumMod val="75000"/>
                  </a:schemeClr>
                </a:solidFill>
              </a:rPr>
              <a:t>gjeografia</a:t>
            </a:r>
            <a:r>
              <a:rPr lang="en-US" sz="2400" b="1" dirty="0"/>
              <a:t> </a:t>
            </a:r>
            <a:r>
              <a:rPr lang="sq-AL" sz="2400" b="1" dirty="0"/>
              <a:t>dhe</a:t>
            </a:r>
            <a:r>
              <a:rPr lang="en-US" sz="2400" b="1" dirty="0"/>
              <a:t> </a:t>
            </a:r>
            <a:r>
              <a:rPr lang="sq-AL" sz="2400" b="1" i="1" dirty="0">
                <a:solidFill>
                  <a:schemeClr val="accent4"/>
                </a:solidFill>
              </a:rPr>
              <a:t>edukata</a:t>
            </a:r>
            <a:r>
              <a:rPr lang="en-US" sz="2400" b="1" i="1" dirty="0">
                <a:solidFill>
                  <a:schemeClr val="accent4"/>
                </a:solidFill>
              </a:rPr>
              <a:t> </a:t>
            </a:r>
            <a:r>
              <a:rPr lang="sq-AL" sz="2400" b="1" i="1" dirty="0">
                <a:solidFill>
                  <a:schemeClr val="accent4"/>
                </a:solidFill>
              </a:rPr>
              <a:t>qytetare</a:t>
            </a:r>
            <a:r>
              <a:rPr lang="sq-AL" sz="2400" b="1" dirty="0"/>
              <a:t>.</a:t>
            </a:r>
            <a:r>
              <a:rPr lang="en-US" sz="2400" b="1" dirty="0"/>
              <a:t> </a:t>
            </a:r>
            <a:r>
              <a:rPr lang="sq-AL" sz="2400" b="1" dirty="0"/>
              <a:t>Meqenëse kjo fushë realizohet përmes mësimit lëndor, mësimdhënësit duhet  t`i kenë parasysh qëllimet e përbashkëta të fushës, të cilat do të realizohen përmes përmbajtjeve lëndore duke synuar mësimin e integruar.</a:t>
            </a:r>
            <a:endParaRPr lang="en-US" sz="2400" b="1" dirty="0"/>
          </a:p>
          <a:p>
            <a:pPr algn="just"/>
            <a:endParaRPr lang="en-US" sz="2400" b="1" dirty="0"/>
          </a:p>
          <a:p>
            <a:pPr algn="just"/>
            <a:r>
              <a:rPr lang="sq-AL" sz="2400" b="1" dirty="0"/>
              <a:t>Fusha </a:t>
            </a:r>
            <a:r>
              <a:rPr lang="sq-AL" sz="2400" b="1" i="1" dirty="0">
                <a:solidFill>
                  <a:srgbClr val="C00000"/>
                </a:solidFill>
              </a:rPr>
              <a:t>Shoqëria dhe mjedisi </a:t>
            </a:r>
            <a:r>
              <a:rPr lang="sq-AL" sz="2400" b="1" dirty="0"/>
              <a:t>i ndihmon nxënësit për të njohur dhe për të kuptuar më mirë konceptet, proceset dhe  zhvillimet historike në nivel lokal, kombëtar, rajonal dhe botëror, duke përfshirë lindjen dhe zhvillimin e qytetërimeve të ndryshme si dhe ngjarjet dhe personalitetet e rëndësishme nga kohët më të lashta deri më sot. </a:t>
            </a:r>
            <a:endParaRPr lang="en-US" sz="2400" b="1" dirty="0"/>
          </a:p>
          <a:p>
            <a:pPr algn="just"/>
            <a:endParaRPr lang="en-US" sz="2400" b="1" dirty="0"/>
          </a:p>
          <a:p>
            <a:pPr algn="just"/>
            <a:r>
              <a:rPr lang="sq-AL" sz="2400" b="1" dirty="0"/>
              <a:t>Kjo</a:t>
            </a:r>
            <a:r>
              <a:rPr lang="en-US" sz="2400" b="1" dirty="0"/>
              <a:t> </a:t>
            </a:r>
            <a:r>
              <a:rPr lang="sq-AL" sz="2400" b="1" dirty="0"/>
              <a:t>fushë</a:t>
            </a:r>
            <a:r>
              <a:rPr lang="en-US" sz="2400" b="1" dirty="0"/>
              <a:t> </a:t>
            </a:r>
            <a:r>
              <a:rPr lang="sq-AL" sz="2400" b="1" dirty="0"/>
              <a:t>ndihmon</a:t>
            </a:r>
            <a:r>
              <a:rPr lang="en-US" sz="2400" b="1" dirty="0"/>
              <a:t> </a:t>
            </a:r>
            <a:r>
              <a:rPr lang="sq-AL" sz="2400" b="1" dirty="0"/>
              <a:t>nxënësit	për</a:t>
            </a:r>
            <a:r>
              <a:rPr lang="en-US" sz="2400" b="1" dirty="0"/>
              <a:t> </a:t>
            </a:r>
            <a:r>
              <a:rPr lang="sq-AL" sz="2400" b="1" dirty="0"/>
              <a:t>të	thelluar</a:t>
            </a:r>
            <a:r>
              <a:rPr lang="en-US" sz="2400" b="1" dirty="0"/>
              <a:t> </a:t>
            </a:r>
            <a:r>
              <a:rPr lang="sq-AL" sz="2400" b="1" dirty="0"/>
              <a:t>njohuritë</a:t>
            </a:r>
            <a:r>
              <a:rPr lang="en-US" sz="2400" b="1" dirty="0"/>
              <a:t> </a:t>
            </a:r>
            <a:r>
              <a:rPr lang="sq-AL" sz="2400" b="1" dirty="0"/>
              <a:t>mbi</a:t>
            </a:r>
            <a:r>
              <a:rPr lang="en-US" sz="2400" b="1" dirty="0"/>
              <a:t> </a:t>
            </a:r>
            <a:r>
              <a:rPr lang="sq-AL" sz="2400" b="1" dirty="0"/>
              <a:t>vendet</a:t>
            </a:r>
            <a:r>
              <a:rPr lang="en-US" sz="2400" b="1" dirty="0"/>
              <a:t> </a:t>
            </a:r>
            <a:r>
              <a:rPr lang="sq-AL" sz="2400" b="1" dirty="0"/>
              <a:t>dhe</a:t>
            </a:r>
            <a:r>
              <a:rPr lang="en-US" sz="2400" b="1" dirty="0"/>
              <a:t> </a:t>
            </a:r>
            <a:r>
              <a:rPr lang="sq-AL" sz="2400" b="1" dirty="0"/>
              <a:t>hapësirën,</a:t>
            </a:r>
            <a:r>
              <a:rPr lang="en-US" sz="2400" b="1" dirty="0"/>
              <a:t> </a:t>
            </a:r>
            <a:r>
              <a:rPr lang="sq-AL" sz="2400" b="1" dirty="0"/>
              <a:t>sistemet</a:t>
            </a:r>
            <a:r>
              <a:rPr lang="en-US" sz="2400" b="1" dirty="0"/>
              <a:t> </a:t>
            </a:r>
            <a:r>
              <a:rPr lang="sq-AL" sz="2400" b="1" dirty="0"/>
              <a:t>fizike	e humane, rajonet dhe karakteristikat e tyre. </a:t>
            </a:r>
            <a:endParaRPr lang="en-US" sz="2400" b="1" dirty="0"/>
          </a:p>
          <a:p>
            <a:pPr algn="just"/>
            <a:endParaRPr lang="en-US" sz="2400" b="1" dirty="0"/>
          </a:p>
          <a:p>
            <a:pPr algn="just"/>
            <a:r>
              <a:rPr lang="sq-AL" sz="2400" b="1" dirty="0"/>
              <a:t>Gjithashtu, ndihmon krijimin e shprehive, vlerave dhe qëndrimeve në raport me </a:t>
            </a:r>
            <a:r>
              <a:rPr lang="sq-AL" sz="2400" b="1" dirty="0" err="1"/>
              <a:t>diversitetin</a:t>
            </a:r>
            <a:r>
              <a:rPr lang="sq-AL" sz="2400" b="1" dirty="0"/>
              <a:t> kulturor, identitetin social trashëgiminë kulturore dhe natyrore, organizimin shoqëror, liritë dhe të drejtat e njeriut si dhe rolin dhe funksionimin e institucioneve demokrati</a:t>
            </a:r>
            <a:r>
              <a:rPr lang="en-US" sz="2400" b="1" dirty="0" err="1"/>
              <a:t>ke</a:t>
            </a:r>
            <a:r>
              <a:rPr lang="en-US" sz="2400" b="1" dirty="0"/>
              <a:t>.</a:t>
            </a:r>
            <a:endParaRPr lang="sq-AL" sz="2400" b="1" dirty="0"/>
          </a:p>
        </p:txBody>
      </p:sp>
    </p:spTree>
    <p:extLst>
      <p:ext uri="{BB962C8B-B14F-4D97-AF65-F5344CB8AC3E}">
        <p14:creationId xmlns:p14="http://schemas.microsoft.com/office/powerpoint/2010/main" val="2384951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2892186-18F7-41A3-9237-E579AAECFAFB}"/>
              </a:ext>
            </a:extLst>
          </p:cNvPr>
          <p:cNvSpPr/>
          <p:nvPr/>
        </p:nvSpPr>
        <p:spPr>
          <a:xfrm>
            <a:off x="0" y="127195"/>
            <a:ext cx="12192000" cy="6555641"/>
          </a:xfrm>
          <a:prstGeom prst="rect">
            <a:avLst/>
          </a:prstGeom>
        </p:spPr>
        <p:txBody>
          <a:bodyPr wrap="square">
            <a:spAutoFit/>
          </a:bodyPr>
          <a:lstStyle/>
          <a:p>
            <a:pPr algn="just"/>
            <a:r>
              <a:rPr lang="sq-AL" sz="2800" dirty="0"/>
              <a:t>Për secilën lëndë mësimore në nivel klase përgatiten programet mësimore. MASHT-i i përgatit/ miraton programet mësimore. Ato duhet të reflektojnë kërkesat e KK, përkatësisht kërkesat e KB-së, si qëllimet dhe parimet e KK, rezultatet e kompetencave për shkallë, konceptet dhe RN</a:t>
            </a:r>
            <a:r>
              <a:rPr lang="en-US" sz="2800" dirty="0"/>
              <a:t>-</a:t>
            </a:r>
            <a:r>
              <a:rPr lang="sq-AL" sz="2800" dirty="0"/>
              <a:t>ët</a:t>
            </a:r>
            <a:r>
              <a:rPr lang="en-US" sz="2800" dirty="0"/>
              <a:t> -(</a:t>
            </a:r>
            <a:r>
              <a:rPr lang="en-US" sz="2800" dirty="0" err="1"/>
              <a:t>rezultatet</a:t>
            </a:r>
            <a:r>
              <a:rPr lang="en-US" sz="2800" dirty="0"/>
              <a:t> e </a:t>
            </a:r>
            <a:r>
              <a:rPr lang="en-US" sz="2800" dirty="0" err="1"/>
              <a:t>të</a:t>
            </a:r>
            <a:r>
              <a:rPr lang="en-US" sz="2800" dirty="0"/>
              <a:t> </a:t>
            </a:r>
            <a:r>
              <a:rPr lang="en-US" sz="2800" dirty="0" err="1"/>
              <a:t>nxënit</a:t>
            </a:r>
            <a:r>
              <a:rPr lang="en-US" sz="2800" dirty="0"/>
              <a:t>)</a:t>
            </a:r>
            <a:r>
              <a:rPr lang="sq-AL" sz="2800" dirty="0"/>
              <a:t> e fushës për shkallë, çështjet </a:t>
            </a:r>
            <a:r>
              <a:rPr lang="sq-AL" sz="2800" dirty="0" err="1"/>
              <a:t>ndërkurrikulare</a:t>
            </a:r>
            <a:r>
              <a:rPr lang="sq-AL" sz="2800" dirty="0"/>
              <a:t> dhe metodologjitë e mësimdhënies, nxënies dhe vlerësimit me qasjen e përcaktuar në dokumentet e sipërpërmendura. Në këtë kontekst programi mësimor duhet të përmbajë:</a:t>
            </a:r>
            <a:endParaRPr lang="en-US" sz="2800" dirty="0"/>
          </a:p>
          <a:p>
            <a:pPr marL="342900" indent="-342900" algn="just">
              <a:buFont typeface="Arial" panose="020B0604020202020204" pitchFamily="34" charset="0"/>
              <a:buChar char="•"/>
            </a:pPr>
            <a:r>
              <a:rPr lang="sq-AL" sz="2800" dirty="0">
                <a:solidFill>
                  <a:schemeClr val="accent1">
                    <a:lumMod val="75000"/>
                  </a:schemeClr>
                </a:solidFill>
              </a:rPr>
              <a:t>  Rezultatet e të nxënit që nxënësit duhet t’i arrijnë në kuadër të secilës lëndë dhe temë mësimore përgjatë një klase/viti shkollor - mësimor; </a:t>
            </a:r>
            <a:endParaRPr lang="en-US" sz="2800" dirty="0">
              <a:solidFill>
                <a:schemeClr val="accent1">
                  <a:lumMod val="75000"/>
                </a:schemeClr>
              </a:solidFill>
            </a:endParaRPr>
          </a:p>
          <a:p>
            <a:pPr marL="342900" indent="-342900" algn="just">
              <a:buFont typeface="Arial" panose="020B0604020202020204" pitchFamily="34" charset="0"/>
              <a:buChar char="•"/>
            </a:pPr>
            <a:r>
              <a:rPr lang="sq-AL" sz="2800" dirty="0">
                <a:solidFill>
                  <a:srgbClr val="C00000"/>
                </a:solidFill>
              </a:rPr>
              <a:t>Temat mësimore të lëndëve përkatëse për secilën klasë duke pasur parasysh kohezionin horizontal dhe </a:t>
            </a:r>
            <a:r>
              <a:rPr lang="sq-AL" sz="2800" dirty="0" err="1">
                <a:solidFill>
                  <a:srgbClr val="C00000"/>
                </a:solidFill>
              </a:rPr>
              <a:t>vërtikal</a:t>
            </a:r>
            <a:r>
              <a:rPr lang="sq-AL" sz="2800" dirty="0">
                <a:solidFill>
                  <a:srgbClr val="C00000"/>
                </a:solidFill>
              </a:rPr>
              <a:t>, aktualitetin, zhvillimin shkencor, mundësitë dhe interesat e nxënësve; </a:t>
            </a:r>
            <a:endParaRPr lang="en-US" sz="2800" dirty="0">
              <a:solidFill>
                <a:srgbClr val="C00000"/>
              </a:solidFill>
            </a:endParaRPr>
          </a:p>
          <a:p>
            <a:pPr marL="342900" indent="-342900" algn="just">
              <a:buFont typeface="Arial" panose="020B0604020202020204" pitchFamily="34" charset="0"/>
              <a:buChar char="•"/>
            </a:pPr>
            <a:r>
              <a:rPr lang="sq-AL" sz="2800" dirty="0">
                <a:solidFill>
                  <a:srgbClr val="00B050"/>
                </a:solidFill>
              </a:rPr>
              <a:t>Udhëzimet metodike për realizimin e temave mësimore në kuadër të lëndës përkatëse, arritjes së kompetencave, zbatimin e çështjeve </a:t>
            </a:r>
            <a:r>
              <a:rPr lang="sq-AL" sz="2800" dirty="0" err="1">
                <a:solidFill>
                  <a:srgbClr val="00B050"/>
                </a:solidFill>
              </a:rPr>
              <a:t>ndërkurrikulare</a:t>
            </a:r>
            <a:r>
              <a:rPr lang="sq-AL" sz="2800" dirty="0">
                <a:solidFill>
                  <a:srgbClr val="00B050"/>
                </a:solidFill>
              </a:rPr>
              <a:t> dhe vlerësimit të nxënësve; </a:t>
            </a:r>
          </a:p>
        </p:txBody>
      </p:sp>
    </p:spTree>
    <p:extLst>
      <p:ext uri="{BB962C8B-B14F-4D97-AF65-F5344CB8AC3E}">
        <p14:creationId xmlns:p14="http://schemas.microsoft.com/office/powerpoint/2010/main" val="1397687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A26C293-6F34-41EC-A04A-45BB7463D111}"/>
              </a:ext>
            </a:extLst>
          </p:cNvPr>
          <p:cNvSpPr/>
          <p:nvPr/>
        </p:nvSpPr>
        <p:spPr>
          <a:xfrm>
            <a:off x="92766" y="118623"/>
            <a:ext cx="12099234" cy="6124754"/>
          </a:xfrm>
          <a:prstGeom prst="rect">
            <a:avLst/>
          </a:prstGeom>
        </p:spPr>
        <p:txBody>
          <a:bodyPr wrap="square">
            <a:spAutoFit/>
          </a:bodyPr>
          <a:lstStyle/>
          <a:p>
            <a:r>
              <a:rPr lang="sq-AL" sz="2800" dirty="0">
                <a:solidFill>
                  <a:schemeClr val="tx1">
                    <a:lumMod val="95000"/>
                    <a:lumOff val="5000"/>
                  </a:schemeClr>
                </a:solidFill>
              </a:rPr>
              <a:t>Metodologjitë mësimore zbatojnë parimet e mësimdhënies që janë përcaktuar në KK. Ato synojnë mësimdhënie efektive që mundësojnë zhvillimin e kompetencave kryesore. Për arritjen e rezultateve të kompetencave çdo fushë e </a:t>
            </a:r>
            <a:r>
              <a:rPr lang="sq-AL" sz="2800" dirty="0" err="1">
                <a:solidFill>
                  <a:schemeClr val="tx1">
                    <a:lumMod val="95000"/>
                    <a:lumOff val="5000"/>
                  </a:schemeClr>
                </a:solidFill>
              </a:rPr>
              <a:t>kurrikulës</a:t>
            </a:r>
            <a:r>
              <a:rPr lang="sq-AL" sz="2800" dirty="0">
                <a:solidFill>
                  <a:schemeClr val="tx1">
                    <a:lumMod val="95000"/>
                    <a:lumOff val="5000"/>
                  </a:schemeClr>
                </a:solidFill>
              </a:rPr>
              <a:t> ose lëndë mësimore ka veçantitë e saja për organizimin e punës mësimore. Pavarësisht nga specifikat e tyre, gjithë procesi mësimor në lëndë të ndryshme ka disa karakteristika të përbashkëta në rrafshin metodologjik. </a:t>
            </a:r>
            <a:endParaRPr lang="en-US" sz="2800" dirty="0">
              <a:solidFill>
                <a:schemeClr val="tx1">
                  <a:lumMod val="95000"/>
                  <a:lumOff val="5000"/>
                </a:schemeClr>
              </a:solidFill>
            </a:endParaRPr>
          </a:p>
          <a:p>
            <a:r>
              <a:rPr lang="sq-AL" sz="2800" dirty="0">
                <a:solidFill>
                  <a:schemeClr val="tx1">
                    <a:lumMod val="95000"/>
                    <a:lumOff val="5000"/>
                  </a:schemeClr>
                </a:solidFill>
              </a:rPr>
              <a:t>Ai përqendrohet në aspektet në vijim: </a:t>
            </a:r>
            <a:endParaRPr lang="en-US" sz="2800" dirty="0">
              <a:solidFill>
                <a:schemeClr val="tx1">
                  <a:lumMod val="95000"/>
                  <a:lumOff val="5000"/>
                </a:schemeClr>
              </a:solidFill>
            </a:endParaRPr>
          </a:p>
          <a:p>
            <a:endParaRPr lang="en-US" sz="2800" b="1" dirty="0"/>
          </a:p>
          <a:p>
            <a:r>
              <a:rPr lang="sq-AL" sz="2800" b="1" dirty="0">
                <a:solidFill>
                  <a:schemeClr val="accent5">
                    <a:lumMod val="75000"/>
                  </a:schemeClr>
                </a:solidFill>
              </a:rPr>
              <a:t>• Në mësimdhënie dhe nxënie me në qendër nxënësin dhe </a:t>
            </a:r>
            <a:r>
              <a:rPr lang="sq-AL" sz="2800" b="1" dirty="0" err="1">
                <a:solidFill>
                  <a:schemeClr val="accent5">
                    <a:lumMod val="75000"/>
                  </a:schemeClr>
                </a:solidFill>
              </a:rPr>
              <a:t>gjithëpërfshirja</a:t>
            </a:r>
            <a:r>
              <a:rPr lang="sq-AL" sz="2800" b="1" dirty="0">
                <a:solidFill>
                  <a:schemeClr val="accent5">
                    <a:lumMod val="75000"/>
                  </a:schemeClr>
                </a:solidFill>
              </a:rPr>
              <a:t>;</a:t>
            </a:r>
            <a:endParaRPr lang="en-US" sz="2800" b="1" dirty="0">
              <a:solidFill>
                <a:schemeClr val="accent5">
                  <a:lumMod val="75000"/>
                </a:schemeClr>
              </a:solidFill>
            </a:endParaRPr>
          </a:p>
          <a:p>
            <a:r>
              <a:rPr lang="sq-AL" sz="2800" b="1" dirty="0">
                <a:solidFill>
                  <a:schemeClr val="accent5">
                    <a:lumMod val="75000"/>
                  </a:schemeClr>
                </a:solidFill>
              </a:rPr>
              <a:t>• Në mësimdhënie dhe nxënie të bazuar në qasjen e integruar; </a:t>
            </a:r>
            <a:endParaRPr lang="en-US" sz="2800" b="1" dirty="0">
              <a:solidFill>
                <a:schemeClr val="accent5">
                  <a:lumMod val="75000"/>
                </a:schemeClr>
              </a:solidFill>
            </a:endParaRPr>
          </a:p>
          <a:p>
            <a:r>
              <a:rPr lang="sq-AL" sz="2800" b="1" dirty="0">
                <a:solidFill>
                  <a:schemeClr val="accent5">
                    <a:lumMod val="75000"/>
                  </a:schemeClr>
                </a:solidFill>
              </a:rPr>
              <a:t>• Në mësimdhënie dhe nxënie të bazuar në arritjen e kompetencave; </a:t>
            </a:r>
            <a:endParaRPr lang="en-US" sz="2800" b="1" dirty="0">
              <a:solidFill>
                <a:schemeClr val="accent5">
                  <a:lumMod val="75000"/>
                </a:schemeClr>
              </a:solidFill>
            </a:endParaRPr>
          </a:p>
          <a:p>
            <a:r>
              <a:rPr lang="sq-AL" sz="2800" b="1" dirty="0">
                <a:solidFill>
                  <a:schemeClr val="accent5">
                    <a:lumMod val="75000"/>
                  </a:schemeClr>
                </a:solidFill>
              </a:rPr>
              <a:t>• Në mësimdhënie dhe nxënie të diferencuar; </a:t>
            </a:r>
            <a:endParaRPr lang="en-US" sz="2800" b="1" dirty="0">
              <a:solidFill>
                <a:schemeClr val="accent5">
                  <a:lumMod val="75000"/>
                </a:schemeClr>
              </a:solidFill>
            </a:endParaRPr>
          </a:p>
          <a:p>
            <a:r>
              <a:rPr lang="sq-AL" sz="2800" b="1" dirty="0">
                <a:solidFill>
                  <a:schemeClr val="accent5">
                    <a:lumMod val="75000"/>
                  </a:schemeClr>
                </a:solidFill>
              </a:rPr>
              <a:t>• Çështje/tema </a:t>
            </a:r>
            <a:r>
              <a:rPr lang="sq-AL" sz="2800" b="1" dirty="0" err="1">
                <a:solidFill>
                  <a:schemeClr val="accent5">
                    <a:lumMod val="75000"/>
                  </a:schemeClr>
                </a:solidFill>
              </a:rPr>
              <a:t>ndërkurrikulare</a:t>
            </a:r>
            <a:r>
              <a:rPr lang="sq-AL" sz="2800" b="1" dirty="0">
                <a:solidFill>
                  <a:schemeClr val="accent5">
                    <a:lumMod val="75000"/>
                  </a:schemeClr>
                </a:solidFill>
              </a:rPr>
              <a:t> dhe</a:t>
            </a:r>
            <a:endParaRPr lang="en-US" sz="2800" b="1" dirty="0">
              <a:solidFill>
                <a:schemeClr val="accent5">
                  <a:lumMod val="75000"/>
                </a:schemeClr>
              </a:solidFill>
            </a:endParaRPr>
          </a:p>
          <a:p>
            <a:r>
              <a:rPr lang="sq-AL" sz="2800" b="1" dirty="0">
                <a:solidFill>
                  <a:schemeClr val="accent5">
                    <a:lumMod val="75000"/>
                  </a:schemeClr>
                </a:solidFill>
              </a:rPr>
              <a:t>• Në çështje </a:t>
            </a:r>
            <a:r>
              <a:rPr lang="sq-AL" sz="2800" b="1" dirty="0" err="1">
                <a:solidFill>
                  <a:schemeClr val="accent5">
                    <a:lumMod val="75000"/>
                  </a:schemeClr>
                </a:solidFill>
              </a:rPr>
              <a:t>jashtëkurrikulare</a:t>
            </a:r>
            <a:r>
              <a:rPr lang="sq-AL" sz="2800" b="1" dirty="0">
                <a:solidFill>
                  <a:schemeClr val="accent5">
                    <a:lumMod val="75000"/>
                  </a:schemeClr>
                </a:solidFill>
              </a:rPr>
              <a:t> </a:t>
            </a:r>
          </a:p>
        </p:txBody>
      </p:sp>
    </p:spTree>
    <p:extLst>
      <p:ext uri="{BB962C8B-B14F-4D97-AF65-F5344CB8AC3E}">
        <p14:creationId xmlns:p14="http://schemas.microsoft.com/office/powerpoint/2010/main" val="2648203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FF7510A-85A2-4534-90E8-9053D407DECF}"/>
              </a:ext>
            </a:extLst>
          </p:cNvPr>
          <p:cNvSpPr/>
          <p:nvPr/>
        </p:nvSpPr>
        <p:spPr>
          <a:xfrm>
            <a:off x="518614" y="260530"/>
            <a:ext cx="11354937" cy="6488828"/>
          </a:xfrm>
          <a:prstGeom prst="rect">
            <a:avLst/>
          </a:prstGeom>
        </p:spPr>
        <p:txBody>
          <a:bodyPr wrap="square">
            <a:spAutoFit/>
          </a:bodyPr>
          <a:lstStyle/>
          <a:p>
            <a:pPr algn="just">
              <a:lnSpc>
                <a:spcPct val="150000"/>
              </a:lnSpc>
            </a:pPr>
            <a:r>
              <a:rPr lang="sq-AL" sz="2800" dirty="0" err="1"/>
              <a:t>Kurrikula</a:t>
            </a:r>
            <a:r>
              <a:rPr lang="sq-AL" sz="2800" dirty="0"/>
              <a:t> Bërthamë është dokument që e bën të zbatueshme në shkollat e Kosovës Kornizën </a:t>
            </a:r>
            <a:r>
              <a:rPr lang="sq-AL" sz="2800" dirty="0" err="1"/>
              <a:t>Kurrikulare</a:t>
            </a:r>
            <a:r>
              <a:rPr lang="sq-AL" sz="2800" dirty="0"/>
              <a:t>, të miratuar nga MASHT-i, në gusht të vitit 2016. Me këtë dokument përcaktohen rezultatet për kompetenca dhe rezultatet e të nxënit për fusha </a:t>
            </a:r>
            <a:r>
              <a:rPr lang="sq-AL" sz="2800" dirty="0" err="1"/>
              <a:t>kurrikulare</a:t>
            </a:r>
            <a:r>
              <a:rPr lang="sq-AL" sz="2800" dirty="0"/>
              <a:t>, të shprehura në njohuri faktike dhe procedurale, shkathtësi, qëndrime dhe vlera që duhet të zhvillohen te nxënësit përgjatë periudhave të caktuara kohore si dhe qasjet, metodologjitë e </a:t>
            </a:r>
            <a:r>
              <a:rPr lang="sq-AL" sz="2800" dirty="0" err="1"/>
              <a:t>zbatueshmërisë</a:t>
            </a:r>
            <a:r>
              <a:rPr lang="sq-AL" sz="2800" dirty="0"/>
              <a:t>, monitorimi dhe vlerësimi. Gjithashtu, ky dokument përcakton shpërndarjen kohore (orëve mësimore) për fushat e </a:t>
            </a:r>
            <a:r>
              <a:rPr lang="sq-AL" sz="2800" dirty="0" err="1"/>
              <a:t>kurrikules</a:t>
            </a:r>
            <a:r>
              <a:rPr lang="sq-AL" sz="2800" dirty="0"/>
              <a:t> dhe ndërlidhjen mes tyre, të cilat mundësojnë progres në zhvillimin e kompetencave te nxënësit.</a:t>
            </a:r>
          </a:p>
        </p:txBody>
      </p:sp>
    </p:spTree>
    <p:extLst>
      <p:ext uri="{BB962C8B-B14F-4D97-AF65-F5344CB8AC3E}">
        <p14:creationId xmlns:p14="http://schemas.microsoft.com/office/powerpoint/2010/main" val="1435353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1734DE5-C430-45D9-9C44-B6F2DD369EEC}"/>
              </a:ext>
            </a:extLst>
          </p:cNvPr>
          <p:cNvSpPr/>
          <p:nvPr/>
        </p:nvSpPr>
        <p:spPr>
          <a:xfrm>
            <a:off x="322997" y="184586"/>
            <a:ext cx="11546006" cy="6555641"/>
          </a:xfrm>
          <a:prstGeom prst="rect">
            <a:avLst/>
          </a:prstGeom>
        </p:spPr>
        <p:txBody>
          <a:bodyPr wrap="square">
            <a:spAutoFit/>
          </a:bodyPr>
          <a:lstStyle/>
          <a:p>
            <a:pPr algn="just">
              <a:lnSpc>
                <a:spcPct val="150000"/>
              </a:lnSpc>
            </a:pPr>
            <a:r>
              <a:rPr lang="sq-AL" sz="2800" b="1" dirty="0" err="1"/>
              <a:t>Kurrikula</a:t>
            </a:r>
            <a:r>
              <a:rPr lang="sq-AL" sz="2800" b="1" dirty="0"/>
              <a:t> Bërthamë mbështet:</a:t>
            </a:r>
            <a:endParaRPr lang="en-US" sz="2800" b="1" dirty="0"/>
          </a:p>
          <a:p>
            <a:pPr algn="just">
              <a:lnSpc>
                <a:spcPct val="150000"/>
              </a:lnSpc>
            </a:pPr>
            <a:r>
              <a:rPr lang="sq-AL" sz="2800" dirty="0"/>
              <a:t> </a:t>
            </a:r>
            <a:r>
              <a:rPr lang="sq-AL" sz="2800" b="1" dirty="0">
                <a:solidFill>
                  <a:srgbClr val="C00000"/>
                </a:solidFill>
              </a:rPr>
              <a:t>• nxënësin </a:t>
            </a:r>
            <a:r>
              <a:rPr lang="sq-AL" sz="2800" dirty="0"/>
              <a:t>në zhvillimin gradual të tij, në zhvillimin e kompetencave për arsimim </a:t>
            </a:r>
            <a:r>
              <a:rPr lang="sq-AL" sz="2800" dirty="0" smtClean="0"/>
              <a:t>tërjetësor </a:t>
            </a:r>
            <a:r>
              <a:rPr lang="sq-AL" sz="2800" dirty="0"/>
              <a:t>për</a:t>
            </a:r>
            <a:r>
              <a:rPr lang="en-US" sz="2800" dirty="0"/>
              <a:t> </a:t>
            </a:r>
            <a:r>
              <a:rPr lang="sq-AL" sz="2800" dirty="0"/>
              <a:t>integrim të lehtë shoqëror duke e përgatitur që të përballë sfidat e jetës; </a:t>
            </a:r>
            <a:endParaRPr lang="en-US" sz="2800" dirty="0"/>
          </a:p>
          <a:p>
            <a:pPr algn="just">
              <a:lnSpc>
                <a:spcPct val="150000"/>
              </a:lnSpc>
            </a:pPr>
            <a:r>
              <a:rPr lang="sq-AL" sz="2800" dirty="0"/>
              <a:t>• </a:t>
            </a:r>
            <a:r>
              <a:rPr lang="sq-AL" sz="2800" b="1" dirty="0">
                <a:solidFill>
                  <a:srgbClr val="C00000"/>
                </a:solidFill>
              </a:rPr>
              <a:t>mësimdhënësin </a:t>
            </a:r>
            <a:r>
              <a:rPr lang="sq-AL" sz="2800" dirty="0"/>
              <a:t>në planifikimin dhe realizimin me sukses të punës me </a:t>
            </a:r>
            <a:r>
              <a:rPr lang="sq-AL" sz="2800" dirty="0" smtClean="0"/>
              <a:t>nxënës </a:t>
            </a:r>
            <a:r>
              <a:rPr lang="sq-AL" sz="2800" dirty="0"/>
              <a:t>të aktiviteteve mësimore në klasë dhe jashtë klase;</a:t>
            </a:r>
            <a:endParaRPr lang="en-US" sz="2800" dirty="0"/>
          </a:p>
          <a:p>
            <a:pPr algn="just">
              <a:lnSpc>
                <a:spcPct val="150000"/>
              </a:lnSpc>
            </a:pPr>
            <a:r>
              <a:rPr lang="sq-AL" sz="2800" dirty="0"/>
              <a:t> • </a:t>
            </a:r>
            <a:r>
              <a:rPr lang="sq-AL" sz="2800" b="1" dirty="0">
                <a:solidFill>
                  <a:srgbClr val="C00000"/>
                </a:solidFill>
              </a:rPr>
              <a:t>prindin </a:t>
            </a:r>
            <a:r>
              <a:rPr lang="sq-AL" sz="2800" dirty="0"/>
              <a:t>në përcjelljen e nivelit të zhvillimit të fëmijës gjatë arritjes së kompetencave, në periudha të caktuara kohore, të shprehura në njohuri, sjellje dhe qëndrime që ata i shpërfaqin në situata të ndryshme jetësore në harmoni me rezultatet e të nxënit për fusha </a:t>
            </a:r>
            <a:r>
              <a:rPr lang="sq-AL" sz="2800" dirty="0" err="1"/>
              <a:t>kurrikulare</a:t>
            </a:r>
            <a:r>
              <a:rPr lang="sq-AL" sz="2800" dirty="0"/>
              <a:t> dhe për kompetenca. </a:t>
            </a:r>
          </a:p>
        </p:txBody>
      </p:sp>
    </p:spTree>
    <p:extLst>
      <p:ext uri="{BB962C8B-B14F-4D97-AF65-F5344CB8AC3E}">
        <p14:creationId xmlns:p14="http://schemas.microsoft.com/office/powerpoint/2010/main" val="4228395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DA2342-2CE1-43E3-AB4A-51C4DA1E9092}"/>
              </a:ext>
            </a:extLst>
          </p:cNvPr>
          <p:cNvSpPr/>
          <p:nvPr/>
        </p:nvSpPr>
        <p:spPr>
          <a:xfrm>
            <a:off x="286603" y="221609"/>
            <a:ext cx="11354938" cy="5909310"/>
          </a:xfrm>
          <a:prstGeom prst="rect">
            <a:avLst/>
          </a:prstGeom>
        </p:spPr>
        <p:txBody>
          <a:bodyPr wrap="square">
            <a:spAutoFit/>
          </a:bodyPr>
          <a:lstStyle/>
          <a:p>
            <a:pPr algn="just">
              <a:lnSpc>
                <a:spcPct val="150000"/>
              </a:lnSpc>
            </a:pPr>
            <a:r>
              <a:rPr lang="sq-AL" sz="2800" dirty="0"/>
              <a:t>2. </a:t>
            </a:r>
            <a:r>
              <a:rPr lang="sq-AL" sz="2800" b="1" dirty="0"/>
              <a:t>Struktura e arsimit </a:t>
            </a:r>
            <a:r>
              <a:rPr lang="sq-AL" sz="2800" b="1" dirty="0" err="1"/>
              <a:t>parauniversitar</a:t>
            </a:r>
            <a:endParaRPr lang="en-US" sz="2800" b="1" dirty="0"/>
          </a:p>
          <a:p>
            <a:pPr algn="just">
              <a:lnSpc>
                <a:spcPct val="150000"/>
              </a:lnSpc>
            </a:pPr>
            <a:r>
              <a:rPr lang="sq-AL" sz="2800" dirty="0"/>
              <a:t> Nivelet formale të arsimit </a:t>
            </a:r>
            <a:r>
              <a:rPr lang="sq-AL" sz="2800" dirty="0" err="1"/>
              <a:t>parauniversitar</a:t>
            </a:r>
            <a:r>
              <a:rPr lang="sq-AL" sz="2800" dirty="0"/>
              <a:t> të Kosovës përputhen me Klasifikimin Standard Ndërkombëtar të Arsimit (KSNA), të miratuar nga UNESCO-ja. Dallim ka në strukturën e </a:t>
            </a:r>
            <a:r>
              <a:rPr lang="sq-AL" sz="2800" dirty="0" smtClean="0"/>
              <a:t>Kurrikul</a:t>
            </a:r>
            <a:r>
              <a:rPr lang="en-US" sz="2800" dirty="0" err="1" smtClean="0"/>
              <a:t>es</a:t>
            </a:r>
            <a:r>
              <a:rPr lang="sq-AL" sz="2800" dirty="0" smtClean="0"/>
              <a:t> </a:t>
            </a:r>
            <a:r>
              <a:rPr lang="sq-AL" sz="2800" dirty="0"/>
              <a:t>Bërthamë të </a:t>
            </a:r>
            <a:r>
              <a:rPr lang="sq-AL" sz="2800" dirty="0" smtClean="0"/>
              <a:t>KSNA</a:t>
            </a:r>
            <a:r>
              <a:rPr lang="en-US" sz="2800" dirty="0" smtClean="0"/>
              <a:t> -se</a:t>
            </a:r>
            <a:r>
              <a:rPr lang="sq-AL" sz="2800" dirty="0" smtClean="0"/>
              <a:t> </a:t>
            </a:r>
            <a:r>
              <a:rPr lang="sq-AL" sz="2800" dirty="0"/>
              <a:t>1, në kuadër të së cilës hyn klasa përgatitore, edhe pse është pjesë përbërëse e edukimit </a:t>
            </a:r>
            <a:r>
              <a:rPr lang="sq-AL" sz="2800" dirty="0" smtClean="0"/>
              <a:t>KSNA 0</a:t>
            </a:r>
            <a:r>
              <a:rPr lang="en-US" sz="2800" dirty="0" smtClean="0"/>
              <a:t> - zero</a:t>
            </a:r>
            <a:r>
              <a:rPr lang="sq-AL" sz="2800" dirty="0" smtClean="0"/>
              <a:t>. </a:t>
            </a:r>
            <a:r>
              <a:rPr lang="sq-AL" sz="2800" dirty="0"/>
              <a:t>Të gjitha nivelet formale të arsimit parauniversitar janë ndarë në </a:t>
            </a:r>
            <a:r>
              <a:rPr lang="sq-AL" sz="2800" dirty="0" smtClean="0"/>
              <a:t>nën</a:t>
            </a:r>
            <a:r>
              <a:rPr lang="en-US" sz="2800" dirty="0" smtClean="0"/>
              <a:t> </a:t>
            </a:r>
            <a:r>
              <a:rPr lang="sq-AL" sz="2800" dirty="0" smtClean="0"/>
              <a:t>nivele </a:t>
            </a:r>
            <a:r>
              <a:rPr lang="sq-AL" sz="2800" dirty="0"/>
              <a:t>formale me emërtim: - Shkallët kryesore të Kurrikulës, që kanë qëllime e funksione të caktuara dhe janë në funksion të emërtimeve të secilës prej tyre. </a:t>
            </a:r>
          </a:p>
        </p:txBody>
      </p:sp>
    </p:spTree>
    <p:extLst>
      <p:ext uri="{BB962C8B-B14F-4D97-AF65-F5344CB8AC3E}">
        <p14:creationId xmlns:p14="http://schemas.microsoft.com/office/powerpoint/2010/main" val="3061864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F50880B-651A-4CCE-8BDF-8A68231A8D91}"/>
              </a:ext>
            </a:extLst>
          </p:cNvPr>
          <p:cNvSpPr/>
          <p:nvPr/>
        </p:nvSpPr>
        <p:spPr>
          <a:xfrm>
            <a:off x="397564" y="491773"/>
            <a:ext cx="11476383" cy="4549835"/>
          </a:xfrm>
          <a:prstGeom prst="rect">
            <a:avLst/>
          </a:prstGeom>
        </p:spPr>
        <p:txBody>
          <a:bodyPr wrap="square">
            <a:spAutoFit/>
          </a:bodyPr>
          <a:lstStyle/>
          <a:p>
            <a:pPr>
              <a:lnSpc>
                <a:spcPct val="150000"/>
              </a:lnSpc>
            </a:pPr>
            <a:r>
              <a:rPr lang="sq-AL" sz="2800" b="1" dirty="0" err="1"/>
              <a:t>Kurrikula</a:t>
            </a:r>
            <a:r>
              <a:rPr lang="sq-AL" sz="2800" b="1" dirty="0"/>
              <a:t> bërthamë është hartuar për secilin nivel të arsimit </a:t>
            </a:r>
            <a:r>
              <a:rPr lang="sq-AL" sz="2800" b="1" dirty="0" err="1"/>
              <a:t>parauniversitar</a:t>
            </a:r>
            <a:r>
              <a:rPr lang="sq-AL" sz="2800" b="1" dirty="0"/>
              <a:t>, si:</a:t>
            </a:r>
            <a:endParaRPr lang="en-US" sz="2800" b="1" dirty="0"/>
          </a:p>
          <a:p>
            <a:pPr>
              <a:lnSpc>
                <a:spcPct val="150000"/>
              </a:lnSpc>
            </a:pPr>
            <a:r>
              <a:rPr lang="sq-AL" sz="2800" dirty="0"/>
              <a:t>  </a:t>
            </a:r>
            <a:r>
              <a:rPr lang="sq-AL" sz="2800" dirty="0" err="1"/>
              <a:t>Kurrikula</a:t>
            </a:r>
            <a:r>
              <a:rPr lang="sq-AL" sz="2800" dirty="0"/>
              <a:t> Bërthamë për edukimin në fëmijërinë e hershme (lindje - 5 vjeç);  </a:t>
            </a:r>
            <a:r>
              <a:rPr lang="sq-AL" sz="2800" dirty="0" err="1"/>
              <a:t>Kurrikula</a:t>
            </a:r>
            <a:r>
              <a:rPr lang="sq-AL" sz="2800" dirty="0"/>
              <a:t> Bërthamë për klasën përgatitore dhe arsimin fillor;</a:t>
            </a:r>
            <a:endParaRPr lang="en-US" sz="2800" dirty="0"/>
          </a:p>
          <a:p>
            <a:pPr>
              <a:lnSpc>
                <a:spcPct val="150000"/>
              </a:lnSpc>
            </a:pPr>
            <a:r>
              <a:rPr lang="sq-AL" sz="2800" dirty="0"/>
              <a:t>  </a:t>
            </a:r>
            <a:r>
              <a:rPr lang="sq-AL" sz="2800" dirty="0" err="1"/>
              <a:t>Kurrikula</a:t>
            </a:r>
            <a:r>
              <a:rPr lang="sq-AL" sz="2800" dirty="0"/>
              <a:t> Bërthamë për arsimin e mesëm të ulët;</a:t>
            </a:r>
            <a:endParaRPr lang="en-US" sz="2800" dirty="0"/>
          </a:p>
          <a:p>
            <a:pPr>
              <a:lnSpc>
                <a:spcPct val="150000"/>
              </a:lnSpc>
            </a:pPr>
            <a:r>
              <a:rPr lang="sq-AL" sz="2800" dirty="0"/>
              <a:t>  </a:t>
            </a:r>
            <a:r>
              <a:rPr lang="sq-AL" sz="2800" dirty="0" err="1"/>
              <a:t>Kurrikula</a:t>
            </a:r>
            <a:r>
              <a:rPr lang="sq-AL" sz="2800" dirty="0"/>
              <a:t> bërthamë për arsimin e mesëm të lartë-gjimnaze dhe</a:t>
            </a:r>
            <a:endParaRPr lang="en-US" sz="2800" dirty="0"/>
          </a:p>
          <a:p>
            <a:pPr>
              <a:lnSpc>
                <a:spcPct val="150000"/>
              </a:lnSpc>
            </a:pPr>
            <a:r>
              <a:rPr lang="sq-AL" sz="2800" dirty="0"/>
              <a:t>  </a:t>
            </a:r>
            <a:r>
              <a:rPr lang="sq-AL" sz="2800" dirty="0" err="1"/>
              <a:t>Kurrikula</a:t>
            </a:r>
            <a:r>
              <a:rPr lang="sq-AL" sz="2800" dirty="0"/>
              <a:t> Bërthamë për arsimin e mesëm të lartë-shkollat profesionale). </a:t>
            </a:r>
          </a:p>
        </p:txBody>
      </p:sp>
    </p:spTree>
    <p:extLst>
      <p:ext uri="{BB962C8B-B14F-4D97-AF65-F5344CB8AC3E}">
        <p14:creationId xmlns:p14="http://schemas.microsoft.com/office/powerpoint/2010/main" val="3633810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48154C-07E7-4D6D-AF63-5E58BA41E1AB}"/>
              </a:ext>
            </a:extLst>
          </p:cNvPr>
          <p:cNvPicPr>
            <a:picLocks noChangeAspect="1"/>
          </p:cNvPicPr>
          <p:nvPr/>
        </p:nvPicPr>
        <p:blipFill rotWithShape="1">
          <a:blip r:embed="rId2"/>
          <a:srcRect l="36640" t="18336" r="18186" b="20062"/>
          <a:stretch/>
        </p:blipFill>
        <p:spPr>
          <a:xfrm>
            <a:off x="357808" y="61781"/>
            <a:ext cx="11264349" cy="6564306"/>
          </a:xfrm>
          <a:prstGeom prst="rect">
            <a:avLst/>
          </a:prstGeom>
        </p:spPr>
      </p:pic>
    </p:spTree>
    <p:extLst>
      <p:ext uri="{BB962C8B-B14F-4D97-AF65-F5344CB8AC3E}">
        <p14:creationId xmlns:p14="http://schemas.microsoft.com/office/powerpoint/2010/main" val="3041023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4DCDF76-E59F-4DDF-881D-1584F3A0CADB}"/>
              </a:ext>
            </a:extLst>
          </p:cNvPr>
          <p:cNvSpPr/>
          <p:nvPr/>
        </p:nvSpPr>
        <p:spPr>
          <a:xfrm>
            <a:off x="410817" y="349889"/>
            <a:ext cx="11542644" cy="6420347"/>
          </a:xfrm>
          <a:prstGeom prst="rect">
            <a:avLst/>
          </a:prstGeom>
        </p:spPr>
        <p:txBody>
          <a:bodyPr wrap="square">
            <a:spAutoFit/>
          </a:bodyPr>
          <a:lstStyle/>
          <a:p>
            <a:pPr>
              <a:lnSpc>
                <a:spcPct val="150000"/>
              </a:lnSpc>
            </a:pPr>
            <a:r>
              <a:rPr lang="sq-AL" b="1" dirty="0"/>
              <a:t>Kompetencat kryesore</a:t>
            </a:r>
            <a:r>
              <a:rPr lang="en-US" b="1" dirty="0"/>
              <a:t> </a:t>
            </a:r>
            <a:r>
              <a:rPr lang="sq-AL" b="1" dirty="0"/>
              <a:t>1:</a:t>
            </a:r>
          </a:p>
          <a:p>
            <a:pPr>
              <a:lnSpc>
                <a:spcPct val="150000"/>
              </a:lnSpc>
            </a:pPr>
            <a:r>
              <a:rPr lang="sq-AL" dirty="0"/>
              <a:t>•	</a:t>
            </a:r>
            <a:r>
              <a:rPr lang="sq-AL" b="1" dirty="0">
                <a:solidFill>
                  <a:srgbClr val="C00000"/>
                </a:solidFill>
              </a:rPr>
              <a:t>Kompetenca</a:t>
            </a:r>
            <a:r>
              <a:rPr lang="en-US" b="1" dirty="0">
                <a:solidFill>
                  <a:srgbClr val="C00000"/>
                </a:solidFill>
              </a:rPr>
              <a:t> </a:t>
            </a:r>
            <a:r>
              <a:rPr lang="sq-AL" b="1" dirty="0">
                <a:solidFill>
                  <a:srgbClr val="C00000"/>
                </a:solidFill>
              </a:rPr>
              <a:t>komunikim</a:t>
            </a:r>
            <a:r>
              <a:rPr lang="en-US" b="1" dirty="0">
                <a:solidFill>
                  <a:srgbClr val="C00000"/>
                </a:solidFill>
              </a:rPr>
              <a:t> </a:t>
            </a:r>
            <a:r>
              <a:rPr lang="sq-AL" b="1" dirty="0">
                <a:solidFill>
                  <a:srgbClr val="C00000"/>
                </a:solidFill>
              </a:rPr>
              <a:t>dhe	të</a:t>
            </a:r>
            <a:r>
              <a:rPr lang="en-US" b="1" dirty="0">
                <a:solidFill>
                  <a:srgbClr val="C00000"/>
                </a:solidFill>
              </a:rPr>
              <a:t> </a:t>
            </a:r>
            <a:r>
              <a:rPr lang="sq-AL" b="1" dirty="0">
                <a:solidFill>
                  <a:srgbClr val="C00000"/>
                </a:solidFill>
              </a:rPr>
              <a:t>shprehur;	</a:t>
            </a:r>
            <a:endParaRPr lang="en-US" b="1" dirty="0">
              <a:solidFill>
                <a:srgbClr val="C00000"/>
              </a:solidFill>
            </a:endParaRPr>
          </a:p>
          <a:p>
            <a:pPr>
              <a:lnSpc>
                <a:spcPct val="150000"/>
              </a:lnSpc>
            </a:pPr>
            <a:r>
              <a:rPr lang="sq-AL" b="1" dirty="0">
                <a:solidFill>
                  <a:srgbClr val="C00000"/>
                </a:solidFill>
              </a:rPr>
              <a:t>•	Kompetenca</a:t>
            </a:r>
            <a:r>
              <a:rPr lang="en-US" b="1" dirty="0">
                <a:solidFill>
                  <a:srgbClr val="C00000"/>
                </a:solidFill>
              </a:rPr>
              <a:t> </a:t>
            </a:r>
            <a:r>
              <a:rPr lang="sq-AL" b="1" dirty="0">
                <a:solidFill>
                  <a:srgbClr val="C00000"/>
                </a:solidFill>
              </a:rPr>
              <a:t>të</a:t>
            </a:r>
            <a:r>
              <a:rPr lang="en-US" b="1" dirty="0">
                <a:solidFill>
                  <a:srgbClr val="C00000"/>
                </a:solidFill>
              </a:rPr>
              <a:t> </a:t>
            </a:r>
            <a:r>
              <a:rPr lang="sq-AL" b="1" dirty="0">
                <a:solidFill>
                  <a:srgbClr val="C00000"/>
                </a:solidFill>
              </a:rPr>
              <a:t>menduarit;	</a:t>
            </a:r>
            <a:endParaRPr lang="en-US" b="1" dirty="0">
              <a:solidFill>
                <a:srgbClr val="C00000"/>
              </a:solidFill>
            </a:endParaRPr>
          </a:p>
          <a:p>
            <a:pPr>
              <a:lnSpc>
                <a:spcPct val="150000"/>
              </a:lnSpc>
            </a:pPr>
            <a:r>
              <a:rPr lang="sq-AL" b="1" dirty="0">
                <a:solidFill>
                  <a:srgbClr val="C00000"/>
                </a:solidFill>
              </a:rPr>
              <a:t>•	Kompetenca</a:t>
            </a:r>
            <a:r>
              <a:rPr lang="en-US" b="1" dirty="0">
                <a:solidFill>
                  <a:srgbClr val="C00000"/>
                </a:solidFill>
              </a:rPr>
              <a:t> </a:t>
            </a:r>
            <a:r>
              <a:rPr lang="sq-AL" b="1" dirty="0">
                <a:solidFill>
                  <a:srgbClr val="C00000"/>
                </a:solidFill>
              </a:rPr>
              <a:t>të</a:t>
            </a:r>
            <a:r>
              <a:rPr lang="en-US" b="1" dirty="0">
                <a:solidFill>
                  <a:srgbClr val="C00000"/>
                </a:solidFill>
              </a:rPr>
              <a:t> </a:t>
            </a:r>
            <a:r>
              <a:rPr lang="sq-AL" b="1" dirty="0">
                <a:solidFill>
                  <a:srgbClr val="C00000"/>
                </a:solidFill>
              </a:rPr>
              <a:t>mësuarit;	</a:t>
            </a:r>
            <a:endParaRPr lang="en-US" b="1" dirty="0">
              <a:solidFill>
                <a:srgbClr val="C00000"/>
              </a:solidFill>
            </a:endParaRPr>
          </a:p>
          <a:p>
            <a:pPr>
              <a:lnSpc>
                <a:spcPct val="150000"/>
              </a:lnSpc>
            </a:pPr>
            <a:r>
              <a:rPr lang="sq-AL" b="1" dirty="0">
                <a:solidFill>
                  <a:srgbClr val="C00000"/>
                </a:solidFill>
              </a:rPr>
              <a:t>•	Kompetenca</a:t>
            </a:r>
            <a:r>
              <a:rPr lang="en-US" b="1" dirty="0">
                <a:solidFill>
                  <a:srgbClr val="C00000"/>
                </a:solidFill>
              </a:rPr>
              <a:t> </a:t>
            </a:r>
            <a:r>
              <a:rPr lang="sq-AL" b="1" dirty="0">
                <a:solidFill>
                  <a:srgbClr val="C00000"/>
                </a:solidFill>
              </a:rPr>
              <a:t>për</a:t>
            </a:r>
            <a:r>
              <a:rPr lang="en-US" b="1" dirty="0">
                <a:solidFill>
                  <a:srgbClr val="C00000"/>
                </a:solidFill>
              </a:rPr>
              <a:t> </a:t>
            </a:r>
            <a:r>
              <a:rPr lang="sq-AL" b="1" dirty="0">
                <a:solidFill>
                  <a:srgbClr val="C00000"/>
                </a:solidFill>
              </a:rPr>
              <a:t>jetë</a:t>
            </a:r>
            <a:r>
              <a:rPr lang="en-US" b="1" dirty="0">
                <a:solidFill>
                  <a:srgbClr val="C00000"/>
                </a:solidFill>
              </a:rPr>
              <a:t> </a:t>
            </a:r>
            <a:r>
              <a:rPr lang="sq-AL" b="1" dirty="0">
                <a:solidFill>
                  <a:srgbClr val="C00000"/>
                </a:solidFill>
              </a:rPr>
              <a:t>për</a:t>
            </a:r>
            <a:r>
              <a:rPr lang="en-US" b="1" dirty="0">
                <a:solidFill>
                  <a:srgbClr val="C00000"/>
                </a:solidFill>
              </a:rPr>
              <a:t> </a:t>
            </a:r>
            <a:r>
              <a:rPr lang="sq-AL" b="1" dirty="0">
                <a:solidFill>
                  <a:srgbClr val="C00000"/>
                </a:solidFill>
              </a:rPr>
              <a:t>punë</a:t>
            </a:r>
            <a:r>
              <a:rPr lang="en-US" b="1" dirty="0">
                <a:solidFill>
                  <a:srgbClr val="C00000"/>
                </a:solidFill>
              </a:rPr>
              <a:t> </a:t>
            </a:r>
            <a:r>
              <a:rPr lang="sq-AL" b="1" dirty="0">
                <a:solidFill>
                  <a:srgbClr val="C00000"/>
                </a:solidFill>
              </a:rPr>
              <a:t>dhe</a:t>
            </a:r>
            <a:r>
              <a:rPr lang="en-US" b="1" dirty="0">
                <a:solidFill>
                  <a:srgbClr val="C00000"/>
                </a:solidFill>
              </a:rPr>
              <a:t> </a:t>
            </a:r>
            <a:r>
              <a:rPr lang="sq-AL" b="1" dirty="0">
                <a:solidFill>
                  <a:srgbClr val="C00000"/>
                </a:solidFill>
              </a:rPr>
              <a:t>për	</a:t>
            </a:r>
            <a:r>
              <a:rPr lang="en-US" b="1" dirty="0" smtClean="0">
                <a:solidFill>
                  <a:srgbClr val="C00000"/>
                </a:solidFill>
              </a:rPr>
              <a:t> </a:t>
            </a:r>
            <a:r>
              <a:rPr lang="sq-AL" b="1" dirty="0" smtClean="0">
                <a:solidFill>
                  <a:srgbClr val="C00000"/>
                </a:solidFill>
              </a:rPr>
              <a:t>mjedis</a:t>
            </a:r>
            <a:r>
              <a:rPr lang="sq-AL" b="1" dirty="0">
                <a:solidFill>
                  <a:srgbClr val="C00000"/>
                </a:solidFill>
              </a:rPr>
              <a:t>;	</a:t>
            </a:r>
            <a:endParaRPr lang="en-US" b="1" dirty="0">
              <a:solidFill>
                <a:srgbClr val="C00000"/>
              </a:solidFill>
            </a:endParaRPr>
          </a:p>
          <a:p>
            <a:pPr>
              <a:lnSpc>
                <a:spcPct val="150000"/>
              </a:lnSpc>
            </a:pPr>
            <a:r>
              <a:rPr lang="sq-AL" b="1" dirty="0">
                <a:solidFill>
                  <a:srgbClr val="C00000"/>
                </a:solidFill>
              </a:rPr>
              <a:t>•	Kompetenca</a:t>
            </a:r>
            <a:r>
              <a:rPr lang="en-US" b="1" dirty="0">
                <a:solidFill>
                  <a:srgbClr val="C00000"/>
                </a:solidFill>
              </a:rPr>
              <a:t> </a:t>
            </a:r>
            <a:r>
              <a:rPr lang="sq-AL" b="1" dirty="0">
                <a:solidFill>
                  <a:srgbClr val="C00000"/>
                </a:solidFill>
              </a:rPr>
              <a:t>personale;	</a:t>
            </a:r>
            <a:endParaRPr lang="en-US" b="1" dirty="0">
              <a:solidFill>
                <a:srgbClr val="C00000"/>
              </a:solidFill>
            </a:endParaRPr>
          </a:p>
          <a:p>
            <a:pPr>
              <a:lnSpc>
                <a:spcPct val="150000"/>
              </a:lnSpc>
            </a:pPr>
            <a:r>
              <a:rPr lang="sq-AL" b="1" dirty="0">
                <a:solidFill>
                  <a:srgbClr val="C00000"/>
                </a:solidFill>
              </a:rPr>
              <a:t>•	Kompetenca qytetare.</a:t>
            </a:r>
          </a:p>
          <a:p>
            <a:pPr>
              <a:lnSpc>
                <a:spcPct val="150000"/>
              </a:lnSpc>
            </a:pPr>
            <a:r>
              <a:rPr lang="sq-AL" b="1" dirty="0"/>
              <a:t>Fushat e </a:t>
            </a:r>
            <a:r>
              <a:rPr lang="sq-AL" b="1" dirty="0" err="1"/>
              <a:t>kurrikulës</a:t>
            </a:r>
            <a:r>
              <a:rPr lang="en-US" b="1" dirty="0"/>
              <a:t> </a:t>
            </a:r>
            <a:r>
              <a:rPr lang="sq-AL" b="1" dirty="0"/>
              <a:t>2:</a:t>
            </a:r>
          </a:p>
          <a:p>
            <a:pPr>
              <a:lnSpc>
                <a:spcPct val="150000"/>
              </a:lnSpc>
            </a:pPr>
            <a:r>
              <a:rPr lang="sq-AL" dirty="0"/>
              <a:t>•	</a:t>
            </a:r>
            <a:r>
              <a:rPr lang="sq-AL" b="1" dirty="0">
                <a:solidFill>
                  <a:schemeClr val="accent1">
                    <a:lumMod val="75000"/>
                  </a:schemeClr>
                </a:solidFill>
              </a:rPr>
              <a:t>Gjuhët dhe komunikimi</a:t>
            </a:r>
            <a:endParaRPr lang="en-US" b="1" dirty="0">
              <a:solidFill>
                <a:schemeClr val="accent1">
                  <a:lumMod val="75000"/>
                </a:schemeClr>
              </a:solidFill>
            </a:endParaRPr>
          </a:p>
          <a:p>
            <a:pPr>
              <a:lnSpc>
                <a:spcPct val="150000"/>
              </a:lnSpc>
            </a:pPr>
            <a:r>
              <a:rPr lang="sq-AL" b="1" dirty="0">
                <a:solidFill>
                  <a:schemeClr val="accent1">
                    <a:lumMod val="75000"/>
                  </a:schemeClr>
                </a:solidFill>
              </a:rPr>
              <a:t> •	Artet </a:t>
            </a:r>
            <a:endParaRPr lang="en-US" b="1" dirty="0">
              <a:solidFill>
                <a:schemeClr val="accent1">
                  <a:lumMod val="75000"/>
                </a:schemeClr>
              </a:solidFill>
            </a:endParaRPr>
          </a:p>
          <a:p>
            <a:pPr>
              <a:lnSpc>
                <a:spcPct val="150000"/>
              </a:lnSpc>
            </a:pPr>
            <a:r>
              <a:rPr lang="sq-AL" b="1" dirty="0">
                <a:solidFill>
                  <a:schemeClr val="accent1">
                    <a:lumMod val="75000"/>
                  </a:schemeClr>
                </a:solidFill>
              </a:rPr>
              <a:t>•	Matematika</a:t>
            </a:r>
            <a:endParaRPr lang="en-US" b="1" dirty="0">
              <a:solidFill>
                <a:schemeClr val="accent1">
                  <a:lumMod val="75000"/>
                </a:schemeClr>
              </a:solidFill>
            </a:endParaRPr>
          </a:p>
          <a:p>
            <a:pPr>
              <a:lnSpc>
                <a:spcPct val="150000"/>
              </a:lnSpc>
            </a:pPr>
            <a:r>
              <a:rPr lang="sq-AL" b="1" dirty="0">
                <a:solidFill>
                  <a:schemeClr val="accent1">
                    <a:lumMod val="75000"/>
                  </a:schemeClr>
                </a:solidFill>
              </a:rPr>
              <a:t> •	Shkencat e natyrës</a:t>
            </a:r>
            <a:endParaRPr lang="en-US" b="1" dirty="0">
              <a:solidFill>
                <a:schemeClr val="accent1">
                  <a:lumMod val="75000"/>
                </a:schemeClr>
              </a:solidFill>
            </a:endParaRPr>
          </a:p>
          <a:p>
            <a:pPr>
              <a:lnSpc>
                <a:spcPct val="150000"/>
              </a:lnSpc>
            </a:pPr>
            <a:r>
              <a:rPr lang="sq-AL" b="1" dirty="0">
                <a:solidFill>
                  <a:schemeClr val="accent1">
                    <a:lumMod val="75000"/>
                  </a:schemeClr>
                </a:solidFill>
              </a:rPr>
              <a:t> •	</a:t>
            </a:r>
            <a:r>
              <a:rPr lang="sq-AL" sz="2400" b="1" i="1" dirty="0">
                <a:solidFill>
                  <a:schemeClr val="accent6">
                    <a:lumMod val="50000"/>
                  </a:schemeClr>
                </a:solidFill>
              </a:rPr>
              <a:t>Shoqëria dhe mjedisi </a:t>
            </a:r>
            <a:endParaRPr lang="en-US" sz="2400" b="1" i="1" dirty="0">
              <a:solidFill>
                <a:schemeClr val="accent6">
                  <a:lumMod val="50000"/>
                </a:schemeClr>
              </a:solidFill>
            </a:endParaRPr>
          </a:p>
          <a:p>
            <a:pPr>
              <a:lnSpc>
                <a:spcPct val="150000"/>
              </a:lnSpc>
            </a:pPr>
            <a:r>
              <a:rPr lang="sq-AL" b="1" dirty="0">
                <a:solidFill>
                  <a:schemeClr val="accent1">
                    <a:lumMod val="75000"/>
                  </a:schemeClr>
                </a:solidFill>
              </a:rPr>
              <a:t>•	Edukata	fizike,</a:t>
            </a:r>
            <a:r>
              <a:rPr lang="en-US" b="1" dirty="0">
                <a:solidFill>
                  <a:schemeClr val="accent1">
                    <a:lumMod val="75000"/>
                  </a:schemeClr>
                </a:solidFill>
              </a:rPr>
              <a:t> </a:t>
            </a:r>
            <a:r>
              <a:rPr lang="sq-AL" b="1" dirty="0">
                <a:solidFill>
                  <a:schemeClr val="accent1">
                    <a:lumMod val="75000"/>
                  </a:schemeClr>
                </a:solidFill>
              </a:rPr>
              <a:t>sportet</a:t>
            </a:r>
            <a:r>
              <a:rPr lang="en-US" b="1" dirty="0">
                <a:solidFill>
                  <a:schemeClr val="accent1">
                    <a:lumMod val="75000"/>
                  </a:schemeClr>
                </a:solidFill>
              </a:rPr>
              <a:t> </a:t>
            </a:r>
            <a:r>
              <a:rPr lang="sq-AL" b="1" dirty="0">
                <a:solidFill>
                  <a:schemeClr val="accent1">
                    <a:lumMod val="75000"/>
                  </a:schemeClr>
                </a:solidFill>
              </a:rPr>
              <a:t>dhe</a:t>
            </a:r>
            <a:r>
              <a:rPr lang="en-US" b="1" dirty="0">
                <a:solidFill>
                  <a:schemeClr val="accent1">
                    <a:lumMod val="75000"/>
                  </a:schemeClr>
                </a:solidFill>
              </a:rPr>
              <a:t> </a:t>
            </a:r>
            <a:r>
              <a:rPr lang="sq-AL" b="1" dirty="0">
                <a:solidFill>
                  <a:schemeClr val="accent1">
                    <a:lumMod val="75000"/>
                  </a:schemeClr>
                </a:solidFill>
              </a:rPr>
              <a:t>shëndeti; </a:t>
            </a:r>
            <a:endParaRPr lang="en-US" b="1" dirty="0">
              <a:solidFill>
                <a:schemeClr val="accent1">
                  <a:lumMod val="75000"/>
                </a:schemeClr>
              </a:solidFill>
            </a:endParaRPr>
          </a:p>
          <a:p>
            <a:pPr>
              <a:lnSpc>
                <a:spcPct val="150000"/>
              </a:lnSpc>
            </a:pPr>
            <a:r>
              <a:rPr lang="sq-AL" b="1" dirty="0">
                <a:solidFill>
                  <a:schemeClr val="accent1">
                    <a:lumMod val="75000"/>
                  </a:schemeClr>
                </a:solidFill>
              </a:rPr>
              <a:t>•	Jeta dhe puna.</a:t>
            </a:r>
          </a:p>
        </p:txBody>
      </p:sp>
    </p:spTree>
    <p:extLst>
      <p:ext uri="{BB962C8B-B14F-4D97-AF65-F5344CB8AC3E}">
        <p14:creationId xmlns:p14="http://schemas.microsoft.com/office/powerpoint/2010/main" val="228832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1D0D690-D92C-4BCA-BCB3-464DF2ED0AAF}"/>
              </a:ext>
            </a:extLst>
          </p:cNvPr>
          <p:cNvSpPr/>
          <p:nvPr/>
        </p:nvSpPr>
        <p:spPr>
          <a:xfrm>
            <a:off x="251791" y="114734"/>
            <a:ext cx="11688417" cy="6654450"/>
          </a:xfrm>
          <a:prstGeom prst="rect">
            <a:avLst/>
          </a:prstGeom>
        </p:spPr>
        <p:txBody>
          <a:bodyPr wrap="square">
            <a:spAutoFit/>
          </a:bodyPr>
          <a:lstStyle/>
          <a:p>
            <a:pPr algn="just">
              <a:lnSpc>
                <a:spcPct val="150000"/>
              </a:lnSpc>
            </a:pPr>
            <a:r>
              <a:rPr lang="sq-AL" dirty="0"/>
              <a:t> </a:t>
            </a:r>
            <a:r>
              <a:rPr lang="sq-AL" sz="3600" b="1" dirty="0"/>
              <a:t>Struktura e </a:t>
            </a:r>
            <a:r>
              <a:rPr lang="sq-AL" sz="3600" b="1" dirty="0" err="1"/>
              <a:t>Kurrikulës</a:t>
            </a:r>
            <a:r>
              <a:rPr lang="sq-AL" sz="3600" b="1" dirty="0"/>
              <a:t> Bërthamë e arsimit të mesëm të ulët</a:t>
            </a:r>
          </a:p>
          <a:p>
            <a:pPr algn="just">
              <a:lnSpc>
                <a:spcPct val="150000"/>
              </a:lnSpc>
            </a:pPr>
            <a:r>
              <a:rPr lang="sq-AL" sz="3600" b="1" dirty="0" err="1"/>
              <a:t>Kurrikula</a:t>
            </a:r>
            <a:r>
              <a:rPr lang="sq-AL" sz="3600" b="1" dirty="0"/>
              <a:t> Bërthamë e arsimit të mesëm të ulët (AMU) përfshin klasat VI-IX, të cilat shtrihen në shkallët </a:t>
            </a:r>
            <a:r>
              <a:rPr lang="sq-AL" sz="3600" b="1" dirty="0" err="1"/>
              <a:t>kurrikulare</a:t>
            </a:r>
            <a:r>
              <a:rPr lang="sq-AL" sz="3600" b="1" dirty="0"/>
              <a:t> 3 dhe 4. KB është dokument i detyrueshëm, i hartuar në bazë të Kornizës së </a:t>
            </a:r>
            <a:r>
              <a:rPr lang="sq-AL" sz="3600" b="1" dirty="0" err="1"/>
              <a:t>Kurrikulës</a:t>
            </a:r>
            <a:r>
              <a:rPr lang="sq-AL" sz="3600" b="1" dirty="0"/>
              <a:t>, në të cilin bazohen lëndët mësimore, përmbajtja sipas fushave </a:t>
            </a:r>
            <a:r>
              <a:rPr lang="sq-AL" sz="3600" b="1" dirty="0" err="1"/>
              <a:t>kurrikulare</a:t>
            </a:r>
            <a:r>
              <a:rPr lang="sq-AL" sz="3600" b="1" dirty="0"/>
              <a:t>, rezultatet e të nxënit, mësimi me zgjedhje,  ecuria e mësimdhënies, nxënies, metodologjisë dhe vlerësimit. </a:t>
            </a:r>
          </a:p>
        </p:txBody>
      </p:sp>
    </p:spTree>
    <p:extLst>
      <p:ext uri="{BB962C8B-B14F-4D97-AF65-F5344CB8AC3E}">
        <p14:creationId xmlns:p14="http://schemas.microsoft.com/office/powerpoint/2010/main" val="742978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AE5B6C-30E0-459D-AC19-8B3D473F970B}"/>
              </a:ext>
            </a:extLst>
          </p:cNvPr>
          <p:cNvSpPr/>
          <p:nvPr/>
        </p:nvSpPr>
        <p:spPr>
          <a:xfrm>
            <a:off x="205408" y="166952"/>
            <a:ext cx="11781183" cy="5635517"/>
          </a:xfrm>
          <a:prstGeom prst="rect">
            <a:avLst/>
          </a:prstGeom>
        </p:spPr>
        <p:txBody>
          <a:bodyPr wrap="square">
            <a:spAutoFit/>
          </a:bodyPr>
          <a:lstStyle/>
          <a:p>
            <a:pPr>
              <a:lnSpc>
                <a:spcPct val="150000"/>
              </a:lnSpc>
            </a:pPr>
            <a:r>
              <a:rPr lang="sq-AL" dirty="0"/>
              <a:t> </a:t>
            </a:r>
            <a:r>
              <a:rPr lang="sq-AL" sz="3200" b="1" dirty="0">
                <a:solidFill>
                  <a:schemeClr val="accent5">
                    <a:lumMod val="50000"/>
                  </a:schemeClr>
                </a:solidFill>
              </a:rPr>
              <a:t>Veçoritë e arsimit të  mesëm të ulët </a:t>
            </a:r>
          </a:p>
          <a:p>
            <a:pPr>
              <a:lnSpc>
                <a:spcPct val="150000"/>
              </a:lnSpc>
            </a:pPr>
            <a:r>
              <a:rPr lang="sq-AL" sz="2400" b="1" dirty="0"/>
              <a:t>Në arsimimin e mesëm të ulët nxënësve u ofrohet mundësi gjithëpërfshirëse për zhvillimin  e aspektit</a:t>
            </a:r>
            <a:r>
              <a:rPr lang="en-US" sz="2400" b="1" dirty="0"/>
              <a:t> </a:t>
            </a:r>
            <a:r>
              <a:rPr lang="sq-AL" sz="2400" b="1" dirty="0"/>
              <a:t>njohës,</a:t>
            </a:r>
            <a:r>
              <a:rPr lang="en-US" sz="2400" b="1" dirty="0"/>
              <a:t> </a:t>
            </a:r>
            <a:r>
              <a:rPr lang="sq-AL" sz="2400" b="1" dirty="0"/>
              <a:t>fizik,</a:t>
            </a:r>
            <a:r>
              <a:rPr lang="en-US" sz="2400" b="1" dirty="0"/>
              <a:t> </a:t>
            </a:r>
            <a:r>
              <a:rPr lang="sq-AL" sz="2400" b="1" dirty="0"/>
              <a:t>personal,</a:t>
            </a:r>
            <a:r>
              <a:rPr lang="en-US" sz="2400" b="1" dirty="0"/>
              <a:t> </a:t>
            </a:r>
            <a:r>
              <a:rPr lang="sq-AL" sz="2400" b="1" dirty="0"/>
              <a:t>social</a:t>
            </a:r>
            <a:r>
              <a:rPr lang="en-US" sz="2400" b="1" dirty="0"/>
              <a:t> </a:t>
            </a:r>
            <a:r>
              <a:rPr lang="sq-AL" sz="2400" b="1" dirty="0"/>
              <a:t>dhe</a:t>
            </a:r>
            <a:r>
              <a:rPr lang="en-US" sz="2400" b="1" dirty="0"/>
              <a:t> </a:t>
            </a:r>
            <a:r>
              <a:rPr lang="sq-AL" sz="2400" b="1" dirty="0"/>
              <a:t>moral.</a:t>
            </a:r>
            <a:r>
              <a:rPr lang="en-US" sz="2400" b="1" dirty="0"/>
              <a:t> </a:t>
            </a:r>
          </a:p>
          <a:p>
            <a:pPr>
              <a:lnSpc>
                <a:spcPct val="150000"/>
              </a:lnSpc>
            </a:pPr>
            <a:r>
              <a:rPr lang="sq-AL" sz="2400" b="1" dirty="0"/>
              <a:t>Kërshëria</a:t>
            </a:r>
            <a:r>
              <a:rPr lang="en-US" sz="2400" b="1" dirty="0"/>
              <a:t> </a:t>
            </a:r>
            <a:r>
              <a:rPr lang="sq-AL" sz="2400" b="1" dirty="0"/>
              <a:t>e</a:t>
            </a:r>
            <a:r>
              <a:rPr lang="en-US" sz="2400" b="1" dirty="0"/>
              <a:t> </a:t>
            </a:r>
            <a:r>
              <a:rPr lang="sq-AL" sz="2400" b="1" dirty="0"/>
              <a:t>tyre</a:t>
            </a:r>
            <a:r>
              <a:rPr lang="en-US" sz="2400" b="1" dirty="0"/>
              <a:t> </a:t>
            </a:r>
            <a:r>
              <a:rPr lang="sq-AL" sz="2400" b="1" dirty="0"/>
              <a:t>nxitet</a:t>
            </a:r>
            <a:r>
              <a:rPr lang="en-US" sz="2400" b="1" dirty="0"/>
              <a:t> </a:t>
            </a:r>
            <a:r>
              <a:rPr lang="sq-AL" sz="2400" b="1" dirty="0" smtClean="0"/>
              <a:t>natyrshëm</a:t>
            </a:r>
            <a:r>
              <a:rPr lang="en-US" sz="2400" b="1" dirty="0" smtClean="0"/>
              <a:t> </a:t>
            </a:r>
            <a:r>
              <a:rPr lang="sq-AL" sz="2400" b="1" dirty="0"/>
              <a:t>për</a:t>
            </a:r>
            <a:r>
              <a:rPr lang="en-US" sz="2400" b="1" dirty="0"/>
              <a:t> </a:t>
            </a:r>
            <a:r>
              <a:rPr lang="sq-AL" sz="2400" b="1" dirty="0"/>
              <a:t>t’u</a:t>
            </a:r>
            <a:r>
              <a:rPr lang="en-US" sz="2400" b="1" dirty="0"/>
              <a:t> </a:t>
            </a:r>
            <a:r>
              <a:rPr lang="sq-AL" sz="2400" b="1" dirty="0"/>
              <a:t>siguruar që njohuritë, shkathtësitë, vlerat dhe qëndrimet e zotëruara janë bazë e qëndrueshme për zhvillim në shkallët e tjera të arsimit. </a:t>
            </a:r>
          </a:p>
          <a:p>
            <a:pPr>
              <a:lnSpc>
                <a:spcPct val="150000"/>
              </a:lnSpc>
            </a:pPr>
            <a:r>
              <a:rPr lang="sq-AL" sz="2400" b="1" dirty="0">
                <a:solidFill>
                  <a:srgbClr val="C00000"/>
                </a:solidFill>
              </a:rPr>
              <a:t>Qëllimi kryesor i shkallës 3-4 </a:t>
            </a:r>
            <a:r>
              <a:rPr lang="sq-AL" sz="2400" b="1" dirty="0"/>
              <a:t>është përgatitja e nxënësit për shkollim të mëtejmë dhe orientim për karrierë, duke u përkrahur me mentorë/këshilltarë profesionalë. </a:t>
            </a:r>
            <a:endParaRPr lang="en-US" sz="2400" b="1" dirty="0"/>
          </a:p>
          <a:p>
            <a:pPr>
              <a:lnSpc>
                <a:spcPct val="150000"/>
              </a:lnSpc>
            </a:pPr>
            <a:r>
              <a:rPr lang="sq-AL" sz="2400" b="1" dirty="0"/>
              <a:t>Ky</a:t>
            </a:r>
            <a:r>
              <a:rPr lang="en-US" sz="2400" b="1" dirty="0"/>
              <a:t> </a:t>
            </a:r>
            <a:r>
              <a:rPr lang="sq-AL" sz="2400" b="1" dirty="0"/>
              <a:t>nivel,</a:t>
            </a:r>
            <a:r>
              <a:rPr lang="en-US" sz="2400" b="1" dirty="0"/>
              <a:t> </a:t>
            </a:r>
            <a:r>
              <a:rPr lang="sq-AL" sz="2400" b="1" dirty="0"/>
              <a:t>po</a:t>
            </a:r>
            <a:r>
              <a:rPr lang="en-US" sz="2400" b="1" dirty="0"/>
              <a:t> </a:t>
            </a:r>
            <a:r>
              <a:rPr lang="sq-AL" sz="2400" b="1" dirty="0"/>
              <a:t>ashtu,</a:t>
            </a:r>
            <a:r>
              <a:rPr lang="en-US" sz="2400" b="1" dirty="0"/>
              <a:t> </a:t>
            </a:r>
            <a:r>
              <a:rPr lang="sq-AL" sz="2400" b="1" dirty="0"/>
              <a:t>nxënësit</a:t>
            </a:r>
            <a:r>
              <a:rPr lang="en-US" sz="2400" b="1" dirty="0"/>
              <a:t> </a:t>
            </a:r>
            <a:r>
              <a:rPr lang="sq-AL" sz="2400" b="1" dirty="0"/>
              <a:t>i</a:t>
            </a:r>
            <a:r>
              <a:rPr lang="en-US" sz="2400" b="1" dirty="0"/>
              <a:t> </a:t>
            </a:r>
            <a:r>
              <a:rPr lang="sq-AL" sz="2400" b="1" dirty="0"/>
              <a:t>ndihmon</a:t>
            </a:r>
            <a:r>
              <a:rPr lang="en-US" sz="2400" b="1" dirty="0"/>
              <a:t> </a:t>
            </a:r>
            <a:r>
              <a:rPr lang="sq-AL" sz="2400" b="1" dirty="0"/>
              <a:t>që</a:t>
            </a:r>
            <a:r>
              <a:rPr lang="en-US" sz="2400" b="1" dirty="0"/>
              <a:t> </a:t>
            </a:r>
            <a:r>
              <a:rPr lang="sq-AL" sz="2400" b="1" dirty="0"/>
              <a:t>t’i</a:t>
            </a:r>
            <a:r>
              <a:rPr lang="en-US" sz="2400" b="1" dirty="0"/>
              <a:t> </a:t>
            </a:r>
            <a:r>
              <a:rPr lang="sq-AL" sz="2400" b="1" dirty="0"/>
              <a:t>zhvillojnë</a:t>
            </a:r>
            <a:r>
              <a:rPr lang="en-US" sz="2400" b="1" dirty="0"/>
              <a:t> </a:t>
            </a:r>
            <a:r>
              <a:rPr lang="sq-AL" sz="2400" b="1" dirty="0"/>
              <a:t>interesat</a:t>
            </a:r>
            <a:r>
              <a:rPr lang="en-US" sz="2400" b="1" dirty="0"/>
              <a:t> </a:t>
            </a:r>
            <a:r>
              <a:rPr lang="sq-AL" sz="2400" b="1" dirty="0"/>
              <a:t>personale</a:t>
            </a:r>
            <a:r>
              <a:rPr lang="en-US" sz="2400" b="1" dirty="0"/>
              <a:t> </a:t>
            </a:r>
            <a:r>
              <a:rPr lang="sq-AL" sz="2400" b="1" dirty="0"/>
              <a:t>dhe</a:t>
            </a:r>
            <a:r>
              <a:rPr lang="en-US" sz="2400" b="1" dirty="0"/>
              <a:t> </a:t>
            </a:r>
            <a:r>
              <a:rPr lang="sq-AL" sz="2400" b="1" dirty="0"/>
              <a:t>i</a:t>
            </a:r>
            <a:r>
              <a:rPr lang="en-US" sz="2400" b="1" dirty="0"/>
              <a:t> </a:t>
            </a:r>
            <a:r>
              <a:rPr lang="sq-AL" sz="2400" b="1" dirty="0"/>
              <a:t>definon</a:t>
            </a:r>
            <a:r>
              <a:rPr lang="en-US" sz="2400" b="1" dirty="0"/>
              <a:t> </a:t>
            </a:r>
            <a:r>
              <a:rPr lang="sq-AL" sz="2400" b="1" dirty="0"/>
              <a:t>pritjet</a:t>
            </a:r>
            <a:r>
              <a:rPr lang="en-US" sz="2400" b="1" dirty="0"/>
              <a:t> </a:t>
            </a:r>
            <a:r>
              <a:rPr lang="sq-AL" sz="2400" b="1" dirty="0"/>
              <a:t>e</a:t>
            </a:r>
            <a:r>
              <a:rPr lang="en-US" sz="2400" b="1" dirty="0"/>
              <a:t> </a:t>
            </a:r>
            <a:r>
              <a:rPr lang="sq-AL" sz="2400" b="1" dirty="0"/>
              <a:t>tyre për të ardhmen në mënyrë sa më të përshtatshme.</a:t>
            </a:r>
          </a:p>
          <a:p>
            <a:pPr>
              <a:lnSpc>
                <a:spcPct val="150000"/>
              </a:lnSpc>
            </a:pPr>
            <a:r>
              <a:rPr lang="sq-AL" dirty="0"/>
              <a:t> </a:t>
            </a:r>
          </a:p>
        </p:txBody>
      </p:sp>
    </p:spTree>
    <p:extLst>
      <p:ext uri="{BB962C8B-B14F-4D97-AF65-F5344CB8AC3E}">
        <p14:creationId xmlns:p14="http://schemas.microsoft.com/office/powerpoint/2010/main" val="1198704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184</TotalTime>
  <Words>1399</Words>
  <Application>Microsoft Office PowerPoint</Application>
  <PresentationFormat>Widescreen</PresentationFormat>
  <Paragraphs>94</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Kompetencat kryesore të të nxënit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OEM</dc:creator>
  <cp:lastModifiedBy>Windows User</cp:lastModifiedBy>
  <cp:revision>18</cp:revision>
  <dcterms:created xsi:type="dcterms:W3CDTF">2021-10-22T18:19:17Z</dcterms:created>
  <dcterms:modified xsi:type="dcterms:W3CDTF">2023-10-17T13:05:15Z</dcterms:modified>
</cp:coreProperties>
</file>