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60" r:id="rId3"/>
    <p:sldId id="379" r:id="rId4"/>
    <p:sldId id="378" r:id="rId5"/>
    <p:sldId id="373" r:id="rId6"/>
    <p:sldId id="383" r:id="rId7"/>
    <p:sldId id="384" r:id="rId8"/>
    <p:sldId id="385" r:id="rId9"/>
    <p:sldId id="386" r:id="rId10"/>
    <p:sldId id="387" r:id="rId11"/>
    <p:sldId id="388" r:id="rId12"/>
    <p:sldId id="389" r:id="rId13"/>
    <p:sldId id="390" r:id="rId14"/>
    <p:sldId id="391" r:id="rId15"/>
    <p:sldId id="392" r:id="rId16"/>
    <p:sldId id="393" r:id="rId17"/>
    <p:sldId id="394" r:id="rId18"/>
    <p:sldId id="395" r:id="rId19"/>
    <p:sldId id="396" r:id="rId20"/>
    <p:sldId id="39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66FFFF"/>
    <a:srgbClr val="FFCC99"/>
    <a:srgbClr val="FFFFCC"/>
    <a:srgbClr val="CCFF99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q-A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A2924E-D7EE-4D3E-B4D6-9EDDC5C980C3}" type="datetimeFigureOut">
              <a:rPr lang="sq-AL" smtClean="0"/>
              <a:t>21.1.2018</a:t>
            </a:fld>
            <a:endParaRPr lang="sq-A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q-A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q-A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q-A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7D953B-7870-41E3-8301-CB67F6AA14FB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4172640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D953B-7870-41E3-8301-CB67F6AA14FB}" type="slidenum">
              <a:rPr lang="sq-AL" smtClean="0"/>
              <a:t>1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989219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D953B-7870-41E3-8301-CB67F6AA14FB}" type="slidenum">
              <a:rPr lang="sq-AL" smtClean="0"/>
              <a:t>2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989219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q-A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D953B-7870-41E3-8301-CB67F6AA14FB}" type="slidenum">
              <a:rPr lang="sq-AL" smtClean="0"/>
              <a:t>3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0085967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D953B-7870-41E3-8301-CB67F6AA14FB}" type="slidenum">
              <a:rPr lang="sq-AL" smtClean="0"/>
              <a:t>11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0903212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7D953B-7870-41E3-8301-CB67F6AA14FB}" type="slidenum">
              <a:rPr lang="sq-AL" smtClean="0"/>
              <a:t>12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348894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30CE3-7A6A-4FA2-A459-267D8675F34D}" type="datetime1">
              <a:rPr lang="en-US" smtClean="0"/>
              <a:t>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18347-322B-4576-A8DE-57B071EA7F26}" type="datetime1">
              <a:rPr lang="en-US" smtClean="0"/>
              <a:t>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30FC4-688B-4A52-A3F0-4750574A4C15}" type="datetime1">
              <a:rPr lang="en-US" smtClean="0"/>
              <a:t>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EDE2C-DDF7-46BD-9CDF-4C6577DE9635}" type="datetime1">
              <a:rPr lang="en-US" smtClean="0"/>
              <a:t>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435AB-BB58-4E10-B7AD-8384928E8BB5}" type="datetime1">
              <a:rPr lang="en-US" smtClean="0"/>
              <a:t>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0B7DD-A544-44CC-965D-2BEF70EB500D}" type="datetime1">
              <a:rPr lang="en-US" smtClean="0"/>
              <a:t>1/21/2018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10C20-7056-4A17-9579-373B6C32944A}" type="datetime1">
              <a:rPr lang="en-US" smtClean="0"/>
              <a:t>1/21/2018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782C2-CA6D-4749-BC6A-B4FAC9AE721E}" type="datetime1">
              <a:rPr lang="en-US" smtClean="0"/>
              <a:t>1/21/2018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5EF70-94DD-4272-9EAC-AFD31B6B4860}" type="datetime1">
              <a:rPr lang="en-US" smtClean="0"/>
              <a:t>1/21/2018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8297E-8278-4E0C-A8A7-3A30FEABD46B}" type="datetime1">
              <a:rPr lang="en-US" smtClean="0"/>
              <a:t>1/21/2018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83FD2-096D-4B3E-B94E-1ADFA16B54E6}" type="datetime1">
              <a:rPr lang="en-US" smtClean="0"/>
              <a:t>1/21/2018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C30AF-1662-4EDD-980A-843BEF3D7BEB}" type="datetime1">
              <a:rPr lang="en-US" smtClean="0"/>
              <a:t>1/21/2018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b="1" dirty="0" smtClean="0"/>
              <a:t>ELEKTRODINAMIKA</a:t>
            </a:r>
            <a:endParaRPr lang="sq-A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4582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q-AL" dirty="0" smtClean="0"/>
              <a:t>Ligjërata nga </a:t>
            </a:r>
          </a:p>
          <a:p>
            <a:pPr marL="0" indent="0">
              <a:buNone/>
            </a:pPr>
            <a:r>
              <a:rPr lang="sq-AL" sz="3600" b="1" dirty="0"/>
              <a:t>Shukri Klinaku</a:t>
            </a:r>
          </a:p>
          <a:p>
            <a:pPr marL="0" indent="0">
              <a:buNone/>
            </a:pPr>
            <a:r>
              <a:rPr lang="sq-AL" dirty="0" smtClean="0"/>
              <a:t>sipas </a:t>
            </a:r>
          </a:p>
          <a:p>
            <a:r>
              <a:rPr lang="sq-AL" dirty="0" err="1"/>
              <a:t>Introduction</a:t>
            </a:r>
            <a:r>
              <a:rPr lang="sq-AL" dirty="0"/>
              <a:t> in </a:t>
            </a:r>
            <a:r>
              <a:rPr lang="sq-AL" dirty="0" err="1"/>
              <a:t>Electrodynamics</a:t>
            </a:r>
            <a:r>
              <a:rPr lang="sq-AL" dirty="0"/>
              <a:t>, D. J. </a:t>
            </a:r>
            <a:r>
              <a:rPr lang="sq-AL" dirty="0" err="1" smtClean="0"/>
              <a:t>Griffiths</a:t>
            </a:r>
            <a:r>
              <a:rPr lang="sq-AL" dirty="0"/>
              <a:t>, </a:t>
            </a:r>
            <a:r>
              <a:rPr lang="sq-AL" dirty="0" err="1"/>
              <a:t>Reed</a:t>
            </a:r>
            <a:r>
              <a:rPr lang="sq-AL" dirty="0"/>
              <a:t> </a:t>
            </a:r>
            <a:r>
              <a:rPr lang="sq-AL" dirty="0" err="1"/>
              <a:t>College</a:t>
            </a:r>
            <a:r>
              <a:rPr lang="sq-AL" dirty="0"/>
              <a:t>, </a:t>
            </a:r>
            <a:r>
              <a:rPr lang="sq-AL" dirty="0" smtClean="0"/>
              <a:t>2013.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0" y="6400801"/>
            <a:ext cx="2895600" cy="365125"/>
          </a:xfrm>
        </p:spPr>
        <p:txBody>
          <a:bodyPr/>
          <a:lstStyle/>
          <a:p>
            <a:r>
              <a:rPr lang="en-US" dirty="0" smtClean="0"/>
              <a:t>UP, FSHMN, </a:t>
            </a:r>
            <a:r>
              <a:rPr lang="en-US" dirty="0" err="1" smtClean="0"/>
              <a:t>tetor</a:t>
            </a:r>
            <a:r>
              <a:rPr lang="en-US" dirty="0" smtClean="0"/>
              <a:t>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56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q-AL">
                <a:solidFill>
                  <a:srgbClr val="66FFFF"/>
                </a:solidFill>
              </a:rPr>
              <a:t>2. Elektrostatika në materie</a:t>
            </a:r>
            <a:endParaRPr lang="sq-AL" dirty="0">
              <a:solidFill>
                <a:srgbClr val="66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0" y="1749752"/>
            <a:ext cx="783695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2.1. Polarizimi</a:t>
            </a:r>
          </a:p>
          <a:p>
            <a:r>
              <a:rPr lang="sq-AL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2.2. Fusha e trupit të polarizuar </a:t>
            </a:r>
            <a:endParaRPr lang="sq-AL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sq-AL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2.3. Zhvendosja elektrike (The </a:t>
            </a:r>
            <a:r>
              <a:rPr lang="sq-AL" sz="2800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electric</a:t>
            </a:r>
            <a:r>
              <a:rPr lang="sq-AL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sq-AL" sz="2800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displacement</a:t>
            </a:r>
            <a:r>
              <a:rPr lang="sq-AL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)</a:t>
            </a:r>
          </a:p>
          <a:p>
            <a:r>
              <a:rPr lang="sq-AL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2.4. </a:t>
            </a:r>
            <a:r>
              <a:rPr lang="sq-AL" sz="2800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Dielektrikët</a:t>
            </a:r>
            <a:r>
              <a:rPr lang="sq-AL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linearë</a:t>
            </a:r>
          </a:p>
        </p:txBody>
      </p:sp>
    </p:spTree>
    <p:extLst>
      <p:ext uri="{BB962C8B-B14F-4D97-AF65-F5344CB8AC3E}">
        <p14:creationId xmlns:p14="http://schemas.microsoft.com/office/powerpoint/2010/main" val="69584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dirty="0" smtClean="0">
                <a:solidFill>
                  <a:srgbClr val="FFCC99"/>
                </a:solidFill>
              </a:rPr>
              <a:t>2.1. Polarizimi</a:t>
            </a:r>
            <a:endParaRPr lang="sq-AL" dirty="0">
              <a:solidFill>
                <a:srgbClr val="66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53808" y="1752600"/>
            <a:ext cx="5311390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/>
              <a:t>2.1.1. </a:t>
            </a:r>
            <a:r>
              <a:rPr lang="sq-AL" sz="2800" dirty="0" err="1"/>
              <a:t>Dielektrikët</a:t>
            </a:r>
            <a:endParaRPr lang="sq-AL" sz="2800" dirty="0"/>
          </a:p>
          <a:p>
            <a:r>
              <a:rPr lang="sq-AL" sz="2800" dirty="0"/>
              <a:t>2.1.2. </a:t>
            </a:r>
            <a:r>
              <a:rPr lang="sq-AL" sz="2800" dirty="0" err="1"/>
              <a:t>Dipoli</a:t>
            </a:r>
            <a:r>
              <a:rPr lang="sq-AL" sz="2800" dirty="0"/>
              <a:t> i </a:t>
            </a:r>
            <a:r>
              <a:rPr lang="sq-AL" sz="2800" dirty="0" err="1"/>
              <a:t>indukuar</a:t>
            </a:r>
            <a:endParaRPr lang="sq-AL" sz="2800" dirty="0"/>
          </a:p>
          <a:p>
            <a:r>
              <a:rPr lang="sq-AL" sz="2800" dirty="0"/>
              <a:t>2.1.3. Shtrirja e molekulave polare</a:t>
            </a:r>
          </a:p>
          <a:p>
            <a:r>
              <a:rPr lang="sq-AL" sz="2800" dirty="0"/>
              <a:t>2.1.4. Polarizimi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33601" y="4584919"/>
            <a:ext cx="704750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/>
              <a:t>2.2.1. Ngarkesat e lidhura</a:t>
            </a:r>
          </a:p>
          <a:p>
            <a:r>
              <a:rPr lang="sq-AL" sz="2800" dirty="0"/>
              <a:t>2.2.2. Interpretimi fizik i ngarkesave të lidhura </a:t>
            </a:r>
          </a:p>
          <a:p>
            <a:r>
              <a:rPr lang="sq-AL" sz="2800" dirty="0">
                <a:solidFill>
                  <a:srgbClr val="FF0000"/>
                </a:solidFill>
              </a:rPr>
              <a:t>2.2.3. Fusha në brendi të </a:t>
            </a:r>
            <a:r>
              <a:rPr lang="sq-AL" sz="2800" dirty="0" err="1">
                <a:solidFill>
                  <a:srgbClr val="FF0000"/>
                </a:solidFill>
              </a:rPr>
              <a:t>dielektrikut</a:t>
            </a:r>
            <a:endParaRPr lang="sq-AL" sz="2800" dirty="0">
              <a:solidFill>
                <a:srgbClr val="FF000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981200" y="3429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q-AL" dirty="0">
                <a:solidFill>
                  <a:srgbClr val="FFCC99"/>
                </a:solidFill>
              </a:rPr>
              <a:t>2.2. Fusha e trupit të polarizuar</a:t>
            </a:r>
            <a:endParaRPr lang="sq-AL" dirty="0">
              <a:solidFill>
                <a:srgbClr val="66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19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dirty="0">
                <a:solidFill>
                  <a:srgbClr val="FFCC99"/>
                </a:solidFill>
              </a:rPr>
              <a:t>2.3. Fusha e zhvendosjes elektrike (</a:t>
            </a:r>
            <a:r>
              <a:rPr lang="sq-AL" b="1" dirty="0">
                <a:solidFill>
                  <a:srgbClr val="FFCC99"/>
                </a:solidFill>
              </a:rPr>
              <a:t>D</a:t>
            </a:r>
            <a:r>
              <a:rPr lang="sq-AL" dirty="0">
                <a:solidFill>
                  <a:srgbClr val="FFCC99"/>
                </a:solidFill>
              </a:rPr>
              <a:t>) </a:t>
            </a:r>
            <a:endParaRPr lang="sq-AL" dirty="0">
              <a:solidFill>
                <a:srgbClr val="66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UP, FSHMN, </a:t>
            </a:r>
            <a:r>
              <a:rPr lang="en-US" dirty="0" err="1" smtClean="0"/>
              <a:t>tetor</a:t>
            </a:r>
            <a:r>
              <a:rPr lang="en-US" dirty="0" smtClean="0"/>
              <a:t> 2017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33601" y="1524001"/>
            <a:ext cx="712592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/>
              <a:t>2.3.1. Ligji i </a:t>
            </a:r>
            <a:r>
              <a:rPr lang="sq-AL" sz="2800" dirty="0" err="1"/>
              <a:t>Gauss</a:t>
            </a:r>
            <a:r>
              <a:rPr lang="sq-AL" sz="2800" dirty="0"/>
              <a:t>-it në prezencë të </a:t>
            </a:r>
            <a:r>
              <a:rPr lang="sq-AL" sz="2800" dirty="0" err="1"/>
              <a:t>dielektrikut</a:t>
            </a:r>
            <a:endParaRPr lang="sq-AL" sz="2800" dirty="0"/>
          </a:p>
          <a:p>
            <a:r>
              <a:rPr lang="sq-AL" sz="2800" dirty="0"/>
              <a:t>2.3.2. Paralelizmi i fushës </a:t>
            </a:r>
            <a:r>
              <a:rPr lang="sq-AL" sz="2800" b="1" dirty="0"/>
              <a:t>E</a:t>
            </a:r>
            <a:r>
              <a:rPr lang="sq-AL" sz="2800" dirty="0"/>
              <a:t> dhe </a:t>
            </a:r>
            <a:r>
              <a:rPr lang="sq-AL" sz="2800" b="1" dirty="0"/>
              <a:t>D</a:t>
            </a:r>
            <a:r>
              <a:rPr lang="sq-AL" sz="2800" dirty="0"/>
              <a:t> </a:t>
            </a:r>
            <a:endParaRPr lang="sq-AL" sz="2800" b="1" dirty="0"/>
          </a:p>
          <a:p>
            <a:r>
              <a:rPr lang="sq-AL" sz="2800" dirty="0">
                <a:solidFill>
                  <a:srgbClr val="FF0000"/>
                </a:solidFill>
              </a:rPr>
              <a:t>2.3.3. Konditat kufitare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981200" y="2971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q-AL" dirty="0">
                <a:solidFill>
                  <a:srgbClr val="FFCC99"/>
                </a:solidFill>
              </a:rPr>
              <a:t>2.4. </a:t>
            </a:r>
            <a:r>
              <a:rPr lang="sq-AL" dirty="0" err="1">
                <a:solidFill>
                  <a:srgbClr val="FFCC99"/>
                </a:solidFill>
              </a:rPr>
              <a:t>Dielektrikët</a:t>
            </a:r>
            <a:r>
              <a:rPr lang="sq-AL" dirty="0">
                <a:solidFill>
                  <a:srgbClr val="FFCC99"/>
                </a:solidFill>
              </a:rPr>
              <a:t> linearë </a:t>
            </a:r>
            <a:endParaRPr lang="sq-AL" dirty="0">
              <a:solidFill>
                <a:srgbClr val="66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1" y="4203918"/>
            <a:ext cx="863973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/>
              <a:t>2.4.1. </a:t>
            </a:r>
            <a:r>
              <a:rPr lang="sq-AL" sz="2800" dirty="0" err="1"/>
              <a:t>Susceptibiliteti</a:t>
            </a:r>
            <a:r>
              <a:rPr lang="sq-AL" sz="2800" dirty="0"/>
              <a:t>, </a:t>
            </a:r>
            <a:r>
              <a:rPr lang="sq-AL" sz="2800" dirty="0" err="1"/>
              <a:t>permitiviteti</a:t>
            </a:r>
            <a:r>
              <a:rPr lang="sq-AL" sz="2800" dirty="0"/>
              <a:t>, konstanta </a:t>
            </a:r>
            <a:r>
              <a:rPr lang="sq-AL" sz="2800" dirty="0" err="1"/>
              <a:t>dielektrike</a:t>
            </a:r>
            <a:r>
              <a:rPr lang="sq-AL" sz="2800" dirty="0"/>
              <a:t> </a:t>
            </a:r>
            <a:endParaRPr lang="sq-AL" sz="2800" b="1" dirty="0"/>
          </a:p>
          <a:p>
            <a:r>
              <a:rPr lang="sq-AL" sz="2800" dirty="0">
                <a:solidFill>
                  <a:srgbClr val="FF0000"/>
                </a:solidFill>
              </a:rPr>
              <a:t>2.4.2. Probleme të vlerave kufitare me </a:t>
            </a:r>
            <a:r>
              <a:rPr lang="sq-AL" sz="2800" dirty="0" err="1">
                <a:solidFill>
                  <a:srgbClr val="FF0000"/>
                </a:solidFill>
              </a:rPr>
              <a:t>dielektrikët</a:t>
            </a:r>
            <a:r>
              <a:rPr lang="sq-AL" sz="2800" dirty="0">
                <a:solidFill>
                  <a:srgbClr val="FF0000"/>
                </a:solidFill>
              </a:rPr>
              <a:t> linearë </a:t>
            </a:r>
          </a:p>
          <a:p>
            <a:r>
              <a:rPr lang="sq-AL" sz="2800" dirty="0">
                <a:solidFill>
                  <a:srgbClr val="FF0000"/>
                </a:solidFill>
              </a:rPr>
              <a:t>2.4.3. Energjia në sistem </a:t>
            </a:r>
            <a:r>
              <a:rPr lang="sq-AL" sz="2800" dirty="0" err="1">
                <a:solidFill>
                  <a:srgbClr val="FF0000"/>
                </a:solidFill>
              </a:rPr>
              <a:t>dielektrikësh</a:t>
            </a:r>
            <a:endParaRPr lang="sq-AL" sz="2800" dirty="0">
              <a:solidFill>
                <a:srgbClr val="FF0000"/>
              </a:solidFill>
            </a:endParaRPr>
          </a:p>
          <a:p>
            <a:r>
              <a:rPr lang="sq-AL" sz="2800" dirty="0">
                <a:solidFill>
                  <a:srgbClr val="FF0000"/>
                </a:solidFill>
              </a:rPr>
              <a:t>2.4.4. Forcat në </a:t>
            </a:r>
            <a:r>
              <a:rPr lang="sq-AL" sz="2800" dirty="0" err="1">
                <a:solidFill>
                  <a:srgbClr val="FF0000"/>
                </a:solidFill>
              </a:rPr>
              <a:t>dielektrikë</a:t>
            </a:r>
            <a:endParaRPr lang="sq-AL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45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dirty="0">
                <a:solidFill>
                  <a:srgbClr val="66FFFF"/>
                </a:solidFill>
              </a:rPr>
              <a:t>3</a:t>
            </a:r>
            <a:r>
              <a:rPr lang="sq-AL" dirty="0" smtClean="0">
                <a:solidFill>
                  <a:srgbClr val="66FFFF"/>
                </a:solidFill>
              </a:rPr>
              <a:t>. </a:t>
            </a:r>
            <a:r>
              <a:rPr lang="sq-AL" dirty="0" err="1" smtClean="0">
                <a:solidFill>
                  <a:srgbClr val="66FFFF"/>
                </a:solidFill>
              </a:rPr>
              <a:t>Magnetostatika</a:t>
            </a:r>
            <a:r>
              <a:rPr lang="sq-AL" dirty="0" smtClean="0">
                <a:solidFill>
                  <a:srgbClr val="66FFFF"/>
                </a:solidFill>
              </a:rPr>
              <a:t> në vakum</a:t>
            </a:r>
            <a:endParaRPr lang="sq-AL" dirty="0">
              <a:solidFill>
                <a:srgbClr val="66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33601" y="1749752"/>
            <a:ext cx="844461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>
                <a:solidFill>
                  <a:srgbClr val="FFCC99"/>
                </a:solidFill>
              </a:rPr>
              <a:t>3.1. Forca e </a:t>
            </a:r>
            <a:r>
              <a:rPr lang="sq-AL" sz="2800" dirty="0" err="1">
                <a:solidFill>
                  <a:srgbClr val="FFCC99"/>
                </a:solidFill>
              </a:rPr>
              <a:t>Lorentz</a:t>
            </a:r>
            <a:r>
              <a:rPr lang="sq-AL" sz="2800" dirty="0">
                <a:solidFill>
                  <a:srgbClr val="FFCC99"/>
                </a:solidFill>
              </a:rPr>
              <a:t>-it</a:t>
            </a:r>
          </a:p>
          <a:p>
            <a:r>
              <a:rPr lang="sq-AL" sz="2800" dirty="0">
                <a:solidFill>
                  <a:srgbClr val="FFCC99"/>
                </a:solidFill>
              </a:rPr>
              <a:t>3.2. Ligji i </a:t>
            </a:r>
            <a:r>
              <a:rPr lang="sq-AL" sz="2800" dirty="0" err="1">
                <a:solidFill>
                  <a:srgbClr val="FFCC99"/>
                </a:solidFill>
              </a:rPr>
              <a:t>Biot</a:t>
            </a:r>
            <a:r>
              <a:rPr lang="sq-AL" sz="2800" dirty="0">
                <a:solidFill>
                  <a:srgbClr val="FFCC99"/>
                </a:solidFill>
              </a:rPr>
              <a:t>-</a:t>
            </a:r>
            <a:r>
              <a:rPr lang="sq-AL" sz="2800" dirty="0" err="1">
                <a:solidFill>
                  <a:srgbClr val="FFCC99"/>
                </a:solidFill>
              </a:rPr>
              <a:t>Savart</a:t>
            </a:r>
            <a:r>
              <a:rPr lang="sq-AL" sz="2800" dirty="0">
                <a:solidFill>
                  <a:srgbClr val="FFCC99"/>
                </a:solidFill>
              </a:rPr>
              <a:t>-it </a:t>
            </a:r>
            <a:endParaRPr lang="sq-AL" sz="2800" b="1" dirty="0">
              <a:solidFill>
                <a:srgbClr val="FFCC99"/>
              </a:solidFill>
            </a:endParaRPr>
          </a:p>
          <a:p>
            <a:r>
              <a:rPr lang="sq-AL" sz="2800" dirty="0">
                <a:solidFill>
                  <a:srgbClr val="FFCC99"/>
                </a:solidFill>
              </a:rPr>
              <a:t>3.3. Divergjenca dhe rotori i vektorit të fushës magnetike</a:t>
            </a:r>
          </a:p>
          <a:p>
            <a:r>
              <a:rPr lang="sq-AL" sz="2800" dirty="0">
                <a:solidFill>
                  <a:srgbClr val="FFCC99"/>
                </a:solidFill>
              </a:rPr>
              <a:t>3.4. Potenciali vektorial magnetik</a:t>
            </a:r>
          </a:p>
        </p:txBody>
      </p:sp>
    </p:spTree>
    <p:extLst>
      <p:ext uri="{BB962C8B-B14F-4D97-AF65-F5344CB8AC3E}">
        <p14:creationId xmlns:p14="http://schemas.microsoft.com/office/powerpoint/2010/main" val="112954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dirty="0">
                <a:solidFill>
                  <a:srgbClr val="FFCC99"/>
                </a:solidFill>
              </a:rPr>
              <a:t>3.1. </a:t>
            </a:r>
            <a:r>
              <a:rPr lang="sq-AL" dirty="0" smtClean="0">
                <a:solidFill>
                  <a:srgbClr val="FFCC99"/>
                </a:solidFill>
              </a:rPr>
              <a:t>Forca e </a:t>
            </a:r>
            <a:r>
              <a:rPr lang="sq-AL" dirty="0" err="1" smtClean="0">
                <a:solidFill>
                  <a:srgbClr val="FFCC99"/>
                </a:solidFill>
              </a:rPr>
              <a:t>Lorentz</a:t>
            </a:r>
            <a:r>
              <a:rPr lang="sq-AL" dirty="0" smtClean="0">
                <a:solidFill>
                  <a:srgbClr val="FFCC99"/>
                </a:solidFill>
              </a:rPr>
              <a:t>-it</a:t>
            </a:r>
            <a:endParaRPr lang="sq-AL" dirty="0">
              <a:solidFill>
                <a:srgbClr val="66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33601" y="1524001"/>
            <a:ext cx="363862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/>
              <a:t>3.1.1. Fusha magnetike</a:t>
            </a:r>
          </a:p>
          <a:p>
            <a:r>
              <a:rPr lang="sq-AL" sz="2800" dirty="0"/>
              <a:t>3.1.2. Forca magnetike </a:t>
            </a:r>
            <a:endParaRPr lang="sq-AL" sz="2800" b="1" dirty="0"/>
          </a:p>
          <a:p>
            <a:r>
              <a:rPr lang="sq-AL" sz="2800" dirty="0"/>
              <a:t>3.1.3. Rrymat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981200" y="2971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q-AL" dirty="0">
                <a:solidFill>
                  <a:srgbClr val="FFCC99"/>
                </a:solidFill>
              </a:rPr>
              <a:t>3.2. Ligji i </a:t>
            </a:r>
            <a:r>
              <a:rPr lang="sq-AL" dirty="0" err="1">
                <a:solidFill>
                  <a:srgbClr val="FFCC99"/>
                </a:solidFill>
              </a:rPr>
              <a:t>Biot</a:t>
            </a:r>
            <a:r>
              <a:rPr lang="sq-AL" dirty="0">
                <a:solidFill>
                  <a:srgbClr val="FFCC99"/>
                </a:solidFill>
              </a:rPr>
              <a:t>-</a:t>
            </a:r>
            <a:r>
              <a:rPr lang="sq-AL" dirty="0" err="1">
                <a:solidFill>
                  <a:srgbClr val="FFCC99"/>
                </a:solidFill>
              </a:rPr>
              <a:t>Savart</a:t>
            </a:r>
            <a:r>
              <a:rPr lang="sq-AL" dirty="0">
                <a:solidFill>
                  <a:srgbClr val="FFCC99"/>
                </a:solidFill>
              </a:rPr>
              <a:t>-it </a:t>
            </a:r>
            <a:endParaRPr lang="sq-AL" dirty="0">
              <a:solidFill>
                <a:srgbClr val="66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1" y="4203919"/>
            <a:ext cx="758470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/>
              <a:t>3.2.1. Rrymat e qëndrueshme </a:t>
            </a:r>
            <a:endParaRPr lang="sq-AL" sz="2800" b="1" dirty="0"/>
          </a:p>
          <a:p>
            <a:r>
              <a:rPr lang="sq-AL" sz="2800" dirty="0"/>
              <a:t>3.2.2. Fusha magnetike e rrymave të qëndrueshme</a:t>
            </a:r>
          </a:p>
        </p:txBody>
      </p:sp>
    </p:spTree>
    <p:extLst>
      <p:ext uri="{BB962C8B-B14F-4D97-AF65-F5344CB8AC3E}">
        <p14:creationId xmlns:p14="http://schemas.microsoft.com/office/powerpoint/2010/main" val="61310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dirty="0" smtClean="0">
                <a:solidFill>
                  <a:srgbClr val="FFCC99"/>
                </a:solidFill>
              </a:rPr>
              <a:t>3.3. Divergjenca dhe rotori i </a:t>
            </a:r>
            <a:r>
              <a:rPr lang="sq-AL" b="1" dirty="0" smtClean="0">
                <a:solidFill>
                  <a:srgbClr val="FFCC99"/>
                </a:solidFill>
              </a:rPr>
              <a:t>B</a:t>
            </a:r>
            <a:r>
              <a:rPr lang="sq-AL" dirty="0" smtClean="0">
                <a:solidFill>
                  <a:srgbClr val="FFCC99"/>
                </a:solidFill>
              </a:rPr>
              <a:t>-së</a:t>
            </a:r>
            <a:endParaRPr lang="sq-AL" dirty="0">
              <a:solidFill>
                <a:srgbClr val="66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33601" y="1524000"/>
            <a:ext cx="789793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/>
              <a:t>3.3.1. Fusha magnetike e një përcjellësi vijëdrejtë </a:t>
            </a:r>
          </a:p>
          <a:p>
            <a:r>
              <a:rPr lang="sq-AL" sz="2800" dirty="0"/>
              <a:t>3.3.2. Divergjenca dhe rotori i fushës magnetike </a:t>
            </a:r>
            <a:endParaRPr lang="sq-AL" sz="2800" b="1" dirty="0"/>
          </a:p>
          <a:p>
            <a:r>
              <a:rPr lang="sq-AL" sz="2800" dirty="0"/>
              <a:t>3.3.3. Ligji i Amperit</a:t>
            </a:r>
          </a:p>
          <a:p>
            <a:r>
              <a:rPr lang="sq-AL" sz="2800" dirty="0"/>
              <a:t>3.3.4. Krahasimi i </a:t>
            </a:r>
            <a:r>
              <a:rPr lang="sq-AL" sz="2800" dirty="0" err="1"/>
              <a:t>magnetostatikës</a:t>
            </a:r>
            <a:r>
              <a:rPr lang="sq-AL" sz="2800" dirty="0"/>
              <a:t> me elektrostatikën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981200" y="3352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q-AL" dirty="0">
                <a:solidFill>
                  <a:srgbClr val="FFCC99"/>
                </a:solidFill>
              </a:rPr>
              <a:t>3.4. Potenciali vektorial magnetik</a:t>
            </a:r>
            <a:endParaRPr lang="sq-AL" dirty="0">
              <a:solidFill>
                <a:srgbClr val="66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0" y="4505980"/>
            <a:ext cx="40184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/>
              <a:t>3.4.1. Potenciali vektorial </a:t>
            </a:r>
            <a:endParaRPr lang="sq-AL" sz="2800" b="1" dirty="0"/>
          </a:p>
        </p:txBody>
      </p:sp>
    </p:spTree>
    <p:extLst>
      <p:ext uri="{BB962C8B-B14F-4D97-AF65-F5344CB8AC3E}">
        <p14:creationId xmlns:p14="http://schemas.microsoft.com/office/powerpoint/2010/main" val="310249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dirty="0">
                <a:solidFill>
                  <a:srgbClr val="66FFFF"/>
                </a:solidFill>
              </a:rPr>
              <a:t>4</a:t>
            </a:r>
            <a:r>
              <a:rPr lang="sq-AL" dirty="0" smtClean="0">
                <a:solidFill>
                  <a:srgbClr val="66FFFF"/>
                </a:solidFill>
              </a:rPr>
              <a:t>. </a:t>
            </a:r>
            <a:r>
              <a:rPr lang="sq-AL" dirty="0" err="1" smtClean="0">
                <a:solidFill>
                  <a:srgbClr val="66FFFF"/>
                </a:solidFill>
              </a:rPr>
              <a:t>Magnetostatika</a:t>
            </a:r>
            <a:r>
              <a:rPr lang="sq-AL" dirty="0" smtClean="0">
                <a:solidFill>
                  <a:srgbClr val="66FFFF"/>
                </a:solidFill>
              </a:rPr>
              <a:t> në materie</a:t>
            </a:r>
            <a:endParaRPr lang="sq-AL" dirty="0">
              <a:solidFill>
                <a:srgbClr val="66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33600" y="1749752"/>
            <a:ext cx="530356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>
                <a:solidFill>
                  <a:srgbClr val="FFCC99"/>
                </a:solidFill>
              </a:rPr>
              <a:t>4.1. </a:t>
            </a:r>
            <a:r>
              <a:rPr lang="sq-AL" sz="2800" dirty="0" smtClean="0">
                <a:solidFill>
                  <a:srgbClr val="FFCC99"/>
                </a:solidFill>
              </a:rPr>
              <a:t>Magnetizimi</a:t>
            </a:r>
            <a:endParaRPr lang="sq-AL" sz="2800" dirty="0">
              <a:solidFill>
                <a:srgbClr val="FFCC99"/>
              </a:solidFill>
            </a:endParaRPr>
          </a:p>
          <a:p>
            <a:r>
              <a:rPr lang="sq-AL" sz="2800" dirty="0">
                <a:solidFill>
                  <a:srgbClr val="FFCC99"/>
                </a:solidFill>
              </a:rPr>
              <a:t>4.2. Fusha e trupit të </a:t>
            </a:r>
            <a:r>
              <a:rPr lang="sq-AL" sz="2800" dirty="0" err="1">
                <a:solidFill>
                  <a:srgbClr val="FFCC99"/>
                </a:solidFill>
              </a:rPr>
              <a:t>magnetuzuar</a:t>
            </a:r>
            <a:r>
              <a:rPr lang="sq-AL" sz="2800" dirty="0">
                <a:solidFill>
                  <a:srgbClr val="FFCC99"/>
                </a:solidFill>
              </a:rPr>
              <a:t> </a:t>
            </a:r>
            <a:endParaRPr lang="sq-AL" sz="2800" b="1" dirty="0">
              <a:solidFill>
                <a:srgbClr val="FFCC99"/>
              </a:solidFill>
            </a:endParaRPr>
          </a:p>
          <a:p>
            <a:r>
              <a:rPr lang="sq-AL" sz="2800" dirty="0">
                <a:solidFill>
                  <a:srgbClr val="FFCC99"/>
                </a:solidFill>
              </a:rPr>
              <a:t>4.3. Fusha ndihmëse </a:t>
            </a:r>
            <a:r>
              <a:rPr lang="sq-AL" sz="2800" b="1" dirty="0">
                <a:solidFill>
                  <a:srgbClr val="FFCC99"/>
                </a:solidFill>
              </a:rPr>
              <a:t>H</a:t>
            </a:r>
          </a:p>
          <a:p>
            <a:r>
              <a:rPr lang="sq-AL" sz="2800" dirty="0">
                <a:solidFill>
                  <a:srgbClr val="FFCC99"/>
                </a:solidFill>
              </a:rPr>
              <a:t>4.4. Mjediset lineare dhe </a:t>
            </a:r>
            <a:r>
              <a:rPr lang="sq-AL" sz="2800" dirty="0" err="1">
                <a:solidFill>
                  <a:srgbClr val="FFCC99"/>
                </a:solidFill>
              </a:rPr>
              <a:t>jolineare</a:t>
            </a:r>
            <a:endParaRPr lang="sq-AL" sz="2800" dirty="0">
              <a:solidFill>
                <a:srgbClr val="FFCC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dirty="0">
                <a:solidFill>
                  <a:srgbClr val="66FFFF"/>
                </a:solidFill>
              </a:rPr>
              <a:t>5</a:t>
            </a:r>
            <a:r>
              <a:rPr lang="sq-AL" dirty="0" smtClean="0">
                <a:solidFill>
                  <a:srgbClr val="66FFFF"/>
                </a:solidFill>
              </a:rPr>
              <a:t>. Elektromagnetizmi</a:t>
            </a:r>
            <a:endParaRPr lang="sq-AL" dirty="0">
              <a:solidFill>
                <a:srgbClr val="66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33600" y="1749753"/>
            <a:ext cx="486389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5.1. Forca </a:t>
            </a:r>
            <a:r>
              <a:rPr lang="sq-AL" sz="2800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elektrolëvizore</a:t>
            </a:r>
            <a:endParaRPr lang="sq-AL" sz="2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sq-AL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5.2. Induksioni elektromagnetik </a:t>
            </a:r>
            <a:endParaRPr lang="sq-AL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sq-AL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5.3. Ekuacionet e </a:t>
            </a:r>
            <a:r>
              <a:rPr lang="sq-AL" sz="2800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Maxwell</a:t>
            </a:r>
            <a:r>
              <a:rPr lang="sq-AL" sz="2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-it</a:t>
            </a:r>
            <a:endParaRPr lang="sq-AL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00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dirty="0" smtClean="0">
                <a:solidFill>
                  <a:srgbClr val="FFCC99"/>
                </a:solidFill>
              </a:rPr>
              <a:t>5.1. Forca </a:t>
            </a:r>
            <a:r>
              <a:rPr lang="sq-AL" dirty="0" err="1" smtClean="0">
                <a:solidFill>
                  <a:srgbClr val="FFCC99"/>
                </a:solidFill>
              </a:rPr>
              <a:t>elektrolëvizore</a:t>
            </a:r>
            <a:endParaRPr lang="sq-AL" dirty="0">
              <a:solidFill>
                <a:srgbClr val="66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33601" y="1524001"/>
            <a:ext cx="419723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/>
              <a:t>5.1.1. Ligji i </a:t>
            </a:r>
            <a:r>
              <a:rPr lang="sq-AL" sz="2800" dirty="0" err="1"/>
              <a:t>Ohm</a:t>
            </a:r>
            <a:r>
              <a:rPr lang="sq-AL" sz="2800" dirty="0"/>
              <a:t>-it</a:t>
            </a:r>
          </a:p>
          <a:p>
            <a:r>
              <a:rPr lang="sq-AL" sz="2800" dirty="0"/>
              <a:t>5.1.2. Forca </a:t>
            </a:r>
            <a:r>
              <a:rPr lang="sq-AL" sz="2800" dirty="0" err="1"/>
              <a:t>elektrolëvizore</a:t>
            </a:r>
            <a:r>
              <a:rPr lang="sq-AL" sz="2800" dirty="0"/>
              <a:t> </a:t>
            </a:r>
            <a:endParaRPr lang="sq-AL" sz="2800" b="1" dirty="0"/>
          </a:p>
          <a:p>
            <a:r>
              <a:rPr lang="sq-AL" sz="2800" dirty="0">
                <a:solidFill>
                  <a:srgbClr val="FF0000"/>
                </a:solidFill>
              </a:rPr>
              <a:t>5.1.3. </a:t>
            </a:r>
            <a:r>
              <a:rPr lang="sq-AL" sz="2800" dirty="0" err="1">
                <a:solidFill>
                  <a:srgbClr val="FF0000"/>
                </a:solidFill>
              </a:rPr>
              <a:t>Motional</a:t>
            </a:r>
            <a:r>
              <a:rPr lang="sq-AL" sz="2800" dirty="0">
                <a:solidFill>
                  <a:srgbClr val="FF0000"/>
                </a:solidFill>
              </a:rPr>
              <a:t> </a:t>
            </a:r>
            <a:r>
              <a:rPr lang="sq-AL" sz="2800" dirty="0" err="1">
                <a:solidFill>
                  <a:srgbClr val="FF0000"/>
                </a:solidFill>
              </a:rPr>
              <a:t>emf</a:t>
            </a:r>
            <a:endParaRPr lang="sq-AL" sz="2800" dirty="0">
              <a:solidFill>
                <a:srgbClr val="FF000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981200" y="2971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q-AL" dirty="0">
                <a:solidFill>
                  <a:srgbClr val="FFCC99"/>
                </a:solidFill>
              </a:rPr>
              <a:t>5.2. Induksioni elektromagnetik </a:t>
            </a:r>
            <a:endParaRPr lang="sq-AL" dirty="0">
              <a:solidFill>
                <a:srgbClr val="66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1" y="4203918"/>
            <a:ext cx="6530762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/>
              <a:t>5.2.1. Ligji i </a:t>
            </a:r>
            <a:r>
              <a:rPr lang="sq-AL" sz="2800" dirty="0" err="1"/>
              <a:t>Faraday</a:t>
            </a:r>
            <a:r>
              <a:rPr lang="sq-AL" sz="2800" dirty="0"/>
              <a:t>-t </a:t>
            </a:r>
            <a:endParaRPr lang="sq-AL" sz="2800" b="1" dirty="0"/>
          </a:p>
          <a:p>
            <a:r>
              <a:rPr lang="sq-AL" sz="2800" dirty="0"/>
              <a:t>5.2.2. Fusha elektrike e </a:t>
            </a:r>
            <a:r>
              <a:rPr lang="sq-AL" sz="2800" dirty="0" err="1"/>
              <a:t>indukuar</a:t>
            </a:r>
            <a:r>
              <a:rPr lang="sq-AL" sz="2800" dirty="0"/>
              <a:t> </a:t>
            </a:r>
          </a:p>
          <a:p>
            <a:r>
              <a:rPr lang="sq-AL" sz="2800" dirty="0" smtClean="0"/>
              <a:t>5.2.3.</a:t>
            </a:r>
            <a:r>
              <a:rPr lang="sq-AL" sz="2800" dirty="0" smtClean="0">
                <a:solidFill>
                  <a:srgbClr val="FF0000"/>
                </a:solidFill>
              </a:rPr>
              <a:t> </a:t>
            </a:r>
            <a:r>
              <a:rPr lang="sq-AL" sz="2800" dirty="0"/>
              <a:t>Induksioni reciprok dhe </a:t>
            </a:r>
            <a:r>
              <a:rPr lang="sq-AL" sz="2800" dirty="0" err="1"/>
              <a:t>vetinduksioni</a:t>
            </a:r>
            <a:endParaRPr lang="sq-AL" sz="2800" dirty="0" smtClean="0">
              <a:solidFill>
                <a:srgbClr val="FF0000"/>
              </a:solidFill>
            </a:endParaRPr>
          </a:p>
          <a:p>
            <a:r>
              <a:rPr lang="sq-AL" sz="2800" dirty="0" smtClean="0">
                <a:solidFill>
                  <a:srgbClr val="FF0000"/>
                </a:solidFill>
              </a:rPr>
              <a:t>5.2.4. Energjia e fushës magnetike</a:t>
            </a:r>
            <a:endParaRPr lang="sq-AL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53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dirty="0" smtClean="0">
                <a:solidFill>
                  <a:srgbClr val="FFCC99"/>
                </a:solidFill>
              </a:rPr>
              <a:t>5.3. Ekuacionet e </a:t>
            </a:r>
            <a:r>
              <a:rPr lang="sq-AL" dirty="0" err="1" smtClean="0">
                <a:solidFill>
                  <a:srgbClr val="FFCC99"/>
                </a:solidFill>
              </a:rPr>
              <a:t>Maxwell</a:t>
            </a:r>
            <a:r>
              <a:rPr lang="sq-AL" dirty="0" smtClean="0">
                <a:solidFill>
                  <a:srgbClr val="FFCC99"/>
                </a:solidFill>
              </a:rPr>
              <a:t>-it</a:t>
            </a:r>
            <a:endParaRPr lang="sq-AL" dirty="0">
              <a:solidFill>
                <a:srgbClr val="66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33600" y="1524000"/>
            <a:ext cx="766331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/>
              <a:t>5.3.1. Elektrodinamika para </a:t>
            </a:r>
            <a:r>
              <a:rPr lang="sq-AL" sz="2800" dirty="0" err="1"/>
              <a:t>Maxwell</a:t>
            </a:r>
            <a:r>
              <a:rPr lang="sq-AL" sz="2800" dirty="0"/>
              <a:t>-it</a:t>
            </a:r>
          </a:p>
          <a:p>
            <a:r>
              <a:rPr lang="sq-AL" sz="2800" dirty="0"/>
              <a:t>5.3.2. Intervenimi i </a:t>
            </a:r>
            <a:r>
              <a:rPr lang="sq-AL" sz="2800" dirty="0" err="1"/>
              <a:t>Maxwell</a:t>
            </a:r>
            <a:r>
              <a:rPr lang="sq-AL" sz="2800" dirty="0"/>
              <a:t>-it në ligjin e </a:t>
            </a:r>
            <a:r>
              <a:rPr lang="sq-AL" sz="2800" dirty="0" err="1"/>
              <a:t>Ampere</a:t>
            </a:r>
            <a:r>
              <a:rPr lang="sq-AL" sz="2800" dirty="0"/>
              <a:t>-it </a:t>
            </a:r>
            <a:endParaRPr lang="sq-AL" sz="2800" b="1" dirty="0"/>
          </a:p>
          <a:p>
            <a:r>
              <a:rPr lang="sq-AL" sz="2800" dirty="0"/>
              <a:t>5.3.3. Ekuacionet e </a:t>
            </a:r>
            <a:r>
              <a:rPr lang="sq-AL" sz="2800" dirty="0" err="1"/>
              <a:t>Maxwell</a:t>
            </a:r>
            <a:r>
              <a:rPr lang="sq-AL" sz="2800" dirty="0"/>
              <a:t>-it</a:t>
            </a:r>
          </a:p>
          <a:p>
            <a:r>
              <a:rPr lang="sq-AL" sz="2800" dirty="0"/>
              <a:t>5.3.4. Ngarkesa magnetike</a:t>
            </a:r>
          </a:p>
          <a:p>
            <a:r>
              <a:rPr lang="sq-AL" sz="2800" dirty="0"/>
              <a:t>5.3.5. Ekuacionet e </a:t>
            </a:r>
            <a:r>
              <a:rPr lang="sq-AL" sz="2800" dirty="0" err="1"/>
              <a:t>Maxwell</a:t>
            </a:r>
            <a:r>
              <a:rPr lang="sq-AL" sz="2800" dirty="0"/>
              <a:t>-it në materie</a:t>
            </a:r>
          </a:p>
          <a:p>
            <a:r>
              <a:rPr lang="sq-AL" sz="2800" dirty="0">
                <a:solidFill>
                  <a:srgbClr val="FF0000"/>
                </a:solidFill>
              </a:rPr>
              <a:t>5.3.6. Konditat kufitare</a:t>
            </a:r>
          </a:p>
        </p:txBody>
      </p:sp>
    </p:spTree>
    <p:extLst>
      <p:ext uri="{BB962C8B-B14F-4D97-AF65-F5344CB8AC3E}">
        <p14:creationId xmlns:p14="http://schemas.microsoft.com/office/powerpoint/2010/main" val="361236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q-AL" b="1" dirty="0" smtClean="0"/>
              <a:t>ELEKTRODINAMIKA KLASIKE</a:t>
            </a:r>
            <a:endParaRPr lang="sq-A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sq-AL" dirty="0" smtClean="0"/>
              <a:t>Elektrostatika</a:t>
            </a:r>
          </a:p>
          <a:p>
            <a:pPr marL="514350" indent="-514350">
              <a:buAutoNum type="arabicPeriod"/>
            </a:pPr>
            <a:r>
              <a:rPr lang="sq-AL" dirty="0" smtClean="0"/>
              <a:t>Magnetostatika</a:t>
            </a:r>
          </a:p>
          <a:p>
            <a:pPr marL="514350" indent="-514350">
              <a:buAutoNum type="arabicPeriod"/>
            </a:pPr>
            <a:r>
              <a:rPr lang="sq-AL" dirty="0" smtClean="0"/>
              <a:t>Elektrodinamika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0" y="6400801"/>
            <a:ext cx="2895600" cy="365125"/>
          </a:xfrm>
        </p:spPr>
        <p:txBody>
          <a:bodyPr/>
          <a:lstStyle/>
          <a:p>
            <a:r>
              <a:rPr lang="en-US" smtClean="0"/>
              <a:t>UP, FSHMN, tetor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61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dirty="0">
                <a:solidFill>
                  <a:srgbClr val="66FFFF"/>
                </a:solidFill>
              </a:rPr>
              <a:t>7</a:t>
            </a:r>
            <a:r>
              <a:rPr lang="sq-AL" dirty="0" smtClean="0">
                <a:solidFill>
                  <a:srgbClr val="66FFFF"/>
                </a:solidFill>
              </a:rPr>
              <a:t>. Valët elektromagnetike</a:t>
            </a:r>
            <a:endParaRPr lang="sq-AL" dirty="0">
              <a:solidFill>
                <a:srgbClr val="66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33601" y="1749753"/>
            <a:ext cx="600177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>
                <a:solidFill>
                  <a:srgbClr val="FF0000"/>
                </a:solidFill>
              </a:rPr>
              <a:t>7.1. Valët </a:t>
            </a:r>
            <a:r>
              <a:rPr lang="sq-AL" sz="2800" dirty="0" err="1">
                <a:solidFill>
                  <a:srgbClr val="FF0000"/>
                </a:solidFill>
              </a:rPr>
              <a:t>njëdimensionale</a:t>
            </a:r>
            <a:endParaRPr lang="sq-AL" sz="2800" dirty="0">
              <a:solidFill>
                <a:srgbClr val="FF0000"/>
              </a:solidFill>
            </a:endParaRPr>
          </a:p>
          <a:p>
            <a:r>
              <a:rPr lang="sq-AL" sz="2800" dirty="0"/>
              <a:t>7.2. Valët elektromagnetike në vakum</a:t>
            </a:r>
          </a:p>
          <a:p>
            <a:r>
              <a:rPr lang="sq-AL" sz="2800" dirty="0">
                <a:solidFill>
                  <a:srgbClr val="FF0000"/>
                </a:solidFill>
              </a:rPr>
              <a:t>7.3. Valët elektromagnetike në materie</a:t>
            </a:r>
          </a:p>
          <a:p>
            <a:r>
              <a:rPr lang="sq-AL" sz="2800" dirty="0">
                <a:solidFill>
                  <a:srgbClr val="FF0000"/>
                </a:solidFill>
              </a:rPr>
              <a:t>7.4. </a:t>
            </a:r>
            <a:r>
              <a:rPr lang="sq-AL" sz="2800" dirty="0" err="1">
                <a:solidFill>
                  <a:srgbClr val="FF0000"/>
                </a:solidFill>
              </a:rPr>
              <a:t>Absorption</a:t>
            </a:r>
            <a:r>
              <a:rPr lang="sq-AL" sz="2800" dirty="0">
                <a:solidFill>
                  <a:srgbClr val="FF0000"/>
                </a:solidFill>
              </a:rPr>
              <a:t> </a:t>
            </a:r>
            <a:r>
              <a:rPr lang="sq-AL" sz="2800" dirty="0" err="1">
                <a:solidFill>
                  <a:srgbClr val="FF0000"/>
                </a:solidFill>
              </a:rPr>
              <a:t>and</a:t>
            </a:r>
            <a:r>
              <a:rPr lang="sq-AL" sz="2800" dirty="0">
                <a:solidFill>
                  <a:srgbClr val="FF0000"/>
                </a:solidFill>
              </a:rPr>
              <a:t> </a:t>
            </a:r>
            <a:r>
              <a:rPr lang="sq-AL" sz="2800" dirty="0" err="1">
                <a:solidFill>
                  <a:srgbClr val="FF0000"/>
                </a:solidFill>
              </a:rPr>
              <a:t>dispersion</a:t>
            </a:r>
            <a:endParaRPr lang="sq-AL" sz="2800" dirty="0">
              <a:solidFill>
                <a:srgbClr val="FF0000"/>
              </a:solidFill>
            </a:endParaRPr>
          </a:p>
          <a:p>
            <a:r>
              <a:rPr lang="sq-AL" sz="2800" dirty="0">
                <a:solidFill>
                  <a:srgbClr val="FF0000"/>
                </a:solidFill>
              </a:rPr>
              <a:t>7.5. </a:t>
            </a:r>
            <a:r>
              <a:rPr lang="sq-AL" sz="2800" dirty="0" err="1">
                <a:solidFill>
                  <a:srgbClr val="FF0000"/>
                </a:solidFill>
              </a:rPr>
              <a:t>Guided</a:t>
            </a:r>
            <a:r>
              <a:rPr lang="sq-AL" sz="2800" dirty="0">
                <a:solidFill>
                  <a:srgbClr val="FF0000"/>
                </a:solidFill>
              </a:rPr>
              <a:t> </a:t>
            </a:r>
            <a:r>
              <a:rPr lang="sq-AL" sz="2800" dirty="0" err="1">
                <a:solidFill>
                  <a:srgbClr val="FF0000"/>
                </a:solidFill>
              </a:rPr>
              <a:t>waves</a:t>
            </a:r>
            <a:endParaRPr lang="sq-AL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45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q-AL" b="1" dirty="0" smtClean="0"/>
              <a:t>ELEKTRODINAMIKA</a:t>
            </a:r>
            <a:endParaRPr lang="sq-AL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19201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q-AL" sz="2800" dirty="0">
                <a:solidFill>
                  <a:srgbClr val="66FFFF"/>
                </a:solidFill>
              </a:rPr>
              <a:t>0. Hyrje</a:t>
            </a:r>
          </a:p>
          <a:p>
            <a:pPr marL="0" indent="0">
              <a:buNone/>
            </a:pPr>
            <a:r>
              <a:rPr lang="sq-AL" sz="2800" dirty="0">
                <a:solidFill>
                  <a:srgbClr val="66FFFF"/>
                </a:solidFill>
              </a:rPr>
              <a:t>1. Elektrostatika në vakum</a:t>
            </a:r>
          </a:p>
          <a:p>
            <a:pPr marL="0" indent="0">
              <a:buNone/>
            </a:pPr>
            <a:r>
              <a:rPr lang="sq-AL" sz="2800" dirty="0">
                <a:solidFill>
                  <a:srgbClr val="66FFFF"/>
                </a:solidFill>
              </a:rPr>
              <a:t>2. Elektrostatika në materie</a:t>
            </a:r>
          </a:p>
          <a:p>
            <a:pPr marL="0" indent="0">
              <a:buNone/>
            </a:pPr>
            <a:r>
              <a:rPr lang="sq-AL" sz="2800" dirty="0">
                <a:solidFill>
                  <a:srgbClr val="66FFFF"/>
                </a:solidFill>
              </a:rPr>
              <a:t>3. </a:t>
            </a:r>
            <a:r>
              <a:rPr lang="sq-AL" sz="2800" dirty="0" err="1">
                <a:solidFill>
                  <a:srgbClr val="66FFFF"/>
                </a:solidFill>
              </a:rPr>
              <a:t>Magnetostatika</a:t>
            </a:r>
            <a:r>
              <a:rPr lang="sq-AL" sz="2800" dirty="0">
                <a:solidFill>
                  <a:srgbClr val="66FFFF"/>
                </a:solidFill>
              </a:rPr>
              <a:t> në vakum</a:t>
            </a:r>
          </a:p>
          <a:p>
            <a:pPr marL="0" indent="0">
              <a:buNone/>
            </a:pPr>
            <a:r>
              <a:rPr lang="sq-AL" sz="2800" dirty="0">
                <a:solidFill>
                  <a:srgbClr val="66FFFF"/>
                </a:solidFill>
              </a:rPr>
              <a:t>4. </a:t>
            </a:r>
            <a:r>
              <a:rPr lang="sq-AL" sz="2800" dirty="0" err="1">
                <a:solidFill>
                  <a:srgbClr val="66FFFF"/>
                </a:solidFill>
              </a:rPr>
              <a:t>Magnetostatika</a:t>
            </a:r>
            <a:r>
              <a:rPr lang="sq-AL" sz="2800" dirty="0">
                <a:solidFill>
                  <a:srgbClr val="66FFFF"/>
                </a:solidFill>
              </a:rPr>
              <a:t> në materie</a:t>
            </a:r>
          </a:p>
          <a:p>
            <a:pPr marL="0" indent="0">
              <a:buNone/>
            </a:pPr>
            <a:r>
              <a:rPr lang="sq-AL" sz="2800" dirty="0">
                <a:solidFill>
                  <a:srgbClr val="66FFFF"/>
                </a:solidFill>
              </a:rPr>
              <a:t>5. Elektromagnetizmi</a:t>
            </a:r>
          </a:p>
          <a:p>
            <a:pPr marL="0" indent="0">
              <a:buNone/>
            </a:pPr>
            <a:r>
              <a:rPr lang="sq-AL" sz="2800" dirty="0">
                <a:solidFill>
                  <a:srgbClr val="FF0000"/>
                </a:solidFill>
              </a:rPr>
              <a:t>6. Ligjet e ruajtjes në elektrodinamikë</a:t>
            </a:r>
          </a:p>
          <a:p>
            <a:pPr marL="0" indent="0">
              <a:buNone/>
            </a:pPr>
            <a:r>
              <a:rPr lang="sq-AL" sz="2800" dirty="0">
                <a:solidFill>
                  <a:srgbClr val="66FFFF"/>
                </a:solidFill>
              </a:rPr>
              <a:t>7. Valët elektromagnetike</a:t>
            </a:r>
          </a:p>
          <a:p>
            <a:pPr marL="0" indent="0">
              <a:buNone/>
            </a:pPr>
            <a:r>
              <a:rPr lang="sq-AL" sz="2800" dirty="0">
                <a:solidFill>
                  <a:srgbClr val="FF0000"/>
                </a:solidFill>
              </a:rPr>
              <a:t>8. Potencialet e fushës elektromagnetike</a:t>
            </a:r>
          </a:p>
          <a:p>
            <a:pPr marL="0" indent="0">
              <a:buNone/>
            </a:pPr>
            <a:r>
              <a:rPr lang="sq-AL" sz="2800" dirty="0">
                <a:solidFill>
                  <a:srgbClr val="FF0000"/>
                </a:solidFill>
              </a:rPr>
              <a:t>9. Rrezatimi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0" y="6400801"/>
            <a:ext cx="2895600" cy="365125"/>
          </a:xfrm>
        </p:spPr>
        <p:txBody>
          <a:bodyPr/>
          <a:lstStyle/>
          <a:p>
            <a:r>
              <a:rPr lang="en-US" smtClean="0"/>
              <a:t>UP, FSHMN, tetor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69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q-AL" dirty="0" smtClean="0">
                <a:solidFill>
                  <a:srgbClr val="66FFFF"/>
                </a:solidFill>
              </a:rPr>
              <a:t>1. Elektrostatika në vakum</a:t>
            </a:r>
            <a:endParaRPr lang="sq-AL" dirty="0">
              <a:solidFill>
                <a:srgbClr val="66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33600" y="1749753"/>
            <a:ext cx="6588342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>
                <a:solidFill>
                  <a:srgbClr val="FFCC99"/>
                </a:solidFill>
              </a:rPr>
              <a:t>1.1. Fusha elektrike</a:t>
            </a:r>
          </a:p>
          <a:p>
            <a:r>
              <a:rPr lang="sq-AL" sz="2800" dirty="0">
                <a:solidFill>
                  <a:srgbClr val="FFCC99"/>
                </a:solidFill>
              </a:rPr>
              <a:t>1.2. Divergjenca dhe rotori i fushës elektrike</a:t>
            </a:r>
            <a:endParaRPr lang="sq-AL" sz="2800" b="1" dirty="0">
              <a:solidFill>
                <a:srgbClr val="FFCC99"/>
              </a:solidFill>
            </a:endParaRPr>
          </a:p>
          <a:p>
            <a:r>
              <a:rPr lang="sq-AL" sz="2800" dirty="0">
                <a:solidFill>
                  <a:srgbClr val="FFCC99"/>
                </a:solidFill>
              </a:rPr>
              <a:t>1.3. Potenciali elektrik</a:t>
            </a:r>
          </a:p>
          <a:p>
            <a:r>
              <a:rPr lang="sq-AL" sz="2800" dirty="0">
                <a:solidFill>
                  <a:srgbClr val="FFCC99"/>
                </a:solidFill>
              </a:rPr>
              <a:t>1.4. Puna dhe energjia në elektrostatikë</a:t>
            </a:r>
          </a:p>
          <a:p>
            <a:r>
              <a:rPr lang="sq-AL" sz="2800" dirty="0">
                <a:solidFill>
                  <a:srgbClr val="FFCC99"/>
                </a:solidFill>
              </a:rPr>
              <a:t>1.5. Përcjellësit</a:t>
            </a:r>
          </a:p>
          <a:p>
            <a:r>
              <a:rPr lang="sq-AL" sz="2800" dirty="0">
                <a:solidFill>
                  <a:srgbClr val="FFCC99"/>
                </a:solidFill>
              </a:rPr>
              <a:t>1.6. Ekuacioni i </a:t>
            </a:r>
            <a:r>
              <a:rPr lang="sq-AL" sz="2800" dirty="0" err="1">
                <a:solidFill>
                  <a:srgbClr val="FFCC99"/>
                </a:solidFill>
              </a:rPr>
              <a:t>Laplace</a:t>
            </a:r>
            <a:r>
              <a:rPr lang="sq-AL" sz="2800" dirty="0">
                <a:solidFill>
                  <a:srgbClr val="FFCC99"/>
                </a:solidFill>
              </a:rPr>
              <a:t>-it</a:t>
            </a:r>
          </a:p>
          <a:p>
            <a:r>
              <a:rPr lang="sq-AL" sz="2800" dirty="0">
                <a:solidFill>
                  <a:srgbClr val="FFCC99"/>
                </a:solidFill>
              </a:rPr>
              <a:t>1.7. Metodat për gjetjen e potencialit </a:t>
            </a:r>
          </a:p>
        </p:txBody>
      </p:sp>
    </p:spTree>
    <p:extLst>
      <p:ext uri="{BB962C8B-B14F-4D97-AF65-F5344CB8AC3E}">
        <p14:creationId xmlns:p14="http://schemas.microsoft.com/office/powerpoint/2010/main" val="157852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dirty="0">
                <a:solidFill>
                  <a:srgbClr val="FFCC99"/>
                </a:solidFill>
              </a:rPr>
              <a:t>1.1. </a:t>
            </a:r>
            <a:r>
              <a:rPr lang="sq-AL" dirty="0" smtClean="0">
                <a:solidFill>
                  <a:srgbClr val="FFCC99"/>
                </a:solidFill>
              </a:rPr>
              <a:t>Fusha elektrike</a:t>
            </a:r>
            <a:endParaRPr lang="sq-AL" dirty="0">
              <a:solidFill>
                <a:srgbClr val="FFCC9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33600" y="1613118"/>
            <a:ext cx="751045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/>
              <a:t>1.1.1. Elektriciteti</a:t>
            </a:r>
          </a:p>
          <a:p>
            <a:r>
              <a:rPr lang="sq-AL" sz="2800" dirty="0"/>
              <a:t>1.1.2. Ligji i </a:t>
            </a:r>
            <a:r>
              <a:rPr lang="sq-AL" sz="2800" dirty="0" err="1"/>
              <a:t>Coulomb</a:t>
            </a:r>
            <a:r>
              <a:rPr lang="sq-AL" sz="2800" dirty="0"/>
              <a:t>-it</a:t>
            </a:r>
            <a:endParaRPr lang="sq-AL" sz="2800" b="1" dirty="0"/>
          </a:p>
          <a:p>
            <a:r>
              <a:rPr lang="sq-AL" sz="2800" dirty="0"/>
              <a:t>1.1.3. Fusha elektrike</a:t>
            </a:r>
          </a:p>
          <a:p>
            <a:r>
              <a:rPr lang="sq-AL" sz="2800" dirty="0"/>
              <a:t>1.1.4. Shpërndarja e vazhdueshme e elektricitetit</a:t>
            </a:r>
            <a:endParaRPr lang="sq-AL" sz="2800" b="1" dirty="0"/>
          </a:p>
        </p:txBody>
      </p:sp>
    </p:spTree>
    <p:extLst>
      <p:ext uri="{BB962C8B-B14F-4D97-AF65-F5344CB8AC3E}">
        <p14:creationId xmlns:p14="http://schemas.microsoft.com/office/powerpoint/2010/main" val="103498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q-AL" dirty="0" smtClean="0">
                <a:solidFill>
                  <a:srgbClr val="FFCC99"/>
                </a:solidFill>
              </a:rPr>
              <a:t>1.2. Divergjenca dhe rotori i fushës elektrostatike</a:t>
            </a:r>
            <a:endParaRPr lang="sq-AL" dirty="0">
              <a:solidFill>
                <a:srgbClr val="FFCC9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36" name="Content Placeholder 2"/>
          <p:cNvSpPr>
            <a:spLocks noGrp="1"/>
          </p:cNvSpPr>
          <p:nvPr>
            <p:ph idx="1"/>
          </p:nvPr>
        </p:nvSpPr>
        <p:spPr>
          <a:xfrm>
            <a:off x="1905000" y="1600200"/>
            <a:ext cx="8229600" cy="990600"/>
          </a:xfrm>
        </p:spPr>
        <p:txBody>
          <a:bodyPr>
            <a:normAutofit/>
          </a:bodyPr>
          <a:lstStyle/>
          <a:p>
            <a:pPr marL="457200" indent="-457200"/>
            <a:endParaRPr lang="sq-AL" altLang="sq-AL" dirty="0"/>
          </a:p>
          <a:p>
            <a:pPr marL="0" indent="0">
              <a:buNone/>
            </a:pPr>
            <a:endParaRPr lang="sq-AL" i="1" dirty="0" smtClean="0">
              <a:latin typeface="Cambria Math"/>
            </a:endParaRPr>
          </a:p>
          <a:p>
            <a:pPr marL="0" indent="0">
              <a:buNone/>
            </a:pPr>
            <a:endParaRPr lang="sq-AL" i="1" dirty="0" smtClean="0">
              <a:latin typeface="Cambria Math"/>
            </a:endParaRPr>
          </a:p>
          <a:p>
            <a:pPr marL="0" indent="0">
              <a:buNone/>
            </a:pPr>
            <a:endParaRPr lang="sq-AL" i="1" dirty="0" smtClean="0">
              <a:latin typeface="Cambria Math"/>
            </a:endParaRPr>
          </a:p>
          <a:p>
            <a:pPr marL="0" indent="0">
              <a:buNone/>
            </a:pPr>
            <a:endParaRPr lang="sq-AL" i="1" dirty="0" smtClean="0">
              <a:latin typeface="Cambria Math"/>
            </a:endParaRPr>
          </a:p>
          <a:p>
            <a:pPr marL="0" indent="0">
              <a:buNone/>
            </a:pPr>
            <a:endParaRPr lang="sq-AL" i="1" dirty="0" smtClean="0">
              <a:latin typeface="Cambria Math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33600" y="1524000"/>
            <a:ext cx="680801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/>
              <a:t>1.2.1. Vijat e fushës, fluksi dhe ligji i </a:t>
            </a:r>
            <a:r>
              <a:rPr lang="sq-AL" sz="2800" dirty="0" err="1"/>
              <a:t>Gauss</a:t>
            </a:r>
            <a:r>
              <a:rPr lang="sq-AL" sz="2800" dirty="0"/>
              <a:t>-it</a:t>
            </a:r>
          </a:p>
          <a:p>
            <a:r>
              <a:rPr lang="sq-AL" sz="2800" dirty="0"/>
              <a:t>1.2.2. Divergjenca e </a:t>
            </a:r>
            <a:r>
              <a:rPr lang="sq-AL" sz="2800" b="1" dirty="0" err="1"/>
              <a:t>E</a:t>
            </a:r>
            <a:endParaRPr lang="sq-AL" sz="2800" b="1" dirty="0"/>
          </a:p>
          <a:p>
            <a:r>
              <a:rPr lang="sq-AL" sz="2800" dirty="0"/>
              <a:t>1.2.3. Aplikime të ligjit të </a:t>
            </a:r>
            <a:r>
              <a:rPr lang="sq-AL" sz="2800" dirty="0" err="1"/>
              <a:t>Gauss</a:t>
            </a:r>
            <a:r>
              <a:rPr lang="sq-AL" sz="2800" dirty="0"/>
              <a:t>-it</a:t>
            </a:r>
          </a:p>
          <a:p>
            <a:r>
              <a:rPr lang="sq-AL" sz="2800" dirty="0"/>
              <a:t>1.2.4. Rotori i </a:t>
            </a:r>
            <a:r>
              <a:rPr lang="sq-AL" sz="2800" b="1" dirty="0"/>
              <a:t>E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981200" y="3200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q-AL" dirty="0">
                <a:solidFill>
                  <a:srgbClr val="FFCC99"/>
                </a:solidFill>
              </a:rPr>
              <a:t>1.3. Potenciali elektrik</a:t>
            </a:r>
            <a:endParaRPr lang="sq-AL" dirty="0">
              <a:solidFill>
                <a:srgbClr val="66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1" y="4343400"/>
            <a:ext cx="658302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/>
              <a:t>1.3.1. Kuptimi i potencialit</a:t>
            </a:r>
          </a:p>
          <a:p>
            <a:r>
              <a:rPr lang="sq-AL" sz="2800" dirty="0"/>
              <a:t>1.3.2. Ekuacionet e </a:t>
            </a:r>
            <a:r>
              <a:rPr lang="sq-AL" sz="2800" dirty="0" err="1"/>
              <a:t>Poisson</a:t>
            </a:r>
            <a:r>
              <a:rPr lang="sq-AL" sz="2800" dirty="0"/>
              <a:t>-it dhe </a:t>
            </a:r>
            <a:r>
              <a:rPr lang="sq-AL" sz="2800" dirty="0" err="1"/>
              <a:t>Laplace</a:t>
            </a:r>
            <a:r>
              <a:rPr lang="sq-AL" sz="2800" dirty="0"/>
              <a:t>-it</a:t>
            </a:r>
            <a:endParaRPr lang="sq-AL" sz="2800" b="1" dirty="0"/>
          </a:p>
          <a:p>
            <a:r>
              <a:rPr lang="sq-AL" sz="2800" dirty="0">
                <a:solidFill>
                  <a:srgbClr val="FF0000"/>
                </a:solidFill>
              </a:rPr>
              <a:t>1.3.3. Potenciali i ngarkesës së lokalizuar</a:t>
            </a:r>
          </a:p>
          <a:p>
            <a:r>
              <a:rPr lang="sq-AL" sz="2800" dirty="0">
                <a:solidFill>
                  <a:srgbClr val="FF0000"/>
                </a:solidFill>
              </a:rPr>
              <a:t>1.3.4. Konditat kufitare</a:t>
            </a:r>
          </a:p>
        </p:txBody>
      </p:sp>
    </p:spTree>
    <p:extLst>
      <p:ext uri="{BB962C8B-B14F-4D97-AF65-F5344CB8AC3E}">
        <p14:creationId xmlns:p14="http://schemas.microsoft.com/office/powerpoint/2010/main" val="26280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dirty="0" smtClean="0">
                <a:solidFill>
                  <a:srgbClr val="FFCC99"/>
                </a:solidFill>
              </a:rPr>
              <a:t>1.4. Puna dhe energjia në elektrostatikë</a:t>
            </a:r>
            <a:endParaRPr lang="sq-AL" dirty="0">
              <a:solidFill>
                <a:srgbClr val="66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53809" y="1524001"/>
            <a:ext cx="8308493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/>
              <a:t>1.4.1. Puna që duhet kryer për zhvendosjen e ngarkesës</a:t>
            </a:r>
          </a:p>
          <a:p>
            <a:r>
              <a:rPr lang="sq-AL" sz="2800" dirty="0"/>
              <a:t>1.4.2. Energjia e ngarkesës me shpërndarje </a:t>
            </a:r>
            <a:r>
              <a:rPr lang="sq-AL" sz="2800" dirty="0" err="1"/>
              <a:t>pikësore</a:t>
            </a:r>
            <a:endParaRPr lang="sq-AL" sz="2800" dirty="0"/>
          </a:p>
          <a:p>
            <a:r>
              <a:rPr lang="sq-AL" sz="2800" dirty="0"/>
              <a:t>1.4.3. Energjia e ngarkesës me shpërndarje të </a:t>
            </a:r>
          </a:p>
          <a:p>
            <a:r>
              <a:rPr lang="sq-AL" sz="2800" dirty="0"/>
              <a:t>           vazhdueshme</a:t>
            </a:r>
            <a:endParaRPr lang="sq-AL" sz="2800" dirty="0">
              <a:solidFill>
                <a:schemeClr val="accent2"/>
              </a:solidFill>
            </a:endParaRPr>
          </a:p>
          <a:p>
            <a:r>
              <a:rPr lang="sq-AL" sz="2800" dirty="0"/>
              <a:t>1.4.4. Komente mbi energjinë elektrostatike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981200" y="3581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q-AL">
                <a:solidFill>
                  <a:srgbClr val="FFCC99"/>
                </a:solidFill>
              </a:rPr>
              <a:t>1.5. Përcjellësit</a:t>
            </a:r>
            <a:endParaRPr lang="sq-AL" dirty="0">
              <a:solidFill>
                <a:srgbClr val="66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53809" y="4525962"/>
            <a:ext cx="803328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/>
              <a:t>1.5.1. Vetitë bazike të përcjellësve</a:t>
            </a:r>
          </a:p>
          <a:p>
            <a:r>
              <a:rPr lang="sq-AL" sz="2800" dirty="0"/>
              <a:t>1.5.2. Ngarkesat e induktuara (</a:t>
            </a:r>
            <a:r>
              <a:rPr lang="sq-AL" sz="2800" dirty="0" err="1"/>
              <a:t>induced</a:t>
            </a:r>
            <a:r>
              <a:rPr lang="sq-AL" sz="2800" dirty="0"/>
              <a:t> </a:t>
            </a:r>
            <a:r>
              <a:rPr lang="sq-AL" sz="2800" dirty="0" err="1"/>
              <a:t>charges</a:t>
            </a:r>
            <a:r>
              <a:rPr lang="sq-AL" sz="2800" dirty="0"/>
              <a:t>) </a:t>
            </a:r>
          </a:p>
          <a:p>
            <a:r>
              <a:rPr lang="sq-AL" sz="2800" dirty="0">
                <a:solidFill>
                  <a:srgbClr val="FF0000"/>
                </a:solidFill>
              </a:rPr>
              <a:t>1.5.3. Ngarkesa sipërfaqësore dhe forca në përcjellës</a:t>
            </a:r>
          </a:p>
          <a:p>
            <a:r>
              <a:rPr lang="sq-AL" sz="2800" dirty="0"/>
              <a:t>1.5.4. Kapaciteti elektrik</a:t>
            </a:r>
          </a:p>
        </p:txBody>
      </p:sp>
    </p:spTree>
    <p:extLst>
      <p:ext uri="{BB962C8B-B14F-4D97-AF65-F5344CB8AC3E}">
        <p14:creationId xmlns:p14="http://schemas.microsoft.com/office/powerpoint/2010/main" val="49533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676400" y="25189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q-AL" dirty="0">
                <a:solidFill>
                  <a:srgbClr val="FFCC99"/>
                </a:solidFill>
              </a:rPr>
              <a:t>1.6. Ekuacioni i </a:t>
            </a:r>
            <a:r>
              <a:rPr lang="sq-AL" dirty="0" err="1">
                <a:solidFill>
                  <a:srgbClr val="FFCC99"/>
                </a:solidFill>
              </a:rPr>
              <a:t>Laplace</a:t>
            </a:r>
            <a:r>
              <a:rPr lang="sq-AL" dirty="0">
                <a:solidFill>
                  <a:srgbClr val="FFCC99"/>
                </a:solidFill>
              </a:rPr>
              <a:t>-it</a:t>
            </a:r>
            <a:endParaRPr lang="sq-AL" dirty="0">
              <a:solidFill>
                <a:srgbClr val="66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53808" y="1371600"/>
            <a:ext cx="7798160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/>
              <a:t>1.6.1. Kuptime themelore</a:t>
            </a:r>
          </a:p>
          <a:p>
            <a:r>
              <a:rPr lang="sq-AL" sz="2800" dirty="0"/>
              <a:t>1.6.2. Ekuacioni </a:t>
            </a:r>
            <a:r>
              <a:rPr lang="sq-AL" sz="2800" dirty="0" err="1"/>
              <a:t>njëdimensional</a:t>
            </a:r>
            <a:r>
              <a:rPr lang="sq-AL" sz="2800" dirty="0"/>
              <a:t> i </a:t>
            </a:r>
            <a:r>
              <a:rPr lang="sq-AL" sz="2800" dirty="0" err="1"/>
              <a:t>Laplace</a:t>
            </a:r>
            <a:r>
              <a:rPr lang="sq-AL" sz="2800" dirty="0"/>
              <a:t>-it  </a:t>
            </a:r>
          </a:p>
          <a:p>
            <a:r>
              <a:rPr lang="sq-AL" sz="2800" dirty="0"/>
              <a:t>1.6.3. Ekuacioni </a:t>
            </a:r>
            <a:r>
              <a:rPr lang="sq-AL" sz="2800" dirty="0" err="1"/>
              <a:t>dydimensional</a:t>
            </a:r>
            <a:r>
              <a:rPr lang="sq-AL" sz="2800" dirty="0"/>
              <a:t> i </a:t>
            </a:r>
            <a:r>
              <a:rPr lang="sq-AL" sz="2800" dirty="0" err="1"/>
              <a:t>Laplace</a:t>
            </a:r>
            <a:r>
              <a:rPr lang="sq-AL" sz="2800" dirty="0"/>
              <a:t>-it</a:t>
            </a:r>
            <a:endParaRPr lang="sq-AL" sz="2800" dirty="0">
              <a:solidFill>
                <a:schemeClr val="accent2"/>
              </a:solidFill>
            </a:endParaRPr>
          </a:p>
          <a:p>
            <a:r>
              <a:rPr lang="sq-AL" sz="2800" dirty="0"/>
              <a:t>1.6.4. Ekuacioni tredimensional i </a:t>
            </a:r>
            <a:r>
              <a:rPr lang="sq-AL" sz="2800" dirty="0" err="1"/>
              <a:t>Laplace</a:t>
            </a:r>
            <a:r>
              <a:rPr lang="sq-AL" sz="2800" dirty="0"/>
              <a:t>-it </a:t>
            </a:r>
          </a:p>
          <a:p>
            <a:r>
              <a:rPr lang="sq-AL" sz="2800" dirty="0"/>
              <a:t>1.6.5. Ekuacioni i </a:t>
            </a:r>
            <a:r>
              <a:rPr lang="sq-AL" sz="2800" dirty="0" err="1"/>
              <a:t>Laplace</a:t>
            </a:r>
            <a:r>
              <a:rPr lang="sq-AL" sz="2800" dirty="0"/>
              <a:t>-it në koordinata sferike</a:t>
            </a:r>
          </a:p>
          <a:p>
            <a:r>
              <a:rPr lang="sq-AL" sz="2800" dirty="0"/>
              <a:t>1.6.6. Ekuacioni i </a:t>
            </a:r>
            <a:r>
              <a:rPr lang="sq-AL" sz="2800" dirty="0" err="1"/>
              <a:t>Laplace</a:t>
            </a:r>
            <a:r>
              <a:rPr lang="sq-AL" sz="2800" dirty="0"/>
              <a:t>-it në koordinata cilindrike</a:t>
            </a:r>
          </a:p>
          <a:p>
            <a:r>
              <a:rPr lang="sq-AL" sz="2800" dirty="0">
                <a:solidFill>
                  <a:srgbClr val="FF0000"/>
                </a:solidFill>
              </a:rPr>
              <a:t>1.6.7. Konditat kufitare dhe </a:t>
            </a:r>
            <a:r>
              <a:rPr lang="sq-AL" sz="2800" dirty="0" err="1">
                <a:solidFill>
                  <a:srgbClr val="FF0000"/>
                </a:solidFill>
              </a:rPr>
              <a:t>uniciteti</a:t>
            </a:r>
            <a:endParaRPr lang="sq-AL" sz="2800" dirty="0">
              <a:solidFill>
                <a:srgbClr val="FF0000"/>
              </a:solidFill>
            </a:endParaRPr>
          </a:p>
          <a:p>
            <a:r>
              <a:rPr lang="sq-AL" sz="2800" dirty="0">
                <a:solidFill>
                  <a:srgbClr val="FF0000"/>
                </a:solidFill>
              </a:rPr>
              <a:t>1.6.8. Përcjellësit dhe </a:t>
            </a:r>
            <a:r>
              <a:rPr lang="sq-AL" sz="2800" dirty="0" err="1">
                <a:solidFill>
                  <a:srgbClr val="FF0000"/>
                </a:solidFill>
              </a:rPr>
              <a:t>uniciteti</a:t>
            </a:r>
            <a:r>
              <a:rPr lang="sq-AL" sz="2800" dirty="0">
                <a:solidFill>
                  <a:srgbClr val="FF0000"/>
                </a:solidFill>
              </a:rPr>
              <a:t> i dytë</a:t>
            </a:r>
          </a:p>
        </p:txBody>
      </p:sp>
    </p:spTree>
    <p:extLst>
      <p:ext uri="{BB962C8B-B14F-4D97-AF65-F5344CB8AC3E}">
        <p14:creationId xmlns:p14="http://schemas.microsoft.com/office/powerpoint/2010/main" val="375265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UP, FSHMN, tetor 2017</a:t>
            </a:r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q-AL">
                <a:solidFill>
                  <a:srgbClr val="FFCC99"/>
                </a:solidFill>
              </a:rPr>
              <a:t>1.7. Metodat për gjetjen e potencialit</a:t>
            </a:r>
            <a:endParaRPr lang="sq-AL" dirty="0">
              <a:solidFill>
                <a:srgbClr val="66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53809" y="1752601"/>
            <a:ext cx="578619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q-AL" sz="2800" dirty="0"/>
              <a:t>1.7.1. Metoda e shëmbëllimit</a:t>
            </a:r>
          </a:p>
          <a:p>
            <a:r>
              <a:rPr lang="sq-AL" sz="2800" dirty="0"/>
              <a:t>1.7.2. Metoda e ndarjes së </a:t>
            </a:r>
            <a:r>
              <a:rPr lang="sq-AL" sz="2800" dirty="0" err="1"/>
              <a:t>variablave</a:t>
            </a:r>
            <a:r>
              <a:rPr lang="sq-AL" sz="2800" dirty="0"/>
              <a:t>  </a:t>
            </a:r>
          </a:p>
          <a:p>
            <a:r>
              <a:rPr lang="sq-AL" sz="2800" dirty="0"/>
              <a:t>1.7.3. </a:t>
            </a:r>
            <a:r>
              <a:rPr lang="sq-AL" sz="2800" dirty="0" err="1"/>
              <a:t>Dipoli</a:t>
            </a:r>
            <a:r>
              <a:rPr lang="sq-AL" sz="2800" dirty="0"/>
              <a:t> dhe </a:t>
            </a:r>
            <a:r>
              <a:rPr lang="sq-AL" sz="2800" dirty="0" err="1"/>
              <a:t>multipolet</a:t>
            </a:r>
            <a:endParaRPr lang="sq-AL" sz="2800" dirty="0"/>
          </a:p>
        </p:txBody>
      </p:sp>
    </p:spTree>
    <p:extLst>
      <p:ext uri="{BB962C8B-B14F-4D97-AF65-F5344CB8AC3E}">
        <p14:creationId xmlns:p14="http://schemas.microsoft.com/office/powerpoint/2010/main" val="59813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6500</TotalTime>
  <Words>877</Words>
  <Application>Microsoft Office PowerPoint</Application>
  <PresentationFormat>Widescreen</PresentationFormat>
  <Paragraphs>169</Paragraphs>
  <Slides>20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Cambria Math</vt:lpstr>
      <vt:lpstr>Office Theme</vt:lpstr>
      <vt:lpstr>ELEKTRODINAMIKA</vt:lpstr>
      <vt:lpstr>ELEKTRODINAMIKA KLASIKE</vt:lpstr>
      <vt:lpstr>ELEKTRODINAMIKA</vt:lpstr>
      <vt:lpstr>1. Elektrostatika në vakum</vt:lpstr>
      <vt:lpstr>1.1. Fusha elektrike</vt:lpstr>
      <vt:lpstr>1.2. Divergjenca dhe rotori i fushës elektrostatike</vt:lpstr>
      <vt:lpstr>1.4. Puna dhe energjia në elektrostatikë</vt:lpstr>
      <vt:lpstr>PowerPoint Presentation</vt:lpstr>
      <vt:lpstr>PowerPoint Presentation</vt:lpstr>
      <vt:lpstr>PowerPoint Presentation</vt:lpstr>
      <vt:lpstr>2.1. Polarizimi</vt:lpstr>
      <vt:lpstr>2.3. Fusha e zhvendosjes elektrike (D) </vt:lpstr>
      <vt:lpstr>3. Magnetostatika në vakum</vt:lpstr>
      <vt:lpstr>3.1. Forca e Lorentz-it</vt:lpstr>
      <vt:lpstr>3.3. Divergjenca dhe rotori i B-së</vt:lpstr>
      <vt:lpstr>4. Magnetostatika në materie</vt:lpstr>
      <vt:lpstr>5. Elektromagnetizmi</vt:lpstr>
      <vt:lpstr>5.1. Forca elektrolëvizore</vt:lpstr>
      <vt:lpstr>5.3. Ekuacionet e Maxwell-it</vt:lpstr>
      <vt:lpstr>7. Valët elektromagnetike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Sh. Klinaku</dc:creator>
  <cp:lastModifiedBy>Shukri Klinaku</cp:lastModifiedBy>
  <cp:revision>165</cp:revision>
  <dcterms:created xsi:type="dcterms:W3CDTF">2006-08-16T00:00:00Z</dcterms:created>
  <dcterms:modified xsi:type="dcterms:W3CDTF">2018-01-21T08:52:38Z</dcterms:modified>
</cp:coreProperties>
</file>