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66" r:id="rId3"/>
    <p:sldId id="257" r:id="rId4"/>
    <p:sldId id="258" r:id="rId5"/>
    <p:sldId id="259" r:id="rId6"/>
    <p:sldId id="260" r:id="rId7"/>
    <p:sldId id="261" r:id="rId8"/>
    <p:sldId id="262" r:id="rId9"/>
    <p:sldId id="263" r:id="rId10"/>
    <p:sldId id="264" r:id="rId11"/>
    <p:sldId id="265" r:id="rId12"/>
    <p:sldId id="267" r:id="rId13"/>
    <p:sldId id="268" r:id="rId14"/>
    <p:sldId id="269" r:id="rId15"/>
    <p:sldId id="270" r:id="rId16"/>
    <p:sldId id="271" r:id="rId17"/>
    <p:sldId id="272" r:id="rId18"/>
    <p:sldId id="275"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8D2A3E-B07D-465D-BA7A-6AB9901945E1}" type="datetimeFigureOut">
              <a:rPr lang="en-US" smtClean="0"/>
              <a:pPr/>
              <a:t>2/24/2021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1FC12B3-C2EF-40F4-884C-5A965A24AE2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7D5DD4A-1A76-4017-A0EF-2C9525EDDA74}"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D5DD4A-1A76-4017-A0EF-2C9525EDDA74}"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D5DD4A-1A76-4017-A0EF-2C9525EDDA74}"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7D5DD4A-1A76-4017-A0EF-2C9525EDDA74}"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D5DD4A-1A76-4017-A0EF-2C9525EDDA74}" type="datetimeFigureOut">
              <a:rPr lang="en-US" smtClean="0"/>
              <a:pPr/>
              <a:t>2/24/2021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7D5DD4A-1A76-4017-A0EF-2C9525EDDA74}"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7D5DD4A-1A76-4017-A0EF-2C9525EDDA74}" type="datetimeFigureOut">
              <a:rPr lang="en-US" smtClean="0"/>
              <a:pPr/>
              <a:t>2/24/2021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7D5DD4A-1A76-4017-A0EF-2C9525EDDA74}" type="datetimeFigureOut">
              <a:rPr lang="en-US" smtClean="0"/>
              <a:pPr/>
              <a:t>2/24/2021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D5DD4A-1A76-4017-A0EF-2C9525EDDA74}" type="datetimeFigureOut">
              <a:rPr lang="en-US" smtClean="0"/>
              <a:pPr/>
              <a:t>2/24/2021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D5DD4A-1A76-4017-A0EF-2C9525EDDA74}"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D5DD4A-1A76-4017-A0EF-2C9525EDDA74}" type="datetimeFigureOut">
              <a:rPr lang="en-US" smtClean="0"/>
              <a:pPr/>
              <a:t>2/24/2021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345FAD-6FA9-4DA0-AB25-4AE229E2494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D5DD4A-1A76-4017-A0EF-2C9525EDDA74}" type="datetimeFigureOut">
              <a:rPr lang="en-US" smtClean="0"/>
              <a:pPr/>
              <a:t>2/24/2021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345FAD-6FA9-4DA0-AB25-4AE229E2494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a:t>Prof.dr</a:t>
            </a:r>
            <a:r>
              <a:rPr lang="en-US" dirty="0"/>
              <a:t>. </a:t>
            </a:r>
            <a:r>
              <a:rPr lang="en-US" dirty="0" err="1"/>
              <a:t>Myrvete</a:t>
            </a:r>
            <a:r>
              <a:rPr lang="en-US" dirty="0"/>
              <a:t> </a:t>
            </a:r>
            <a:r>
              <a:rPr lang="en-US" dirty="0" err="1"/>
              <a:t>Badivuku-Pantina</a:t>
            </a:r>
            <a:endParaRPr lang="en-US" dirty="0"/>
          </a:p>
        </p:txBody>
      </p:sp>
      <p:sp>
        <p:nvSpPr>
          <p:cNvPr id="3" name="Subtitle 2"/>
          <p:cNvSpPr>
            <a:spLocks noGrp="1"/>
          </p:cNvSpPr>
          <p:nvPr>
            <p:ph type="subTitle" idx="1"/>
          </p:nvPr>
        </p:nvSpPr>
        <p:spPr/>
        <p:txBody>
          <a:bodyPr/>
          <a:lstStyle/>
          <a:p>
            <a:r>
              <a:rPr lang="en-US" b="1" dirty="0" err="1">
                <a:solidFill>
                  <a:schemeClr val="tx1"/>
                </a:solidFill>
              </a:rPr>
              <a:t>Lenda</a:t>
            </a:r>
            <a:r>
              <a:rPr lang="en-US" b="1" dirty="0">
                <a:solidFill>
                  <a:schemeClr val="tx1"/>
                </a:solidFill>
              </a:rPr>
              <a:t>: KRIZAT EKONOMIKE</a:t>
            </a:r>
          </a:p>
          <a:p>
            <a:r>
              <a:rPr lang="en-US" b="1" dirty="0" err="1">
                <a:solidFill>
                  <a:schemeClr val="tx1"/>
                </a:solidFill>
              </a:rPr>
              <a:t>Ligj</a:t>
            </a:r>
            <a:r>
              <a:rPr lang="en-US" b="1" dirty="0">
                <a:solidFill>
                  <a:schemeClr val="tx1"/>
                </a:solidFill>
              </a:rPr>
              <a:t>.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en-US" dirty="0"/>
              <a:t>Pas </a:t>
            </a:r>
            <a:r>
              <a:rPr lang="en-US" dirty="0" err="1"/>
              <a:t>Luftes</a:t>
            </a:r>
            <a:r>
              <a:rPr lang="en-US" dirty="0"/>
              <a:t> se </a:t>
            </a:r>
            <a:r>
              <a:rPr lang="en-US" dirty="0" err="1"/>
              <a:t>Dyte</a:t>
            </a:r>
            <a:r>
              <a:rPr lang="en-US" dirty="0"/>
              <a:t> </a:t>
            </a:r>
            <a:r>
              <a:rPr lang="en-US" dirty="0" err="1"/>
              <a:t>Boterore</a:t>
            </a:r>
            <a:r>
              <a:rPr lang="en-US" dirty="0"/>
              <a:t> </a:t>
            </a:r>
            <a:r>
              <a:rPr lang="en-US" dirty="0" err="1"/>
              <a:t>dhe</a:t>
            </a:r>
            <a:r>
              <a:rPr lang="en-US" dirty="0"/>
              <a:t> </a:t>
            </a:r>
            <a:r>
              <a:rPr lang="en-US" dirty="0" err="1"/>
              <a:t>deri</a:t>
            </a:r>
            <a:r>
              <a:rPr lang="en-US" dirty="0"/>
              <a:t> ne </a:t>
            </a:r>
            <a:r>
              <a:rPr lang="en-US" dirty="0" err="1"/>
              <a:t>ditet</a:t>
            </a:r>
            <a:r>
              <a:rPr lang="en-US" dirty="0"/>
              <a:t> e </a:t>
            </a:r>
            <a:r>
              <a:rPr lang="en-US" dirty="0" err="1"/>
              <a:t>sotme</a:t>
            </a:r>
            <a:r>
              <a:rPr lang="en-US" dirty="0"/>
              <a:t> </a:t>
            </a:r>
            <a:r>
              <a:rPr lang="en-US" dirty="0" err="1"/>
              <a:t>ekonomia</a:t>
            </a:r>
            <a:r>
              <a:rPr lang="en-US" dirty="0"/>
              <a:t> </a:t>
            </a:r>
            <a:r>
              <a:rPr lang="en-US" dirty="0" err="1"/>
              <a:t>boterore</a:t>
            </a:r>
            <a:r>
              <a:rPr lang="en-US" dirty="0"/>
              <a:t> ka </a:t>
            </a:r>
            <a:r>
              <a:rPr lang="en-US" dirty="0" err="1"/>
              <a:t>kaluar</a:t>
            </a:r>
            <a:r>
              <a:rPr lang="en-US" dirty="0"/>
              <a:t> </a:t>
            </a:r>
            <a:r>
              <a:rPr lang="en-US" dirty="0" err="1"/>
              <a:t>neper</a:t>
            </a:r>
            <a:r>
              <a:rPr lang="en-US" dirty="0"/>
              <a:t> </a:t>
            </a:r>
            <a:r>
              <a:rPr lang="en-US" dirty="0" err="1"/>
              <a:t>disa</a:t>
            </a:r>
            <a:r>
              <a:rPr lang="en-US" dirty="0"/>
              <a:t> </a:t>
            </a:r>
            <a:r>
              <a:rPr lang="en-US" dirty="0" err="1"/>
              <a:t>kriza</a:t>
            </a:r>
            <a:r>
              <a:rPr lang="en-US" dirty="0"/>
              <a:t> </a:t>
            </a:r>
            <a:r>
              <a:rPr lang="en-US" dirty="0" err="1"/>
              <a:t>ekonomike</a:t>
            </a:r>
            <a:r>
              <a:rPr lang="en-US" dirty="0"/>
              <a:t> </a:t>
            </a:r>
            <a:r>
              <a:rPr lang="en-US" dirty="0" err="1"/>
              <a:t>dhe</a:t>
            </a:r>
            <a:r>
              <a:rPr lang="en-US" dirty="0"/>
              <a:t> </a:t>
            </a:r>
            <a:r>
              <a:rPr lang="en-US" dirty="0" err="1"/>
              <a:t>financiare</a:t>
            </a:r>
            <a:r>
              <a:rPr lang="en-US" dirty="0"/>
              <a:t>, </a:t>
            </a:r>
            <a:r>
              <a:rPr lang="en-US" dirty="0" err="1"/>
              <a:t>prej</a:t>
            </a:r>
            <a:r>
              <a:rPr lang="en-US" dirty="0"/>
              <a:t> </a:t>
            </a:r>
            <a:r>
              <a:rPr lang="en-US" dirty="0" err="1"/>
              <a:t>te</a:t>
            </a:r>
            <a:r>
              <a:rPr lang="en-US" dirty="0"/>
              <a:t> </a:t>
            </a:r>
            <a:r>
              <a:rPr lang="en-US" dirty="0" err="1"/>
              <a:t>cilave</a:t>
            </a:r>
            <a:r>
              <a:rPr lang="en-US" dirty="0"/>
              <a:t>  </a:t>
            </a:r>
            <a:r>
              <a:rPr lang="en-US" dirty="0" err="1"/>
              <a:t>kater</a:t>
            </a:r>
            <a:r>
              <a:rPr lang="en-US" dirty="0"/>
              <a:t> </a:t>
            </a:r>
            <a:r>
              <a:rPr lang="en-US" dirty="0" err="1"/>
              <a:t>kane</a:t>
            </a:r>
            <a:r>
              <a:rPr lang="en-US" dirty="0"/>
              <a:t> </a:t>
            </a:r>
            <a:r>
              <a:rPr lang="en-US" dirty="0" err="1"/>
              <a:t>qene</a:t>
            </a:r>
            <a:r>
              <a:rPr lang="en-US" dirty="0"/>
              <a:t> me </a:t>
            </a:r>
            <a:r>
              <a:rPr lang="en-US" dirty="0" err="1"/>
              <a:t>rendesi</a:t>
            </a:r>
            <a:r>
              <a:rPr lang="en-US" dirty="0"/>
              <a:t> </a:t>
            </a:r>
            <a:r>
              <a:rPr lang="en-US" dirty="0" err="1"/>
              <a:t>te</a:t>
            </a:r>
            <a:r>
              <a:rPr lang="en-US" dirty="0"/>
              <a:t> </a:t>
            </a:r>
            <a:r>
              <a:rPr lang="en-US" dirty="0" err="1"/>
              <a:t>veçante</a:t>
            </a:r>
            <a:r>
              <a:rPr lang="en-US" dirty="0"/>
              <a:t>.</a:t>
            </a:r>
          </a:p>
          <a:p>
            <a:r>
              <a:rPr lang="en-US" dirty="0"/>
              <a:t>E   </a:t>
            </a:r>
            <a:r>
              <a:rPr lang="en-US" dirty="0" err="1"/>
              <a:t>para</a:t>
            </a:r>
            <a:r>
              <a:rPr lang="en-US" dirty="0"/>
              <a:t> </a:t>
            </a:r>
            <a:r>
              <a:rPr lang="en-US" dirty="0" err="1"/>
              <a:t>eshte</a:t>
            </a:r>
            <a:r>
              <a:rPr lang="en-US" dirty="0"/>
              <a:t> e </a:t>
            </a:r>
            <a:r>
              <a:rPr lang="en-US" dirty="0" err="1"/>
              <a:t>lidhur</a:t>
            </a:r>
            <a:r>
              <a:rPr lang="en-US" dirty="0"/>
              <a:t> me </a:t>
            </a:r>
            <a:r>
              <a:rPr lang="en-US" dirty="0" err="1"/>
              <a:t>krizen</a:t>
            </a:r>
            <a:r>
              <a:rPr lang="en-US" dirty="0"/>
              <a:t> e </a:t>
            </a:r>
            <a:r>
              <a:rPr lang="en-US" dirty="0" err="1"/>
              <a:t>borxhit</a:t>
            </a:r>
            <a:r>
              <a:rPr lang="en-US" dirty="0"/>
              <a:t> </a:t>
            </a:r>
            <a:r>
              <a:rPr lang="en-US" dirty="0" err="1"/>
              <a:t>te</a:t>
            </a:r>
            <a:r>
              <a:rPr lang="en-US" dirty="0"/>
              <a:t> </a:t>
            </a:r>
            <a:r>
              <a:rPr lang="en-US" dirty="0" err="1"/>
              <a:t>jashtem</a:t>
            </a:r>
            <a:r>
              <a:rPr lang="en-US" dirty="0"/>
              <a:t> per </a:t>
            </a:r>
            <a:r>
              <a:rPr lang="en-US" dirty="0" err="1"/>
              <a:t>shume</a:t>
            </a:r>
            <a:r>
              <a:rPr lang="en-US" dirty="0"/>
              <a:t> </a:t>
            </a:r>
            <a:r>
              <a:rPr lang="en-US" dirty="0" err="1"/>
              <a:t>vende</a:t>
            </a:r>
            <a:r>
              <a:rPr lang="en-US" dirty="0"/>
              <a:t> </a:t>
            </a:r>
            <a:r>
              <a:rPr lang="en-US" dirty="0" err="1"/>
              <a:t>te</a:t>
            </a:r>
            <a:r>
              <a:rPr lang="en-US" dirty="0"/>
              <a:t> “</a:t>
            </a:r>
            <a:r>
              <a:rPr lang="en-US" dirty="0" err="1"/>
              <a:t>botes</a:t>
            </a:r>
            <a:r>
              <a:rPr lang="en-US" dirty="0"/>
              <a:t> se </a:t>
            </a:r>
            <a:r>
              <a:rPr lang="en-US" dirty="0" err="1"/>
              <a:t>trete</a:t>
            </a:r>
            <a:r>
              <a:rPr lang="en-US" dirty="0"/>
              <a:t>” ne fund </a:t>
            </a:r>
            <a:r>
              <a:rPr lang="en-US" dirty="0" err="1"/>
              <a:t>te</a:t>
            </a:r>
            <a:r>
              <a:rPr lang="en-US" dirty="0"/>
              <a:t> </a:t>
            </a:r>
            <a:r>
              <a:rPr lang="en-US" dirty="0" err="1"/>
              <a:t>viteve</a:t>
            </a:r>
            <a:r>
              <a:rPr lang="en-US" dirty="0"/>
              <a:t> </a:t>
            </a:r>
            <a:r>
              <a:rPr lang="en-US" dirty="0" err="1"/>
              <a:t>te</a:t>
            </a:r>
            <a:r>
              <a:rPr lang="en-US" dirty="0"/>
              <a:t> 70-ta </a:t>
            </a:r>
            <a:r>
              <a:rPr lang="en-US" dirty="0" err="1"/>
              <a:t>dhe</a:t>
            </a:r>
            <a:r>
              <a:rPr lang="en-US" dirty="0"/>
              <a:t> ne </a:t>
            </a:r>
            <a:r>
              <a:rPr lang="en-US" dirty="0" err="1"/>
              <a:t>fillim</a:t>
            </a:r>
            <a:r>
              <a:rPr lang="en-US" dirty="0"/>
              <a:t> </a:t>
            </a:r>
            <a:r>
              <a:rPr lang="en-US" dirty="0" err="1"/>
              <a:t>te</a:t>
            </a:r>
            <a:r>
              <a:rPr lang="en-US" dirty="0"/>
              <a:t> </a:t>
            </a:r>
            <a:r>
              <a:rPr lang="en-US" dirty="0" err="1"/>
              <a:t>viteve</a:t>
            </a:r>
            <a:r>
              <a:rPr lang="en-US" dirty="0"/>
              <a:t> </a:t>
            </a:r>
            <a:r>
              <a:rPr lang="en-US" dirty="0" err="1"/>
              <a:t>te</a:t>
            </a:r>
            <a:r>
              <a:rPr lang="en-US" dirty="0"/>
              <a:t> 80-ta </a:t>
            </a:r>
            <a:r>
              <a:rPr lang="en-US" dirty="0" err="1"/>
              <a:t>te</a:t>
            </a:r>
            <a:r>
              <a:rPr lang="en-US" dirty="0"/>
              <a:t> </a:t>
            </a:r>
            <a:r>
              <a:rPr lang="en-US" dirty="0" err="1"/>
              <a:t>shekullit</a:t>
            </a:r>
            <a:r>
              <a:rPr lang="en-US" dirty="0"/>
              <a:t> 20.</a:t>
            </a:r>
          </a:p>
          <a:p>
            <a:r>
              <a:rPr lang="en-US" dirty="0"/>
              <a:t>E   </a:t>
            </a:r>
            <a:r>
              <a:rPr lang="en-US" dirty="0" err="1"/>
              <a:t>dyta</a:t>
            </a:r>
            <a:r>
              <a:rPr lang="en-US" dirty="0"/>
              <a:t> </a:t>
            </a:r>
            <a:r>
              <a:rPr lang="en-US" dirty="0" err="1"/>
              <a:t>eshte</a:t>
            </a:r>
            <a:r>
              <a:rPr lang="en-US" dirty="0"/>
              <a:t> </a:t>
            </a:r>
            <a:r>
              <a:rPr lang="en-US" dirty="0" err="1"/>
              <a:t>shkaktuar</a:t>
            </a:r>
            <a:r>
              <a:rPr lang="en-US" dirty="0"/>
              <a:t> </a:t>
            </a:r>
            <a:r>
              <a:rPr lang="en-US" dirty="0" err="1"/>
              <a:t>nga</a:t>
            </a:r>
            <a:r>
              <a:rPr lang="en-US" dirty="0"/>
              <a:t> </a:t>
            </a:r>
            <a:r>
              <a:rPr lang="en-US" dirty="0" err="1"/>
              <a:t>kolapsi</a:t>
            </a:r>
            <a:r>
              <a:rPr lang="en-US" dirty="0"/>
              <a:t> </a:t>
            </a:r>
            <a:r>
              <a:rPr lang="en-US" dirty="0" err="1"/>
              <a:t>i</a:t>
            </a:r>
            <a:r>
              <a:rPr lang="en-US" dirty="0"/>
              <a:t> </a:t>
            </a:r>
            <a:r>
              <a:rPr lang="en-US" dirty="0" err="1"/>
              <a:t>mekanizmit</a:t>
            </a:r>
            <a:r>
              <a:rPr lang="en-US" dirty="0"/>
              <a:t> </a:t>
            </a:r>
            <a:r>
              <a:rPr lang="en-US" dirty="0" err="1"/>
              <a:t>te</a:t>
            </a:r>
            <a:r>
              <a:rPr lang="en-US" dirty="0"/>
              <a:t> </a:t>
            </a:r>
            <a:r>
              <a:rPr lang="en-US" dirty="0" err="1"/>
              <a:t>kursit</a:t>
            </a:r>
            <a:r>
              <a:rPr lang="en-US" dirty="0"/>
              <a:t> </a:t>
            </a:r>
            <a:r>
              <a:rPr lang="en-US" dirty="0" err="1"/>
              <a:t>te</a:t>
            </a:r>
            <a:r>
              <a:rPr lang="en-US" dirty="0"/>
              <a:t> </a:t>
            </a:r>
            <a:r>
              <a:rPr lang="en-US" dirty="0" err="1"/>
              <a:t>kembimit</a:t>
            </a:r>
            <a:r>
              <a:rPr lang="en-US" dirty="0"/>
              <a:t> ne </a:t>
            </a:r>
            <a:r>
              <a:rPr lang="en-US" dirty="0" err="1"/>
              <a:t>vendet</a:t>
            </a:r>
            <a:r>
              <a:rPr lang="en-US" dirty="0"/>
              <a:t> e   </a:t>
            </a:r>
            <a:r>
              <a:rPr lang="en-US" dirty="0" err="1"/>
              <a:t>Unionit</a:t>
            </a:r>
            <a:r>
              <a:rPr lang="en-US" dirty="0"/>
              <a:t>  </a:t>
            </a:r>
            <a:r>
              <a:rPr lang="en-US" dirty="0" err="1"/>
              <a:t>Evropian</a:t>
            </a:r>
            <a:r>
              <a:rPr lang="en-US" dirty="0"/>
              <a:t> ne </a:t>
            </a:r>
            <a:r>
              <a:rPr lang="en-US" dirty="0" err="1"/>
              <a:t>periudhen</a:t>
            </a:r>
            <a:r>
              <a:rPr lang="en-US" dirty="0"/>
              <a:t> 1992-93</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r>
              <a:rPr lang="en-US" dirty="0"/>
              <a:t>E   </a:t>
            </a:r>
            <a:r>
              <a:rPr lang="en-US" dirty="0" err="1"/>
              <a:t>treta</a:t>
            </a:r>
            <a:r>
              <a:rPr lang="en-US" dirty="0"/>
              <a:t> </a:t>
            </a:r>
            <a:r>
              <a:rPr lang="en-US" dirty="0" err="1"/>
              <a:t>ishte</a:t>
            </a:r>
            <a:r>
              <a:rPr lang="en-US" dirty="0"/>
              <a:t> </a:t>
            </a:r>
            <a:r>
              <a:rPr lang="en-US" dirty="0" err="1"/>
              <a:t>kriza</a:t>
            </a:r>
            <a:r>
              <a:rPr lang="en-US" dirty="0"/>
              <a:t> </a:t>
            </a:r>
            <a:r>
              <a:rPr lang="en-US" dirty="0" err="1"/>
              <a:t>valutore</a:t>
            </a:r>
            <a:r>
              <a:rPr lang="en-US" dirty="0"/>
              <a:t> e </a:t>
            </a:r>
            <a:r>
              <a:rPr lang="en-US" dirty="0" err="1"/>
              <a:t>periudhes</a:t>
            </a:r>
            <a:r>
              <a:rPr lang="en-US" dirty="0"/>
              <a:t> 1997-98 </a:t>
            </a:r>
            <a:r>
              <a:rPr lang="en-US" dirty="0" err="1"/>
              <a:t>qe</a:t>
            </a:r>
            <a:r>
              <a:rPr lang="en-US" dirty="0"/>
              <a:t> </a:t>
            </a:r>
            <a:r>
              <a:rPr lang="en-US" dirty="0" err="1"/>
              <a:t>goditi</a:t>
            </a:r>
            <a:r>
              <a:rPr lang="en-US" dirty="0"/>
              <a:t> me se </a:t>
            </a:r>
            <a:r>
              <a:rPr lang="en-US" dirty="0" err="1"/>
              <a:t>shumti</a:t>
            </a:r>
            <a:r>
              <a:rPr lang="en-US" dirty="0"/>
              <a:t> </a:t>
            </a:r>
            <a:r>
              <a:rPr lang="en-US" dirty="0" err="1"/>
              <a:t>vendet</a:t>
            </a:r>
            <a:r>
              <a:rPr lang="en-US" dirty="0"/>
              <a:t> e </a:t>
            </a:r>
            <a:r>
              <a:rPr lang="en-US" dirty="0" err="1"/>
              <a:t>Azise</a:t>
            </a:r>
            <a:r>
              <a:rPr lang="en-US" dirty="0"/>
              <a:t> </a:t>
            </a:r>
            <a:r>
              <a:rPr lang="en-US" dirty="0" err="1"/>
              <a:t>Lindore</a:t>
            </a:r>
            <a:r>
              <a:rPr lang="en-US" dirty="0"/>
              <a:t> </a:t>
            </a:r>
            <a:r>
              <a:rPr lang="en-US" dirty="0" err="1"/>
              <a:t>dhe</a:t>
            </a:r>
            <a:r>
              <a:rPr lang="en-US" dirty="0"/>
              <a:t> </a:t>
            </a:r>
            <a:r>
              <a:rPr lang="en-US" dirty="0" err="1"/>
              <a:t>Amerikes</a:t>
            </a:r>
            <a:r>
              <a:rPr lang="en-US" dirty="0"/>
              <a:t> </a:t>
            </a:r>
            <a:r>
              <a:rPr lang="en-US" dirty="0" err="1"/>
              <a:t>Latine</a:t>
            </a:r>
            <a:endParaRPr lang="en-US" dirty="0"/>
          </a:p>
          <a:p>
            <a:r>
              <a:rPr lang="en-US" dirty="0" err="1"/>
              <a:t>Kriza</a:t>
            </a:r>
            <a:r>
              <a:rPr lang="en-US" dirty="0"/>
              <a:t> e </a:t>
            </a:r>
            <a:r>
              <a:rPr lang="en-US" dirty="0" err="1"/>
              <a:t>fundit</a:t>
            </a:r>
            <a:r>
              <a:rPr lang="en-US" dirty="0"/>
              <a:t>  </a:t>
            </a:r>
            <a:r>
              <a:rPr lang="en-US" dirty="0" err="1"/>
              <a:t>ndodhi</a:t>
            </a:r>
            <a:r>
              <a:rPr lang="en-US" dirty="0"/>
              <a:t> ne </a:t>
            </a:r>
            <a:r>
              <a:rPr lang="en-US" dirty="0" err="1"/>
              <a:t>vitin</a:t>
            </a:r>
            <a:r>
              <a:rPr lang="en-US" dirty="0"/>
              <a:t> 2007, </a:t>
            </a:r>
            <a:r>
              <a:rPr lang="en-US" dirty="0" err="1"/>
              <a:t>si</a:t>
            </a:r>
            <a:r>
              <a:rPr lang="en-US" dirty="0"/>
              <a:t> </a:t>
            </a:r>
            <a:r>
              <a:rPr lang="en-US" dirty="0" err="1"/>
              <a:t>krize</a:t>
            </a:r>
            <a:r>
              <a:rPr lang="en-US" dirty="0"/>
              <a:t> e </a:t>
            </a:r>
            <a:r>
              <a:rPr lang="en-US" dirty="0" err="1"/>
              <a:t>tregut</a:t>
            </a:r>
            <a:r>
              <a:rPr lang="en-US" dirty="0"/>
              <a:t> </a:t>
            </a:r>
            <a:r>
              <a:rPr lang="en-US" dirty="0" err="1"/>
              <a:t>te</a:t>
            </a:r>
            <a:r>
              <a:rPr lang="en-US" dirty="0"/>
              <a:t> </a:t>
            </a:r>
            <a:r>
              <a:rPr lang="en-US" dirty="0" err="1"/>
              <a:t>pasurive</a:t>
            </a:r>
            <a:r>
              <a:rPr lang="en-US" dirty="0"/>
              <a:t> </a:t>
            </a:r>
            <a:r>
              <a:rPr lang="en-US" dirty="0" err="1"/>
              <a:t>te</a:t>
            </a:r>
            <a:r>
              <a:rPr lang="en-US" dirty="0"/>
              <a:t> </a:t>
            </a:r>
            <a:r>
              <a:rPr lang="en-US" dirty="0" err="1"/>
              <a:t>patundshme</a:t>
            </a:r>
            <a:r>
              <a:rPr lang="en-US" dirty="0"/>
              <a:t> ne SHBA, e </a:t>
            </a:r>
            <a:r>
              <a:rPr lang="en-US" dirty="0" err="1"/>
              <a:t>cila</a:t>
            </a:r>
            <a:r>
              <a:rPr lang="en-US" dirty="0"/>
              <a:t> </a:t>
            </a:r>
            <a:r>
              <a:rPr lang="en-US" dirty="0" err="1"/>
              <a:t>depertoi</a:t>
            </a:r>
            <a:r>
              <a:rPr lang="en-US" dirty="0"/>
              <a:t> </a:t>
            </a:r>
            <a:r>
              <a:rPr lang="en-US" dirty="0" err="1"/>
              <a:t>edhe</a:t>
            </a:r>
            <a:r>
              <a:rPr lang="en-US" dirty="0"/>
              <a:t> ne </a:t>
            </a:r>
            <a:r>
              <a:rPr lang="en-US" dirty="0" err="1"/>
              <a:t>vendet</a:t>
            </a:r>
            <a:r>
              <a:rPr lang="en-US" dirty="0"/>
              <a:t> </a:t>
            </a:r>
            <a:r>
              <a:rPr lang="en-US" dirty="0" err="1"/>
              <a:t>tjera</a:t>
            </a:r>
            <a:r>
              <a:rPr lang="en-US" dirty="0"/>
              <a:t> </a:t>
            </a:r>
            <a:r>
              <a:rPr lang="en-US" dirty="0" err="1"/>
              <a:t>te</a:t>
            </a:r>
            <a:r>
              <a:rPr lang="en-US" dirty="0"/>
              <a:t> </a:t>
            </a:r>
            <a:r>
              <a:rPr lang="en-US" dirty="0" err="1"/>
              <a:t>botes</a:t>
            </a:r>
            <a:endParaRPr lang="en-US" dirty="0"/>
          </a:p>
          <a:p>
            <a:r>
              <a:rPr lang="en-US" dirty="0" err="1"/>
              <a:t>Kriza</a:t>
            </a:r>
            <a:r>
              <a:rPr lang="en-US" dirty="0"/>
              <a:t> </a:t>
            </a:r>
            <a:r>
              <a:rPr lang="en-US" dirty="0" err="1"/>
              <a:t>globale</a:t>
            </a:r>
            <a:r>
              <a:rPr lang="en-US" dirty="0"/>
              <a:t> </a:t>
            </a:r>
            <a:r>
              <a:rPr lang="en-US" dirty="0" err="1"/>
              <a:t>financiare</a:t>
            </a:r>
            <a:r>
              <a:rPr lang="en-US" dirty="0"/>
              <a:t> ne </a:t>
            </a:r>
            <a:r>
              <a:rPr lang="en-US" dirty="0" err="1"/>
              <a:t>fillim</a:t>
            </a:r>
            <a:r>
              <a:rPr lang="en-US" dirty="0"/>
              <a:t> u </a:t>
            </a:r>
            <a:r>
              <a:rPr lang="en-US" dirty="0" err="1"/>
              <a:t>definua</a:t>
            </a:r>
            <a:r>
              <a:rPr lang="en-US" dirty="0"/>
              <a:t> </a:t>
            </a:r>
            <a:r>
              <a:rPr lang="en-US" dirty="0" err="1"/>
              <a:t>vetem</a:t>
            </a:r>
            <a:r>
              <a:rPr lang="en-US" dirty="0"/>
              <a:t> </a:t>
            </a:r>
            <a:r>
              <a:rPr lang="en-US" dirty="0" err="1"/>
              <a:t>si</a:t>
            </a:r>
            <a:r>
              <a:rPr lang="en-US" dirty="0"/>
              <a:t> </a:t>
            </a:r>
            <a:r>
              <a:rPr lang="en-US" dirty="0" err="1"/>
              <a:t>nje</a:t>
            </a:r>
            <a:r>
              <a:rPr lang="en-US" dirty="0"/>
              <a:t> “ </a:t>
            </a:r>
            <a:r>
              <a:rPr lang="en-US" dirty="0" err="1"/>
              <a:t>çrregullim</a:t>
            </a:r>
            <a:r>
              <a:rPr lang="en-US" dirty="0"/>
              <a:t> </a:t>
            </a:r>
            <a:r>
              <a:rPr lang="en-US" dirty="0" err="1"/>
              <a:t>financiar</a:t>
            </a:r>
            <a:r>
              <a:rPr lang="en-US" dirty="0"/>
              <a:t>”  , pas </a:t>
            </a:r>
            <a:r>
              <a:rPr lang="en-US" dirty="0" err="1"/>
              <a:t>dy</a:t>
            </a:r>
            <a:r>
              <a:rPr lang="en-US" dirty="0"/>
              <a:t> </a:t>
            </a:r>
            <a:r>
              <a:rPr lang="en-US" dirty="0" err="1"/>
              <a:t>viteve</a:t>
            </a:r>
            <a:r>
              <a:rPr lang="en-US" dirty="0"/>
              <a:t> u </a:t>
            </a:r>
            <a:r>
              <a:rPr lang="en-US" dirty="0" err="1"/>
              <a:t>shnderrua</a:t>
            </a:r>
            <a:r>
              <a:rPr lang="en-US" dirty="0"/>
              <a:t> ne </a:t>
            </a:r>
            <a:r>
              <a:rPr lang="en-US" dirty="0" err="1"/>
              <a:t>recesion</a:t>
            </a:r>
            <a:r>
              <a:rPr lang="en-US" dirty="0"/>
              <a:t> global.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fontScale="92500" lnSpcReduction="20000"/>
          </a:bodyPr>
          <a:lstStyle/>
          <a:p>
            <a:r>
              <a:rPr lang="sq-AL" dirty="0"/>
              <a:t>Krizat ekonomike si dukuri e përcjellin ekonominë kapitaliste që nga viti 1825 e këndej në mënyrë ciklike deri në ditët e  sotme, ndërsa masat anticiklike e kanë ndryshuar trajtën e zhvillimit ciklik të prodhimtarisë kapitaliste, por jo edhe karakterin ciklik të kësaj ekonomie. </a:t>
            </a:r>
            <a:endParaRPr lang="en-US" dirty="0"/>
          </a:p>
          <a:p>
            <a:r>
              <a:rPr lang="sq-AL" dirty="0"/>
              <a:t>Krizat financiare, uljet dhe ngritjet në tregjet e aksioneve, vetëm janë dëshmi që, jo vetëm financat, por e tërë shoqëria moderne po reformohet. </a:t>
            </a:r>
            <a:endParaRPr lang="en-US" dirty="0"/>
          </a:p>
          <a:p>
            <a:r>
              <a:rPr lang="sq-AL" dirty="0"/>
              <a:t>Disa dekada më parë tregjet financiare mund të merreshin me numër të kufizuar të letrave me vlerë (aksione dhe obligacione), ndërsa derivatet financiare ishin shumë të pakta dhe të thjeshta.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458200" cy="5821363"/>
          </a:xfrm>
        </p:spPr>
        <p:txBody>
          <a:bodyPr>
            <a:normAutofit/>
          </a:bodyPr>
          <a:lstStyle/>
          <a:p>
            <a:r>
              <a:rPr lang="sq-AL" dirty="0"/>
              <a:t>Por, me krijimin  e mundësive për kryerjen e transakcioneve gjatë 24 orëve nëpërmjet ndërthurjes së tregjeve të sotme botërore, janë shfaqur derivate të reja, tituj borxhi të garantuar dhe produkte të tjera financiare që mund të shpërndajnë rrezikun në shumë produkte financiare, në pjesë të ndryshme të botës dhe në periudha të ndryshme kohore.</a:t>
            </a:r>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382000" cy="6172200"/>
          </a:xfrm>
        </p:spPr>
        <p:txBody>
          <a:bodyPr>
            <a:normAutofit fontScale="92500" lnSpcReduction="10000"/>
          </a:bodyPr>
          <a:lstStyle/>
          <a:p>
            <a:r>
              <a:rPr lang="sq-AL" dirty="0"/>
              <a:t>Tërë kjo liri veprimi në tregun financiar duket se ka krijuar hapësirë të mjaftueshme për rritje të shpejtë dhe të pa kontrolluar të kredive, likuiditet bankar të bollshëm, rritje konstante të çmimit të aseteve dhe rritje të vazhdueshme të sektorit të patundshmërive, etj. </a:t>
            </a:r>
            <a:endParaRPr lang="en-US" dirty="0"/>
          </a:p>
          <a:p>
            <a:r>
              <a:rPr lang="en-US" dirty="0"/>
              <a:t>K</a:t>
            </a:r>
            <a:r>
              <a:rPr lang="sq-AL" dirty="0"/>
              <a:t>jo krizë financiare, në dallim me krizat tjera paraprake, ka shtrirjen dhe efektin e saj në dimension global me pasoja të paparashikuara e cila nisi në zemër të sistemit financiar. </a:t>
            </a:r>
            <a:endParaRPr lang="en-US" dirty="0"/>
          </a:p>
          <a:p>
            <a:r>
              <a:rPr lang="sq-AL" dirty="0"/>
              <a:t>Kriza financiare globale tregoi që menaxhimi i riskut në institucionet financiare nuk ishte i një niveli të duhur, gjë që shkaktoi falimentimin e shumë bankave. </a:t>
            </a:r>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Kriza</a:t>
            </a:r>
            <a:r>
              <a:rPr lang="en-US" b="1" dirty="0"/>
              <a:t> e </a:t>
            </a:r>
            <a:r>
              <a:rPr lang="en-US" b="1"/>
              <a:t>tulipaneve</a:t>
            </a:r>
            <a:endParaRPr lang="en-US" b="1" dirty="0"/>
          </a:p>
        </p:txBody>
      </p:sp>
      <p:sp>
        <p:nvSpPr>
          <p:cNvPr id="3" name="Content Placeholder 2"/>
          <p:cNvSpPr>
            <a:spLocks noGrp="1"/>
          </p:cNvSpPr>
          <p:nvPr>
            <p:ph idx="1"/>
          </p:nvPr>
        </p:nvSpPr>
        <p:spPr/>
        <p:txBody>
          <a:bodyPr>
            <a:normAutofit fontScale="92500"/>
          </a:bodyPr>
          <a:lstStyle/>
          <a:p>
            <a:r>
              <a:rPr lang="en-US" dirty="0"/>
              <a:t>N</a:t>
            </a:r>
            <a:r>
              <a:rPr lang="sq-AL" dirty="0"/>
              <a:t>dodhi në Holandën e fillimit të shekullit XVII.  E gjithë kjo filloi me sjelljen e një luleje në Evropë, që pas një kohe solli atë që quhet fluskë ekonomike e më vonë edhe një krizë ekonomike. Kjo krizë ndryshe njihet si tulipmania ose mania e tulipanëve, pasi që në këtë kohë njerëzit ofronin shumëçka vetëm për të pasur një tulipan, gjë që shkaktoi ngritjen e çmimit të tyre në vlerë më të madhe se sa të ardhurat vjetore të një personi.</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458200" cy="5592763"/>
          </a:xfrm>
        </p:spPr>
        <p:txBody>
          <a:bodyPr>
            <a:normAutofit fontScale="92500" lnSpcReduction="10000"/>
          </a:bodyPr>
          <a:lstStyle/>
          <a:p>
            <a:r>
              <a:rPr lang="en-US" dirty="0"/>
              <a:t>R</a:t>
            </a:r>
            <a:r>
              <a:rPr lang="sq-AL" dirty="0"/>
              <a:t>reth vitit 1554 ambasadori i </a:t>
            </a:r>
            <a:r>
              <a:rPr lang="en-US" dirty="0"/>
              <a:t>Pa</a:t>
            </a:r>
            <a:r>
              <a:rPr lang="sq-AL" dirty="0" err="1"/>
              <a:t>pës</a:t>
            </a:r>
            <a:r>
              <a:rPr lang="sq-AL" dirty="0"/>
              <a:t> në Turqi solli tulipanët e parë në Evropën përendimore. </a:t>
            </a:r>
            <a:endParaRPr lang="en-US" dirty="0"/>
          </a:p>
          <a:p>
            <a:r>
              <a:rPr lang="sq-AL" dirty="0"/>
              <a:t>Kriza e tulipanëve ka fillimet e saj në kohën kur Holanda po kalonte epokën e saj të artë, në të cilën tregëtia u rrit shumë, e me këtë u krijua edhe një klasë e re e tregtarëve të pasur. </a:t>
            </a:r>
            <a:endParaRPr lang="en-US" dirty="0"/>
          </a:p>
          <a:p>
            <a:r>
              <a:rPr lang="sq-AL" dirty="0"/>
              <a:t>Tek kjo klasë e re e krijuar, tulipani u bë simbol i statusit shoqëror. </a:t>
            </a:r>
            <a:endParaRPr lang="en-US" dirty="0"/>
          </a:p>
          <a:p>
            <a:r>
              <a:rPr lang="sq-AL" dirty="0"/>
              <a:t>Kronikat e kohës tregojnë se një person mund të kishte një pasuri shumë të madhe mirëpo nëse nuk posedonte tulipan ai nuk konsiderohej pjesë e elitës së shoqërisë.</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610600" cy="5867400"/>
          </a:xfrm>
        </p:spPr>
        <p:txBody>
          <a:bodyPr>
            <a:normAutofit lnSpcReduction="10000"/>
          </a:bodyPr>
          <a:lstStyle/>
          <a:p>
            <a:r>
              <a:rPr lang="en-US" dirty="0"/>
              <a:t>L</a:t>
            </a:r>
            <a:r>
              <a:rPr lang="sq-AL" dirty="0"/>
              <a:t>akmia për të pasur një tulipan u bë aq e madhe sa që industria u neglizhua, e edhe familjet më të varfëra filluan të merreshin me tregtinë e tyre. </a:t>
            </a:r>
            <a:endParaRPr lang="en-US" dirty="0"/>
          </a:p>
          <a:p>
            <a:r>
              <a:rPr lang="sq-AL" dirty="0"/>
              <a:t>Përpos shitjes së madhe brenda Holandës, ato filluan të eksportoheshin edhe jashta saj e me kalimin e kohës u shëndrruan në mallin e katërt më të eksportuar të Holandës.</a:t>
            </a:r>
            <a:endParaRPr lang="en-US" dirty="0"/>
          </a:p>
          <a:p>
            <a:r>
              <a:rPr lang="en-US" dirty="0"/>
              <a:t>Ne </a:t>
            </a:r>
            <a:r>
              <a:rPr lang="en-US" dirty="0" err="1"/>
              <a:t>vitin</a:t>
            </a:r>
            <a:r>
              <a:rPr lang="en-US" dirty="0"/>
              <a:t> 1635 </a:t>
            </a:r>
            <a:r>
              <a:rPr lang="en-US" dirty="0" err="1"/>
              <a:t>kishte</a:t>
            </a:r>
            <a:r>
              <a:rPr lang="en-US" dirty="0"/>
              <a:t> persona </a:t>
            </a:r>
            <a:r>
              <a:rPr lang="en-US" dirty="0" err="1"/>
              <a:t>qe</a:t>
            </a:r>
            <a:r>
              <a:rPr lang="en-US" dirty="0"/>
              <a:t> </a:t>
            </a:r>
            <a:r>
              <a:rPr lang="en-US" dirty="0" err="1"/>
              <a:t>kishin</a:t>
            </a:r>
            <a:r>
              <a:rPr lang="en-US" dirty="0"/>
              <a:t> </a:t>
            </a:r>
            <a:r>
              <a:rPr lang="en-US" dirty="0" err="1"/>
              <a:t>investuar</a:t>
            </a:r>
            <a:r>
              <a:rPr lang="en-US" dirty="0"/>
              <a:t> </a:t>
            </a:r>
            <a:r>
              <a:rPr lang="en-US" dirty="0" err="1"/>
              <a:t>nje</a:t>
            </a:r>
            <a:r>
              <a:rPr lang="en-US" dirty="0"/>
              <a:t> </a:t>
            </a:r>
            <a:r>
              <a:rPr lang="en-US" dirty="0" err="1"/>
              <a:t>pasuri</a:t>
            </a:r>
            <a:r>
              <a:rPr lang="en-US" dirty="0"/>
              <a:t> </a:t>
            </a:r>
            <a:r>
              <a:rPr lang="en-US" dirty="0" err="1"/>
              <a:t>prej</a:t>
            </a:r>
            <a:r>
              <a:rPr lang="en-US" dirty="0"/>
              <a:t> 100,000 </a:t>
            </a:r>
            <a:r>
              <a:rPr lang="en-US" dirty="0" err="1"/>
              <a:t>florinave</a:t>
            </a:r>
            <a:r>
              <a:rPr lang="en-US" dirty="0"/>
              <a:t> (</a:t>
            </a:r>
            <a:r>
              <a:rPr lang="en-US" dirty="0" err="1"/>
              <a:t>monedha</a:t>
            </a:r>
            <a:r>
              <a:rPr lang="en-US" dirty="0"/>
              <a:t> </a:t>
            </a:r>
            <a:r>
              <a:rPr lang="en-US" dirty="0" err="1"/>
              <a:t>ari</a:t>
            </a:r>
            <a:r>
              <a:rPr lang="en-US" dirty="0"/>
              <a:t>) per </a:t>
            </a:r>
            <a:r>
              <a:rPr lang="en-US" dirty="0" err="1"/>
              <a:t>vetem</a:t>
            </a:r>
            <a:r>
              <a:rPr lang="en-US" dirty="0"/>
              <a:t> 40 </a:t>
            </a:r>
            <a:r>
              <a:rPr lang="en-US" dirty="0" err="1"/>
              <a:t>tulipane</a:t>
            </a:r>
            <a:r>
              <a:rPr lang="en-US" dirty="0"/>
              <a:t>, </a:t>
            </a:r>
            <a:r>
              <a:rPr lang="en-US" dirty="0" err="1"/>
              <a:t>ndersa</a:t>
            </a:r>
            <a:r>
              <a:rPr lang="en-US" dirty="0"/>
              <a:t> </a:t>
            </a:r>
            <a:r>
              <a:rPr lang="en-US" dirty="0" err="1"/>
              <a:t>disa</a:t>
            </a:r>
            <a:r>
              <a:rPr lang="en-US" dirty="0"/>
              <a:t> per </a:t>
            </a:r>
            <a:r>
              <a:rPr lang="en-US" dirty="0" err="1"/>
              <a:t>kete</a:t>
            </a:r>
            <a:r>
              <a:rPr lang="en-US" dirty="0"/>
              <a:t> </a:t>
            </a:r>
            <a:r>
              <a:rPr lang="en-US" dirty="0" err="1"/>
              <a:t>lule</a:t>
            </a:r>
            <a:r>
              <a:rPr lang="en-US" dirty="0"/>
              <a:t> </a:t>
            </a:r>
            <a:r>
              <a:rPr lang="en-US" dirty="0" err="1"/>
              <a:t>dhane</a:t>
            </a:r>
            <a:r>
              <a:rPr lang="en-US" dirty="0"/>
              <a:t> para ne </a:t>
            </a:r>
            <a:r>
              <a:rPr lang="en-US" dirty="0" err="1"/>
              <a:t>vlere</a:t>
            </a:r>
            <a:r>
              <a:rPr lang="en-US" dirty="0"/>
              <a:t> </a:t>
            </a:r>
            <a:r>
              <a:rPr lang="en-US" dirty="0" err="1"/>
              <a:t>te</a:t>
            </a:r>
            <a:r>
              <a:rPr lang="en-US" dirty="0"/>
              <a:t> </a:t>
            </a:r>
            <a:r>
              <a:rPr lang="en-US" dirty="0" err="1"/>
              <a:t>dhjetera</a:t>
            </a:r>
            <a:r>
              <a:rPr lang="en-US" dirty="0"/>
              <a:t> </a:t>
            </a:r>
            <a:r>
              <a:rPr lang="en-US" dirty="0" err="1"/>
              <a:t>krereve</a:t>
            </a:r>
            <a:r>
              <a:rPr lang="en-US" dirty="0"/>
              <a:t> </a:t>
            </a:r>
            <a:r>
              <a:rPr lang="en-US" dirty="0" err="1"/>
              <a:t>bageti</a:t>
            </a:r>
            <a:r>
              <a:rPr lang="en-US" dirty="0"/>
              <a:t>, qindar </a:t>
            </a:r>
            <a:r>
              <a:rPr lang="en-US" dirty="0" err="1"/>
              <a:t>kilograme</a:t>
            </a:r>
            <a:r>
              <a:rPr lang="en-US" dirty="0"/>
              <a:t> </a:t>
            </a:r>
            <a:r>
              <a:rPr lang="en-US" dirty="0" err="1"/>
              <a:t>djathe</a:t>
            </a:r>
            <a:r>
              <a:rPr lang="en-US" dirty="0"/>
              <a:t> e </a:t>
            </a:r>
            <a:r>
              <a:rPr lang="en-US" dirty="0" err="1"/>
              <a:t>shume</a:t>
            </a:r>
            <a:r>
              <a:rPr lang="en-US" dirty="0"/>
              <a:t> </a:t>
            </a:r>
            <a:r>
              <a:rPr lang="en-US" dirty="0" err="1"/>
              <a:t>gjera</a:t>
            </a:r>
            <a:r>
              <a:rPr lang="en-US" dirty="0"/>
              <a:t> </a:t>
            </a:r>
            <a:r>
              <a:rPr lang="en-US" dirty="0" err="1"/>
              <a:t>tjera</a:t>
            </a:r>
            <a:r>
              <a:rPr lang="en-US" dirty="0"/>
              <a:t>.</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Indeksi</a:t>
            </a:r>
            <a:r>
              <a:rPr lang="en-US" dirty="0"/>
              <a:t> </a:t>
            </a:r>
            <a:r>
              <a:rPr lang="en-US" dirty="0" err="1"/>
              <a:t>i</a:t>
            </a:r>
            <a:r>
              <a:rPr lang="en-US" dirty="0"/>
              <a:t> </a:t>
            </a:r>
            <a:r>
              <a:rPr lang="en-US" dirty="0" err="1"/>
              <a:t>cmimit</a:t>
            </a:r>
            <a:r>
              <a:rPr lang="en-US" dirty="0"/>
              <a:t> </a:t>
            </a:r>
            <a:r>
              <a:rPr lang="en-US" dirty="0" err="1"/>
              <a:t>te</a:t>
            </a:r>
            <a:r>
              <a:rPr lang="en-US" dirty="0"/>
              <a:t> </a:t>
            </a:r>
            <a:r>
              <a:rPr lang="en-US" dirty="0" err="1"/>
              <a:t>tulipaneve</a:t>
            </a:r>
            <a:endParaRPr lang="en-US" dirty="0"/>
          </a:p>
        </p:txBody>
      </p:sp>
      <p:pic>
        <p:nvPicPr>
          <p:cNvPr id="4" name="Content Placeholder 3" descr="C:\Users\MyPC\Desktop\280px-Tulip_price_index1.svg.png"/>
          <p:cNvPicPr>
            <a:picLocks noGrp="1"/>
          </p:cNvPicPr>
          <p:nvPr>
            <p:ph idx="1"/>
          </p:nvPr>
        </p:nvPicPr>
        <p:blipFill>
          <a:blip r:embed="rId2" cstate="print"/>
          <a:srcRect/>
          <a:stretch>
            <a:fillRect/>
          </a:stretch>
        </p:blipFill>
        <p:spPr bwMode="auto">
          <a:xfrm>
            <a:off x="1676400" y="2057400"/>
            <a:ext cx="5943600" cy="38100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sq-AL" dirty="0"/>
              <a:t>Rritja e kërkesës dhe faktorë të tjerë çuan në ngritje të lartë të çmimit të tulipanëve. </a:t>
            </a:r>
            <a:endParaRPr lang="en-US" dirty="0"/>
          </a:p>
          <a:p>
            <a:r>
              <a:rPr lang="sq-AL" dirty="0"/>
              <a:t>Çmimet ngritjen më të madhe e patën në periudhën nëntor 1636 deri në shkurt 1637, ndërsa në mënyrë krejt të papritur u ulën në ato paraprake në maj të vitit 1637 duke shkatërruar kështu investimet e shumë personave të përfshirë në këtë </a:t>
            </a:r>
            <a:r>
              <a:rPr lang="sq-AL" dirty="0" err="1"/>
              <a:t>tregëti</a:t>
            </a:r>
            <a:r>
              <a:rPr lang="sq-AL" dirty="0"/>
              <a:t>.</a:t>
            </a:r>
            <a:endParaRPr lang="en-US" dirty="0"/>
          </a:p>
          <a:p>
            <a:r>
              <a:rPr lang="en-US" dirty="0" err="1"/>
              <a:t>Kjo</a:t>
            </a:r>
            <a:r>
              <a:rPr lang="en-US" dirty="0"/>
              <a:t> </a:t>
            </a:r>
            <a:r>
              <a:rPr lang="en-US" dirty="0" err="1"/>
              <a:t>ndikoi</a:t>
            </a:r>
            <a:r>
              <a:rPr lang="en-US" dirty="0"/>
              <a:t> ne </a:t>
            </a:r>
            <a:r>
              <a:rPr lang="en-US" dirty="0" err="1"/>
              <a:t>rënien</a:t>
            </a:r>
            <a:r>
              <a:rPr lang="en-US" dirty="0"/>
              <a:t> e </a:t>
            </a:r>
            <a:r>
              <a:rPr lang="en-US" dirty="0" err="1"/>
              <a:t>zhvillimit</a:t>
            </a:r>
            <a:r>
              <a:rPr lang="en-US" dirty="0"/>
              <a:t> </a:t>
            </a:r>
            <a:r>
              <a:rPr lang="en-US" dirty="0" err="1"/>
              <a:t>ekonomik</a:t>
            </a:r>
            <a:r>
              <a:rPr lang="en-US" dirty="0"/>
              <a:t> </a:t>
            </a:r>
            <a:r>
              <a:rPr lang="en-US" dirty="0" err="1"/>
              <a:t>te</a:t>
            </a:r>
            <a:r>
              <a:rPr lang="en-US" dirty="0"/>
              <a:t> </a:t>
            </a:r>
            <a:r>
              <a:rPr lang="en-US" dirty="0" err="1"/>
              <a:t>Holandes</a:t>
            </a:r>
            <a:r>
              <a:rPr lang="en-US" dirty="0"/>
              <a:t>, me </a:t>
            </a:r>
            <a:r>
              <a:rPr lang="en-US" dirty="0" err="1"/>
              <a:t>kete</a:t>
            </a:r>
            <a:r>
              <a:rPr lang="en-US" dirty="0"/>
              <a:t> </a:t>
            </a:r>
            <a:r>
              <a:rPr lang="en-US" dirty="0" err="1"/>
              <a:t>edhe</a:t>
            </a:r>
            <a:r>
              <a:rPr lang="en-US" dirty="0"/>
              <a:t> </a:t>
            </a:r>
            <a:r>
              <a:rPr lang="en-US" dirty="0" err="1"/>
              <a:t>përfundimin</a:t>
            </a:r>
            <a:r>
              <a:rPr lang="en-US" dirty="0"/>
              <a:t> e </a:t>
            </a:r>
            <a:r>
              <a:rPr lang="en-US" dirty="0" err="1"/>
              <a:t>epokës</a:t>
            </a:r>
            <a:r>
              <a:rPr lang="en-US" dirty="0"/>
              <a:t> se </a:t>
            </a:r>
            <a:r>
              <a:rPr lang="en-US" dirty="0" err="1"/>
              <a:t>arte</a:t>
            </a:r>
            <a:r>
              <a:rPr lang="en-US" dirty="0"/>
              <a:t> </a:t>
            </a:r>
            <a:r>
              <a:rPr lang="en-US" dirty="0" err="1"/>
              <a:t>holandeze</a:t>
            </a:r>
            <a:r>
              <a:rPr lang="en-US" dirty="0"/>
              <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Literatura</a:t>
            </a:r>
            <a:endParaRPr lang="en-US" dirty="0"/>
          </a:p>
        </p:txBody>
      </p:sp>
      <p:sp>
        <p:nvSpPr>
          <p:cNvPr id="3" name="Content Placeholder 2"/>
          <p:cNvSpPr>
            <a:spLocks noGrp="1"/>
          </p:cNvSpPr>
          <p:nvPr>
            <p:ph idx="1"/>
          </p:nvPr>
        </p:nvSpPr>
        <p:spPr/>
        <p:txBody>
          <a:bodyPr/>
          <a:lstStyle/>
          <a:p>
            <a:r>
              <a:rPr lang="en-US" dirty="0" err="1"/>
              <a:t>Prof.dr.Myrvete</a:t>
            </a:r>
            <a:r>
              <a:rPr lang="en-US" dirty="0"/>
              <a:t> </a:t>
            </a:r>
            <a:r>
              <a:rPr lang="en-US" dirty="0" err="1"/>
              <a:t>Badivuku-Pantina</a:t>
            </a:r>
            <a:r>
              <a:rPr lang="en-US" dirty="0"/>
              <a:t>, M.Sc. </a:t>
            </a:r>
            <a:r>
              <a:rPr lang="en-US" dirty="0" err="1"/>
              <a:t>Anera</a:t>
            </a:r>
            <a:r>
              <a:rPr lang="en-US" dirty="0"/>
              <a:t> </a:t>
            </a:r>
            <a:r>
              <a:rPr lang="en-US" dirty="0" err="1"/>
              <a:t>Alishani</a:t>
            </a:r>
            <a:r>
              <a:rPr lang="en-US" dirty="0"/>
              <a:t>, </a:t>
            </a:r>
            <a:r>
              <a:rPr lang="en-US" dirty="0" err="1"/>
              <a:t>Historia</a:t>
            </a:r>
            <a:r>
              <a:rPr lang="en-US" dirty="0"/>
              <a:t> e </a:t>
            </a:r>
            <a:r>
              <a:rPr lang="en-US" dirty="0" err="1"/>
              <a:t>krizave</a:t>
            </a:r>
            <a:r>
              <a:rPr lang="en-US" dirty="0"/>
              <a:t> </a:t>
            </a:r>
            <a:r>
              <a:rPr lang="en-US" dirty="0" err="1"/>
              <a:t>financiare-Kriza</a:t>
            </a:r>
            <a:r>
              <a:rPr lang="en-US" dirty="0"/>
              <a:t> </a:t>
            </a:r>
            <a:r>
              <a:rPr lang="en-US" dirty="0" err="1"/>
              <a:t>financiare</a:t>
            </a:r>
            <a:r>
              <a:rPr lang="en-US" dirty="0"/>
              <a:t> </a:t>
            </a:r>
            <a:r>
              <a:rPr lang="en-US" dirty="0" err="1"/>
              <a:t>globale</a:t>
            </a:r>
            <a:r>
              <a:rPr lang="en-US" dirty="0"/>
              <a:t>, </a:t>
            </a:r>
            <a:r>
              <a:rPr lang="en-US" dirty="0" err="1"/>
              <a:t>Prishtine</a:t>
            </a:r>
            <a:r>
              <a:rPr lang="en-US" dirty="0"/>
              <a:t>, 2015</a:t>
            </a:r>
          </a:p>
          <a:p>
            <a:r>
              <a:rPr lang="en-US" dirty="0" err="1"/>
              <a:t>Ardian</a:t>
            </a:r>
            <a:r>
              <a:rPr lang="en-US" dirty="0"/>
              <a:t> </a:t>
            </a:r>
            <a:r>
              <a:rPr lang="en-US" dirty="0" err="1"/>
              <a:t>Civici</a:t>
            </a:r>
            <a:r>
              <a:rPr lang="en-US" dirty="0"/>
              <a:t>: </a:t>
            </a:r>
            <a:r>
              <a:rPr lang="en-US" dirty="0" err="1"/>
              <a:t>Kriza</a:t>
            </a:r>
            <a:r>
              <a:rPr lang="en-US" dirty="0"/>
              <a:t> </a:t>
            </a:r>
            <a:r>
              <a:rPr lang="en-US" dirty="0" err="1"/>
              <a:t>financiare</a:t>
            </a:r>
            <a:r>
              <a:rPr lang="en-US" dirty="0"/>
              <a:t>…</a:t>
            </a:r>
            <a:r>
              <a:rPr lang="en-US" dirty="0" err="1"/>
              <a:t>apo</a:t>
            </a:r>
            <a:r>
              <a:rPr lang="en-US" dirty="0"/>
              <a:t> </a:t>
            </a:r>
            <a:r>
              <a:rPr lang="en-US" dirty="0" err="1"/>
              <a:t>globale</a:t>
            </a:r>
            <a:r>
              <a:rPr lang="en-US" dirty="0"/>
              <a:t>, </a:t>
            </a:r>
            <a:r>
              <a:rPr lang="en-US" dirty="0" err="1"/>
              <a:t>Tirane</a:t>
            </a:r>
            <a:r>
              <a:rPr lang="en-US" dirty="0"/>
              <a:t> 2010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Historiku</a:t>
            </a:r>
            <a:r>
              <a:rPr lang="en-US" dirty="0"/>
              <a:t> </a:t>
            </a:r>
            <a:r>
              <a:rPr lang="en-US" dirty="0" err="1"/>
              <a:t>i</a:t>
            </a:r>
            <a:r>
              <a:rPr lang="en-US" dirty="0"/>
              <a:t> </a:t>
            </a:r>
            <a:r>
              <a:rPr lang="en-US" dirty="0" err="1"/>
              <a:t>krizave</a:t>
            </a:r>
            <a:r>
              <a:rPr lang="en-US" dirty="0"/>
              <a:t> </a:t>
            </a:r>
            <a:r>
              <a:rPr lang="en-US" dirty="0" err="1"/>
              <a:t>ekonomike</a:t>
            </a:r>
            <a:endParaRPr lang="en-US" dirty="0"/>
          </a:p>
        </p:txBody>
      </p:sp>
      <p:sp>
        <p:nvSpPr>
          <p:cNvPr id="3" name="Content Placeholder 2"/>
          <p:cNvSpPr>
            <a:spLocks noGrp="1"/>
          </p:cNvSpPr>
          <p:nvPr>
            <p:ph idx="1"/>
          </p:nvPr>
        </p:nvSpPr>
        <p:spPr/>
        <p:txBody>
          <a:bodyPr>
            <a:normAutofit fontScale="92500" lnSpcReduction="10000"/>
          </a:bodyPr>
          <a:lstStyle/>
          <a:p>
            <a:r>
              <a:rPr lang="de-DE" dirty="0"/>
              <a:t>Sipas studjuesve të gjitha krizat kanë ndodhur për të njëjtin shkak: është neglizhuar spekulimi financiar për t‘u përfituar sa më shumë. </a:t>
            </a:r>
          </a:p>
          <a:p>
            <a:r>
              <a:rPr lang="de-DE" dirty="0"/>
              <a:t>Krizat kanë qenë shoq</a:t>
            </a:r>
            <a:r>
              <a:rPr lang="en-US" dirty="0"/>
              <a:t>ë</a:t>
            </a:r>
            <a:r>
              <a:rPr lang="de-DE" dirty="0"/>
              <a:t>rues të zhvillimit te shoqerise dhe te kapitalizmit,  andaj nuk duket aspak e çuditshme pse shumica e librave dhe studimeve kushtuar krizave financiare mbyllet me fjalinë: Cila është kriza e radhës?</a:t>
            </a:r>
          </a:p>
          <a:p>
            <a:r>
              <a:rPr lang="de-DE" dirty="0"/>
              <a:t>Cili eshte dallimi ne mes te krizes ekonomike dhe krizes financiare?</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610" y="1600200"/>
            <a:ext cx="8214189" cy="4615665"/>
          </a:xfrm>
        </p:spPr>
        <p:txBody>
          <a:bodyPr/>
          <a:lstStyle/>
          <a:p>
            <a:pPr algn="just"/>
            <a:r>
              <a:rPr lang="it-IT" dirty="0"/>
              <a:t>Është i famsh</a:t>
            </a:r>
            <a:r>
              <a:rPr lang="en-US" dirty="0"/>
              <a:t>ë</a:t>
            </a:r>
            <a:r>
              <a:rPr lang="it-IT" dirty="0"/>
              <a:t>m reagimi i Isaac Newtonit, që mbasi kishte humbur gjith</a:t>
            </a:r>
            <a:r>
              <a:rPr lang="en-US" dirty="0"/>
              <a:t>ë</a:t>
            </a:r>
            <a:r>
              <a:rPr lang="it-IT" dirty="0"/>
              <a:t> kursimet e tij si pasojë e shpërthimit të flluskës financiare të vitit 1720 deklaronte me d</a:t>
            </a:r>
            <a:r>
              <a:rPr lang="en-US" dirty="0"/>
              <a:t>ë</a:t>
            </a:r>
            <a:r>
              <a:rPr lang="it-IT" dirty="0"/>
              <a:t>shpërim se ‘unë mund të parashikoj l</a:t>
            </a:r>
            <a:r>
              <a:rPr lang="en-US" dirty="0"/>
              <a:t>ë</a:t>
            </a:r>
            <a:r>
              <a:rPr lang="it-IT" dirty="0"/>
              <a:t>vizjen e trupave qiellore, por jo cmendurinë e njer</a:t>
            </a:r>
            <a:r>
              <a:rPr lang="en-US" dirty="0"/>
              <a:t>ë</a:t>
            </a:r>
            <a:r>
              <a:rPr lang="it-IT" dirty="0"/>
              <a:t>zve’. </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77500" lnSpcReduction="20000"/>
          </a:bodyPr>
          <a:lstStyle/>
          <a:p>
            <a:pPr algn="just"/>
            <a:r>
              <a:rPr lang="it-IT" dirty="0">
                <a:latin typeface="Times New Roman" pitchFamily="18" charset="0"/>
                <a:cs typeface="Times New Roman" pitchFamily="18" charset="0"/>
              </a:rPr>
              <a:t>Falimentimet e para të bankave filluan që në fundin e shekullit XII-të dhe fillimet e shek XIII-të. </a:t>
            </a:r>
          </a:p>
          <a:p>
            <a:pPr algn="just"/>
            <a:r>
              <a:rPr lang="it-IT" dirty="0">
                <a:latin typeface="Times New Roman" pitchFamily="18" charset="0"/>
                <a:cs typeface="Times New Roman" pitchFamily="18" charset="0"/>
              </a:rPr>
              <a:t>Rasti i parë i evidentuar është ai i ‘Bankës Leccacorvo’ në Xhenova të Italis</a:t>
            </a:r>
            <a:r>
              <a:rPr lang="en-US" dirty="0">
                <a:latin typeface="Times New Roman" pitchFamily="18" charset="0"/>
                <a:cs typeface="Times New Roman" pitchFamily="18" charset="0"/>
              </a:rPr>
              <a:t>ë</a:t>
            </a:r>
            <a:r>
              <a:rPr lang="it-IT" dirty="0">
                <a:latin typeface="Times New Roman" pitchFamily="18" charset="0"/>
                <a:cs typeface="Times New Roman" pitchFamily="18" charset="0"/>
              </a:rPr>
              <a:t> e cila u krijua në vitin 1244 për të falimentuar me shumë buje vetëm 15 vitë më vonë në 1259. </a:t>
            </a:r>
          </a:p>
          <a:p>
            <a:pPr algn="just"/>
            <a:r>
              <a:rPr lang="it-IT" dirty="0">
                <a:latin typeface="Times New Roman" pitchFamily="18" charset="0"/>
                <a:cs typeface="Times New Roman" pitchFamily="18" charset="0"/>
              </a:rPr>
              <a:t>Shkaku kryesor i d</a:t>
            </a:r>
            <a:r>
              <a:rPr lang="en-US" dirty="0">
                <a:latin typeface="Times New Roman" pitchFamily="18" charset="0"/>
                <a:cs typeface="Times New Roman" pitchFamily="18" charset="0"/>
              </a:rPr>
              <a:t>ë</a:t>
            </a:r>
            <a:r>
              <a:rPr lang="it-IT" dirty="0">
                <a:latin typeface="Times New Roman" pitchFamily="18" charset="0"/>
                <a:cs typeface="Times New Roman" pitchFamily="18" charset="0"/>
              </a:rPr>
              <a:t>shtimit të saj ishte ‘angazhimi dhe zgjerimi i aktivitetit në shumë drejtime pa arritur që të konsolidohej:</a:t>
            </a:r>
          </a:p>
          <a:p>
            <a:pPr algn="just"/>
            <a:r>
              <a:rPr lang="it-IT" dirty="0">
                <a:latin typeface="Times New Roman" pitchFamily="18" charset="0"/>
                <a:cs typeface="Times New Roman" pitchFamily="18" charset="0"/>
              </a:rPr>
              <a:t>u p</a:t>
            </a:r>
            <a:r>
              <a:rPr lang="en-US" dirty="0">
                <a:latin typeface="Times New Roman" pitchFamily="18" charset="0"/>
                <a:cs typeface="Times New Roman" pitchFamily="18" charset="0"/>
              </a:rPr>
              <a:t>ë</a:t>
            </a:r>
            <a:r>
              <a:rPr lang="it-IT" dirty="0">
                <a:latin typeface="Times New Roman" pitchFamily="18" charset="0"/>
                <a:cs typeface="Times New Roman" pitchFamily="18" charset="0"/>
              </a:rPr>
              <a:t>rfshi në kreditë papale, </a:t>
            </a:r>
          </a:p>
          <a:p>
            <a:pPr algn="just"/>
            <a:r>
              <a:rPr lang="it-IT" dirty="0">
                <a:latin typeface="Times New Roman" pitchFamily="18" charset="0"/>
                <a:cs typeface="Times New Roman" pitchFamily="18" charset="0"/>
              </a:rPr>
              <a:t>në financimin e autoriteteve të qytetit, </a:t>
            </a:r>
          </a:p>
          <a:p>
            <a:pPr algn="just"/>
            <a:r>
              <a:rPr lang="it-IT">
                <a:latin typeface="Times New Roman" pitchFamily="18" charset="0"/>
                <a:cs typeface="Times New Roman" pitchFamily="18" charset="0"/>
              </a:rPr>
              <a:t>mbështetjen </a:t>
            </a:r>
            <a:r>
              <a:rPr lang="it-IT" dirty="0">
                <a:latin typeface="Times New Roman" pitchFamily="18" charset="0"/>
                <a:cs typeface="Times New Roman" pitchFamily="18" charset="0"/>
              </a:rPr>
              <a:t>financiare të Mbretit Saint Louis të Franc</a:t>
            </a:r>
            <a:r>
              <a:rPr lang="en-US" dirty="0">
                <a:latin typeface="Times New Roman" pitchFamily="18" charset="0"/>
                <a:cs typeface="Times New Roman" pitchFamily="18" charset="0"/>
              </a:rPr>
              <a:t>ë</a:t>
            </a:r>
            <a:r>
              <a:rPr lang="it-IT" dirty="0">
                <a:latin typeface="Times New Roman" pitchFamily="18" charset="0"/>
                <a:cs typeface="Times New Roman" pitchFamily="18" charset="0"/>
              </a:rPr>
              <a:t>s i cili njihej si një nga debitorët më të keqij të kohes, </a:t>
            </a:r>
          </a:p>
          <a:p>
            <a:pPr algn="just"/>
            <a:r>
              <a:rPr lang="it-IT" dirty="0">
                <a:latin typeface="Times New Roman" pitchFamily="18" charset="0"/>
                <a:cs typeface="Times New Roman" pitchFamily="18" charset="0"/>
              </a:rPr>
              <a:t>në financimin e kryqëzatave, </a:t>
            </a:r>
          </a:p>
          <a:p>
            <a:pPr algn="just"/>
            <a:r>
              <a:rPr lang="it-IT" dirty="0">
                <a:latin typeface="Times New Roman" pitchFamily="18" charset="0"/>
                <a:cs typeface="Times New Roman" pitchFamily="18" charset="0"/>
              </a:rPr>
              <a:t>në operacione të dyshimta këmbimi në interes të thesarit të mbretit’, </a:t>
            </a:r>
          </a:p>
          <a:p>
            <a:pPr algn="just"/>
            <a:r>
              <a:rPr lang="it-IT" dirty="0">
                <a:latin typeface="Times New Roman" pitchFamily="18" charset="0"/>
                <a:cs typeface="Times New Roman" pitchFamily="18" charset="0"/>
              </a:rPr>
              <a:t>në dh</a:t>
            </a:r>
            <a:r>
              <a:rPr lang="en-US" dirty="0">
                <a:latin typeface="Times New Roman" pitchFamily="18" charset="0"/>
                <a:cs typeface="Times New Roman" pitchFamily="18" charset="0"/>
              </a:rPr>
              <a:t>ë</a:t>
            </a:r>
            <a:r>
              <a:rPr lang="it-IT" dirty="0">
                <a:latin typeface="Times New Roman" pitchFamily="18" charset="0"/>
                <a:cs typeface="Times New Roman" pitchFamily="18" charset="0"/>
              </a:rPr>
              <a:t>nien masive të kredive për tregtar</a:t>
            </a:r>
            <a:r>
              <a:rPr lang="en-US" dirty="0">
                <a:latin typeface="Times New Roman" pitchFamily="18" charset="0"/>
                <a:cs typeface="Times New Roman" pitchFamily="18" charset="0"/>
              </a:rPr>
              <a:t>ë</a:t>
            </a:r>
            <a:r>
              <a:rPr lang="it-IT" dirty="0">
                <a:latin typeface="Times New Roman" pitchFamily="18" charset="0"/>
                <a:cs typeface="Times New Roman" pitchFamily="18" charset="0"/>
              </a:rPr>
              <a:t>t e mëndafshit, për ndertuesit e anijeve, etj. </a:t>
            </a:r>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de-DE" dirty="0"/>
              <a:t>Kriza e parë financiare e botës moderne që lidhet me ekzistenc</a:t>
            </a:r>
            <a:r>
              <a:rPr lang="en-US" dirty="0"/>
              <a:t>ë</a:t>
            </a:r>
            <a:r>
              <a:rPr lang="de-DE" dirty="0"/>
              <a:t>n reale të tregut dhe vet kapitalizmit si sistem është shfaqur në vitin 1637 në Holland</a:t>
            </a:r>
            <a:r>
              <a:rPr lang="en-US" dirty="0"/>
              <a:t>ë</a:t>
            </a:r>
            <a:r>
              <a:rPr lang="de-DE" dirty="0"/>
              <a:t> , e njohur si kriza e tulipanëve. </a:t>
            </a:r>
          </a:p>
          <a:p>
            <a:r>
              <a:rPr lang="en-US" dirty="0" err="1"/>
              <a:t>Kriza</a:t>
            </a:r>
            <a:r>
              <a:rPr lang="en-US" dirty="0"/>
              <a:t> </a:t>
            </a:r>
            <a:r>
              <a:rPr lang="en-US" dirty="0" err="1"/>
              <a:t>monetare</a:t>
            </a:r>
            <a:r>
              <a:rPr lang="en-US" dirty="0"/>
              <a:t> </a:t>
            </a:r>
            <a:r>
              <a:rPr lang="en-US" dirty="0" err="1"/>
              <a:t>në</a:t>
            </a:r>
            <a:r>
              <a:rPr lang="en-US" dirty="0"/>
              <a:t> </a:t>
            </a:r>
            <a:r>
              <a:rPr lang="en-US" dirty="0" err="1"/>
              <a:t>këtë</a:t>
            </a:r>
            <a:r>
              <a:rPr lang="en-US" dirty="0"/>
              <a:t> </a:t>
            </a:r>
            <a:r>
              <a:rPr lang="en-US" dirty="0" err="1"/>
              <a:t>rast</a:t>
            </a:r>
            <a:r>
              <a:rPr lang="en-US" dirty="0"/>
              <a:t> u </a:t>
            </a:r>
            <a:r>
              <a:rPr lang="en-US" dirty="0" err="1"/>
              <a:t>përqëndrua</a:t>
            </a:r>
            <a:r>
              <a:rPr lang="en-US" dirty="0"/>
              <a:t> </a:t>
            </a:r>
            <a:r>
              <a:rPr lang="en-US" dirty="0" err="1"/>
              <a:t>dhe</a:t>
            </a:r>
            <a:r>
              <a:rPr lang="en-US" dirty="0"/>
              <a:t> u </a:t>
            </a:r>
            <a:r>
              <a:rPr lang="en-US" dirty="0" err="1"/>
              <a:t>barazua</a:t>
            </a:r>
            <a:r>
              <a:rPr lang="en-US" dirty="0"/>
              <a:t> </a:t>
            </a:r>
            <a:r>
              <a:rPr lang="en-US" dirty="0" err="1"/>
              <a:t>në</a:t>
            </a:r>
            <a:r>
              <a:rPr lang="en-US" dirty="0"/>
              <a:t> </a:t>
            </a:r>
            <a:r>
              <a:rPr lang="en-US" dirty="0" err="1"/>
              <a:t>një</a:t>
            </a:r>
            <a:r>
              <a:rPr lang="en-US" dirty="0"/>
              <a:t> </a:t>
            </a:r>
            <a:r>
              <a:rPr lang="en-US" dirty="0" err="1"/>
              <a:t>lule</a:t>
            </a:r>
            <a:r>
              <a:rPr lang="en-US" dirty="0"/>
              <a:t> </a:t>
            </a:r>
            <a:r>
              <a:rPr lang="en-US" dirty="0" err="1"/>
              <a:t>tulipani</a:t>
            </a:r>
            <a:r>
              <a:rPr lang="en-US" dirty="0"/>
              <a:t>, </a:t>
            </a:r>
            <a:r>
              <a:rPr lang="en-US" dirty="0" err="1"/>
              <a:t>simboli</a:t>
            </a:r>
            <a:r>
              <a:rPr lang="en-US" dirty="0"/>
              <a:t> </a:t>
            </a:r>
            <a:r>
              <a:rPr lang="en-US" dirty="0" err="1"/>
              <a:t>i</a:t>
            </a:r>
            <a:r>
              <a:rPr lang="en-US" dirty="0"/>
              <a:t> vet </a:t>
            </a:r>
            <a:r>
              <a:rPr lang="en-US" dirty="0" err="1"/>
              <a:t>Holandës</a:t>
            </a:r>
            <a:r>
              <a:rPr lang="en-US" dirty="0"/>
              <a:t>. </a:t>
            </a:r>
          </a:p>
          <a:p>
            <a:r>
              <a:rPr lang="en-US" dirty="0" err="1"/>
              <a:t>Më</a:t>
            </a:r>
            <a:r>
              <a:rPr lang="en-US" dirty="0"/>
              <a:t> pas </a:t>
            </a:r>
            <a:r>
              <a:rPr lang="en-US" dirty="0" err="1"/>
              <a:t>gjatë</a:t>
            </a:r>
            <a:r>
              <a:rPr lang="en-US" dirty="0"/>
              <a:t> </a:t>
            </a:r>
            <a:r>
              <a:rPr lang="en-US" dirty="0" err="1"/>
              <a:t>periudhës</a:t>
            </a:r>
            <a:r>
              <a:rPr lang="en-US" dirty="0"/>
              <a:t> se </a:t>
            </a:r>
            <a:r>
              <a:rPr lang="en-US" dirty="0" err="1"/>
              <a:t>revolucionit</a:t>
            </a:r>
            <a:r>
              <a:rPr lang="en-US" dirty="0"/>
              <a:t> </a:t>
            </a:r>
            <a:r>
              <a:rPr lang="en-US" dirty="0" err="1"/>
              <a:t>të</a:t>
            </a:r>
            <a:r>
              <a:rPr lang="en-US" dirty="0"/>
              <a:t> </a:t>
            </a:r>
            <a:r>
              <a:rPr lang="en-US" dirty="0" err="1"/>
              <a:t>parë</a:t>
            </a:r>
            <a:r>
              <a:rPr lang="en-US" dirty="0"/>
              <a:t> industrial </a:t>
            </a:r>
            <a:r>
              <a:rPr lang="en-US" dirty="0" err="1"/>
              <a:t>në</a:t>
            </a:r>
            <a:r>
              <a:rPr lang="en-US" dirty="0"/>
              <a:t> </a:t>
            </a:r>
            <a:r>
              <a:rPr lang="en-US" dirty="0" err="1"/>
              <a:t>Angli</a:t>
            </a:r>
            <a:r>
              <a:rPr lang="en-US" dirty="0"/>
              <a:t> </a:t>
            </a:r>
            <a:r>
              <a:rPr lang="en-US" dirty="0" err="1"/>
              <a:t>dhe</a:t>
            </a:r>
            <a:r>
              <a:rPr lang="en-US" dirty="0"/>
              <a:t> </a:t>
            </a:r>
            <a:r>
              <a:rPr lang="en-US" dirty="0" err="1"/>
              <a:t>Francë</a:t>
            </a:r>
            <a:r>
              <a:rPr lang="en-US" dirty="0"/>
              <a:t>, u </a:t>
            </a:r>
            <a:r>
              <a:rPr lang="en-US" dirty="0" err="1"/>
              <a:t>shfaqën</a:t>
            </a:r>
            <a:r>
              <a:rPr lang="en-US" dirty="0"/>
              <a:t> me </a:t>
            </a:r>
            <a:r>
              <a:rPr lang="en-US" dirty="0" err="1"/>
              <a:t>dhjetëra</a:t>
            </a:r>
            <a:r>
              <a:rPr lang="en-US" dirty="0"/>
              <a:t> </a:t>
            </a:r>
            <a:r>
              <a:rPr lang="en-US" dirty="0" err="1"/>
              <a:t>kriza</a:t>
            </a:r>
            <a:r>
              <a:rPr lang="en-US" dirty="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85000" lnSpcReduction="10000"/>
          </a:bodyPr>
          <a:lstStyle/>
          <a:p>
            <a:r>
              <a:rPr lang="en-US" dirty="0" err="1"/>
              <a:t>Kriza</a:t>
            </a:r>
            <a:r>
              <a:rPr lang="en-US" dirty="0"/>
              <a:t> e </a:t>
            </a:r>
            <a:r>
              <a:rPr lang="en-US" dirty="0" err="1"/>
              <a:t>parë</a:t>
            </a:r>
            <a:r>
              <a:rPr lang="en-US" dirty="0"/>
              <a:t> </a:t>
            </a:r>
            <a:r>
              <a:rPr lang="en-US" dirty="0" err="1"/>
              <a:t>industriale</a:t>
            </a:r>
            <a:r>
              <a:rPr lang="en-US" dirty="0"/>
              <a:t> </a:t>
            </a:r>
            <a:r>
              <a:rPr lang="en-US" dirty="0" err="1"/>
              <a:t>shpertheu</a:t>
            </a:r>
            <a:r>
              <a:rPr lang="en-US" dirty="0"/>
              <a:t> </a:t>
            </a:r>
            <a:r>
              <a:rPr lang="en-US" dirty="0" err="1"/>
              <a:t>në</a:t>
            </a:r>
            <a:r>
              <a:rPr lang="en-US" dirty="0"/>
              <a:t> </a:t>
            </a:r>
            <a:r>
              <a:rPr lang="en-US" dirty="0" err="1"/>
              <a:t>vitin</a:t>
            </a:r>
            <a:r>
              <a:rPr lang="en-US" dirty="0"/>
              <a:t> 1825 </a:t>
            </a:r>
            <a:r>
              <a:rPr lang="en-US" dirty="0" err="1"/>
              <a:t>në</a:t>
            </a:r>
            <a:r>
              <a:rPr lang="en-US" dirty="0"/>
              <a:t> </a:t>
            </a:r>
            <a:r>
              <a:rPr lang="en-US" dirty="0" err="1"/>
              <a:t>Mbretërinë</a:t>
            </a:r>
            <a:r>
              <a:rPr lang="en-US" dirty="0"/>
              <a:t> e </a:t>
            </a:r>
            <a:r>
              <a:rPr lang="en-US" dirty="0" err="1"/>
              <a:t>Bashkuar</a:t>
            </a:r>
            <a:r>
              <a:rPr lang="en-US" dirty="0"/>
              <a:t>, </a:t>
            </a:r>
            <a:r>
              <a:rPr lang="en-US" dirty="0" err="1"/>
              <a:t>ndersa</a:t>
            </a:r>
            <a:r>
              <a:rPr lang="en-US" dirty="0"/>
              <a:t> </a:t>
            </a:r>
            <a:r>
              <a:rPr lang="en-US" dirty="0" err="1"/>
              <a:t>kriza</a:t>
            </a:r>
            <a:r>
              <a:rPr lang="en-US" dirty="0"/>
              <a:t> e </a:t>
            </a:r>
            <a:r>
              <a:rPr lang="en-US" dirty="0" err="1"/>
              <a:t>vitit</a:t>
            </a:r>
            <a:r>
              <a:rPr lang="en-US" dirty="0"/>
              <a:t> 1836 </a:t>
            </a:r>
            <a:r>
              <a:rPr lang="en-US" dirty="0" err="1"/>
              <a:t>përveç</a:t>
            </a:r>
            <a:r>
              <a:rPr lang="en-US" dirty="0"/>
              <a:t> </a:t>
            </a:r>
            <a:r>
              <a:rPr lang="en-US" dirty="0" err="1"/>
              <a:t>Mbretërisë</a:t>
            </a:r>
            <a:r>
              <a:rPr lang="en-US" dirty="0"/>
              <a:t> se </a:t>
            </a:r>
            <a:r>
              <a:rPr lang="en-US" dirty="0" err="1"/>
              <a:t>Bashkuar</a:t>
            </a:r>
            <a:r>
              <a:rPr lang="en-US" dirty="0"/>
              <a:t> </a:t>
            </a:r>
            <a:r>
              <a:rPr lang="en-US" dirty="0" err="1"/>
              <a:t>depertoi</a:t>
            </a:r>
            <a:r>
              <a:rPr lang="en-US" dirty="0"/>
              <a:t> </a:t>
            </a:r>
            <a:r>
              <a:rPr lang="en-US" dirty="0" err="1"/>
              <a:t>edhe</a:t>
            </a:r>
            <a:r>
              <a:rPr lang="en-US" dirty="0"/>
              <a:t> ne SHBA</a:t>
            </a:r>
          </a:p>
          <a:p>
            <a:r>
              <a:rPr lang="en-US" dirty="0" err="1"/>
              <a:t>Prej</a:t>
            </a:r>
            <a:r>
              <a:rPr lang="en-US" dirty="0"/>
              <a:t> </a:t>
            </a:r>
            <a:r>
              <a:rPr lang="en-US" dirty="0" err="1"/>
              <a:t>vitit</a:t>
            </a:r>
            <a:r>
              <a:rPr lang="en-US" dirty="0"/>
              <a:t> 1825 </a:t>
            </a:r>
            <a:r>
              <a:rPr lang="en-US" dirty="0" err="1"/>
              <a:t>krizat</a:t>
            </a:r>
            <a:r>
              <a:rPr lang="en-US" dirty="0"/>
              <a:t> </a:t>
            </a:r>
            <a:r>
              <a:rPr lang="en-US" dirty="0" err="1"/>
              <a:t>jane</a:t>
            </a:r>
            <a:r>
              <a:rPr lang="en-US" dirty="0"/>
              <a:t> </a:t>
            </a:r>
            <a:r>
              <a:rPr lang="en-US" dirty="0" err="1"/>
              <a:t>perseritur</a:t>
            </a:r>
            <a:r>
              <a:rPr lang="en-US" dirty="0"/>
              <a:t> </a:t>
            </a:r>
            <a:r>
              <a:rPr lang="en-US" dirty="0" err="1"/>
              <a:t>periodikisht</a:t>
            </a:r>
            <a:r>
              <a:rPr lang="en-US" dirty="0"/>
              <a:t>  ne interval </a:t>
            </a:r>
            <a:r>
              <a:rPr lang="en-US" dirty="0" err="1"/>
              <a:t>prej</a:t>
            </a:r>
            <a:r>
              <a:rPr lang="en-US" dirty="0"/>
              <a:t> 7-10 </a:t>
            </a:r>
            <a:r>
              <a:rPr lang="en-US" dirty="0" err="1"/>
              <a:t>vjetesh</a:t>
            </a:r>
            <a:endParaRPr lang="en-US" dirty="0"/>
          </a:p>
          <a:p>
            <a:r>
              <a:rPr lang="en-US" dirty="0" err="1"/>
              <a:t>Kriza</a:t>
            </a:r>
            <a:r>
              <a:rPr lang="en-US" dirty="0"/>
              <a:t> e </a:t>
            </a:r>
            <a:r>
              <a:rPr lang="en-US" dirty="0" err="1"/>
              <a:t>vitit</a:t>
            </a:r>
            <a:r>
              <a:rPr lang="en-US" dirty="0"/>
              <a:t> 1848 </a:t>
            </a:r>
            <a:r>
              <a:rPr lang="en-US" dirty="0" err="1"/>
              <a:t>shpertheu</a:t>
            </a:r>
            <a:r>
              <a:rPr lang="en-US" dirty="0"/>
              <a:t> ne </a:t>
            </a:r>
            <a:r>
              <a:rPr lang="en-US" dirty="0" err="1"/>
              <a:t>tere</a:t>
            </a:r>
            <a:r>
              <a:rPr lang="en-US" dirty="0"/>
              <a:t> </a:t>
            </a:r>
            <a:r>
              <a:rPr lang="en-US" dirty="0" err="1"/>
              <a:t>vendet</a:t>
            </a:r>
            <a:r>
              <a:rPr lang="en-US" dirty="0"/>
              <a:t> </a:t>
            </a:r>
            <a:r>
              <a:rPr lang="en-US" dirty="0" err="1"/>
              <a:t>industriale</a:t>
            </a:r>
            <a:r>
              <a:rPr lang="en-US" dirty="0"/>
              <a:t> </a:t>
            </a:r>
            <a:r>
              <a:rPr lang="en-US" dirty="0" err="1"/>
              <a:t>te</a:t>
            </a:r>
            <a:r>
              <a:rPr lang="en-US" dirty="0"/>
              <a:t> </a:t>
            </a:r>
            <a:r>
              <a:rPr lang="en-US" dirty="0" err="1"/>
              <a:t>botes</a:t>
            </a:r>
            <a:endParaRPr lang="en-US" dirty="0"/>
          </a:p>
          <a:p>
            <a:r>
              <a:rPr lang="en-US" dirty="0" err="1"/>
              <a:t>Kriza</a:t>
            </a:r>
            <a:r>
              <a:rPr lang="en-US" dirty="0"/>
              <a:t> e </a:t>
            </a:r>
            <a:r>
              <a:rPr lang="en-US" dirty="0" err="1"/>
              <a:t>vitit</a:t>
            </a:r>
            <a:r>
              <a:rPr lang="en-US" dirty="0"/>
              <a:t> 1866 me se </a:t>
            </a:r>
            <a:r>
              <a:rPr lang="en-US" dirty="0" err="1"/>
              <a:t>shumti</a:t>
            </a:r>
            <a:r>
              <a:rPr lang="en-US" dirty="0"/>
              <a:t> e </a:t>
            </a:r>
            <a:r>
              <a:rPr lang="en-US" dirty="0" err="1"/>
              <a:t>goditi</a:t>
            </a:r>
            <a:r>
              <a:rPr lang="en-US" dirty="0"/>
              <a:t> </a:t>
            </a:r>
            <a:r>
              <a:rPr lang="en-US" dirty="0" err="1"/>
              <a:t>Mbretërinë</a:t>
            </a:r>
            <a:r>
              <a:rPr lang="en-US" dirty="0"/>
              <a:t> e </a:t>
            </a:r>
            <a:r>
              <a:rPr lang="en-US" dirty="0" err="1"/>
              <a:t>Bashkuar</a:t>
            </a:r>
            <a:r>
              <a:rPr lang="en-US" dirty="0"/>
              <a:t> per </a:t>
            </a:r>
            <a:r>
              <a:rPr lang="en-US" dirty="0" err="1"/>
              <a:t>shkak</a:t>
            </a:r>
            <a:r>
              <a:rPr lang="en-US" dirty="0"/>
              <a:t> </a:t>
            </a:r>
            <a:r>
              <a:rPr lang="en-US" dirty="0" err="1"/>
              <a:t>te</a:t>
            </a:r>
            <a:r>
              <a:rPr lang="en-US" dirty="0"/>
              <a:t> </a:t>
            </a:r>
            <a:r>
              <a:rPr lang="en-US" dirty="0" err="1"/>
              <a:t>mungeses</a:t>
            </a:r>
            <a:r>
              <a:rPr lang="en-US" dirty="0"/>
              <a:t> se </a:t>
            </a:r>
            <a:r>
              <a:rPr lang="en-US" dirty="0" err="1"/>
              <a:t>pambukut</a:t>
            </a:r>
            <a:r>
              <a:rPr lang="en-US" dirty="0"/>
              <a:t>  </a:t>
            </a:r>
            <a:r>
              <a:rPr lang="en-US" dirty="0" err="1"/>
              <a:t>si</a:t>
            </a:r>
            <a:r>
              <a:rPr lang="en-US" dirty="0"/>
              <a:t> </a:t>
            </a:r>
            <a:r>
              <a:rPr lang="en-US" dirty="0" err="1"/>
              <a:t>pasoje</a:t>
            </a:r>
            <a:r>
              <a:rPr lang="en-US" dirty="0"/>
              <a:t> e </a:t>
            </a:r>
            <a:r>
              <a:rPr lang="en-US" dirty="0" err="1"/>
              <a:t>Luftes</a:t>
            </a:r>
            <a:r>
              <a:rPr lang="en-US" dirty="0"/>
              <a:t> </a:t>
            </a:r>
            <a:r>
              <a:rPr lang="en-US" dirty="0" err="1"/>
              <a:t>Qytetare</a:t>
            </a:r>
            <a:r>
              <a:rPr lang="en-US" dirty="0"/>
              <a:t> ne SHBA</a:t>
            </a:r>
          </a:p>
          <a:p>
            <a:r>
              <a:rPr lang="en-US" dirty="0" err="1"/>
              <a:t>Kriza</a:t>
            </a:r>
            <a:r>
              <a:rPr lang="en-US" dirty="0"/>
              <a:t> e </a:t>
            </a:r>
            <a:r>
              <a:rPr lang="en-US" dirty="0" err="1"/>
              <a:t>vitit</a:t>
            </a:r>
            <a:r>
              <a:rPr lang="en-US" dirty="0"/>
              <a:t> 1873 per </a:t>
            </a:r>
            <a:r>
              <a:rPr lang="en-US" dirty="0" err="1"/>
              <a:t>nga</a:t>
            </a:r>
            <a:r>
              <a:rPr lang="en-US" dirty="0"/>
              <a:t> </a:t>
            </a:r>
            <a:r>
              <a:rPr lang="en-US" dirty="0" err="1"/>
              <a:t>kohezgjatja</a:t>
            </a:r>
            <a:r>
              <a:rPr lang="en-US" dirty="0"/>
              <a:t> </a:t>
            </a:r>
            <a:r>
              <a:rPr lang="en-US" dirty="0" err="1"/>
              <a:t>dhe</a:t>
            </a:r>
            <a:r>
              <a:rPr lang="en-US" dirty="0"/>
              <a:t> </a:t>
            </a:r>
            <a:r>
              <a:rPr lang="en-US" dirty="0" err="1"/>
              <a:t>thellesia</a:t>
            </a:r>
            <a:r>
              <a:rPr lang="en-US" dirty="0"/>
              <a:t> e </a:t>
            </a:r>
            <a:r>
              <a:rPr lang="en-US" dirty="0" err="1"/>
              <a:t>saj</a:t>
            </a:r>
            <a:r>
              <a:rPr lang="en-US" dirty="0"/>
              <a:t> </a:t>
            </a:r>
            <a:r>
              <a:rPr lang="en-US" dirty="0" err="1"/>
              <a:t>i</a:t>
            </a:r>
            <a:r>
              <a:rPr lang="en-US" dirty="0"/>
              <a:t> </a:t>
            </a:r>
            <a:r>
              <a:rPr lang="en-US" dirty="0" err="1"/>
              <a:t>tejkaloi</a:t>
            </a:r>
            <a:r>
              <a:rPr lang="en-US" dirty="0"/>
              <a:t> </a:t>
            </a:r>
            <a:r>
              <a:rPr lang="en-US" dirty="0" err="1"/>
              <a:t>te</a:t>
            </a:r>
            <a:r>
              <a:rPr lang="en-US" dirty="0"/>
              <a:t> </a:t>
            </a:r>
            <a:r>
              <a:rPr lang="en-US" dirty="0" err="1"/>
              <a:t>gjitha</a:t>
            </a:r>
            <a:r>
              <a:rPr lang="en-US" dirty="0"/>
              <a:t> </a:t>
            </a:r>
            <a:r>
              <a:rPr lang="en-US" dirty="0" err="1"/>
              <a:t>krizat</a:t>
            </a:r>
            <a:r>
              <a:rPr lang="en-US" dirty="0"/>
              <a:t> e </a:t>
            </a:r>
            <a:r>
              <a:rPr lang="en-US" dirty="0" err="1"/>
              <a:t>meparshme</a:t>
            </a:r>
            <a:r>
              <a:rPr lang="en-US" dirty="0"/>
              <a:t> </a:t>
            </a:r>
            <a:r>
              <a:rPr lang="en-US" dirty="0" err="1"/>
              <a:t>dhe</a:t>
            </a:r>
            <a:r>
              <a:rPr lang="en-US" dirty="0"/>
              <a:t> </a:t>
            </a:r>
            <a:r>
              <a:rPr lang="en-US" dirty="0" err="1"/>
              <a:t>shenoi</a:t>
            </a:r>
            <a:r>
              <a:rPr lang="en-US" dirty="0"/>
              <a:t> </a:t>
            </a:r>
            <a:r>
              <a:rPr lang="en-US" dirty="0" err="1"/>
              <a:t>kthesen</a:t>
            </a:r>
            <a:r>
              <a:rPr lang="en-US" dirty="0"/>
              <a:t> e fazes se </a:t>
            </a:r>
            <a:r>
              <a:rPr lang="en-US" dirty="0" err="1"/>
              <a:t>kapitalizmit</a:t>
            </a:r>
            <a:r>
              <a:rPr lang="en-US" dirty="0"/>
              <a:t> liberal ne </a:t>
            </a:r>
            <a:r>
              <a:rPr lang="en-US" dirty="0" err="1"/>
              <a:t>fazen</a:t>
            </a:r>
            <a:r>
              <a:rPr lang="en-US" dirty="0"/>
              <a:t> e </a:t>
            </a:r>
            <a:r>
              <a:rPr lang="en-US" dirty="0" err="1"/>
              <a:t>kapitalizmit</a:t>
            </a:r>
            <a:r>
              <a:rPr lang="en-US" dirty="0"/>
              <a:t> </a:t>
            </a:r>
            <a:r>
              <a:rPr lang="en-US" dirty="0" err="1"/>
              <a:t>monopolistik</a:t>
            </a:r>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err="1"/>
              <a:t>Kriza</a:t>
            </a:r>
            <a:r>
              <a:rPr lang="en-US" dirty="0"/>
              <a:t> e </a:t>
            </a:r>
            <a:r>
              <a:rPr lang="en-US" dirty="0" err="1"/>
              <a:t>madhe</a:t>
            </a:r>
            <a:r>
              <a:rPr lang="en-US" dirty="0"/>
              <a:t> </a:t>
            </a:r>
            <a:r>
              <a:rPr lang="en-US" dirty="0" err="1"/>
              <a:t>ekonomike</a:t>
            </a:r>
            <a:r>
              <a:rPr lang="en-US" dirty="0"/>
              <a:t> 1929-1933 per </a:t>
            </a:r>
            <a:r>
              <a:rPr lang="en-US" dirty="0" err="1"/>
              <a:t>nga</a:t>
            </a:r>
            <a:r>
              <a:rPr lang="en-US" dirty="0"/>
              <a:t> </a:t>
            </a:r>
            <a:r>
              <a:rPr lang="en-US" dirty="0" err="1"/>
              <a:t>gjeresia</a:t>
            </a:r>
            <a:r>
              <a:rPr lang="en-US" dirty="0"/>
              <a:t> </a:t>
            </a:r>
            <a:r>
              <a:rPr lang="en-US" dirty="0" err="1"/>
              <a:t>dhe</a:t>
            </a:r>
            <a:r>
              <a:rPr lang="en-US" dirty="0"/>
              <a:t> </a:t>
            </a:r>
            <a:r>
              <a:rPr lang="en-US" dirty="0" err="1"/>
              <a:t>thellesia</a:t>
            </a:r>
            <a:r>
              <a:rPr lang="en-US" dirty="0"/>
              <a:t> e </a:t>
            </a:r>
            <a:r>
              <a:rPr lang="en-US" dirty="0" err="1"/>
              <a:t>saj</a:t>
            </a:r>
            <a:r>
              <a:rPr lang="en-US" dirty="0"/>
              <a:t> </a:t>
            </a:r>
            <a:r>
              <a:rPr lang="en-US" dirty="0" err="1"/>
              <a:t>i</a:t>
            </a:r>
            <a:r>
              <a:rPr lang="en-US" dirty="0"/>
              <a:t> ka </a:t>
            </a:r>
            <a:r>
              <a:rPr lang="en-US" dirty="0" err="1"/>
              <a:t>tejkaluar</a:t>
            </a:r>
            <a:r>
              <a:rPr lang="en-US" dirty="0"/>
              <a:t> </a:t>
            </a:r>
            <a:r>
              <a:rPr lang="en-US" dirty="0" err="1"/>
              <a:t>te</a:t>
            </a:r>
            <a:r>
              <a:rPr lang="en-US" dirty="0"/>
              <a:t> </a:t>
            </a:r>
            <a:r>
              <a:rPr lang="en-US" dirty="0" err="1"/>
              <a:t>gjitha</a:t>
            </a:r>
            <a:r>
              <a:rPr lang="en-US" dirty="0"/>
              <a:t> </a:t>
            </a:r>
            <a:r>
              <a:rPr lang="en-US" dirty="0" err="1"/>
              <a:t>krizat</a:t>
            </a:r>
            <a:r>
              <a:rPr lang="en-US" dirty="0"/>
              <a:t> e </a:t>
            </a:r>
            <a:r>
              <a:rPr lang="en-US" dirty="0" err="1"/>
              <a:t>meparshme</a:t>
            </a:r>
            <a:r>
              <a:rPr lang="en-US" dirty="0"/>
              <a:t> </a:t>
            </a:r>
          </a:p>
          <a:p>
            <a:r>
              <a:rPr lang="en-US" dirty="0" err="1"/>
              <a:t>Kjo</a:t>
            </a:r>
            <a:r>
              <a:rPr lang="en-US" dirty="0"/>
              <a:t> </a:t>
            </a:r>
            <a:r>
              <a:rPr lang="en-US" dirty="0" err="1"/>
              <a:t>krize</a:t>
            </a:r>
            <a:r>
              <a:rPr lang="en-US" dirty="0"/>
              <a:t> </a:t>
            </a:r>
            <a:r>
              <a:rPr lang="en-US" dirty="0" err="1"/>
              <a:t>jo</a:t>
            </a:r>
            <a:r>
              <a:rPr lang="en-US" dirty="0"/>
              <a:t> </a:t>
            </a:r>
            <a:r>
              <a:rPr lang="en-US" dirty="0" err="1"/>
              <a:t>vetem</a:t>
            </a:r>
            <a:r>
              <a:rPr lang="en-US" dirty="0"/>
              <a:t> </a:t>
            </a:r>
            <a:r>
              <a:rPr lang="en-US" dirty="0" err="1"/>
              <a:t>qe</a:t>
            </a:r>
            <a:r>
              <a:rPr lang="en-US" dirty="0"/>
              <a:t> </a:t>
            </a:r>
            <a:r>
              <a:rPr lang="en-US" dirty="0" err="1"/>
              <a:t>shpiu</a:t>
            </a:r>
            <a:r>
              <a:rPr lang="en-US" dirty="0"/>
              <a:t> </a:t>
            </a:r>
            <a:r>
              <a:rPr lang="en-US" dirty="0" err="1"/>
              <a:t>deri</a:t>
            </a:r>
            <a:r>
              <a:rPr lang="en-US" dirty="0"/>
              <a:t> </a:t>
            </a:r>
            <a:r>
              <a:rPr lang="en-US" dirty="0" err="1"/>
              <a:t>te</a:t>
            </a:r>
            <a:r>
              <a:rPr lang="en-US" dirty="0"/>
              <a:t> </a:t>
            </a:r>
            <a:r>
              <a:rPr lang="en-US" dirty="0" err="1"/>
              <a:t>nje</a:t>
            </a:r>
            <a:r>
              <a:rPr lang="en-US" dirty="0"/>
              <a:t> </a:t>
            </a:r>
            <a:r>
              <a:rPr lang="en-US" dirty="0" err="1"/>
              <a:t>renie</a:t>
            </a:r>
            <a:r>
              <a:rPr lang="en-US" dirty="0"/>
              <a:t> </a:t>
            </a:r>
            <a:r>
              <a:rPr lang="en-US" dirty="0" err="1"/>
              <a:t>drastike</a:t>
            </a:r>
            <a:r>
              <a:rPr lang="en-US" dirty="0"/>
              <a:t> e </a:t>
            </a:r>
            <a:r>
              <a:rPr lang="en-US" dirty="0" err="1"/>
              <a:t>prodhimit</a:t>
            </a:r>
            <a:r>
              <a:rPr lang="en-US" dirty="0"/>
              <a:t> </a:t>
            </a:r>
            <a:r>
              <a:rPr lang="en-US" dirty="0" err="1"/>
              <a:t>dhe</a:t>
            </a:r>
            <a:r>
              <a:rPr lang="en-US" dirty="0"/>
              <a:t> </a:t>
            </a:r>
            <a:r>
              <a:rPr lang="en-US" dirty="0" err="1"/>
              <a:t>punesimit</a:t>
            </a:r>
            <a:r>
              <a:rPr lang="en-US" dirty="0"/>
              <a:t> </a:t>
            </a:r>
            <a:r>
              <a:rPr lang="en-US" dirty="0" err="1"/>
              <a:t>por</a:t>
            </a:r>
            <a:r>
              <a:rPr lang="en-US" dirty="0"/>
              <a:t> e </a:t>
            </a:r>
            <a:r>
              <a:rPr lang="en-US" dirty="0" err="1"/>
              <a:t>vuri</a:t>
            </a:r>
            <a:r>
              <a:rPr lang="en-US" dirty="0"/>
              <a:t> ne </a:t>
            </a:r>
            <a:r>
              <a:rPr lang="en-US" dirty="0" err="1"/>
              <a:t>dyshim</a:t>
            </a:r>
            <a:r>
              <a:rPr lang="en-US" dirty="0"/>
              <a:t> </a:t>
            </a:r>
            <a:r>
              <a:rPr lang="en-US" dirty="0" err="1"/>
              <a:t>edhe</a:t>
            </a:r>
            <a:r>
              <a:rPr lang="en-US" dirty="0"/>
              <a:t> </a:t>
            </a:r>
            <a:r>
              <a:rPr lang="en-US" dirty="0" err="1"/>
              <a:t>menyren</a:t>
            </a:r>
            <a:r>
              <a:rPr lang="en-US" dirty="0"/>
              <a:t> e </a:t>
            </a:r>
            <a:r>
              <a:rPr lang="en-US" dirty="0" err="1"/>
              <a:t>te</a:t>
            </a:r>
            <a:r>
              <a:rPr lang="en-US" dirty="0"/>
              <a:t> </a:t>
            </a:r>
            <a:r>
              <a:rPr lang="en-US" dirty="0" err="1"/>
              <a:t>menduarit</a:t>
            </a:r>
            <a:r>
              <a:rPr lang="en-US" dirty="0"/>
              <a:t> </a:t>
            </a:r>
            <a:r>
              <a:rPr lang="en-US" dirty="0" err="1"/>
              <a:t>dhe</a:t>
            </a:r>
            <a:r>
              <a:rPr lang="en-US" dirty="0"/>
              <a:t> </a:t>
            </a:r>
            <a:r>
              <a:rPr lang="en-US" dirty="0" err="1"/>
              <a:t>teorine</a:t>
            </a:r>
            <a:r>
              <a:rPr lang="en-US" dirty="0"/>
              <a:t> </a:t>
            </a:r>
            <a:r>
              <a:rPr lang="en-US" dirty="0" err="1"/>
              <a:t>tradicionale</a:t>
            </a:r>
            <a:r>
              <a:rPr lang="en-US" dirty="0"/>
              <a:t> </a:t>
            </a:r>
            <a:r>
              <a:rPr lang="en-US" dirty="0" err="1"/>
              <a:t>ekonomike</a:t>
            </a:r>
            <a:r>
              <a:rPr lang="en-US" dirty="0"/>
              <a:t> </a:t>
            </a:r>
          </a:p>
          <a:p>
            <a:r>
              <a:rPr lang="en-US" dirty="0" err="1"/>
              <a:t>Kjo</a:t>
            </a:r>
            <a:r>
              <a:rPr lang="en-US" dirty="0"/>
              <a:t> </a:t>
            </a:r>
            <a:r>
              <a:rPr lang="en-US" dirty="0" err="1"/>
              <a:t>krize</a:t>
            </a:r>
            <a:r>
              <a:rPr lang="en-US" dirty="0"/>
              <a:t> </a:t>
            </a:r>
            <a:r>
              <a:rPr lang="en-US" dirty="0" err="1"/>
              <a:t>ndikoi</a:t>
            </a:r>
            <a:r>
              <a:rPr lang="en-US" dirty="0"/>
              <a:t> ne </a:t>
            </a:r>
            <a:r>
              <a:rPr lang="en-US" dirty="0" err="1"/>
              <a:t>thellesine</a:t>
            </a:r>
            <a:r>
              <a:rPr lang="en-US" dirty="0"/>
              <a:t> e </a:t>
            </a:r>
            <a:r>
              <a:rPr lang="en-US" dirty="0" err="1"/>
              <a:t>intervenimit</a:t>
            </a:r>
            <a:r>
              <a:rPr lang="en-US" dirty="0"/>
              <a:t> </a:t>
            </a:r>
            <a:r>
              <a:rPr lang="en-US" dirty="0" err="1"/>
              <a:t>te</a:t>
            </a:r>
            <a:r>
              <a:rPr lang="en-US" dirty="0"/>
              <a:t> </a:t>
            </a:r>
            <a:r>
              <a:rPr lang="en-US" dirty="0" err="1"/>
              <a:t>shtetit</a:t>
            </a:r>
            <a:r>
              <a:rPr lang="en-US" dirty="0"/>
              <a:t> ne </a:t>
            </a:r>
            <a:r>
              <a:rPr lang="en-US" dirty="0" err="1"/>
              <a:t>ekonomi</a:t>
            </a:r>
            <a:r>
              <a:rPr lang="en-US" dirty="0"/>
              <a:t> </a:t>
            </a:r>
            <a:r>
              <a:rPr lang="en-US" dirty="0" err="1"/>
              <a:t>si</a:t>
            </a:r>
            <a:r>
              <a:rPr lang="en-US" dirty="0"/>
              <a:t> preventive </a:t>
            </a:r>
            <a:r>
              <a:rPr lang="en-US" dirty="0" err="1"/>
              <a:t>nga</a:t>
            </a:r>
            <a:r>
              <a:rPr lang="en-US" dirty="0"/>
              <a:t> </a:t>
            </a:r>
            <a:r>
              <a:rPr lang="en-US" dirty="0" err="1"/>
              <a:t>goditjet</a:t>
            </a:r>
            <a:r>
              <a:rPr lang="en-US" dirty="0"/>
              <a:t> e </a:t>
            </a:r>
            <a:r>
              <a:rPr lang="en-US" dirty="0" err="1"/>
              <a:t>ardhshme</a:t>
            </a:r>
            <a:r>
              <a:rPr lang="en-US" dirty="0"/>
              <a:t> </a:t>
            </a:r>
            <a:r>
              <a:rPr lang="en-US" dirty="0" err="1"/>
              <a:t>ekonomike</a:t>
            </a:r>
            <a:r>
              <a:rPr lang="en-US" dirty="0"/>
              <a:t> (</a:t>
            </a:r>
            <a:r>
              <a:rPr lang="en-US" dirty="0" err="1"/>
              <a:t>teoria</a:t>
            </a:r>
            <a:r>
              <a:rPr lang="en-US" dirty="0"/>
              <a:t> e </a:t>
            </a:r>
            <a:r>
              <a:rPr lang="en-US" dirty="0" err="1"/>
              <a:t>Keyns</a:t>
            </a:r>
            <a:r>
              <a:rPr lang="en-US" dirty="0"/>
              <a:t>-it)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r>
              <a:rPr lang="en-US" dirty="0"/>
              <a:t>Per 30 </a:t>
            </a:r>
            <a:r>
              <a:rPr lang="en-US" dirty="0" err="1"/>
              <a:t>vite</a:t>
            </a:r>
            <a:r>
              <a:rPr lang="en-US" dirty="0"/>
              <a:t> </a:t>
            </a:r>
            <a:r>
              <a:rPr lang="en-US" dirty="0" err="1"/>
              <a:t>te</a:t>
            </a:r>
            <a:r>
              <a:rPr lang="en-US" dirty="0"/>
              <a:t> </a:t>
            </a:r>
            <a:r>
              <a:rPr lang="en-US" dirty="0" err="1"/>
              <a:t>aplikimit</a:t>
            </a:r>
            <a:r>
              <a:rPr lang="en-US" dirty="0"/>
              <a:t> </a:t>
            </a:r>
            <a:r>
              <a:rPr lang="en-US" dirty="0" err="1"/>
              <a:t>te</a:t>
            </a:r>
            <a:r>
              <a:rPr lang="en-US" dirty="0"/>
              <a:t> </a:t>
            </a:r>
            <a:r>
              <a:rPr lang="en-US" dirty="0" err="1"/>
              <a:t>teorise</a:t>
            </a:r>
            <a:r>
              <a:rPr lang="en-US" dirty="0"/>
              <a:t> se </a:t>
            </a:r>
            <a:r>
              <a:rPr lang="en-US" dirty="0" err="1"/>
              <a:t>Kejnsit</a:t>
            </a:r>
            <a:r>
              <a:rPr lang="en-US" dirty="0"/>
              <a:t> </a:t>
            </a:r>
            <a:r>
              <a:rPr lang="en-US" dirty="0" err="1"/>
              <a:t>nuk</a:t>
            </a:r>
            <a:r>
              <a:rPr lang="en-US" dirty="0"/>
              <a:t> </a:t>
            </a:r>
            <a:r>
              <a:rPr lang="en-US" dirty="0" err="1"/>
              <a:t>ndodhi</a:t>
            </a:r>
            <a:r>
              <a:rPr lang="en-US" dirty="0"/>
              <a:t> </a:t>
            </a:r>
            <a:r>
              <a:rPr lang="en-US" dirty="0" err="1"/>
              <a:t>asnje</a:t>
            </a:r>
            <a:r>
              <a:rPr lang="en-US" dirty="0"/>
              <a:t> </a:t>
            </a:r>
            <a:r>
              <a:rPr lang="en-US" dirty="0" err="1"/>
              <a:t>krize</a:t>
            </a:r>
            <a:r>
              <a:rPr lang="en-US" dirty="0"/>
              <a:t> </a:t>
            </a:r>
            <a:r>
              <a:rPr lang="en-US" dirty="0" err="1"/>
              <a:t>serioze</a:t>
            </a:r>
            <a:r>
              <a:rPr lang="en-US" dirty="0"/>
              <a:t> </a:t>
            </a:r>
            <a:r>
              <a:rPr lang="en-US" dirty="0" err="1"/>
              <a:t>ekonomike</a:t>
            </a:r>
            <a:r>
              <a:rPr lang="en-US" dirty="0"/>
              <a:t>, </a:t>
            </a:r>
            <a:r>
              <a:rPr lang="en-US" dirty="0" err="1"/>
              <a:t>deri</a:t>
            </a:r>
            <a:r>
              <a:rPr lang="en-US" dirty="0"/>
              <a:t> ne </a:t>
            </a:r>
            <a:r>
              <a:rPr lang="en-US" dirty="0" err="1"/>
              <a:t>krizen</a:t>
            </a:r>
            <a:r>
              <a:rPr lang="en-US" dirty="0"/>
              <a:t> e </a:t>
            </a:r>
            <a:r>
              <a:rPr lang="en-US" dirty="0" err="1"/>
              <a:t>vitit</a:t>
            </a:r>
            <a:r>
              <a:rPr lang="en-US" dirty="0"/>
              <a:t> 1973, </a:t>
            </a:r>
            <a:r>
              <a:rPr lang="en-US" dirty="0" err="1"/>
              <a:t>kur</a:t>
            </a:r>
            <a:r>
              <a:rPr lang="en-US" dirty="0"/>
              <a:t> </a:t>
            </a:r>
            <a:r>
              <a:rPr lang="en-US" dirty="0" err="1"/>
              <a:t>terapia</a:t>
            </a:r>
            <a:r>
              <a:rPr lang="en-US" dirty="0"/>
              <a:t> e </a:t>
            </a:r>
            <a:r>
              <a:rPr lang="en-US" dirty="0" err="1"/>
              <a:t>Kejnsit</a:t>
            </a:r>
            <a:r>
              <a:rPr lang="en-US" dirty="0"/>
              <a:t> </a:t>
            </a:r>
            <a:r>
              <a:rPr lang="en-US" dirty="0" err="1"/>
              <a:t>nuk</a:t>
            </a:r>
            <a:r>
              <a:rPr lang="en-US" dirty="0"/>
              <a:t> u </a:t>
            </a:r>
            <a:r>
              <a:rPr lang="en-US" dirty="0" err="1"/>
              <a:t>tregua</a:t>
            </a:r>
            <a:r>
              <a:rPr lang="en-US" dirty="0"/>
              <a:t> e </a:t>
            </a:r>
            <a:r>
              <a:rPr lang="en-US" dirty="0" err="1"/>
              <a:t>sukseshme</a:t>
            </a:r>
            <a:r>
              <a:rPr lang="en-US" dirty="0"/>
              <a:t> per </a:t>
            </a:r>
            <a:r>
              <a:rPr lang="en-US" dirty="0" err="1"/>
              <a:t>tejkalimin</a:t>
            </a:r>
            <a:r>
              <a:rPr lang="en-US" dirty="0"/>
              <a:t> e </a:t>
            </a:r>
            <a:r>
              <a:rPr lang="en-US" dirty="0" err="1"/>
              <a:t>gjendjes</a:t>
            </a:r>
            <a:endParaRPr lang="en-US" dirty="0"/>
          </a:p>
          <a:p>
            <a:r>
              <a:rPr lang="en-US" dirty="0"/>
              <a:t>Ne </a:t>
            </a:r>
            <a:r>
              <a:rPr lang="en-US" dirty="0" err="1"/>
              <a:t>vitin</a:t>
            </a:r>
            <a:r>
              <a:rPr lang="en-US" dirty="0"/>
              <a:t> 1973 </a:t>
            </a:r>
            <a:r>
              <a:rPr lang="en-US" dirty="0" err="1"/>
              <a:t>shpertheu</a:t>
            </a:r>
            <a:r>
              <a:rPr lang="en-US" dirty="0"/>
              <a:t> </a:t>
            </a:r>
            <a:r>
              <a:rPr lang="en-US" dirty="0" err="1"/>
              <a:t>kriza</a:t>
            </a:r>
            <a:r>
              <a:rPr lang="en-US" dirty="0"/>
              <a:t> e </a:t>
            </a:r>
            <a:r>
              <a:rPr lang="en-US" dirty="0" err="1"/>
              <a:t>naftes</a:t>
            </a:r>
            <a:r>
              <a:rPr lang="en-US" dirty="0"/>
              <a:t>, e </a:t>
            </a:r>
            <a:r>
              <a:rPr lang="en-US" dirty="0" err="1"/>
              <a:t>cila</a:t>
            </a:r>
            <a:r>
              <a:rPr lang="en-US" dirty="0"/>
              <a:t> </a:t>
            </a:r>
            <a:r>
              <a:rPr lang="en-US" dirty="0" err="1"/>
              <a:t>ndikoi</a:t>
            </a:r>
            <a:r>
              <a:rPr lang="en-US" dirty="0"/>
              <a:t> ne </a:t>
            </a:r>
            <a:r>
              <a:rPr lang="en-US" dirty="0" err="1"/>
              <a:t>paraqitjen</a:t>
            </a:r>
            <a:r>
              <a:rPr lang="en-US" dirty="0"/>
              <a:t> e </a:t>
            </a:r>
            <a:r>
              <a:rPr lang="en-US" dirty="0" err="1"/>
              <a:t>nje</a:t>
            </a:r>
            <a:r>
              <a:rPr lang="en-US" dirty="0"/>
              <a:t> </a:t>
            </a:r>
            <a:r>
              <a:rPr lang="en-US" dirty="0" err="1"/>
              <a:t>fenomeni</a:t>
            </a:r>
            <a:r>
              <a:rPr lang="en-US" dirty="0"/>
              <a:t> </a:t>
            </a:r>
            <a:r>
              <a:rPr lang="en-US" dirty="0" err="1"/>
              <a:t>te</a:t>
            </a:r>
            <a:r>
              <a:rPr lang="en-US" dirty="0"/>
              <a:t> </a:t>
            </a:r>
            <a:r>
              <a:rPr lang="en-US" dirty="0" err="1"/>
              <a:t>ri</a:t>
            </a:r>
            <a:r>
              <a:rPr lang="en-US" dirty="0"/>
              <a:t> ne </a:t>
            </a:r>
            <a:r>
              <a:rPr lang="en-US" dirty="0" err="1"/>
              <a:t>teorine</a:t>
            </a:r>
            <a:r>
              <a:rPr lang="en-US" dirty="0"/>
              <a:t> </a:t>
            </a:r>
            <a:r>
              <a:rPr lang="en-US" dirty="0" err="1"/>
              <a:t>dhe</a:t>
            </a:r>
            <a:r>
              <a:rPr lang="en-US" dirty="0"/>
              <a:t> </a:t>
            </a:r>
            <a:r>
              <a:rPr lang="en-US" dirty="0" err="1"/>
              <a:t>praktiken</a:t>
            </a:r>
            <a:r>
              <a:rPr lang="en-US" dirty="0"/>
              <a:t> </a:t>
            </a:r>
            <a:r>
              <a:rPr lang="en-US" dirty="0" err="1"/>
              <a:t>ekonomike</a:t>
            </a:r>
            <a:r>
              <a:rPr lang="en-US" dirty="0"/>
              <a:t> </a:t>
            </a:r>
            <a:r>
              <a:rPr lang="en-US" dirty="0" err="1"/>
              <a:t>te</a:t>
            </a:r>
            <a:r>
              <a:rPr lang="en-US" dirty="0"/>
              <a:t> </a:t>
            </a:r>
            <a:r>
              <a:rPr lang="en-US" dirty="0" err="1"/>
              <a:t>quajtur</a:t>
            </a:r>
            <a:r>
              <a:rPr lang="en-US" dirty="0"/>
              <a:t> “</a:t>
            </a:r>
            <a:r>
              <a:rPr lang="en-US" dirty="0" err="1"/>
              <a:t>Stagflacion</a:t>
            </a:r>
            <a:r>
              <a:rPr lang="en-US" dirty="0"/>
              <a:t>”  ( </a:t>
            </a:r>
            <a:r>
              <a:rPr lang="en-US" dirty="0" err="1"/>
              <a:t>stagnimi</a:t>
            </a:r>
            <a:r>
              <a:rPr lang="en-US" dirty="0"/>
              <a:t> </a:t>
            </a:r>
            <a:r>
              <a:rPr lang="en-US" dirty="0" err="1"/>
              <a:t>i</a:t>
            </a:r>
            <a:r>
              <a:rPr lang="en-US" dirty="0"/>
              <a:t> </a:t>
            </a:r>
            <a:r>
              <a:rPr lang="en-US" dirty="0" err="1"/>
              <a:t>prodhimit</a:t>
            </a:r>
            <a:r>
              <a:rPr lang="en-US" dirty="0"/>
              <a:t>, </a:t>
            </a:r>
            <a:r>
              <a:rPr lang="en-US" dirty="0" err="1"/>
              <a:t>punesimit</a:t>
            </a:r>
            <a:r>
              <a:rPr lang="en-US" dirty="0"/>
              <a:t> </a:t>
            </a:r>
            <a:r>
              <a:rPr lang="en-US" dirty="0" err="1"/>
              <a:t>te</a:t>
            </a:r>
            <a:r>
              <a:rPr lang="en-US" dirty="0"/>
              <a:t> </a:t>
            </a:r>
            <a:r>
              <a:rPr lang="en-US" dirty="0" err="1"/>
              <a:t>shoqeruer</a:t>
            </a:r>
            <a:r>
              <a:rPr lang="en-US" dirty="0"/>
              <a:t> me </a:t>
            </a:r>
            <a:r>
              <a:rPr lang="en-US" dirty="0" err="1"/>
              <a:t>inflacion</a:t>
            </a:r>
            <a:r>
              <a:rPr lang="en-US" dirty="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1495</Words>
  <Application>Microsoft Office PowerPoint</Application>
  <PresentationFormat>On-screen Show (4:3)</PresentationFormat>
  <Paragraphs>59</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Times New Roman</vt:lpstr>
      <vt:lpstr>Office Theme</vt:lpstr>
      <vt:lpstr>Prof.dr. Myrvete Badivuku-Pantina</vt:lpstr>
      <vt:lpstr>Literatura</vt:lpstr>
      <vt:lpstr>Historiku i krizave ekonomike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Kriza e tulipaneve</vt:lpstr>
      <vt:lpstr>PowerPoint Presentation</vt:lpstr>
      <vt:lpstr>PowerPoint Presentation</vt:lpstr>
      <vt:lpstr>Indeksi i cmimit te tulipaneve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Prof.dr. Myrvete Badivuku-Pantina</dc:title>
  <dc:creator>Ekonomik</dc:creator>
  <cp:lastModifiedBy>Admin</cp:lastModifiedBy>
  <cp:revision>52</cp:revision>
  <dcterms:created xsi:type="dcterms:W3CDTF">2011-10-10T09:52:41Z</dcterms:created>
  <dcterms:modified xsi:type="dcterms:W3CDTF">2021-02-24T10:59:18Z</dcterms:modified>
</cp:coreProperties>
</file>