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90" r:id="rId6"/>
  </p:sldIdLst>
  <p:sldSz cx="12192000" cy="6858000"/>
  <p:notesSz cx="6858000" cy="9144000"/>
  <p:defaultTextStyle>
    <a:defPPr>
      <a:defRPr lang="sq-A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6" d="100"/>
          <a:sy n="76" d="100"/>
        </p:scale>
        <p:origin x="84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0B90E1-D626-8C56-DEF8-04C42ADD2B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AB43B63-D0CC-CD03-3AEE-351A512BC5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q-A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8A0819-E7D7-7D5D-016C-ED23A854DF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00518-59A8-414C-AB97-FFB4AF6F8C1C}" type="datetimeFigureOut">
              <a:rPr lang="sq-AL" smtClean="0"/>
              <a:t>22.9.2025</a:t>
            </a:fld>
            <a:endParaRPr lang="sq-A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28ADF2-C13A-CAD8-E530-5CF10D724D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D8D337-90DC-82E0-4E02-8588F353A1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B59CD-2127-45CC-A822-698600EF69A4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2593377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069D95-1E8B-0570-69D1-7B3AA7C61F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1D3A94-31AE-7B39-03B5-1D07E70DE4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E3181D-33F7-F083-F2EB-306C3EE054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00518-59A8-414C-AB97-FFB4AF6F8C1C}" type="datetimeFigureOut">
              <a:rPr lang="sq-AL" smtClean="0"/>
              <a:t>22.9.2025</a:t>
            </a:fld>
            <a:endParaRPr lang="sq-A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01AEF6-1AB8-8ED4-AF55-B8A7AEEFE4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7CEF5A-3B07-F810-4482-BBB94C24C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B59CD-2127-45CC-A822-698600EF69A4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2235977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5317A4A-45BF-35A3-4A28-8825AEEF7A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F67D8E9-B8D4-EF95-01DA-66A22A2559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F480B0-25A7-55EB-4688-42803064E4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00518-59A8-414C-AB97-FFB4AF6F8C1C}" type="datetimeFigureOut">
              <a:rPr lang="sq-AL" smtClean="0"/>
              <a:t>22.9.2025</a:t>
            </a:fld>
            <a:endParaRPr lang="sq-A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D10732-091A-C779-BB91-DB3220BF8D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E54A7B-822E-69B4-8940-2CDA125C6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B59CD-2127-45CC-A822-698600EF69A4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24784896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7D0970-793C-4C90-1B9A-950BF735BC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C05FDB-C929-C6D1-98D8-96C35C925C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F58556-E0BB-8496-072D-8C6D78AF74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00518-59A8-414C-AB97-FFB4AF6F8C1C}" type="datetimeFigureOut">
              <a:rPr lang="sq-AL" smtClean="0"/>
              <a:t>22.9.2025</a:t>
            </a:fld>
            <a:endParaRPr lang="sq-A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DFB3F6-FB22-2CC7-B9A6-E42C5C0191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F968C7-3AB2-B912-9930-BE724D8498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B59CD-2127-45CC-A822-698600EF69A4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15385505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84EC2D-DDE3-A3C6-A08E-7F5E827178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015B86-CECC-7DC7-C49C-BF865B90C3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3E90EB-2825-F3FC-88F7-55064B2740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00518-59A8-414C-AB97-FFB4AF6F8C1C}" type="datetimeFigureOut">
              <a:rPr lang="sq-AL" smtClean="0"/>
              <a:t>22.9.2025</a:t>
            </a:fld>
            <a:endParaRPr lang="sq-A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3805F3-6656-643E-B712-E81BA50DC4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EDA4DD-4C2E-87AC-6A75-E29CC36453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B59CD-2127-45CC-A822-698600EF69A4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70292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3AEAF5-593D-5D16-F88B-982C807C52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DCAFF9-6047-6A33-F9AE-5CF0BADB85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3CA74F-5D41-203C-2FCA-03CCF72AE2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07EAC7-5124-F666-01FB-BDE0729838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00518-59A8-414C-AB97-FFB4AF6F8C1C}" type="datetimeFigureOut">
              <a:rPr lang="sq-AL" smtClean="0"/>
              <a:t>22.9.2025</a:t>
            </a:fld>
            <a:endParaRPr lang="sq-A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9048BD-AB1E-FE05-4D7F-9938034CD9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9F09A5-55F3-D946-89B8-CAF9B6EA7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B59CD-2127-45CC-A822-698600EF69A4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41418167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F6E595-9B14-C1E6-C135-6DD018AF5F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41821F-651A-2EFF-B49A-7954E2FB08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44A8F6-18DD-A28C-9719-1AB7B0FE71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4986766-25E9-0B5C-075D-FA8AF33774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51468C-614E-0CCB-94E4-A4B329C4B2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699B1E3-EA36-D29F-00AE-6A5EBAF0FE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00518-59A8-414C-AB97-FFB4AF6F8C1C}" type="datetimeFigureOut">
              <a:rPr lang="sq-AL" smtClean="0"/>
              <a:t>22.9.2025</a:t>
            </a:fld>
            <a:endParaRPr lang="sq-A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49875E2-D787-D96F-FDA9-A895673CE0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1D20806-85AA-00E5-46B0-144EE499D6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B59CD-2127-45CC-A822-698600EF69A4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36016745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981D94-BB32-9F65-04B2-8FECD511E3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A0A8BF0-D722-21EB-3D31-72A075DBE7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00518-59A8-414C-AB97-FFB4AF6F8C1C}" type="datetimeFigureOut">
              <a:rPr lang="sq-AL" smtClean="0"/>
              <a:t>22.9.2025</a:t>
            </a:fld>
            <a:endParaRPr lang="sq-A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1929183-8F53-5F0C-8EFC-BBBF9D9598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D7221D9-FC06-D38F-E6AA-51AE505A8C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B59CD-2127-45CC-A822-698600EF69A4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14437291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9037FE8-B7E7-46F8-5F9C-63BC4A2A07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00518-59A8-414C-AB97-FFB4AF6F8C1C}" type="datetimeFigureOut">
              <a:rPr lang="sq-AL" smtClean="0"/>
              <a:t>22.9.2025</a:t>
            </a:fld>
            <a:endParaRPr lang="sq-A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CC00B1C-D67E-D47E-5971-4F8F1223B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D476F8-3671-4035-5C5A-CE36D5A49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B59CD-2127-45CC-A822-698600EF69A4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2171192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A83974-0CB3-256E-814E-CD1B9D82B2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6E9FD6-DB7A-25E4-ADDD-9515BA681F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4C83C-D2FE-183C-568F-331F8D971F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382DED-B5C7-C354-CA0F-C373951533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00518-59A8-414C-AB97-FFB4AF6F8C1C}" type="datetimeFigureOut">
              <a:rPr lang="sq-AL" smtClean="0"/>
              <a:t>22.9.2025</a:t>
            </a:fld>
            <a:endParaRPr lang="sq-A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025F18-1C9C-1C40-55C7-74F5924B17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6CCC79-B090-25D4-9F99-E45E2698CD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B59CD-2127-45CC-A822-698600EF69A4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3442136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C594E8-8BB4-045D-E76B-9EEAE7C72E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26D5F6C-E055-73FA-64C6-D428B9EA93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q-A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9530A1-B644-905C-BA3B-1201D46E92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1A88B3-8090-6114-404F-31B2A75FB1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00518-59A8-414C-AB97-FFB4AF6F8C1C}" type="datetimeFigureOut">
              <a:rPr lang="sq-AL" smtClean="0"/>
              <a:t>22.9.2025</a:t>
            </a:fld>
            <a:endParaRPr lang="sq-A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BC8EDA-5309-0893-36DD-690CA62271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F22A99-B39C-5B86-5856-D0254DED9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B59CD-2127-45CC-A822-698600EF69A4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1460890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3964BF-D5BD-8030-E751-3FDD21D085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DF1EFA-A5E7-3AAF-910C-FF5462FB29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B3ECA7-95F5-14D6-F1F4-FCE5228C9CC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600518-59A8-414C-AB97-FFB4AF6F8C1C}" type="datetimeFigureOut">
              <a:rPr lang="sq-AL" smtClean="0"/>
              <a:t>22.9.2025</a:t>
            </a:fld>
            <a:endParaRPr lang="sq-A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C8D21B-7CAB-3777-5C60-D2B3616D1A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q-A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463079-3A06-9FCC-CA60-B4CC867345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EB59CD-2127-45CC-A822-698600EF69A4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2119108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q-A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package" Target="../embeddings/Microsoft_Excel_Worksheet.xlsx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35975" y="620714"/>
            <a:ext cx="5202802" cy="1063625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it-IT" altLang="en-US" sz="3300" dirty="0">
                <a:latin typeface="Times New Roman" panose="02020603050405020304" pitchFamily="18" charset="0"/>
              </a:rPr>
              <a:t>Niveli i studimeve: </a:t>
            </a:r>
            <a:br>
              <a:rPr lang="it-IT" altLang="en-US" sz="3300" dirty="0">
                <a:latin typeface="Times New Roman" panose="02020603050405020304" pitchFamily="18" charset="0"/>
              </a:rPr>
            </a:br>
            <a:r>
              <a:rPr lang="it-IT" altLang="en-US" sz="3300" dirty="0">
                <a:latin typeface="Times New Roman" panose="02020603050405020304" pitchFamily="18" charset="0"/>
              </a:rPr>
              <a:t>Master shkencor</a:t>
            </a:r>
            <a:endParaRPr lang="en-US" altLang="en-US" sz="3300" dirty="0">
              <a:latin typeface="Times New Roman" panose="02020603050405020304" pitchFamily="18" charset="0"/>
            </a:endParaRPr>
          </a:p>
        </p:txBody>
      </p:sp>
      <p:sp>
        <p:nvSpPr>
          <p:cNvPr id="4099" name="Rectangle 7"/>
          <p:cNvSpPr>
            <a:spLocks noChangeArrowheads="1"/>
          </p:cNvSpPr>
          <p:nvPr/>
        </p:nvSpPr>
        <p:spPr bwMode="auto">
          <a:xfrm>
            <a:off x="80010" y="2659064"/>
            <a:ext cx="6694416" cy="17795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it-IT" altLang="en-US" sz="4000" b="1" dirty="0"/>
              <a:t>Lënda: </a:t>
            </a:r>
            <a:br>
              <a:rPr lang="it-IT" altLang="en-US" sz="4000" b="1" dirty="0"/>
            </a:br>
            <a:r>
              <a:rPr lang="it-IT" altLang="en-US" sz="4000" b="1" dirty="0"/>
              <a:t>RAPORTIMI </a:t>
            </a:r>
          </a:p>
          <a:p>
            <a:pPr algn="ctr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it-IT" altLang="en-US" sz="4000" b="1" dirty="0"/>
              <a:t>FINANCIAR I AVANCUAR </a:t>
            </a:r>
            <a:endParaRPr lang="en-US" altLang="en-US" sz="4000" b="1" dirty="0"/>
          </a:p>
        </p:txBody>
      </p:sp>
      <p:sp>
        <p:nvSpPr>
          <p:cNvPr id="5" name="Rectangle 4"/>
          <p:cNvSpPr/>
          <p:nvPr/>
        </p:nvSpPr>
        <p:spPr>
          <a:xfrm>
            <a:off x="1225978" y="6248403"/>
            <a:ext cx="315067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Prof.Dr.Muhamet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Aliu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E356C-C756-4A1A-B822-F21FA3CE09E5}" type="slidenum">
              <a:rPr lang="en-US" smtClean="0"/>
              <a:t>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Prof.Dr.Muhamet Aliu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267EE54-1737-05E2-0DAE-CB54DE2DB8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11333" y="422031"/>
            <a:ext cx="4842468" cy="593431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Latn-CS" altLang="en-US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Metod</a:t>
            </a:r>
            <a:r>
              <a:rPr lang="en-US" altLang="en-US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ologjia e punës</a:t>
            </a:r>
            <a:endParaRPr lang="en-US" altLang="en-US">
              <a:ea typeface="Arial Unicode MS" panose="020B060402020202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323850" y="1476632"/>
            <a:ext cx="8286750" cy="4079875"/>
          </a:xfrm>
        </p:spPr>
        <p:txBody>
          <a:bodyPr/>
          <a:lstStyle/>
          <a:p>
            <a:pPr eaLnBrk="1" hangingPunct="1"/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Ligjerata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pl-PL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Punime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seminarike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aktivitete</a:t>
            </a:r>
            <a:endParaRPr lang="pl-PL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Puna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praktike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përdorimi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pl-PL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aterial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eve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bizneseve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Provimi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përfundimtar</a:t>
            </a:r>
            <a:endParaRPr lang="pl-PL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24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4191000" y="6245225"/>
            <a:ext cx="3352800" cy="4762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Prof.Dr.Muhamet Aliu</a:t>
            </a:r>
          </a:p>
        </p:txBody>
      </p:sp>
      <p:sp>
        <p:nvSpPr>
          <p:cNvPr id="5125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2C8C11F-A2AD-46DA-8482-9A39844AE059}" type="slidenum">
              <a:rPr lang="en-US" altLang="en-US" sz="1400"/>
              <a:t>2</a:t>
            </a:fld>
            <a:endParaRPr lang="en-US" altLang="en-US" sz="1400"/>
          </a:p>
        </p:txBody>
      </p:sp>
      <p:pic>
        <p:nvPicPr>
          <p:cNvPr id="2" name="Picture 6" descr="Related image">
            <a:extLst>
              <a:ext uri="{FF2B5EF4-FFF2-40B4-BE49-F238E27FC236}">
                <a16:creationId xmlns:a16="http://schemas.microsoft.com/office/drawing/2014/main" id="{442E7DC0-239F-973E-67AB-09586E3333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5007" y="572757"/>
            <a:ext cx="4593143" cy="5295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1833563" y="423864"/>
            <a:ext cx="7886700" cy="352911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altLang="en-US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LITERATURA: </a:t>
            </a:r>
            <a:endParaRPr lang="en-US" altLang="en-US" dirty="0">
              <a:ea typeface="Arial Unicode MS" panose="020B060402020202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306705" y="1055200"/>
            <a:ext cx="11578590" cy="5026025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  <a:defRPr/>
            </a:pP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Literatura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obligative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spcBef>
                <a:spcPts val="0"/>
              </a:spcBef>
              <a:defRPr/>
            </a:pPr>
            <a:endParaRPr lang="en-US" sz="3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  <a:defRPr/>
            </a:pPr>
            <a:r>
              <a:rPr lang="sq-AL" sz="33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Muhamet</a:t>
            </a:r>
            <a:r>
              <a:rPr lang="en-US" sz="33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q-AL" sz="33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Aliu</a:t>
            </a:r>
            <a:r>
              <a:rPr lang="en-US" sz="33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sq-AL" sz="33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q-AL" sz="33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(2020). Raportimi financiar</a:t>
            </a:r>
            <a:r>
              <a:rPr lang="en-US" sz="33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q-AL" sz="33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pjesa e parë, Fokus </a:t>
            </a:r>
            <a:r>
              <a:rPr lang="sq-AL" sz="33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Print</a:t>
            </a:r>
            <a:r>
              <a:rPr lang="sq-AL" sz="33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Shkup.</a:t>
            </a:r>
            <a:endParaRPr lang="sq-AL" sz="33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  <a:defRPr/>
            </a:pPr>
            <a:endParaRPr lang="en-US" sz="3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  <a:defRPr/>
            </a:pP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Muhamet Aliu. (2022).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Raportimi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financiar –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pjesa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e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dytë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(Ligjërata të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autorizuara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 </a:t>
            </a:r>
          </a:p>
          <a:p>
            <a:pPr>
              <a:defRPr/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  <a:defRPr/>
            </a:pP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Literatura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shtesë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lnSpc>
                <a:spcPct val="120000"/>
              </a:lnSpc>
              <a:defRPr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Derry Cotter. (2011). Advanced Financial Reporting, A Complete Guide to IFRS. PEARSON, New York.</a:t>
            </a:r>
          </a:p>
          <a:p>
            <a:pPr marL="285750" indent="-285750" algn="just" defTabSz="225425">
              <a:lnSpc>
                <a:spcPct val="120000"/>
              </a:lnSpc>
              <a:buNone/>
              <a:defRPr/>
            </a:pPr>
            <a:r>
              <a:rPr lang="pl-PL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</a:t>
            </a:r>
            <a:r>
              <a:rPr lang="pl-PL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Donald E.Kieso, Jerry J.Weygandt, dhe Terry D.Warfield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pl-PL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(2008). Intermediate Accounting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pl-PL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ed, Hoboken, John Wiley &amp; Sons, Inc. New York.</a:t>
            </a:r>
            <a:endParaRPr lang="en-US" alt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225425">
              <a:lnSpc>
                <a:spcPct val="120000"/>
              </a:lnSpc>
              <a:defRPr/>
            </a:pPr>
            <a:r>
              <a:rPr lang="pl-PL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James Wahlen, Stephen Baginski, Mark Bradshaw (2015). Financial Reporting, Financial Statement Analysis, and Valuation A Strategic Perspective, 8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pl-PL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Cengage Learning, Boston, USA.</a:t>
            </a:r>
          </a:p>
        </p:txBody>
      </p:sp>
      <p:sp>
        <p:nvSpPr>
          <p:cNvPr id="6148" name="Footer Placeholder 1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/>
              <a:t>Prof.Dr.Muhamet Aliu</a:t>
            </a:r>
          </a:p>
        </p:txBody>
      </p:sp>
      <p:sp>
        <p:nvSpPr>
          <p:cNvPr id="6149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5D79329-8F19-4918-9394-0304843CFCA8}" type="slidenum">
              <a:rPr lang="en-US" altLang="en-US" sz="1400"/>
              <a:t>3</a:t>
            </a:fld>
            <a:endParaRPr lang="en-US" altLang="en-US" sz="14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1909763" y="304800"/>
            <a:ext cx="7886700" cy="59055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dirty="0" err="1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Mënyra</a:t>
            </a:r>
            <a:r>
              <a:rPr lang="en-US" altLang="en-US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e </a:t>
            </a:r>
            <a:r>
              <a:rPr lang="en-US" altLang="en-US" dirty="0" err="1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vlerësimit</a:t>
            </a:r>
            <a:endParaRPr lang="en-US" altLang="en-US" dirty="0">
              <a:ea typeface="Arial Unicode MS" panose="020B060402020202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7172" name="Footer Placeholder 1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/>
              <a:t>Prof.Dr.Muhamet Aliu</a:t>
            </a:r>
          </a:p>
        </p:txBody>
      </p:sp>
      <p:sp>
        <p:nvSpPr>
          <p:cNvPr id="7173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7462671-5D66-4190-BE3A-19579C60E108}" type="slidenum">
              <a:rPr lang="en-US" altLang="en-US" sz="1400"/>
              <a:t>4</a:t>
            </a:fld>
            <a:endParaRPr lang="en-US" altLang="en-US" sz="1400"/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3922819"/>
              </p:ext>
            </p:extLst>
          </p:nvPr>
        </p:nvGraphicFramePr>
        <p:xfrm>
          <a:off x="511175" y="1128713"/>
          <a:ext cx="10972800" cy="3211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8184093" imgH="2682082" progId="Excel.Sheet.12">
                  <p:embed/>
                </p:oleObj>
              </mc:Choice>
              <mc:Fallback>
                <p:oleObj name="Worksheet" r:id="rId2" imgW="8184093" imgH="2682082" progId="Excel.Sheet.12">
                  <p:embed/>
                  <p:pic>
                    <p:nvPicPr>
                      <p:cNvPr id="2" name="Object 1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11175" y="1128713"/>
                        <a:ext cx="10972800" cy="32115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8314C8C9-A486-5D1B-08EF-561935E4E9A2}"/>
              </a:ext>
            </a:extLst>
          </p:cNvPr>
          <p:cNvSpPr txBox="1"/>
          <p:nvPr/>
        </p:nvSpPr>
        <p:spPr>
          <a:xfrm>
            <a:off x="589935" y="5429553"/>
            <a:ext cx="1089414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Mos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vijimi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për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më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shumë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se 3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ligjërata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humbet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e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drejta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për punim seminarik!</a:t>
            </a:r>
            <a:endParaRPr lang="sq-AL" sz="24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D268807E-6E25-B0B9-1E02-1684AD6242D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98971044"/>
              </p:ext>
            </p:extLst>
          </p:nvPr>
        </p:nvGraphicFramePr>
        <p:xfrm>
          <a:off x="526701" y="284480"/>
          <a:ext cx="10515597" cy="636027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69053">
                  <a:extLst>
                    <a:ext uri="{9D8B030D-6E8A-4147-A177-3AD203B41FA5}">
                      <a16:colId xmlns:a16="http://schemas.microsoft.com/office/drawing/2014/main" val="3964070736"/>
                    </a:ext>
                  </a:extLst>
                </a:gridCol>
                <a:gridCol w="9133952">
                  <a:extLst>
                    <a:ext uri="{9D8B030D-6E8A-4147-A177-3AD203B41FA5}">
                      <a16:colId xmlns:a16="http://schemas.microsoft.com/office/drawing/2014/main" val="1265917575"/>
                    </a:ext>
                  </a:extLst>
                </a:gridCol>
                <a:gridCol w="712592">
                  <a:extLst>
                    <a:ext uri="{9D8B030D-6E8A-4147-A177-3AD203B41FA5}">
                      <a16:colId xmlns:a16="http://schemas.microsoft.com/office/drawing/2014/main" val="30160589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Java</a:t>
                      </a:r>
                      <a:endParaRPr lang="sq-AL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Përmbajtja</a:t>
                      </a:r>
                      <a:r>
                        <a:rPr lang="en-US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 </a:t>
                      </a:r>
                      <a:r>
                        <a:rPr lang="en-US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ligjeratave</a:t>
                      </a:r>
                      <a:endParaRPr lang="sq-AL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q-AL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440028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Kuadri konceptual për raportimin financiar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q-AL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28010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Kuadri ligjor dhe rregullator për raportim financiar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q-AL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073597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Aplikimi i standardeve ndërkombëtare të raportimit financiar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q-AL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081295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Raportimi i kombinimeve të biznesit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q-AL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33837812"/>
                  </a:ext>
                </a:extLst>
              </a:tr>
              <a:tr h="467472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Njohja dhe raportimi i provizioneve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q-AL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870853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Njohja dhe raportimi i ngjarjeve pas datës së bilancit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q-AL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362759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Njohja dhe raportimi i tatimeve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q-AL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80264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Njohja dhe raportimi i granteve qeveritare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q-AL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764430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Njohja dhe raportimi i transaksioneve në valutë të huaj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q-AL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402374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Kontabiliteti dhe raportimi mjedisor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q-AL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13908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Raportimi i performancës financiare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q-AL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510982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Raportimi i pozitës financiare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q-AL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753931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Raportimi i rrjedhës së parasë dhe ndryshimeve në kapitalin e pronarëve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q-AL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058464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Shpalosja e politikave të kontabilitetit dhe shënimet sqaruese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q-AL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99772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sq-AL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Analiza dhe interpretimi i pasqyrave financiare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q-AL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758093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36313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222</TotalTime>
  <Words>340</Words>
  <Application>Microsoft Office PowerPoint</Application>
  <PresentationFormat>Widescreen</PresentationFormat>
  <Paragraphs>62</Paragraphs>
  <Slides>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Arial Unicode MS</vt:lpstr>
      <vt:lpstr>Calibri</vt:lpstr>
      <vt:lpstr>Calibri Light</vt:lpstr>
      <vt:lpstr>Times New Roman</vt:lpstr>
      <vt:lpstr>Office Theme</vt:lpstr>
      <vt:lpstr>Worksheet</vt:lpstr>
      <vt:lpstr>Niveli i studimeve:  Master shkencor</vt:lpstr>
      <vt:lpstr>Metodologjia e punës</vt:lpstr>
      <vt:lpstr>LITERATURA: </vt:lpstr>
      <vt:lpstr>Mënyra e vlerësimit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Muhamet Aliu</dc:creator>
  <cp:lastModifiedBy>Muhamet Aliu</cp:lastModifiedBy>
  <cp:revision>18</cp:revision>
  <dcterms:created xsi:type="dcterms:W3CDTF">2023-10-04T21:07:13Z</dcterms:created>
  <dcterms:modified xsi:type="dcterms:W3CDTF">2025-09-22T19:57:47Z</dcterms:modified>
</cp:coreProperties>
</file>