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57" r:id="rId6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63BD-EBE2-CACE-890C-FAD11A2D4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25502C-A667-4DFB-5E92-BECB1C3433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B2329-FC15-8C85-8C53-B2205F659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14C4E-16A7-E70E-FCB6-5B81E1453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DFB95-46F1-02B7-DF7C-D46067F2C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55902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4E4BB-AE8B-14B8-EA8B-502F0C3B3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A76CD6-69CC-D819-E6E9-9864CAF68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FA646-87BF-CB7F-82F4-439CBC723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E99BE-D41F-3B7E-99C4-C5E4465C2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63B1C-D3CF-903D-365A-2FE2C4369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08953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4D36FA-1351-8A41-1896-197AB0A3D7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FB6F63-AEA8-F110-6894-56494616B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EE420-1457-A4FD-20C3-A2E1BF312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D3030-4707-BAEC-5568-9EAA61229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390BD-B260-0188-4EC4-3259D22C7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19736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22872-5C05-177D-5B24-143C43AF0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137EB-34AB-C4B8-20B3-3A8FBA1BF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783A6-FAF0-E5C7-7DC2-D6E6C8505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211B4-3494-B836-6EED-A7AAECB10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22988-F056-5B41-426B-35E1AB6BB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41528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55D59-E0CD-2C8B-7066-BA28269A1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A69CD-BA10-F639-D608-4430E4130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1EF79-C0C7-C3DF-7D98-2B3B2EFC3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3EC9E-A4BA-08DF-1CDF-0C31D0C5B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B9EFD-A7C5-98EA-9A5B-3B2704E8A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71885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FC058-A772-8304-C2A6-9CC02CF7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E80F8-96AB-F9FF-88D9-03A3290F7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7F913-5A9E-32C1-1C90-BE7196652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5FF76-9144-716C-D663-B99A97D12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0654C-315C-9D65-DB46-9412E708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30B62-3129-3164-EE28-170AA301C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21224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0204-08EB-EFF1-09D4-9F5424793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A6B04-1885-6B09-BE3A-F2CC3072B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D61358-49C9-1D5C-1297-AF4FC0F78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3A2C71-27A5-D8A7-AD57-A3A8678A1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36817E-DE6E-BDB9-8939-ABE05815A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8FAE98-14C1-8FAA-DDFB-AE5684CCD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18CE68-32CC-DF4E-7B1B-F7229092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58A714-A248-0FD6-7683-DE0DFEB84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43926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E089D-BD3A-10F6-6017-933F0A183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198283-60C0-9D3E-4327-832D14F3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786F82-6D07-AC63-6217-E5573CB1D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51FA9-23D0-C7FA-DADD-91CA14C96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8201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EF4971-A8B5-36C0-FDA2-1EFFF93D8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76E1B0-AFEC-1CA2-7440-27247BF7E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14EC8C-C745-2060-A38B-DE54035C8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986156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CD365-3F84-8E2C-A414-7BCCE6EC7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DE3F5-1C48-82CC-7090-2D185690E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0326A-C2D5-E559-C5A2-29583CBF7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9A478F-009D-CD14-2CF0-D1EEEBDD3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9FAC99-1BF1-000C-3458-784FC6BB7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BA72D-C860-F26C-E1B5-17AC8F3CE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556348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94285-FF63-08E6-1EB0-F35F25852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381363-8EAF-6C3D-FC18-7817300C8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9D1076-0650-8E78-FBDC-9848E4D70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F59E3-AD6A-6DF2-9AB7-DC58A1D86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4BF849-6CF7-605C-E50C-43780BBE8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8439C5-F056-6B12-8CE3-8CD34AA25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43227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9C32FE-9497-6384-34B1-33C8084DB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0D85EE-0266-3435-C9D0-90800C351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3D5A1-55FE-B61D-658C-3E4EF1D98E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CDA1B1-EF40-410D-A812-54FDF20DBE28}" type="datetimeFigureOut">
              <a:rPr lang="sq-AL" smtClean="0"/>
              <a:t>28.2.2024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63162-EDB7-329D-5625-5E4FD50F66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1483B-FCDF-56AD-FEC3-676AF1D2D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8152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264D2E-609E-480F-9576-FF634824A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685" y="616915"/>
            <a:ext cx="6221607" cy="1978801"/>
          </a:xfrm>
        </p:spPr>
        <p:txBody>
          <a:bodyPr anchor="b">
            <a:normAutofit/>
          </a:bodyPr>
          <a:lstStyle/>
          <a:p>
            <a:pPr algn="l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kontabilitet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auditim e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avancuar</a:t>
            </a:r>
            <a:endParaRPr lang="sq-AL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C56F24-32DD-64AC-D8B3-65210EE48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76" y="4165596"/>
            <a:ext cx="5474689" cy="1654749"/>
          </a:xfrm>
        </p:spPr>
        <p:txBody>
          <a:bodyPr anchor="t">
            <a:noAutofit/>
          </a:bodyPr>
          <a:lstStyle/>
          <a:p>
            <a:pPr algn="l"/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Departamenti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KONTABILITET</a:t>
            </a:r>
          </a:p>
          <a:p>
            <a:pPr algn="l"/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Niveli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sudimeve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Msc</a:t>
            </a:r>
            <a:r>
              <a:rPr lang="en-US" sz="3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sz="3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69A1BCF-6AA0-E182-F273-6EE91DB2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4477" y="6039117"/>
            <a:ext cx="3699705" cy="58044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sq-AL" sz="28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Prof.Dr.Muhamet Aliu</a:t>
            </a: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051EEF5D-85EA-FCCE-A20D-EFE8678BA4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94978" y="580128"/>
            <a:ext cx="4909340" cy="605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39BEFDA-B970-4E49-6C57-E50F6AC9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24DCC8C-F325-41A7-BB34-D101CD5E4FA3}" type="slidenum">
              <a:rPr lang="sq-AL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sq-AL" sz="11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43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1"/>
            <a:ext cx="10515600" cy="795081"/>
          </a:xfrm>
        </p:spPr>
        <p:txBody>
          <a:bodyPr>
            <a:normAutofit/>
          </a:bodyPr>
          <a:lstStyle/>
          <a:p>
            <a:r>
              <a:rPr lang="sq-A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Metodologjia e mësimdhënies: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08322-6029-B2B2-263C-9B8BCE24F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1140542"/>
            <a:ext cx="10793361" cy="5036421"/>
          </a:xfrm>
        </p:spPr>
        <p:txBody>
          <a:bodyPr>
            <a:noAutofit/>
          </a:bodyPr>
          <a:lstStyle/>
          <a:p>
            <a:pPr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Mësimdhënia do të zhvillohet përmes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ligjëratës,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detyrave praktike,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interpretimeve individuale e grupore,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punimit të seminareve,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vetëvlerësimeve periodike.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Përmes kësaj metodologjie synojmë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685800" lvl="2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krijimin e raporteve ndërvepruese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1143000" lvl="3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profesor–student si dhe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3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student-student.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88EE3D-34A3-3032-8B43-F3C210CB8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2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28502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502262"/>
          </a:xfrm>
        </p:spPr>
        <p:txBody>
          <a:bodyPr>
            <a:normAutofit fontScale="90000"/>
          </a:bodyPr>
          <a:lstStyle/>
          <a:p>
            <a:r>
              <a:rPr lang="sq-AL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Metodat e vlerësimit: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48F11BE-869E-CEB5-EDAC-32714BCCC72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4465" y="847725"/>
          <a:ext cx="11189109" cy="5508625"/>
        </p:xfrm>
        <a:graphic>
          <a:graphicData uri="http://schemas.openxmlformats.org/drawingml/2006/table">
            <a:tbl>
              <a:tblPr firstRow="1" firstCol="1" bandRow="1"/>
              <a:tblGrid>
                <a:gridCol w="11189109">
                  <a:extLst>
                    <a:ext uri="{9D8B030D-6E8A-4147-A177-3AD203B41FA5}">
                      <a16:colId xmlns:a16="http://schemas.microsoft.com/office/drawing/2014/main" val="1842296775"/>
                    </a:ext>
                  </a:extLst>
                </a:gridCol>
              </a:tblGrid>
              <a:tr h="3674300">
                <a:tc>
                  <a:txBody>
                    <a:bodyPr/>
                    <a:lstStyle/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duhet të jenë pjesëmarrës aktivë të procesit mësimor.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Mësimi aktiv kërkon që studentët të reflektojnë mbi gjërat që diskutohen e jo të jenë pranues pasivë të informative që u jepen.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inkuraj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ohen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të shtrojnë pyetje.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Funksionalizimi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ës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grupore,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të diskutojnë çështjet relevante dhe të këmbejnë mendimet e tyre.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araprakisht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uhet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lex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ojnë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literaturën relevante të lëndës.</a:t>
                      </a:r>
                      <a:endParaRPr lang="sq-AL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38709"/>
                  </a:ext>
                </a:extLst>
              </a:tr>
              <a:tr h="18343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Vlerësimi i studentëve konsiston në: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Pjesëmarrja në ligjërata:		obligative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Punimi seminarik:			20 pikë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Provimi (Testi me shkrim):		80 pikë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94914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FA255-31F5-C3F6-EA47-4C620B836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3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501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450952"/>
          </a:xfrm>
        </p:spPr>
        <p:txBody>
          <a:bodyPr>
            <a:normAutofit fontScale="90000"/>
          </a:bodyPr>
          <a:lstStyle/>
          <a:p>
            <a:r>
              <a:rPr kumimoji="0" lang="sq-AL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187C55-D282-8415-60C9-400ADC1DD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527094"/>
              </p:ext>
            </p:extLst>
          </p:nvPr>
        </p:nvGraphicFramePr>
        <p:xfrm>
          <a:off x="471948" y="796414"/>
          <a:ext cx="11346426" cy="5653828"/>
        </p:xfrm>
        <a:graphic>
          <a:graphicData uri="http://schemas.openxmlformats.org/drawingml/2006/table">
            <a:tbl>
              <a:tblPr firstRow="1" firstCol="1" bandRow="1"/>
              <a:tblGrid>
                <a:gridCol w="1297858">
                  <a:extLst>
                    <a:ext uri="{9D8B030D-6E8A-4147-A177-3AD203B41FA5}">
                      <a16:colId xmlns:a16="http://schemas.microsoft.com/office/drawing/2014/main" val="362160460"/>
                    </a:ext>
                  </a:extLst>
                </a:gridCol>
                <a:gridCol w="10048568">
                  <a:extLst>
                    <a:ext uri="{9D8B030D-6E8A-4147-A177-3AD203B41FA5}">
                      <a16:colId xmlns:a16="http://schemas.microsoft.com/office/drawing/2014/main" val="861564374"/>
                    </a:ext>
                  </a:extLst>
                </a:gridCol>
              </a:tblGrid>
              <a:tr h="10056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bazë:</a:t>
                      </a:r>
                      <a:endParaRPr lang="sq-AL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Aliu Muhamet (2018), Etika Profesionale në Kontabilitet dhe Auditim – Dispensë: Ligjërata të autorizuara, Prishtinë.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002835"/>
                  </a:ext>
                </a:extLst>
              </a:tr>
              <a:tr h="46481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shtesë:</a:t>
                      </a:r>
                      <a:endParaRPr lang="sq-AL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ACCA, P1 (2006).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Qeverisja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dhe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etika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Get Through Guides Ltd., Blake News, Richmond Surrey TW9 3GA, </a:t>
                      </a: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UK.</a:t>
                      </a:r>
                    </a:p>
                    <a:p>
                      <a:pPr marL="0" marR="0" lvl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Ronald Duska, Brenda Shay Duska, and Julie Ragatz (2011). Accounting Ethics, Second Edition, John Wiley &amp; Sons Ltd, Chichester, UK..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 McPhail and Diane Walters (2009). Accounting and Business Ethics: An introduction, Taylor &amp; Francis e-Library, New York.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Catherine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Gowthorpe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John Blake (2005), Ethical Issues in Accounting, Taylor &amp; Francis e-Library, New York.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International Federation of Accountants (2010). Handbook of the Code of Ethics for Professional Accountants, New York</a:t>
                      </a:r>
                      <a:endParaRPr lang="sq-AL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31141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9F941-3E76-EB42-A451-55C3E682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4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22029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4BD5D92-A143-0B7A-800E-D9B086F02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5731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q-AL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0090FD8-4182-ED58-DBC7-CC1041266A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296188"/>
              </p:ext>
            </p:extLst>
          </p:nvPr>
        </p:nvGraphicFramePr>
        <p:xfrm>
          <a:off x="442913" y="619124"/>
          <a:ext cx="11090275" cy="5644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071502" imgH="3375842" progId="Excel.Sheet.12">
                  <p:embed/>
                </p:oleObj>
              </mc:Choice>
              <mc:Fallback>
                <p:oleObj name="Worksheet" r:id="rId2" imgW="7071502" imgH="3375842" progId="Excel.Shee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3" y="619124"/>
                        <a:ext cx="11090275" cy="56440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865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342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Symbol</vt:lpstr>
      <vt:lpstr>Times New Roman</vt:lpstr>
      <vt:lpstr>Office Theme</vt:lpstr>
      <vt:lpstr>Worksheet</vt:lpstr>
      <vt:lpstr>Etika në kontabilitet dhe auditim e avancuar</vt:lpstr>
      <vt:lpstr>Metodologjia e mësimdhënies:</vt:lpstr>
      <vt:lpstr>Metodat e vlerësimit:</vt:lpstr>
      <vt:lpstr>Literatura: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Muhamet Aliu</dc:creator>
  <cp:lastModifiedBy>Muhamet Aliu</cp:lastModifiedBy>
  <cp:revision>6</cp:revision>
  <dcterms:created xsi:type="dcterms:W3CDTF">2024-02-21T15:51:47Z</dcterms:created>
  <dcterms:modified xsi:type="dcterms:W3CDTF">2024-02-28T19:06:44Z</dcterms:modified>
</cp:coreProperties>
</file>