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8" r:id="rId2"/>
    <p:sldId id="259" r:id="rId3"/>
    <p:sldId id="260" r:id="rId4"/>
    <p:sldId id="261" r:id="rId5"/>
    <p:sldId id="262" r:id="rId6"/>
    <p:sldId id="263" r:id="rId7"/>
    <p:sldId id="264" r:id="rId8"/>
    <p:sldId id="265" r:id="rId9"/>
    <p:sldId id="266" r:id="rId10"/>
    <p:sldId id="267" r:id="rId11"/>
    <p:sldId id="268" r:id="rId12"/>
    <p:sldId id="360" r:id="rId13"/>
    <p:sldId id="359"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660"/>
  </p:normalViewPr>
  <p:slideViewPr>
    <p:cSldViewPr snapToGrid="0">
      <p:cViewPr varScale="1">
        <p:scale>
          <a:sx n="76" d="100"/>
          <a:sy n="76" d="100"/>
        </p:scale>
        <p:origin x="12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q-A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FA43D-F921-4E35-A5E0-36393E4324A7}" type="datetimeFigureOut">
              <a:rPr lang="sq-AL" smtClean="0"/>
              <a:t>19.2.2025</a:t>
            </a:fld>
            <a:endParaRPr lang="sq-A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q-A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q-A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8AA19-7D96-4BF7-A0AE-4A6693D5EAE4}" type="slidenum">
              <a:rPr lang="sq-AL" smtClean="0"/>
              <a:t>‹#›</a:t>
            </a:fld>
            <a:endParaRPr lang="sq-AL"/>
          </a:p>
        </p:txBody>
      </p:sp>
    </p:spTree>
    <p:extLst>
      <p:ext uri="{BB962C8B-B14F-4D97-AF65-F5344CB8AC3E}">
        <p14:creationId xmlns:p14="http://schemas.microsoft.com/office/powerpoint/2010/main" val="234636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D3224C-0264-4A0F-88CA-30AB04CC0363}" type="slidenum">
              <a:rPr lang="en-US" altLang="en-US" smtClean="0"/>
              <a:pPr>
                <a:spcBef>
                  <a:spcPct val="0"/>
                </a:spcBef>
              </a:pPr>
              <a:t>7</a:t>
            </a:fld>
            <a:endParaRPr lang="en-US" altLang="en-US"/>
          </a:p>
        </p:txBody>
      </p:sp>
      <p:sp>
        <p:nvSpPr>
          <p:cNvPr id="12291"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292"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sz="1000" i="1">
                <a:latin typeface="Times New Roman" panose="02020603050405020304" pitchFamily="18" charset="0"/>
              </a:rPr>
              <a:t>1</a:t>
            </a:r>
          </a:p>
        </p:txBody>
      </p:sp>
      <p:sp>
        <p:nvSpPr>
          <p:cNvPr id="12293"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294"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295" name="Rectangle 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296"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sz="1000" i="1">
                <a:latin typeface="Times New Roman" panose="02020603050405020304" pitchFamily="18" charset="0"/>
              </a:rPr>
              <a:t>1</a:t>
            </a:r>
          </a:p>
        </p:txBody>
      </p:sp>
      <p:sp>
        <p:nvSpPr>
          <p:cNvPr id="12297" name="Rectangle 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298" name="Rectangle 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299" name="Rectangle 1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12300" name="Rectangle 11"/>
          <p:cNvSpPr>
            <a:spLocks noGrp="1" noRot="1" noChangeAspect="1" noChangeArrowheads="1" noTextEdit="1"/>
          </p:cNvSpPr>
          <p:nvPr>
            <p:ph type="sldImg"/>
          </p:nvPr>
        </p:nvSpPr>
        <p:spPr>
          <a:xfrm>
            <a:off x="393700" y="692150"/>
            <a:ext cx="6070600" cy="3416300"/>
          </a:xfrm>
          <a:ln w="12700" cap="flat">
            <a:solidFill>
              <a:schemeClr val="tx1"/>
            </a:solidFill>
          </a:ln>
        </p:spPr>
      </p:sp>
    </p:spTree>
    <p:extLst>
      <p:ext uri="{BB962C8B-B14F-4D97-AF65-F5344CB8AC3E}">
        <p14:creationId xmlns:p14="http://schemas.microsoft.com/office/powerpoint/2010/main" val="2209884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D44A23-F57A-408D-96DF-A63D5F18A1A7}" type="slidenum">
              <a:rPr lang="en-US" altLang="en-US" smtClean="0"/>
              <a:pPr>
                <a:spcBef>
                  <a:spcPct val="0"/>
                </a:spcBef>
              </a:pPr>
              <a:t>24</a:t>
            </a:fld>
            <a:endParaRPr lang="en-US" altLang="en-US"/>
          </a:p>
        </p:txBody>
      </p:sp>
      <p:sp>
        <p:nvSpPr>
          <p:cNvPr id="368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36868"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213868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r>
              <a:rPr lang="en-US" altLang="en-US"/>
              <a:t>An accounting information system records, classifies, summarizes, interprets and then communicates financial transactions and information to owners, managers and other interested parties.</a:t>
            </a:r>
          </a:p>
        </p:txBody>
      </p:sp>
    </p:spTree>
    <p:extLst>
      <p:ext uri="{BB962C8B-B14F-4D97-AF65-F5344CB8AC3E}">
        <p14:creationId xmlns:p14="http://schemas.microsoft.com/office/powerpoint/2010/main" val="145772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financial data is classified in a meaningful way.</a:t>
            </a:r>
          </a:p>
        </p:txBody>
      </p:sp>
    </p:spTree>
    <p:extLst>
      <p:ext uri="{BB962C8B-B14F-4D97-AF65-F5344CB8AC3E}">
        <p14:creationId xmlns:p14="http://schemas.microsoft.com/office/powerpoint/2010/main" val="2963201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When financial transactions take place, they are recorded in the business’s financial records.</a:t>
            </a:r>
          </a:p>
        </p:txBody>
      </p:sp>
    </p:spTree>
    <p:extLst>
      <p:ext uri="{BB962C8B-B14F-4D97-AF65-F5344CB8AC3E}">
        <p14:creationId xmlns:p14="http://schemas.microsoft.com/office/powerpoint/2010/main" val="34415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financial information is then summarized periodically into reports called financial statements.</a:t>
            </a:r>
          </a:p>
        </p:txBody>
      </p:sp>
    </p:spTree>
    <p:extLst>
      <p:ext uri="{BB962C8B-B14F-4D97-AF65-F5344CB8AC3E}">
        <p14:creationId xmlns:p14="http://schemas.microsoft.com/office/powerpoint/2010/main" val="147463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Owners and managers obtain a lot of information from financial information such as how well the business is doing, if profits are improving, their cash flow needs, etc.</a:t>
            </a:r>
          </a:p>
          <a:p>
            <a:pPr eaLnBrk="1" hangingPunct="1"/>
            <a:endParaRPr lang="en-US" altLang="en-US"/>
          </a:p>
        </p:txBody>
      </p:sp>
    </p:spTree>
    <p:extLst>
      <p:ext uri="{BB962C8B-B14F-4D97-AF65-F5344CB8AC3E}">
        <p14:creationId xmlns:p14="http://schemas.microsoft.com/office/powerpoint/2010/main" val="15857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It is important that financial information is communicated to all interested parties.</a:t>
            </a:r>
          </a:p>
          <a:p>
            <a:pPr eaLnBrk="1" hangingPunct="1"/>
            <a:endParaRPr lang="en-US" altLang="en-US"/>
          </a:p>
        </p:txBody>
      </p:sp>
    </p:spTree>
    <p:extLst>
      <p:ext uri="{BB962C8B-B14F-4D97-AF65-F5344CB8AC3E}">
        <p14:creationId xmlns:p14="http://schemas.microsoft.com/office/powerpoint/2010/main" val="383093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D709FB-B50B-4883-BBB5-AEBF90A172D3}" type="slidenum">
              <a:rPr lang="en-US" altLang="en-US" smtClean="0"/>
              <a:pPr>
                <a:spcBef>
                  <a:spcPct val="0"/>
                </a:spcBef>
              </a:pPr>
              <a:t>33</a:t>
            </a:fld>
            <a:endParaRPr lang="en-US" altLang="en-US"/>
          </a:p>
        </p:txBody>
      </p:sp>
      <p:sp>
        <p:nvSpPr>
          <p:cNvPr id="53251" name="Rectangle 2"/>
          <p:cNvSpPr>
            <a:spLocks noGrp="1" noRot="1" noChangeAspect="1" noChangeArrowheads="1" noTextEdit="1"/>
          </p:cNvSpPr>
          <p:nvPr>
            <p:ph type="sldImg"/>
          </p:nvPr>
        </p:nvSpPr>
        <p:spPr>
          <a:xfrm>
            <a:off x="393700" y="692150"/>
            <a:ext cx="6070600" cy="34163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864738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FEDE62-58F0-4134-B2C0-C52CE1509CE0}" type="slidenum">
              <a:rPr lang="en-US" altLang="en-US" smtClean="0"/>
              <a:pPr>
                <a:spcBef>
                  <a:spcPct val="0"/>
                </a:spcBef>
              </a:pPr>
              <a:t>39</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 good accounting system produces information for financial reporting to external decision-makers.  Those decision-makers include investors, creditors, suppliers, customers, union representatives, and all other interested parties.  The system also should be capable of producing managerial reports that are used within the company to make determinations about pricing, production, quality, and numerous other day-to-day activities.</a:t>
            </a:r>
          </a:p>
        </p:txBody>
      </p:sp>
    </p:spTree>
    <p:extLst>
      <p:ext uri="{BB962C8B-B14F-4D97-AF65-F5344CB8AC3E}">
        <p14:creationId xmlns:p14="http://schemas.microsoft.com/office/powerpoint/2010/main" val="254951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4C657C-3CE4-497F-A13E-5414531255A4}" type="slidenum">
              <a:rPr lang="en-US" altLang="en-US" smtClean="0"/>
              <a:pPr>
                <a:spcBef>
                  <a:spcPct val="0"/>
                </a:spcBef>
              </a:pPr>
              <a:t>40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 accounting system begins by collecting and processing financial information.  This financial information is organized into reports that are distributed to decision-makers. The decision-makers may rely on the reports to make certain important determinations about the future.</a:t>
            </a:r>
          </a:p>
        </p:txBody>
      </p:sp>
    </p:spTree>
    <p:extLst>
      <p:ext uri="{BB962C8B-B14F-4D97-AF65-F5344CB8AC3E}">
        <p14:creationId xmlns:p14="http://schemas.microsoft.com/office/powerpoint/2010/main" val="365987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sq-AL" altLang="en-US"/>
          </a:p>
        </p:txBody>
      </p:sp>
    </p:spTree>
    <p:extLst>
      <p:ext uri="{BB962C8B-B14F-4D97-AF65-F5344CB8AC3E}">
        <p14:creationId xmlns:p14="http://schemas.microsoft.com/office/powerpoint/2010/main" val="1771753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B0DBD4-83C2-4B37-859D-FAD27E48B593}" type="slidenum">
              <a:rPr lang="en-US" altLang="en-US" smtClean="0"/>
              <a:pPr>
                <a:spcBef>
                  <a:spcPct val="0"/>
                </a:spcBef>
              </a:pPr>
              <a:t>41</a:t>
            </a:fld>
            <a:endParaRPr lang="en-US" altLang="en-US"/>
          </a:p>
        </p:txBody>
      </p:sp>
      <p:sp>
        <p:nvSpPr>
          <p:cNvPr id="645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64516"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281743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904322-ACE5-45A6-B875-B66E44B7E9E5}" type="slidenum">
              <a:rPr lang="en-US" altLang="en-US" smtClean="0"/>
              <a:pPr>
                <a:spcBef>
                  <a:spcPct val="0"/>
                </a:spcBef>
              </a:pPr>
              <a:t>42</a:t>
            </a:fld>
            <a:endParaRPr lang="en-US" altLang="en-US"/>
          </a:p>
        </p:txBody>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66564"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255296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79FDD3-D40F-48C0-8E59-6EA2EF037E0A}" type="slidenum">
              <a:rPr lang="en-US" altLang="en-US" smtClean="0"/>
              <a:pPr>
                <a:spcBef>
                  <a:spcPct val="0"/>
                </a:spcBef>
              </a:pPr>
              <a:t>48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 four basic financial statements include the income statement, the statement of retained earnings, the balance sheet, and the statement of cash flows.</a:t>
            </a:r>
          </a:p>
        </p:txBody>
      </p:sp>
    </p:spTree>
    <p:extLst>
      <p:ext uri="{BB962C8B-B14F-4D97-AF65-F5344CB8AC3E}">
        <p14:creationId xmlns:p14="http://schemas.microsoft.com/office/powerpoint/2010/main" val="1008918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3724CD-5E1A-4B22-B8AC-8624FD640E16}" type="slidenum">
              <a:rPr lang="en-US" altLang="en-US" smtClean="0"/>
              <a:pPr>
                <a:spcBef>
                  <a:spcPct val="0"/>
                </a:spcBef>
              </a:pPr>
              <a:t>49</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Many companies prepare financial statements on a monthly basis as well as on a quarterly and annual basis.  Financial statements that are prepared at the end of the year are called annual reports.</a:t>
            </a:r>
          </a:p>
        </p:txBody>
      </p:sp>
    </p:spTree>
    <p:extLst>
      <p:ext uri="{BB962C8B-B14F-4D97-AF65-F5344CB8AC3E}">
        <p14:creationId xmlns:p14="http://schemas.microsoft.com/office/powerpoint/2010/main" val="2004701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D5DEB9-B3FD-4AEA-B917-06E6A498350F}" type="slidenum">
              <a:rPr lang="en-US" altLang="en-US" smtClean="0"/>
              <a:pPr>
                <a:spcBef>
                  <a:spcPct val="0"/>
                </a:spcBef>
              </a:pPr>
              <a:t>58</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463979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25B1E9-34A8-421A-B667-DF9BBFC772B4}" type="slidenum">
              <a:rPr lang="en-US" altLang="en-US" smtClean="0"/>
              <a:pPr>
                <a:spcBef>
                  <a:spcPct val="0"/>
                </a:spcBef>
              </a:pPr>
              <a:t>59</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130375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651D6B-7234-46A0-AA7B-84E143C9C42B}" type="slidenum">
              <a:rPr lang="en-US" altLang="en-US" smtClean="0"/>
              <a:pPr>
                <a:spcBef>
                  <a:spcPct val="0"/>
                </a:spcBef>
              </a:pPr>
              <a:t>60</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3429879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046801-D90A-425B-B9C9-05EB3131D5D0}" type="slidenum">
              <a:rPr lang="en-US" altLang="en-US" smtClean="0"/>
              <a:pPr>
                <a:spcBef>
                  <a:spcPct val="0"/>
                </a:spcBef>
              </a:pPr>
              <a:t>63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958402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44735C-CC12-4E41-86F1-8C59225EAA60}" type="slidenum">
              <a:rPr lang="en-US" altLang="en-US" smtClean="0"/>
              <a:pPr>
                <a:spcBef>
                  <a:spcPct val="0"/>
                </a:spcBef>
              </a:pPr>
              <a:t>64</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1326038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D53E39-6AF3-4573-9DC9-CBD6A993DFBE}" type="slidenum">
              <a:rPr lang="en-US" altLang="en-US" smtClean="0"/>
              <a:pPr>
                <a:spcBef>
                  <a:spcPct val="0"/>
                </a:spcBef>
              </a:pPr>
              <a:t>65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342175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41A8B6-1BA3-4D48-A345-6535332EF36E}" type="slidenum">
              <a:rPr lang="en-US" altLang="en-US" smtClean="0"/>
              <a:pPr>
                <a:spcBef>
                  <a:spcPct val="0"/>
                </a:spcBef>
              </a:pPr>
              <a:t>17</a:t>
            </a:fld>
            <a:endParaRPr lang="en-US" altLang="en-US"/>
          </a:p>
        </p:txBody>
      </p:sp>
      <p:sp>
        <p:nvSpPr>
          <p:cNvPr id="225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
        <p:nvSpPr>
          <p:cNvPr id="22532" name="Rectangle 3"/>
          <p:cNvSpPr>
            <a:spLocks noGrp="1" noRot="1" noChangeAspect="1" noChangeArrowheads="1" noTextEdit="1"/>
          </p:cNvSpPr>
          <p:nvPr>
            <p:ph type="sldImg"/>
          </p:nvPr>
        </p:nvSpPr>
        <p:spPr>
          <a:xfrm>
            <a:off x="393700" y="692150"/>
            <a:ext cx="6070600" cy="3416300"/>
          </a:xfrm>
          <a:ln w="12700" cap="flat">
            <a:solidFill>
              <a:schemeClr val="tx1"/>
            </a:solidFill>
          </a:ln>
        </p:spPr>
      </p:sp>
    </p:spTree>
    <p:extLst>
      <p:ext uri="{BB962C8B-B14F-4D97-AF65-F5344CB8AC3E}">
        <p14:creationId xmlns:p14="http://schemas.microsoft.com/office/powerpoint/2010/main" val="199548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3CD769-C426-40A2-BA45-1DB3D26A6161}" type="slidenum">
              <a:rPr lang="en-US" altLang="en-US" smtClean="0"/>
              <a:pPr>
                <a:spcBef>
                  <a:spcPct val="0"/>
                </a:spcBef>
              </a:pPr>
              <a:t>66</a:t>
            </a:fld>
            <a:endParaRPr lang="en-US" altLang="en-US"/>
          </a:p>
        </p:txBody>
      </p:sp>
      <p:sp>
        <p:nvSpPr>
          <p:cNvPr id="100355" name="Rectangle 2"/>
          <p:cNvSpPr>
            <a:spLocks noGrp="1" noRot="1" noChangeAspect="1" noChangeArrowheads="1" noTextEdit="1"/>
          </p:cNvSpPr>
          <p:nvPr>
            <p:ph type="sldImg"/>
          </p:nvPr>
        </p:nvSpPr>
        <p:spPr>
          <a:xfrm>
            <a:off x="393700" y="692150"/>
            <a:ext cx="6070600" cy="34163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179940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127992-0740-4EF1-BA05-AA989867A99D}" type="slidenum">
              <a:rPr lang="en-US" altLang="en-US" smtClean="0"/>
              <a:pPr>
                <a:spcBef>
                  <a:spcPct val="0"/>
                </a:spcBef>
              </a:pPr>
              <a:t>67</a:t>
            </a:fld>
            <a:endParaRPr lang="en-US" altLang="en-US"/>
          </a:p>
        </p:txBody>
      </p:sp>
      <p:sp>
        <p:nvSpPr>
          <p:cNvPr id="102403" name="Rectangle 2"/>
          <p:cNvSpPr>
            <a:spLocks noGrp="1" noRot="1" noChangeAspect="1" noChangeArrowheads="1" noTextEdit="1"/>
          </p:cNvSpPr>
          <p:nvPr>
            <p:ph type="sldImg"/>
          </p:nvPr>
        </p:nvSpPr>
        <p:spPr>
          <a:xfrm>
            <a:off x="393700" y="692150"/>
            <a:ext cx="6070600" cy="34163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967556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A5C23-BAC9-4A57-843B-AD97F5BBDCA3}" type="slidenum">
              <a:rPr lang="en-US" altLang="en-US" smtClean="0"/>
              <a:pPr>
                <a:spcBef>
                  <a:spcPct val="0"/>
                </a:spcBef>
              </a:pPr>
              <a:t>68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imes New Roman" panose="02020603050405020304" pitchFamily="18" charset="0"/>
              </a:rPr>
              <a:t>There are three general forms of business operations. A sole proprietorship is a business owned by just one individual. A partnership is owned by two or more individuals. Some partnerships have several thousand partners. A corporation is owned by individuals who normally are not active in the day-to-day operations of that business. For example, you may become an owner of IBM by purchasing shares of stock on the New York Stock Exchange. While you are a part owner, you do not necessarily work for IBM nor are active in the operations of the company.</a:t>
            </a:r>
          </a:p>
        </p:txBody>
      </p:sp>
    </p:spTree>
    <p:extLst>
      <p:ext uri="{BB962C8B-B14F-4D97-AF65-F5344CB8AC3E}">
        <p14:creationId xmlns:p14="http://schemas.microsoft.com/office/powerpoint/2010/main" val="1418604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 partnership structure is common in businesses that offer professional services, such as law firms, accounting firms, architectural firms, medical practices, and dental practices.</a:t>
            </a:r>
          </a:p>
          <a:p>
            <a:pPr eaLnBrk="1" hangingPunct="1">
              <a:spcBef>
                <a:spcPct val="0"/>
              </a:spcBef>
            </a:pPr>
            <a:endParaRPr lang="en-US" altLang="en-US"/>
          </a:p>
        </p:txBody>
      </p:sp>
    </p:spTree>
    <p:extLst>
      <p:ext uri="{BB962C8B-B14F-4D97-AF65-F5344CB8AC3E}">
        <p14:creationId xmlns:p14="http://schemas.microsoft.com/office/powerpoint/2010/main" val="1272960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B358F2-C2B4-4106-BA1A-501DC9A8F32A}" type="slidenum">
              <a:rPr lang="en-US" altLang="en-US" smtClean="0"/>
              <a:pPr>
                <a:spcBef>
                  <a:spcPct val="0"/>
                </a:spcBef>
              </a:pPr>
              <a:t>73</a:t>
            </a:fld>
            <a:endParaRPr lang="en-US" altLang="en-US"/>
          </a:p>
        </p:txBody>
      </p:sp>
      <p:sp>
        <p:nvSpPr>
          <p:cNvPr id="111619" name="Rectangle 2"/>
          <p:cNvSpPr>
            <a:spLocks noGrp="1" noRot="1" noChangeAspect="1" noChangeArrowheads="1" noTextEdit="1"/>
          </p:cNvSpPr>
          <p:nvPr>
            <p:ph type="sldImg"/>
          </p:nvPr>
        </p:nvSpPr>
        <p:spPr>
          <a:xfrm>
            <a:off x="393700" y="692150"/>
            <a:ext cx="6070600" cy="3416300"/>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3669176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E111A2-1244-4A71-B4B0-144C5CE514A1}" type="slidenum">
              <a:rPr lang="en-US" altLang="en-US" smtClean="0"/>
              <a:pPr>
                <a:spcBef>
                  <a:spcPct val="0"/>
                </a:spcBef>
              </a:pPr>
              <a:t>74</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3075380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D1BDE1-779E-408C-A0C4-D0C0C6524C50}" type="slidenum">
              <a:rPr lang="en-US" altLang="en-US" smtClean="0"/>
              <a:pPr>
                <a:spcBef>
                  <a:spcPct val="0"/>
                </a:spcBef>
              </a:pPr>
              <a:t>75</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2077728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EE5972-93F5-4980-A619-7AF73DED9028}" type="slidenum">
              <a:rPr lang="en-US" altLang="en-US" smtClean="0"/>
              <a:pPr>
                <a:spcBef>
                  <a:spcPct val="0"/>
                </a:spcBef>
              </a:pPr>
              <a:t>76</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q-AL" altLang="en-US"/>
          </a:p>
        </p:txBody>
      </p:sp>
    </p:spTree>
    <p:extLst>
      <p:ext uri="{BB962C8B-B14F-4D97-AF65-F5344CB8AC3E}">
        <p14:creationId xmlns:p14="http://schemas.microsoft.com/office/powerpoint/2010/main" val="2584199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6A99D-561B-43FF-AF64-AB6E615846AA}" type="slidenum">
              <a:rPr lang="en-US" altLang="en-US" smtClean="0"/>
              <a:pPr>
                <a:spcBef>
                  <a:spcPct val="0"/>
                </a:spcBef>
              </a:pPr>
              <a:t>78</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88913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6FD404-F8CF-4DA4-8384-9EE940087E7E}" type="slidenum">
              <a:rPr lang="en-US" altLang="en-US" smtClean="0"/>
              <a:pPr>
                <a:spcBef>
                  <a:spcPct val="0"/>
                </a:spcBef>
              </a:pPr>
              <a:t>80</a:t>
            </a:fld>
            <a:endParaRPr lang="en-US" altLang="en-US"/>
          </a:p>
        </p:txBody>
      </p:sp>
      <p:sp>
        <p:nvSpPr>
          <p:cNvPr id="123907" name="Rectangle 2"/>
          <p:cNvSpPr>
            <a:spLocks noChangeArrowheads="1"/>
          </p:cNvSpPr>
          <p:nvPr/>
        </p:nvSpPr>
        <p:spPr bwMode="auto">
          <a:xfrm>
            <a:off x="388620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3908" name="Rectangle 3"/>
          <p:cNvSpPr>
            <a:spLocks noChangeArrowheads="1"/>
          </p:cNvSpPr>
          <p:nvPr/>
        </p:nvSpPr>
        <p:spPr bwMode="auto">
          <a:xfrm>
            <a:off x="3886200" y="8709025"/>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r>
              <a:rPr lang="en-US" altLang="en-US" sz="1800">
                <a:latin typeface="Times New Roman" panose="02020603050405020304" pitchFamily="18" charset="0"/>
              </a:rPr>
              <a:t>4</a:t>
            </a:r>
          </a:p>
        </p:txBody>
      </p:sp>
      <p:sp>
        <p:nvSpPr>
          <p:cNvPr id="123909" name="Rectangle 4"/>
          <p:cNvSpPr>
            <a:spLocks noChangeArrowheads="1"/>
          </p:cNvSpPr>
          <p:nvPr/>
        </p:nvSpPr>
        <p:spPr bwMode="auto">
          <a:xfrm>
            <a:off x="0" y="8709025"/>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3910" name="Rectangle 5"/>
          <p:cNvSpPr>
            <a:spLocks noChangeArrowheads="1"/>
          </p:cNvSpPr>
          <p:nvPr/>
        </p:nvSpPr>
        <p:spPr bwMode="auto">
          <a:xfrm>
            <a:off x="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23911" name="Rectangle 6"/>
          <p:cNvSpPr>
            <a:spLocks noGrp="1" noRot="1" noChangeAspect="1" noChangeArrowheads="1" noTextEdit="1"/>
          </p:cNvSpPr>
          <p:nvPr>
            <p:ph type="sldImg"/>
          </p:nvPr>
        </p:nvSpPr>
        <p:spPr>
          <a:ln w="12700" cap="flat"/>
        </p:spPr>
      </p:sp>
      <p:sp>
        <p:nvSpPr>
          <p:cNvPr id="1239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312555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35C9DA-1352-4181-B6CC-5F08530AFAEE}" type="slidenum">
              <a:rPr lang="en-US" altLang="en-US" smtClean="0"/>
              <a:pPr>
                <a:spcBef>
                  <a:spcPct val="0"/>
                </a:spcBef>
              </a:pPr>
              <a:t>18</a:t>
            </a:fld>
            <a:endParaRPr lang="en-US" altLang="en-US"/>
          </a:p>
        </p:txBody>
      </p:sp>
      <p:sp>
        <p:nvSpPr>
          <p:cNvPr id="24579" name="Rectangle 2"/>
          <p:cNvSpPr>
            <a:spLocks noGrp="1" noRot="1" noChangeAspect="1" noChangeArrowheads="1" noTextEdit="1"/>
          </p:cNvSpPr>
          <p:nvPr>
            <p:ph type="sldImg"/>
          </p:nvPr>
        </p:nvSpPr>
        <p:spPr>
          <a:xfrm>
            <a:off x="393700" y="692150"/>
            <a:ext cx="6070600" cy="34163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52697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93700" y="692150"/>
            <a:ext cx="6070600" cy="3416300"/>
          </a:xfrm>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97075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6F3AED-88EF-4F70-A622-CC984538A30C}" type="slidenum">
              <a:rPr lang="en-US" altLang="en-US" smtClean="0"/>
              <a:pPr>
                <a:spcBef>
                  <a:spcPct val="0"/>
                </a:spcBef>
              </a:pPr>
              <a:t>84</a:t>
            </a:fld>
            <a:endParaRPr lang="en-US" altLang="en-US"/>
          </a:p>
        </p:txBody>
      </p:sp>
      <p:sp>
        <p:nvSpPr>
          <p:cNvPr id="130051" name="Rectangle 2"/>
          <p:cNvSpPr>
            <a:spLocks noChangeArrowheads="1"/>
          </p:cNvSpPr>
          <p:nvPr/>
        </p:nvSpPr>
        <p:spPr bwMode="auto">
          <a:xfrm>
            <a:off x="388620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30052" name="Rectangle 3"/>
          <p:cNvSpPr>
            <a:spLocks noChangeArrowheads="1"/>
          </p:cNvSpPr>
          <p:nvPr/>
        </p:nvSpPr>
        <p:spPr bwMode="auto">
          <a:xfrm>
            <a:off x="3886200" y="8709025"/>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r>
              <a:rPr lang="en-US" altLang="en-US" sz="1800">
                <a:latin typeface="Times New Roman" panose="02020603050405020304" pitchFamily="18" charset="0"/>
              </a:rPr>
              <a:t>4</a:t>
            </a:r>
          </a:p>
        </p:txBody>
      </p:sp>
      <p:sp>
        <p:nvSpPr>
          <p:cNvPr id="130053" name="Rectangle 4"/>
          <p:cNvSpPr>
            <a:spLocks noChangeArrowheads="1"/>
          </p:cNvSpPr>
          <p:nvPr/>
        </p:nvSpPr>
        <p:spPr bwMode="auto">
          <a:xfrm>
            <a:off x="0" y="8709025"/>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30054" name="Rectangle 5"/>
          <p:cNvSpPr>
            <a:spLocks noChangeArrowheads="1"/>
          </p:cNvSpPr>
          <p:nvPr/>
        </p:nvSpPr>
        <p:spPr bwMode="auto">
          <a:xfrm>
            <a:off x="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30055" name="Rectangle 6"/>
          <p:cNvSpPr>
            <a:spLocks noGrp="1" noRot="1" noChangeAspect="1" noChangeArrowheads="1" noTextEdit="1"/>
          </p:cNvSpPr>
          <p:nvPr>
            <p:ph type="sldImg"/>
          </p:nvPr>
        </p:nvSpPr>
        <p:spPr>
          <a:ln w="12700" cap="flat"/>
        </p:spPr>
      </p:sp>
      <p:sp>
        <p:nvSpPr>
          <p:cNvPr id="130056"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3996127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26E6A7-31EA-4D59-9478-33976A8B41ED}" type="slidenum">
              <a:rPr lang="en-US" altLang="en-US" smtClean="0"/>
              <a:pPr>
                <a:spcBef>
                  <a:spcPct val="0"/>
                </a:spcBef>
              </a:pPr>
              <a:t>86</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49876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A3D802-211E-43DE-B09A-399E1BC1686C}" type="slidenum">
              <a:rPr lang="en-US" altLang="en-US" smtClean="0"/>
              <a:pPr>
                <a:spcBef>
                  <a:spcPct val="0"/>
                </a:spcBef>
              </a:pPr>
              <a:t>90</a:t>
            </a:fld>
            <a:endParaRPr lang="en-US" altLang="en-US"/>
          </a:p>
        </p:txBody>
      </p:sp>
      <p:sp>
        <p:nvSpPr>
          <p:cNvPr id="138243" name="Rectangle 2"/>
          <p:cNvSpPr>
            <a:spLocks noGrp="1" noRot="1" noChangeAspect="1" noChangeArrowheads="1" noTextEdit="1"/>
          </p:cNvSpPr>
          <p:nvPr>
            <p:ph type="sldImg"/>
          </p:nvPr>
        </p:nvSpPr>
        <p:spPr>
          <a:xfrm>
            <a:off x="393700" y="692150"/>
            <a:ext cx="6070600" cy="3416300"/>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633312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288ED7-AECB-4E56-A24F-F07271AD7A5E}" type="slidenum">
              <a:rPr lang="en-US" altLang="en-US" smtClean="0"/>
              <a:pPr>
                <a:spcBef>
                  <a:spcPct val="0"/>
                </a:spcBef>
              </a:pPr>
              <a:t>97</a:t>
            </a:fld>
            <a:endParaRPr lang="en-US" altLang="en-US"/>
          </a:p>
        </p:txBody>
      </p:sp>
      <p:sp>
        <p:nvSpPr>
          <p:cNvPr id="146435" name="Rectangle 2"/>
          <p:cNvSpPr>
            <a:spLocks noGrp="1" noRot="1" noChangeAspect="1" noChangeArrowheads="1" noTextEdit="1"/>
          </p:cNvSpPr>
          <p:nvPr>
            <p:ph type="sldImg"/>
          </p:nvPr>
        </p:nvSpPr>
        <p:spPr>
          <a:xfrm>
            <a:off x="384175" y="687388"/>
            <a:ext cx="6089650" cy="3425825"/>
          </a:xfrm>
          <a:ln w="12699" cap="flat"/>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sq-AL" altLang="en-US"/>
          </a:p>
        </p:txBody>
      </p:sp>
    </p:spTree>
    <p:extLst>
      <p:ext uri="{BB962C8B-B14F-4D97-AF65-F5344CB8AC3E}">
        <p14:creationId xmlns:p14="http://schemas.microsoft.com/office/powerpoint/2010/main" val="752993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4F9039-D235-4001-B6C7-645BC4E2D6F0}" type="slidenum">
              <a:rPr lang="en-US" altLang="en-US" smtClean="0"/>
              <a:pPr>
                <a:spcBef>
                  <a:spcPct val="0"/>
                </a:spcBef>
              </a:pPr>
              <a:t>99</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q-AL" altLang="en-US"/>
          </a:p>
        </p:txBody>
      </p:sp>
    </p:spTree>
    <p:extLst>
      <p:ext uri="{BB962C8B-B14F-4D97-AF65-F5344CB8AC3E}">
        <p14:creationId xmlns:p14="http://schemas.microsoft.com/office/powerpoint/2010/main" val="2691457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72E0F2-8E86-479B-9FA4-A73B44302B49}" type="slidenum">
              <a:rPr lang="en-US" altLang="en-US" smtClean="0"/>
              <a:pPr>
                <a:spcBef>
                  <a:spcPct val="0"/>
                </a:spcBef>
              </a:pPr>
              <a:t>100</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3924136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7F88AF-02D4-422B-9A08-D8BD8D5E0A98}" type="slidenum">
              <a:rPr lang="en-US" altLang="en-US" smtClean="0"/>
              <a:pPr>
                <a:spcBef>
                  <a:spcPct val="0"/>
                </a:spcBef>
              </a:pPr>
              <a:t>103</a:t>
            </a:fld>
            <a:endParaRPr lang="en-US" altLang="en-US"/>
          </a:p>
        </p:txBody>
      </p:sp>
      <p:sp>
        <p:nvSpPr>
          <p:cNvPr id="155651" name="Rectangle 2"/>
          <p:cNvSpPr>
            <a:spLocks noGrp="1" noRot="1" noChangeAspect="1" noChangeArrowheads="1" noTextEdit="1"/>
          </p:cNvSpPr>
          <p:nvPr>
            <p:ph type="sldImg"/>
          </p:nvPr>
        </p:nvSpPr>
        <p:spPr>
          <a:xfrm>
            <a:off x="393700" y="692150"/>
            <a:ext cx="6070600" cy="3416300"/>
          </a:xfrm>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p>
        </p:txBody>
      </p:sp>
    </p:spTree>
    <p:extLst>
      <p:ext uri="{BB962C8B-B14F-4D97-AF65-F5344CB8AC3E}">
        <p14:creationId xmlns:p14="http://schemas.microsoft.com/office/powerpoint/2010/main" val="109573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17DB74-DEFD-403B-9211-CEF0BC8E9C06}" type="slidenum">
              <a:rPr lang="en-US" altLang="en-US" smtClean="0"/>
              <a:pPr>
                <a:spcBef>
                  <a:spcPct val="0"/>
                </a:spcBef>
              </a:pPr>
              <a:t>19</a:t>
            </a:fld>
            <a:endParaRPr lang="en-US" altLang="en-US"/>
          </a:p>
        </p:txBody>
      </p:sp>
      <p:sp>
        <p:nvSpPr>
          <p:cNvPr id="2662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26628"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164386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DF62BA-B223-446D-A67E-8CB8C55CAF43}" type="slidenum">
              <a:rPr lang="en-US" altLang="en-US" smtClean="0"/>
              <a:pPr>
                <a:spcBef>
                  <a:spcPct val="0"/>
                </a:spcBef>
              </a:pPr>
              <a:t>20</a:t>
            </a:fld>
            <a:endParaRPr lang="en-US" altLang="en-US"/>
          </a:p>
        </p:txBody>
      </p:sp>
      <p:sp>
        <p:nvSpPr>
          <p:cNvPr id="28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28676"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106263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27D573-4B99-4836-8BFA-A748BFFBC406}" type="slidenum">
              <a:rPr lang="en-US" altLang="en-US" smtClean="0"/>
              <a:pPr>
                <a:spcBef>
                  <a:spcPct val="0"/>
                </a:spcBef>
              </a:pPr>
              <a:t>21</a:t>
            </a:fld>
            <a:endParaRPr lang="en-US" altLang="en-US"/>
          </a:p>
        </p:txBody>
      </p:sp>
      <p:sp>
        <p:nvSpPr>
          <p:cNvPr id="3072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30724"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143185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405A8B-D55A-4BD8-AB30-D71E5F98F3A9}" type="slidenum">
              <a:rPr lang="en-US" altLang="en-US" smtClean="0"/>
              <a:pPr>
                <a:spcBef>
                  <a:spcPct val="0"/>
                </a:spcBef>
              </a:pPr>
              <a:t>22</a:t>
            </a:fld>
            <a:endParaRPr lang="en-US" altLang="en-US"/>
          </a:p>
        </p:txBody>
      </p:sp>
      <p:sp>
        <p:nvSpPr>
          <p:cNvPr id="3277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32772"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50564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BA40E9-2CD4-4C26-BC95-A4D09FDE4C7E}" type="slidenum">
              <a:rPr lang="en-US" altLang="en-US" smtClean="0"/>
              <a:pPr>
                <a:spcBef>
                  <a:spcPct val="0"/>
                </a:spcBef>
              </a:pPr>
              <a:t>23</a:t>
            </a:fld>
            <a:endParaRPr lang="en-US" altLang="en-US"/>
          </a:p>
        </p:txBody>
      </p:sp>
      <p:sp>
        <p:nvSpPr>
          <p:cNvPr id="3481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sq-AL" altLang="en-US"/>
          </a:p>
        </p:txBody>
      </p:sp>
      <p:sp>
        <p:nvSpPr>
          <p:cNvPr id="34820" name="Rectangle 3"/>
          <p:cNvSpPr>
            <a:spLocks noGrp="1" noRot="1" noChangeAspect="1" noChangeArrowheads="1" noTextEdit="1"/>
          </p:cNvSpPr>
          <p:nvPr>
            <p:ph type="sldImg"/>
          </p:nvPr>
        </p:nvSpPr>
        <p:spPr>
          <a:xfrm>
            <a:off x="393700" y="692150"/>
            <a:ext cx="6070600" cy="3416300"/>
          </a:xfrm>
          <a:ln w="12699" cap="flat">
            <a:solidFill>
              <a:schemeClr val="tx1"/>
            </a:solidFill>
          </a:ln>
        </p:spPr>
      </p:sp>
    </p:spTree>
    <p:extLst>
      <p:ext uri="{BB962C8B-B14F-4D97-AF65-F5344CB8AC3E}">
        <p14:creationId xmlns:p14="http://schemas.microsoft.com/office/powerpoint/2010/main" val="95139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q-A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q-AL"/>
          </a:p>
        </p:txBody>
      </p:sp>
      <p:sp>
        <p:nvSpPr>
          <p:cNvPr id="4" name="Date Placeholder 3"/>
          <p:cNvSpPr>
            <a:spLocks noGrp="1"/>
          </p:cNvSpPr>
          <p:nvPr>
            <p:ph type="dt" sz="half" idx="10"/>
          </p:nvPr>
        </p:nvSpPr>
        <p:spPr/>
        <p:txBody>
          <a:bodyPr/>
          <a:lstStyle/>
          <a:p>
            <a:fld id="{910C1963-3306-4FD0-A38A-F74A30DC0572}" type="datetime1">
              <a:rPr lang="sq-AL" smtClean="0"/>
              <a:t>19.2.2025</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120867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10"/>
          </p:nvPr>
        </p:nvSpPr>
        <p:spPr/>
        <p:txBody>
          <a:bodyPr/>
          <a:lstStyle/>
          <a:p>
            <a:fld id="{1AA248B5-C8A6-4115-807D-2ED7A4EF5E84}" type="datetime1">
              <a:rPr lang="sq-AL" smtClean="0"/>
              <a:t>19.2.2025</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206342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q-A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10"/>
          </p:nvPr>
        </p:nvSpPr>
        <p:spPr/>
        <p:txBody>
          <a:bodyPr/>
          <a:lstStyle/>
          <a:p>
            <a:fld id="{BC6D1078-D800-426E-837D-B698E09DEC9E}" type="datetime1">
              <a:rPr lang="sq-AL" smtClean="0"/>
              <a:t>19.2.2025</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435856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lipArt Placeholder 2"/>
          <p:cNvSpPr>
            <a:spLocks noGrp="1"/>
          </p:cNvSpPr>
          <p:nvPr>
            <p:ph type="clipArt" sz="half" idx="1"/>
          </p:nvPr>
        </p:nvSpPr>
        <p:spPr>
          <a:xfrm>
            <a:off x="1576917" y="2017713"/>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49400" y="6243638"/>
            <a:ext cx="2540000" cy="457200"/>
          </a:xfrm>
        </p:spPr>
        <p:txBody>
          <a:bodyPr/>
          <a:lstStyle>
            <a:lvl1pPr>
              <a:defRPr/>
            </a:lvl1pPr>
          </a:lstStyle>
          <a:p>
            <a:pPr>
              <a:defRPr/>
            </a:pPr>
            <a:fld id="{122B3184-C1FF-40F6-B315-538706C6A8C7}" type="datetime1">
              <a:rPr lang="sq-AL" smtClean="0"/>
              <a:t>19.2.2025</a:t>
            </a:fld>
            <a:endParaRPr lang="en-US"/>
          </a:p>
        </p:txBody>
      </p:sp>
      <p:sp>
        <p:nvSpPr>
          <p:cNvPr id="6" name="Footer Placeholder 5"/>
          <p:cNvSpPr>
            <a:spLocks noGrp="1"/>
          </p:cNvSpPr>
          <p:nvPr>
            <p:ph type="ftr" sz="quarter" idx="11"/>
          </p:nvPr>
        </p:nvSpPr>
        <p:spPr>
          <a:xfrm>
            <a:off x="4876800" y="6243638"/>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389533" y="6243638"/>
            <a:ext cx="2540000" cy="457200"/>
          </a:xfrm>
        </p:spPr>
        <p:txBody>
          <a:bodyPr/>
          <a:lstStyle>
            <a:lvl1pPr>
              <a:defRPr/>
            </a:lvl1pPr>
          </a:lstStyle>
          <a:p>
            <a:pPr>
              <a:defRPr/>
            </a:pPr>
            <a:fld id="{587F741D-A396-4FF8-B385-D8D596F9F617}" type="slidenum">
              <a:rPr lang="en-US" altLang="en-US"/>
              <a:pPr>
                <a:defRPr/>
              </a:pPr>
              <a:t>‹#›</a:t>
            </a:fld>
            <a:endParaRPr lang="en-US" altLang="en-US"/>
          </a:p>
        </p:txBody>
      </p:sp>
    </p:spTree>
    <p:extLst>
      <p:ext uri="{BB962C8B-B14F-4D97-AF65-F5344CB8AC3E}">
        <p14:creationId xmlns:p14="http://schemas.microsoft.com/office/powerpoint/2010/main" val="197542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10"/>
          </p:nvPr>
        </p:nvSpPr>
        <p:spPr/>
        <p:txBody>
          <a:bodyPr/>
          <a:lstStyle/>
          <a:p>
            <a:fld id="{658BEA4F-FC7A-40C8-BFA4-905D6EBA0544}" type="datetime1">
              <a:rPr lang="sq-AL" smtClean="0"/>
              <a:t>19.2.2025</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34596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q-A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72651-3C94-4CFB-BC23-D9E95112B61E}" type="datetime1">
              <a:rPr lang="sq-AL" smtClean="0"/>
              <a:t>19.2.2025</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366596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5" name="Date Placeholder 4"/>
          <p:cNvSpPr>
            <a:spLocks noGrp="1"/>
          </p:cNvSpPr>
          <p:nvPr>
            <p:ph type="dt" sz="half" idx="10"/>
          </p:nvPr>
        </p:nvSpPr>
        <p:spPr/>
        <p:txBody>
          <a:bodyPr/>
          <a:lstStyle/>
          <a:p>
            <a:fld id="{DEEF87AD-950D-44E9-9AB8-C1BD46001111}" type="datetime1">
              <a:rPr lang="sq-AL" smtClean="0"/>
              <a:t>19.2.2025</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248290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q-A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7" name="Date Placeholder 6"/>
          <p:cNvSpPr>
            <a:spLocks noGrp="1"/>
          </p:cNvSpPr>
          <p:nvPr>
            <p:ph type="dt" sz="half" idx="10"/>
          </p:nvPr>
        </p:nvSpPr>
        <p:spPr/>
        <p:txBody>
          <a:bodyPr/>
          <a:lstStyle/>
          <a:p>
            <a:fld id="{9ADBA325-1CD4-4057-99F0-35CA389FA923}" type="datetime1">
              <a:rPr lang="sq-AL" smtClean="0"/>
              <a:t>19.2.2025</a:t>
            </a:fld>
            <a:endParaRPr lang="sq-AL"/>
          </a:p>
        </p:txBody>
      </p:sp>
      <p:sp>
        <p:nvSpPr>
          <p:cNvPr id="8" name="Footer Placeholder 7"/>
          <p:cNvSpPr>
            <a:spLocks noGrp="1"/>
          </p:cNvSpPr>
          <p:nvPr>
            <p:ph type="ftr" sz="quarter" idx="11"/>
          </p:nvPr>
        </p:nvSpPr>
        <p:spPr/>
        <p:txBody>
          <a:bodyPr/>
          <a:lstStyle/>
          <a:p>
            <a:endParaRPr lang="sq-AL"/>
          </a:p>
        </p:txBody>
      </p:sp>
      <p:sp>
        <p:nvSpPr>
          <p:cNvPr id="9" name="Slide Number Placeholder 8"/>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382887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q-AL"/>
          </a:p>
        </p:txBody>
      </p:sp>
      <p:sp>
        <p:nvSpPr>
          <p:cNvPr id="3" name="Date Placeholder 2"/>
          <p:cNvSpPr>
            <a:spLocks noGrp="1"/>
          </p:cNvSpPr>
          <p:nvPr>
            <p:ph type="dt" sz="half" idx="10"/>
          </p:nvPr>
        </p:nvSpPr>
        <p:spPr/>
        <p:txBody>
          <a:bodyPr/>
          <a:lstStyle/>
          <a:p>
            <a:fld id="{C2C797E4-28DE-4E3E-9A95-C4044642735F}" type="datetime1">
              <a:rPr lang="sq-AL" smtClean="0"/>
              <a:t>19.2.2025</a:t>
            </a:fld>
            <a:endParaRPr lang="sq-AL"/>
          </a:p>
        </p:txBody>
      </p:sp>
      <p:sp>
        <p:nvSpPr>
          <p:cNvPr id="4" name="Footer Placeholder 3"/>
          <p:cNvSpPr>
            <a:spLocks noGrp="1"/>
          </p:cNvSpPr>
          <p:nvPr>
            <p:ph type="ftr" sz="quarter" idx="11"/>
          </p:nvPr>
        </p:nvSpPr>
        <p:spPr/>
        <p:txBody>
          <a:bodyPr/>
          <a:lstStyle/>
          <a:p>
            <a:endParaRPr lang="sq-AL"/>
          </a:p>
        </p:txBody>
      </p:sp>
      <p:sp>
        <p:nvSpPr>
          <p:cNvPr id="5" name="Slide Number Placeholder 4"/>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85786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DB832-B5D8-452F-8853-C922ADE9FCF2}" type="datetime1">
              <a:rPr lang="sq-AL" smtClean="0"/>
              <a:t>19.2.2025</a:t>
            </a:fld>
            <a:endParaRPr lang="sq-AL"/>
          </a:p>
        </p:txBody>
      </p:sp>
      <p:sp>
        <p:nvSpPr>
          <p:cNvPr id="3" name="Footer Placeholder 2"/>
          <p:cNvSpPr>
            <a:spLocks noGrp="1"/>
          </p:cNvSpPr>
          <p:nvPr>
            <p:ph type="ftr" sz="quarter" idx="11"/>
          </p:nvPr>
        </p:nvSpPr>
        <p:spPr/>
        <p:txBody>
          <a:bodyPr/>
          <a:lstStyle/>
          <a:p>
            <a:endParaRPr lang="sq-AL"/>
          </a:p>
        </p:txBody>
      </p:sp>
      <p:sp>
        <p:nvSpPr>
          <p:cNvPr id="4" name="Slide Number Placeholder 3"/>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403286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q-A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298DE7-DE1B-46A6-A7ED-7475160558D8}" type="datetime1">
              <a:rPr lang="sq-AL" smtClean="0"/>
              <a:t>19.2.2025</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83939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q-A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q-A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5A6568-C951-4BBB-A508-0D349BB35A08}" type="datetime1">
              <a:rPr lang="sq-AL" smtClean="0"/>
              <a:t>19.2.2025</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30EAF011-1B97-48A7-85B3-B95A2B65C876}" type="slidenum">
              <a:rPr lang="sq-AL" smtClean="0"/>
              <a:t>‹#›</a:t>
            </a:fld>
            <a:endParaRPr lang="sq-AL"/>
          </a:p>
        </p:txBody>
      </p:sp>
    </p:spTree>
    <p:extLst>
      <p:ext uri="{BB962C8B-B14F-4D97-AF65-F5344CB8AC3E}">
        <p14:creationId xmlns:p14="http://schemas.microsoft.com/office/powerpoint/2010/main" val="42921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q-A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623A2-272E-48CC-97B0-6C522B7784EE}" type="datetime1">
              <a:rPr lang="sq-AL" smtClean="0"/>
              <a:t>19.2.2025</a:t>
            </a:fld>
            <a:endParaRPr lang="sq-A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q-A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AF011-1B97-48A7-85B3-B95A2B65C876}" type="slidenum">
              <a:rPr lang="sq-AL" smtClean="0"/>
              <a:t>‹#›</a:t>
            </a:fld>
            <a:endParaRPr lang="sq-AL"/>
          </a:p>
        </p:txBody>
      </p:sp>
    </p:spTree>
    <p:extLst>
      <p:ext uri="{BB962C8B-B14F-4D97-AF65-F5344CB8AC3E}">
        <p14:creationId xmlns:p14="http://schemas.microsoft.com/office/powerpoint/2010/main" val="61094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image" Target="../media/image17.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2.emf"/><Relationship Id="rId2" Type="http://schemas.openxmlformats.org/officeDocument/2006/relationships/oleObject" Target="../embeddings/oleObject12.bin"/><Relationship Id="rId1" Type="http://schemas.openxmlformats.org/officeDocument/2006/relationships/slideLayout" Target="../slideLayouts/slideLayout6.xml"/><Relationship Id="rId6" Type="http://schemas.openxmlformats.org/officeDocument/2006/relationships/oleObject" Target="../embeddings/oleObject14.bin"/><Relationship Id="rId5" Type="http://schemas.openxmlformats.org/officeDocument/2006/relationships/image" Target="../media/image41.wmf"/><Relationship Id="rId4"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15.bin"/><Relationship Id="rId1" Type="http://schemas.openxmlformats.org/officeDocument/2006/relationships/slideLayout" Target="../slideLayouts/slideLayout6.xml"/><Relationship Id="rId5" Type="http://schemas.openxmlformats.org/officeDocument/2006/relationships/image" Target="../media/image44.wmf"/><Relationship Id="rId4" Type="http://schemas.openxmlformats.org/officeDocument/2006/relationships/oleObject" Target="../embeddings/oleObject16.bin"/></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0.wmf"/><Relationship Id="rId5" Type="http://schemas.openxmlformats.org/officeDocument/2006/relationships/oleObject" Target="../embeddings/oleObject18.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20.bin"/></Relationships>
</file>

<file path=ppt/slides/_rels/slide6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4.wmf"/><Relationship Id="rId5" Type="http://schemas.openxmlformats.org/officeDocument/2006/relationships/oleObject" Target="../embeddings/oleObject22.bin"/><Relationship Id="rId10" Type="http://schemas.openxmlformats.org/officeDocument/2006/relationships/image" Target="../media/image50.wmf"/><Relationship Id="rId4" Type="http://schemas.openxmlformats.org/officeDocument/2006/relationships/image" Target="../media/image53.wmf"/><Relationship Id="rId9" Type="http://schemas.openxmlformats.org/officeDocument/2006/relationships/oleObject" Target="../embeddings/oleObject18.bin"/></Relationships>
</file>

<file path=ppt/slides/_rels/slide68.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7.wmf"/><Relationship Id="rId5" Type="http://schemas.openxmlformats.org/officeDocument/2006/relationships/oleObject" Target="../embeddings/oleObject25.bin"/><Relationship Id="rId4" Type="http://schemas.openxmlformats.org/officeDocument/2006/relationships/image" Target="../media/image56.wmf"/></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5.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29.bin"/><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 y="228600"/>
            <a:ext cx="11318240" cy="605028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1</a:t>
            </a:fld>
            <a:endParaRPr lang="sq-AL"/>
          </a:p>
        </p:txBody>
      </p:sp>
    </p:spTree>
    <p:extLst>
      <p:ext uri="{BB962C8B-B14F-4D97-AF65-F5344CB8AC3E}">
        <p14:creationId xmlns:p14="http://schemas.microsoft.com/office/powerpoint/2010/main" val="360227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25120" y="304801"/>
            <a:ext cx="11170194" cy="5821363"/>
          </a:xfrm>
        </p:spPr>
        <p:txBody>
          <a:bodyPr rtlCol="0">
            <a:normAutofit/>
          </a:bodyPr>
          <a:lstStyle/>
          <a:p>
            <a:pPr algn="just">
              <a:buNone/>
              <a:defRPr/>
            </a:pPr>
            <a:r>
              <a:rPr lang="sq-AL" sz="3000" b="1" dirty="0">
                <a:solidFill>
                  <a:schemeClr val="accent2"/>
                </a:solidFill>
                <a:latin typeface="Times New Roman" panose="02020603050405020304" pitchFamily="18" charset="0"/>
                <a:cs typeface="Times New Roman" panose="02020603050405020304" pitchFamily="18" charset="0"/>
              </a:rPr>
              <a:t>Zanafilla e kontabilitetit</a:t>
            </a:r>
            <a:endParaRPr lang="en-US" sz="3000" dirty="0">
              <a:latin typeface="Times New Roman" panose="02020603050405020304" pitchFamily="18" charset="0"/>
              <a:cs typeface="Times New Roman" panose="02020603050405020304" pitchFamily="18" charset="0"/>
            </a:endParaRPr>
          </a:p>
          <a:p>
            <a:pPr algn="just">
              <a:defRPr/>
            </a:pPr>
            <a:r>
              <a:rPr lang="sq-AL" sz="3000" dirty="0">
                <a:latin typeface="Times New Roman" panose="02020603050405020304" pitchFamily="18" charset="0"/>
                <a:cs typeface="Times New Roman" panose="02020603050405020304" pitchFamily="18" charset="0"/>
              </a:rPr>
              <a:t>Në Egjiptin e lashtë në departamentin qendror të financave të faraonëve</a:t>
            </a:r>
            <a:r>
              <a:rPr lang="en-US" sz="3000" dirty="0">
                <a:latin typeface="Times New Roman" panose="02020603050405020304" pitchFamily="18" charset="0"/>
                <a:cs typeface="Times New Roman" panose="02020603050405020304" pitchFamily="18" charset="0"/>
              </a:rPr>
              <a:t>,</a:t>
            </a:r>
            <a:r>
              <a:rPr lang="sq-AL"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sq-AL" sz="3000" dirty="0">
                <a:latin typeface="Times New Roman" panose="02020603050405020304" pitchFamily="18" charset="0"/>
                <a:cs typeface="Times New Roman" panose="02020603050405020304" pitchFamily="18" charset="0"/>
              </a:rPr>
              <a:t>shkruesit</a:t>
            </a:r>
            <a:r>
              <a:rPr lang="en-US" sz="3000" dirty="0">
                <a:latin typeface="Times New Roman" panose="02020603050405020304" pitchFamily="18" charset="0"/>
                <a:cs typeface="Times New Roman" panose="02020603050405020304" pitchFamily="18" charset="0"/>
              </a:rPr>
              <a:t>”</a:t>
            </a:r>
            <a:r>
              <a:rPr lang="sq-AL"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k</a:t>
            </a:r>
            <a:r>
              <a:rPr lang="sq-AL" sz="3000" dirty="0" err="1">
                <a:latin typeface="Times New Roman" panose="02020603050405020304" pitchFamily="18" charset="0"/>
                <a:cs typeface="Times New Roman" panose="02020603050405020304" pitchFamily="18" charset="0"/>
              </a:rPr>
              <a:t>ontabilistët</a:t>
            </a:r>
            <a:r>
              <a:rPr lang="en-US" sz="3000" dirty="0">
                <a:latin typeface="Times New Roman" panose="02020603050405020304" pitchFamily="18" charset="0"/>
                <a:cs typeface="Times New Roman" panose="02020603050405020304" pitchFamily="18" charset="0"/>
              </a:rPr>
              <a:t> </a:t>
            </a:r>
            <a:r>
              <a:rPr lang="sq-AL" sz="3000" dirty="0" err="1">
                <a:latin typeface="Times New Roman" panose="02020603050405020304" pitchFamily="18" charset="0"/>
                <a:cs typeface="Times New Roman" panose="02020603050405020304" pitchFamily="18" charset="0"/>
              </a:rPr>
              <a:t>përga</a:t>
            </a:r>
            <a:r>
              <a:rPr lang="en-US" sz="3000" dirty="0" err="1">
                <a:latin typeface="Times New Roman" panose="02020603050405020304" pitchFamily="18" charset="0"/>
                <a:cs typeface="Times New Roman" panose="02020603050405020304" pitchFamily="18" charset="0"/>
              </a:rPr>
              <a:t>ti</a:t>
            </a:r>
            <a:r>
              <a:rPr lang="sq-AL" sz="3000" dirty="0" err="1">
                <a:latin typeface="Times New Roman" panose="02020603050405020304" pitchFamily="18" charset="0"/>
                <a:cs typeface="Times New Roman" panose="02020603050405020304" pitchFamily="18" charset="0"/>
              </a:rPr>
              <a:t>snin</a:t>
            </a:r>
            <a:r>
              <a:rPr lang="sq-AL" sz="3000" dirty="0">
                <a:latin typeface="Times New Roman" panose="02020603050405020304" pitchFamily="18" charset="0"/>
                <a:cs typeface="Times New Roman" panose="02020603050405020304" pitchFamily="18" charset="0"/>
              </a:rPr>
              <a:t> të dhënat e faturave mbi</a:t>
            </a:r>
            <a:r>
              <a:rPr lang="en-US" sz="3000" dirty="0">
                <a:latin typeface="Times New Roman" panose="02020603050405020304" pitchFamily="18" charset="0"/>
                <a:cs typeface="Times New Roman" panose="02020603050405020304" pitchFamily="18" charset="0"/>
              </a:rPr>
              <a:t>:</a:t>
            </a:r>
          </a:p>
          <a:p>
            <a:pPr lvl="1" algn="just">
              <a:defRPr/>
            </a:pPr>
            <a:r>
              <a:rPr lang="sq-AL" sz="3000" dirty="0">
                <a:latin typeface="Times New Roman" panose="02020603050405020304" pitchFamily="18" charset="0"/>
                <a:cs typeface="Times New Roman" panose="02020603050405020304" pitchFamily="18" charset="0"/>
              </a:rPr>
              <a:t>shpërndarjen e argjendit, </a:t>
            </a:r>
            <a:endParaRPr lang="en-US" sz="3000" dirty="0">
              <a:latin typeface="Times New Roman" panose="02020603050405020304" pitchFamily="18" charset="0"/>
              <a:cs typeface="Times New Roman" panose="02020603050405020304" pitchFamily="18" charset="0"/>
            </a:endParaRPr>
          </a:p>
          <a:p>
            <a:pPr lvl="1" algn="just">
              <a:defRPr/>
            </a:pPr>
            <a:r>
              <a:rPr lang="sq-AL" sz="3000" dirty="0">
                <a:latin typeface="Times New Roman" panose="02020603050405020304" pitchFamily="18" charset="0"/>
                <a:cs typeface="Times New Roman" panose="02020603050405020304" pitchFamily="18" charset="0"/>
              </a:rPr>
              <a:t>misrit dhe të mirave tjera</a:t>
            </a:r>
            <a:r>
              <a:rPr lang="en-US" sz="3000" dirty="0">
                <a:latin typeface="Times New Roman" panose="02020603050405020304" pitchFamily="18" charset="0"/>
                <a:cs typeface="Times New Roman" panose="02020603050405020304" pitchFamily="18" charset="0"/>
              </a:rPr>
              <a:t>, </a:t>
            </a:r>
          </a:p>
          <a:p>
            <a:pPr lvl="2" algn="just">
              <a:defRPr/>
            </a:pPr>
            <a:r>
              <a:rPr lang="sq-AL" sz="3000" dirty="0">
                <a:latin typeface="Times New Roman" panose="02020603050405020304" pitchFamily="18" charset="0"/>
                <a:cs typeface="Times New Roman" panose="02020603050405020304" pitchFamily="18" charset="0"/>
              </a:rPr>
              <a:t>të cilët njëkohësisht ishin praktikues të ligjit. </a:t>
            </a:r>
            <a:endParaRPr lang="en-US" sz="3000" dirty="0">
              <a:latin typeface="Times New Roman" panose="02020603050405020304" pitchFamily="18" charset="0"/>
              <a:cs typeface="Times New Roman" panose="02020603050405020304" pitchFamily="18" charset="0"/>
            </a:endParaRPr>
          </a:p>
          <a:p>
            <a:pPr algn="just">
              <a:defRPr/>
            </a:pPr>
            <a:r>
              <a:rPr lang="sq-AL" sz="3000" dirty="0">
                <a:latin typeface="Times New Roman" panose="02020603050405020304" pitchFamily="18" charset="0"/>
                <a:cs typeface="Times New Roman" panose="02020603050405020304" pitchFamily="18" charset="0"/>
              </a:rPr>
              <a:t>Njëri regjistronte në  papirus shumën e mallrave që vinin në depo dhe një tjetër kontrollonte zbrazjen e kontejnerëve.</a:t>
            </a:r>
            <a:endParaRPr lang="en-US" sz="3000" dirty="0">
              <a:latin typeface="Times New Roman" panose="02020603050405020304" pitchFamily="18" charset="0"/>
              <a:cs typeface="Times New Roman" panose="02020603050405020304" pitchFamily="18" charset="0"/>
            </a:endParaRPr>
          </a:p>
          <a:p>
            <a:pPr algn="just">
              <a:defRPr/>
            </a:pPr>
            <a:r>
              <a:rPr lang="sq-AL" sz="3000" dirty="0" err="1">
                <a:latin typeface="Times New Roman" panose="02020603050405020304" pitchFamily="18" charset="0"/>
                <a:cs typeface="Times New Roman" panose="02020603050405020304" pitchFamily="18" charset="0"/>
              </a:rPr>
              <a:t>Auditimi</a:t>
            </a:r>
            <a:r>
              <a:rPr lang="sq-AL" sz="3000" dirty="0">
                <a:latin typeface="Times New Roman" panose="02020603050405020304" pitchFamily="18" charset="0"/>
                <a:cs typeface="Times New Roman" panose="02020603050405020304" pitchFamily="18" charset="0"/>
              </a:rPr>
              <a:t> është kryer nga një shkrues i tretë që i ka krahasuar këto dy shënime.</a:t>
            </a:r>
            <a:endParaRPr lang="en-US" sz="3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10</a:t>
            </a:fld>
            <a:endParaRPr lang="sq-AL"/>
          </a:p>
        </p:txBody>
      </p:sp>
    </p:spTree>
    <p:extLst>
      <p:ext uri="{BB962C8B-B14F-4D97-AF65-F5344CB8AC3E}">
        <p14:creationId xmlns:p14="http://schemas.microsoft.com/office/powerpoint/2010/main" val="968309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2362200" y="533401"/>
            <a:ext cx="7239000" cy="771525"/>
          </a:xfrm>
          <a:prstGeom prst="rect">
            <a:avLst/>
          </a:prstGeom>
          <a:solidFill>
            <a:srgbClr val="990000"/>
          </a:solidFill>
          <a:ln w="9525">
            <a:solidFill>
              <a:schemeClr val="tx1"/>
            </a:solidFill>
            <a:miter lim="800000"/>
            <a:headEnd/>
            <a:tailEnd/>
          </a:ln>
          <a:effectLst>
            <a:outerShdw dist="107763" dir="2700000" algn="ctr" rotWithShape="0">
              <a:schemeClr val="tx2"/>
            </a:outerShdw>
          </a:effectLst>
        </p:spPr>
        <p:txBody>
          <a:bodyPr>
            <a:spAutoFit/>
          </a:bodyPr>
          <a:lstStyle/>
          <a:p>
            <a:pPr algn="ctr">
              <a:spcBef>
                <a:spcPct val="50000"/>
              </a:spcBef>
              <a:defRPr/>
            </a:pPr>
            <a:r>
              <a:rPr lang="sq-AL" sz="4400" b="1">
                <a:solidFill>
                  <a:schemeClr val="bg1"/>
                </a:solidFill>
                <a:effectLst>
                  <a:outerShdw blurRad="38100" dist="38100" dir="2700000" algn="tl">
                    <a:srgbClr val="000000"/>
                  </a:outerShdw>
                </a:effectLst>
                <a:latin typeface="Times New Roman" pitchFamily="18" charset="0"/>
              </a:rPr>
              <a:t>Profesionet në kontabilitet</a:t>
            </a:r>
          </a:p>
        </p:txBody>
      </p:sp>
      <p:sp>
        <p:nvSpPr>
          <p:cNvPr id="541699" name="Text Box 3"/>
          <p:cNvSpPr txBox="1">
            <a:spLocks noChangeArrowheads="1"/>
          </p:cNvSpPr>
          <p:nvPr/>
        </p:nvSpPr>
        <p:spPr bwMode="auto">
          <a:xfrm>
            <a:off x="2286000" y="2209800"/>
            <a:ext cx="7620000" cy="1563688"/>
          </a:xfrm>
          <a:prstGeom prst="rect">
            <a:avLst/>
          </a:prstGeom>
          <a:solidFill>
            <a:srgbClr val="FFE4C9"/>
          </a:solidFill>
          <a:ln w="9525">
            <a:solidFill>
              <a:schemeClr val="tx1"/>
            </a:solidFill>
            <a:miter lim="800000"/>
            <a:headEnd/>
            <a:tailEnd/>
          </a:ln>
          <a:effectLst>
            <a:outerShdw dist="107763" dir="2700000" algn="ctr" rotWithShape="0">
              <a:schemeClr val="tx2"/>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a:latin typeface="Times New Roman" panose="02020603050405020304" pitchFamily="18" charset="0"/>
              </a:rPr>
              <a:t>Kontabilistët që punojë në firma biznesore apo jo profitabile thuhet se janë kontabilistë (privat)</a:t>
            </a:r>
            <a:r>
              <a:rPr lang="en-US" altLang="en-US" i="1">
                <a:latin typeface="Times New Roman" panose="02020603050405020304" pitchFamily="18" charset="0"/>
              </a:rPr>
              <a:t>.</a:t>
            </a:r>
            <a:endParaRPr lang="en-US" altLang="en-US">
              <a:latin typeface="Times New Roman" panose="02020603050405020304" pitchFamily="18" charset="0"/>
            </a:endParaRPr>
          </a:p>
        </p:txBody>
      </p:sp>
      <p:sp>
        <p:nvSpPr>
          <p:cNvPr id="541700" name="Text Box 4"/>
          <p:cNvSpPr txBox="1">
            <a:spLocks noChangeArrowheads="1"/>
          </p:cNvSpPr>
          <p:nvPr/>
        </p:nvSpPr>
        <p:spPr bwMode="auto">
          <a:xfrm>
            <a:off x="2286000" y="4151314"/>
            <a:ext cx="7620000" cy="1076325"/>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a:latin typeface="Times New Roman" panose="02020603050405020304" pitchFamily="18" charset="0"/>
              </a:rPr>
              <a:t>Kontabilistët që ofrojnë shërbime në bazë të tarifave quhen kontabilistë të çertifikuar</a:t>
            </a:r>
            <a:r>
              <a:rPr lang="en-US" altLang="en-US" i="1">
                <a:latin typeface="Times New Roman" panose="02020603050405020304" pitchFamily="18" charset="0"/>
              </a:rPr>
              <a:t>.</a:t>
            </a:r>
            <a:endParaRPr lang="en-US" altLang="en-US">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100</a:t>
            </a:fld>
            <a:endParaRPr lang="sq-AL"/>
          </a:p>
        </p:txBody>
      </p:sp>
    </p:spTree>
    <p:extLst>
      <p:ext uri="{BB962C8B-B14F-4D97-AF65-F5344CB8AC3E}">
        <p14:creationId xmlns:p14="http://schemas.microsoft.com/office/powerpoint/2010/main" val="1188696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1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1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animBg="1" autoUpdateAnimBg="0"/>
      <p:bldP spid="541700"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6096000" y="1752600"/>
            <a:ext cx="3962400" cy="2851150"/>
          </a:xfrm>
          <a:prstGeom prst="rect">
            <a:avLst/>
          </a:prstGeom>
          <a:solidFill>
            <a:srgbClr val="FFFFCC"/>
          </a:solidFill>
          <a:ln w="12700">
            <a:solidFill>
              <a:schemeClr val="tx1"/>
            </a:solidFill>
            <a:miter lim="800000"/>
            <a:headEnd/>
            <a:tailEnd/>
          </a:ln>
          <a:effectLst>
            <a:outerShdw dist="107763" dir="2700000" algn="ctr" rotWithShape="0">
              <a:schemeClr val="tx1"/>
            </a:outerShdw>
          </a:effectLst>
        </p:spPr>
        <p:txBody>
          <a:bodyP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3600" b="1" i="1">
                <a:solidFill>
                  <a:schemeClr val="tx2"/>
                </a:solidFill>
                <a:latin typeface="Times New Roman" panose="02020603050405020304" pitchFamily="18" charset="0"/>
              </a:rPr>
              <a:t>Auditimi  </a:t>
            </a:r>
            <a:r>
              <a:rPr lang="sq-AL" altLang="en-US" sz="3600">
                <a:solidFill>
                  <a:schemeClr val="tx2"/>
                </a:solidFill>
                <a:latin typeface="Times New Roman" panose="02020603050405020304" pitchFamily="18" charset="0"/>
              </a:rPr>
              <a:t>është ekzaminimi i hollësishëm i raporteve financiare të një organizate.</a:t>
            </a:r>
          </a:p>
        </p:txBody>
      </p:sp>
      <p:grpSp>
        <p:nvGrpSpPr>
          <p:cNvPr id="152579" name="Group 3"/>
          <p:cNvGrpSpPr>
            <a:grpSpLocks/>
          </p:cNvGrpSpPr>
          <p:nvPr/>
        </p:nvGrpSpPr>
        <p:grpSpPr bwMode="auto">
          <a:xfrm>
            <a:off x="2438400" y="2468564"/>
            <a:ext cx="4552950" cy="3240087"/>
            <a:chOff x="576" y="1555"/>
            <a:chExt cx="2868" cy="2041"/>
          </a:xfrm>
        </p:grpSpPr>
        <p:sp>
          <p:nvSpPr>
            <p:cNvPr id="152581" name="Freeform 4"/>
            <p:cNvSpPr>
              <a:spLocks/>
            </p:cNvSpPr>
            <p:nvPr/>
          </p:nvSpPr>
          <p:spPr bwMode="auto">
            <a:xfrm>
              <a:off x="2104" y="3057"/>
              <a:ext cx="1335" cy="523"/>
            </a:xfrm>
            <a:custGeom>
              <a:avLst/>
              <a:gdLst>
                <a:gd name="T0" fmla="*/ 0 w 2671"/>
                <a:gd name="T1" fmla="*/ 1 h 1046"/>
                <a:gd name="T2" fmla="*/ 0 w 2671"/>
                <a:gd name="T3" fmla="*/ 0 h 1046"/>
                <a:gd name="T4" fmla="*/ 0 w 2671"/>
                <a:gd name="T5" fmla="*/ 1 h 1046"/>
                <a:gd name="T6" fmla="*/ 0 w 2671"/>
                <a:gd name="T7" fmla="*/ 1 h 1046"/>
                <a:gd name="T8" fmla="*/ 0 w 2671"/>
                <a:gd name="T9" fmla="*/ 1 h 1046"/>
                <a:gd name="T10" fmla="*/ 0 w 2671"/>
                <a:gd name="T11" fmla="*/ 1 h 1046"/>
                <a:gd name="T12" fmla="*/ 0 w 2671"/>
                <a:gd name="T13" fmla="*/ 1 h 1046"/>
                <a:gd name="T14" fmla="*/ 0 w 2671"/>
                <a:gd name="T15" fmla="*/ 1 h 1046"/>
                <a:gd name="T16" fmla="*/ 0 w 2671"/>
                <a:gd name="T17" fmla="*/ 1 h 1046"/>
                <a:gd name="T18" fmla="*/ 0 w 2671"/>
                <a:gd name="T19" fmla="*/ 1 h 1046"/>
                <a:gd name="T20" fmla="*/ 0 w 2671"/>
                <a:gd name="T21" fmla="*/ 1 h 1046"/>
                <a:gd name="T22" fmla="*/ 0 w 2671"/>
                <a:gd name="T23" fmla="*/ 1 h 1046"/>
                <a:gd name="T24" fmla="*/ 0 w 2671"/>
                <a:gd name="T25" fmla="*/ 1 h 1046"/>
                <a:gd name="T26" fmla="*/ 0 w 2671"/>
                <a:gd name="T27" fmla="*/ 1 h 1046"/>
                <a:gd name="T28" fmla="*/ 0 w 2671"/>
                <a:gd name="T29" fmla="*/ 1 h 1046"/>
                <a:gd name="T30" fmla="*/ 0 w 2671"/>
                <a:gd name="T31" fmla="*/ 1 h 1046"/>
                <a:gd name="T32" fmla="*/ 0 w 2671"/>
                <a:gd name="T33" fmla="*/ 1 h 1046"/>
                <a:gd name="T34" fmla="*/ 0 w 2671"/>
                <a:gd name="T35" fmla="*/ 1 h 1046"/>
                <a:gd name="T36" fmla="*/ 0 w 2671"/>
                <a:gd name="T37" fmla="*/ 1 h 1046"/>
                <a:gd name="T38" fmla="*/ 0 w 2671"/>
                <a:gd name="T39" fmla="*/ 1 h 1046"/>
                <a:gd name="T40" fmla="*/ 0 w 2671"/>
                <a:gd name="T41" fmla="*/ 1 h 1046"/>
                <a:gd name="T42" fmla="*/ 0 w 2671"/>
                <a:gd name="T43" fmla="*/ 1 h 10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71"/>
                <a:gd name="T67" fmla="*/ 0 h 1046"/>
                <a:gd name="T68" fmla="*/ 2671 w 2671"/>
                <a:gd name="T69" fmla="*/ 1046 h 10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71" h="1046">
                  <a:moveTo>
                    <a:pt x="2671" y="276"/>
                  </a:moveTo>
                  <a:lnTo>
                    <a:pt x="1734" y="0"/>
                  </a:lnTo>
                  <a:lnTo>
                    <a:pt x="1658" y="38"/>
                  </a:lnTo>
                  <a:lnTo>
                    <a:pt x="1270" y="103"/>
                  </a:lnTo>
                  <a:lnTo>
                    <a:pt x="1164" y="141"/>
                  </a:lnTo>
                  <a:lnTo>
                    <a:pt x="1095" y="188"/>
                  </a:lnTo>
                  <a:lnTo>
                    <a:pt x="1036" y="249"/>
                  </a:lnTo>
                  <a:lnTo>
                    <a:pt x="848" y="181"/>
                  </a:lnTo>
                  <a:lnTo>
                    <a:pt x="607" y="241"/>
                  </a:lnTo>
                  <a:lnTo>
                    <a:pt x="382" y="397"/>
                  </a:lnTo>
                  <a:lnTo>
                    <a:pt x="164" y="471"/>
                  </a:lnTo>
                  <a:lnTo>
                    <a:pt x="0" y="485"/>
                  </a:lnTo>
                  <a:lnTo>
                    <a:pt x="1109" y="1046"/>
                  </a:lnTo>
                  <a:lnTo>
                    <a:pt x="1206" y="1025"/>
                  </a:lnTo>
                  <a:lnTo>
                    <a:pt x="1430" y="880"/>
                  </a:lnTo>
                  <a:lnTo>
                    <a:pt x="1706" y="624"/>
                  </a:lnTo>
                  <a:lnTo>
                    <a:pt x="1919" y="584"/>
                  </a:lnTo>
                  <a:lnTo>
                    <a:pt x="2042" y="536"/>
                  </a:lnTo>
                  <a:lnTo>
                    <a:pt x="2249" y="506"/>
                  </a:lnTo>
                  <a:lnTo>
                    <a:pt x="2525" y="384"/>
                  </a:lnTo>
                  <a:lnTo>
                    <a:pt x="2671" y="276"/>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2" name="Freeform 5"/>
            <p:cNvSpPr>
              <a:spLocks/>
            </p:cNvSpPr>
            <p:nvPr/>
          </p:nvSpPr>
          <p:spPr bwMode="auto">
            <a:xfrm>
              <a:off x="971" y="3053"/>
              <a:ext cx="1089" cy="516"/>
            </a:xfrm>
            <a:custGeom>
              <a:avLst/>
              <a:gdLst>
                <a:gd name="T0" fmla="*/ 1 w 2177"/>
                <a:gd name="T1" fmla="*/ 0 h 1033"/>
                <a:gd name="T2" fmla="*/ 1 w 2177"/>
                <a:gd name="T3" fmla="*/ 0 h 1033"/>
                <a:gd name="T4" fmla="*/ 1 w 2177"/>
                <a:gd name="T5" fmla="*/ 0 h 1033"/>
                <a:gd name="T6" fmla="*/ 1 w 2177"/>
                <a:gd name="T7" fmla="*/ 0 h 1033"/>
                <a:gd name="T8" fmla="*/ 1 w 2177"/>
                <a:gd name="T9" fmla="*/ 0 h 1033"/>
                <a:gd name="T10" fmla="*/ 1 w 2177"/>
                <a:gd name="T11" fmla="*/ 0 h 1033"/>
                <a:gd name="T12" fmla="*/ 1 w 2177"/>
                <a:gd name="T13" fmla="*/ 0 h 1033"/>
                <a:gd name="T14" fmla="*/ 1 w 2177"/>
                <a:gd name="T15" fmla="*/ 0 h 1033"/>
                <a:gd name="T16" fmla="*/ 1 w 2177"/>
                <a:gd name="T17" fmla="*/ 0 h 1033"/>
                <a:gd name="T18" fmla="*/ 1 w 2177"/>
                <a:gd name="T19" fmla="*/ 0 h 1033"/>
                <a:gd name="T20" fmla="*/ 1 w 2177"/>
                <a:gd name="T21" fmla="*/ 0 h 1033"/>
                <a:gd name="T22" fmla="*/ 1 w 2177"/>
                <a:gd name="T23" fmla="*/ 0 h 1033"/>
                <a:gd name="T24" fmla="*/ 1 w 2177"/>
                <a:gd name="T25" fmla="*/ 0 h 1033"/>
                <a:gd name="T26" fmla="*/ 0 w 2177"/>
                <a:gd name="T27" fmla="*/ 0 h 1033"/>
                <a:gd name="T28" fmla="*/ 1 w 2177"/>
                <a:gd name="T29" fmla="*/ 0 h 1033"/>
                <a:gd name="T30" fmla="*/ 1 w 2177"/>
                <a:gd name="T31" fmla="*/ 0 h 1033"/>
                <a:gd name="T32" fmla="*/ 1 w 2177"/>
                <a:gd name="T33" fmla="*/ 0 h 1033"/>
                <a:gd name="T34" fmla="*/ 1 w 2177"/>
                <a:gd name="T35" fmla="*/ 0 h 1033"/>
                <a:gd name="T36" fmla="*/ 1 w 2177"/>
                <a:gd name="T37" fmla="*/ 0 h 1033"/>
                <a:gd name="T38" fmla="*/ 1 w 2177"/>
                <a:gd name="T39" fmla="*/ 0 h 1033"/>
                <a:gd name="T40" fmla="*/ 1 w 2177"/>
                <a:gd name="T41" fmla="*/ 0 h 1033"/>
                <a:gd name="T42" fmla="*/ 1 w 2177"/>
                <a:gd name="T43" fmla="*/ 0 h 1033"/>
                <a:gd name="T44" fmla="*/ 1 w 2177"/>
                <a:gd name="T45" fmla="*/ 0 h 1033"/>
                <a:gd name="T46" fmla="*/ 1 w 2177"/>
                <a:gd name="T47" fmla="*/ 0 h 1033"/>
                <a:gd name="T48" fmla="*/ 1 w 2177"/>
                <a:gd name="T49" fmla="*/ 0 h 1033"/>
                <a:gd name="T50" fmla="*/ 1 w 2177"/>
                <a:gd name="T51" fmla="*/ 0 h 1033"/>
                <a:gd name="T52" fmla="*/ 1 w 2177"/>
                <a:gd name="T53" fmla="*/ 0 h 1033"/>
                <a:gd name="T54" fmla="*/ 1 w 2177"/>
                <a:gd name="T55" fmla="*/ 0 h 1033"/>
                <a:gd name="T56" fmla="*/ 1 w 2177"/>
                <a:gd name="T57" fmla="*/ 0 h 1033"/>
                <a:gd name="T58" fmla="*/ 1 w 2177"/>
                <a:gd name="T59" fmla="*/ 0 h 1033"/>
                <a:gd name="T60" fmla="*/ 1 w 2177"/>
                <a:gd name="T61" fmla="*/ 0 h 1033"/>
                <a:gd name="T62" fmla="*/ 1 w 2177"/>
                <a:gd name="T63" fmla="*/ 0 h 1033"/>
                <a:gd name="T64" fmla="*/ 1 w 2177"/>
                <a:gd name="T65" fmla="*/ 0 h 1033"/>
                <a:gd name="T66" fmla="*/ 1 w 2177"/>
                <a:gd name="T67" fmla="*/ 0 h 1033"/>
                <a:gd name="T68" fmla="*/ 1 w 2177"/>
                <a:gd name="T69" fmla="*/ 0 h 10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77"/>
                <a:gd name="T106" fmla="*/ 0 h 1033"/>
                <a:gd name="T107" fmla="*/ 2177 w 2177"/>
                <a:gd name="T108" fmla="*/ 1033 h 10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77" h="1033">
                  <a:moveTo>
                    <a:pt x="2177" y="960"/>
                  </a:moveTo>
                  <a:lnTo>
                    <a:pt x="2009" y="97"/>
                  </a:lnTo>
                  <a:lnTo>
                    <a:pt x="1483" y="4"/>
                  </a:lnTo>
                  <a:lnTo>
                    <a:pt x="1350" y="4"/>
                  </a:lnTo>
                  <a:lnTo>
                    <a:pt x="1236" y="44"/>
                  </a:lnTo>
                  <a:lnTo>
                    <a:pt x="1162" y="109"/>
                  </a:lnTo>
                  <a:lnTo>
                    <a:pt x="1051" y="29"/>
                  </a:lnTo>
                  <a:lnTo>
                    <a:pt x="960" y="0"/>
                  </a:lnTo>
                  <a:lnTo>
                    <a:pt x="827" y="0"/>
                  </a:lnTo>
                  <a:lnTo>
                    <a:pt x="458" y="88"/>
                  </a:lnTo>
                  <a:lnTo>
                    <a:pt x="331" y="101"/>
                  </a:lnTo>
                  <a:lnTo>
                    <a:pt x="241" y="101"/>
                  </a:lnTo>
                  <a:lnTo>
                    <a:pt x="165" y="97"/>
                  </a:lnTo>
                  <a:lnTo>
                    <a:pt x="0" y="1008"/>
                  </a:lnTo>
                  <a:lnTo>
                    <a:pt x="106" y="1033"/>
                  </a:lnTo>
                  <a:lnTo>
                    <a:pt x="249" y="1033"/>
                  </a:lnTo>
                  <a:lnTo>
                    <a:pt x="374" y="1008"/>
                  </a:lnTo>
                  <a:lnTo>
                    <a:pt x="798" y="865"/>
                  </a:lnTo>
                  <a:lnTo>
                    <a:pt x="892" y="858"/>
                  </a:lnTo>
                  <a:lnTo>
                    <a:pt x="989" y="865"/>
                  </a:lnTo>
                  <a:lnTo>
                    <a:pt x="1051" y="894"/>
                  </a:lnTo>
                  <a:lnTo>
                    <a:pt x="1089" y="930"/>
                  </a:lnTo>
                  <a:lnTo>
                    <a:pt x="1105" y="968"/>
                  </a:lnTo>
                  <a:lnTo>
                    <a:pt x="1150" y="894"/>
                  </a:lnTo>
                  <a:lnTo>
                    <a:pt x="1184" y="858"/>
                  </a:lnTo>
                  <a:lnTo>
                    <a:pt x="1236" y="850"/>
                  </a:lnTo>
                  <a:lnTo>
                    <a:pt x="1308" y="850"/>
                  </a:lnTo>
                  <a:lnTo>
                    <a:pt x="1416" y="869"/>
                  </a:lnTo>
                  <a:lnTo>
                    <a:pt x="1696" y="976"/>
                  </a:lnTo>
                  <a:lnTo>
                    <a:pt x="1844" y="1014"/>
                  </a:lnTo>
                  <a:lnTo>
                    <a:pt x="1935" y="1025"/>
                  </a:lnTo>
                  <a:lnTo>
                    <a:pt x="2009" y="1025"/>
                  </a:lnTo>
                  <a:lnTo>
                    <a:pt x="2105" y="1004"/>
                  </a:lnTo>
                  <a:lnTo>
                    <a:pt x="2177" y="960"/>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3" name="Freeform 6"/>
            <p:cNvSpPr>
              <a:spLocks/>
            </p:cNvSpPr>
            <p:nvPr/>
          </p:nvSpPr>
          <p:spPr bwMode="auto">
            <a:xfrm>
              <a:off x="1663" y="2855"/>
              <a:ext cx="1131" cy="327"/>
            </a:xfrm>
            <a:custGeom>
              <a:avLst/>
              <a:gdLst>
                <a:gd name="T0" fmla="*/ 1 w 2261"/>
                <a:gd name="T1" fmla="*/ 1 h 652"/>
                <a:gd name="T2" fmla="*/ 1 w 2261"/>
                <a:gd name="T3" fmla="*/ 1 h 652"/>
                <a:gd name="T4" fmla="*/ 1 w 2261"/>
                <a:gd name="T5" fmla="*/ 1 h 652"/>
                <a:gd name="T6" fmla="*/ 1 w 2261"/>
                <a:gd name="T7" fmla="*/ 1 h 652"/>
                <a:gd name="T8" fmla="*/ 1 w 2261"/>
                <a:gd name="T9" fmla="*/ 1 h 652"/>
                <a:gd name="T10" fmla="*/ 1 w 2261"/>
                <a:gd name="T11" fmla="*/ 1 h 652"/>
                <a:gd name="T12" fmla="*/ 1 w 2261"/>
                <a:gd name="T13" fmla="*/ 1 h 652"/>
                <a:gd name="T14" fmla="*/ 1 w 2261"/>
                <a:gd name="T15" fmla="*/ 1 h 652"/>
                <a:gd name="T16" fmla="*/ 1 w 2261"/>
                <a:gd name="T17" fmla="*/ 1 h 652"/>
                <a:gd name="T18" fmla="*/ 1 w 2261"/>
                <a:gd name="T19" fmla="*/ 1 h 652"/>
                <a:gd name="T20" fmla="*/ 0 w 2261"/>
                <a:gd name="T21" fmla="*/ 1 h 652"/>
                <a:gd name="T22" fmla="*/ 0 w 2261"/>
                <a:gd name="T23" fmla="*/ 1 h 652"/>
                <a:gd name="T24" fmla="*/ 1 w 2261"/>
                <a:gd name="T25" fmla="*/ 1 h 652"/>
                <a:gd name="T26" fmla="*/ 1 w 2261"/>
                <a:gd name="T27" fmla="*/ 1 h 652"/>
                <a:gd name="T28" fmla="*/ 1 w 2261"/>
                <a:gd name="T29" fmla="*/ 1 h 652"/>
                <a:gd name="T30" fmla="*/ 1 w 2261"/>
                <a:gd name="T31" fmla="*/ 1 h 652"/>
                <a:gd name="T32" fmla="*/ 1 w 2261"/>
                <a:gd name="T33" fmla="*/ 1 h 652"/>
                <a:gd name="T34" fmla="*/ 1 w 2261"/>
                <a:gd name="T35" fmla="*/ 1 h 652"/>
                <a:gd name="T36" fmla="*/ 1 w 2261"/>
                <a:gd name="T37" fmla="*/ 1 h 652"/>
                <a:gd name="T38" fmla="*/ 1 w 2261"/>
                <a:gd name="T39" fmla="*/ 1 h 652"/>
                <a:gd name="T40" fmla="*/ 1 w 2261"/>
                <a:gd name="T41" fmla="*/ 0 h 652"/>
                <a:gd name="T42" fmla="*/ 1 w 2261"/>
                <a:gd name="T43" fmla="*/ 1 h 652"/>
                <a:gd name="T44" fmla="*/ 1 w 2261"/>
                <a:gd name="T45" fmla="*/ 1 h 652"/>
                <a:gd name="T46" fmla="*/ 1 w 2261"/>
                <a:gd name="T47" fmla="*/ 1 h 652"/>
                <a:gd name="T48" fmla="*/ 1 w 2261"/>
                <a:gd name="T49" fmla="*/ 1 h 652"/>
                <a:gd name="T50" fmla="*/ 1 w 2261"/>
                <a:gd name="T51" fmla="*/ 1 h 6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61"/>
                <a:gd name="T79" fmla="*/ 0 h 652"/>
                <a:gd name="T80" fmla="*/ 2261 w 2261"/>
                <a:gd name="T81" fmla="*/ 652 h 6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61" h="652">
                  <a:moveTo>
                    <a:pt x="2224" y="435"/>
                  </a:moveTo>
                  <a:lnTo>
                    <a:pt x="1510" y="544"/>
                  </a:lnTo>
                  <a:lnTo>
                    <a:pt x="1337" y="603"/>
                  </a:lnTo>
                  <a:lnTo>
                    <a:pt x="1253" y="561"/>
                  </a:lnTo>
                  <a:lnTo>
                    <a:pt x="1034" y="561"/>
                  </a:lnTo>
                  <a:lnTo>
                    <a:pt x="863" y="652"/>
                  </a:lnTo>
                  <a:lnTo>
                    <a:pt x="658" y="652"/>
                  </a:lnTo>
                  <a:lnTo>
                    <a:pt x="625" y="492"/>
                  </a:lnTo>
                  <a:lnTo>
                    <a:pt x="416" y="466"/>
                  </a:lnTo>
                  <a:lnTo>
                    <a:pt x="125" y="399"/>
                  </a:lnTo>
                  <a:lnTo>
                    <a:pt x="0" y="219"/>
                  </a:lnTo>
                  <a:lnTo>
                    <a:pt x="0" y="144"/>
                  </a:lnTo>
                  <a:lnTo>
                    <a:pt x="228" y="179"/>
                  </a:lnTo>
                  <a:lnTo>
                    <a:pt x="363" y="173"/>
                  </a:lnTo>
                  <a:lnTo>
                    <a:pt x="506" y="120"/>
                  </a:lnTo>
                  <a:lnTo>
                    <a:pt x="622" y="49"/>
                  </a:lnTo>
                  <a:lnTo>
                    <a:pt x="698" y="49"/>
                  </a:lnTo>
                  <a:lnTo>
                    <a:pt x="768" y="72"/>
                  </a:lnTo>
                  <a:lnTo>
                    <a:pt x="859" y="137"/>
                  </a:lnTo>
                  <a:lnTo>
                    <a:pt x="1110" y="110"/>
                  </a:lnTo>
                  <a:lnTo>
                    <a:pt x="1740" y="0"/>
                  </a:lnTo>
                  <a:lnTo>
                    <a:pt x="2261" y="42"/>
                  </a:lnTo>
                  <a:lnTo>
                    <a:pt x="2040" y="123"/>
                  </a:lnTo>
                  <a:lnTo>
                    <a:pt x="1947" y="289"/>
                  </a:lnTo>
                  <a:lnTo>
                    <a:pt x="2224" y="435"/>
                  </a:lnTo>
                  <a:close/>
                </a:path>
              </a:pathLst>
            </a:custGeom>
            <a:solidFill>
              <a:srgbClr val="D4D4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4" name="Freeform 7"/>
            <p:cNvSpPr>
              <a:spLocks/>
            </p:cNvSpPr>
            <p:nvPr/>
          </p:nvSpPr>
          <p:spPr bwMode="auto">
            <a:xfrm>
              <a:off x="766" y="2047"/>
              <a:ext cx="2019" cy="1033"/>
            </a:xfrm>
            <a:custGeom>
              <a:avLst/>
              <a:gdLst>
                <a:gd name="T0" fmla="*/ 1 w 4038"/>
                <a:gd name="T1" fmla="*/ 1 h 2065"/>
                <a:gd name="T2" fmla="*/ 1 w 4038"/>
                <a:gd name="T3" fmla="*/ 1 h 2065"/>
                <a:gd name="T4" fmla="*/ 1 w 4038"/>
                <a:gd name="T5" fmla="*/ 1 h 2065"/>
                <a:gd name="T6" fmla="*/ 1 w 4038"/>
                <a:gd name="T7" fmla="*/ 1 h 2065"/>
                <a:gd name="T8" fmla="*/ 0 w 4038"/>
                <a:gd name="T9" fmla="*/ 1 h 2065"/>
                <a:gd name="T10" fmla="*/ 0 w 4038"/>
                <a:gd name="T11" fmla="*/ 1 h 2065"/>
                <a:gd name="T12" fmla="*/ 1 w 4038"/>
                <a:gd name="T13" fmla="*/ 1 h 2065"/>
                <a:gd name="T14" fmla="*/ 1 w 4038"/>
                <a:gd name="T15" fmla="*/ 1 h 2065"/>
                <a:gd name="T16" fmla="*/ 1 w 4038"/>
                <a:gd name="T17" fmla="*/ 1 h 2065"/>
                <a:gd name="T18" fmla="*/ 1 w 4038"/>
                <a:gd name="T19" fmla="*/ 1 h 2065"/>
                <a:gd name="T20" fmla="*/ 1 w 4038"/>
                <a:gd name="T21" fmla="*/ 1 h 2065"/>
                <a:gd name="T22" fmla="*/ 1 w 4038"/>
                <a:gd name="T23" fmla="*/ 1 h 2065"/>
                <a:gd name="T24" fmla="*/ 1 w 4038"/>
                <a:gd name="T25" fmla="*/ 1 h 2065"/>
                <a:gd name="T26" fmla="*/ 1 w 4038"/>
                <a:gd name="T27" fmla="*/ 1 h 2065"/>
                <a:gd name="T28" fmla="*/ 1 w 4038"/>
                <a:gd name="T29" fmla="*/ 1 h 2065"/>
                <a:gd name="T30" fmla="*/ 1 w 4038"/>
                <a:gd name="T31" fmla="*/ 1 h 2065"/>
                <a:gd name="T32" fmla="*/ 1 w 4038"/>
                <a:gd name="T33" fmla="*/ 1 h 2065"/>
                <a:gd name="T34" fmla="*/ 1 w 4038"/>
                <a:gd name="T35" fmla="*/ 1 h 2065"/>
                <a:gd name="T36" fmla="*/ 1 w 4038"/>
                <a:gd name="T37" fmla="*/ 1 h 2065"/>
                <a:gd name="T38" fmla="*/ 1 w 4038"/>
                <a:gd name="T39" fmla="*/ 1 h 2065"/>
                <a:gd name="T40" fmla="*/ 1 w 4038"/>
                <a:gd name="T41" fmla="*/ 1 h 2065"/>
                <a:gd name="T42" fmla="*/ 1 w 4038"/>
                <a:gd name="T43" fmla="*/ 1 h 2065"/>
                <a:gd name="T44" fmla="*/ 1 w 4038"/>
                <a:gd name="T45" fmla="*/ 1 h 2065"/>
                <a:gd name="T46" fmla="*/ 1 w 4038"/>
                <a:gd name="T47" fmla="*/ 1 h 2065"/>
                <a:gd name="T48" fmla="*/ 1 w 4038"/>
                <a:gd name="T49" fmla="*/ 1 h 2065"/>
                <a:gd name="T50" fmla="*/ 1 w 4038"/>
                <a:gd name="T51" fmla="*/ 0 h 2065"/>
                <a:gd name="T52" fmla="*/ 1 w 4038"/>
                <a:gd name="T53" fmla="*/ 0 h 2065"/>
                <a:gd name="T54" fmla="*/ 1 w 4038"/>
                <a:gd name="T55" fmla="*/ 1 h 2065"/>
                <a:gd name="T56" fmla="*/ 1 w 4038"/>
                <a:gd name="T57" fmla="*/ 1 h 2065"/>
                <a:gd name="T58" fmla="*/ 1 w 4038"/>
                <a:gd name="T59" fmla="*/ 1 h 2065"/>
                <a:gd name="T60" fmla="*/ 1 w 4038"/>
                <a:gd name="T61" fmla="*/ 1 h 2065"/>
                <a:gd name="T62" fmla="*/ 1 w 4038"/>
                <a:gd name="T63" fmla="*/ 1 h 2065"/>
                <a:gd name="T64" fmla="*/ 1 w 4038"/>
                <a:gd name="T65" fmla="*/ 1 h 2065"/>
                <a:gd name="T66" fmla="*/ 1 w 4038"/>
                <a:gd name="T67" fmla="*/ 1 h 2065"/>
                <a:gd name="T68" fmla="*/ 1 w 4038"/>
                <a:gd name="T69" fmla="*/ 1 h 2065"/>
                <a:gd name="T70" fmla="*/ 1 w 4038"/>
                <a:gd name="T71" fmla="*/ 1 h 2065"/>
                <a:gd name="T72" fmla="*/ 1 w 4038"/>
                <a:gd name="T73" fmla="*/ 1 h 2065"/>
                <a:gd name="T74" fmla="*/ 1 w 4038"/>
                <a:gd name="T75" fmla="*/ 1 h 2065"/>
                <a:gd name="T76" fmla="*/ 1 w 4038"/>
                <a:gd name="T77" fmla="*/ 1 h 2065"/>
                <a:gd name="T78" fmla="*/ 1 w 4038"/>
                <a:gd name="T79" fmla="*/ 1 h 2065"/>
                <a:gd name="T80" fmla="*/ 1 w 4038"/>
                <a:gd name="T81" fmla="*/ 1 h 2065"/>
                <a:gd name="T82" fmla="*/ 1 w 4038"/>
                <a:gd name="T83" fmla="*/ 1 h 2065"/>
                <a:gd name="T84" fmla="*/ 1 w 4038"/>
                <a:gd name="T85" fmla="*/ 1 h 2065"/>
                <a:gd name="T86" fmla="*/ 1 w 4038"/>
                <a:gd name="T87" fmla="*/ 1 h 2065"/>
                <a:gd name="T88" fmla="*/ 1 w 4038"/>
                <a:gd name="T89" fmla="*/ 1 h 2065"/>
                <a:gd name="T90" fmla="*/ 1 w 4038"/>
                <a:gd name="T91" fmla="*/ 1 h 2065"/>
                <a:gd name="T92" fmla="*/ 1 w 4038"/>
                <a:gd name="T93" fmla="*/ 1 h 2065"/>
                <a:gd name="T94" fmla="*/ 1 w 4038"/>
                <a:gd name="T95" fmla="*/ 1 h 2065"/>
                <a:gd name="T96" fmla="*/ 1 w 4038"/>
                <a:gd name="T97" fmla="*/ 1 h 2065"/>
                <a:gd name="T98" fmla="*/ 1 w 4038"/>
                <a:gd name="T99" fmla="*/ 1 h 2065"/>
                <a:gd name="T100" fmla="*/ 1 w 4038"/>
                <a:gd name="T101" fmla="*/ 1 h 2065"/>
                <a:gd name="T102" fmla="*/ 1 w 4038"/>
                <a:gd name="T103" fmla="*/ 1 h 20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8"/>
                <a:gd name="T157" fmla="*/ 0 h 2065"/>
                <a:gd name="T158" fmla="*/ 4038 w 4038"/>
                <a:gd name="T159" fmla="*/ 2065 h 20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8" h="2065">
                  <a:moveTo>
                    <a:pt x="901" y="2065"/>
                  </a:moveTo>
                  <a:lnTo>
                    <a:pt x="867" y="2065"/>
                  </a:lnTo>
                  <a:lnTo>
                    <a:pt x="361" y="1899"/>
                  </a:lnTo>
                  <a:lnTo>
                    <a:pt x="122" y="1829"/>
                  </a:lnTo>
                  <a:lnTo>
                    <a:pt x="0" y="1624"/>
                  </a:lnTo>
                  <a:lnTo>
                    <a:pt x="0" y="1511"/>
                  </a:lnTo>
                  <a:lnTo>
                    <a:pt x="130" y="1285"/>
                  </a:lnTo>
                  <a:lnTo>
                    <a:pt x="209" y="1224"/>
                  </a:lnTo>
                  <a:lnTo>
                    <a:pt x="249" y="1158"/>
                  </a:lnTo>
                  <a:lnTo>
                    <a:pt x="280" y="1078"/>
                  </a:lnTo>
                  <a:lnTo>
                    <a:pt x="449" y="893"/>
                  </a:lnTo>
                  <a:lnTo>
                    <a:pt x="449" y="840"/>
                  </a:lnTo>
                  <a:lnTo>
                    <a:pt x="481" y="810"/>
                  </a:lnTo>
                  <a:lnTo>
                    <a:pt x="529" y="810"/>
                  </a:lnTo>
                  <a:lnTo>
                    <a:pt x="565" y="644"/>
                  </a:lnTo>
                  <a:lnTo>
                    <a:pt x="612" y="542"/>
                  </a:lnTo>
                  <a:lnTo>
                    <a:pt x="603" y="511"/>
                  </a:lnTo>
                  <a:lnTo>
                    <a:pt x="650" y="399"/>
                  </a:lnTo>
                  <a:lnTo>
                    <a:pt x="761" y="357"/>
                  </a:lnTo>
                  <a:lnTo>
                    <a:pt x="850" y="264"/>
                  </a:lnTo>
                  <a:lnTo>
                    <a:pt x="1124" y="194"/>
                  </a:lnTo>
                  <a:lnTo>
                    <a:pt x="1388" y="57"/>
                  </a:lnTo>
                  <a:lnTo>
                    <a:pt x="1413" y="57"/>
                  </a:lnTo>
                  <a:lnTo>
                    <a:pt x="1516" y="6"/>
                  </a:lnTo>
                  <a:lnTo>
                    <a:pt x="2335" y="19"/>
                  </a:lnTo>
                  <a:lnTo>
                    <a:pt x="2519" y="0"/>
                  </a:lnTo>
                  <a:lnTo>
                    <a:pt x="2611" y="0"/>
                  </a:lnTo>
                  <a:lnTo>
                    <a:pt x="2666" y="40"/>
                  </a:lnTo>
                  <a:lnTo>
                    <a:pt x="2753" y="182"/>
                  </a:lnTo>
                  <a:lnTo>
                    <a:pt x="2759" y="276"/>
                  </a:lnTo>
                  <a:lnTo>
                    <a:pt x="3162" y="644"/>
                  </a:lnTo>
                  <a:lnTo>
                    <a:pt x="3459" y="728"/>
                  </a:lnTo>
                  <a:lnTo>
                    <a:pt x="3554" y="728"/>
                  </a:lnTo>
                  <a:lnTo>
                    <a:pt x="3812" y="871"/>
                  </a:lnTo>
                  <a:lnTo>
                    <a:pt x="3818" y="954"/>
                  </a:lnTo>
                  <a:lnTo>
                    <a:pt x="3900" y="1004"/>
                  </a:lnTo>
                  <a:lnTo>
                    <a:pt x="4038" y="1285"/>
                  </a:lnTo>
                  <a:lnTo>
                    <a:pt x="4038" y="1449"/>
                  </a:lnTo>
                  <a:lnTo>
                    <a:pt x="3862" y="1551"/>
                  </a:lnTo>
                  <a:lnTo>
                    <a:pt x="3451" y="1376"/>
                  </a:lnTo>
                  <a:lnTo>
                    <a:pt x="3451" y="1148"/>
                  </a:lnTo>
                  <a:lnTo>
                    <a:pt x="3107" y="987"/>
                  </a:lnTo>
                  <a:lnTo>
                    <a:pt x="2709" y="893"/>
                  </a:lnTo>
                  <a:lnTo>
                    <a:pt x="2641" y="1335"/>
                  </a:lnTo>
                  <a:lnTo>
                    <a:pt x="2360" y="1707"/>
                  </a:lnTo>
                  <a:lnTo>
                    <a:pt x="2219" y="1766"/>
                  </a:lnTo>
                  <a:lnTo>
                    <a:pt x="1911" y="1766"/>
                  </a:lnTo>
                  <a:lnTo>
                    <a:pt x="1789" y="1747"/>
                  </a:lnTo>
                  <a:lnTo>
                    <a:pt x="1761" y="1880"/>
                  </a:lnTo>
                  <a:lnTo>
                    <a:pt x="1156" y="1817"/>
                  </a:lnTo>
                  <a:lnTo>
                    <a:pt x="901" y="2065"/>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5" name="Freeform 8"/>
            <p:cNvSpPr>
              <a:spLocks/>
            </p:cNvSpPr>
            <p:nvPr/>
          </p:nvSpPr>
          <p:spPr bwMode="auto">
            <a:xfrm>
              <a:off x="1217" y="2803"/>
              <a:ext cx="199" cy="206"/>
            </a:xfrm>
            <a:custGeom>
              <a:avLst/>
              <a:gdLst>
                <a:gd name="T0" fmla="*/ 0 w 400"/>
                <a:gd name="T1" fmla="*/ 1 h 411"/>
                <a:gd name="T2" fmla="*/ 0 w 400"/>
                <a:gd name="T3" fmla="*/ 1 h 411"/>
                <a:gd name="T4" fmla="*/ 0 w 400"/>
                <a:gd name="T5" fmla="*/ 1 h 411"/>
                <a:gd name="T6" fmla="*/ 0 w 400"/>
                <a:gd name="T7" fmla="*/ 1 h 411"/>
                <a:gd name="T8" fmla="*/ 0 w 400"/>
                <a:gd name="T9" fmla="*/ 1 h 411"/>
                <a:gd name="T10" fmla="*/ 0 w 400"/>
                <a:gd name="T11" fmla="*/ 0 h 411"/>
                <a:gd name="T12" fmla="*/ 0 w 400"/>
                <a:gd name="T13" fmla="*/ 0 h 411"/>
                <a:gd name="T14" fmla="*/ 0 w 400"/>
                <a:gd name="T15" fmla="*/ 1 h 411"/>
                <a:gd name="T16" fmla="*/ 0 w 400"/>
                <a:gd name="T17" fmla="*/ 1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0"/>
                <a:gd name="T28" fmla="*/ 0 h 411"/>
                <a:gd name="T29" fmla="*/ 400 w 400"/>
                <a:gd name="T30" fmla="*/ 411 h 4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0" h="411">
                  <a:moveTo>
                    <a:pt x="223" y="411"/>
                  </a:moveTo>
                  <a:lnTo>
                    <a:pt x="0" y="411"/>
                  </a:lnTo>
                  <a:lnTo>
                    <a:pt x="21" y="358"/>
                  </a:lnTo>
                  <a:lnTo>
                    <a:pt x="88" y="306"/>
                  </a:lnTo>
                  <a:lnTo>
                    <a:pt x="215" y="40"/>
                  </a:lnTo>
                  <a:lnTo>
                    <a:pt x="312" y="0"/>
                  </a:lnTo>
                  <a:lnTo>
                    <a:pt x="400" y="0"/>
                  </a:lnTo>
                  <a:lnTo>
                    <a:pt x="223" y="4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6" name="Freeform 9"/>
            <p:cNvSpPr>
              <a:spLocks/>
            </p:cNvSpPr>
            <p:nvPr/>
          </p:nvSpPr>
          <p:spPr bwMode="auto">
            <a:xfrm>
              <a:off x="2675" y="2695"/>
              <a:ext cx="37" cy="153"/>
            </a:xfrm>
            <a:custGeom>
              <a:avLst/>
              <a:gdLst>
                <a:gd name="T0" fmla="*/ 1 w 74"/>
                <a:gd name="T1" fmla="*/ 0 h 306"/>
                <a:gd name="T2" fmla="*/ 1 w 74"/>
                <a:gd name="T3" fmla="*/ 1 h 306"/>
                <a:gd name="T4" fmla="*/ 1 w 74"/>
                <a:gd name="T5" fmla="*/ 1 h 306"/>
                <a:gd name="T6" fmla="*/ 0 w 74"/>
                <a:gd name="T7" fmla="*/ 1 h 306"/>
                <a:gd name="T8" fmla="*/ 1 w 74"/>
                <a:gd name="T9" fmla="*/ 0 h 306"/>
                <a:gd name="T10" fmla="*/ 1 w 74"/>
                <a:gd name="T11" fmla="*/ 0 h 306"/>
                <a:gd name="T12" fmla="*/ 0 60000 65536"/>
                <a:gd name="T13" fmla="*/ 0 60000 65536"/>
                <a:gd name="T14" fmla="*/ 0 60000 65536"/>
                <a:gd name="T15" fmla="*/ 0 60000 65536"/>
                <a:gd name="T16" fmla="*/ 0 60000 65536"/>
                <a:gd name="T17" fmla="*/ 0 60000 65536"/>
                <a:gd name="T18" fmla="*/ 0 w 74"/>
                <a:gd name="T19" fmla="*/ 0 h 306"/>
                <a:gd name="T20" fmla="*/ 74 w 74"/>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74" h="306">
                  <a:moveTo>
                    <a:pt x="9" y="0"/>
                  </a:moveTo>
                  <a:lnTo>
                    <a:pt x="74" y="100"/>
                  </a:lnTo>
                  <a:lnTo>
                    <a:pt x="74" y="235"/>
                  </a:lnTo>
                  <a:lnTo>
                    <a:pt x="0" y="306"/>
                  </a:lnTo>
                  <a:lnTo>
                    <a:pt x="9"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7" name="Freeform 10"/>
            <p:cNvSpPr>
              <a:spLocks/>
            </p:cNvSpPr>
            <p:nvPr/>
          </p:nvSpPr>
          <p:spPr bwMode="auto">
            <a:xfrm>
              <a:off x="1510" y="2048"/>
              <a:ext cx="389" cy="922"/>
            </a:xfrm>
            <a:custGeom>
              <a:avLst/>
              <a:gdLst>
                <a:gd name="T0" fmla="*/ 1 w 777"/>
                <a:gd name="T1" fmla="*/ 0 h 1844"/>
                <a:gd name="T2" fmla="*/ 0 w 777"/>
                <a:gd name="T3" fmla="*/ 1 h 1844"/>
                <a:gd name="T4" fmla="*/ 0 w 777"/>
                <a:gd name="T5" fmla="*/ 1 h 1844"/>
                <a:gd name="T6" fmla="*/ 1 w 777"/>
                <a:gd name="T7" fmla="*/ 1 h 1844"/>
                <a:gd name="T8" fmla="*/ 1 w 777"/>
                <a:gd name="T9" fmla="*/ 1 h 1844"/>
                <a:gd name="T10" fmla="*/ 1 w 777"/>
                <a:gd name="T11" fmla="*/ 1 h 1844"/>
                <a:gd name="T12" fmla="*/ 1 w 777"/>
                <a:gd name="T13" fmla="*/ 1 h 1844"/>
                <a:gd name="T14" fmla="*/ 1 w 777"/>
                <a:gd name="T15" fmla="*/ 1 h 1844"/>
                <a:gd name="T16" fmla="*/ 1 w 777"/>
                <a:gd name="T17" fmla="*/ 1 h 1844"/>
                <a:gd name="T18" fmla="*/ 1 w 777"/>
                <a:gd name="T19" fmla="*/ 1 h 1844"/>
                <a:gd name="T20" fmla="*/ 1 w 777"/>
                <a:gd name="T21" fmla="*/ 1 h 1844"/>
                <a:gd name="T22" fmla="*/ 1 w 777"/>
                <a:gd name="T23" fmla="*/ 1 h 1844"/>
                <a:gd name="T24" fmla="*/ 1 w 777"/>
                <a:gd name="T25" fmla="*/ 1 h 1844"/>
                <a:gd name="T26" fmla="*/ 1 w 777"/>
                <a:gd name="T27" fmla="*/ 1 h 1844"/>
                <a:gd name="T28" fmla="*/ 1 w 777"/>
                <a:gd name="T29" fmla="*/ 1 h 1844"/>
                <a:gd name="T30" fmla="*/ 1 w 777"/>
                <a:gd name="T31" fmla="*/ 1 h 1844"/>
                <a:gd name="T32" fmla="*/ 1 w 777"/>
                <a:gd name="T33" fmla="*/ 0 h 1844"/>
                <a:gd name="T34" fmla="*/ 1 w 777"/>
                <a:gd name="T35" fmla="*/ 0 h 18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7"/>
                <a:gd name="T55" fmla="*/ 0 h 1844"/>
                <a:gd name="T56" fmla="*/ 777 w 777"/>
                <a:gd name="T57" fmla="*/ 1844 h 18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7" h="1844">
                  <a:moveTo>
                    <a:pt x="34" y="0"/>
                  </a:moveTo>
                  <a:lnTo>
                    <a:pt x="0" y="93"/>
                  </a:lnTo>
                  <a:lnTo>
                    <a:pt x="0" y="222"/>
                  </a:lnTo>
                  <a:lnTo>
                    <a:pt x="95" y="783"/>
                  </a:lnTo>
                  <a:lnTo>
                    <a:pt x="219" y="1724"/>
                  </a:lnTo>
                  <a:lnTo>
                    <a:pt x="247" y="1844"/>
                  </a:lnTo>
                  <a:lnTo>
                    <a:pt x="302" y="1840"/>
                  </a:lnTo>
                  <a:lnTo>
                    <a:pt x="302" y="1762"/>
                  </a:lnTo>
                  <a:lnTo>
                    <a:pt x="591" y="1787"/>
                  </a:lnTo>
                  <a:lnTo>
                    <a:pt x="701" y="1776"/>
                  </a:lnTo>
                  <a:lnTo>
                    <a:pt x="777" y="1751"/>
                  </a:lnTo>
                  <a:lnTo>
                    <a:pt x="762" y="1458"/>
                  </a:lnTo>
                  <a:lnTo>
                    <a:pt x="616" y="857"/>
                  </a:lnTo>
                  <a:lnTo>
                    <a:pt x="591" y="675"/>
                  </a:lnTo>
                  <a:lnTo>
                    <a:pt x="574" y="494"/>
                  </a:lnTo>
                  <a:lnTo>
                    <a:pt x="591" y="319"/>
                  </a:lnTo>
                  <a:lnTo>
                    <a:pt x="34" y="0"/>
                  </a:lnTo>
                  <a:close/>
                </a:path>
              </a:pathLst>
            </a:custGeom>
            <a:solidFill>
              <a:srgbClr val="FF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8" name="Freeform 11"/>
            <p:cNvSpPr>
              <a:spLocks/>
            </p:cNvSpPr>
            <p:nvPr/>
          </p:nvSpPr>
          <p:spPr bwMode="auto">
            <a:xfrm>
              <a:off x="1644" y="2284"/>
              <a:ext cx="115" cy="688"/>
            </a:xfrm>
            <a:custGeom>
              <a:avLst/>
              <a:gdLst>
                <a:gd name="T0" fmla="*/ 1 w 230"/>
                <a:gd name="T1" fmla="*/ 0 h 1377"/>
                <a:gd name="T2" fmla="*/ 1 w 230"/>
                <a:gd name="T3" fmla="*/ 0 h 1377"/>
                <a:gd name="T4" fmla="*/ 1 w 230"/>
                <a:gd name="T5" fmla="*/ 0 h 1377"/>
                <a:gd name="T6" fmla="*/ 1 w 230"/>
                <a:gd name="T7" fmla="*/ 0 h 1377"/>
                <a:gd name="T8" fmla="*/ 1 w 230"/>
                <a:gd name="T9" fmla="*/ 0 h 1377"/>
                <a:gd name="T10" fmla="*/ 1 w 230"/>
                <a:gd name="T11" fmla="*/ 0 h 1377"/>
                <a:gd name="T12" fmla="*/ 1 w 230"/>
                <a:gd name="T13" fmla="*/ 0 h 1377"/>
                <a:gd name="T14" fmla="*/ 1 w 230"/>
                <a:gd name="T15" fmla="*/ 0 h 1377"/>
                <a:gd name="T16" fmla="*/ 1 w 230"/>
                <a:gd name="T17" fmla="*/ 0 h 1377"/>
                <a:gd name="T18" fmla="*/ 0 w 230"/>
                <a:gd name="T19" fmla="*/ 0 h 1377"/>
                <a:gd name="T20" fmla="*/ 1 w 230"/>
                <a:gd name="T21" fmla="*/ 0 h 1377"/>
                <a:gd name="T22" fmla="*/ 1 w 230"/>
                <a:gd name="T23" fmla="*/ 0 h 1377"/>
                <a:gd name="T24" fmla="*/ 1 w 230"/>
                <a:gd name="T25" fmla="*/ 0 h 1377"/>
                <a:gd name="T26" fmla="*/ 1 w 230"/>
                <a:gd name="T27" fmla="*/ 0 h 1377"/>
                <a:gd name="T28" fmla="*/ 1 w 230"/>
                <a:gd name="T29" fmla="*/ 0 h 1377"/>
                <a:gd name="T30" fmla="*/ 1 w 230"/>
                <a:gd name="T31" fmla="*/ 0 h 1377"/>
                <a:gd name="T32" fmla="*/ 1 w 230"/>
                <a:gd name="T33" fmla="*/ 0 h 1377"/>
                <a:gd name="T34" fmla="*/ 1 w 230"/>
                <a:gd name="T35" fmla="*/ 0 h 1377"/>
                <a:gd name="T36" fmla="*/ 1 w 230"/>
                <a:gd name="T37" fmla="*/ 0 h 1377"/>
                <a:gd name="T38" fmla="*/ 1 w 230"/>
                <a:gd name="T39" fmla="*/ 0 h 1377"/>
                <a:gd name="T40" fmla="*/ 1 w 230"/>
                <a:gd name="T41" fmla="*/ 0 h 1377"/>
                <a:gd name="T42" fmla="*/ 1 w 230"/>
                <a:gd name="T43" fmla="*/ 0 h 13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0"/>
                <a:gd name="T67" fmla="*/ 0 h 1377"/>
                <a:gd name="T68" fmla="*/ 230 w 230"/>
                <a:gd name="T69" fmla="*/ 1377 h 13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0" h="1377">
                  <a:moveTo>
                    <a:pt x="74" y="0"/>
                  </a:moveTo>
                  <a:lnTo>
                    <a:pt x="46" y="14"/>
                  </a:lnTo>
                  <a:lnTo>
                    <a:pt x="70" y="78"/>
                  </a:lnTo>
                  <a:lnTo>
                    <a:pt x="70" y="120"/>
                  </a:lnTo>
                  <a:lnTo>
                    <a:pt x="91" y="149"/>
                  </a:lnTo>
                  <a:lnTo>
                    <a:pt x="63" y="240"/>
                  </a:lnTo>
                  <a:lnTo>
                    <a:pt x="25" y="529"/>
                  </a:lnTo>
                  <a:lnTo>
                    <a:pt x="13" y="751"/>
                  </a:lnTo>
                  <a:lnTo>
                    <a:pt x="6" y="1232"/>
                  </a:lnTo>
                  <a:lnTo>
                    <a:pt x="0" y="1377"/>
                  </a:lnTo>
                  <a:lnTo>
                    <a:pt x="36" y="1369"/>
                  </a:lnTo>
                  <a:lnTo>
                    <a:pt x="42" y="1287"/>
                  </a:lnTo>
                  <a:lnTo>
                    <a:pt x="186" y="1314"/>
                  </a:lnTo>
                  <a:lnTo>
                    <a:pt x="230" y="630"/>
                  </a:lnTo>
                  <a:lnTo>
                    <a:pt x="190" y="206"/>
                  </a:lnTo>
                  <a:lnTo>
                    <a:pt x="164" y="130"/>
                  </a:lnTo>
                  <a:lnTo>
                    <a:pt x="165" y="109"/>
                  </a:lnTo>
                  <a:lnTo>
                    <a:pt x="158" y="61"/>
                  </a:lnTo>
                  <a:lnTo>
                    <a:pt x="173" y="14"/>
                  </a:lnTo>
                  <a:lnTo>
                    <a:pt x="141" y="0"/>
                  </a:lnTo>
                  <a:lnTo>
                    <a:pt x="74" y="0"/>
                  </a:lnTo>
                  <a:close/>
                </a:path>
              </a:pathLst>
            </a:custGeom>
            <a:solidFill>
              <a:srgbClr val="FF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89" name="Freeform 12"/>
            <p:cNvSpPr>
              <a:spLocks/>
            </p:cNvSpPr>
            <p:nvPr/>
          </p:nvSpPr>
          <p:spPr bwMode="auto">
            <a:xfrm>
              <a:off x="1688" y="2287"/>
              <a:ext cx="73" cy="649"/>
            </a:xfrm>
            <a:custGeom>
              <a:avLst/>
              <a:gdLst>
                <a:gd name="T0" fmla="*/ 0 w 147"/>
                <a:gd name="T1" fmla="*/ 0 h 1299"/>
                <a:gd name="T2" fmla="*/ 0 w 147"/>
                <a:gd name="T3" fmla="*/ 0 h 1299"/>
                <a:gd name="T4" fmla="*/ 0 w 147"/>
                <a:gd name="T5" fmla="*/ 0 h 1299"/>
                <a:gd name="T6" fmla="*/ 0 w 147"/>
                <a:gd name="T7" fmla="*/ 0 h 1299"/>
                <a:gd name="T8" fmla="*/ 0 w 147"/>
                <a:gd name="T9" fmla="*/ 0 h 1299"/>
                <a:gd name="T10" fmla="*/ 0 w 147"/>
                <a:gd name="T11" fmla="*/ 0 h 1299"/>
                <a:gd name="T12" fmla="*/ 0 w 147"/>
                <a:gd name="T13" fmla="*/ 0 h 1299"/>
                <a:gd name="T14" fmla="*/ 0 w 147"/>
                <a:gd name="T15" fmla="*/ 0 h 1299"/>
                <a:gd name="T16" fmla="*/ 0 w 147"/>
                <a:gd name="T17" fmla="*/ 0 h 1299"/>
                <a:gd name="T18" fmla="*/ 0 w 147"/>
                <a:gd name="T19" fmla="*/ 0 h 1299"/>
                <a:gd name="T20" fmla="*/ 0 w 147"/>
                <a:gd name="T21" fmla="*/ 0 h 1299"/>
                <a:gd name="T22" fmla="*/ 0 w 147"/>
                <a:gd name="T23" fmla="*/ 0 h 1299"/>
                <a:gd name="T24" fmla="*/ 0 w 147"/>
                <a:gd name="T25" fmla="*/ 0 h 1299"/>
                <a:gd name="T26" fmla="*/ 0 w 147"/>
                <a:gd name="T27" fmla="*/ 0 h 1299"/>
                <a:gd name="T28" fmla="*/ 0 w 147"/>
                <a:gd name="T29" fmla="*/ 0 h 1299"/>
                <a:gd name="T30" fmla="*/ 0 w 147"/>
                <a:gd name="T31" fmla="*/ 0 h 1299"/>
                <a:gd name="T32" fmla="*/ 0 w 147"/>
                <a:gd name="T33" fmla="*/ 0 h 12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299"/>
                <a:gd name="T53" fmla="*/ 147 w 147"/>
                <a:gd name="T54" fmla="*/ 1299 h 12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299">
                  <a:moveTo>
                    <a:pt x="42" y="0"/>
                  </a:moveTo>
                  <a:lnTo>
                    <a:pt x="56" y="44"/>
                  </a:lnTo>
                  <a:lnTo>
                    <a:pt x="31" y="116"/>
                  </a:lnTo>
                  <a:lnTo>
                    <a:pt x="69" y="228"/>
                  </a:lnTo>
                  <a:lnTo>
                    <a:pt x="69" y="445"/>
                  </a:lnTo>
                  <a:lnTo>
                    <a:pt x="84" y="650"/>
                  </a:lnTo>
                  <a:lnTo>
                    <a:pt x="0" y="903"/>
                  </a:lnTo>
                  <a:lnTo>
                    <a:pt x="0" y="1287"/>
                  </a:lnTo>
                  <a:lnTo>
                    <a:pt x="147" y="1299"/>
                  </a:lnTo>
                  <a:lnTo>
                    <a:pt x="141" y="629"/>
                  </a:lnTo>
                  <a:lnTo>
                    <a:pt x="107" y="200"/>
                  </a:lnTo>
                  <a:lnTo>
                    <a:pt x="75" y="129"/>
                  </a:lnTo>
                  <a:lnTo>
                    <a:pt x="82" y="101"/>
                  </a:lnTo>
                  <a:lnTo>
                    <a:pt x="69" y="55"/>
                  </a:lnTo>
                  <a:lnTo>
                    <a:pt x="84" y="15"/>
                  </a:lnTo>
                  <a:lnTo>
                    <a:pt x="42"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0" name="Freeform 13"/>
            <p:cNvSpPr>
              <a:spLocks/>
            </p:cNvSpPr>
            <p:nvPr/>
          </p:nvSpPr>
          <p:spPr bwMode="auto">
            <a:xfrm>
              <a:off x="2414" y="2647"/>
              <a:ext cx="289" cy="381"/>
            </a:xfrm>
            <a:custGeom>
              <a:avLst/>
              <a:gdLst>
                <a:gd name="T0" fmla="*/ 1 w 578"/>
                <a:gd name="T1" fmla="*/ 1 h 760"/>
                <a:gd name="T2" fmla="*/ 1 w 578"/>
                <a:gd name="T3" fmla="*/ 1 h 760"/>
                <a:gd name="T4" fmla="*/ 1 w 578"/>
                <a:gd name="T5" fmla="*/ 1 h 760"/>
                <a:gd name="T6" fmla="*/ 1 w 578"/>
                <a:gd name="T7" fmla="*/ 1 h 760"/>
                <a:gd name="T8" fmla="*/ 1 w 578"/>
                <a:gd name="T9" fmla="*/ 1 h 760"/>
                <a:gd name="T10" fmla="*/ 1 w 578"/>
                <a:gd name="T11" fmla="*/ 1 h 760"/>
                <a:gd name="T12" fmla="*/ 0 w 578"/>
                <a:gd name="T13" fmla="*/ 1 h 760"/>
                <a:gd name="T14" fmla="*/ 1 w 578"/>
                <a:gd name="T15" fmla="*/ 1 h 760"/>
                <a:gd name="T16" fmla="*/ 1 w 578"/>
                <a:gd name="T17" fmla="*/ 1 h 760"/>
                <a:gd name="T18" fmla="*/ 1 w 578"/>
                <a:gd name="T19" fmla="*/ 1 h 760"/>
                <a:gd name="T20" fmla="*/ 1 w 578"/>
                <a:gd name="T21" fmla="*/ 1 h 760"/>
                <a:gd name="T22" fmla="*/ 1 w 578"/>
                <a:gd name="T23" fmla="*/ 1 h 760"/>
                <a:gd name="T24" fmla="*/ 1 w 578"/>
                <a:gd name="T25" fmla="*/ 1 h 760"/>
                <a:gd name="T26" fmla="*/ 1 w 578"/>
                <a:gd name="T27" fmla="*/ 1 h 760"/>
                <a:gd name="T28" fmla="*/ 1 w 578"/>
                <a:gd name="T29" fmla="*/ 1 h 760"/>
                <a:gd name="T30" fmla="*/ 1 w 578"/>
                <a:gd name="T31" fmla="*/ 1 h 760"/>
                <a:gd name="T32" fmla="*/ 1 w 578"/>
                <a:gd name="T33" fmla="*/ 1 h 760"/>
                <a:gd name="T34" fmla="*/ 1 w 578"/>
                <a:gd name="T35" fmla="*/ 1 h 760"/>
                <a:gd name="T36" fmla="*/ 1 w 578"/>
                <a:gd name="T37" fmla="*/ 0 h 760"/>
                <a:gd name="T38" fmla="*/ 1 w 578"/>
                <a:gd name="T39" fmla="*/ 0 h 760"/>
                <a:gd name="T40" fmla="*/ 1 w 578"/>
                <a:gd name="T41" fmla="*/ 1 h 760"/>
                <a:gd name="T42" fmla="*/ 1 w 578"/>
                <a:gd name="T43" fmla="*/ 1 h 7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8"/>
                <a:gd name="T67" fmla="*/ 0 h 760"/>
                <a:gd name="T68" fmla="*/ 578 w 578"/>
                <a:gd name="T69" fmla="*/ 760 h 7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8" h="760">
                  <a:moveTo>
                    <a:pt x="270" y="32"/>
                  </a:moveTo>
                  <a:lnTo>
                    <a:pt x="259" y="47"/>
                  </a:lnTo>
                  <a:lnTo>
                    <a:pt x="259" y="131"/>
                  </a:lnTo>
                  <a:lnTo>
                    <a:pt x="192" y="228"/>
                  </a:lnTo>
                  <a:lnTo>
                    <a:pt x="84" y="475"/>
                  </a:lnTo>
                  <a:lnTo>
                    <a:pt x="59" y="578"/>
                  </a:lnTo>
                  <a:lnTo>
                    <a:pt x="0" y="690"/>
                  </a:lnTo>
                  <a:lnTo>
                    <a:pt x="61" y="690"/>
                  </a:lnTo>
                  <a:lnTo>
                    <a:pt x="135" y="631"/>
                  </a:lnTo>
                  <a:lnTo>
                    <a:pt x="196" y="511"/>
                  </a:lnTo>
                  <a:lnTo>
                    <a:pt x="219" y="642"/>
                  </a:lnTo>
                  <a:lnTo>
                    <a:pt x="152" y="688"/>
                  </a:lnTo>
                  <a:lnTo>
                    <a:pt x="219" y="760"/>
                  </a:lnTo>
                  <a:lnTo>
                    <a:pt x="544" y="690"/>
                  </a:lnTo>
                  <a:lnTo>
                    <a:pt x="578" y="655"/>
                  </a:lnTo>
                  <a:lnTo>
                    <a:pt x="530" y="336"/>
                  </a:lnTo>
                  <a:lnTo>
                    <a:pt x="530" y="87"/>
                  </a:lnTo>
                  <a:lnTo>
                    <a:pt x="494" y="26"/>
                  </a:lnTo>
                  <a:lnTo>
                    <a:pt x="399" y="0"/>
                  </a:lnTo>
                  <a:lnTo>
                    <a:pt x="321" y="0"/>
                  </a:lnTo>
                  <a:lnTo>
                    <a:pt x="270" y="32"/>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1" name="Freeform 14"/>
            <p:cNvSpPr>
              <a:spLocks/>
            </p:cNvSpPr>
            <p:nvPr/>
          </p:nvSpPr>
          <p:spPr bwMode="auto">
            <a:xfrm>
              <a:off x="1693" y="2739"/>
              <a:ext cx="175" cy="58"/>
            </a:xfrm>
            <a:custGeom>
              <a:avLst/>
              <a:gdLst>
                <a:gd name="T0" fmla="*/ 0 w 350"/>
                <a:gd name="T1" fmla="*/ 0 h 118"/>
                <a:gd name="T2" fmla="*/ 1 w 350"/>
                <a:gd name="T3" fmla="*/ 0 h 118"/>
                <a:gd name="T4" fmla="*/ 1 w 350"/>
                <a:gd name="T5" fmla="*/ 0 h 118"/>
                <a:gd name="T6" fmla="*/ 1 w 350"/>
                <a:gd name="T7" fmla="*/ 0 h 118"/>
                <a:gd name="T8" fmla="*/ 1 w 350"/>
                <a:gd name="T9" fmla="*/ 0 h 118"/>
                <a:gd name="T10" fmla="*/ 0 w 350"/>
                <a:gd name="T11" fmla="*/ 0 h 118"/>
                <a:gd name="T12" fmla="*/ 0 w 350"/>
                <a:gd name="T13" fmla="*/ 0 h 118"/>
                <a:gd name="T14" fmla="*/ 0 60000 65536"/>
                <a:gd name="T15" fmla="*/ 0 60000 65536"/>
                <a:gd name="T16" fmla="*/ 0 60000 65536"/>
                <a:gd name="T17" fmla="*/ 0 60000 65536"/>
                <a:gd name="T18" fmla="*/ 0 60000 65536"/>
                <a:gd name="T19" fmla="*/ 0 60000 65536"/>
                <a:gd name="T20" fmla="*/ 0 60000 65536"/>
                <a:gd name="T21" fmla="*/ 0 w 350"/>
                <a:gd name="T22" fmla="*/ 0 h 118"/>
                <a:gd name="T23" fmla="*/ 350 w 3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 h="118">
                  <a:moveTo>
                    <a:pt x="0" y="0"/>
                  </a:moveTo>
                  <a:lnTo>
                    <a:pt x="289" y="70"/>
                  </a:lnTo>
                  <a:lnTo>
                    <a:pt x="350" y="114"/>
                  </a:lnTo>
                  <a:lnTo>
                    <a:pt x="278" y="118"/>
                  </a:lnTo>
                  <a:lnTo>
                    <a:pt x="116" y="86"/>
                  </a:lnTo>
                  <a:lnTo>
                    <a:pt x="0" y="0"/>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2" name="Freeform 15"/>
            <p:cNvSpPr>
              <a:spLocks/>
            </p:cNvSpPr>
            <p:nvPr/>
          </p:nvSpPr>
          <p:spPr bwMode="auto">
            <a:xfrm>
              <a:off x="1324" y="2644"/>
              <a:ext cx="427" cy="301"/>
            </a:xfrm>
            <a:custGeom>
              <a:avLst/>
              <a:gdLst>
                <a:gd name="T0" fmla="*/ 0 w 854"/>
                <a:gd name="T1" fmla="*/ 1 h 601"/>
                <a:gd name="T2" fmla="*/ 1 w 854"/>
                <a:gd name="T3" fmla="*/ 1 h 601"/>
                <a:gd name="T4" fmla="*/ 1 w 854"/>
                <a:gd name="T5" fmla="*/ 1 h 601"/>
                <a:gd name="T6" fmla="*/ 1 w 854"/>
                <a:gd name="T7" fmla="*/ 1 h 601"/>
                <a:gd name="T8" fmla="*/ 1 w 854"/>
                <a:gd name="T9" fmla="*/ 1 h 601"/>
                <a:gd name="T10" fmla="*/ 1 w 854"/>
                <a:gd name="T11" fmla="*/ 1 h 601"/>
                <a:gd name="T12" fmla="*/ 1 w 854"/>
                <a:gd name="T13" fmla="*/ 0 h 601"/>
                <a:gd name="T14" fmla="*/ 1 w 854"/>
                <a:gd name="T15" fmla="*/ 1 h 601"/>
                <a:gd name="T16" fmla="*/ 1 w 854"/>
                <a:gd name="T17" fmla="*/ 1 h 601"/>
                <a:gd name="T18" fmla="*/ 1 w 854"/>
                <a:gd name="T19" fmla="*/ 1 h 601"/>
                <a:gd name="T20" fmla="*/ 1 w 854"/>
                <a:gd name="T21" fmla="*/ 1 h 601"/>
                <a:gd name="T22" fmla="*/ 1 w 854"/>
                <a:gd name="T23" fmla="*/ 1 h 601"/>
                <a:gd name="T24" fmla="*/ 1 w 854"/>
                <a:gd name="T25" fmla="*/ 1 h 601"/>
                <a:gd name="T26" fmla="*/ 1 w 854"/>
                <a:gd name="T27" fmla="*/ 1 h 601"/>
                <a:gd name="T28" fmla="*/ 1 w 854"/>
                <a:gd name="T29" fmla="*/ 1 h 601"/>
                <a:gd name="T30" fmla="*/ 1 w 854"/>
                <a:gd name="T31" fmla="*/ 1 h 601"/>
                <a:gd name="T32" fmla="*/ 1 w 854"/>
                <a:gd name="T33" fmla="*/ 1 h 601"/>
                <a:gd name="T34" fmla="*/ 1 w 854"/>
                <a:gd name="T35" fmla="*/ 1 h 601"/>
                <a:gd name="T36" fmla="*/ 1 w 854"/>
                <a:gd name="T37" fmla="*/ 1 h 601"/>
                <a:gd name="T38" fmla="*/ 0 w 854"/>
                <a:gd name="T39" fmla="*/ 1 h 601"/>
                <a:gd name="T40" fmla="*/ 0 w 854"/>
                <a:gd name="T41" fmla="*/ 1 h 6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4"/>
                <a:gd name="T64" fmla="*/ 0 h 601"/>
                <a:gd name="T65" fmla="*/ 854 w 854"/>
                <a:gd name="T66" fmla="*/ 601 h 6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4" h="601">
                  <a:moveTo>
                    <a:pt x="0" y="601"/>
                  </a:moveTo>
                  <a:lnTo>
                    <a:pt x="36" y="469"/>
                  </a:lnTo>
                  <a:lnTo>
                    <a:pt x="97" y="367"/>
                  </a:lnTo>
                  <a:lnTo>
                    <a:pt x="154" y="336"/>
                  </a:lnTo>
                  <a:lnTo>
                    <a:pt x="177" y="310"/>
                  </a:lnTo>
                  <a:lnTo>
                    <a:pt x="327" y="70"/>
                  </a:lnTo>
                  <a:lnTo>
                    <a:pt x="631" y="0"/>
                  </a:lnTo>
                  <a:lnTo>
                    <a:pt x="820" y="116"/>
                  </a:lnTo>
                  <a:lnTo>
                    <a:pt x="810" y="169"/>
                  </a:lnTo>
                  <a:lnTo>
                    <a:pt x="725" y="188"/>
                  </a:lnTo>
                  <a:lnTo>
                    <a:pt x="854" y="277"/>
                  </a:lnTo>
                  <a:lnTo>
                    <a:pt x="854" y="317"/>
                  </a:lnTo>
                  <a:lnTo>
                    <a:pt x="766" y="464"/>
                  </a:lnTo>
                  <a:lnTo>
                    <a:pt x="736" y="483"/>
                  </a:lnTo>
                  <a:lnTo>
                    <a:pt x="713" y="511"/>
                  </a:lnTo>
                  <a:lnTo>
                    <a:pt x="641" y="511"/>
                  </a:lnTo>
                  <a:lnTo>
                    <a:pt x="582" y="492"/>
                  </a:lnTo>
                  <a:lnTo>
                    <a:pt x="476" y="492"/>
                  </a:lnTo>
                  <a:lnTo>
                    <a:pt x="297" y="601"/>
                  </a:lnTo>
                  <a:lnTo>
                    <a:pt x="0" y="601"/>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3" name="Freeform 16"/>
            <p:cNvSpPr>
              <a:spLocks/>
            </p:cNvSpPr>
            <p:nvPr/>
          </p:nvSpPr>
          <p:spPr bwMode="auto">
            <a:xfrm>
              <a:off x="1487" y="1725"/>
              <a:ext cx="425" cy="559"/>
            </a:xfrm>
            <a:custGeom>
              <a:avLst/>
              <a:gdLst>
                <a:gd name="T0" fmla="*/ 1 w 850"/>
                <a:gd name="T1" fmla="*/ 1 h 1118"/>
                <a:gd name="T2" fmla="*/ 0 w 850"/>
                <a:gd name="T3" fmla="*/ 1 h 1118"/>
                <a:gd name="T4" fmla="*/ 0 w 850"/>
                <a:gd name="T5" fmla="*/ 1 h 1118"/>
                <a:gd name="T6" fmla="*/ 1 w 850"/>
                <a:gd name="T7" fmla="*/ 1 h 1118"/>
                <a:gd name="T8" fmla="*/ 1 w 850"/>
                <a:gd name="T9" fmla="*/ 1 h 1118"/>
                <a:gd name="T10" fmla="*/ 1 w 850"/>
                <a:gd name="T11" fmla="*/ 1 h 1118"/>
                <a:gd name="T12" fmla="*/ 1 w 850"/>
                <a:gd name="T13" fmla="*/ 1 h 1118"/>
                <a:gd name="T14" fmla="*/ 1 w 850"/>
                <a:gd name="T15" fmla="*/ 1 h 1118"/>
                <a:gd name="T16" fmla="*/ 1 w 850"/>
                <a:gd name="T17" fmla="*/ 1 h 1118"/>
                <a:gd name="T18" fmla="*/ 1 w 850"/>
                <a:gd name="T19" fmla="*/ 1 h 1118"/>
                <a:gd name="T20" fmla="*/ 1 w 850"/>
                <a:gd name="T21" fmla="*/ 1 h 1118"/>
                <a:gd name="T22" fmla="*/ 1 w 850"/>
                <a:gd name="T23" fmla="*/ 1 h 1118"/>
                <a:gd name="T24" fmla="*/ 1 w 850"/>
                <a:gd name="T25" fmla="*/ 1 h 1118"/>
                <a:gd name="T26" fmla="*/ 1 w 850"/>
                <a:gd name="T27" fmla="*/ 1 h 1118"/>
                <a:gd name="T28" fmla="*/ 1 w 850"/>
                <a:gd name="T29" fmla="*/ 1 h 1118"/>
                <a:gd name="T30" fmla="*/ 1 w 850"/>
                <a:gd name="T31" fmla="*/ 1 h 1118"/>
                <a:gd name="T32" fmla="*/ 1 w 850"/>
                <a:gd name="T33" fmla="*/ 1 h 1118"/>
                <a:gd name="T34" fmla="*/ 1 w 850"/>
                <a:gd name="T35" fmla="*/ 1 h 1118"/>
                <a:gd name="T36" fmla="*/ 1 w 850"/>
                <a:gd name="T37" fmla="*/ 1 h 1118"/>
                <a:gd name="T38" fmla="*/ 1 w 850"/>
                <a:gd name="T39" fmla="*/ 1 h 1118"/>
                <a:gd name="T40" fmla="*/ 1 w 850"/>
                <a:gd name="T41" fmla="*/ 0 h 1118"/>
                <a:gd name="T42" fmla="*/ 1 w 850"/>
                <a:gd name="T43" fmla="*/ 1 h 1118"/>
                <a:gd name="T44" fmla="*/ 1 w 850"/>
                <a:gd name="T45" fmla="*/ 1 h 1118"/>
                <a:gd name="T46" fmla="*/ 1 w 850"/>
                <a:gd name="T47" fmla="*/ 1 h 1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0"/>
                <a:gd name="T73" fmla="*/ 0 h 1118"/>
                <a:gd name="T74" fmla="*/ 850 w 850"/>
                <a:gd name="T75" fmla="*/ 1118 h 1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0" h="1118">
                  <a:moveTo>
                    <a:pt x="35" y="350"/>
                  </a:moveTo>
                  <a:lnTo>
                    <a:pt x="0" y="428"/>
                  </a:lnTo>
                  <a:lnTo>
                    <a:pt x="0" y="508"/>
                  </a:lnTo>
                  <a:lnTo>
                    <a:pt x="8" y="536"/>
                  </a:lnTo>
                  <a:lnTo>
                    <a:pt x="69" y="647"/>
                  </a:lnTo>
                  <a:lnTo>
                    <a:pt x="103" y="660"/>
                  </a:lnTo>
                  <a:lnTo>
                    <a:pt x="97" y="755"/>
                  </a:lnTo>
                  <a:lnTo>
                    <a:pt x="120" y="850"/>
                  </a:lnTo>
                  <a:lnTo>
                    <a:pt x="310" y="1094"/>
                  </a:lnTo>
                  <a:lnTo>
                    <a:pt x="388" y="1118"/>
                  </a:lnTo>
                  <a:lnTo>
                    <a:pt x="510" y="1118"/>
                  </a:lnTo>
                  <a:lnTo>
                    <a:pt x="540" y="1097"/>
                  </a:lnTo>
                  <a:lnTo>
                    <a:pt x="565" y="1073"/>
                  </a:lnTo>
                  <a:lnTo>
                    <a:pt x="647" y="976"/>
                  </a:lnTo>
                  <a:lnTo>
                    <a:pt x="749" y="850"/>
                  </a:lnTo>
                  <a:lnTo>
                    <a:pt x="824" y="660"/>
                  </a:lnTo>
                  <a:lnTo>
                    <a:pt x="833" y="567"/>
                  </a:lnTo>
                  <a:lnTo>
                    <a:pt x="850" y="497"/>
                  </a:lnTo>
                  <a:lnTo>
                    <a:pt x="850" y="263"/>
                  </a:lnTo>
                  <a:lnTo>
                    <a:pt x="810" y="36"/>
                  </a:lnTo>
                  <a:lnTo>
                    <a:pt x="278" y="0"/>
                  </a:lnTo>
                  <a:lnTo>
                    <a:pt x="69" y="335"/>
                  </a:lnTo>
                  <a:lnTo>
                    <a:pt x="35" y="35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4" name="Freeform 17"/>
            <p:cNvSpPr>
              <a:spLocks/>
            </p:cNvSpPr>
            <p:nvPr/>
          </p:nvSpPr>
          <p:spPr bwMode="auto">
            <a:xfrm>
              <a:off x="1482" y="1555"/>
              <a:ext cx="461" cy="509"/>
            </a:xfrm>
            <a:custGeom>
              <a:avLst/>
              <a:gdLst>
                <a:gd name="T0" fmla="*/ 1 w 922"/>
                <a:gd name="T1" fmla="*/ 1 h 1017"/>
                <a:gd name="T2" fmla="*/ 1 w 922"/>
                <a:gd name="T3" fmla="*/ 1 h 1017"/>
                <a:gd name="T4" fmla="*/ 1 w 922"/>
                <a:gd name="T5" fmla="*/ 1 h 1017"/>
                <a:gd name="T6" fmla="*/ 1 w 922"/>
                <a:gd name="T7" fmla="*/ 1 h 1017"/>
                <a:gd name="T8" fmla="*/ 1 w 922"/>
                <a:gd name="T9" fmla="*/ 1 h 1017"/>
                <a:gd name="T10" fmla="*/ 1 w 922"/>
                <a:gd name="T11" fmla="*/ 1 h 1017"/>
                <a:gd name="T12" fmla="*/ 1 w 922"/>
                <a:gd name="T13" fmla="*/ 1 h 1017"/>
                <a:gd name="T14" fmla="*/ 1 w 922"/>
                <a:gd name="T15" fmla="*/ 1 h 1017"/>
                <a:gd name="T16" fmla="*/ 1 w 922"/>
                <a:gd name="T17" fmla="*/ 1 h 1017"/>
                <a:gd name="T18" fmla="*/ 1 w 922"/>
                <a:gd name="T19" fmla="*/ 1 h 1017"/>
                <a:gd name="T20" fmla="*/ 1 w 922"/>
                <a:gd name="T21" fmla="*/ 1 h 1017"/>
                <a:gd name="T22" fmla="*/ 1 w 922"/>
                <a:gd name="T23" fmla="*/ 1 h 1017"/>
                <a:gd name="T24" fmla="*/ 1 w 922"/>
                <a:gd name="T25" fmla="*/ 1 h 1017"/>
                <a:gd name="T26" fmla="*/ 1 w 922"/>
                <a:gd name="T27" fmla="*/ 1 h 1017"/>
                <a:gd name="T28" fmla="*/ 1 w 922"/>
                <a:gd name="T29" fmla="*/ 1 h 1017"/>
                <a:gd name="T30" fmla="*/ 1 w 922"/>
                <a:gd name="T31" fmla="*/ 1 h 1017"/>
                <a:gd name="T32" fmla="*/ 1 w 922"/>
                <a:gd name="T33" fmla="*/ 1 h 1017"/>
                <a:gd name="T34" fmla="*/ 1 w 922"/>
                <a:gd name="T35" fmla="*/ 1 h 1017"/>
                <a:gd name="T36" fmla="*/ 1 w 922"/>
                <a:gd name="T37" fmla="*/ 1 h 1017"/>
                <a:gd name="T38" fmla="*/ 1 w 922"/>
                <a:gd name="T39" fmla="*/ 1 h 1017"/>
                <a:gd name="T40" fmla="*/ 1 w 922"/>
                <a:gd name="T41" fmla="*/ 1 h 1017"/>
                <a:gd name="T42" fmla="*/ 1 w 922"/>
                <a:gd name="T43" fmla="*/ 1 h 1017"/>
                <a:gd name="T44" fmla="*/ 1 w 922"/>
                <a:gd name="T45" fmla="*/ 1 h 1017"/>
                <a:gd name="T46" fmla="*/ 1 w 922"/>
                <a:gd name="T47" fmla="*/ 1 h 1017"/>
                <a:gd name="T48" fmla="*/ 1 w 922"/>
                <a:gd name="T49" fmla="*/ 1 h 1017"/>
                <a:gd name="T50" fmla="*/ 1 w 922"/>
                <a:gd name="T51" fmla="*/ 1 h 1017"/>
                <a:gd name="T52" fmla="*/ 1 w 922"/>
                <a:gd name="T53" fmla="*/ 1 h 1017"/>
                <a:gd name="T54" fmla="*/ 1 w 922"/>
                <a:gd name="T55" fmla="*/ 1 h 1017"/>
                <a:gd name="T56" fmla="*/ 0 w 922"/>
                <a:gd name="T57" fmla="*/ 1 h 1017"/>
                <a:gd name="T58" fmla="*/ 0 w 922"/>
                <a:gd name="T59" fmla="*/ 1 h 1017"/>
                <a:gd name="T60" fmla="*/ 1 w 922"/>
                <a:gd name="T61" fmla="*/ 1 h 1017"/>
                <a:gd name="T62" fmla="*/ 1 w 922"/>
                <a:gd name="T63" fmla="*/ 1 h 1017"/>
                <a:gd name="T64" fmla="*/ 1 w 922"/>
                <a:gd name="T65" fmla="*/ 1 h 1017"/>
                <a:gd name="T66" fmla="*/ 1 w 922"/>
                <a:gd name="T67" fmla="*/ 1 h 1017"/>
                <a:gd name="T68" fmla="*/ 1 w 922"/>
                <a:gd name="T69" fmla="*/ 1 h 1017"/>
                <a:gd name="T70" fmla="*/ 1 w 922"/>
                <a:gd name="T71" fmla="*/ 1 h 1017"/>
                <a:gd name="T72" fmla="*/ 1 w 922"/>
                <a:gd name="T73" fmla="*/ 1 h 1017"/>
                <a:gd name="T74" fmla="*/ 1 w 922"/>
                <a:gd name="T75" fmla="*/ 1 h 1017"/>
                <a:gd name="T76" fmla="*/ 1 w 922"/>
                <a:gd name="T77" fmla="*/ 0 h 1017"/>
                <a:gd name="T78" fmla="*/ 1 w 922"/>
                <a:gd name="T79" fmla="*/ 1 h 1017"/>
                <a:gd name="T80" fmla="*/ 1 w 922"/>
                <a:gd name="T81" fmla="*/ 1 h 1017"/>
                <a:gd name="T82" fmla="*/ 1 w 922"/>
                <a:gd name="T83" fmla="*/ 1 h 1017"/>
                <a:gd name="T84" fmla="*/ 1 w 922"/>
                <a:gd name="T85" fmla="*/ 1 h 1017"/>
                <a:gd name="T86" fmla="*/ 1 w 922"/>
                <a:gd name="T87" fmla="*/ 1 h 1017"/>
                <a:gd name="T88" fmla="*/ 1 w 922"/>
                <a:gd name="T89" fmla="*/ 1 h 1017"/>
                <a:gd name="T90" fmla="*/ 1 w 922"/>
                <a:gd name="T91" fmla="*/ 1 h 1017"/>
                <a:gd name="T92" fmla="*/ 1 w 922"/>
                <a:gd name="T93" fmla="*/ 1 h 1017"/>
                <a:gd name="T94" fmla="*/ 1 w 922"/>
                <a:gd name="T95" fmla="*/ 1 h 1017"/>
                <a:gd name="T96" fmla="*/ 1 w 922"/>
                <a:gd name="T97" fmla="*/ 1 h 1017"/>
                <a:gd name="T98" fmla="*/ 1 w 922"/>
                <a:gd name="T99" fmla="*/ 1 h 1017"/>
                <a:gd name="T100" fmla="*/ 1 w 922"/>
                <a:gd name="T101" fmla="*/ 1 h 1017"/>
                <a:gd name="T102" fmla="*/ 1 w 922"/>
                <a:gd name="T103" fmla="*/ 1 h 1017"/>
                <a:gd name="T104" fmla="*/ 1 w 922"/>
                <a:gd name="T105" fmla="*/ 1 h 1017"/>
                <a:gd name="T106" fmla="*/ 1 w 922"/>
                <a:gd name="T107" fmla="*/ 1 h 1017"/>
                <a:gd name="T108" fmla="*/ 1 w 922"/>
                <a:gd name="T109" fmla="*/ 1 h 1017"/>
                <a:gd name="T110" fmla="*/ 1 w 922"/>
                <a:gd name="T111" fmla="*/ 1 h 10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2"/>
                <a:gd name="T169" fmla="*/ 0 h 1017"/>
                <a:gd name="T170" fmla="*/ 922 w 922"/>
                <a:gd name="T171" fmla="*/ 1017 h 10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2" h="1017">
                  <a:moveTo>
                    <a:pt x="810" y="409"/>
                  </a:moveTo>
                  <a:lnTo>
                    <a:pt x="741" y="570"/>
                  </a:lnTo>
                  <a:lnTo>
                    <a:pt x="591" y="631"/>
                  </a:lnTo>
                  <a:lnTo>
                    <a:pt x="506" y="607"/>
                  </a:lnTo>
                  <a:lnTo>
                    <a:pt x="443" y="523"/>
                  </a:lnTo>
                  <a:lnTo>
                    <a:pt x="367" y="470"/>
                  </a:lnTo>
                  <a:lnTo>
                    <a:pt x="310" y="390"/>
                  </a:lnTo>
                  <a:lnTo>
                    <a:pt x="310" y="491"/>
                  </a:lnTo>
                  <a:lnTo>
                    <a:pt x="283" y="549"/>
                  </a:lnTo>
                  <a:lnTo>
                    <a:pt x="188" y="684"/>
                  </a:lnTo>
                  <a:lnTo>
                    <a:pt x="179" y="757"/>
                  </a:lnTo>
                  <a:lnTo>
                    <a:pt x="123" y="840"/>
                  </a:lnTo>
                  <a:lnTo>
                    <a:pt x="129" y="924"/>
                  </a:lnTo>
                  <a:lnTo>
                    <a:pt x="106" y="856"/>
                  </a:lnTo>
                  <a:lnTo>
                    <a:pt x="66" y="848"/>
                  </a:lnTo>
                  <a:lnTo>
                    <a:pt x="51" y="806"/>
                  </a:lnTo>
                  <a:lnTo>
                    <a:pt x="78" y="772"/>
                  </a:lnTo>
                  <a:lnTo>
                    <a:pt x="57" y="719"/>
                  </a:lnTo>
                  <a:lnTo>
                    <a:pt x="25" y="770"/>
                  </a:lnTo>
                  <a:lnTo>
                    <a:pt x="25" y="835"/>
                  </a:lnTo>
                  <a:lnTo>
                    <a:pt x="72" y="930"/>
                  </a:lnTo>
                  <a:lnTo>
                    <a:pt x="11" y="827"/>
                  </a:lnTo>
                  <a:lnTo>
                    <a:pt x="11" y="861"/>
                  </a:lnTo>
                  <a:lnTo>
                    <a:pt x="84" y="991"/>
                  </a:lnTo>
                  <a:lnTo>
                    <a:pt x="123" y="1000"/>
                  </a:lnTo>
                  <a:lnTo>
                    <a:pt x="133" y="1017"/>
                  </a:lnTo>
                  <a:lnTo>
                    <a:pt x="72" y="991"/>
                  </a:lnTo>
                  <a:lnTo>
                    <a:pt x="11" y="878"/>
                  </a:lnTo>
                  <a:lnTo>
                    <a:pt x="0" y="827"/>
                  </a:lnTo>
                  <a:lnTo>
                    <a:pt x="0" y="730"/>
                  </a:lnTo>
                  <a:lnTo>
                    <a:pt x="21" y="684"/>
                  </a:lnTo>
                  <a:lnTo>
                    <a:pt x="53" y="684"/>
                  </a:lnTo>
                  <a:lnTo>
                    <a:pt x="11" y="593"/>
                  </a:lnTo>
                  <a:lnTo>
                    <a:pt x="40" y="475"/>
                  </a:lnTo>
                  <a:lnTo>
                    <a:pt x="40" y="359"/>
                  </a:lnTo>
                  <a:lnTo>
                    <a:pt x="103" y="245"/>
                  </a:lnTo>
                  <a:lnTo>
                    <a:pt x="228" y="78"/>
                  </a:lnTo>
                  <a:lnTo>
                    <a:pt x="424" y="10"/>
                  </a:lnTo>
                  <a:lnTo>
                    <a:pt x="555" y="0"/>
                  </a:lnTo>
                  <a:lnTo>
                    <a:pt x="648" y="44"/>
                  </a:lnTo>
                  <a:lnTo>
                    <a:pt x="698" y="143"/>
                  </a:lnTo>
                  <a:lnTo>
                    <a:pt x="796" y="192"/>
                  </a:lnTo>
                  <a:lnTo>
                    <a:pt x="819" y="295"/>
                  </a:lnTo>
                  <a:lnTo>
                    <a:pt x="861" y="348"/>
                  </a:lnTo>
                  <a:lnTo>
                    <a:pt x="876" y="451"/>
                  </a:lnTo>
                  <a:lnTo>
                    <a:pt x="922" y="534"/>
                  </a:lnTo>
                  <a:lnTo>
                    <a:pt x="922" y="607"/>
                  </a:lnTo>
                  <a:lnTo>
                    <a:pt x="903" y="662"/>
                  </a:lnTo>
                  <a:lnTo>
                    <a:pt x="914" y="700"/>
                  </a:lnTo>
                  <a:lnTo>
                    <a:pt x="871" y="840"/>
                  </a:lnTo>
                  <a:lnTo>
                    <a:pt x="834" y="1000"/>
                  </a:lnTo>
                  <a:lnTo>
                    <a:pt x="836" y="922"/>
                  </a:lnTo>
                  <a:lnTo>
                    <a:pt x="855" y="833"/>
                  </a:lnTo>
                  <a:lnTo>
                    <a:pt x="855" y="627"/>
                  </a:lnTo>
                  <a:lnTo>
                    <a:pt x="810" y="4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5" name="Freeform 18"/>
            <p:cNvSpPr>
              <a:spLocks/>
            </p:cNvSpPr>
            <p:nvPr/>
          </p:nvSpPr>
          <p:spPr bwMode="auto">
            <a:xfrm>
              <a:off x="1535" y="2042"/>
              <a:ext cx="222" cy="247"/>
            </a:xfrm>
            <a:custGeom>
              <a:avLst/>
              <a:gdLst>
                <a:gd name="T0" fmla="*/ 1 w 443"/>
                <a:gd name="T1" fmla="*/ 0 h 495"/>
                <a:gd name="T2" fmla="*/ 1 w 443"/>
                <a:gd name="T3" fmla="*/ 0 h 495"/>
                <a:gd name="T4" fmla="*/ 1 w 443"/>
                <a:gd name="T5" fmla="*/ 0 h 495"/>
                <a:gd name="T6" fmla="*/ 1 w 443"/>
                <a:gd name="T7" fmla="*/ 0 h 495"/>
                <a:gd name="T8" fmla="*/ 1 w 443"/>
                <a:gd name="T9" fmla="*/ 0 h 495"/>
                <a:gd name="T10" fmla="*/ 0 w 443"/>
                <a:gd name="T11" fmla="*/ 0 h 495"/>
                <a:gd name="T12" fmla="*/ 0 w 443"/>
                <a:gd name="T13" fmla="*/ 0 h 495"/>
                <a:gd name="T14" fmla="*/ 1 w 443"/>
                <a:gd name="T15" fmla="*/ 0 h 495"/>
                <a:gd name="T16" fmla="*/ 1 w 443"/>
                <a:gd name="T17" fmla="*/ 0 h 495"/>
                <a:gd name="T18" fmla="*/ 1 w 443"/>
                <a:gd name="T19" fmla="*/ 0 h 495"/>
                <a:gd name="T20" fmla="*/ 1 w 443"/>
                <a:gd name="T21" fmla="*/ 0 h 495"/>
                <a:gd name="T22" fmla="*/ 1 w 443"/>
                <a:gd name="T23" fmla="*/ 0 h 495"/>
                <a:gd name="T24" fmla="*/ 1 w 443"/>
                <a:gd name="T25" fmla="*/ 0 h 495"/>
                <a:gd name="T26" fmla="*/ 1 w 443"/>
                <a:gd name="T27" fmla="*/ 0 h 495"/>
                <a:gd name="T28" fmla="*/ 1 w 443"/>
                <a:gd name="T29" fmla="*/ 0 h 495"/>
                <a:gd name="T30" fmla="*/ 1 w 443"/>
                <a:gd name="T31" fmla="*/ 0 h 495"/>
                <a:gd name="T32" fmla="*/ 1 w 443"/>
                <a:gd name="T33" fmla="*/ 0 h 495"/>
                <a:gd name="T34" fmla="*/ 1 w 443"/>
                <a:gd name="T35" fmla="*/ 0 h 495"/>
                <a:gd name="T36" fmla="*/ 1 w 443"/>
                <a:gd name="T37" fmla="*/ 0 h 495"/>
                <a:gd name="T38" fmla="*/ 1 w 443"/>
                <a:gd name="T39" fmla="*/ 0 h 495"/>
                <a:gd name="T40" fmla="*/ 1 w 443"/>
                <a:gd name="T41" fmla="*/ 0 h 495"/>
                <a:gd name="T42" fmla="*/ 1 w 443"/>
                <a:gd name="T43" fmla="*/ 0 h 495"/>
                <a:gd name="T44" fmla="*/ 1 w 443"/>
                <a:gd name="T45" fmla="*/ 0 h 4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3"/>
                <a:gd name="T70" fmla="*/ 0 h 495"/>
                <a:gd name="T71" fmla="*/ 443 w 443"/>
                <a:gd name="T72" fmla="*/ 495 h 4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3" h="495">
                  <a:moveTo>
                    <a:pt x="35" y="0"/>
                  </a:moveTo>
                  <a:lnTo>
                    <a:pt x="4" y="29"/>
                  </a:lnTo>
                  <a:lnTo>
                    <a:pt x="35" y="75"/>
                  </a:lnTo>
                  <a:lnTo>
                    <a:pt x="73" y="286"/>
                  </a:lnTo>
                  <a:lnTo>
                    <a:pt x="23" y="221"/>
                  </a:lnTo>
                  <a:lnTo>
                    <a:pt x="0" y="105"/>
                  </a:lnTo>
                  <a:lnTo>
                    <a:pt x="0" y="162"/>
                  </a:lnTo>
                  <a:lnTo>
                    <a:pt x="17" y="227"/>
                  </a:lnTo>
                  <a:lnTo>
                    <a:pt x="113" y="346"/>
                  </a:lnTo>
                  <a:lnTo>
                    <a:pt x="204" y="461"/>
                  </a:lnTo>
                  <a:lnTo>
                    <a:pt x="278" y="495"/>
                  </a:lnTo>
                  <a:lnTo>
                    <a:pt x="407" y="495"/>
                  </a:lnTo>
                  <a:lnTo>
                    <a:pt x="443" y="470"/>
                  </a:lnTo>
                  <a:lnTo>
                    <a:pt x="407" y="485"/>
                  </a:lnTo>
                  <a:lnTo>
                    <a:pt x="381" y="485"/>
                  </a:lnTo>
                  <a:lnTo>
                    <a:pt x="350" y="472"/>
                  </a:lnTo>
                  <a:lnTo>
                    <a:pt x="316" y="485"/>
                  </a:lnTo>
                  <a:lnTo>
                    <a:pt x="282" y="485"/>
                  </a:lnTo>
                  <a:lnTo>
                    <a:pt x="204" y="442"/>
                  </a:lnTo>
                  <a:lnTo>
                    <a:pt x="107" y="310"/>
                  </a:lnTo>
                  <a:lnTo>
                    <a:pt x="35" y="44"/>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6" name="Freeform 19"/>
            <p:cNvSpPr>
              <a:spLocks/>
            </p:cNvSpPr>
            <p:nvPr/>
          </p:nvSpPr>
          <p:spPr bwMode="auto">
            <a:xfrm>
              <a:off x="1765" y="2056"/>
              <a:ext cx="134" cy="213"/>
            </a:xfrm>
            <a:custGeom>
              <a:avLst/>
              <a:gdLst>
                <a:gd name="T0" fmla="*/ 1 w 268"/>
                <a:gd name="T1" fmla="*/ 0 h 426"/>
                <a:gd name="T2" fmla="*/ 1 w 268"/>
                <a:gd name="T3" fmla="*/ 1 h 426"/>
                <a:gd name="T4" fmla="*/ 0 w 268"/>
                <a:gd name="T5" fmla="*/ 1 h 426"/>
                <a:gd name="T6" fmla="*/ 1 w 268"/>
                <a:gd name="T7" fmla="*/ 1 h 426"/>
                <a:gd name="T8" fmla="*/ 1 w 268"/>
                <a:gd name="T9" fmla="*/ 1 h 426"/>
                <a:gd name="T10" fmla="*/ 1 w 268"/>
                <a:gd name="T11" fmla="*/ 1 h 426"/>
                <a:gd name="T12" fmla="*/ 1 w 268"/>
                <a:gd name="T13" fmla="*/ 0 h 426"/>
                <a:gd name="T14" fmla="*/ 1 w 268"/>
                <a:gd name="T15" fmla="*/ 0 h 426"/>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426"/>
                <a:gd name="T26" fmla="*/ 268 w 268"/>
                <a:gd name="T27" fmla="*/ 426 h 4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426">
                  <a:moveTo>
                    <a:pt x="268" y="0"/>
                  </a:moveTo>
                  <a:lnTo>
                    <a:pt x="183" y="198"/>
                  </a:lnTo>
                  <a:lnTo>
                    <a:pt x="0" y="426"/>
                  </a:lnTo>
                  <a:lnTo>
                    <a:pt x="61" y="373"/>
                  </a:lnTo>
                  <a:lnTo>
                    <a:pt x="90" y="329"/>
                  </a:lnTo>
                  <a:lnTo>
                    <a:pt x="189" y="198"/>
                  </a:lnTo>
                  <a:lnTo>
                    <a:pt x="2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7" name="Freeform 20"/>
            <p:cNvSpPr>
              <a:spLocks/>
            </p:cNvSpPr>
            <p:nvPr/>
          </p:nvSpPr>
          <p:spPr bwMode="auto">
            <a:xfrm>
              <a:off x="1144" y="2076"/>
              <a:ext cx="329" cy="278"/>
            </a:xfrm>
            <a:custGeom>
              <a:avLst/>
              <a:gdLst>
                <a:gd name="T0" fmla="*/ 0 w 660"/>
                <a:gd name="T1" fmla="*/ 0 h 557"/>
                <a:gd name="T2" fmla="*/ 0 w 660"/>
                <a:gd name="T3" fmla="*/ 0 h 557"/>
                <a:gd name="T4" fmla="*/ 0 w 660"/>
                <a:gd name="T5" fmla="*/ 0 h 557"/>
                <a:gd name="T6" fmla="*/ 0 w 660"/>
                <a:gd name="T7" fmla="*/ 0 h 557"/>
                <a:gd name="T8" fmla="*/ 0 w 660"/>
                <a:gd name="T9" fmla="*/ 0 h 557"/>
                <a:gd name="T10" fmla="*/ 0 w 660"/>
                <a:gd name="T11" fmla="*/ 0 h 557"/>
                <a:gd name="T12" fmla="*/ 0 w 660"/>
                <a:gd name="T13" fmla="*/ 0 h 557"/>
                <a:gd name="T14" fmla="*/ 0 w 660"/>
                <a:gd name="T15" fmla="*/ 0 h 557"/>
                <a:gd name="T16" fmla="*/ 0 w 660"/>
                <a:gd name="T17" fmla="*/ 0 h 557"/>
                <a:gd name="T18" fmla="*/ 0 w 660"/>
                <a:gd name="T19" fmla="*/ 0 h 557"/>
                <a:gd name="T20" fmla="*/ 0 w 660"/>
                <a:gd name="T21" fmla="*/ 0 h 557"/>
                <a:gd name="T22" fmla="*/ 0 w 660"/>
                <a:gd name="T23" fmla="*/ 0 h 557"/>
                <a:gd name="T24" fmla="*/ 0 w 660"/>
                <a:gd name="T25" fmla="*/ 0 h 557"/>
                <a:gd name="T26" fmla="*/ 0 w 660"/>
                <a:gd name="T27" fmla="*/ 0 h 557"/>
                <a:gd name="T28" fmla="*/ 0 w 660"/>
                <a:gd name="T29" fmla="*/ 0 h 557"/>
                <a:gd name="T30" fmla="*/ 0 w 660"/>
                <a:gd name="T31" fmla="*/ 0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0"/>
                <a:gd name="T49" fmla="*/ 0 h 557"/>
                <a:gd name="T50" fmla="*/ 660 w 660"/>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0" h="557">
                  <a:moveTo>
                    <a:pt x="0" y="302"/>
                  </a:moveTo>
                  <a:lnTo>
                    <a:pt x="95" y="203"/>
                  </a:lnTo>
                  <a:lnTo>
                    <a:pt x="373" y="125"/>
                  </a:lnTo>
                  <a:lnTo>
                    <a:pt x="622" y="0"/>
                  </a:lnTo>
                  <a:lnTo>
                    <a:pt x="660" y="0"/>
                  </a:lnTo>
                  <a:lnTo>
                    <a:pt x="578" y="177"/>
                  </a:lnTo>
                  <a:lnTo>
                    <a:pt x="489" y="557"/>
                  </a:lnTo>
                  <a:lnTo>
                    <a:pt x="544" y="238"/>
                  </a:lnTo>
                  <a:lnTo>
                    <a:pt x="462" y="217"/>
                  </a:lnTo>
                  <a:lnTo>
                    <a:pt x="327" y="217"/>
                  </a:lnTo>
                  <a:lnTo>
                    <a:pt x="515" y="141"/>
                  </a:lnTo>
                  <a:lnTo>
                    <a:pt x="574" y="42"/>
                  </a:lnTo>
                  <a:lnTo>
                    <a:pt x="365" y="146"/>
                  </a:lnTo>
                  <a:lnTo>
                    <a:pt x="95" y="217"/>
                  </a:lnTo>
                  <a:lnTo>
                    <a:pt x="0"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8" name="Freeform 21"/>
            <p:cNvSpPr>
              <a:spLocks/>
            </p:cNvSpPr>
            <p:nvPr/>
          </p:nvSpPr>
          <p:spPr bwMode="auto">
            <a:xfrm>
              <a:off x="1482" y="2055"/>
              <a:ext cx="252" cy="647"/>
            </a:xfrm>
            <a:custGeom>
              <a:avLst/>
              <a:gdLst>
                <a:gd name="T0" fmla="*/ 1 w 504"/>
                <a:gd name="T1" fmla="*/ 0 h 1295"/>
                <a:gd name="T2" fmla="*/ 1 w 504"/>
                <a:gd name="T3" fmla="*/ 0 h 1295"/>
                <a:gd name="T4" fmla="*/ 1 w 504"/>
                <a:gd name="T5" fmla="*/ 0 h 1295"/>
                <a:gd name="T6" fmla="*/ 1 w 504"/>
                <a:gd name="T7" fmla="*/ 0 h 1295"/>
                <a:gd name="T8" fmla="*/ 1 w 504"/>
                <a:gd name="T9" fmla="*/ 0 h 1295"/>
                <a:gd name="T10" fmla="*/ 0 w 504"/>
                <a:gd name="T11" fmla="*/ 0 h 1295"/>
                <a:gd name="T12" fmla="*/ 1 w 504"/>
                <a:gd name="T13" fmla="*/ 0 h 1295"/>
                <a:gd name="T14" fmla="*/ 1 w 504"/>
                <a:gd name="T15" fmla="*/ 0 h 1295"/>
                <a:gd name="T16" fmla="*/ 1 w 504"/>
                <a:gd name="T17" fmla="*/ 0 h 1295"/>
                <a:gd name="T18" fmla="*/ 1 w 504"/>
                <a:gd name="T19" fmla="*/ 0 h 1295"/>
                <a:gd name="T20" fmla="*/ 1 w 504"/>
                <a:gd name="T21" fmla="*/ 0 h 1295"/>
                <a:gd name="T22" fmla="*/ 1 w 504"/>
                <a:gd name="T23" fmla="*/ 0 h 1295"/>
                <a:gd name="T24" fmla="*/ 1 w 504"/>
                <a:gd name="T25" fmla="*/ 0 h 1295"/>
                <a:gd name="T26" fmla="*/ 1 w 504"/>
                <a:gd name="T27" fmla="*/ 0 h 1295"/>
                <a:gd name="T28" fmla="*/ 1 w 504"/>
                <a:gd name="T29" fmla="*/ 0 h 1295"/>
                <a:gd name="T30" fmla="*/ 1 w 504"/>
                <a:gd name="T31" fmla="*/ 0 h 1295"/>
                <a:gd name="T32" fmla="*/ 1 w 504"/>
                <a:gd name="T33" fmla="*/ 0 h 1295"/>
                <a:gd name="T34" fmla="*/ 1 w 504"/>
                <a:gd name="T35" fmla="*/ 0 h 12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4"/>
                <a:gd name="T55" fmla="*/ 0 h 1295"/>
                <a:gd name="T56" fmla="*/ 504 w 504"/>
                <a:gd name="T57" fmla="*/ 1295 h 12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4" h="1295">
                  <a:moveTo>
                    <a:pt x="85" y="0"/>
                  </a:moveTo>
                  <a:lnTo>
                    <a:pt x="40" y="78"/>
                  </a:lnTo>
                  <a:lnTo>
                    <a:pt x="40" y="207"/>
                  </a:lnTo>
                  <a:lnTo>
                    <a:pt x="141" y="747"/>
                  </a:lnTo>
                  <a:lnTo>
                    <a:pt x="180" y="1204"/>
                  </a:lnTo>
                  <a:lnTo>
                    <a:pt x="0" y="1257"/>
                  </a:lnTo>
                  <a:lnTo>
                    <a:pt x="315" y="1190"/>
                  </a:lnTo>
                  <a:lnTo>
                    <a:pt x="504" y="1295"/>
                  </a:lnTo>
                  <a:lnTo>
                    <a:pt x="325" y="1185"/>
                  </a:lnTo>
                  <a:lnTo>
                    <a:pt x="217" y="1185"/>
                  </a:lnTo>
                  <a:lnTo>
                    <a:pt x="158" y="747"/>
                  </a:lnTo>
                  <a:lnTo>
                    <a:pt x="91" y="396"/>
                  </a:lnTo>
                  <a:lnTo>
                    <a:pt x="188" y="586"/>
                  </a:lnTo>
                  <a:lnTo>
                    <a:pt x="76" y="291"/>
                  </a:lnTo>
                  <a:lnTo>
                    <a:pt x="59" y="183"/>
                  </a:lnTo>
                  <a:lnTo>
                    <a:pt x="59" y="84"/>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599" name="Freeform 22"/>
            <p:cNvSpPr>
              <a:spLocks/>
            </p:cNvSpPr>
            <p:nvPr/>
          </p:nvSpPr>
          <p:spPr bwMode="auto">
            <a:xfrm>
              <a:off x="1625" y="2282"/>
              <a:ext cx="64" cy="102"/>
            </a:xfrm>
            <a:custGeom>
              <a:avLst/>
              <a:gdLst>
                <a:gd name="T0" fmla="*/ 1 w 127"/>
                <a:gd name="T1" fmla="*/ 0 h 204"/>
                <a:gd name="T2" fmla="*/ 1 w 127"/>
                <a:gd name="T3" fmla="*/ 1 h 204"/>
                <a:gd name="T4" fmla="*/ 0 w 127"/>
                <a:gd name="T5" fmla="*/ 1 h 204"/>
                <a:gd name="T6" fmla="*/ 0 w 127"/>
                <a:gd name="T7" fmla="*/ 1 h 204"/>
                <a:gd name="T8" fmla="*/ 1 w 127"/>
                <a:gd name="T9" fmla="*/ 1 h 204"/>
                <a:gd name="T10" fmla="*/ 1 w 127"/>
                <a:gd name="T11" fmla="*/ 1 h 204"/>
                <a:gd name="T12" fmla="*/ 1 w 127"/>
                <a:gd name="T13" fmla="*/ 1 h 204"/>
                <a:gd name="T14" fmla="*/ 1 w 127"/>
                <a:gd name="T15" fmla="*/ 1 h 204"/>
                <a:gd name="T16" fmla="*/ 1 w 127"/>
                <a:gd name="T17" fmla="*/ 1 h 204"/>
                <a:gd name="T18" fmla="*/ 1 w 127"/>
                <a:gd name="T19" fmla="*/ 1 h 204"/>
                <a:gd name="T20" fmla="*/ 1 w 127"/>
                <a:gd name="T21" fmla="*/ 1 h 204"/>
                <a:gd name="T22" fmla="*/ 1 w 127"/>
                <a:gd name="T23" fmla="*/ 1 h 204"/>
                <a:gd name="T24" fmla="*/ 1 w 127"/>
                <a:gd name="T25" fmla="*/ 1 h 204"/>
                <a:gd name="T26" fmla="*/ 1 w 127"/>
                <a:gd name="T27" fmla="*/ 0 h 204"/>
                <a:gd name="T28" fmla="*/ 1 w 127"/>
                <a:gd name="T29" fmla="*/ 0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204"/>
                <a:gd name="T47" fmla="*/ 127 w 127"/>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204">
                  <a:moveTo>
                    <a:pt x="78" y="0"/>
                  </a:moveTo>
                  <a:lnTo>
                    <a:pt x="28" y="40"/>
                  </a:lnTo>
                  <a:lnTo>
                    <a:pt x="0" y="124"/>
                  </a:lnTo>
                  <a:lnTo>
                    <a:pt x="0" y="204"/>
                  </a:lnTo>
                  <a:lnTo>
                    <a:pt x="17" y="116"/>
                  </a:lnTo>
                  <a:lnTo>
                    <a:pt x="72" y="61"/>
                  </a:lnTo>
                  <a:lnTo>
                    <a:pt x="99" y="86"/>
                  </a:lnTo>
                  <a:lnTo>
                    <a:pt x="99" y="139"/>
                  </a:lnTo>
                  <a:lnTo>
                    <a:pt x="127" y="158"/>
                  </a:lnTo>
                  <a:lnTo>
                    <a:pt x="114" y="124"/>
                  </a:lnTo>
                  <a:lnTo>
                    <a:pt x="114" y="63"/>
                  </a:lnTo>
                  <a:lnTo>
                    <a:pt x="105" y="27"/>
                  </a:lnTo>
                  <a:lnTo>
                    <a:pt x="110" y="14"/>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0" name="Freeform 23"/>
            <p:cNvSpPr>
              <a:spLocks/>
            </p:cNvSpPr>
            <p:nvPr/>
          </p:nvSpPr>
          <p:spPr bwMode="auto">
            <a:xfrm>
              <a:off x="787" y="2227"/>
              <a:ext cx="701" cy="599"/>
            </a:xfrm>
            <a:custGeom>
              <a:avLst/>
              <a:gdLst>
                <a:gd name="T0" fmla="*/ 1 w 1401"/>
                <a:gd name="T1" fmla="*/ 1 h 1198"/>
                <a:gd name="T2" fmla="*/ 1 w 1401"/>
                <a:gd name="T3" fmla="*/ 1 h 1198"/>
                <a:gd name="T4" fmla="*/ 1 w 1401"/>
                <a:gd name="T5" fmla="*/ 1 h 1198"/>
                <a:gd name="T6" fmla="*/ 1 w 1401"/>
                <a:gd name="T7" fmla="*/ 1 h 1198"/>
                <a:gd name="T8" fmla="*/ 1 w 1401"/>
                <a:gd name="T9" fmla="*/ 1 h 1198"/>
                <a:gd name="T10" fmla="*/ 1 w 1401"/>
                <a:gd name="T11" fmla="*/ 1 h 1198"/>
                <a:gd name="T12" fmla="*/ 1 w 1401"/>
                <a:gd name="T13" fmla="*/ 0 h 1198"/>
                <a:gd name="T14" fmla="*/ 1 w 1401"/>
                <a:gd name="T15" fmla="*/ 1 h 1198"/>
                <a:gd name="T16" fmla="*/ 1 w 1401"/>
                <a:gd name="T17" fmla="*/ 1 h 1198"/>
                <a:gd name="T18" fmla="*/ 1 w 1401"/>
                <a:gd name="T19" fmla="*/ 1 h 1198"/>
                <a:gd name="T20" fmla="*/ 1 w 1401"/>
                <a:gd name="T21" fmla="*/ 1 h 1198"/>
                <a:gd name="T22" fmla="*/ 1 w 1401"/>
                <a:gd name="T23" fmla="*/ 1 h 1198"/>
                <a:gd name="T24" fmla="*/ 1 w 1401"/>
                <a:gd name="T25" fmla="*/ 1 h 1198"/>
                <a:gd name="T26" fmla="*/ 1 w 1401"/>
                <a:gd name="T27" fmla="*/ 1 h 1198"/>
                <a:gd name="T28" fmla="*/ 1 w 1401"/>
                <a:gd name="T29" fmla="*/ 1 h 1198"/>
                <a:gd name="T30" fmla="*/ 1 w 1401"/>
                <a:gd name="T31" fmla="*/ 1 h 1198"/>
                <a:gd name="T32" fmla="*/ 1 w 1401"/>
                <a:gd name="T33" fmla="*/ 1 h 1198"/>
                <a:gd name="T34" fmla="*/ 1 w 1401"/>
                <a:gd name="T35" fmla="*/ 1 h 1198"/>
                <a:gd name="T36" fmla="*/ 1 w 1401"/>
                <a:gd name="T37" fmla="*/ 1 h 1198"/>
                <a:gd name="T38" fmla="*/ 1 w 1401"/>
                <a:gd name="T39" fmla="*/ 1 h 1198"/>
                <a:gd name="T40" fmla="*/ 1 w 1401"/>
                <a:gd name="T41" fmla="*/ 1 h 1198"/>
                <a:gd name="T42" fmla="*/ 1 w 1401"/>
                <a:gd name="T43" fmla="*/ 1 h 1198"/>
                <a:gd name="T44" fmla="*/ 1 w 1401"/>
                <a:gd name="T45" fmla="*/ 1 h 1198"/>
                <a:gd name="T46" fmla="*/ 1 w 1401"/>
                <a:gd name="T47" fmla="*/ 1 h 1198"/>
                <a:gd name="T48" fmla="*/ 1 w 1401"/>
                <a:gd name="T49" fmla="*/ 1 h 1198"/>
                <a:gd name="T50" fmla="*/ 1 w 1401"/>
                <a:gd name="T51" fmla="*/ 1 h 1198"/>
                <a:gd name="T52" fmla="*/ 1 w 1401"/>
                <a:gd name="T53" fmla="*/ 1 h 1198"/>
                <a:gd name="T54" fmla="*/ 1 w 1401"/>
                <a:gd name="T55" fmla="*/ 1 h 1198"/>
                <a:gd name="T56" fmla="*/ 1 w 1401"/>
                <a:gd name="T57" fmla="*/ 1 h 1198"/>
                <a:gd name="T58" fmla="*/ 0 w 1401"/>
                <a:gd name="T59" fmla="*/ 1 h 1198"/>
                <a:gd name="T60" fmla="*/ 1 w 1401"/>
                <a:gd name="T61" fmla="*/ 1 h 1198"/>
                <a:gd name="T62" fmla="*/ 1 w 1401"/>
                <a:gd name="T63" fmla="*/ 1 h 1198"/>
                <a:gd name="T64" fmla="*/ 1 w 1401"/>
                <a:gd name="T65" fmla="*/ 1 h 1198"/>
                <a:gd name="T66" fmla="*/ 1 w 1401"/>
                <a:gd name="T67" fmla="*/ 1 h 1198"/>
                <a:gd name="T68" fmla="*/ 1 w 1401"/>
                <a:gd name="T69" fmla="*/ 1 h 1198"/>
                <a:gd name="T70" fmla="*/ 1 w 1401"/>
                <a:gd name="T71" fmla="*/ 1 h 1198"/>
                <a:gd name="T72" fmla="*/ 1 w 1401"/>
                <a:gd name="T73" fmla="*/ 1 h 1198"/>
                <a:gd name="T74" fmla="*/ 1 w 1401"/>
                <a:gd name="T75" fmla="*/ 1 h 1198"/>
                <a:gd name="T76" fmla="*/ 1 w 1401"/>
                <a:gd name="T77" fmla="*/ 1 h 1198"/>
                <a:gd name="T78" fmla="*/ 1 w 1401"/>
                <a:gd name="T79" fmla="*/ 1 h 1198"/>
                <a:gd name="T80" fmla="*/ 1 w 1401"/>
                <a:gd name="T81" fmla="*/ 1 h 1198"/>
                <a:gd name="T82" fmla="*/ 1 w 1401"/>
                <a:gd name="T83" fmla="*/ 1 h 1198"/>
                <a:gd name="T84" fmla="*/ 1 w 1401"/>
                <a:gd name="T85" fmla="*/ 1 h 1198"/>
                <a:gd name="T86" fmla="*/ 1 w 1401"/>
                <a:gd name="T87" fmla="*/ 1 h 1198"/>
                <a:gd name="T88" fmla="*/ 1 w 1401"/>
                <a:gd name="T89" fmla="*/ 1 h 1198"/>
                <a:gd name="T90" fmla="*/ 1 w 1401"/>
                <a:gd name="T91" fmla="*/ 1 h 1198"/>
                <a:gd name="T92" fmla="*/ 1 w 1401"/>
                <a:gd name="T93" fmla="*/ 1 h 1198"/>
                <a:gd name="T94" fmla="*/ 1 w 1401"/>
                <a:gd name="T95" fmla="*/ 1 h 1198"/>
                <a:gd name="T96" fmla="*/ 1 w 1401"/>
                <a:gd name="T97" fmla="*/ 1 h 1198"/>
                <a:gd name="T98" fmla="*/ 1 w 1401"/>
                <a:gd name="T99" fmla="*/ 1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1"/>
                <a:gd name="T151" fmla="*/ 0 h 1198"/>
                <a:gd name="T152" fmla="*/ 1401 w 1401"/>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1" h="1198">
                  <a:moveTo>
                    <a:pt x="1302" y="320"/>
                  </a:moveTo>
                  <a:lnTo>
                    <a:pt x="1202" y="249"/>
                  </a:lnTo>
                  <a:lnTo>
                    <a:pt x="1242" y="40"/>
                  </a:lnTo>
                  <a:lnTo>
                    <a:pt x="1188" y="40"/>
                  </a:lnTo>
                  <a:lnTo>
                    <a:pt x="993" y="116"/>
                  </a:lnTo>
                  <a:lnTo>
                    <a:pt x="804" y="137"/>
                  </a:lnTo>
                  <a:lnTo>
                    <a:pt x="719" y="0"/>
                  </a:lnTo>
                  <a:lnTo>
                    <a:pt x="785" y="150"/>
                  </a:lnTo>
                  <a:lnTo>
                    <a:pt x="842" y="415"/>
                  </a:lnTo>
                  <a:lnTo>
                    <a:pt x="804" y="415"/>
                  </a:lnTo>
                  <a:lnTo>
                    <a:pt x="692" y="255"/>
                  </a:lnTo>
                  <a:lnTo>
                    <a:pt x="755" y="384"/>
                  </a:lnTo>
                  <a:lnTo>
                    <a:pt x="719" y="403"/>
                  </a:lnTo>
                  <a:lnTo>
                    <a:pt x="637" y="337"/>
                  </a:lnTo>
                  <a:lnTo>
                    <a:pt x="673" y="403"/>
                  </a:lnTo>
                  <a:lnTo>
                    <a:pt x="797" y="572"/>
                  </a:lnTo>
                  <a:lnTo>
                    <a:pt x="825" y="728"/>
                  </a:lnTo>
                  <a:lnTo>
                    <a:pt x="808" y="835"/>
                  </a:lnTo>
                  <a:lnTo>
                    <a:pt x="755" y="645"/>
                  </a:lnTo>
                  <a:lnTo>
                    <a:pt x="479" y="455"/>
                  </a:lnTo>
                  <a:lnTo>
                    <a:pt x="719" y="675"/>
                  </a:lnTo>
                  <a:lnTo>
                    <a:pt x="458" y="736"/>
                  </a:lnTo>
                  <a:lnTo>
                    <a:pt x="357" y="808"/>
                  </a:lnTo>
                  <a:lnTo>
                    <a:pt x="551" y="808"/>
                  </a:lnTo>
                  <a:lnTo>
                    <a:pt x="734" y="926"/>
                  </a:lnTo>
                  <a:lnTo>
                    <a:pt x="730" y="951"/>
                  </a:lnTo>
                  <a:lnTo>
                    <a:pt x="591" y="886"/>
                  </a:lnTo>
                  <a:lnTo>
                    <a:pt x="306" y="846"/>
                  </a:lnTo>
                  <a:lnTo>
                    <a:pt x="80" y="932"/>
                  </a:lnTo>
                  <a:lnTo>
                    <a:pt x="0" y="1067"/>
                  </a:lnTo>
                  <a:lnTo>
                    <a:pt x="93" y="943"/>
                  </a:lnTo>
                  <a:lnTo>
                    <a:pt x="280" y="905"/>
                  </a:lnTo>
                  <a:lnTo>
                    <a:pt x="458" y="958"/>
                  </a:lnTo>
                  <a:lnTo>
                    <a:pt x="540" y="1055"/>
                  </a:lnTo>
                  <a:lnTo>
                    <a:pt x="646" y="1055"/>
                  </a:lnTo>
                  <a:lnTo>
                    <a:pt x="808" y="1101"/>
                  </a:lnTo>
                  <a:lnTo>
                    <a:pt x="1139" y="1139"/>
                  </a:lnTo>
                  <a:lnTo>
                    <a:pt x="1074" y="1198"/>
                  </a:lnTo>
                  <a:lnTo>
                    <a:pt x="1167" y="1154"/>
                  </a:lnTo>
                  <a:lnTo>
                    <a:pt x="1249" y="1154"/>
                  </a:lnTo>
                  <a:lnTo>
                    <a:pt x="1344" y="1029"/>
                  </a:lnTo>
                  <a:lnTo>
                    <a:pt x="1367" y="1093"/>
                  </a:lnTo>
                  <a:lnTo>
                    <a:pt x="1361" y="1023"/>
                  </a:lnTo>
                  <a:lnTo>
                    <a:pt x="1382" y="970"/>
                  </a:lnTo>
                  <a:lnTo>
                    <a:pt x="1401" y="913"/>
                  </a:lnTo>
                  <a:lnTo>
                    <a:pt x="1253" y="637"/>
                  </a:lnTo>
                  <a:lnTo>
                    <a:pt x="1171" y="384"/>
                  </a:lnTo>
                  <a:lnTo>
                    <a:pt x="1257" y="333"/>
                  </a:lnTo>
                  <a:lnTo>
                    <a:pt x="1302"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1" name="Freeform 24"/>
            <p:cNvSpPr>
              <a:spLocks/>
            </p:cNvSpPr>
            <p:nvPr/>
          </p:nvSpPr>
          <p:spPr bwMode="auto">
            <a:xfrm>
              <a:off x="1066" y="2227"/>
              <a:ext cx="76" cy="168"/>
            </a:xfrm>
            <a:custGeom>
              <a:avLst/>
              <a:gdLst>
                <a:gd name="T0" fmla="*/ 1 w 152"/>
                <a:gd name="T1" fmla="*/ 0 h 337"/>
                <a:gd name="T2" fmla="*/ 1 w 152"/>
                <a:gd name="T3" fmla="*/ 0 h 337"/>
                <a:gd name="T4" fmla="*/ 0 w 152"/>
                <a:gd name="T5" fmla="*/ 0 h 337"/>
                <a:gd name="T6" fmla="*/ 1 w 152"/>
                <a:gd name="T7" fmla="*/ 0 h 337"/>
                <a:gd name="T8" fmla="*/ 1 w 152"/>
                <a:gd name="T9" fmla="*/ 0 h 337"/>
                <a:gd name="T10" fmla="*/ 1 w 152"/>
                <a:gd name="T11" fmla="*/ 0 h 337"/>
                <a:gd name="T12" fmla="*/ 1 w 152"/>
                <a:gd name="T13" fmla="*/ 0 h 337"/>
                <a:gd name="T14" fmla="*/ 1 w 152"/>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337"/>
                <a:gd name="T26" fmla="*/ 152 w 152"/>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337">
                  <a:moveTo>
                    <a:pt x="152" y="0"/>
                  </a:moveTo>
                  <a:lnTo>
                    <a:pt x="42" y="46"/>
                  </a:lnTo>
                  <a:lnTo>
                    <a:pt x="0" y="171"/>
                  </a:lnTo>
                  <a:lnTo>
                    <a:pt x="76" y="337"/>
                  </a:lnTo>
                  <a:lnTo>
                    <a:pt x="8" y="171"/>
                  </a:lnTo>
                  <a:lnTo>
                    <a:pt x="46" y="52"/>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2" name="Freeform 25"/>
            <p:cNvSpPr>
              <a:spLocks/>
            </p:cNvSpPr>
            <p:nvPr/>
          </p:nvSpPr>
          <p:spPr bwMode="auto">
            <a:xfrm>
              <a:off x="861" y="2331"/>
              <a:ext cx="202" cy="331"/>
            </a:xfrm>
            <a:custGeom>
              <a:avLst/>
              <a:gdLst>
                <a:gd name="T0" fmla="*/ 1 w 403"/>
                <a:gd name="T1" fmla="*/ 0 h 664"/>
                <a:gd name="T2" fmla="*/ 1 w 403"/>
                <a:gd name="T3" fmla="*/ 0 h 664"/>
                <a:gd name="T4" fmla="*/ 1 w 403"/>
                <a:gd name="T5" fmla="*/ 0 h 664"/>
                <a:gd name="T6" fmla="*/ 1 w 403"/>
                <a:gd name="T7" fmla="*/ 0 h 664"/>
                <a:gd name="T8" fmla="*/ 1 w 403"/>
                <a:gd name="T9" fmla="*/ 0 h 664"/>
                <a:gd name="T10" fmla="*/ 1 w 403"/>
                <a:gd name="T11" fmla="*/ 0 h 664"/>
                <a:gd name="T12" fmla="*/ 1 w 403"/>
                <a:gd name="T13" fmla="*/ 0 h 664"/>
                <a:gd name="T14" fmla="*/ 1 w 403"/>
                <a:gd name="T15" fmla="*/ 0 h 664"/>
                <a:gd name="T16" fmla="*/ 0 w 403"/>
                <a:gd name="T17" fmla="*/ 0 h 664"/>
                <a:gd name="T18" fmla="*/ 1 w 403"/>
                <a:gd name="T19" fmla="*/ 0 h 664"/>
                <a:gd name="T20" fmla="*/ 1 w 403"/>
                <a:gd name="T21" fmla="*/ 0 h 664"/>
                <a:gd name="T22" fmla="*/ 1 w 403"/>
                <a:gd name="T23" fmla="*/ 0 h 664"/>
                <a:gd name="T24" fmla="*/ 1 w 403"/>
                <a:gd name="T25" fmla="*/ 0 h 664"/>
                <a:gd name="T26" fmla="*/ 1 w 403"/>
                <a:gd name="T27" fmla="*/ 0 h 664"/>
                <a:gd name="T28" fmla="*/ 1 w 403"/>
                <a:gd name="T29" fmla="*/ 0 h 664"/>
                <a:gd name="T30" fmla="*/ 1 w 403"/>
                <a:gd name="T31" fmla="*/ 0 h 664"/>
                <a:gd name="T32" fmla="*/ 1 w 403"/>
                <a:gd name="T33" fmla="*/ 0 h 664"/>
                <a:gd name="T34" fmla="*/ 1 w 403"/>
                <a:gd name="T35" fmla="*/ 0 h 664"/>
                <a:gd name="T36" fmla="*/ 1 w 403"/>
                <a:gd name="T37" fmla="*/ 0 h 664"/>
                <a:gd name="T38" fmla="*/ 1 w 403"/>
                <a:gd name="T39" fmla="*/ 0 h 6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3"/>
                <a:gd name="T61" fmla="*/ 0 h 664"/>
                <a:gd name="T62" fmla="*/ 403 w 403"/>
                <a:gd name="T63" fmla="*/ 664 h 6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3" h="664">
                  <a:moveTo>
                    <a:pt x="403" y="0"/>
                  </a:moveTo>
                  <a:lnTo>
                    <a:pt x="363" y="97"/>
                  </a:lnTo>
                  <a:lnTo>
                    <a:pt x="331" y="248"/>
                  </a:lnTo>
                  <a:lnTo>
                    <a:pt x="286" y="248"/>
                  </a:lnTo>
                  <a:lnTo>
                    <a:pt x="257" y="289"/>
                  </a:lnTo>
                  <a:lnTo>
                    <a:pt x="257" y="329"/>
                  </a:lnTo>
                  <a:lnTo>
                    <a:pt x="44" y="563"/>
                  </a:lnTo>
                  <a:lnTo>
                    <a:pt x="44" y="613"/>
                  </a:lnTo>
                  <a:lnTo>
                    <a:pt x="0" y="664"/>
                  </a:lnTo>
                  <a:lnTo>
                    <a:pt x="132" y="607"/>
                  </a:lnTo>
                  <a:lnTo>
                    <a:pt x="90" y="580"/>
                  </a:lnTo>
                  <a:lnTo>
                    <a:pt x="90" y="529"/>
                  </a:lnTo>
                  <a:lnTo>
                    <a:pt x="259" y="329"/>
                  </a:lnTo>
                  <a:lnTo>
                    <a:pt x="259" y="289"/>
                  </a:lnTo>
                  <a:lnTo>
                    <a:pt x="286" y="253"/>
                  </a:lnTo>
                  <a:lnTo>
                    <a:pt x="331" y="253"/>
                  </a:lnTo>
                  <a:lnTo>
                    <a:pt x="356" y="208"/>
                  </a:lnTo>
                  <a:lnTo>
                    <a:pt x="365" y="107"/>
                  </a:lnTo>
                  <a:lnTo>
                    <a:pt x="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3" name="Freeform 26"/>
            <p:cNvSpPr>
              <a:spLocks/>
            </p:cNvSpPr>
            <p:nvPr/>
          </p:nvSpPr>
          <p:spPr bwMode="auto">
            <a:xfrm>
              <a:off x="754" y="2728"/>
              <a:ext cx="446" cy="355"/>
            </a:xfrm>
            <a:custGeom>
              <a:avLst/>
              <a:gdLst>
                <a:gd name="T0" fmla="*/ 1 w 891"/>
                <a:gd name="T1" fmla="*/ 1 h 709"/>
                <a:gd name="T2" fmla="*/ 1 w 891"/>
                <a:gd name="T3" fmla="*/ 1 h 709"/>
                <a:gd name="T4" fmla="*/ 0 w 891"/>
                <a:gd name="T5" fmla="*/ 1 h 709"/>
                <a:gd name="T6" fmla="*/ 1 w 891"/>
                <a:gd name="T7" fmla="*/ 1 h 709"/>
                <a:gd name="T8" fmla="*/ 1 w 891"/>
                <a:gd name="T9" fmla="*/ 1 h 709"/>
                <a:gd name="T10" fmla="*/ 1 w 891"/>
                <a:gd name="T11" fmla="*/ 1 h 709"/>
                <a:gd name="T12" fmla="*/ 1 w 891"/>
                <a:gd name="T13" fmla="*/ 1 h 709"/>
                <a:gd name="T14" fmla="*/ 1 w 891"/>
                <a:gd name="T15" fmla="*/ 1 h 709"/>
                <a:gd name="T16" fmla="*/ 1 w 891"/>
                <a:gd name="T17" fmla="*/ 1 h 709"/>
                <a:gd name="T18" fmla="*/ 1 w 891"/>
                <a:gd name="T19" fmla="*/ 1 h 709"/>
                <a:gd name="T20" fmla="*/ 1 w 891"/>
                <a:gd name="T21" fmla="*/ 1 h 709"/>
                <a:gd name="T22" fmla="*/ 1 w 891"/>
                <a:gd name="T23" fmla="*/ 1 h 709"/>
                <a:gd name="T24" fmla="*/ 1 w 891"/>
                <a:gd name="T25" fmla="*/ 1 h 709"/>
                <a:gd name="T26" fmla="*/ 1 w 891"/>
                <a:gd name="T27" fmla="*/ 1 h 709"/>
                <a:gd name="T28" fmla="*/ 1 w 891"/>
                <a:gd name="T29" fmla="*/ 1 h 709"/>
                <a:gd name="T30" fmla="*/ 1 w 891"/>
                <a:gd name="T31" fmla="*/ 1 h 709"/>
                <a:gd name="T32" fmla="*/ 1 w 891"/>
                <a:gd name="T33" fmla="*/ 1 h 709"/>
                <a:gd name="T34" fmla="*/ 1 w 891"/>
                <a:gd name="T35" fmla="*/ 1 h 709"/>
                <a:gd name="T36" fmla="*/ 1 w 891"/>
                <a:gd name="T37" fmla="*/ 1 h 709"/>
                <a:gd name="T38" fmla="*/ 1 w 891"/>
                <a:gd name="T39" fmla="*/ 1 h 709"/>
                <a:gd name="T40" fmla="*/ 1 w 891"/>
                <a:gd name="T41" fmla="*/ 1 h 709"/>
                <a:gd name="T42" fmla="*/ 1 w 891"/>
                <a:gd name="T43" fmla="*/ 1 h 709"/>
                <a:gd name="T44" fmla="*/ 1 w 891"/>
                <a:gd name="T45" fmla="*/ 1 h 709"/>
                <a:gd name="T46" fmla="*/ 1 w 891"/>
                <a:gd name="T47" fmla="*/ 1 h 709"/>
                <a:gd name="T48" fmla="*/ 1 w 891"/>
                <a:gd name="T49" fmla="*/ 1 h 709"/>
                <a:gd name="T50" fmla="*/ 1 w 891"/>
                <a:gd name="T51" fmla="*/ 1 h 709"/>
                <a:gd name="T52" fmla="*/ 1 w 891"/>
                <a:gd name="T53" fmla="*/ 1 h 709"/>
                <a:gd name="T54" fmla="*/ 1 w 891"/>
                <a:gd name="T55" fmla="*/ 1 h 709"/>
                <a:gd name="T56" fmla="*/ 1 w 891"/>
                <a:gd name="T57" fmla="*/ 1 h 709"/>
                <a:gd name="T58" fmla="*/ 1 w 891"/>
                <a:gd name="T59" fmla="*/ 1 h 709"/>
                <a:gd name="T60" fmla="*/ 1 w 891"/>
                <a:gd name="T61" fmla="*/ 0 h 709"/>
                <a:gd name="T62" fmla="*/ 1 w 891"/>
                <a:gd name="T63" fmla="*/ 0 h 709"/>
                <a:gd name="T64" fmla="*/ 1 w 891"/>
                <a:gd name="T65" fmla="*/ 1 h 709"/>
                <a:gd name="T66" fmla="*/ 1 w 891"/>
                <a:gd name="T67" fmla="*/ 1 h 709"/>
                <a:gd name="T68" fmla="*/ 1 w 891"/>
                <a:gd name="T69" fmla="*/ 1 h 709"/>
                <a:gd name="T70" fmla="*/ 1 w 891"/>
                <a:gd name="T71" fmla="*/ 1 h 709"/>
                <a:gd name="T72" fmla="*/ 1 w 891"/>
                <a:gd name="T73" fmla="*/ 1 h 7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1"/>
                <a:gd name="T112" fmla="*/ 0 h 709"/>
                <a:gd name="T113" fmla="*/ 891 w 891"/>
                <a:gd name="T114" fmla="*/ 709 h 7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1" h="709">
                  <a:moveTo>
                    <a:pt x="57" y="86"/>
                  </a:moveTo>
                  <a:lnTo>
                    <a:pt x="13" y="171"/>
                  </a:lnTo>
                  <a:lnTo>
                    <a:pt x="0" y="282"/>
                  </a:lnTo>
                  <a:lnTo>
                    <a:pt x="38" y="409"/>
                  </a:lnTo>
                  <a:lnTo>
                    <a:pt x="182" y="521"/>
                  </a:lnTo>
                  <a:lnTo>
                    <a:pt x="460" y="586"/>
                  </a:lnTo>
                  <a:lnTo>
                    <a:pt x="891" y="709"/>
                  </a:lnTo>
                  <a:lnTo>
                    <a:pt x="644" y="620"/>
                  </a:lnTo>
                  <a:lnTo>
                    <a:pt x="629" y="586"/>
                  </a:lnTo>
                  <a:lnTo>
                    <a:pt x="891" y="485"/>
                  </a:lnTo>
                  <a:lnTo>
                    <a:pt x="874" y="464"/>
                  </a:lnTo>
                  <a:lnTo>
                    <a:pt x="505" y="538"/>
                  </a:lnTo>
                  <a:lnTo>
                    <a:pt x="473" y="504"/>
                  </a:lnTo>
                  <a:lnTo>
                    <a:pt x="496" y="456"/>
                  </a:lnTo>
                  <a:lnTo>
                    <a:pt x="680" y="352"/>
                  </a:lnTo>
                  <a:lnTo>
                    <a:pt x="614" y="352"/>
                  </a:lnTo>
                  <a:lnTo>
                    <a:pt x="606" y="327"/>
                  </a:lnTo>
                  <a:lnTo>
                    <a:pt x="733" y="228"/>
                  </a:lnTo>
                  <a:lnTo>
                    <a:pt x="684" y="228"/>
                  </a:lnTo>
                  <a:lnTo>
                    <a:pt x="182" y="418"/>
                  </a:lnTo>
                  <a:lnTo>
                    <a:pt x="165" y="392"/>
                  </a:lnTo>
                  <a:lnTo>
                    <a:pt x="195" y="352"/>
                  </a:lnTo>
                  <a:lnTo>
                    <a:pt x="589" y="202"/>
                  </a:lnTo>
                  <a:lnTo>
                    <a:pt x="471" y="228"/>
                  </a:lnTo>
                  <a:lnTo>
                    <a:pt x="412" y="211"/>
                  </a:lnTo>
                  <a:lnTo>
                    <a:pt x="420" y="171"/>
                  </a:lnTo>
                  <a:lnTo>
                    <a:pt x="566" y="72"/>
                  </a:lnTo>
                  <a:lnTo>
                    <a:pt x="317" y="145"/>
                  </a:lnTo>
                  <a:lnTo>
                    <a:pt x="138" y="249"/>
                  </a:lnTo>
                  <a:lnTo>
                    <a:pt x="205" y="65"/>
                  </a:lnTo>
                  <a:lnTo>
                    <a:pt x="271" y="0"/>
                  </a:lnTo>
                  <a:lnTo>
                    <a:pt x="243" y="0"/>
                  </a:lnTo>
                  <a:lnTo>
                    <a:pt x="131" y="80"/>
                  </a:lnTo>
                  <a:lnTo>
                    <a:pt x="26" y="255"/>
                  </a:lnTo>
                  <a:lnTo>
                    <a:pt x="26" y="162"/>
                  </a:lnTo>
                  <a:lnTo>
                    <a:pt x="5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4" name="Freeform 27"/>
            <p:cNvSpPr>
              <a:spLocks/>
            </p:cNvSpPr>
            <p:nvPr/>
          </p:nvSpPr>
          <p:spPr bwMode="auto">
            <a:xfrm>
              <a:off x="1191" y="2835"/>
              <a:ext cx="133" cy="245"/>
            </a:xfrm>
            <a:custGeom>
              <a:avLst/>
              <a:gdLst>
                <a:gd name="T0" fmla="*/ 1 w 266"/>
                <a:gd name="T1" fmla="*/ 0 h 489"/>
                <a:gd name="T2" fmla="*/ 1 w 266"/>
                <a:gd name="T3" fmla="*/ 1 h 489"/>
                <a:gd name="T4" fmla="*/ 0 w 266"/>
                <a:gd name="T5" fmla="*/ 1 h 489"/>
                <a:gd name="T6" fmla="*/ 0 w 266"/>
                <a:gd name="T7" fmla="*/ 1 h 489"/>
                <a:gd name="T8" fmla="*/ 1 w 266"/>
                <a:gd name="T9" fmla="*/ 1 h 489"/>
                <a:gd name="T10" fmla="*/ 1 w 266"/>
                <a:gd name="T11" fmla="*/ 1 h 489"/>
                <a:gd name="T12" fmla="*/ 1 w 266"/>
                <a:gd name="T13" fmla="*/ 1 h 489"/>
                <a:gd name="T14" fmla="*/ 1 w 266"/>
                <a:gd name="T15" fmla="*/ 1 h 489"/>
                <a:gd name="T16" fmla="*/ 1 w 266"/>
                <a:gd name="T17" fmla="*/ 1 h 489"/>
                <a:gd name="T18" fmla="*/ 1 w 266"/>
                <a:gd name="T19" fmla="*/ 1 h 489"/>
                <a:gd name="T20" fmla="*/ 1 w 266"/>
                <a:gd name="T21" fmla="*/ 1 h 489"/>
                <a:gd name="T22" fmla="*/ 1 w 266"/>
                <a:gd name="T23" fmla="*/ 1 h 489"/>
                <a:gd name="T24" fmla="*/ 1 w 266"/>
                <a:gd name="T25" fmla="*/ 0 h 489"/>
                <a:gd name="T26" fmla="*/ 1 w 266"/>
                <a:gd name="T27" fmla="*/ 0 h 4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489"/>
                <a:gd name="T44" fmla="*/ 266 w 266"/>
                <a:gd name="T45" fmla="*/ 489 h 4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489">
                  <a:moveTo>
                    <a:pt x="255" y="0"/>
                  </a:moveTo>
                  <a:lnTo>
                    <a:pt x="126" y="241"/>
                  </a:lnTo>
                  <a:lnTo>
                    <a:pt x="0" y="371"/>
                  </a:lnTo>
                  <a:lnTo>
                    <a:pt x="0" y="464"/>
                  </a:lnTo>
                  <a:lnTo>
                    <a:pt x="50" y="489"/>
                  </a:lnTo>
                  <a:lnTo>
                    <a:pt x="207" y="437"/>
                  </a:lnTo>
                  <a:lnTo>
                    <a:pt x="266" y="359"/>
                  </a:lnTo>
                  <a:lnTo>
                    <a:pt x="154" y="340"/>
                  </a:lnTo>
                  <a:lnTo>
                    <a:pt x="57" y="359"/>
                  </a:lnTo>
                  <a:lnTo>
                    <a:pt x="82" y="306"/>
                  </a:lnTo>
                  <a:lnTo>
                    <a:pt x="145" y="236"/>
                  </a:lnTo>
                  <a:lnTo>
                    <a:pt x="236" y="53"/>
                  </a:lnTo>
                  <a:lnTo>
                    <a:pt x="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5" name="Freeform 28"/>
            <p:cNvSpPr>
              <a:spLocks/>
            </p:cNvSpPr>
            <p:nvPr/>
          </p:nvSpPr>
          <p:spPr bwMode="auto">
            <a:xfrm>
              <a:off x="1317" y="2814"/>
              <a:ext cx="383" cy="201"/>
            </a:xfrm>
            <a:custGeom>
              <a:avLst/>
              <a:gdLst>
                <a:gd name="T0" fmla="*/ 1 w 766"/>
                <a:gd name="T1" fmla="*/ 0 h 403"/>
                <a:gd name="T2" fmla="*/ 1 w 766"/>
                <a:gd name="T3" fmla="*/ 0 h 403"/>
                <a:gd name="T4" fmla="*/ 1 w 766"/>
                <a:gd name="T5" fmla="*/ 0 h 403"/>
                <a:gd name="T6" fmla="*/ 0 w 766"/>
                <a:gd name="T7" fmla="*/ 0 h 403"/>
                <a:gd name="T8" fmla="*/ 1 w 766"/>
                <a:gd name="T9" fmla="*/ 0 h 403"/>
                <a:gd name="T10" fmla="*/ 1 w 766"/>
                <a:gd name="T11" fmla="*/ 0 h 403"/>
                <a:gd name="T12" fmla="*/ 1 w 766"/>
                <a:gd name="T13" fmla="*/ 0 h 403"/>
                <a:gd name="T14" fmla="*/ 1 w 766"/>
                <a:gd name="T15" fmla="*/ 0 h 403"/>
                <a:gd name="T16" fmla="*/ 1 w 766"/>
                <a:gd name="T17" fmla="*/ 0 h 403"/>
                <a:gd name="T18" fmla="*/ 1 w 766"/>
                <a:gd name="T19" fmla="*/ 0 h 403"/>
                <a:gd name="T20" fmla="*/ 1 w 766"/>
                <a:gd name="T21" fmla="*/ 0 h 403"/>
                <a:gd name="T22" fmla="*/ 1 w 766"/>
                <a:gd name="T23" fmla="*/ 0 h 403"/>
                <a:gd name="T24" fmla="*/ 1 w 766"/>
                <a:gd name="T25" fmla="*/ 0 h 403"/>
                <a:gd name="T26" fmla="*/ 1 w 766"/>
                <a:gd name="T27" fmla="*/ 0 h 403"/>
                <a:gd name="T28" fmla="*/ 1 w 766"/>
                <a:gd name="T29" fmla="*/ 0 h 403"/>
                <a:gd name="T30" fmla="*/ 1 w 766"/>
                <a:gd name="T31" fmla="*/ 0 h 403"/>
                <a:gd name="T32" fmla="*/ 1 w 766"/>
                <a:gd name="T33" fmla="*/ 0 h 403"/>
                <a:gd name="T34" fmla="*/ 1 w 766"/>
                <a:gd name="T35" fmla="*/ 0 h 403"/>
                <a:gd name="T36" fmla="*/ 1 w 766"/>
                <a:gd name="T37" fmla="*/ 0 h 403"/>
                <a:gd name="T38" fmla="*/ 1 w 766"/>
                <a:gd name="T39" fmla="*/ 0 h 403"/>
                <a:gd name="T40" fmla="*/ 1 w 766"/>
                <a:gd name="T41" fmla="*/ 0 h 403"/>
                <a:gd name="T42" fmla="*/ 1 w 766"/>
                <a:gd name="T43" fmla="*/ 0 h 403"/>
                <a:gd name="T44" fmla="*/ 1 w 766"/>
                <a:gd name="T45" fmla="*/ 0 h 403"/>
                <a:gd name="T46" fmla="*/ 1 w 766"/>
                <a:gd name="T47" fmla="*/ 0 h 403"/>
                <a:gd name="T48" fmla="*/ 1 w 766"/>
                <a:gd name="T49" fmla="*/ 0 h 403"/>
                <a:gd name="T50" fmla="*/ 1 w 766"/>
                <a:gd name="T51" fmla="*/ 0 h 403"/>
                <a:gd name="T52" fmla="*/ 1 w 766"/>
                <a:gd name="T53" fmla="*/ 0 h 403"/>
                <a:gd name="T54" fmla="*/ 1 w 766"/>
                <a:gd name="T55" fmla="*/ 0 h 403"/>
                <a:gd name="T56" fmla="*/ 1 w 766"/>
                <a:gd name="T57" fmla="*/ 0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6"/>
                <a:gd name="T88" fmla="*/ 0 h 403"/>
                <a:gd name="T89" fmla="*/ 766 w 766"/>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6" h="403">
                  <a:moveTo>
                    <a:pt x="169" y="0"/>
                  </a:moveTo>
                  <a:lnTo>
                    <a:pt x="108" y="31"/>
                  </a:lnTo>
                  <a:lnTo>
                    <a:pt x="36" y="160"/>
                  </a:lnTo>
                  <a:lnTo>
                    <a:pt x="0" y="316"/>
                  </a:lnTo>
                  <a:lnTo>
                    <a:pt x="29" y="403"/>
                  </a:lnTo>
                  <a:lnTo>
                    <a:pt x="86" y="358"/>
                  </a:lnTo>
                  <a:lnTo>
                    <a:pt x="108" y="306"/>
                  </a:lnTo>
                  <a:lnTo>
                    <a:pt x="555" y="306"/>
                  </a:lnTo>
                  <a:lnTo>
                    <a:pt x="496" y="160"/>
                  </a:lnTo>
                  <a:lnTo>
                    <a:pt x="589" y="160"/>
                  </a:lnTo>
                  <a:lnTo>
                    <a:pt x="662" y="181"/>
                  </a:lnTo>
                  <a:lnTo>
                    <a:pt x="742" y="181"/>
                  </a:lnTo>
                  <a:lnTo>
                    <a:pt x="766" y="149"/>
                  </a:lnTo>
                  <a:lnTo>
                    <a:pt x="745" y="124"/>
                  </a:lnTo>
                  <a:lnTo>
                    <a:pt x="732" y="169"/>
                  </a:lnTo>
                  <a:lnTo>
                    <a:pt x="671" y="169"/>
                  </a:lnTo>
                  <a:lnTo>
                    <a:pt x="593" y="149"/>
                  </a:lnTo>
                  <a:lnTo>
                    <a:pt x="489" y="149"/>
                  </a:lnTo>
                  <a:lnTo>
                    <a:pt x="422" y="177"/>
                  </a:lnTo>
                  <a:lnTo>
                    <a:pt x="356" y="247"/>
                  </a:lnTo>
                  <a:lnTo>
                    <a:pt x="297" y="268"/>
                  </a:lnTo>
                  <a:lnTo>
                    <a:pt x="203" y="268"/>
                  </a:lnTo>
                  <a:lnTo>
                    <a:pt x="143" y="255"/>
                  </a:lnTo>
                  <a:lnTo>
                    <a:pt x="80" y="255"/>
                  </a:lnTo>
                  <a:lnTo>
                    <a:pt x="27" y="268"/>
                  </a:lnTo>
                  <a:lnTo>
                    <a:pt x="49" y="149"/>
                  </a:lnTo>
                  <a:lnTo>
                    <a:pt x="112" y="40"/>
                  </a:lnTo>
                  <a:lnTo>
                    <a:pt x="1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6" name="Freeform 29"/>
            <p:cNvSpPr>
              <a:spLocks/>
            </p:cNvSpPr>
            <p:nvPr/>
          </p:nvSpPr>
          <p:spPr bwMode="auto">
            <a:xfrm>
              <a:off x="1471" y="2808"/>
              <a:ext cx="13" cy="38"/>
            </a:xfrm>
            <a:custGeom>
              <a:avLst/>
              <a:gdLst>
                <a:gd name="T0" fmla="*/ 0 w 27"/>
                <a:gd name="T1" fmla="*/ 0 h 76"/>
                <a:gd name="T2" fmla="*/ 0 w 27"/>
                <a:gd name="T3" fmla="*/ 1 h 76"/>
                <a:gd name="T4" fmla="*/ 0 w 27"/>
                <a:gd name="T5" fmla="*/ 1 h 76"/>
                <a:gd name="T6" fmla="*/ 0 w 27"/>
                <a:gd name="T7" fmla="*/ 0 h 76"/>
                <a:gd name="T8" fmla="*/ 0 w 27"/>
                <a:gd name="T9" fmla="*/ 0 h 76"/>
                <a:gd name="T10" fmla="*/ 0 60000 65536"/>
                <a:gd name="T11" fmla="*/ 0 60000 65536"/>
                <a:gd name="T12" fmla="*/ 0 60000 65536"/>
                <a:gd name="T13" fmla="*/ 0 60000 65536"/>
                <a:gd name="T14" fmla="*/ 0 60000 65536"/>
                <a:gd name="T15" fmla="*/ 0 w 27"/>
                <a:gd name="T16" fmla="*/ 0 h 76"/>
                <a:gd name="T17" fmla="*/ 27 w 27"/>
                <a:gd name="T18" fmla="*/ 76 h 76"/>
              </a:gdLst>
              <a:ahLst/>
              <a:cxnLst>
                <a:cxn ang="T10">
                  <a:pos x="T0" y="T1"/>
                </a:cxn>
                <a:cxn ang="T11">
                  <a:pos x="T2" y="T3"/>
                </a:cxn>
                <a:cxn ang="T12">
                  <a:pos x="T4" y="T5"/>
                </a:cxn>
                <a:cxn ang="T13">
                  <a:pos x="T6" y="T7"/>
                </a:cxn>
                <a:cxn ang="T14">
                  <a:pos x="T8" y="T9"/>
                </a:cxn>
              </a:cxnLst>
              <a:rect l="T15" t="T16" r="T17" b="T18"/>
              <a:pathLst>
                <a:path w="27" h="76">
                  <a:moveTo>
                    <a:pt x="6" y="0"/>
                  </a:moveTo>
                  <a:lnTo>
                    <a:pt x="27" y="76"/>
                  </a:lnTo>
                  <a:lnTo>
                    <a:pt x="0" y="4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7" name="Freeform 30"/>
            <p:cNvSpPr>
              <a:spLocks/>
            </p:cNvSpPr>
            <p:nvPr/>
          </p:nvSpPr>
          <p:spPr bwMode="auto">
            <a:xfrm>
              <a:off x="1535" y="2285"/>
              <a:ext cx="338" cy="515"/>
            </a:xfrm>
            <a:custGeom>
              <a:avLst/>
              <a:gdLst>
                <a:gd name="T0" fmla="*/ 1 w 675"/>
                <a:gd name="T1" fmla="*/ 0 h 1031"/>
                <a:gd name="T2" fmla="*/ 1 w 675"/>
                <a:gd name="T3" fmla="*/ 0 h 1031"/>
                <a:gd name="T4" fmla="*/ 1 w 675"/>
                <a:gd name="T5" fmla="*/ 0 h 1031"/>
                <a:gd name="T6" fmla="*/ 1 w 675"/>
                <a:gd name="T7" fmla="*/ 0 h 1031"/>
                <a:gd name="T8" fmla="*/ 1 w 675"/>
                <a:gd name="T9" fmla="*/ 0 h 1031"/>
                <a:gd name="T10" fmla="*/ 1 w 675"/>
                <a:gd name="T11" fmla="*/ 0 h 1031"/>
                <a:gd name="T12" fmla="*/ 1 w 675"/>
                <a:gd name="T13" fmla="*/ 0 h 1031"/>
                <a:gd name="T14" fmla="*/ 1 w 675"/>
                <a:gd name="T15" fmla="*/ 0 h 1031"/>
                <a:gd name="T16" fmla="*/ 1 w 675"/>
                <a:gd name="T17" fmla="*/ 0 h 1031"/>
                <a:gd name="T18" fmla="*/ 1 w 675"/>
                <a:gd name="T19" fmla="*/ 0 h 1031"/>
                <a:gd name="T20" fmla="*/ 1 w 675"/>
                <a:gd name="T21" fmla="*/ 0 h 1031"/>
                <a:gd name="T22" fmla="*/ 1 w 675"/>
                <a:gd name="T23" fmla="*/ 0 h 1031"/>
                <a:gd name="T24" fmla="*/ 1 w 675"/>
                <a:gd name="T25" fmla="*/ 0 h 1031"/>
                <a:gd name="T26" fmla="*/ 1 w 675"/>
                <a:gd name="T27" fmla="*/ 0 h 1031"/>
                <a:gd name="T28" fmla="*/ 1 w 675"/>
                <a:gd name="T29" fmla="*/ 0 h 1031"/>
                <a:gd name="T30" fmla="*/ 0 w 675"/>
                <a:gd name="T31" fmla="*/ 0 h 1031"/>
                <a:gd name="T32" fmla="*/ 1 w 675"/>
                <a:gd name="T33" fmla="*/ 0 h 1031"/>
                <a:gd name="T34" fmla="*/ 1 w 675"/>
                <a:gd name="T35" fmla="*/ 0 h 1031"/>
                <a:gd name="T36" fmla="*/ 1 w 675"/>
                <a:gd name="T37" fmla="*/ 0 h 1031"/>
                <a:gd name="T38" fmla="*/ 1 w 675"/>
                <a:gd name="T39" fmla="*/ 0 h 1031"/>
                <a:gd name="T40" fmla="*/ 1 w 675"/>
                <a:gd name="T41" fmla="*/ 0 h 1031"/>
                <a:gd name="T42" fmla="*/ 1 w 675"/>
                <a:gd name="T43" fmla="*/ 0 h 1031"/>
                <a:gd name="T44" fmla="*/ 1 w 675"/>
                <a:gd name="T45" fmla="*/ 0 h 1031"/>
                <a:gd name="T46" fmla="*/ 1 w 675"/>
                <a:gd name="T47" fmla="*/ 0 h 1031"/>
                <a:gd name="T48" fmla="*/ 1 w 675"/>
                <a:gd name="T49" fmla="*/ 0 h 1031"/>
                <a:gd name="T50" fmla="*/ 1 w 675"/>
                <a:gd name="T51" fmla="*/ 0 h 1031"/>
                <a:gd name="T52" fmla="*/ 1 w 675"/>
                <a:gd name="T53" fmla="*/ 0 h 1031"/>
                <a:gd name="T54" fmla="*/ 1 w 675"/>
                <a:gd name="T55" fmla="*/ 0 h 1031"/>
                <a:gd name="T56" fmla="*/ 1 w 675"/>
                <a:gd name="T57" fmla="*/ 0 h 1031"/>
                <a:gd name="T58" fmla="*/ 1 w 675"/>
                <a:gd name="T59" fmla="*/ 0 h 1031"/>
                <a:gd name="T60" fmla="*/ 1 w 675"/>
                <a:gd name="T61" fmla="*/ 0 h 1031"/>
                <a:gd name="T62" fmla="*/ 1 w 675"/>
                <a:gd name="T63" fmla="*/ 0 h 1031"/>
                <a:gd name="T64" fmla="*/ 1 w 675"/>
                <a:gd name="T65" fmla="*/ 0 h 1031"/>
                <a:gd name="T66" fmla="*/ 1 w 675"/>
                <a:gd name="T67" fmla="*/ 0 h 1031"/>
                <a:gd name="T68" fmla="*/ 1 w 675"/>
                <a:gd name="T69" fmla="*/ 0 h 1031"/>
                <a:gd name="T70" fmla="*/ 1 w 675"/>
                <a:gd name="T71" fmla="*/ 0 h 1031"/>
                <a:gd name="T72" fmla="*/ 1 w 675"/>
                <a:gd name="T73" fmla="*/ 0 h 1031"/>
                <a:gd name="T74" fmla="*/ 1 w 675"/>
                <a:gd name="T75" fmla="*/ 0 h 1031"/>
                <a:gd name="T76" fmla="*/ 1 w 675"/>
                <a:gd name="T77" fmla="*/ 0 h 10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5"/>
                <a:gd name="T118" fmla="*/ 0 h 1031"/>
                <a:gd name="T119" fmla="*/ 675 w 675"/>
                <a:gd name="T120" fmla="*/ 1031 h 10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5" h="1031">
                  <a:moveTo>
                    <a:pt x="344" y="8"/>
                  </a:moveTo>
                  <a:lnTo>
                    <a:pt x="381" y="27"/>
                  </a:lnTo>
                  <a:lnTo>
                    <a:pt x="373" y="65"/>
                  </a:lnTo>
                  <a:lnTo>
                    <a:pt x="381" y="118"/>
                  </a:lnTo>
                  <a:lnTo>
                    <a:pt x="329" y="126"/>
                  </a:lnTo>
                  <a:lnTo>
                    <a:pt x="295" y="139"/>
                  </a:lnTo>
                  <a:lnTo>
                    <a:pt x="363" y="139"/>
                  </a:lnTo>
                  <a:lnTo>
                    <a:pt x="403" y="234"/>
                  </a:lnTo>
                  <a:lnTo>
                    <a:pt x="403" y="443"/>
                  </a:lnTo>
                  <a:lnTo>
                    <a:pt x="432" y="641"/>
                  </a:lnTo>
                  <a:lnTo>
                    <a:pt x="344" y="810"/>
                  </a:lnTo>
                  <a:lnTo>
                    <a:pt x="390" y="835"/>
                  </a:lnTo>
                  <a:lnTo>
                    <a:pt x="386" y="869"/>
                  </a:lnTo>
                  <a:lnTo>
                    <a:pt x="324" y="869"/>
                  </a:lnTo>
                  <a:lnTo>
                    <a:pt x="196" y="835"/>
                  </a:lnTo>
                  <a:lnTo>
                    <a:pt x="0" y="880"/>
                  </a:lnTo>
                  <a:lnTo>
                    <a:pt x="251" y="894"/>
                  </a:lnTo>
                  <a:lnTo>
                    <a:pt x="428" y="993"/>
                  </a:lnTo>
                  <a:lnTo>
                    <a:pt x="316" y="913"/>
                  </a:lnTo>
                  <a:lnTo>
                    <a:pt x="599" y="985"/>
                  </a:lnTo>
                  <a:lnTo>
                    <a:pt x="654" y="1015"/>
                  </a:lnTo>
                  <a:lnTo>
                    <a:pt x="599" y="1023"/>
                  </a:lnTo>
                  <a:lnTo>
                    <a:pt x="443" y="996"/>
                  </a:lnTo>
                  <a:lnTo>
                    <a:pt x="595" y="1031"/>
                  </a:lnTo>
                  <a:lnTo>
                    <a:pt x="675" y="1023"/>
                  </a:lnTo>
                  <a:lnTo>
                    <a:pt x="611" y="977"/>
                  </a:lnTo>
                  <a:lnTo>
                    <a:pt x="485" y="939"/>
                  </a:lnTo>
                  <a:lnTo>
                    <a:pt x="457" y="464"/>
                  </a:lnTo>
                  <a:lnTo>
                    <a:pt x="422" y="204"/>
                  </a:lnTo>
                  <a:lnTo>
                    <a:pt x="386" y="133"/>
                  </a:lnTo>
                  <a:lnTo>
                    <a:pt x="390" y="110"/>
                  </a:lnTo>
                  <a:lnTo>
                    <a:pt x="381" y="65"/>
                  </a:lnTo>
                  <a:lnTo>
                    <a:pt x="403" y="27"/>
                  </a:lnTo>
                  <a:lnTo>
                    <a:pt x="457" y="74"/>
                  </a:lnTo>
                  <a:lnTo>
                    <a:pt x="510" y="188"/>
                  </a:lnTo>
                  <a:lnTo>
                    <a:pt x="457" y="21"/>
                  </a:lnTo>
                  <a:lnTo>
                    <a:pt x="422" y="0"/>
                  </a:lnTo>
                  <a:lnTo>
                    <a:pt x="34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8" name="Freeform 31"/>
            <p:cNvSpPr>
              <a:spLocks/>
            </p:cNvSpPr>
            <p:nvPr/>
          </p:nvSpPr>
          <p:spPr bwMode="auto">
            <a:xfrm>
              <a:off x="1551" y="2780"/>
              <a:ext cx="431" cy="264"/>
            </a:xfrm>
            <a:custGeom>
              <a:avLst/>
              <a:gdLst>
                <a:gd name="T0" fmla="*/ 1 w 861"/>
                <a:gd name="T1" fmla="*/ 0 h 526"/>
                <a:gd name="T2" fmla="*/ 1 w 861"/>
                <a:gd name="T3" fmla="*/ 1 h 526"/>
                <a:gd name="T4" fmla="*/ 1 w 861"/>
                <a:gd name="T5" fmla="*/ 1 h 526"/>
                <a:gd name="T6" fmla="*/ 1 w 861"/>
                <a:gd name="T7" fmla="*/ 0 h 526"/>
                <a:gd name="T8" fmla="*/ 0 w 861"/>
                <a:gd name="T9" fmla="*/ 0 h 526"/>
                <a:gd name="T10" fmla="*/ 1 w 861"/>
                <a:gd name="T11" fmla="*/ 1 h 526"/>
                <a:gd name="T12" fmla="*/ 1 w 861"/>
                <a:gd name="T13" fmla="*/ 1 h 526"/>
                <a:gd name="T14" fmla="*/ 1 w 861"/>
                <a:gd name="T15" fmla="*/ 1 h 526"/>
                <a:gd name="T16" fmla="*/ 1 w 861"/>
                <a:gd name="T17" fmla="*/ 1 h 526"/>
                <a:gd name="T18" fmla="*/ 1 w 861"/>
                <a:gd name="T19" fmla="*/ 1 h 526"/>
                <a:gd name="T20" fmla="*/ 1 w 861"/>
                <a:gd name="T21" fmla="*/ 1 h 526"/>
                <a:gd name="T22" fmla="*/ 1 w 861"/>
                <a:gd name="T23" fmla="*/ 1 h 526"/>
                <a:gd name="T24" fmla="*/ 1 w 861"/>
                <a:gd name="T25" fmla="*/ 1 h 526"/>
                <a:gd name="T26" fmla="*/ 1 w 861"/>
                <a:gd name="T27" fmla="*/ 1 h 526"/>
                <a:gd name="T28" fmla="*/ 1 w 861"/>
                <a:gd name="T29" fmla="*/ 1 h 526"/>
                <a:gd name="T30" fmla="*/ 1 w 861"/>
                <a:gd name="T31" fmla="*/ 1 h 526"/>
                <a:gd name="T32" fmla="*/ 1 w 861"/>
                <a:gd name="T33" fmla="*/ 1 h 526"/>
                <a:gd name="T34" fmla="*/ 1 w 861"/>
                <a:gd name="T35" fmla="*/ 1 h 526"/>
                <a:gd name="T36" fmla="*/ 1 w 861"/>
                <a:gd name="T37" fmla="*/ 1 h 526"/>
                <a:gd name="T38" fmla="*/ 1 w 861"/>
                <a:gd name="T39" fmla="*/ 1 h 526"/>
                <a:gd name="T40" fmla="*/ 1 w 861"/>
                <a:gd name="T41" fmla="*/ 1 h 526"/>
                <a:gd name="T42" fmla="*/ 1 w 861"/>
                <a:gd name="T43" fmla="*/ 1 h 526"/>
                <a:gd name="T44" fmla="*/ 1 w 861"/>
                <a:gd name="T45" fmla="*/ 1 h 526"/>
                <a:gd name="T46" fmla="*/ 1 w 861"/>
                <a:gd name="T47" fmla="*/ 1 h 526"/>
                <a:gd name="T48" fmla="*/ 1 w 861"/>
                <a:gd name="T49" fmla="*/ 1 h 526"/>
                <a:gd name="T50" fmla="*/ 1 w 861"/>
                <a:gd name="T51" fmla="*/ 1 h 526"/>
                <a:gd name="T52" fmla="*/ 1 w 861"/>
                <a:gd name="T53" fmla="*/ 1 h 526"/>
                <a:gd name="T54" fmla="*/ 1 w 861"/>
                <a:gd name="T55" fmla="*/ 1 h 526"/>
                <a:gd name="T56" fmla="*/ 1 w 861"/>
                <a:gd name="T57" fmla="*/ 1 h 526"/>
                <a:gd name="T58" fmla="*/ 1 w 861"/>
                <a:gd name="T59" fmla="*/ 0 h 526"/>
                <a:gd name="T60" fmla="*/ 1 w 861"/>
                <a:gd name="T61" fmla="*/ 0 h 5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1"/>
                <a:gd name="T94" fmla="*/ 0 h 526"/>
                <a:gd name="T95" fmla="*/ 861 w 861"/>
                <a:gd name="T96" fmla="*/ 526 h 5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1" h="526">
                  <a:moveTo>
                    <a:pt x="399" y="0"/>
                  </a:moveTo>
                  <a:lnTo>
                    <a:pt x="399" y="47"/>
                  </a:lnTo>
                  <a:lnTo>
                    <a:pt x="368" y="55"/>
                  </a:lnTo>
                  <a:lnTo>
                    <a:pt x="171" y="0"/>
                  </a:lnTo>
                  <a:lnTo>
                    <a:pt x="0" y="0"/>
                  </a:lnTo>
                  <a:lnTo>
                    <a:pt x="243" y="72"/>
                  </a:lnTo>
                  <a:lnTo>
                    <a:pt x="330" y="144"/>
                  </a:lnTo>
                  <a:lnTo>
                    <a:pt x="308" y="190"/>
                  </a:lnTo>
                  <a:lnTo>
                    <a:pt x="275" y="190"/>
                  </a:lnTo>
                  <a:lnTo>
                    <a:pt x="184" y="144"/>
                  </a:lnTo>
                  <a:lnTo>
                    <a:pt x="2" y="108"/>
                  </a:lnTo>
                  <a:lnTo>
                    <a:pt x="201" y="163"/>
                  </a:lnTo>
                  <a:lnTo>
                    <a:pt x="289" y="222"/>
                  </a:lnTo>
                  <a:lnTo>
                    <a:pt x="308" y="304"/>
                  </a:lnTo>
                  <a:lnTo>
                    <a:pt x="226" y="298"/>
                  </a:lnTo>
                  <a:lnTo>
                    <a:pt x="264" y="321"/>
                  </a:lnTo>
                  <a:lnTo>
                    <a:pt x="408" y="526"/>
                  </a:lnTo>
                  <a:lnTo>
                    <a:pt x="285" y="317"/>
                  </a:lnTo>
                  <a:lnTo>
                    <a:pt x="389" y="338"/>
                  </a:lnTo>
                  <a:lnTo>
                    <a:pt x="503" y="338"/>
                  </a:lnTo>
                  <a:lnTo>
                    <a:pt x="606" y="325"/>
                  </a:lnTo>
                  <a:lnTo>
                    <a:pt x="688" y="298"/>
                  </a:lnTo>
                  <a:lnTo>
                    <a:pt x="861" y="190"/>
                  </a:lnTo>
                  <a:lnTo>
                    <a:pt x="703" y="256"/>
                  </a:lnTo>
                  <a:lnTo>
                    <a:pt x="585" y="321"/>
                  </a:lnTo>
                  <a:lnTo>
                    <a:pt x="505" y="321"/>
                  </a:lnTo>
                  <a:lnTo>
                    <a:pt x="486" y="258"/>
                  </a:lnTo>
                  <a:lnTo>
                    <a:pt x="460" y="108"/>
                  </a:lnTo>
                  <a:lnTo>
                    <a:pt x="460" y="15"/>
                  </a:lnTo>
                  <a:lnTo>
                    <a:pt x="3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09" name="Freeform 32"/>
            <p:cNvSpPr>
              <a:spLocks/>
            </p:cNvSpPr>
            <p:nvPr/>
          </p:nvSpPr>
          <p:spPr bwMode="auto">
            <a:xfrm>
              <a:off x="1647" y="2361"/>
              <a:ext cx="42" cy="296"/>
            </a:xfrm>
            <a:custGeom>
              <a:avLst/>
              <a:gdLst>
                <a:gd name="T0" fmla="*/ 1 w 83"/>
                <a:gd name="T1" fmla="*/ 0 h 592"/>
                <a:gd name="T2" fmla="*/ 1 w 83"/>
                <a:gd name="T3" fmla="*/ 1 h 592"/>
                <a:gd name="T4" fmla="*/ 1 w 83"/>
                <a:gd name="T5" fmla="*/ 1 h 592"/>
                <a:gd name="T6" fmla="*/ 1 w 83"/>
                <a:gd name="T7" fmla="*/ 1 h 592"/>
                <a:gd name="T8" fmla="*/ 0 w 83"/>
                <a:gd name="T9" fmla="*/ 1 h 592"/>
                <a:gd name="T10" fmla="*/ 1 w 83"/>
                <a:gd name="T11" fmla="*/ 1 h 592"/>
                <a:gd name="T12" fmla="*/ 1 w 83"/>
                <a:gd name="T13" fmla="*/ 1 h 592"/>
                <a:gd name="T14" fmla="*/ 1 w 83"/>
                <a:gd name="T15" fmla="*/ 0 h 592"/>
                <a:gd name="T16" fmla="*/ 1 w 83"/>
                <a:gd name="T17" fmla="*/ 0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592"/>
                <a:gd name="T29" fmla="*/ 83 w 83"/>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592">
                  <a:moveTo>
                    <a:pt x="83" y="0"/>
                  </a:moveTo>
                  <a:lnTo>
                    <a:pt x="55" y="103"/>
                  </a:lnTo>
                  <a:lnTo>
                    <a:pt x="17" y="455"/>
                  </a:lnTo>
                  <a:lnTo>
                    <a:pt x="9" y="592"/>
                  </a:lnTo>
                  <a:lnTo>
                    <a:pt x="0" y="578"/>
                  </a:lnTo>
                  <a:lnTo>
                    <a:pt x="17" y="323"/>
                  </a:lnTo>
                  <a:lnTo>
                    <a:pt x="51" y="82"/>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0" name="Freeform 33"/>
            <p:cNvSpPr>
              <a:spLocks/>
            </p:cNvSpPr>
            <p:nvPr/>
          </p:nvSpPr>
          <p:spPr bwMode="auto">
            <a:xfrm>
              <a:off x="1642" y="2904"/>
              <a:ext cx="5" cy="63"/>
            </a:xfrm>
            <a:custGeom>
              <a:avLst/>
              <a:gdLst>
                <a:gd name="T0" fmla="*/ 0 w 12"/>
                <a:gd name="T1" fmla="*/ 0 h 125"/>
                <a:gd name="T2" fmla="*/ 0 w 12"/>
                <a:gd name="T3" fmla="*/ 1 h 125"/>
                <a:gd name="T4" fmla="*/ 0 w 12"/>
                <a:gd name="T5" fmla="*/ 1 h 125"/>
                <a:gd name="T6" fmla="*/ 0 w 12"/>
                <a:gd name="T7" fmla="*/ 0 h 125"/>
                <a:gd name="T8" fmla="*/ 0 w 12"/>
                <a:gd name="T9" fmla="*/ 0 h 125"/>
                <a:gd name="T10" fmla="*/ 0 w 12"/>
                <a:gd name="T11" fmla="*/ 0 h 125"/>
                <a:gd name="T12" fmla="*/ 0 60000 65536"/>
                <a:gd name="T13" fmla="*/ 0 60000 65536"/>
                <a:gd name="T14" fmla="*/ 0 60000 65536"/>
                <a:gd name="T15" fmla="*/ 0 60000 65536"/>
                <a:gd name="T16" fmla="*/ 0 60000 65536"/>
                <a:gd name="T17" fmla="*/ 0 60000 65536"/>
                <a:gd name="T18" fmla="*/ 0 w 12"/>
                <a:gd name="T19" fmla="*/ 0 h 125"/>
                <a:gd name="T20" fmla="*/ 12 w 12"/>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2" h="125">
                  <a:moveTo>
                    <a:pt x="0" y="0"/>
                  </a:moveTo>
                  <a:lnTo>
                    <a:pt x="0" y="125"/>
                  </a:lnTo>
                  <a:lnTo>
                    <a:pt x="12" y="125"/>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1" name="Freeform 34"/>
            <p:cNvSpPr>
              <a:spLocks/>
            </p:cNvSpPr>
            <p:nvPr/>
          </p:nvSpPr>
          <p:spPr bwMode="auto">
            <a:xfrm>
              <a:off x="1604" y="2893"/>
              <a:ext cx="30" cy="74"/>
            </a:xfrm>
            <a:custGeom>
              <a:avLst/>
              <a:gdLst>
                <a:gd name="T0" fmla="*/ 0 w 61"/>
                <a:gd name="T1" fmla="*/ 0 h 146"/>
                <a:gd name="T2" fmla="*/ 0 w 61"/>
                <a:gd name="T3" fmla="*/ 1 h 146"/>
                <a:gd name="T4" fmla="*/ 0 w 61"/>
                <a:gd name="T5" fmla="*/ 1 h 146"/>
                <a:gd name="T6" fmla="*/ 0 w 61"/>
                <a:gd name="T7" fmla="*/ 0 h 146"/>
                <a:gd name="T8" fmla="*/ 0 w 61"/>
                <a:gd name="T9" fmla="*/ 0 h 146"/>
                <a:gd name="T10" fmla="*/ 0 w 61"/>
                <a:gd name="T11" fmla="*/ 0 h 146"/>
                <a:gd name="T12" fmla="*/ 0 60000 65536"/>
                <a:gd name="T13" fmla="*/ 0 60000 65536"/>
                <a:gd name="T14" fmla="*/ 0 60000 65536"/>
                <a:gd name="T15" fmla="*/ 0 60000 65536"/>
                <a:gd name="T16" fmla="*/ 0 60000 65536"/>
                <a:gd name="T17" fmla="*/ 0 60000 65536"/>
                <a:gd name="T18" fmla="*/ 0 w 61"/>
                <a:gd name="T19" fmla="*/ 0 h 146"/>
                <a:gd name="T20" fmla="*/ 61 w 61"/>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1" h="146">
                  <a:moveTo>
                    <a:pt x="0" y="0"/>
                  </a:moveTo>
                  <a:lnTo>
                    <a:pt x="36" y="146"/>
                  </a:lnTo>
                  <a:lnTo>
                    <a:pt x="61" y="146"/>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2" name="Freeform 35"/>
            <p:cNvSpPr>
              <a:spLocks/>
            </p:cNvSpPr>
            <p:nvPr/>
          </p:nvSpPr>
          <p:spPr bwMode="auto">
            <a:xfrm>
              <a:off x="1795" y="2221"/>
              <a:ext cx="135" cy="710"/>
            </a:xfrm>
            <a:custGeom>
              <a:avLst/>
              <a:gdLst>
                <a:gd name="T0" fmla="*/ 1 w 270"/>
                <a:gd name="T1" fmla="*/ 0 h 1418"/>
                <a:gd name="T2" fmla="*/ 1 w 270"/>
                <a:gd name="T3" fmla="*/ 1 h 1418"/>
                <a:gd name="T4" fmla="*/ 1 w 270"/>
                <a:gd name="T5" fmla="*/ 1 h 1418"/>
                <a:gd name="T6" fmla="*/ 1 w 270"/>
                <a:gd name="T7" fmla="*/ 1 h 1418"/>
                <a:gd name="T8" fmla="*/ 1 w 270"/>
                <a:gd name="T9" fmla="*/ 1 h 1418"/>
                <a:gd name="T10" fmla="*/ 1 w 270"/>
                <a:gd name="T11" fmla="*/ 1 h 1418"/>
                <a:gd name="T12" fmla="*/ 1 w 270"/>
                <a:gd name="T13" fmla="*/ 1 h 1418"/>
                <a:gd name="T14" fmla="*/ 1 w 270"/>
                <a:gd name="T15" fmla="*/ 1 h 1418"/>
                <a:gd name="T16" fmla="*/ 1 w 270"/>
                <a:gd name="T17" fmla="*/ 1 h 1418"/>
                <a:gd name="T18" fmla="*/ 1 w 270"/>
                <a:gd name="T19" fmla="*/ 1 h 1418"/>
                <a:gd name="T20" fmla="*/ 1 w 270"/>
                <a:gd name="T21" fmla="*/ 1 h 1418"/>
                <a:gd name="T22" fmla="*/ 1 w 270"/>
                <a:gd name="T23" fmla="*/ 1 h 1418"/>
                <a:gd name="T24" fmla="*/ 0 w 270"/>
                <a:gd name="T25" fmla="*/ 1 h 1418"/>
                <a:gd name="T26" fmla="*/ 1 w 270"/>
                <a:gd name="T27" fmla="*/ 1 h 1418"/>
                <a:gd name="T28" fmla="*/ 1 w 270"/>
                <a:gd name="T29" fmla="*/ 0 h 1418"/>
                <a:gd name="T30" fmla="*/ 1 w 270"/>
                <a:gd name="T31" fmla="*/ 0 h 14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0"/>
                <a:gd name="T49" fmla="*/ 0 h 1418"/>
                <a:gd name="T50" fmla="*/ 270 w 270"/>
                <a:gd name="T51" fmla="*/ 1418 h 14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0" h="1418">
                  <a:moveTo>
                    <a:pt x="31" y="0"/>
                  </a:moveTo>
                  <a:lnTo>
                    <a:pt x="19" y="112"/>
                  </a:lnTo>
                  <a:lnTo>
                    <a:pt x="23" y="260"/>
                  </a:lnTo>
                  <a:lnTo>
                    <a:pt x="46" y="466"/>
                  </a:lnTo>
                  <a:lnTo>
                    <a:pt x="179" y="1002"/>
                  </a:lnTo>
                  <a:lnTo>
                    <a:pt x="270" y="1378"/>
                  </a:lnTo>
                  <a:lnTo>
                    <a:pt x="162" y="1418"/>
                  </a:lnTo>
                  <a:lnTo>
                    <a:pt x="189" y="1198"/>
                  </a:lnTo>
                  <a:lnTo>
                    <a:pt x="111" y="928"/>
                  </a:lnTo>
                  <a:lnTo>
                    <a:pt x="29" y="601"/>
                  </a:lnTo>
                  <a:lnTo>
                    <a:pt x="4" y="429"/>
                  </a:lnTo>
                  <a:lnTo>
                    <a:pt x="4" y="260"/>
                  </a:lnTo>
                  <a:lnTo>
                    <a:pt x="0" y="121"/>
                  </a:lnTo>
                  <a:lnTo>
                    <a:pt x="17" y="1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3" name="Freeform 36"/>
            <p:cNvSpPr>
              <a:spLocks/>
            </p:cNvSpPr>
            <p:nvPr/>
          </p:nvSpPr>
          <p:spPr bwMode="auto">
            <a:xfrm>
              <a:off x="1871" y="2091"/>
              <a:ext cx="572" cy="1040"/>
            </a:xfrm>
            <a:custGeom>
              <a:avLst/>
              <a:gdLst>
                <a:gd name="T0" fmla="*/ 0 w 1145"/>
                <a:gd name="T1" fmla="*/ 1 h 2080"/>
                <a:gd name="T2" fmla="*/ 0 w 1145"/>
                <a:gd name="T3" fmla="*/ 1 h 2080"/>
                <a:gd name="T4" fmla="*/ 0 w 1145"/>
                <a:gd name="T5" fmla="*/ 1 h 2080"/>
                <a:gd name="T6" fmla="*/ 0 w 1145"/>
                <a:gd name="T7" fmla="*/ 1 h 2080"/>
                <a:gd name="T8" fmla="*/ 0 w 1145"/>
                <a:gd name="T9" fmla="*/ 1 h 2080"/>
                <a:gd name="T10" fmla="*/ 0 w 1145"/>
                <a:gd name="T11" fmla="*/ 1 h 2080"/>
                <a:gd name="T12" fmla="*/ 0 w 1145"/>
                <a:gd name="T13" fmla="*/ 1 h 2080"/>
                <a:gd name="T14" fmla="*/ 0 w 1145"/>
                <a:gd name="T15" fmla="*/ 1 h 2080"/>
                <a:gd name="T16" fmla="*/ 0 w 1145"/>
                <a:gd name="T17" fmla="*/ 1 h 2080"/>
                <a:gd name="T18" fmla="*/ 0 w 1145"/>
                <a:gd name="T19" fmla="*/ 1 h 2080"/>
                <a:gd name="T20" fmla="*/ 0 w 1145"/>
                <a:gd name="T21" fmla="*/ 1 h 2080"/>
                <a:gd name="T22" fmla="*/ 0 w 1145"/>
                <a:gd name="T23" fmla="*/ 1 h 2080"/>
                <a:gd name="T24" fmla="*/ 0 w 1145"/>
                <a:gd name="T25" fmla="*/ 1 h 2080"/>
                <a:gd name="T26" fmla="*/ 0 w 1145"/>
                <a:gd name="T27" fmla="*/ 1 h 2080"/>
                <a:gd name="T28" fmla="*/ 0 w 1145"/>
                <a:gd name="T29" fmla="*/ 1 h 2080"/>
                <a:gd name="T30" fmla="*/ 0 w 1145"/>
                <a:gd name="T31" fmla="*/ 1 h 2080"/>
                <a:gd name="T32" fmla="*/ 0 w 1145"/>
                <a:gd name="T33" fmla="*/ 1 h 2080"/>
                <a:gd name="T34" fmla="*/ 0 w 1145"/>
                <a:gd name="T35" fmla="*/ 1 h 2080"/>
                <a:gd name="T36" fmla="*/ 0 w 1145"/>
                <a:gd name="T37" fmla="*/ 1 h 2080"/>
                <a:gd name="T38" fmla="*/ 0 w 1145"/>
                <a:gd name="T39" fmla="*/ 1 h 2080"/>
                <a:gd name="T40" fmla="*/ 0 w 1145"/>
                <a:gd name="T41" fmla="*/ 1 h 2080"/>
                <a:gd name="T42" fmla="*/ 0 w 1145"/>
                <a:gd name="T43" fmla="*/ 1 h 2080"/>
                <a:gd name="T44" fmla="*/ 0 w 1145"/>
                <a:gd name="T45" fmla="*/ 1 h 2080"/>
                <a:gd name="T46" fmla="*/ 0 w 1145"/>
                <a:gd name="T47" fmla="*/ 1 h 2080"/>
                <a:gd name="T48" fmla="*/ 0 w 1145"/>
                <a:gd name="T49" fmla="*/ 1 h 2080"/>
                <a:gd name="T50" fmla="*/ 0 w 1145"/>
                <a:gd name="T51" fmla="*/ 1 h 2080"/>
                <a:gd name="T52" fmla="*/ 0 w 1145"/>
                <a:gd name="T53" fmla="*/ 1 h 2080"/>
                <a:gd name="T54" fmla="*/ 0 w 1145"/>
                <a:gd name="T55" fmla="*/ 1 h 2080"/>
                <a:gd name="T56" fmla="*/ 0 w 1145"/>
                <a:gd name="T57" fmla="*/ 1 h 2080"/>
                <a:gd name="T58" fmla="*/ 0 w 1145"/>
                <a:gd name="T59" fmla="*/ 1 h 2080"/>
                <a:gd name="T60" fmla="*/ 0 w 1145"/>
                <a:gd name="T61" fmla="*/ 1 h 2080"/>
                <a:gd name="T62" fmla="*/ 0 w 1145"/>
                <a:gd name="T63" fmla="*/ 1 h 2080"/>
                <a:gd name="T64" fmla="*/ 0 w 1145"/>
                <a:gd name="T65" fmla="*/ 1 h 2080"/>
                <a:gd name="T66" fmla="*/ 0 w 1145"/>
                <a:gd name="T67" fmla="*/ 0 h 2080"/>
                <a:gd name="T68" fmla="*/ 0 w 1145"/>
                <a:gd name="T69" fmla="*/ 1 h 2080"/>
                <a:gd name="T70" fmla="*/ 0 w 1145"/>
                <a:gd name="T71" fmla="*/ 1 h 2080"/>
                <a:gd name="T72" fmla="*/ 0 w 1145"/>
                <a:gd name="T73" fmla="*/ 1 h 2080"/>
                <a:gd name="T74" fmla="*/ 0 w 1145"/>
                <a:gd name="T75" fmla="*/ 1 h 2080"/>
                <a:gd name="T76" fmla="*/ 0 w 1145"/>
                <a:gd name="T77" fmla="*/ 1 h 2080"/>
                <a:gd name="T78" fmla="*/ 0 w 1145"/>
                <a:gd name="T79" fmla="*/ 1 h 2080"/>
                <a:gd name="T80" fmla="*/ 0 w 1145"/>
                <a:gd name="T81" fmla="*/ 1 h 20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5"/>
                <a:gd name="T124" fmla="*/ 0 h 2080"/>
                <a:gd name="T125" fmla="*/ 1145 w 1145"/>
                <a:gd name="T126" fmla="*/ 2080 h 20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5" h="2080">
                  <a:moveTo>
                    <a:pt x="0" y="78"/>
                  </a:moveTo>
                  <a:lnTo>
                    <a:pt x="92" y="200"/>
                  </a:lnTo>
                  <a:lnTo>
                    <a:pt x="92" y="343"/>
                  </a:lnTo>
                  <a:lnTo>
                    <a:pt x="196" y="428"/>
                  </a:lnTo>
                  <a:lnTo>
                    <a:pt x="151" y="1027"/>
                  </a:lnTo>
                  <a:lnTo>
                    <a:pt x="86" y="1308"/>
                  </a:lnTo>
                  <a:lnTo>
                    <a:pt x="86" y="1417"/>
                  </a:lnTo>
                  <a:lnTo>
                    <a:pt x="145" y="1624"/>
                  </a:lnTo>
                  <a:lnTo>
                    <a:pt x="219" y="1586"/>
                  </a:lnTo>
                  <a:lnTo>
                    <a:pt x="270" y="1586"/>
                  </a:lnTo>
                  <a:lnTo>
                    <a:pt x="327" y="1601"/>
                  </a:lnTo>
                  <a:lnTo>
                    <a:pt x="858" y="1997"/>
                  </a:lnTo>
                  <a:lnTo>
                    <a:pt x="909" y="2080"/>
                  </a:lnTo>
                  <a:lnTo>
                    <a:pt x="873" y="1997"/>
                  </a:lnTo>
                  <a:lnTo>
                    <a:pt x="839" y="1960"/>
                  </a:lnTo>
                  <a:lnTo>
                    <a:pt x="455" y="1673"/>
                  </a:lnTo>
                  <a:lnTo>
                    <a:pt x="668" y="1652"/>
                  </a:lnTo>
                  <a:lnTo>
                    <a:pt x="1145" y="1565"/>
                  </a:lnTo>
                  <a:lnTo>
                    <a:pt x="664" y="1645"/>
                  </a:lnTo>
                  <a:lnTo>
                    <a:pt x="489" y="1652"/>
                  </a:lnTo>
                  <a:lnTo>
                    <a:pt x="472" y="1360"/>
                  </a:lnTo>
                  <a:lnTo>
                    <a:pt x="489" y="1097"/>
                  </a:lnTo>
                  <a:lnTo>
                    <a:pt x="514" y="976"/>
                  </a:lnTo>
                  <a:lnTo>
                    <a:pt x="461" y="848"/>
                  </a:lnTo>
                  <a:lnTo>
                    <a:pt x="438" y="907"/>
                  </a:lnTo>
                  <a:lnTo>
                    <a:pt x="322" y="960"/>
                  </a:lnTo>
                  <a:lnTo>
                    <a:pt x="202" y="1097"/>
                  </a:lnTo>
                  <a:lnTo>
                    <a:pt x="236" y="1016"/>
                  </a:lnTo>
                  <a:lnTo>
                    <a:pt x="307" y="886"/>
                  </a:lnTo>
                  <a:lnTo>
                    <a:pt x="322" y="820"/>
                  </a:lnTo>
                  <a:lnTo>
                    <a:pt x="364" y="820"/>
                  </a:lnTo>
                  <a:lnTo>
                    <a:pt x="518" y="586"/>
                  </a:lnTo>
                  <a:lnTo>
                    <a:pt x="508" y="343"/>
                  </a:lnTo>
                  <a:lnTo>
                    <a:pt x="432" y="0"/>
                  </a:lnTo>
                  <a:lnTo>
                    <a:pt x="461" y="208"/>
                  </a:lnTo>
                  <a:lnTo>
                    <a:pt x="405" y="236"/>
                  </a:lnTo>
                  <a:lnTo>
                    <a:pt x="229" y="187"/>
                  </a:lnTo>
                  <a:lnTo>
                    <a:pt x="137" y="215"/>
                  </a:lnTo>
                  <a:lnTo>
                    <a:pt x="115" y="168"/>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4" name="Freeform 37"/>
            <p:cNvSpPr>
              <a:spLocks/>
            </p:cNvSpPr>
            <p:nvPr/>
          </p:nvSpPr>
          <p:spPr bwMode="auto">
            <a:xfrm>
              <a:off x="1895" y="2041"/>
              <a:ext cx="701" cy="953"/>
            </a:xfrm>
            <a:custGeom>
              <a:avLst/>
              <a:gdLst>
                <a:gd name="T0" fmla="*/ 1 w 1401"/>
                <a:gd name="T1" fmla="*/ 1 h 1906"/>
                <a:gd name="T2" fmla="*/ 1 w 1401"/>
                <a:gd name="T3" fmla="*/ 1 h 1906"/>
                <a:gd name="T4" fmla="*/ 1 w 1401"/>
                <a:gd name="T5" fmla="*/ 1 h 1906"/>
                <a:gd name="T6" fmla="*/ 1 w 1401"/>
                <a:gd name="T7" fmla="*/ 1 h 1906"/>
                <a:gd name="T8" fmla="*/ 1 w 1401"/>
                <a:gd name="T9" fmla="*/ 1 h 1906"/>
                <a:gd name="T10" fmla="*/ 1 w 1401"/>
                <a:gd name="T11" fmla="*/ 1 h 1906"/>
                <a:gd name="T12" fmla="*/ 1 w 1401"/>
                <a:gd name="T13" fmla="*/ 1 h 1906"/>
                <a:gd name="T14" fmla="*/ 1 w 1401"/>
                <a:gd name="T15" fmla="*/ 1 h 1906"/>
                <a:gd name="T16" fmla="*/ 1 w 1401"/>
                <a:gd name="T17" fmla="*/ 1 h 1906"/>
                <a:gd name="T18" fmla="*/ 1 w 1401"/>
                <a:gd name="T19" fmla="*/ 1 h 1906"/>
                <a:gd name="T20" fmla="*/ 1 w 1401"/>
                <a:gd name="T21" fmla="*/ 1 h 1906"/>
                <a:gd name="T22" fmla="*/ 1 w 1401"/>
                <a:gd name="T23" fmla="*/ 1 h 1906"/>
                <a:gd name="T24" fmla="*/ 1 w 1401"/>
                <a:gd name="T25" fmla="*/ 1 h 1906"/>
                <a:gd name="T26" fmla="*/ 1 w 1401"/>
                <a:gd name="T27" fmla="*/ 1 h 1906"/>
                <a:gd name="T28" fmla="*/ 1 w 1401"/>
                <a:gd name="T29" fmla="*/ 1 h 1906"/>
                <a:gd name="T30" fmla="*/ 1 w 1401"/>
                <a:gd name="T31" fmla="*/ 1 h 1906"/>
                <a:gd name="T32" fmla="*/ 1 w 1401"/>
                <a:gd name="T33" fmla="*/ 1 h 1906"/>
                <a:gd name="T34" fmla="*/ 1 w 1401"/>
                <a:gd name="T35" fmla="*/ 1 h 1906"/>
                <a:gd name="T36" fmla="*/ 1 w 1401"/>
                <a:gd name="T37" fmla="*/ 1 h 1906"/>
                <a:gd name="T38" fmla="*/ 1 w 1401"/>
                <a:gd name="T39" fmla="*/ 1 h 1906"/>
                <a:gd name="T40" fmla="*/ 1 w 1401"/>
                <a:gd name="T41" fmla="*/ 1 h 1906"/>
                <a:gd name="T42" fmla="*/ 1 w 1401"/>
                <a:gd name="T43" fmla="*/ 1 h 1906"/>
                <a:gd name="T44" fmla="*/ 1 w 1401"/>
                <a:gd name="T45" fmla="*/ 1 h 1906"/>
                <a:gd name="T46" fmla="*/ 1 w 1401"/>
                <a:gd name="T47" fmla="*/ 1 h 1906"/>
                <a:gd name="T48" fmla="*/ 1 w 1401"/>
                <a:gd name="T49" fmla="*/ 1 h 1906"/>
                <a:gd name="T50" fmla="*/ 1 w 1401"/>
                <a:gd name="T51" fmla="*/ 1 h 1906"/>
                <a:gd name="T52" fmla="*/ 1 w 1401"/>
                <a:gd name="T53" fmla="*/ 1 h 1906"/>
                <a:gd name="T54" fmla="*/ 1 w 1401"/>
                <a:gd name="T55" fmla="*/ 1 h 1906"/>
                <a:gd name="T56" fmla="*/ 1 w 1401"/>
                <a:gd name="T57" fmla="*/ 1 h 1906"/>
                <a:gd name="T58" fmla="*/ 1 w 1401"/>
                <a:gd name="T59" fmla="*/ 1 h 1906"/>
                <a:gd name="T60" fmla="*/ 1 w 1401"/>
                <a:gd name="T61" fmla="*/ 1 h 1906"/>
                <a:gd name="T62" fmla="*/ 0 w 1401"/>
                <a:gd name="T63" fmla="*/ 1 h 19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1"/>
                <a:gd name="T97" fmla="*/ 0 h 1906"/>
                <a:gd name="T98" fmla="*/ 1401 w 1401"/>
                <a:gd name="T99" fmla="*/ 1906 h 19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1" h="1906">
                  <a:moveTo>
                    <a:pt x="0" y="41"/>
                  </a:moveTo>
                  <a:lnTo>
                    <a:pt x="70" y="49"/>
                  </a:lnTo>
                  <a:lnTo>
                    <a:pt x="272" y="19"/>
                  </a:lnTo>
                  <a:lnTo>
                    <a:pt x="367" y="28"/>
                  </a:lnTo>
                  <a:lnTo>
                    <a:pt x="492" y="197"/>
                  </a:lnTo>
                  <a:lnTo>
                    <a:pt x="492" y="264"/>
                  </a:lnTo>
                  <a:lnTo>
                    <a:pt x="445" y="462"/>
                  </a:lnTo>
                  <a:lnTo>
                    <a:pt x="335" y="878"/>
                  </a:lnTo>
                  <a:lnTo>
                    <a:pt x="411" y="956"/>
                  </a:lnTo>
                  <a:lnTo>
                    <a:pt x="464" y="1112"/>
                  </a:lnTo>
                  <a:lnTo>
                    <a:pt x="477" y="1007"/>
                  </a:lnTo>
                  <a:lnTo>
                    <a:pt x="477" y="927"/>
                  </a:lnTo>
                  <a:lnTo>
                    <a:pt x="601" y="1030"/>
                  </a:lnTo>
                  <a:lnTo>
                    <a:pt x="1017" y="1156"/>
                  </a:lnTo>
                  <a:lnTo>
                    <a:pt x="1084" y="1156"/>
                  </a:lnTo>
                  <a:lnTo>
                    <a:pt x="1099" y="1243"/>
                  </a:lnTo>
                  <a:lnTo>
                    <a:pt x="1150" y="1281"/>
                  </a:lnTo>
                  <a:lnTo>
                    <a:pt x="1150" y="1412"/>
                  </a:lnTo>
                  <a:lnTo>
                    <a:pt x="1217" y="1465"/>
                  </a:lnTo>
                  <a:lnTo>
                    <a:pt x="1116" y="1678"/>
                  </a:lnTo>
                  <a:lnTo>
                    <a:pt x="1087" y="1791"/>
                  </a:lnTo>
                  <a:lnTo>
                    <a:pt x="1038" y="1906"/>
                  </a:lnTo>
                  <a:lnTo>
                    <a:pt x="1112" y="1783"/>
                  </a:lnTo>
                  <a:lnTo>
                    <a:pt x="1124" y="1714"/>
                  </a:lnTo>
                  <a:lnTo>
                    <a:pt x="1146" y="1642"/>
                  </a:lnTo>
                  <a:lnTo>
                    <a:pt x="1238" y="1441"/>
                  </a:lnTo>
                  <a:lnTo>
                    <a:pt x="1295" y="1363"/>
                  </a:lnTo>
                  <a:lnTo>
                    <a:pt x="1295" y="1268"/>
                  </a:lnTo>
                  <a:lnTo>
                    <a:pt x="1226" y="1330"/>
                  </a:lnTo>
                  <a:lnTo>
                    <a:pt x="1232" y="1268"/>
                  </a:lnTo>
                  <a:lnTo>
                    <a:pt x="1306" y="1047"/>
                  </a:lnTo>
                  <a:lnTo>
                    <a:pt x="1295" y="1036"/>
                  </a:lnTo>
                  <a:lnTo>
                    <a:pt x="1238" y="1081"/>
                  </a:lnTo>
                  <a:lnTo>
                    <a:pt x="1220" y="1047"/>
                  </a:lnTo>
                  <a:lnTo>
                    <a:pt x="1274" y="956"/>
                  </a:lnTo>
                  <a:lnTo>
                    <a:pt x="1401" y="868"/>
                  </a:lnTo>
                  <a:lnTo>
                    <a:pt x="1380" y="851"/>
                  </a:lnTo>
                  <a:lnTo>
                    <a:pt x="1047" y="1047"/>
                  </a:lnTo>
                  <a:lnTo>
                    <a:pt x="962" y="1007"/>
                  </a:lnTo>
                  <a:lnTo>
                    <a:pt x="1095" y="848"/>
                  </a:lnTo>
                  <a:lnTo>
                    <a:pt x="1213" y="798"/>
                  </a:lnTo>
                  <a:lnTo>
                    <a:pt x="1078" y="832"/>
                  </a:lnTo>
                  <a:lnTo>
                    <a:pt x="979" y="897"/>
                  </a:lnTo>
                  <a:lnTo>
                    <a:pt x="1047" y="798"/>
                  </a:lnTo>
                  <a:lnTo>
                    <a:pt x="1181" y="749"/>
                  </a:lnTo>
                  <a:lnTo>
                    <a:pt x="1300" y="749"/>
                  </a:lnTo>
                  <a:lnTo>
                    <a:pt x="1266" y="735"/>
                  </a:lnTo>
                  <a:lnTo>
                    <a:pt x="1196" y="735"/>
                  </a:lnTo>
                  <a:lnTo>
                    <a:pt x="1135" y="692"/>
                  </a:lnTo>
                  <a:lnTo>
                    <a:pt x="989" y="652"/>
                  </a:lnTo>
                  <a:lnTo>
                    <a:pt x="859" y="515"/>
                  </a:lnTo>
                  <a:lnTo>
                    <a:pt x="789" y="520"/>
                  </a:lnTo>
                  <a:lnTo>
                    <a:pt x="743" y="443"/>
                  </a:lnTo>
                  <a:lnTo>
                    <a:pt x="652" y="403"/>
                  </a:lnTo>
                  <a:lnTo>
                    <a:pt x="559" y="287"/>
                  </a:lnTo>
                  <a:lnTo>
                    <a:pt x="502" y="256"/>
                  </a:lnTo>
                  <a:lnTo>
                    <a:pt x="502" y="188"/>
                  </a:lnTo>
                  <a:lnTo>
                    <a:pt x="416" y="49"/>
                  </a:lnTo>
                  <a:lnTo>
                    <a:pt x="355" y="3"/>
                  </a:lnTo>
                  <a:lnTo>
                    <a:pt x="272" y="3"/>
                  </a:lnTo>
                  <a:lnTo>
                    <a:pt x="127" y="19"/>
                  </a:lnTo>
                  <a:lnTo>
                    <a:pt x="65" y="19"/>
                  </a:lnTo>
                  <a:lnTo>
                    <a:pt x="15"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5" name="Freeform 38"/>
            <p:cNvSpPr>
              <a:spLocks/>
            </p:cNvSpPr>
            <p:nvPr/>
          </p:nvSpPr>
          <p:spPr bwMode="auto">
            <a:xfrm>
              <a:off x="2560" y="2424"/>
              <a:ext cx="226" cy="431"/>
            </a:xfrm>
            <a:custGeom>
              <a:avLst/>
              <a:gdLst>
                <a:gd name="T0" fmla="*/ 0 w 452"/>
                <a:gd name="T1" fmla="*/ 0 h 861"/>
                <a:gd name="T2" fmla="*/ 1 w 452"/>
                <a:gd name="T3" fmla="*/ 1 h 861"/>
                <a:gd name="T4" fmla="*/ 1 w 452"/>
                <a:gd name="T5" fmla="*/ 1 h 861"/>
                <a:gd name="T6" fmla="*/ 1 w 452"/>
                <a:gd name="T7" fmla="*/ 1 h 861"/>
                <a:gd name="T8" fmla="*/ 1 w 452"/>
                <a:gd name="T9" fmla="*/ 1 h 861"/>
                <a:gd name="T10" fmla="*/ 1 w 452"/>
                <a:gd name="T11" fmla="*/ 1 h 861"/>
                <a:gd name="T12" fmla="*/ 1 w 452"/>
                <a:gd name="T13" fmla="*/ 1 h 861"/>
                <a:gd name="T14" fmla="*/ 1 w 452"/>
                <a:gd name="T15" fmla="*/ 1 h 861"/>
                <a:gd name="T16" fmla="*/ 1 w 452"/>
                <a:gd name="T17" fmla="*/ 1 h 861"/>
                <a:gd name="T18" fmla="*/ 1 w 452"/>
                <a:gd name="T19" fmla="*/ 1 h 861"/>
                <a:gd name="T20" fmla="*/ 1 w 452"/>
                <a:gd name="T21" fmla="*/ 1 h 861"/>
                <a:gd name="T22" fmla="*/ 1 w 452"/>
                <a:gd name="T23" fmla="*/ 1 h 861"/>
                <a:gd name="T24" fmla="*/ 1 w 452"/>
                <a:gd name="T25" fmla="*/ 1 h 861"/>
                <a:gd name="T26" fmla="*/ 1 w 452"/>
                <a:gd name="T27" fmla="*/ 1 h 861"/>
                <a:gd name="T28" fmla="*/ 1 w 452"/>
                <a:gd name="T29" fmla="*/ 1 h 861"/>
                <a:gd name="T30" fmla="*/ 1 w 452"/>
                <a:gd name="T31" fmla="*/ 1 h 861"/>
                <a:gd name="T32" fmla="*/ 1 w 452"/>
                <a:gd name="T33" fmla="*/ 1 h 861"/>
                <a:gd name="T34" fmla="*/ 1 w 452"/>
                <a:gd name="T35" fmla="*/ 1 h 861"/>
                <a:gd name="T36" fmla="*/ 1 w 452"/>
                <a:gd name="T37" fmla="*/ 1 h 861"/>
                <a:gd name="T38" fmla="*/ 0 w 452"/>
                <a:gd name="T39" fmla="*/ 0 h 861"/>
                <a:gd name="T40" fmla="*/ 0 w 452"/>
                <a:gd name="T41" fmla="*/ 0 h 8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2"/>
                <a:gd name="T64" fmla="*/ 0 h 861"/>
                <a:gd name="T65" fmla="*/ 452 w 452"/>
                <a:gd name="T66" fmla="*/ 861 h 8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2" h="861">
                  <a:moveTo>
                    <a:pt x="0" y="0"/>
                  </a:moveTo>
                  <a:lnTo>
                    <a:pt x="209" y="112"/>
                  </a:lnTo>
                  <a:lnTo>
                    <a:pt x="209" y="175"/>
                  </a:lnTo>
                  <a:lnTo>
                    <a:pt x="141" y="144"/>
                  </a:lnTo>
                  <a:lnTo>
                    <a:pt x="289" y="249"/>
                  </a:lnTo>
                  <a:lnTo>
                    <a:pt x="433" y="521"/>
                  </a:lnTo>
                  <a:lnTo>
                    <a:pt x="433" y="707"/>
                  </a:lnTo>
                  <a:lnTo>
                    <a:pt x="353" y="582"/>
                  </a:lnTo>
                  <a:lnTo>
                    <a:pt x="209" y="507"/>
                  </a:lnTo>
                  <a:lnTo>
                    <a:pt x="289" y="661"/>
                  </a:lnTo>
                  <a:lnTo>
                    <a:pt x="289" y="758"/>
                  </a:lnTo>
                  <a:lnTo>
                    <a:pt x="243" y="861"/>
                  </a:lnTo>
                  <a:lnTo>
                    <a:pt x="380" y="831"/>
                  </a:lnTo>
                  <a:lnTo>
                    <a:pt x="433" y="785"/>
                  </a:lnTo>
                  <a:lnTo>
                    <a:pt x="452" y="694"/>
                  </a:lnTo>
                  <a:lnTo>
                    <a:pt x="452" y="521"/>
                  </a:lnTo>
                  <a:lnTo>
                    <a:pt x="306" y="228"/>
                  </a:lnTo>
                  <a:lnTo>
                    <a:pt x="237" y="190"/>
                  </a:lnTo>
                  <a:lnTo>
                    <a:pt x="222" y="10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6" name="Freeform 39"/>
            <p:cNvSpPr>
              <a:spLocks/>
            </p:cNvSpPr>
            <p:nvPr/>
          </p:nvSpPr>
          <p:spPr bwMode="auto">
            <a:xfrm>
              <a:off x="2549" y="2644"/>
              <a:ext cx="155" cy="362"/>
            </a:xfrm>
            <a:custGeom>
              <a:avLst/>
              <a:gdLst>
                <a:gd name="T0" fmla="*/ 0 w 312"/>
                <a:gd name="T1" fmla="*/ 1 h 722"/>
                <a:gd name="T2" fmla="*/ 0 w 312"/>
                <a:gd name="T3" fmla="*/ 0 h 722"/>
                <a:gd name="T4" fmla="*/ 0 w 312"/>
                <a:gd name="T5" fmla="*/ 0 h 722"/>
                <a:gd name="T6" fmla="*/ 0 w 312"/>
                <a:gd name="T7" fmla="*/ 1 h 722"/>
                <a:gd name="T8" fmla="*/ 0 w 312"/>
                <a:gd name="T9" fmla="*/ 1 h 722"/>
                <a:gd name="T10" fmla="*/ 0 w 312"/>
                <a:gd name="T11" fmla="*/ 1 h 722"/>
                <a:gd name="T12" fmla="*/ 0 w 312"/>
                <a:gd name="T13" fmla="*/ 1 h 722"/>
                <a:gd name="T14" fmla="*/ 0 w 312"/>
                <a:gd name="T15" fmla="*/ 1 h 722"/>
                <a:gd name="T16" fmla="*/ 0 w 312"/>
                <a:gd name="T17" fmla="*/ 1 h 722"/>
                <a:gd name="T18" fmla="*/ 0 w 312"/>
                <a:gd name="T19" fmla="*/ 1 h 722"/>
                <a:gd name="T20" fmla="*/ 0 w 312"/>
                <a:gd name="T21" fmla="*/ 1 h 722"/>
                <a:gd name="T22" fmla="*/ 0 w 312"/>
                <a:gd name="T23" fmla="*/ 1 h 722"/>
                <a:gd name="T24" fmla="*/ 0 w 312"/>
                <a:gd name="T25" fmla="*/ 1 h 722"/>
                <a:gd name="T26" fmla="*/ 0 w 312"/>
                <a:gd name="T27" fmla="*/ 1 h 722"/>
                <a:gd name="T28" fmla="*/ 0 w 312"/>
                <a:gd name="T29" fmla="*/ 1 h 722"/>
                <a:gd name="T30" fmla="*/ 0 w 312"/>
                <a:gd name="T31" fmla="*/ 1 h 722"/>
                <a:gd name="T32" fmla="*/ 0 w 312"/>
                <a:gd name="T33" fmla="*/ 1 h 722"/>
                <a:gd name="T34" fmla="*/ 0 w 312"/>
                <a:gd name="T35" fmla="*/ 1 h 722"/>
                <a:gd name="T36" fmla="*/ 0 w 312"/>
                <a:gd name="T37" fmla="*/ 1 h 722"/>
                <a:gd name="T38" fmla="*/ 0 w 312"/>
                <a:gd name="T39" fmla="*/ 1 h 722"/>
                <a:gd name="T40" fmla="*/ 0 w 312"/>
                <a:gd name="T41" fmla="*/ 1 h 722"/>
                <a:gd name="T42" fmla="*/ 0 w 312"/>
                <a:gd name="T43" fmla="*/ 1 h 7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2"/>
                <a:gd name="T67" fmla="*/ 0 h 722"/>
                <a:gd name="T68" fmla="*/ 312 w 312"/>
                <a:gd name="T69" fmla="*/ 722 h 7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2" h="722">
                  <a:moveTo>
                    <a:pt x="0" y="44"/>
                  </a:moveTo>
                  <a:lnTo>
                    <a:pt x="57" y="0"/>
                  </a:lnTo>
                  <a:lnTo>
                    <a:pt x="127" y="0"/>
                  </a:lnTo>
                  <a:lnTo>
                    <a:pt x="247" y="36"/>
                  </a:lnTo>
                  <a:lnTo>
                    <a:pt x="266" y="146"/>
                  </a:lnTo>
                  <a:lnTo>
                    <a:pt x="266" y="340"/>
                  </a:lnTo>
                  <a:lnTo>
                    <a:pt x="312" y="671"/>
                  </a:lnTo>
                  <a:lnTo>
                    <a:pt x="260" y="523"/>
                  </a:lnTo>
                  <a:lnTo>
                    <a:pt x="260" y="671"/>
                  </a:lnTo>
                  <a:lnTo>
                    <a:pt x="245" y="545"/>
                  </a:lnTo>
                  <a:lnTo>
                    <a:pt x="190" y="449"/>
                  </a:lnTo>
                  <a:lnTo>
                    <a:pt x="179" y="500"/>
                  </a:lnTo>
                  <a:lnTo>
                    <a:pt x="179" y="694"/>
                  </a:lnTo>
                  <a:lnTo>
                    <a:pt x="152" y="722"/>
                  </a:lnTo>
                  <a:lnTo>
                    <a:pt x="169" y="677"/>
                  </a:lnTo>
                  <a:lnTo>
                    <a:pt x="169" y="426"/>
                  </a:lnTo>
                  <a:lnTo>
                    <a:pt x="202" y="253"/>
                  </a:lnTo>
                  <a:lnTo>
                    <a:pt x="202" y="133"/>
                  </a:lnTo>
                  <a:lnTo>
                    <a:pt x="137" y="17"/>
                  </a:lnTo>
                  <a:lnTo>
                    <a:pt x="51" y="1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7" name="Freeform 40"/>
            <p:cNvSpPr>
              <a:spLocks/>
            </p:cNvSpPr>
            <p:nvPr/>
          </p:nvSpPr>
          <p:spPr bwMode="auto">
            <a:xfrm>
              <a:off x="2325" y="2888"/>
              <a:ext cx="204" cy="243"/>
            </a:xfrm>
            <a:custGeom>
              <a:avLst/>
              <a:gdLst>
                <a:gd name="T0" fmla="*/ 1 w 407"/>
                <a:gd name="T1" fmla="*/ 1 h 486"/>
                <a:gd name="T2" fmla="*/ 1 w 407"/>
                <a:gd name="T3" fmla="*/ 1 h 486"/>
                <a:gd name="T4" fmla="*/ 1 w 407"/>
                <a:gd name="T5" fmla="*/ 1 h 486"/>
                <a:gd name="T6" fmla="*/ 1 w 407"/>
                <a:gd name="T7" fmla="*/ 0 h 486"/>
                <a:gd name="T8" fmla="*/ 1 w 407"/>
                <a:gd name="T9" fmla="*/ 1 h 486"/>
                <a:gd name="T10" fmla="*/ 1 w 407"/>
                <a:gd name="T11" fmla="*/ 1 h 486"/>
                <a:gd name="T12" fmla="*/ 1 w 407"/>
                <a:gd name="T13" fmla="*/ 1 h 486"/>
                <a:gd name="T14" fmla="*/ 1 w 407"/>
                <a:gd name="T15" fmla="*/ 1 h 486"/>
                <a:gd name="T16" fmla="*/ 0 w 407"/>
                <a:gd name="T17" fmla="*/ 1 h 486"/>
                <a:gd name="T18" fmla="*/ 1 w 407"/>
                <a:gd name="T19" fmla="*/ 1 h 486"/>
                <a:gd name="T20" fmla="*/ 1 w 407"/>
                <a:gd name="T21" fmla="*/ 1 h 486"/>
                <a:gd name="T22" fmla="*/ 1 w 407"/>
                <a:gd name="T23" fmla="*/ 1 h 486"/>
                <a:gd name="T24" fmla="*/ 1 w 407"/>
                <a:gd name="T25" fmla="*/ 1 h 486"/>
                <a:gd name="T26" fmla="*/ 1 w 407"/>
                <a:gd name="T27" fmla="*/ 1 h 486"/>
                <a:gd name="T28" fmla="*/ 1 w 407"/>
                <a:gd name="T29" fmla="*/ 1 h 486"/>
                <a:gd name="T30" fmla="*/ 1 w 407"/>
                <a:gd name="T31" fmla="*/ 1 h 486"/>
                <a:gd name="T32" fmla="*/ 1 w 407"/>
                <a:gd name="T33" fmla="*/ 1 h 486"/>
                <a:gd name="T34" fmla="*/ 1 w 407"/>
                <a:gd name="T35" fmla="*/ 1 h 4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7"/>
                <a:gd name="T55" fmla="*/ 0 h 486"/>
                <a:gd name="T56" fmla="*/ 407 w 407"/>
                <a:gd name="T57" fmla="*/ 486 h 4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7" h="486">
                  <a:moveTo>
                    <a:pt x="183" y="207"/>
                  </a:moveTo>
                  <a:lnTo>
                    <a:pt x="236" y="207"/>
                  </a:lnTo>
                  <a:lnTo>
                    <a:pt x="304" y="150"/>
                  </a:lnTo>
                  <a:lnTo>
                    <a:pt x="379" y="0"/>
                  </a:lnTo>
                  <a:lnTo>
                    <a:pt x="407" y="212"/>
                  </a:lnTo>
                  <a:lnTo>
                    <a:pt x="390" y="178"/>
                  </a:lnTo>
                  <a:lnTo>
                    <a:pt x="253" y="273"/>
                  </a:lnTo>
                  <a:lnTo>
                    <a:pt x="103" y="384"/>
                  </a:lnTo>
                  <a:lnTo>
                    <a:pt x="0" y="486"/>
                  </a:lnTo>
                  <a:lnTo>
                    <a:pt x="99" y="366"/>
                  </a:lnTo>
                  <a:lnTo>
                    <a:pt x="240" y="260"/>
                  </a:lnTo>
                  <a:lnTo>
                    <a:pt x="386" y="159"/>
                  </a:lnTo>
                  <a:lnTo>
                    <a:pt x="367" y="58"/>
                  </a:lnTo>
                  <a:lnTo>
                    <a:pt x="322" y="159"/>
                  </a:lnTo>
                  <a:lnTo>
                    <a:pt x="240" y="218"/>
                  </a:lnTo>
                  <a:lnTo>
                    <a:pt x="166" y="218"/>
                  </a:lnTo>
                  <a:lnTo>
                    <a:pt x="183"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8" name="Freeform 41"/>
            <p:cNvSpPr>
              <a:spLocks/>
            </p:cNvSpPr>
            <p:nvPr/>
          </p:nvSpPr>
          <p:spPr bwMode="auto">
            <a:xfrm>
              <a:off x="2688" y="2869"/>
              <a:ext cx="130" cy="44"/>
            </a:xfrm>
            <a:custGeom>
              <a:avLst/>
              <a:gdLst>
                <a:gd name="T0" fmla="*/ 1 w 260"/>
                <a:gd name="T1" fmla="*/ 0 h 89"/>
                <a:gd name="T2" fmla="*/ 1 w 260"/>
                <a:gd name="T3" fmla="*/ 0 h 89"/>
                <a:gd name="T4" fmla="*/ 0 w 260"/>
                <a:gd name="T5" fmla="*/ 0 h 89"/>
                <a:gd name="T6" fmla="*/ 1 w 260"/>
                <a:gd name="T7" fmla="*/ 0 h 89"/>
                <a:gd name="T8" fmla="*/ 1 w 260"/>
                <a:gd name="T9" fmla="*/ 0 h 89"/>
                <a:gd name="T10" fmla="*/ 1 w 260"/>
                <a:gd name="T11" fmla="*/ 0 h 89"/>
                <a:gd name="T12" fmla="*/ 1 w 260"/>
                <a:gd name="T13" fmla="*/ 0 h 89"/>
                <a:gd name="T14" fmla="*/ 0 60000 65536"/>
                <a:gd name="T15" fmla="*/ 0 60000 65536"/>
                <a:gd name="T16" fmla="*/ 0 60000 65536"/>
                <a:gd name="T17" fmla="*/ 0 60000 65536"/>
                <a:gd name="T18" fmla="*/ 0 60000 65536"/>
                <a:gd name="T19" fmla="*/ 0 60000 65536"/>
                <a:gd name="T20" fmla="*/ 0 60000 65536"/>
                <a:gd name="T21" fmla="*/ 0 w 260"/>
                <a:gd name="T22" fmla="*/ 0 h 89"/>
                <a:gd name="T23" fmla="*/ 260 w 260"/>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0" h="89">
                  <a:moveTo>
                    <a:pt x="7" y="89"/>
                  </a:moveTo>
                  <a:lnTo>
                    <a:pt x="260" y="22"/>
                  </a:lnTo>
                  <a:lnTo>
                    <a:pt x="0" y="0"/>
                  </a:lnTo>
                  <a:lnTo>
                    <a:pt x="195" y="30"/>
                  </a:lnTo>
                  <a:lnTo>
                    <a:pt x="1" y="74"/>
                  </a:lnTo>
                  <a:lnTo>
                    <a:pt x="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19" name="Freeform 42"/>
            <p:cNvSpPr>
              <a:spLocks/>
            </p:cNvSpPr>
            <p:nvPr/>
          </p:nvSpPr>
          <p:spPr bwMode="auto">
            <a:xfrm>
              <a:off x="2328" y="2911"/>
              <a:ext cx="376" cy="220"/>
            </a:xfrm>
            <a:custGeom>
              <a:avLst/>
              <a:gdLst>
                <a:gd name="T0" fmla="*/ 0 w 753"/>
                <a:gd name="T1" fmla="*/ 0 h 441"/>
                <a:gd name="T2" fmla="*/ 0 w 753"/>
                <a:gd name="T3" fmla="*/ 0 h 441"/>
                <a:gd name="T4" fmla="*/ 0 w 753"/>
                <a:gd name="T5" fmla="*/ 0 h 441"/>
                <a:gd name="T6" fmla="*/ 0 w 753"/>
                <a:gd name="T7" fmla="*/ 0 h 441"/>
                <a:gd name="T8" fmla="*/ 0 w 753"/>
                <a:gd name="T9" fmla="*/ 0 h 441"/>
                <a:gd name="T10" fmla="*/ 0 w 753"/>
                <a:gd name="T11" fmla="*/ 0 h 441"/>
                <a:gd name="T12" fmla="*/ 0 w 753"/>
                <a:gd name="T13" fmla="*/ 0 h 441"/>
                <a:gd name="T14" fmla="*/ 0 w 753"/>
                <a:gd name="T15" fmla="*/ 0 h 441"/>
                <a:gd name="T16" fmla="*/ 0 w 753"/>
                <a:gd name="T17" fmla="*/ 0 h 441"/>
                <a:gd name="T18" fmla="*/ 0 w 753"/>
                <a:gd name="T19" fmla="*/ 0 h 441"/>
                <a:gd name="T20" fmla="*/ 0 w 753"/>
                <a:gd name="T21" fmla="*/ 0 h 441"/>
                <a:gd name="T22" fmla="*/ 0 w 753"/>
                <a:gd name="T23" fmla="*/ 0 h 441"/>
                <a:gd name="T24" fmla="*/ 0 w 753"/>
                <a:gd name="T25" fmla="*/ 0 h 441"/>
                <a:gd name="T26" fmla="*/ 0 w 753"/>
                <a:gd name="T27" fmla="*/ 0 h 441"/>
                <a:gd name="T28" fmla="*/ 0 w 753"/>
                <a:gd name="T29" fmla="*/ 0 h 441"/>
                <a:gd name="T30" fmla="*/ 0 w 753"/>
                <a:gd name="T31" fmla="*/ 0 h 441"/>
                <a:gd name="T32" fmla="*/ 0 w 753"/>
                <a:gd name="T33" fmla="*/ 0 h 441"/>
                <a:gd name="T34" fmla="*/ 0 w 753"/>
                <a:gd name="T35" fmla="*/ 0 h 441"/>
                <a:gd name="T36" fmla="*/ 0 w 753"/>
                <a:gd name="T37" fmla="*/ 0 h 441"/>
                <a:gd name="T38" fmla="*/ 0 w 753"/>
                <a:gd name="T39" fmla="*/ 0 h 441"/>
                <a:gd name="T40" fmla="*/ 0 w 753"/>
                <a:gd name="T41" fmla="*/ 0 h 441"/>
                <a:gd name="T42" fmla="*/ 0 w 753"/>
                <a:gd name="T43" fmla="*/ 0 h 441"/>
                <a:gd name="T44" fmla="*/ 0 w 753"/>
                <a:gd name="T45" fmla="*/ 0 h 441"/>
                <a:gd name="T46" fmla="*/ 0 w 753"/>
                <a:gd name="T47" fmla="*/ 0 h 441"/>
                <a:gd name="T48" fmla="*/ 0 w 753"/>
                <a:gd name="T49" fmla="*/ 0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3"/>
                <a:gd name="T76" fmla="*/ 0 h 441"/>
                <a:gd name="T77" fmla="*/ 753 w 753"/>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3" h="441">
                  <a:moveTo>
                    <a:pt x="338" y="167"/>
                  </a:moveTo>
                  <a:lnTo>
                    <a:pt x="390" y="234"/>
                  </a:lnTo>
                  <a:lnTo>
                    <a:pt x="479" y="206"/>
                  </a:lnTo>
                  <a:lnTo>
                    <a:pt x="508" y="0"/>
                  </a:lnTo>
                  <a:lnTo>
                    <a:pt x="540" y="167"/>
                  </a:lnTo>
                  <a:lnTo>
                    <a:pt x="578" y="173"/>
                  </a:lnTo>
                  <a:lnTo>
                    <a:pt x="605" y="173"/>
                  </a:lnTo>
                  <a:lnTo>
                    <a:pt x="627" y="154"/>
                  </a:lnTo>
                  <a:lnTo>
                    <a:pt x="681" y="154"/>
                  </a:lnTo>
                  <a:lnTo>
                    <a:pt x="707" y="133"/>
                  </a:lnTo>
                  <a:lnTo>
                    <a:pt x="728" y="139"/>
                  </a:lnTo>
                  <a:lnTo>
                    <a:pt x="753" y="133"/>
                  </a:lnTo>
                  <a:lnTo>
                    <a:pt x="753" y="145"/>
                  </a:lnTo>
                  <a:lnTo>
                    <a:pt x="701" y="196"/>
                  </a:lnTo>
                  <a:lnTo>
                    <a:pt x="656" y="206"/>
                  </a:lnTo>
                  <a:lnTo>
                    <a:pt x="557" y="270"/>
                  </a:lnTo>
                  <a:lnTo>
                    <a:pt x="487" y="270"/>
                  </a:lnTo>
                  <a:lnTo>
                    <a:pt x="409" y="299"/>
                  </a:lnTo>
                  <a:lnTo>
                    <a:pt x="247" y="285"/>
                  </a:lnTo>
                  <a:lnTo>
                    <a:pt x="106" y="358"/>
                  </a:lnTo>
                  <a:lnTo>
                    <a:pt x="0" y="441"/>
                  </a:lnTo>
                  <a:lnTo>
                    <a:pt x="120" y="299"/>
                  </a:lnTo>
                  <a:lnTo>
                    <a:pt x="310" y="167"/>
                  </a:lnTo>
                  <a:lnTo>
                    <a:pt x="338"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0" name="Freeform 43"/>
            <p:cNvSpPr>
              <a:spLocks/>
            </p:cNvSpPr>
            <p:nvPr/>
          </p:nvSpPr>
          <p:spPr bwMode="auto">
            <a:xfrm>
              <a:off x="2568" y="2778"/>
              <a:ext cx="30" cy="102"/>
            </a:xfrm>
            <a:custGeom>
              <a:avLst/>
              <a:gdLst>
                <a:gd name="T0" fmla="*/ 0 w 61"/>
                <a:gd name="T1" fmla="*/ 0 h 205"/>
                <a:gd name="T2" fmla="*/ 0 w 61"/>
                <a:gd name="T3" fmla="*/ 0 h 205"/>
                <a:gd name="T4" fmla="*/ 0 w 61"/>
                <a:gd name="T5" fmla="*/ 0 h 205"/>
                <a:gd name="T6" fmla="*/ 0 w 61"/>
                <a:gd name="T7" fmla="*/ 0 h 205"/>
                <a:gd name="T8" fmla="*/ 0 w 61"/>
                <a:gd name="T9" fmla="*/ 0 h 205"/>
                <a:gd name="T10" fmla="*/ 0 w 61"/>
                <a:gd name="T11" fmla="*/ 0 h 205"/>
                <a:gd name="T12" fmla="*/ 0 w 61"/>
                <a:gd name="T13" fmla="*/ 0 h 205"/>
                <a:gd name="T14" fmla="*/ 0 60000 65536"/>
                <a:gd name="T15" fmla="*/ 0 60000 65536"/>
                <a:gd name="T16" fmla="*/ 0 60000 65536"/>
                <a:gd name="T17" fmla="*/ 0 60000 65536"/>
                <a:gd name="T18" fmla="*/ 0 60000 65536"/>
                <a:gd name="T19" fmla="*/ 0 60000 65536"/>
                <a:gd name="T20" fmla="*/ 0 60000 65536"/>
                <a:gd name="T21" fmla="*/ 0 w 61"/>
                <a:gd name="T22" fmla="*/ 0 h 205"/>
                <a:gd name="T23" fmla="*/ 61 w 61"/>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5">
                  <a:moveTo>
                    <a:pt x="19" y="205"/>
                  </a:moveTo>
                  <a:lnTo>
                    <a:pt x="0" y="169"/>
                  </a:lnTo>
                  <a:lnTo>
                    <a:pt x="29" y="131"/>
                  </a:lnTo>
                  <a:lnTo>
                    <a:pt x="61" y="0"/>
                  </a:lnTo>
                  <a:lnTo>
                    <a:pt x="36" y="183"/>
                  </a:lnTo>
                  <a:lnTo>
                    <a:pt x="19"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1" name="Freeform 44"/>
            <p:cNvSpPr>
              <a:spLocks/>
            </p:cNvSpPr>
            <p:nvPr/>
          </p:nvSpPr>
          <p:spPr bwMode="auto">
            <a:xfrm>
              <a:off x="1353" y="2967"/>
              <a:ext cx="622" cy="141"/>
            </a:xfrm>
            <a:custGeom>
              <a:avLst/>
              <a:gdLst>
                <a:gd name="T0" fmla="*/ 0 w 1246"/>
                <a:gd name="T1" fmla="*/ 0 h 284"/>
                <a:gd name="T2" fmla="*/ 0 w 1246"/>
                <a:gd name="T3" fmla="*/ 0 h 284"/>
                <a:gd name="T4" fmla="*/ 0 w 1246"/>
                <a:gd name="T5" fmla="*/ 0 h 284"/>
                <a:gd name="T6" fmla="*/ 0 w 1246"/>
                <a:gd name="T7" fmla="*/ 0 h 284"/>
                <a:gd name="T8" fmla="*/ 0 w 1246"/>
                <a:gd name="T9" fmla="*/ 0 h 284"/>
                <a:gd name="T10" fmla="*/ 0 w 1246"/>
                <a:gd name="T11" fmla="*/ 0 h 284"/>
                <a:gd name="T12" fmla="*/ 0 w 1246"/>
                <a:gd name="T13" fmla="*/ 0 h 284"/>
                <a:gd name="T14" fmla="*/ 0 w 1246"/>
                <a:gd name="T15" fmla="*/ 0 h 284"/>
                <a:gd name="T16" fmla="*/ 0 w 1246"/>
                <a:gd name="T17" fmla="*/ 0 h 284"/>
                <a:gd name="T18" fmla="*/ 0 w 1246"/>
                <a:gd name="T19" fmla="*/ 0 h 284"/>
                <a:gd name="T20" fmla="*/ 0 w 1246"/>
                <a:gd name="T21" fmla="*/ 0 h 284"/>
                <a:gd name="T22" fmla="*/ 0 w 1246"/>
                <a:gd name="T23" fmla="*/ 0 h 284"/>
                <a:gd name="T24" fmla="*/ 0 w 1246"/>
                <a:gd name="T25" fmla="*/ 0 h 284"/>
                <a:gd name="T26" fmla="*/ 0 w 1246"/>
                <a:gd name="T27" fmla="*/ 0 h 284"/>
                <a:gd name="T28" fmla="*/ 0 w 1246"/>
                <a:gd name="T29" fmla="*/ 0 h 284"/>
                <a:gd name="T30" fmla="*/ 0 w 1246"/>
                <a:gd name="T31" fmla="*/ 0 h 284"/>
                <a:gd name="T32" fmla="*/ 0 w 1246"/>
                <a:gd name="T33" fmla="*/ 0 h 284"/>
                <a:gd name="T34" fmla="*/ 0 w 1246"/>
                <a:gd name="T35" fmla="*/ 0 h 284"/>
                <a:gd name="T36" fmla="*/ 0 w 1246"/>
                <a:gd name="T37" fmla="*/ 0 h 284"/>
                <a:gd name="T38" fmla="*/ 0 w 1246"/>
                <a:gd name="T39" fmla="*/ 0 h 284"/>
                <a:gd name="T40" fmla="*/ 0 w 1246"/>
                <a:gd name="T41" fmla="*/ 0 h 284"/>
                <a:gd name="T42" fmla="*/ 0 w 1246"/>
                <a:gd name="T43" fmla="*/ 0 h 284"/>
                <a:gd name="T44" fmla="*/ 0 w 1246"/>
                <a:gd name="T45" fmla="*/ 0 h 284"/>
                <a:gd name="T46" fmla="*/ 0 w 1246"/>
                <a:gd name="T47" fmla="*/ 0 h 2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6"/>
                <a:gd name="T73" fmla="*/ 0 h 284"/>
                <a:gd name="T74" fmla="*/ 1246 w 1246"/>
                <a:gd name="T75" fmla="*/ 284 h 2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6" h="284">
                  <a:moveTo>
                    <a:pt x="1246" y="278"/>
                  </a:moveTo>
                  <a:lnTo>
                    <a:pt x="1073" y="261"/>
                  </a:lnTo>
                  <a:lnTo>
                    <a:pt x="772" y="194"/>
                  </a:lnTo>
                  <a:lnTo>
                    <a:pt x="673" y="187"/>
                  </a:lnTo>
                  <a:lnTo>
                    <a:pt x="605" y="187"/>
                  </a:lnTo>
                  <a:lnTo>
                    <a:pt x="521" y="208"/>
                  </a:lnTo>
                  <a:lnTo>
                    <a:pt x="460" y="236"/>
                  </a:lnTo>
                  <a:lnTo>
                    <a:pt x="400" y="284"/>
                  </a:lnTo>
                  <a:lnTo>
                    <a:pt x="468" y="213"/>
                  </a:lnTo>
                  <a:lnTo>
                    <a:pt x="595" y="173"/>
                  </a:lnTo>
                  <a:lnTo>
                    <a:pt x="527" y="152"/>
                  </a:lnTo>
                  <a:lnTo>
                    <a:pt x="462" y="152"/>
                  </a:lnTo>
                  <a:lnTo>
                    <a:pt x="409" y="168"/>
                  </a:lnTo>
                  <a:lnTo>
                    <a:pt x="329" y="168"/>
                  </a:lnTo>
                  <a:lnTo>
                    <a:pt x="242" y="137"/>
                  </a:lnTo>
                  <a:lnTo>
                    <a:pt x="139" y="69"/>
                  </a:lnTo>
                  <a:lnTo>
                    <a:pt x="71" y="55"/>
                  </a:lnTo>
                  <a:lnTo>
                    <a:pt x="0" y="55"/>
                  </a:lnTo>
                  <a:lnTo>
                    <a:pt x="25" y="0"/>
                  </a:lnTo>
                  <a:lnTo>
                    <a:pt x="622" y="0"/>
                  </a:lnTo>
                  <a:lnTo>
                    <a:pt x="751" y="179"/>
                  </a:lnTo>
                  <a:lnTo>
                    <a:pt x="1078" y="257"/>
                  </a:lnTo>
                  <a:lnTo>
                    <a:pt x="1246"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2" name="Freeform 45"/>
            <p:cNvSpPr>
              <a:spLocks/>
            </p:cNvSpPr>
            <p:nvPr/>
          </p:nvSpPr>
          <p:spPr bwMode="auto">
            <a:xfrm>
              <a:off x="966" y="3050"/>
              <a:ext cx="577" cy="526"/>
            </a:xfrm>
            <a:custGeom>
              <a:avLst/>
              <a:gdLst>
                <a:gd name="T0" fmla="*/ 0 w 1155"/>
                <a:gd name="T1" fmla="*/ 1 h 1051"/>
                <a:gd name="T2" fmla="*/ 0 w 1155"/>
                <a:gd name="T3" fmla="*/ 1 h 1051"/>
                <a:gd name="T4" fmla="*/ 0 w 1155"/>
                <a:gd name="T5" fmla="*/ 1 h 1051"/>
                <a:gd name="T6" fmla="*/ 0 w 1155"/>
                <a:gd name="T7" fmla="*/ 0 h 1051"/>
                <a:gd name="T8" fmla="*/ 0 w 1155"/>
                <a:gd name="T9" fmla="*/ 0 h 1051"/>
                <a:gd name="T10" fmla="*/ 0 w 1155"/>
                <a:gd name="T11" fmla="*/ 1 h 1051"/>
                <a:gd name="T12" fmla="*/ 0 w 1155"/>
                <a:gd name="T13" fmla="*/ 1 h 1051"/>
                <a:gd name="T14" fmla="*/ 0 w 1155"/>
                <a:gd name="T15" fmla="*/ 1 h 1051"/>
                <a:gd name="T16" fmla="*/ 0 w 1155"/>
                <a:gd name="T17" fmla="*/ 1 h 1051"/>
                <a:gd name="T18" fmla="*/ 0 w 1155"/>
                <a:gd name="T19" fmla="*/ 1 h 1051"/>
                <a:gd name="T20" fmla="*/ 0 w 1155"/>
                <a:gd name="T21" fmla="*/ 1 h 1051"/>
                <a:gd name="T22" fmla="*/ 0 w 1155"/>
                <a:gd name="T23" fmla="*/ 1 h 1051"/>
                <a:gd name="T24" fmla="*/ 0 w 1155"/>
                <a:gd name="T25" fmla="*/ 1 h 1051"/>
                <a:gd name="T26" fmla="*/ 0 w 1155"/>
                <a:gd name="T27" fmla="*/ 1 h 1051"/>
                <a:gd name="T28" fmla="*/ 0 w 1155"/>
                <a:gd name="T29" fmla="*/ 1 h 1051"/>
                <a:gd name="T30" fmla="*/ 0 w 1155"/>
                <a:gd name="T31" fmla="*/ 1 h 1051"/>
                <a:gd name="T32" fmla="*/ 0 w 1155"/>
                <a:gd name="T33" fmla="*/ 1 h 1051"/>
                <a:gd name="T34" fmla="*/ 0 w 1155"/>
                <a:gd name="T35" fmla="*/ 1 h 1051"/>
                <a:gd name="T36" fmla="*/ 0 w 1155"/>
                <a:gd name="T37" fmla="*/ 1 h 1051"/>
                <a:gd name="T38" fmla="*/ 0 w 1155"/>
                <a:gd name="T39" fmla="*/ 1 h 1051"/>
                <a:gd name="T40" fmla="*/ 0 w 1155"/>
                <a:gd name="T41" fmla="*/ 1 h 1051"/>
                <a:gd name="T42" fmla="*/ 0 w 1155"/>
                <a:gd name="T43" fmla="*/ 1 h 1051"/>
                <a:gd name="T44" fmla="*/ 0 w 1155"/>
                <a:gd name="T45" fmla="*/ 1 h 1051"/>
                <a:gd name="T46" fmla="*/ 0 w 1155"/>
                <a:gd name="T47" fmla="*/ 1 h 1051"/>
                <a:gd name="T48" fmla="*/ 0 w 1155"/>
                <a:gd name="T49" fmla="*/ 1 h 1051"/>
                <a:gd name="T50" fmla="*/ 0 w 1155"/>
                <a:gd name="T51" fmla="*/ 1 h 1051"/>
                <a:gd name="T52" fmla="*/ 0 w 1155"/>
                <a:gd name="T53" fmla="*/ 1 h 1051"/>
                <a:gd name="T54" fmla="*/ 0 w 1155"/>
                <a:gd name="T55" fmla="*/ 1 h 1051"/>
                <a:gd name="T56" fmla="*/ 0 w 1155"/>
                <a:gd name="T57" fmla="*/ 1 h 1051"/>
                <a:gd name="T58" fmla="*/ 0 w 1155"/>
                <a:gd name="T59" fmla="*/ 1 h 1051"/>
                <a:gd name="T60" fmla="*/ 0 w 1155"/>
                <a:gd name="T61" fmla="*/ 1 h 1051"/>
                <a:gd name="T62" fmla="*/ 0 w 1155"/>
                <a:gd name="T63" fmla="*/ 1 h 1051"/>
                <a:gd name="T64" fmla="*/ 0 w 1155"/>
                <a:gd name="T65" fmla="*/ 1 h 1051"/>
                <a:gd name="T66" fmla="*/ 0 w 1155"/>
                <a:gd name="T67" fmla="*/ 1 h 1051"/>
                <a:gd name="T68" fmla="*/ 0 w 1155"/>
                <a:gd name="T69" fmla="*/ 1 h 1051"/>
                <a:gd name="T70" fmla="*/ 0 w 1155"/>
                <a:gd name="T71" fmla="*/ 1 h 1051"/>
                <a:gd name="T72" fmla="*/ 0 w 1155"/>
                <a:gd name="T73" fmla="*/ 1 h 1051"/>
                <a:gd name="T74" fmla="*/ 0 w 1155"/>
                <a:gd name="T75" fmla="*/ 1 h 1051"/>
                <a:gd name="T76" fmla="*/ 0 w 1155"/>
                <a:gd name="T77" fmla="*/ 1 h 1051"/>
                <a:gd name="T78" fmla="*/ 0 w 1155"/>
                <a:gd name="T79" fmla="*/ 1 h 1051"/>
                <a:gd name="T80" fmla="*/ 0 w 1155"/>
                <a:gd name="T81" fmla="*/ 1 h 10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5"/>
                <a:gd name="T124" fmla="*/ 0 h 1051"/>
                <a:gd name="T125" fmla="*/ 1155 w 1155"/>
                <a:gd name="T126" fmla="*/ 1051 h 10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5" h="1051">
                  <a:moveTo>
                    <a:pt x="1155" y="102"/>
                  </a:moveTo>
                  <a:lnTo>
                    <a:pt x="1063" y="30"/>
                  </a:lnTo>
                  <a:lnTo>
                    <a:pt x="995" y="5"/>
                  </a:lnTo>
                  <a:lnTo>
                    <a:pt x="930" y="0"/>
                  </a:lnTo>
                  <a:lnTo>
                    <a:pt x="858" y="0"/>
                  </a:lnTo>
                  <a:lnTo>
                    <a:pt x="757" y="19"/>
                  </a:lnTo>
                  <a:lnTo>
                    <a:pt x="533" y="78"/>
                  </a:lnTo>
                  <a:lnTo>
                    <a:pt x="405" y="102"/>
                  </a:lnTo>
                  <a:lnTo>
                    <a:pt x="322" y="110"/>
                  </a:lnTo>
                  <a:lnTo>
                    <a:pt x="261" y="110"/>
                  </a:lnTo>
                  <a:lnTo>
                    <a:pt x="175" y="93"/>
                  </a:lnTo>
                  <a:lnTo>
                    <a:pt x="0" y="1030"/>
                  </a:lnTo>
                  <a:lnTo>
                    <a:pt x="103" y="1051"/>
                  </a:lnTo>
                  <a:lnTo>
                    <a:pt x="265" y="1051"/>
                  </a:lnTo>
                  <a:lnTo>
                    <a:pt x="544" y="1024"/>
                  </a:lnTo>
                  <a:lnTo>
                    <a:pt x="793" y="967"/>
                  </a:lnTo>
                  <a:lnTo>
                    <a:pt x="905" y="937"/>
                  </a:lnTo>
                  <a:lnTo>
                    <a:pt x="980" y="929"/>
                  </a:lnTo>
                  <a:lnTo>
                    <a:pt x="1065" y="956"/>
                  </a:lnTo>
                  <a:lnTo>
                    <a:pt x="1118" y="981"/>
                  </a:lnTo>
                  <a:lnTo>
                    <a:pt x="1103" y="931"/>
                  </a:lnTo>
                  <a:lnTo>
                    <a:pt x="1054" y="889"/>
                  </a:lnTo>
                  <a:lnTo>
                    <a:pt x="989" y="863"/>
                  </a:lnTo>
                  <a:lnTo>
                    <a:pt x="909" y="857"/>
                  </a:lnTo>
                  <a:lnTo>
                    <a:pt x="807" y="870"/>
                  </a:lnTo>
                  <a:lnTo>
                    <a:pt x="687" y="910"/>
                  </a:lnTo>
                  <a:lnTo>
                    <a:pt x="373" y="1013"/>
                  </a:lnTo>
                  <a:lnTo>
                    <a:pt x="246" y="1036"/>
                  </a:lnTo>
                  <a:lnTo>
                    <a:pt x="137" y="1036"/>
                  </a:lnTo>
                  <a:lnTo>
                    <a:pt x="18" y="1013"/>
                  </a:lnTo>
                  <a:lnTo>
                    <a:pt x="185" y="116"/>
                  </a:lnTo>
                  <a:lnTo>
                    <a:pt x="265" y="121"/>
                  </a:lnTo>
                  <a:lnTo>
                    <a:pt x="373" y="121"/>
                  </a:lnTo>
                  <a:lnTo>
                    <a:pt x="476" y="110"/>
                  </a:lnTo>
                  <a:lnTo>
                    <a:pt x="828" y="19"/>
                  </a:lnTo>
                  <a:lnTo>
                    <a:pt x="867" y="11"/>
                  </a:lnTo>
                  <a:lnTo>
                    <a:pt x="934" y="11"/>
                  </a:lnTo>
                  <a:lnTo>
                    <a:pt x="995" y="19"/>
                  </a:lnTo>
                  <a:lnTo>
                    <a:pt x="1073" y="45"/>
                  </a:lnTo>
                  <a:lnTo>
                    <a:pt x="1155"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3" name="Freeform 46"/>
            <p:cNvSpPr>
              <a:spLocks/>
            </p:cNvSpPr>
            <p:nvPr/>
          </p:nvSpPr>
          <p:spPr bwMode="auto">
            <a:xfrm>
              <a:off x="1997" y="3082"/>
              <a:ext cx="393" cy="124"/>
            </a:xfrm>
            <a:custGeom>
              <a:avLst/>
              <a:gdLst>
                <a:gd name="T0" fmla="*/ 0 w 786"/>
                <a:gd name="T1" fmla="*/ 0 h 249"/>
                <a:gd name="T2" fmla="*/ 1 w 786"/>
                <a:gd name="T3" fmla="*/ 0 h 249"/>
                <a:gd name="T4" fmla="*/ 1 w 786"/>
                <a:gd name="T5" fmla="*/ 0 h 249"/>
                <a:gd name="T6" fmla="*/ 1 w 786"/>
                <a:gd name="T7" fmla="*/ 0 h 249"/>
                <a:gd name="T8" fmla="*/ 1 w 786"/>
                <a:gd name="T9" fmla="*/ 0 h 249"/>
                <a:gd name="T10" fmla="*/ 1 w 786"/>
                <a:gd name="T11" fmla="*/ 0 h 249"/>
                <a:gd name="T12" fmla="*/ 1 w 786"/>
                <a:gd name="T13" fmla="*/ 0 h 249"/>
                <a:gd name="T14" fmla="*/ 1 w 786"/>
                <a:gd name="T15" fmla="*/ 0 h 249"/>
                <a:gd name="T16" fmla="*/ 1 w 786"/>
                <a:gd name="T17" fmla="*/ 0 h 249"/>
                <a:gd name="T18" fmla="*/ 1 w 786"/>
                <a:gd name="T19" fmla="*/ 0 h 249"/>
                <a:gd name="T20" fmla="*/ 1 w 786"/>
                <a:gd name="T21" fmla="*/ 0 h 249"/>
                <a:gd name="T22" fmla="*/ 1 w 786"/>
                <a:gd name="T23" fmla="*/ 0 h 249"/>
                <a:gd name="T24" fmla="*/ 1 w 786"/>
                <a:gd name="T25" fmla="*/ 0 h 249"/>
                <a:gd name="T26" fmla="*/ 1 w 786"/>
                <a:gd name="T27" fmla="*/ 0 h 249"/>
                <a:gd name="T28" fmla="*/ 1 w 786"/>
                <a:gd name="T29" fmla="*/ 0 h 249"/>
                <a:gd name="T30" fmla="*/ 1 w 786"/>
                <a:gd name="T31" fmla="*/ 0 h 249"/>
                <a:gd name="T32" fmla="*/ 1 w 786"/>
                <a:gd name="T33" fmla="*/ 0 h 249"/>
                <a:gd name="T34" fmla="*/ 1 w 786"/>
                <a:gd name="T35" fmla="*/ 0 h 249"/>
                <a:gd name="T36" fmla="*/ 0 w 786"/>
                <a:gd name="T37" fmla="*/ 0 h 249"/>
                <a:gd name="T38" fmla="*/ 0 w 786"/>
                <a:gd name="T39" fmla="*/ 0 h 249"/>
                <a:gd name="T40" fmla="*/ 0 w 786"/>
                <a:gd name="T41" fmla="*/ 0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6"/>
                <a:gd name="T64" fmla="*/ 0 h 249"/>
                <a:gd name="T65" fmla="*/ 786 w 786"/>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6" h="249">
                  <a:moveTo>
                    <a:pt x="0" y="208"/>
                  </a:moveTo>
                  <a:lnTo>
                    <a:pt x="54" y="208"/>
                  </a:lnTo>
                  <a:lnTo>
                    <a:pt x="143" y="194"/>
                  </a:lnTo>
                  <a:lnTo>
                    <a:pt x="236" y="172"/>
                  </a:lnTo>
                  <a:lnTo>
                    <a:pt x="320" y="130"/>
                  </a:lnTo>
                  <a:lnTo>
                    <a:pt x="441" y="52"/>
                  </a:lnTo>
                  <a:lnTo>
                    <a:pt x="502" y="35"/>
                  </a:lnTo>
                  <a:lnTo>
                    <a:pt x="580" y="35"/>
                  </a:lnTo>
                  <a:lnTo>
                    <a:pt x="628" y="52"/>
                  </a:lnTo>
                  <a:lnTo>
                    <a:pt x="660" y="99"/>
                  </a:lnTo>
                  <a:lnTo>
                    <a:pt x="786" y="0"/>
                  </a:lnTo>
                  <a:lnTo>
                    <a:pt x="670" y="154"/>
                  </a:lnTo>
                  <a:lnTo>
                    <a:pt x="586" y="139"/>
                  </a:lnTo>
                  <a:lnTo>
                    <a:pt x="502" y="139"/>
                  </a:lnTo>
                  <a:lnTo>
                    <a:pt x="400" y="172"/>
                  </a:lnTo>
                  <a:lnTo>
                    <a:pt x="213" y="232"/>
                  </a:lnTo>
                  <a:lnTo>
                    <a:pt x="103" y="249"/>
                  </a:lnTo>
                  <a:lnTo>
                    <a:pt x="44" y="249"/>
                  </a:lnTo>
                  <a:lnTo>
                    <a:pt x="0" y="240"/>
                  </a:lnTo>
                  <a:lnTo>
                    <a:pt x="0"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4" name="Freeform 47"/>
            <p:cNvSpPr>
              <a:spLocks/>
            </p:cNvSpPr>
            <p:nvPr/>
          </p:nvSpPr>
          <p:spPr bwMode="auto">
            <a:xfrm>
              <a:off x="2332" y="3011"/>
              <a:ext cx="448" cy="148"/>
            </a:xfrm>
            <a:custGeom>
              <a:avLst/>
              <a:gdLst>
                <a:gd name="T0" fmla="*/ 0 w 897"/>
                <a:gd name="T1" fmla="*/ 1 h 294"/>
                <a:gd name="T2" fmla="*/ 0 w 897"/>
                <a:gd name="T3" fmla="*/ 1 h 294"/>
                <a:gd name="T4" fmla="*/ 0 w 897"/>
                <a:gd name="T5" fmla="*/ 1 h 294"/>
                <a:gd name="T6" fmla="*/ 0 w 897"/>
                <a:gd name="T7" fmla="*/ 1 h 294"/>
                <a:gd name="T8" fmla="*/ 0 w 897"/>
                <a:gd name="T9" fmla="*/ 0 h 294"/>
                <a:gd name="T10" fmla="*/ 0 w 897"/>
                <a:gd name="T11" fmla="*/ 0 h 294"/>
                <a:gd name="T12" fmla="*/ 0 w 897"/>
                <a:gd name="T13" fmla="*/ 1 h 294"/>
                <a:gd name="T14" fmla="*/ 0 w 897"/>
                <a:gd name="T15" fmla="*/ 1 h 294"/>
                <a:gd name="T16" fmla="*/ 0 w 897"/>
                <a:gd name="T17" fmla="*/ 1 h 294"/>
                <a:gd name="T18" fmla="*/ 0 w 897"/>
                <a:gd name="T19" fmla="*/ 1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7"/>
                <a:gd name="T31" fmla="*/ 0 h 294"/>
                <a:gd name="T32" fmla="*/ 897 w 897"/>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7" h="294">
                  <a:moveTo>
                    <a:pt x="0" y="294"/>
                  </a:moveTo>
                  <a:lnTo>
                    <a:pt x="129" y="256"/>
                  </a:lnTo>
                  <a:lnTo>
                    <a:pt x="344" y="216"/>
                  </a:lnTo>
                  <a:lnTo>
                    <a:pt x="897" y="131"/>
                  </a:lnTo>
                  <a:lnTo>
                    <a:pt x="646" y="0"/>
                  </a:lnTo>
                  <a:lnTo>
                    <a:pt x="616" y="0"/>
                  </a:lnTo>
                  <a:lnTo>
                    <a:pt x="861" y="131"/>
                  </a:lnTo>
                  <a:lnTo>
                    <a:pt x="140" y="209"/>
                  </a:lnTo>
                  <a:lnTo>
                    <a:pt x="0" y="2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5" name="Freeform 48"/>
            <p:cNvSpPr>
              <a:spLocks/>
            </p:cNvSpPr>
            <p:nvPr/>
          </p:nvSpPr>
          <p:spPr bwMode="auto">
            <a:xfrm>
              <a:off x="1611" y="1987"/>
              <a:ext cx="139" cy="40"/>
            </a:xfrm>
            <a:custGeom>
              <a:avLst/>
              <a:gdLst>
                <a:gd name="T0" fmla="*/ 1 w 278"/>
                <a:gd name="T1" fmla="*/ 1 h 80"/>
                <a:gd name="T2" fmla="*/ 1 w 278"/>
                <a:gd name="T3" fmla="*/ 1 h 80"/>
                <a:gd name="T4" fmla="*/ 1 w 278"/>
                <a:gd name="T5" fmla="*/ 1 h 80"/>
                <a:gd name="T6" fmla="*/ 1 w 278"/>
                <a:gd name="T7" fmla="*/ 1 h 80"/>
                <a:gd name="T8" fmla="*/ 0 w 278"/>
                <a:gd name="T9" fmla="*/ 1 h 80"/>
                <a:gd name="T10" fmla="*/ 1 w 278"/>
                <a:gd name="T11" fmla="*/ 1 h 80"/>
                <a:gd name="T12" fmla="*/ 1 w 278"/>
                <a:gd name="T13" fmla="*/ 0 h 80"/>
                <a:gd name="T14" fmla="*/ 1 w 278"/>
                <a:gd name="T15" fmla="*/ 1 h 80"/>
                <a:gd name="T16" fmla="*/ 1 w 278"/>
                <a:gd name="T17" fmla="*/ 1 h 80"/>
                <a:gd name="T18" fmla="*/ 1 w 278"/>
                <a:gd name="T19" fmla="*/ 1 h 80"/>
                <a:gd name="T20" fmla="*/ 1 w 278"/>
                <a:gd name="T21" fmla="*/ 1 h 80"/>
                <a:gd name="T22" fmla="*/ 1 w 278"/>
                <a:gd name="T23" fmla="*/ 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
                <a:gd name="T37" fmla="*/ 0 h 80"/>
                <a:gd name="T38" fmla="*/ 278 w 278"/>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 h="80">
                  <a:moveTo>
                    <a:pt x="278" y="71"/>
                  </a:moveTo>
                  <a:lnTo>
                    <a:pt x="234" y="80"/>
                  </a:lnTo>
                  <a:lnTo>
                    <a:pt x="164" y="71"/>
                  </a:lnTo>
                  <a:lnTo>
                    <a:pt x="88" y="38"/>
                  </a:lnTo>
                  <a:lnTo>
                    <a:pt x="0" y="38"/>
                  </a:lnTo>
                  <a:lnTo>
                    <a:pt x="33" y="15"/>
                  </a:lnTo>
                  <a:lnTo>
                    <a:pt x="88" y="0"/>
                  </a:lnTo>
                  <a:lnTo>
                    <a:pt x="156" y="19"/>
                  </a:lnTo>
                  <a:lnTo>
                    <a:pt x="234" y="59"/>
                  </a:lnTo>
                  <a:lnTo>
                    <a:pt x="265" y="61"/>
                  </a:lnTo>
                  <a:lnTo>
                    <a:pt x="27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6" name="Freeform 49"/>
            <p:cNvSpPr>
              <a:spLocks/>
            </p:cNvSpPr>
            <p:nvPr/>
          </p:nvSpPr>
          <p:spPr bwMode="auto">
            <a:xfrm>
              <a:off x="1806" y="1996"/>
              <a:ext cx="90" cy="29"/>
            </a:xfrm>
            <a:custGeom>
              <a:avLst/>
              <a:gdLst>
                <a:gd name="T0" fmla="*/ 0 w 181"/>
                <a:gd name="T1" fmla="*/ 1 h 57"/>
                <a:gd name="T2" fmla="*/ 0 w 181"/>
                <a:gd name="T3" fmla="*/ 1 h 57"/>
                <a:gd name="T4" fmla="*/ 0 w 181"/>
                <a:gd name="T5" fmla="*/ 1 h 57"/>
                <a:gd name="T6" fmla="*/ 0 w 181"/>
                <a:gd name="T7" fmla="*/ 0 h 57"/>
                <a:gd name="T8" fmla="*/ 0 w 181"/>
                <a:gd name="T9" fmla="*/ 1 h 57"/>
                <a:gd name="T10" fmla="*/ 0 w 181"/>
                <a:gd name="T11" fmla="*/ 1 h 57"/>
                <a:gd name="T12" fmla="*/ 0 w 181"/>
                <a:gd name="T13" fmla="*/ 1 h 57"/>
                <a:gd name="T14" fmla="*/ 0 w 181"/>
                <a:gd name="T15" fmla="*/ 1 h 57"/>
                <a:gd name="T16" fmla="*/ 0 w 181"/>
                <a:gd name="T17" fmla="*/ 1 h 57"/>
                <a:gd name="T18" fmla="*/ 0 w 181"/>
                <a:gd name="T19" fmla="*/ 1 h 57"/>
                <a:gd name="T20" fmla="*/ 0 w 181"/>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57"/>
                <a:gd name="T35" fmla="*/ 181 w 18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57">
                  <a:moveTo>
                    <a:pt x="0" y="52"/>
                  </a:moveTo>
                  <a:lnTo>
                    <a:pt x="44" y="33"/>
                  </a:lnTo>
                  <a:lnTo>
                    <a:pt x="97" y="19"/>
                  </a:lnTo>
                  <a:lnTo>
                    <a:pt x="145" y="0"/>
                  </a:lnTo>
                  <a:lnTo>
                    <a:pt x="181" y="19"/>
                  </a:lnTo>
                  <a:lnTo>
                    <a:pt x="156" y="40"/>
                  </a:lnTo>
                  <a:lnTo>
                    <a:pt x="122" y="40"/>
                  </a:lnTo>
                  <a:lnTo>
                    <a:pt x="72" y="52"/>
                  </a:lnTo>
                  <a:lnTo>
                    <a:pt x="27" y="57"/>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7" name="Freeform 50"/>
            <p:cNvSpPr>
              <a:spLocks/>
            </p:cNvSpPr>
            <p:nvPr/>
          </p:nvSpPr>
          <p:spPr bwMode="auto">
            <a:xfrm>
              <a:off x="1619" y="2025"/>
              <a:ext cx="116" cy="60"/>
            </a:xfrm>
            <a:custGeom>
              <a:avLst/>
              <a:gdLst>
                <a:gd name="T0" fmla="*/ 1 w 232"/>
                <a:gd name="T1" fmla="*/ 0 h 122"/>
                <a:gd name="T2" fmla="*/ 1 w 232"/>
                <a:gd name="T3" fmla="*/ 0 h 122"/>
                <a:gd name="T4" fmla="*/ 1 w 232"/>
                <a:gd name="T5" fmla="*/ 0 h 122"/>
                <a:gd name="T6" fmla="*/ 1 w 232"/>
                <a:gd name="T7" fmla="*/ 0 h 122"/>
                <a:gd name="T8" fmla="*/ 1 w 232"/>
                <a:gd name="T9" fmla="*/ 0 h 122"/>
                <a:gd name="T10" fmla="*/ 1 w 232"/>
                <a:gd name="T11" fmla="*/ 0 h 122"/>
                <a:gd name="T12" fmla="*/ 1 w 232"/>
                <a:gd name="T13" fmla="*/ 0 h 122"/>
                <a:gd name="T14" fmla="*/ 0 w 232"/>
                <a:gd name="T15" fmla="*/ 0 h 122"/>
                <a:gd name="T16" fmla="*/ 1 w 232"/>
                <a:gd name="T17" fmla="*/ 0 h 122"/>
                <a:gd name="T18" fmla="*/ 1 w 232"/>
                <a:gd name="T19" fmla="*/ 0 h 122"/>
                <a:gd name="T20" fmla="*/ 1 w 232"/>
                <a:gd name="T21" fmla="*/ 0 h 122"/>
                <a:gd name="T22" fmla="*/ 1 w 232"/>
                <a:gd name="T23" fmla="*/ 0 h 122"/>
                <a:gd name="T24" fmla="*/ 1 w 232"/>
                <a:gd name="T25" fmla="*/ 0 h 122"/>
                <a:gd name="T26" fmla="*/ 1 w 232"/>
                <a:gd name="T27" fmla="*/ 0 h 122"/>
                <a:gd name="T28" fmla="*/ 1 w 232"/>
                <a:gd name="T29" fmla="*/ 0 h 122"/>
                <a:gd name="T30" fmla="*/ 1 w 232"/>
                <a:gd name="T31" fmla="*/ 0 h 122"/>
                <a:gd name="T32" fmla="*/ 1 w 232"/>
                <a:gd name="T33" fmla="*/ 0 h 122"/>
                <a:gd name="T34" fmla="*/ 1 w 232"/>
                <a:gd name="T35" fmla="*/ 0 h 122"/>
                <a:gd name="T36" fmla="*/ 1 w 232"/>
                <a:gd name="T37" fmla="*/ 0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122"/>
                <a:gd name="T59" fmla="*/ 232 w 23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122">
                  <a:moveTo>
                    <a:pt x="194" y="0"/>
                  </a:moveTo>
                  <a:lnTo>
                    <a:pt x="182" y="40"/>
                  </a:lnTo>
                  <a:lnTo>
                    <a:pt x="142" y="52"/>
                  </a:lnTo>
                  <a:lnTo>
                    <a:pt x="83" y="52"/>
                  </a:lnTo>
                  <a:lnTo>
                    <a:pt x="43" y="25"/>
                  </a:lnTo>
                  <a:lnTo>
                    <a:pt x="55" y="21"/>
                  </a:lnTo>
                  <a:lnTo>
                    <a:pt x="30" y="21"/>
                  </a:lnTo>
                  <a:lnTo>
                    <a:pt x="0" y="0"/>
                  </a:lnTo>
                  <a:lnTo>
                    <a:pt x="21" y="40"/>
                  </a:lnTo>
                  <a:lnTo>
                    <a:pt x="51" y="40"/>
                  </a:lnTo>
                  <a:lnTo>
                    <a:pt x="100" y="74"/>
                  </a:lnTo>
                  <a:lnTo>
                    <a:pt x="213" y="74"/>
                  </a:lnTo>
                  <a:lnTo>
                    <a:pt x="182" y="122"/>
                  </a:lnTo>
                  <a:lnTo>
                    <a:pt x="220" y="103"/>
                  </a:lnTo>
                  <a:lnTo>
                    <a:pt x="232" y="52"/>
                  </a:lnTo>
                  <a:lnTo>
                    <a:pt x="211" y="25"/>
                  </a:lnTo>
                  <a:lnTo>
                    <a:pt x="211" y="0"/>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8" name="Freeform 51"/>
            <p:cNvSpPr>
              <a:spLocks/>
            </p:cNvSpPr>
            <p:nvPr/>
          </p:nvSpPr>
          <p:spPr bwMode="auto">
            <a:xfrm>
              <a:off x="1781" y="2027"/>
              <a:ext cx="47" cy="67"/>
            </a:xfrm>
            <a:custGeom>
              <a:avLst/>
              <a:gdLst>
                <a:gd name="T0" fmla="*/ 1 w 93"/>
                <a:gd name="T1" fmla="*/ 0 h 135"/>
                <a:gd name="T2" fmla="*/ 1 w 93"/>
                <a:gd name="T3" fmla="*/ 0 h 135"/>
                <a:gd name="T4" fmla="*/ 0 w 93"/>
                <a:gd name="T5" fmla="*/ 0 h 135"/>
                <a:gd name="T6" fmla="*/ 1 w 93"/>
                <a:gd name="T7" fmla="*/ 0 h 135"/>
                <a:gd name="T8" fmla="*/ 1 w 93"/>
                <a:gd name="T9" fmla="*/ 0 h 135"/>
                <a:gd name="T10" fmla="*/ 1 w 93"/>
                <a:gd name="T11" fmla="*/ 0 h 135"/>
                <a:gd name="T12" fmla="*/ 1 w 93"/>
                <a:gd name="T13" fmla="*/ 0 h 135"/>
                <a:gd name="T14" fmla="*/ 1 w 93"/>
                <a:gd name="T15" fmla="*/ 0 h 135"/>
                <a:gd name="T16" fmla="*/ 1 w 93"/>
                <a:gd name="T17" fmla="*/ 0 h 135"/>
                <a:gd name="T18" fmla="*/ 1 w 93"/>
                <a:gd name="T19" fmla="*/ 0 h 135"/>
                <a:gd name="T20" fmla="*/ 1 w 9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35"/>
                <a:gd name="T35" fmla="*/ 93 w 9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35">
                  <a:moveTo>
                    <a:pt x="32" y="0"/>
                  </a:moveTo>
                  <a:lnTo>
                    <a:pt x="2" y="57"/>
                  </a:lnTo>
                  <a:lnTo>
                    <a:pt x="0" y="89"/>
                  </a:lnTo>
                  <a:lnTo>
                    <a:pt x="2" y="135"/>
                  </a:lnTo>
                  <a:lnTo>
                    <a:pt x="9" y="89"/>
                  </a:lnTo>
                  <a:lnTo>
                    <a:pt x="53" y="48"/>
                  </a:lnTo>
                  <a:lnTo>
                    <a:pt x="93" y="48"/>
                  </a:lnTo>
                  <a:lnTo>
                    <a:pt x="57" y="21"/>
                  </a:lnTo>
                  <a:lnTo>
                    <a:pt x="36" y="21"/>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29" name="Freeform 52"/>
            <p:cNvSpPr>
              <a:spLocks/>
            </p:cNvSpPr>
            <p:nvPr/>
          </p:nvSpPr>
          <p:spPr bwMode="auto">
            <a:xfrm>
              <a:off x="1808" y="2037"/>
              <a:ext cx="57" cy="25"/>
            </a:xfrm>
            <a:custGeom>
              <a:avLst/>
              <a:gdLst>
                <a:gd name="T0" fmla="*/ 0 w 114"/>
                <a:gd name="T1" fmla="*/ 1 h 49"/>
                <a:gd name="T2" fmla="*/ 1 w 114"/>
                <a:gd name="T3" fmla="*/ 1 h 49"/>
                <a:gd name="T4" fmla="*/ 1 w 114"/>
                <a:gd name="T5" fmla="*/ 1 h 49"/>
                <a:gd name="T6" fmla="*/ 1 w 114"/>
                <a:gd name="T7" fmla="*/ 1 h 49"/>
                <a:gd name="T8" fmla="*/ 1 w 114"/>
                <a:gd name="T9" fmla="*/ 0 h 49"/>
                <a:gd name="T10" fmla="*/ 1 w 114"/>
                <a:gd name="T11" fmla="*/ 1 h 49"/>
                <a:gd name="T12" fmla="*/ 1 w 114"/>
                <a:gd name="T13" fmla="*/ 1 h 49"/>
                <a:gd name="T14" fmla="*/ 0 w 114"/>
                <a:gd name="T15" fmla="*/ 1 h 49"/>
                <a:gd name="T16" fmla="*/ 0 w 114"/>
                <a:gd name="T17" fmla="*/ 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49"/>
                <a:gd name="T29" fmla="*/ 114 w 11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49">
                  <a:moveTo>
                    <a:pt x="0" y="27"/>
                  </a:moveTo>
                  <a:lnTo>
                    <a:pt x="25" y="49"/>
                  </a:lnTo>
                  <a:lnTo>
                    <a:pt x="86" y="49"/>
                  </a:lnTo>
                  <a:lnTo>
                    <a:pt x="114" y="25"/>
                  </a:lnTo>
                  <a:lnTo>
                    <a:pt x="114" y="0"/>
                  </a:lnTo>
                  <a:lnTo>
                    <a:pt x="70" y="27"/>
                  </a:lnTo>
                  <a:lnTo>
                    <a:pt x="32"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0" name="Freeform 53"/>
            <p:cNvSpPr>
              <a:spLocks/>
            </p:cNvSpPr>
            <p:nvPr/>
          </p:nvSpPr>
          <p:spPr bwMode="auto">
            <a:xfrm>
              <a:off x="1706" y="2082"/>
              <a:ext cx="114" cy="100"/>
            </a:xfrm>
            <a:custGeom>
              <a:avLst/>
              <a:gdLst>
                <a:gd name="T0" fmla="*/ 1 w 228"/>
                <a:gd name="T1" fmla="*/ 0 h 202"/>
                <a:gd name="T2" fmla="*/ 1 w 228"/>
                <a:gd name="T3" fmla="*/ 0 h 202"/>
                <a:gd name="T4" fmla="*/ 1 w 228"/>
                <a:gd name="T5" fmla="*/ 0 h 202"/>
                <a:gd name="T6" fmla="*/ 1 w 228"/>
                <a:gd name="T7" fmla="*/ 0 h 202"/>
                <a:gd name="T8" fmla="*/ 1 w 228"/>
                <a:gd name="T9" fmla="*/ 0 h 202"/>
                <a:gd name="T10" fmla="*/ 1 w 228"/>
                <a:gd name="T11" fmla="*/ 0 h 202"/>
                <a:gd name="T12" fmla="*/ 0 w 228"/>
                <a:gd name="T13" fmla="*/ 0 h 202"/>
                <a:gd name="T14" fmla="*/ 0 w 228"/>
                <a:gd name="T15" fmla="*/ 0 h 202"/>
                <a:gd name="T16" fmla="*/ 1 w 228"/>
                <a:gd name="T17" fmla="*/ 0 h 202"/>
                <a:gd name="T18" fmla="*/ 1 w 228"/>
                <a:gd name="T19" fmla="*/ 0 h 202"/>
                <a:gd name="T20" fmla="*/ 1 w 228"/>
                <a:gd name="T21" fmla="*/ 0 h 202"/>
                <a:gd name="T22" fmla="*/ 1 w 228"/>
                <a:gd name="T23" fmla="*/ 0 h 202"/>
                <a:gd name="T24" fmla="*/ 1 w 228"/>
                <a:gd name="T25" fmla="*/ 0 h 202"/>
                <a:gd name="T26" fmla="*/ 1 w 228"/>
                <a:gd name="T27" fmla="*/ 0 h 202"/>
                <a:gd name="T28" fmla="*/ 1 w 228"/>
                <a:gd name="T29" fmla="*/ 0 h 202"/>
                <a:gd name="T30" fmla="*/ 1 w 228"/>
                <a:gd name="T31" fmla="*/ 0 h 202"/>
                <a:gd name="T32" fmla="*/ 1 w 228"/>
                <a:gd name="T33" fmla="*/ 0 h 202"/>
                <a:gd name="T34" fmla="*/ 1 w 228"/>
                <a:gd name="T35" fmla="*/ 0 h 202"/>
                <a:gd name="T36" fmla="*/ 1 w 228"/>
                <a:gd name="T37" fmla="*/ 0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202"/>
                <a:gd name="T59" fmla="*/ 228 w 228"/>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202">
                  <a:moveTo>
                    <a:pt x="150" y="0"/>
                  </a:moveTo>
                  <a:lnTo>
                    <a:pt x="173" y="131"/>
                  </a:lnTo>
                  <a:lnTo>
                    <a:pt x="136" y="175"/>
                  </a:lnTo>
                  <a:lnTo>
                    <a:pt x="106" y="175"/>
                  </a:lnTo>
                  <a:lnTo>
                    <a:pt x="74" y="152"/>
                  </a:lnTo>
                  <a:lnTo>
                    <a:pt x="19" y="152"/>
                  </a:lnTo>
                  <a:lnTo>
                    <a:pt x="0" y="111"/>
                  </a:lnTo>
                  <a:lnTo>
                    <a:pt x="0" y="152"/>
                  </a:lnTo>
                  <a:lnTo>
                    <a:pt x="15" y="160"/>
                  </a:lnTo>
                  <a:lnTo>
                    <a:pt x="62" y="160"/>
                  </a:lnTo>
                  <a:lnTo>
                    <a:pt x="93" y="202"/>
                  </a:lnTo>
                  <a:lnTo>
                    <a:pt x="142" y="181"/>
                  </a:lnTo>
                  <a:lnTo>
                    <a:pt x="182" y="141"/>
                  </a:lnTo>
                  <a:lnTo>
                    <a:pt x="199" y="141"/>
                  </a:lnTo>
                  <a:lnTo>
                    <a:pt x="228" y="196"/>
                  </a:lnTo>
                  <a:lnTo>
                    <a:pt x="228" y="181"/>
                  </a:lnTo>
                  <a:lnTo>
                    <a:pt x="173" y="86"/>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1" name="Freeform 54"/>
            <p:cNvSpPr>
              <a:spLocks/>
            </p:cNvSpPr>
            <p:nvPr/>
          </p:nvSpPr>
          <p:spPr bwMode="auto">
            <a:xfrm>
              <a:off x="1670" y="2191"/>
              <a:ext cx="33" cy="29"/>
            </a:xfrm>
            <a:custGeom>
              <a:avLst/>
              <a:gdLst>
                <a:gd name="T0" fmla="*/ 0 w 67"/>
                <a:gd name="T1" fmla="*/ 0 h 59"/>
                <a:gd name="T2" fmla="*/ 0 w 67"/>
                <a:gd name="T3" fmla="*/ 0 h 59"/>
                <a:gd name="T4" fmla="*/ 0 w 67"/>
                <a:gd name="T5" fmla="*/ 0 h 59"/>
                <a:gd name="T6" fmla="*/ 0 w 67"/>
                <a:gd name="T7" fmla="*/ 0 h 59"/>
                <a:gd name="T8" fmla="*/ 0 w 67"/>
                <a:gd name="T9" fmla="*/ 0 h 59"/>
                <a:gd name="T10" fmla="*/ 0 w 67"/>
                <a:gd name="T11" fmla="*/ 0 h 59"/>
                <a:gd name="T12" fmla="*/ 0 w 67"/>
                <a:gd name="T13" fmla="*/ 0 h 59"/>
                <a:gd name="T14" fmla="*/ 0 60000 65536"/>
                <a:gd name="T15" fmla="*/ 0 60000 65536"/>
                <a:gd name="T16" fmla="*/ 0 60000 65536"/>
                <a:gd name="T17" fmla="*/ 0 60000 65536"/>
                <a:gd name="T18" fmla="*/ 0 60000 65536"/>
                <a:gd name="T19" fmla="*/ 0 60000 65536"/>
                <a:gd name="T20" fmla="*/ 0 60000 65536"/>
                <a:gd name="T21" fmla="*/ 0 w 67"/>
                <a:gd name="T22" fmla="*/ 0 h 59"/>
                <a:gd name="T23" fmla="*/ 67 w 67"/>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9">
                  <a:moveTo>
                    <a:pt x="67" y="30"/>
                  </a:moveTo>
                  <a:lnTo>
                    <a:pt x="38" y="0"/>
                  </a:lnTo>
                  <a:lnTo>
                    <a:pt x="0" y="19"/>
                  </a:lnTo>
                  <a:lnTo>
                    <a:pt x="0" y="59"/>
                  </a:lnTo>
                  <a:lnTo>
                    <a:pt x="54" y="38"/>
                  </a:lnTo>
                  <a:lnTo>
                    <a:pt x="6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2" name="Freeform 55"/>
            <p:cNvSpPr>
              <a:spLocks/>
            </p:cNvSpPr>
            <p:nvPr/>
          </p:nvSpPr>
          <p:spPr bwMode="auto">
            <a:xfrm>
              <a:off x="1694" y="2214"/>
              <a:ext cx="66" cy="19"/>
            </a:xfrm>
            <a:custGeom>
              <a:avLst/>
              <a:gdLst>
                <a:gd name="T0" fmla="*/ 0 w 131"/>
                <a:gd name="T1" fmla="*/ 0 h 38"/>
                <a:gd name="T2" fmla="*/ 1 w 131"/>
                <a:gd name="T3" fmla="*/ 1 h 38"/>
                <a:gd name="T4" fmla="*/ 1 w 131"/>
                <a:gd name="T5" fmla="*/ 1 h 38"/>
                <a:gd name="T6" fmla="*/ 1 w 131"/>
                <a:gd name="T7" fmla="*/ 1 h 38"/>
                <a:gd name="T8" fmla="*/ 1 w 131"/>
                <a:gd name="T9" fmla="*/ 1 h 38"/>
                <a:gd name="T10" fmla="*/ 0 w 131"/>
                <a:gd name="T11" fmla="*/ 0 h 38"/>
                <a:gd name="T12" fmla="*/ 0 w 131"/>
                <a:gd name="T13" fmla="*/ 0 h 38"/>
                <a:gd name="T14" fmla="*/ 0 60000 65536"/>
                <a:gd name="T15" fmla="*/ 0 60000 65536"/>
                <a:gd name="T16" fmla="*/ 0 60000 65536"/>
                <a:gd name="T17" fmla="*/ 0 60000 65536"/>
                <a:gd name="T18" fmla="*/ 0 60000 65536"/>
                <a:gd name="T19" fmla="*/ 0 60000 65536"/>
                <a:gd name="T20" fmla="*/ 0 60000 65536"/>
                <a:gd name="T21" fmla="*/ 0 w 131"/>
                <a:gd name="T22" fmla="*/ 0 h 38"/>
                <a:gd name="T23" fmla="*/ 131 w 1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38">
                  <a:moveTo>
                    <a:pt x="0" y="0"/>
                  </a:moveTo>
                  <a:lnTo>
                    <a:pt x="63" y="22"/>
                  </a:lnTo>
                  <a:lnTo>
                    <a:pt x="131" y="22"/>
                  </a:lnTo>
                  <a:lnTo>
                    <a:pt x="99" y="38"/>
                  </a:lnTo>
                  <a:lnTo>
                    <a:pt x="55" y="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3" name="Freeform 56"/>
            <p:cNvSpPr>
              <a:spLocks/>
            </p:cNvSpPr>
            <p:nvPr/>
          </p:nvSpPr>
          <p:spPr bwMode="auto">
            <a:xfrm>
              <a:off x="1691" y="2195"/>
              <a:ext cx="103" cy="17"/>
            </a:xfrm>
            <a:custGeom>
              <a:avLst/>
              <a:gdLst>
                <a:gd name="T0" fmla="*/ 0 w 205"/>
                <a:gd name="T1" fmla="*/ 1 h 34"/>
                <a:gd name="T2" fmla="*/ 1 w 205"/>
                <a:gd name="T3" fmla="*/ 0 h 34"/>
                <a:gd name="T4" fmla="*/ 1 w 205"/>
                <a:gd name="T5" fmla="*/ 1 h 34"/>
                <a:gd name="T6" fmla="*/ 1 w 205"/>
                <a:gd name="T7" fmla="*/ 1 h 34"/>
                <a:gd name="T8" fmla="*/ 1 w 205"/>
                <a:gd name="T9" fmla="*/ 1 h 34"/>
                <a:gd name="T10" fmla="*/ 1 w 205"/>
                <a:gd name="T11" fmla="*/ 1 h 34"/>
                <a:gd name="T12" fmla="*/ 1 w 205"/>
                <a:gd name="T13" fmla="*/ 1 h 34"/>
                <a:gd name="T14" fmla="*/ 1 w 205"/>
                <a:gd name="T15" fmla="*/ 1 h 34"/>
                <a:gd name="T16" fmla="*/ 1 w 205"/>
                <a:gd name="T17" fmla="*/ 1 h 34"/>
                <a:gd name="T18" fmla="*/ 1 w 205"/>
                <a:gd name="T19" fmla="*/ 1 h 34"/>
                <a:gd name="T20" fmla="*/ 0 w 205"/>
                <a:gd name="T21" fmla="*/ 1 h 34"/>
                <a:gd name="T22" fmla="*/ 0 w 205"/>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5"/>
                <a:gd name="T37" fmla="*/ 0 h 34"/>
                <a:gd name="T38" fmla="*/ 205 w 20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5" h="34">
                  <a:moveTo>
                    <a:pt x="0" y="11"/>
                  </a:moveTo>
                  <a:lnTo>
                    <a:pt x="76" y="0"/>
                  </a:lnTo>
                  <a:lnTo>
                    <a:pt x="122" y="11"/>
                  </a:lnTo>
                  <a:lnTo>
                    <a:pt x="177" y="1"/>
                  </a:lnTo>
                  <a:lnTo>
                    <a:pt x="205" y="7"/>
                  </a:lnTo>
                  <a:lnTo>
                    <a:pt x="185" y="22"/>
                  </a:lnTo>
                  <a:lnTo>
                    <a:pt x="160" y="22"/>
                  </a:lnTo>
                  <a:lnTo>
                    <a:pt x="118" y="34"/>
                  </a:lnTo>
                  <a:lnTo>
                    <a:pt x="78" y="15"/>
                  </a:lnTo>
                  <a:lnTo>
                    <a:pt x="13" y="2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4" name="Freeform 57"/>
            <p:cNvSpPr>
              <a:spLocks/>
            </p:cNvSpPr>
            <p:nvPr/>
          </p:nvSpPr>
          <p:spPr bwMode="auto">
            <a:xfrm>
              <a:off x="2087" y="3080"/>
              <a:ext cx="1357" cy="516"/>
            </a:xfrm>
            <a:custGeom>
              <a:avLst/>
              <a:gdLst>
                <a:gd name="T0" fmla="*/ 0 w 2715"/>
                <a:gd name="T1" fmla="*/ 1 h 1032"/>
                <a:gd name="T2" fmla="*/ 0 w 2715"/>
                <a:gd name="T3" fmla="*/ 1 h 1032"/>
                <a:gd name="T4" fmla="*/ 0 w 2715"/>
                <a:gd name="T5" fmla="*/ 1 h 1032"/>
                <a:gd name="T6" fmla="*/ 0 w 2715"/>
                <a:gd name="T7" fmla="*/ 1 h 1032"/>
                <a:gd name="T8" fmla="*/ 0 w 2715"/>
                <a:gd name="T9" fmla="*/ 1 h 1032"/>
                <a:gd name="T10" fmla="*/ 0 w 2715"/>
                <a:gd name="T11" fmla="*/ 1 h 1032"/>
                <a:gd name="T12" fmla="*/ 0 w 2715"/>
                <a:gd name="T13" fmla="*/ 1 h 1032"/>
                <a:gd name="T14" fmla="*/ 0 w 2715"/>
                <a:gd name="T15" fmla="*/ 1 h 1032"/>
                <a:gd name="T16" fmla="*/ 0 w 2715"/>
                <a:gd name="T17" fmla="*/ 1 h 1032"/>
                <a:gd name="T18" fmla="*/ 0 w 2715"/>
                <a:gd name="T19" fmla="*/ 1 h 1032"/>
                <a:gd name="T20" fmla="*/ 0 w 2715"/>
                <a:gd name="T21" fmla="*/ 1 h 1032"/>
                <a:gd name="T22" fmla="*/ 0 w 2715"/>
                <a:gd name="T23" fmla="*/ 1 h 1032"/>
                <a:gd name="T24" fmla="*/ 0 w 2715"/>
                <a:gd name="T25" fmla="*/ 1 h 1032"/>
                <a:gd name="T26" fmla="*/ 0 w 2715"/>
                <a:gd name="T27" fmla="*/ 1 h 1032"/>
                <a:gd name="T28" fmla="*/ 0 w 2715"/>
                <a:gd name="T29" fmla="*/ 1 h 1032"/>
                <a:gd name="T30" fmla="*/ 0 w 2715"/>
                <a:gd name="T31" fmla="*/ 1 h 1032"/>
                <a:gd name="T32" fmla="*/ 0 w 2715"/>
                <a:gd name="T33" fmla="*/ 1 h 1032"/>
                <a:gd name="T34" fmla="*/ 0 w 2715"/>
                <a:gd name="T35" fmla="*/ 1 h 1032"/>
                <a:gd name="T36" fmla="*/ 0 w 2715"/>
                <a:gd name="T37" fmla="*/ 1 h 1032"/>
                <a:gd name="T38" fmla="*/ 0 w 2715"/>
                <a:gd name="T39" fmla="*/ 1 h 1032"/>
                <a:gd name="T40" fmla="*/ 0 w 2715"/>
                <a:gd name="T41" fmla="*/ 1 h 1032"/>
                <a:gd name="T42" fmla="*/ 0 w 2715"/>
                <a:gd name="T43" fmla="*/ 1 h 1032"/>
                <a:gd name="T44" fmla="*/ 0 w 2715"/>
                <a:gd name="T45" fmla="*/ 1 h 1032"/>
                <a:gd name="T46" fmla="*/ 0 w 2715"/>
                <a:gd name="T47" fmla="*/ 1 h 1032"/>
                <a:gd name="T48" fmla="*/ 0 w 2715"/>
                <a:gd name="T49" fmla="*/ 0 h 1032"/>
                <a:gd name="T50" fmla="*/ 0 w 2715"/>
                <a:gd name="T51" fmla="*/ 1 h 1032"/>
                <a:gd name="T52" fmla="*/ 0 w 2715"/>
                <a:gd name="T53" fmla="*/ 1 h 1032"/>
                <a:gd name="T54" fmla="*/ 0 w 2715"/>
                <a:gd name="T55" fmla="*/ 1 h 1032"/>
                <a:gd name="T56" fmla="*/ 0 w 2715"/>
                <a:gd name="T57" fmla="*/ 1 h 1032"/>
                <a:gd name="T58" fmla="*/ 0 w 2715"/>
                <a:gd name="T59" fmla="*/ 1 h 1032"/>
                <a:gd name="T60" fmla="*/ 0 w 2715"/>
                <a:gd name="T61" fmla="*/ 1 h 1032"/>
                <a:gd name="T62" fmla="*/ 0 w 2715"/>
                <a:gd name="T63" fmla="*/ 1 h 1032"/>
                <a:gd name="T64" fmla="*/ 0 w 2715"/>
                <a:gd name="T65" fmla="*/ 1 h 1032"/>
                <a:gd name="T66" fmla="*/ 0 w 2715"/>
                <a:gd name="T67" fmla="*/ 1 h 1032"/>
                <a:gd name="T68" fmla="*/ 0 w 2715"/>
                <a:gd name="T69" fmla="*/ 1 h 1032"/>
                <a:gd name="T70" fmla="*/ 0 w 2715"/>
                <a:gd name="T71" fmla="*/ 1 h 1032"/>
                <a:gd name="T72" fmla="*/ 0 w 2715"/>
                <a:gd name="T73" fmla="*/ 1 h 1032"/>
                <a:gd name="T74" fmla="*/ 0 w 2715"/>
                <a:gd name="T75" fmla="*/ 1 h 1032"/>
                <a:gd name="T76" fmla="*/ 0 w 2715"/>
                <a:gd name="T77" fmla="*/ 1 h 1032"/>
                <a:gd name="T78" fmla="*/ 0 w 2715"/>
                <a:gd name="T79" fmla="*/ 1 h 1032"/>
                <a:gd name="T80" fmla="*/ 0 w 2715"/>
                <a:gd name="T81" fmla="*/ 1 h 1032"/>
                <a:gd name="T82" fmla="*/ 0 w 2715"/>
                <a:gd name="T83" fmla="*/ 1 h 1032"/>
                <a:gd name="T84" fmla="*/ 0 w 2715"/>
                <a:gd name="T85" fmla="*/ 1 h 1032"/>
                <a:gd name="T86" fmla="*/ 0 w 2715"/>
                <a:gd name="T87" fmla="*/ 1 h 1032"/>
                <a:gd name="T88" fmla="*/ 0 w 2715"/>
                <a:gd name="T89" fmla="*/ 1 h 1032"/>
                <a:gd name="T90" fmla="*/ 0 w 2715"/>
                <a:gd name="T91" fmla="*/ 1 h 1032"/>
                <a:gd name="T92" fmla="*/ 0 w 2715"/>
                <a:gd name="T93" fmla="*/ 1 h 1032"/>
                <a:gd name="T94" fmla="*/ 0 w 2715"/>
                <a:gd name="T95" fmla="*/ 1 h 1032"/>
                <a:gd name="T96" fmla="*/ 0 w 2715"/>
                <a:gd name="T97" fmla="*/ 1 h 1032"/>
                <a:gd name="T98" fmla="*/ 0 w 2715"/>
                <a:gd name="T99" fmla="*/ 1 h 10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15"/>
                <a:gd name="T151" fmla="*/ 0 h 1032"/>
                <a:gd name="T152" fmla="*/ 2715 w 2715"/>
                <a:gd name="T153" fmla="*/ 1032 h 10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15" h="1032">
                  <a:moveTo>
                    <a:pt x="49" y="446"/>
                  </a:moveTo>
                  <a:lnTo>
                    <a:pt x="643" y="737"/>
                  </a:lnTo>
                  <a:lnTo>
                    <a:pt x="1137" y="1003"/>
                  </a:lnTo>
                  <a:lnTo>
                    <a:pt x="1230" y="973"/>
                  </a:lnTo>
                  <a:lnTo>
                    <a:pt x="1420" y="836"/>
                  </a:lnTo>
                  <a:lnTo>
                    <a:pt x="1612" y="597"/>
                  </a:lnTo>
                  <a:lnTo>
                    <a:pt x="1755" y="519"/>
                  </a:lnTo>
                  <a:lnTo>
                    <a:pt x="1861" y="509"/>
                  </a:lnTo>
                  <a:lnTo>
                    <a:pt x="1837" y="481"/>
                  </a:lnTo>
                  <a:lnTo>
                    <a:pt x="913" y="157"/>
                  </a:lnTo>
                  <a:lnTo>
                    <a:pt x="844" y="150"/>
                  </a:lnTo>
                  <a:lnTo>
                    <a:pt x="656" y="201"/>
                  </a:lnTo>
                  <a:lnTo>
                    <a:pt x="466" y="351"/>
                  </a:lnTo>
                  <a:lnTo>
                    <a:pt x="217" y="433"/>
                  </a:lnTo>
                  <a:lnTo>
                    <a:pt x="107" y="433"/>
                  </a:lnTo>
                  <a:lnTo>
                    <a:pt x="281" y="395"/>
                  </a:lnTo>
                  <a:lnTo>
                    <a:pt x="458" y="330"/>
                  </a:lnTo>
                  <a:lnTo>
                    <a:pt x="622" y="194"/>
                  </a:lnTo>
                  <a:lnTo>
                    <a:pt x="819" y="138"/>
                  </a:lnTo>
                  <a:lnTo>
                    <a:pt x="896" y="129"/>
                  </a:lnTo>
                  <a:lnTo>
                    <a:pt x="1070" y="203"/>
                  </a:lnTo>
                  <a:lnTo>
                    <a:pt x="1145" y="116"/>
                  </a:lnTo>
                  <a:lnTo>
                    <a:pt x="1287" y="55"/>
                  </a:lnTo>
                  <a:lnTo>
                    <a:pt x="1411" y="38"/>
                  </a:lnTo>
                  <a:lnTo>
                    <a:pt x="1635" y="0"/>
                  </a:lnTo>
                  <a:lnTo>
                    <a:pt x="1462" y="43"/>
                  </a:lnTo>
                  <a:lnTo>
                    <a:pt x="1274" y="81"/>
                  </a:lnTo>
                  <a:lnTo>
                    <a:pt x="1219" y="116"/>
                  </a:lnTo>
                  <a:lnTo>
                    <a:pt x="1223" y="224"/>
                  </a:lnTo>
                  <a:lnTo>
                    <a:pt x="1909" y="481"/>
                  </a:lnTo>
                  <a:lnTo>
                    <a:pt x="1939" y="532"/>
                  </a:lnTo>
                  <a:lnTo>
                    <a:pt x="1994" y="481"/>
                  </a:lnTo>
                  <a:lnTo>
                    <a:pt x="2080" y="462"/>
                  </a:lnTo>
                  <a:lnTo>
                    <a:pt x="2278" y="441"/>
                  </a:lnTo>
                  <a:lnTo>
                    <a:pt x="2472" y="372"/>
                  </a:lnTo>
                  <a:lnTo>
                    <a:pt x="2681" y="249"/>
                  </a:lnTo>
                  <a:lnTo>
                    <a:pt x="2715" y="252"/>
                  </a:lnTo>
                  <a:lnTo>
                    <a:pt x="2500" y="386"/>
                  </a:lnTo>
                  <a:lnTo>
                    <a:pt x="2335" y="460"/>
                  </a:lnTo>
                  <a:lnTo>
                    <a:pt x="2114" y="509"/>
                  </a:lnTo>
                  <a:lnTo>
                    <a:pt x="1958" y="555"/>
                  </a:lnTo>
                  <a:lnTo>
                    <a:pt x="1766" y="625"/>
                  </a:lnTo>
                  <a:lnTo>
                    <a:pt x="1548" y="785"/>
                  </a:lnTo>
                  <a:lnTo>
                    <a:pt x="1394" y="905"/>
                  </a:lnTo>
                  <a:lnTo>
                    <a:pt x="1219" y="1003"/>
                  </a:lnTo>
                  <a:lnTo>
                    <a:pt x="1114" y="1032"/>
                  </a:lnTo>
                  <a:lnTo>
                    <a:pt x="660" y="768"/>
                  </a:lnTo>
                  <a:lnTo>
                    <a:pt x="0" y="454"/>
                  </a:lnTo>
                  <a:lnTo>
                    <a:pt x="49" y="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5" name="Freeform 58"/>
            <p:cNvSpPr>
              <a:spLocks/>
            </p:cNvSpPr>
            <p:nvPr/>
          </p:nvSpPr>
          <p:spPr bwMode="auto">
            <a:xfrm>
              <a:off x="2876" y="3048"/>
              <a:ext cx="563" cy="147"/>
            </a:xfrm>
            <a:custGeom>
              <a:avLst/>
              <a:gdLst>
                <a:gd name="T0" fmla="*/ 0 w 1127"/>
                <a:gd name="T1" fmla="*/ 1 h 293"/>
                <a:gd name="T2" fmla="*/ 0 w 1127"/>
                <a:gd name="T3" fmla="*/ 1 h 293"/>
                <a:gd name="T4" fmla="*/ 0 w 1127"/>
                <a:gd name="T5" fmla="*/ 1 h 293"/>
                <a:gd name="T6" fmla="*/ 0 w 1127"/>
                <a:gd name="T7" fmla="*/ 1 h 293"/>
                <a:gd name="T8" fmla="*/ 0 w 1127"/>
                <a:gd name="T9" fmla="*/ 1 h 293"/>
                <a:gd name="T10" fmla="*/ 0 w 1127"/>
                <a:gd name="T11" fmla="*/ 0 h 293"/>
                <a:gd name="T12" fmla="*/ 0 w 1127"/>
                <a:gd name="T13" fmla="*/ 1 h 293"/>
                <a:gd name="T14" fmla="*/ 0 w 1127"/>
                <a:gd name="T15" fmla="*/ 1 h 293"/>
                <a:gd name="T16" fmla="*/ 0 w 1127"/>
                <a:gd name="T17" fmla="*/ 1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7"/>
                <a:gd name="T28" fmla="*/ 0 h 293"/>
                <a:gd name="T29" fmla="*/ 1127 w 1127"/>
                <a:gd name="T30" fmla="*/ 293 h 2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7" h="293">
                  <a:moveTo>
                    <a:pt x="0" y="76"/>
                  </a:moveTo>
                  <a:lnTo>
                    <a:pt x="143" y="53"/>
                  </a:lnTo>
                  <a:lnTo>
                    <a:pt x="190" y="17"/>
                  </a:lnTo>
                  <a:lnTo>
                    <a:pt x="1006" y="268"/>
                  </a:lnTo>
                  <a:lnTo>
                    <a:pt x="1127" y="293"/>
                  </a:lnTo>
                  <a:lnTo>
                    <a:pt x="184" y="0"/>
                  </a:lnTo>
                  <a:lnTo>
                    <a:pt x="112" y="38"/>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6" name="Freeform 59"/>
            <p:cNvSpPr>
              <a:spLocks/>
            </p:cNvSpPr>
            <p:nvPr/>
          </p:nvSpPr>
          <p:spPr bwMode="auto">
            <a:xfrm>
              <a:off x="1525" y="3105"/>
              <a:ext cx="548" cy="466"/>
            </a:xfrm>
            <a:custGeom>
              <a:avLst/>
              <a:gdLst>
                <a:gd name="T0" fmla="*/ 0 w 1097"/>
                <a:gd name="T1" fmla="*/ 1 h 932"/>
                <a:gd name="T2" fmla="*/ 0 w 1097"/>
                <a:gd name="T3" fmla="*/ 1 h 932"/>
                <a:gd name="T4" fmla="*/ 0 w 1097"/>
                <a:gd name="T5" fmla="*/ 1 h 932"/>
                <a:gd name="T6" fmla="*/ 0 w 1097"/>
                <a:gd name="T7" fmla="*/ 1 h 932"/>
                <a:gd name="T8" fmla="*/ 0 w 1097"/>
                <a:gd name="T9" fmla="*/ 1 h 932"/>
                <a:gd name="T10" fmla="*/ 0 w 1097"/>
                <a:gd name="T11" fmla="*/ 1 h 932"/>
                <a:gd name="T12" fmla="*/ 0 w 1097"/>
                <a:gd name="T13" fmla="*/ 1 h 932"/>
                <a:gd name="T14" fmla="*/ 0 w 1097"/>
                <a:gd name="T15" fmla="*/ 1 h 932"/>
                <a:gd name="T16" fmla="*/ 0 w 1097"/>
                <a:gd name="T17" fmla="*/ 1 h 932"/>
                <a:gd name="T18" fmla="*/ 0 w 1097"/>
                <a:gd name="T19" fmla="*/ 1 h 932"/>
                <a:gd name="T20" fmla="*/ 0 w 1097"/>
                <a:gd name="T21" fmla="*/ 1 h 932"/>
                <a:gd name="T22" fmla="*/ 0 w 1097"/>
                <a:gd name="T23" fmla="*/ 1 h 932"/>
                <a:gd name="T24" fmla="*/ 0 w 1097"/>
                <a:gd name="T25" fmla="*/ 0 h 932"/>
                <a:gd name="T26" fmla="*/ 0 w 1097"/>
                <a:gd name="T27" fmla="*/ 1 h 932"/>
                <a:gd name="T28" fmla="*/ 0 w 1097"/>
                <a:gd name="T29" fmla="*/ 1 h 932"/>
                <a:gd name="T30" fmla="*/ 0 w 1097"/>
                <a:gd name="T31" fmla="*/ 1 h 932"/>
                <a:gd name="T32" fmla="*/ 0 w 1097"/>
                <a:gd name="T33" fmla="*/ 1 h 932"/>
                <a:gd name="T34" fmla="*/ 0 w 1097"/>
                <a:gd name="T35" fmla="*/ 1 h 932"/>
                <a:gd name="T36" fmla="*/ 0 w 1097"/>
                <a:gd name="T37" fmla="*/ 1 h 932"/>
                <a:gd name="T38" fmla="*/ 0 w 1097"/>
                <a:gd name="T39" fmla="*/ 1 h 932"/>
                <a:gd name="T40" fmla="*/ 0 w 1097"/>
                <a:gd name="T41" fmla="*/ 1 h 932"/>
                <a:gd name="T42" fmla="*/ 0 w 1097"/>
                <a:gd name="T43" fmla="*/ 1 h 932"/>
                <a:gd name="T44" fmla="*/ 0 w 1097"/>
                <a:gd name="T45" fmla="*/ 1 h 932"/>
                <a:gd name="T46" fmla="*/ 0 w 1097"/>
                <a:gd name="T47" fmla="*/ 1 h 932"/>
                <a:gd name="T48" fmla="*/ 0 w 1097"/>
                <a:gd name="T49" fmla="*/ 1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7"/>
                <a:gd name="T76" fmla="*/ 0 h 932"/>
                <a:gd name="T77" fmla="*/ 1097 w 109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7" h="932">
                  <a:moveTo>
                    <a:pt x="59" y="23"/>
                  </a:moveTo>
                  <a:lnTo>
                    <a:pt x="57" y="291"/>
                  </a:lnTo>
                  <a:lnTo>
                    <a:pt x="12" y="764"/>
                  </a:lnTo>
                  <a:lnTo>
                    <a:pt x="0" y="871"/>
                  </a:lnTo>
                  <a:lnTo>
                    <a:pt x="67" y="844"/>
                  </a:lnTo>
                  <a:lnTo>
                    <a:pt x="230" y="831"/>
                  </a:lnTo>
                  <a:lnTo>
                    <a:pt x="466" y="871"/>
                  </a:lnTo>
                  <a:lnTo>
                    <a:pt x="719" y="932"/>
                  </a:lnTo>
                  <a:lnTo>
                    <a:pt x="972" y="922"/>
                  </a:lnTo>
                  <a:lnTo>
                    <a:pt x="1097" y="905"/>
                  </a:lnTo>
                  <a:lnTo>
                    <a:pt x="1040" y="878"/>
                  </a:lnTo>
                  <a:lnTo>
                    <a:pt x="1080" y="846"/>
                  </a:lnTo>
                  <a:lnTo>
                    <a:pt x="902" y="0"/>
                  </a:lnTo>
                  <a:lnTo>
                    <a:pt x="930" y="224"/>
                  </a:lnTo>
                  <a:lnTo>
                    <a:pt x="1050" y="823"/>
                  </a:lnTo>
                  <a:lnTo>
                    <a:pt x="981" y="882"/>
                  </a:lnTo>
                  <a:lnTo>
                    <a:pt x="818" y="901"/>
                  </a:lnTo>
                  <a:lnTo>
                    <a:pt x="487" y="823"/>
                  </a:lnTo>
                  <a:lnTo>
                    <a:pt x="272" y="738"/>
                  </a:lnTo>
                  <a:lnTo>
                    <a:pt x="143" y="711"/>
                  </a:lnTo>
                  <a:lnTo>
                    <a:pt x="57" y="747"/>
                  </a:lnTo>
                  <a:lnTo>
                    <a:pt x="101" y="325"/>
                  </a:lnTo>
                  <a:lnTo>
                    <a:pt x="84" y="72"/>
                  </a:lnTo>
                  <a:lnTo>
                    <a:pt x="5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7" name="Freeform 60"/>
            <p:cNvSpPr>
              <a:spLocks/>
            </p:cNvSpPr>
            <p:nvPr/>
          </p:nvSpPr>
          <p:spPr bwMode="auto">
            <a:xfrm>
              <a:off x="576" y="2964"/>
              <a:ext cx="615" cy="106"/>
            </a:xfrm>
            <a:custGeom>
              <a:avLst/>
              <a:gdLst>
                <a:gd name="T0" fmla="*/ 0 w 1230"/>
                <a:gd name="T1" fmla="*/ 0 h 213"/>
                <a:gd name="T2" fmla="*/ 1 w 1230"/>
                <a:gd name="T3" fmla="*/ 0 h 213"/>
                <a:gd name="T4" fmla="*/ 1 w 1230"/>
                <a:gd name="T5" fmla="*/ 0 h 213"/>
                <a:gd name="T6" fmla="*/ 1 w 1230"/>
                <a:gd name="T7" fmla="*/ 0 h 213"/>
                <a:gd name="T8" fmla="*/ 1 w 1230"/>
                <a:gd name="T9" fmla="*/ 0 h 213"/>
                <a:gd name="T10" fmla="*/ 1 w 1230"/>
                <a:gd name="T11" fmla="*/ 0 h 213"/>
                <a:gd name="T12" fmla="*/ 1 w 1230"/>
                <a:gd name="T13" fmla="*/ 0 h 213"/>
                <a:gd name="T14" fmla="*/ 1 w 1230"/>
                <a:gd name="T15" fmla="*/ 0 h 213"/>
                <a:gd name="T16" fmla="*/ 0 w 1230"/>
                <a:gd name="T17" fmla="*/ 0 h 213"/>
                <a:gd name="T18" fmla="*/ 0 w 1230"/>
                <a:gd name="T19" fmla="*/ 0 h 213"/>
                <a:gd name="T20" fmla="*/ 0 w 1230"/>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0"/>
                <a:gd name="T34" fmla="*/ 0 h 213"/>
                <a:gd name="T35" fmla="*/ 1230 w 1230"/>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0" h="213">
                  <a:moveTo>
                    <a:pt x="0" y="0"/>
                  </a:moveTo>
                  <a:lnTo>
                    <a:pt x="616" y="0"/>
                  </a:lnTo>
                  <a:lnTo>
                    <a:pt x="1000" y="148"/>
                  </a:lnTo>
                  <a:lnTo>
                    <a:pt x="1230" y="207"/>
                  </a:lnTo>
                  <a:lnTo>
                    <a:pt x="1008" y="213"/>
                  </a:lnTo>
                  <a:lnTo>
                    <a:pt x="700" y="150"/>
                  </a:lnTo>
                  <a:lnTo>
                    <a:pt x="350" y="144"/>
                  </a:lnTo>
                  <a:lnTo>
                    <a:pt x="274" y="47"/>
                  </a:lnTo>
                  <a:lnTo>
                    <a:pt x="0"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2638" name="Freeform 61"/>
            <p:cNvSpPr>
              <a:spLocks/>
            </p:cNvSpPr>
            <p:nvPr/>
          </p:nvSpPr>
          <p:spPr bwMode="auto">
            <a:xfrm>
              <a:off x="2640" y="2964"/>
              <a:ext cx="284" cy="75"/>
            </a:xfrm>
            <a:custGeom>
              <a:avLst/>
              <a:gdLst>
                <a:gd name="T0" fmla="*/ 1 w 568"/>
                <a:gd name="T1" fmla="*/ 1 h 150"/>
                <a:gd name="T2" fmla="*/ 1 w 568"/>
                <a:gd name="T3" fmla="*/ 1 h 150"/>
                <a:gd name="T4" fmla="*/ 1 w 568"/>
                <a:gd name="T5" fmla="*/ 1 h 150"/>
                <a:gd name="T6" fmla="*/ 1 w 568"/>
                <a:gd name="T7" fmla="*/ 0 h 150"/>
                <a:gd name="T8" fmla="*/ 1 w 568"/>
                <a:gd name="T9" fmla="*/ 0 h 150"/>
                <a:gd name="T10" fmla="*/ 1 w 568"/>
                <a:gd name="T11" fmla="*/ 1 h 150"/>
                <a:gd name="T12" fmla="*/ 0 w 568"/>
                <a:gd name="T13" fmla="*/ 1 h 150"/>
                <a:gd name="T14" fmla="*/ 1 w 568"/>
                <a:gd name="T15" fmla="*/ 1 h 150"/>
                <a:gd name="T16" fmla="*/ 1 w 568"/>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8"/>
                <a:gd name="T28" fmla="*/ 0 h 150"/>
                <a:gd name="T29" fmla="*/ 568 w 568"/>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8" h="150">
                  <a:moveTo>
                    <a:pt x="127" y="150"/>
                  </a:moveTo>
                  <a:lnTo>
                    <a:pt x="300" y="116"/>
                  </a:lnTo>
                  <a:lnTo>
                    <a:pt x="203" y="55"/>
                  </a:lnTo>
                  <a:lnTo>
                    <a:pt x="568" y="0"/>
                  </a:lnTo>
                  <a:lnTo>
                    <a:pt x="129" y="0"/>
                  </a:lnTo>
                  <a:lnTo>
                    <a:pt x="104" y="32"/>
                  </a:lnTo>
                  <a:lnTo>
                    <a:pt x="0" y="95"/>
                  </a:lnTo>
                  <a:lnTo>
                    <a:pt x="127"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grpSp>
      <p:sp>
        <p:nvSpPr>
          <p:cNvPr id="533566" name="Text Box 62"/>
          <p:cNvSpPr txBox="1">
            <a:spLocks noChangeArrowheads="1"/>
          </p:cNvSpPr>
          <p:nvPr/>
        </p:nvSpPr>
        <p:spPr bwMode="auto">
          <a:xfrm>
            <a:off x="2362200" y="533401"/>
            <a:ext cx="7239000" cy="771525"/>
          </a:xfrm>
          <a:prstGeom prst="rect">
            <a:avLst/>
          </a:prstGeom>
          <a:solidFill>
            <a:srgbClr val="990000"/>
          </a:solidFill>
          <a:ln w="9525">
            <a:solidFill>
              <a:schemeClr val="tx1"/>
            </a:solidFill>
            <a:miter lim="800000"/>
            <a:headEnd/>
            <a:tailEnd/>
          </a:ln>
          <a:effectLst>
            <a:outerShdw dist="107763" dir="2700000" algn="ctr" rotWithShape="0">
              <a:schemeClr val="tx2"/>
            </a:outerShdw>
          </a:effectLst>
        </p:spPr>
        <p:txBody>
          <a:bodyPr>
            <a:spAutoFit/>
          </a:bodyPr>
          <a:lstStyle/>
          <a:p>
            <a:pPr algn="ctr">
              <a:spcBef>
                <a:spcPct val="50000"/>
              </a:spcBef>
              <a:defRPr/>
            </a:pPr>
            <a:r>
              <a:rPr lang="sq-AL" sz="4400" b="1">
                <a:solidFill>
                  <a:schemeClr val="bg1"/>
                </a:solidFill>
                <a:effectLst>
                  <a:outerShdw blurRad="38100" dist="38100" dir="2700000" algn="tl">
                    <a:srgbClr val="000000"/>
                  </a:outerShdw>
                </a:effectLst>
                <a:latin typeface="Times New Roman" pitchFamily="18" charset="0"/>
              </a:rPr>
              <a:t>Auditimi dhe auditorët</a:t>
            </a:r>
          </a:p>
        </p:txBody>
      </p:sp>
      <p:sp>
        <p:nvSpPr>
          <p:cNvPr id="2" name="Slide Number Placeholder 1"/>
          <p:cNvSpPr>
            <a:spLocks noGrp="1"/>
          </p:cNvSpPr>
          <p:nvPr>
            <p:ph type="sldNum" sz="quarter" idx="12"/>
          </p:nvPr>
        </p:nvSpPr>
        <p:spPr/>
        <p:txBody>
          <a:bodyPr/>
          <a:lstStyle/>
          <a:p>
            <a:fld id="{30EAF011-1B97-48A7-85B3-B95A2B65C876}" type="slidenum">
              <a:rPr lang="sq-AL" smtClean="0"/>
              <a:t>101</a:t>
            </a:fld>
            <a:endParaRPr lang="sq-AL"/>
          </a:p>
        </p:txBody>
      </p:sp>
    </p:spTree>
    <p:extLst>
      <p:ext uri="{BB962C8B-B14F-4D97-AF65-F5344CB8AC3E}">
        <p14:creationId xmlns:p14="http://schemas.microsoft.com/office/powerpoint/2010/main" val="2472745768"/>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6096000" y="838200"/>
            <a:ext cx="3962400" cy="5048250"/>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3600">
                <a:solidFill>
                  <a:schemeClr val="tx2"/>
                </a:solidFill>
                <a:latin typeface="Times New Roman" panose="02020603050405020304" pitchFamily="18" charset="0"/>
              </a:rPr>
              <a:t>Auditorët e pavarur të cilët ekzaminojnë informacionet për të konfirmuar se janë të përgatitura në pajtim me </a:t>
            </a:r>
            <a:r>
              <a:rPr lang="en-US" altLang="en-US" sz="3600">
                <a:solidFill>
                  <a:schemeClr val="tx2"/>
                </a:solidFill>
                <a:latin typeface="Times New Roman" panose="02020603050405020304" pitchFamily="18" charset="0"/>
              </a:rPr>
              <a:t>GAAP </a:t>
            </a:r>
            <a:r>
              <a:rPr lang="sq-AL" altLang="en-US" sz="3600">
                <a:solidFill>
                  <a:schemeClr val="tx2"/>
                </a:solidFill>
                <a:latin typeface="Times New Roman" panose="02020603050405020304" pitchFamily="18" charset="0"/>
              </a:rPr>
              <a:t>janë </a:t>
            </a:r>
            <a:r>
              <a:rPr lang="sq-AL" altLang="en-US" sz="3600" b="1" i="1">
                <a:solidFill>
                  <a:schemeClr val="tx2"/>
                </a:solidFill>
                <a:latin typeface="Times New Roman" panose="02020603050405020304" pitchFamily="18" charset="0"/>
              </a:rPr>
              <a:t>kontabilistë publik të çerfifikuar.</a:t>
            </a:r>
            <a:endParaRPr lang="sq-AL" altLang="en-US" sz="3600">
              <a:solidFill>
                <a:schemeClr val="tx2"/>
              </a:solidFill>
              <a:latin typeface="Times New Roman" panose="02020603050405020304" pitchFamily="18" charset="0"/>
            </a:endParaRPr>
          </a:p>
        </p:txBody>
      </p:sp>
      <p:grpSp>
        <p:nvGrpSpPr>
          <p:cNvPr id="153603" name="Group 3"/>
          <p:cNvGrpSpPr>
            <a:grpSpLocks/>
          </p:cNvGrpSpPr>
          <p:nvPr/>
        </p:nvGrpSpPr>
        <p:grpSpPr bwMode="auto">
          <a:xfrm>
            <a:off x="1524001" y="1706564"/>
            <a:ext cx="4564063" cy="3309937"/>
            <a:chOff x="0" y="1075"/>
            <a:chExt cx="2875" cy="2085"/>
          </a:xfrm>
        </p:grpSpPr>
        <p:sp>
          <p:nvSpPr>
            <p:cNvPr id="153604" name="Freeform 4"/>
            <p:cNvSpPr>
              <a:spLocks/>
            </p:cNvSpPr>
            <p:nvPr/>
          </p:nvSpPr>
          <p:spPr bwMode="auto">
            <a:xfrm>
              <a:off x="7" y="2510"/>
              <a:ext cx="2631" cy="650"/>
            </a:xfrm>
            <a:custGeom>
              <a:avLst/>
              <a:gdLst>
                <a:gd name="T0" fmla="*/ 0 w 5264"/>
                <a:gd name="T1" fmla="*/ 1 h 1300"/>
                <a:gd name="T2" fmla="*/ 0 w 5264"/>
                <a:gd name="T3" fmla="*/ 1 h 1300"/>
                <a:gd name="T4" fmla="*/ 0 w 5264"/>
                <a:gd name="T5" fmla="*/ 1 h 1300"/>
                <a:gd name="T6" fmla="*/ 0 w 5264"/>
                <a:gd name="T7" fmla="*/ 1 h 1300"/>
                <a:gd name="T8" fmla="*/ 0 w 5264"/>
                <a:gd name="T9" fmla="*/ 1 h 1300"/>
                <a:gd name="T10" fmla="*/ 0 w 5264"/>
                <a:gd name="T11" fmla="*/ 0 h 1300"/>
                <a:gd name="T12" fmla="*/ 0 w 5264"/>
                <a:gd name="T13" fmla="*/ 1 h 1300"/>
                <a:gd name="T14" fmla="*/ 0 w 5264"/>
                <a:gd name="T15" fmla="*/ 1 h 1300"/>
                <a:gd name="T16" fmla="*/ 0 w 5264"/>
                <a:gd name="T17" fmla="*/ 1 h 1300"/>
                <a:gd name="T18" fmla="*/ 0 w 5264"/>
                <a:gd name="T19" fmla="*/ 1 h 1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64"/>
                <a:gd name="T31" fmla="*/ 0 h 1300"/>
                <a:gd name="T32" fmla="*/ 5264 w 5264"/>
                <a:gd name="T33" fmla="*/ 1300 h 13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64" h="1300">
                  <a:moveTo>
                    <a:pt x="5256" y="1300"/>
                  </a:moveTo>
                  <a:lnTo>
                    <a:pt x="2737" y="1300"/>
                  </a:lnTo>
                  <a:lnTo>
                    <a:pt x="645" y="684"/>
                  </a:lnTo>
                  <a:lnTo>
                    <a:pt x="0" y="863"/>
                  </a:lnTo>
                  <a:lnTo>
                    <a:pt x="0" y="490"/>
                  </a:lnTo>
                  <a:lnTo>
                    <a:pt x="1010" y="0"/>
                  </a:lnTo>
                  <a:lnTo>
                    <a:pt x="2038" y="93"/>
                  </a:lnTo>
                  <a:lnTo>
                    <a:pt x="5264" y="1252"/>
                  </a:lnTo>
                  <a:lnTo>
                    <a:pt x="5256" y="1300"/>
                  </a:lnTo>
                  <a:close/>
                </a:path>
              </a:pathLst>
            </a:custGeom>
            <a:solidFill>
              <a:srgbClr val="FFE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05" name="Freeform 5"/>
            <p:cNvSpPr>
              <a:spLocks/>
            </p:cNvSpPr>
            <p:nvPr/>
          </p:nvSpPr>
          <p:spPr bwMode="auto">
            <a:xfrm>
              <a:off x="1247" y="2837"/>
              <a:ext cx="423" cy="288"/>
            </a:xfrm>
            <a:custGeom>
              <a:avLst/>
              <a:gdLst>
                <a:gd name="T0" fmla="*/ 0 w 846"/>
                <a:gd name="T1" fmla="*/ 1 h 576"/>
                <a:gd name="T2" fmla="*/ 1 w 846"/>
                <a:gd name="T3" fmla="*/ 1 h 576"/>
                <a:gd name="T4" fmla="*/ 1 w 846"/>
                <a:gd name="T5" fmla="*/ 1 h 576"/>
                <a:gd name="T6" fmla="*/ 1 w 846"/>
                <a:gd name="T7" fmla="*/ 0 h 576"/>
                <a:gd name="T8" fmla="*/ 0 w 846"/>
                <a:gd name="T9" fmla="*/ 1 h 576"/>
                <a:gd name="T10" fmla="*/ 0 w 846"/>
                <a:gd name="T11" fmla="*/ 1 h 576"/>
                <a:gd name="T12" fmla="*/ 0 60000 65536"/>
                <a:gd name="T13" fmla="*/ 0 60000 65536"/>
                <a:gd name="T14" fmla="*/ 0 60000 65536"/>
                <a:gd name="T15" fmla="*/ 0 60000 65536"/>
                <a:gd name="T16" fmla="*/ 0 60000 65536"/>
                <a:gd name="T17" fmla="*/ 0 60000 65536"/>
                <a:gd name="T18" fmla="*/ 0 w 846"/>
                <a:gd name="T19" fmla="*/ 0 h 576"/>
                <a:gd name="T20" fmla="*/ 846 w 84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846" h="576">
                  <a:moveTo>
                    <a:pt x="0" y="342"/>
                  </a:moveTo>
                  <a:lnTo>
                    <a:pt x="496" y="576"/>
                  </a:lnTo>
                  <a:lnTo>
                    <a:pt x="846" y="249"/>
                  </a:lnTo>
                  <a:lnTo>
                    <a:pt x="287" y="0"/>
                  </a:lnTo>
                  <a:lnTo>
                    <a:pt x="0" y="3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06" name="Freeform 6"/>
            <p:cNvSpPr>
              <a:spLocks/>
            </p:cNvSpPr>
            <p:nvPr/>
          </p:nvSpPr>
          <p:spPr bwMode="auto">
            <a:xfrm>
              <a:off x="446" y="2599"/>
              <a:ext cx="541" cy="370"/>
            </a:xfrm>
            <a:custGeom>
              <a:avLst/>
              <a:gdLst>
                <a:gd name="T0" fmla="*/ 0 w 1082"/>
                <a:gd name="T1" fmla="*/ 1 h 739"/>
                <a:gd name="T2" fmla="*/ 1 w 1082"/>
                <a:gd name="T3" fmla="*/ 1 h 739"/>
                <a:gd name="T4" fmla="*/ 1 w 1082"/>
                <a:gd name="T5" fmla="*/ 1 h 739"/>
                <a:gd name="T6" fmla="*/ 1 w 1082"/>
                <a:gd name="T7" fmla="*/ 0 h 739"/>
                <a:gd name="T8" fmla="*/ 0 w 1082"/>
                <a:gd name="T9" fmla="*/ 1 h 739"/>
                <a:gd name="T10" fmla="*/ 0 w 1082"/>
                <a:gd name="T11" fmla="*/ 1 h 739"/>
                <a:gd name="T12" fmla="*/ 0 60000 65536"/>
                <a:gd name="T13" fmla="*/ 0 60000 65536"/>
                <a:gd name="T14" fmla="*/ 0 60000 65536"/>
                <a:gd name="T15" fmla="*/ 0 60000 65536"/>
                <a:gd name="T16" fmla="*/ 0 60000 65536"/>
                <a:gd name="T17" fmla="*/ 0 60000 65536"/>
                <a:gd name="T18" fmla="*/ 0 w 1082"/>
                <a:gd name="T19" fmla="*/ 0 h 739"/>
                <a:gd name="T20" fmla="*/ 1082 w 1082"/>
                <a:gd name="T21" fmla="*/ 739 h 739"/>
              </a:gdLst>
              <a:ahLst/>
              <a:cxnLst>
                <a:cxn ang="T12">
                  <a:pos x="T0" y="T1"/>
                </a:cxn>
                <a:cxn ang="T13">
                  <a:pos x="T2" y="T3"/>
                </a:cxn>
                <a:cxn ang="T14">
                  <a:pos x="T4" y="T5"/>
                </a:cxn>
                <a:cxn ang="T15">
                  <a:pos x="T6" y="T7"/>
                </a:cxn>
                <a:cxn ang="T16">
                  <a:pos x="T8" y="T9"/>
                </a:cxn>
                <a:cxn ang="T17">
                  <a:pos x="T10" y="T11"/>
                </a:cxn>
              </a:cxnLst>
              <a:rect l="T18" t="T19" r="T20" b="T21"/>
              <a:pathLst>
                <a:path w="1082" h="739">
                  <a:moveTo>
                    <a:pt x="0" y="211"/>
                  </a:moveTo>
                  <a:lnTo>
                    <a:pt x="730" y="739"/>
                  </a:lnTo>
                  <a:lnTo>
                    <a:pt x="1082" y="498"/>
                  </a:lnTo>
                  <a:lnTo>
                    <a:pt x="327" y="0"/>
                  </a:lnTo>
                  <a:lnTo>
                    <a:pt x="0" y="211"/>
                  </a:lnTo>
                  <a:close/>
                </a:path>
              </a:pathLst>
            </a:custGeom>
            <a:solidFill>
              <a:srgbClr val="FFF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07" name="Freeform 7"/>
            <p:cNvSpPr>
              <a:spLocks/>
            </p:cNvSpPr>
            <p:nvPr/>
          </p:nvSpPr>
          <p:spPr bwMode="auto">
            <a:xfrm>
              <a:off x="559" y="2579"/>
              <a:ext cx="521" cy="347"/>
            </a:xfrm>
            <a:custGeom>
              <a:avLst/>
              <a:gdLst>
                <a:gd name="T0" fmla="*/ 0 w 1041"/>
                <a:gd name="T1" fmla="*/ 1 h 693"/>
                <a:gd name="T2" fmla="*/ 1 w 1041"/>
                <a:gd name="T3" fmla="*/ 1 h 693"/>
                <a:gd name="T4" fmla="*/ 1 w 1041"/>
                <a:gd name="T5" fmla="*/ 1 h 693"/>
                <a:gd name="T6" fmla="*/ 1 w 1041"/>
                <a:gd name="T7" fmla="*/ 0 h 693"/>
                <a:gd name="T8" fmla="*/ 0 w 1041"/>
                <a:gd name="T9" fmla="*/ 1 h 693"/>
                <a:gd name="T10" fmla="*/ 0 w 1041"/>
                <a:gd name="T11" fmla="*/ 1 h 693"/>
                <a:gd name="T12" fmla="*/ 0 60000 65536"/>
                <a:gd name="T13" fmla="*/ 0 60000 65536"/>
                <a:gd name="T14" fmla="*/ 0 60000 65536"/>
                <a:gd name="T15" fmla="*/ 0 60000 65536"/>
                <a:gd name="T16" fmla="*/ 0 60000 65536"/>
                <a:gd name="T17" fmla="*/ 0 60000 65536"/>
                <a:gd name="T18" fmla="*/ 0 w 1041"/>
                <a:gd name="T19" fmla="*/ 0 h 693"/>
                <a:gd name="T20" fmla="*/ 1041 w 1041"/>
                <a:gd name="T21" fmla="*/ 693 h 693"/>
              </a:gdLst>
              <a:ahLst/>
              <a:cxnLst>
                <a:cxn ang="T12">
                  <a:pos x="T0" y="T1"/>
                </a:cxn>
                <a:cxn ang="T13">
                  <a:pos x="T2" y="T3"/>
                </a:cxn>
                <a:cxn ang="T14">
                  <a:pos x="T4" y="T5"/>
                </a:cxn>
                <a:cxn ang="T15">
                  <a:pos x="T6" y="T7"/>
                </a:cxn>
                <a:cxn ang="T16">
                  <a:pos x="T8" y="T9"/>
                </a:cxn>
                <a:cxn ang="T17">
                  <a:pos x="T10" y="T11"/>
                </a:cxn>
              </a:cxnLst>
              <a:rect l="T18" t="T19" r="T20" b="T21"/>
              <a:pathLst>
                <a:path w="1041" h="693">
                  <a:moveTo>
                    <a:pt x="0" y="156"/>
                  </a:moveTo>
                  <a:lnTo>
                    <a:pt x="224" y="693"/>
                  </a:lnTo>
                  <a:lnTo>
                    <a:pt x="1041" y="482"/>
                  </a:lnTo>
                  <a:lnTo>
                    <a:pt x="847" y="0"/>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08" name="Freeform 8"/>
            <p:cNvSpPr>
              <a:spLocks/>
            </p:cNvSpPr>
            <p:nvPr/>
          </p:nvSpPr>
          <p:spPr bwMode="auto">
            <a:xfrm>
              <a:off x="554" y="2607"/>
              <a:ext cx="455" cy="121"/>
            </a:xfrm>
            <a:custGeom>
              <a:avLst/>
              <a:gdLst>
                <a:gd name="T0" fmla="*/ 0 w 911"/>
                <a:gd name="T1" fmla="*/ 1 h 241"/>
                <a:gd name="T2" fmla="*/ 0 w 911"/>
                <a:gd name="T3" fmla="*/ 1 h 241"/>
                <a:gd name="T4" fmla="*/ 0 w 911"/>
                <a:gd name="T5" fmla="*/ 1 h 241"/>
                <a:gd name="T6" fmla="*/ 0 w 911"/>
                <a:gd name="T7" fmla="*/ 1 h 241"/>
                <a:gd name="T8" fmla="*/ 0 w 911"/>
                <a:gd name="T9" fmla="*/ 1 h 241"/>
                <a:gd name="T10" fmla="*/ 0 w 911"/>
                <a:gd name="T11" fmla="*/ 0 h 241"/>
                <a:gd name="T12" fmla="*/ 0 w 911"/>
                <a:gd name="T13" fmla="*/ 1 h 241"/>
                <a:gd name="T14" fmla="*/ 0 w 911"/>
                <a:gd name="T15" fmla="*/ 1 h 241"/>
                <a:gd name="T16" fmla="*/ 0 w 911"/>
                <a:gd name="T17" fmla="*/ 1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1"/>
                <a:gd name="T28" fmla="*/ 0 h 241"/>
                <a:gd name="T29" fmla="*/ 911 w 911"/>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1" h="241">
                  <a:moveTo>
                    <a:pt x="48" y="188"/>
                  </a:moveTo>
                  <a:lnTo>
                    <a:pt x="196" y="241"/>
                  </a:lnTo>
                  <a:lnTo>
                    <a:pt x="397" y="196"/>
                  </a:lnTo>
                  <a:lnTo>
                    <a:pt x="576" y="140"/>
                  </a:lnTo>
                  <a:lnTo>
                    <a:pt x="911" y="101"/>
                  </a:lnTo>
                  <a:lnTo>
                    <a:pt x="857" y="0"/>
                  </a:lnTo>
                  <a:lnTo>
                    <a:pt x="0" y="63"/>
                  </a:lnTo>
                  <a:lnTo>
                    <a:pt x="48" y="18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09" name="Freeform 9"/>
            <p:cNvSpPr>
              <a:spLocks/>
            </p:cNvSpPr>
            <p:nvPr/>
          </p:nvSpPr>
          <p:spPr bwMode="auto">
            <a:xfrm>
              <a:off x="1604" y="2868"/>
              <a:ext cx="400" cy="253"/>
            </a:xfrm>
            <a:custGeom>
              <a:avLst/>
              <a:gdLst>
                <a:gd name="T0" fmla="*/ 0 w 800"/>
                <a:gd name="T1" fmla="*/ 1 h 506"/>
                <a:gd name="T2" fmla="*/ 1 w 800"/>
                <a:gd name="T3" fmla="*/ 1 h 506"/>
                <a:gd name="T4" fmla="*/ 1 w 800"/>
                <a:gd name="T5" fmla="*/ 1 h 506"/>
                <a:gd name="T6" fmla="*/ 1 w 800"/>
                <a:gd name="T7" fmla="*/ 0 h 506"/>
                <a:gd name="T8" fmla="*/ 1 w 800"/>
                <a:gd name="T9" fmla="*/ 1 h 506"/>
                <a:gd name="T10" fmla="*/ 0 w 800"/>
                <a:gd name="T11" fmla="*/ 1 h 506"/>
                <a:gd name="T12" fmla="*/ 0 w 800"/>
                <a:gd name="T13" fmla="*/ 1 h 506"/>
                <a:gd name="T14" fmla="*/ 0 60000 65536"/>
                <a:gd name="T15" fmla="*/ 0 60000 65536"/>
                <a:gd name="T16" fmla="*/ 0 60000 65536"/>
                <a:gd name="T17" fmla="*/ 0 60000 65536"/>
                <a:gd name="T18" fmla="*/ 0 60000 65536"/>
                <a:gd name="T19" fmla="*/ 0 60000 65536"/>
                <a:gd name="T20" fmla="*/ 0 60000 65536"/>
                <a:gd name="T21" fmla="*/ 0 w 800"/>
                <a:gd name="T22" fmla="*/ 0 h 506"/>
                <a:gd name="T23" fmla="*/ 800 w 800"/>
                <a:gd name="T24" fmla="*/ 506 h 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 h="506">
                  <a:moveTo>
                    <a:pt x="0" y="350"/>
                  </a:moveTo>
                  <a:lnTo>
                    <a:pt x="38" y="506"/>
                  </a:lnTo>
                  <a:lnTo>
                    <a:pt x="800" y="506"/>
                  </a:lnTo>
                  <a:lnTo>
                    <a:pt x="730" y="0"/>
                  </a:lnTo>
                  <a:lnTo>
                    <a:pt x="131" y="194"/>
                  </a:lnTo>
                  <a:lnTo>
                    <a:pt x="0" y="350"/>
                  </a:lnTo>
                  <a:close/>
                </a:path>
              </a:pathLst>
            </a:custGeom>
            <a:solidFill>
              <a:srgbClr val="B2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0" name="Freeform 10"/>
            <p:cNvSpPr>
              <a:spLocks/>
            </p:cNvSpPr>
            <p:nvPr/>
          </p:nvSpPr>
          <p:spPr bwMode="auto">
            <a:xfrm>
              <a:off x="1180" y="2599"/>
              <a:ext cx="836" cy="409"/>
            </a:xfrm>
            <a:custGeom>
              <a:avLst/>
              <a:gdLst>
                <a:gd name="T0" fmla="*/ 0 w 1671"/>
                <a:gd name="T1" fmla="*/ 1 h 817"/>
                <a:gd name="T2" fmla="*/ 1 w 1671"/>
                <a:gd name="T3" fmla="*/ 1 h 817"/>
                <a:gd name="T4" fmla="*/ 1 w 1671"/>
                <a:gd name="T5" fmla="*/ 1 h 817"/>
                <a:gd name="T6" fmla="*/ 1 w 1671"/>
                <a:gd name="T7" fmla="*/ 1 h 817"/>
                <a:gd name="T8" fmla="*/ 1 w 1671"/>
                <a:gd name="T9" fmla="*/ 1 h 817"/>
                <a:gd name="T10" fmla="*/ 1 w 1671"/>
                <a:gd name="T11" fmla="*/ 1 h 817"/>
                <a:gd name="T12" fmla="*/ 1 w 1671"/>
                <a:gd name="T13" fmla="*/ 0 h 817"/>
                <a:gd name="T14" fmla="*/ 1 w 1671"/>
                <a:gd name="T15" fmla="*/ 1 h 817"/>
                <a:gd name="T16" fmla="*/ 1 w 1671"/>
                <a:gd name="T17" fmla="*/ 1 h 817"/>
                <a:gd name="T18" fmla="*/ 0 w 1671"/>
                <a:gd name="T19" fmla="*/ 1 h 817"/>
                <a:gd name="T20" fmla="*/ 0 w 1671"/>
                <a:gd name="T21" fmla="*/ 1 h 8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1"/>
                <a:gd name="T34" fmla="*/ 0 h 817"/>
                <a:gd name="T35" fmla="*/ 1671 w 1671"/>
                <a:gd name="T36" fmla="*/ 817 h 8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1" h="817">
                  <a:moveTo>
                    <a:pt x="0" y="460"/>
                  </a:moveTo>
                  <a:lnTo>
                    <a:pt x="606" y="631"/>
                  </a:lnTo>
                  <a:lnTo>
                    <a:pt x="825" y="631"/>
                  </a:lnTo>
                  <a:lnTo>
                    <a:pt x="1220" y="817"/>
                  </a:lnTo>
                  <a:lnTo>
                    <a:pt x="1671" y="460"/>
                  </a:lnTo>
                  <a:lnTo>
                    <a:pt x="1275" y="241"/>
                  </a:lnTo>
                  <a:lnTo>
                    <a:pt x="568" y="0"/>
                  </a:lnTo>
                  <a:lnTo>
                    <a:pt x="374" y="296"/>
                  </a:lnTo>
                  <a:lnTo>
                    <a:pt x="125" y="374"/>
                  </a:lnTo>
                  <a:lnTo>
                    <a:pt x="0" y="460"/>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1" name="Freeform 11"/>
            <p:cNvSpPr>
              <a:spLocks/>
            </p:cNvSpPr>
            <p:nvPr/>
          </p:nvSpPr>
          <p:spPr bwMode="auto">
            <a:xfrm>
              <a:off x="2431" y="2354"/>
              <a:ext cx="410" cy="791"/>
            </a:xfrm>
            <a:custGeom>
              <a:avLst/>
              <a:gdLst>
                <a:gd name="T0" fmla="*/ 1 w 820"/>
                <a:gd name="T1" fmla="*/ 0 h 1582"/>
                <a:gd name="T2" fmla="*/ 1 w 820"/>
                <a:gd name="T3" fmla="*/ 1 h 1582"/>
                <a:gd name="T4" fmla="*/ 1 w 820"/>
                <a:gd name="T5" fmla="*/ 1 h 1582"/>
                <a:gd name="T6" fmla="*/ 1 w 820"/>
                <a:gd name="T7" fmla="*/ 1 h 1582"/>
                <a:gd name="T8" fmla="*/ 1 w 820"/>
                <a:gd name="T9" fmla="*/ 1 h 1582"/>
                <a:gd name="T10" fmla="*/ 1 w 820"/>
                <a:gd name="T11" fmla="*/ 1 h 1582"/>
                <a:gd name="T12" fmla="*/ 1 w 820"/>
                <a:gd name="T13" fmla="*/ 1 h 1582"/>
                <a:gd name="T14" fmla="*/ 0 w 820"/>
                <a:gd name="T15" fmla="*/ 1 h 1582"/>
                <a:gd name="T16" fmla="*/ 1 w 820"/>
                <a:gd name="T17" fmla="*/ 0 h 1582"/>
                <a:gd name="T18" fmla="*/ 1 w 820"/>
                <a:gd name="T19" fmla="*/ 0 h 1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0"/>
                <a:gd name="T31" fmla="*/ 0 h 1582"/>
                <a:gd name="T32" fmla="*/ 820 w 820"/>
                <a:gd name="T33" fmla="*/ 1582 h 1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0" h="1582">
                  <a:moveTo>
                    <a:pt x="116" y="0"/>
                  </a:moveTo>
                  <a:lnTo>
                    <a:pt x="582" y="82"/>
                  </a:lnTo>
                  <a:lnTo>
                    <a:pt x="820" y="304"/>
                  </a:lnTo>
                  <a:lnTo>
                    <a:pt x="802" y="926"/>
                  </a:lnTo>
                  <a:lnTo>
                    <a:pt x="660" y="1234"/>
                  </a:lnTo>
                  <a:lnTo>
                    <a:pt x="460" y="1582"/>
                  </a:lnTo>
                  <a:lnTo>
                    <a:pt x="342" y="1559"/>
                  </a:lnTo>
                  <a:lnTo>
                    <a:pt x="0" y="1403"/>
                  </a:lnTo>
                  <a:lnTo>
                    <a:pt x="116" y="0"/>
                  </a:lnTo>
                  <a:close/>
                </a:path>
              </a:pathLst>
            </a:custGeom>
            <a:solidFill>
              <a:srgbClr val="DBE5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2" name="Freeform 12"/>
            <p:cNvSpPr>
              <a:spLocks/>
            </p:cNvSpPr>
            <p:nvPr/>
          </p:nvSpPr>
          <p:spPr bwMode="auto">
            <a:xfrm>
              <a:off x="232" y="2098"/>
              <a:ext cx="233" cy="540"/>
            </a:xfrm>
            <a:custGeom>
              <a:avLst/>
              <a:gdLst>
                <a:gd name="T0" fmla="*/ 1 w 466"/>
                <a:gd name="T1" fmla="*/ 0 h 1082"/>
                <a:gd name="T2" fmla="*/ 0 w 466"/>
                <a:gd name="T3" fmla="*/ 0 h 1082"/>
                <a:gd name="T4" fmla="*/ 1 w 466"/>
                <a:gd name="T5" fmla="*/ 0 h 1082"/>
                <a:gd name="T6" fmla="*/ 1 w 466"/>
                <a:gd name="T7" fmla="*/ 0 h 1082"/>
                <a:gd name="T8" fmla="*/ 1 w 466"/>
                <a:gd name="T9" fmla="*/ 0 h 1082"/>
                <a:gd name="T10" fmla="*/ 1 w 466"/>
                <a:gd name="T11" fmla="*/ 0 h 1082"/>
                <a:gd name="T12" fmla="*/ 1 w 466"/>
                <a:gd name="T13" fmla="*/ 0 h 1082"/>
                <a:gd name="T14" fmla="*/ 0 60000 65536"/>
                <a:gd name="T15" fmla="*/ 0 60000 65536"/>
                <a:gd name="T16" fmla="*/ 0 60000 65536"/>
                <a:gd name="T17" fmla="*/ 0 60000 65536"/>
                <a:gd name="T18" fmla="*/ 0 60000 65536"/>
                <a:gd name="T19" fmla="*/ 0 60000 65536"/>
                <a:gd name="T20" fmla="*/ 0 60000 65536"/>
                <a:gd name="T21" fmla="*/ 0 w 466"/>
                <a:gd name="T22" fmla="*/ 0 h 1082"/>
                <a:gd name="T23" fmla="*/ 466 w 466"/>
                <a:gd name="T24" fmla="*/ 1082 h 10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082">
                  <a:moveTo>
                    <a:pt x="7" y="1082"/>
                  </a:moveTo>
                  <a:lnTo>
                    <a:pt x="0" y="312"/>
                  </a:lnTo>
                  <a:lnTo>
                    <a:pt x="116" y="156"/>
                  </a:lnTo>
                  <a:lnTo>
                    <a:pt x="466" y="0"/>
                  </a:lnTo>
                  <a:lnTo>
                    <a:pt x="272" y="956"/>
                  </a:lnTo>
                  <a:lnTo>
                    <a:pt x="7" y="1082"/>
                  </a:lnTo>
                  <a:close/>
                </a:path>
              </a:pathLst>
            </a:custGeom>
            <a:solidFill>
              <a:srgbClr val="DBE5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3" name="Freeform 13"/>
            <p:cNvSpPr>
              <a:spLocks/>
            </p:cNvSpPr>
            <p:nvPr/>
          </p:nvSpPr>
          <p:spPr bwMode="auto">
            <a:xfrm>
              <a:off x="333" y="1932"/>
              <a:ext cx="869" cy="736"/>
            </a:xfrm>
            <a:custGeom>
              <a:avLst/>
              <a:gdLst>
                <a:gd name="T0" fmla="*/ 0 w 1740"/>
                <a:gd name="T1" fmla="*/ 1 h 1471"/>
                <a:gd name="T2" fmla="*/ 0 w 1740"/>
                <a:gd name="T3" fmla="*/ 1 h 1471"/>
                <a:gd name="T4" fmla="*/ 0 w 1740"/>
                <a:gd name="T5" fmla="*/ 1 h 1471"/>
                <a:gd name="T6" fmla="*/ 0 w 1740"/>
                <a:gd name="T7" fmla="*/ 1 h 1471"/>
                <a:gd name="T8" fmla="*/ 0 w 1740"/>
                <a:gd name="T9" fmla="*/ 1 h 1471"/>
                <a:gd name="T10" fmla="*/ 0 w 1740"/>
                <a:gd name="T11" fmla="*/ 1 h 1471"/>
                <a:gd name="T12" fmla="*/ 0 w 1740"/>
                <a:gd name="T13" fmla="*/ 1 h 1471"/>
                <a:gd name="T14" fmla="*/ 0 w 1740"/>
                <a:gd name="T15" fmla="*/ 1 h 1471"/>
                <a:gd name="T16" fmla="*/ 0 w 1740"/>
                <a:gd name="T17" fmla="*/ 1 h 1471"/>
                <a:gd name="T18" fmla="*/ 0 w 1740"/>
                <a:gd name="T19" fmla="*/ 1 h 1471"/>
                <a:gd name="T20" fmla="*/ 0 w 1740"/>
                <a:gd name="T21" fmla="*/ 1 h 1471"/>
                <a:gd name="T22" fmla="*/ 0 w 1740"/>
                <a:gd name="T23" fmla="*/ 1 h 1471"/>
                <a:gd name="T24" fmla="*/ 0 w 1740"/>
                <a:gd name="T25" fmla="*/ 0 h 1471"/>
                <a:gd name="T26" fmla="*/ 0 w 1740"/>
                <a:gd name="T27" fmla="*/ 1 h 1471"/>
                <a:gd name="T28" fmla="*/ 0 w 1740"/>
                <a:gd name="T29" fmla="*/ 1 h 1471"/>
                <a:gd name="T30" fmla="*/ 0 w 1740"/>
                <a:gd name="T31" fmla="*/ 1 h 14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40"/>
                <a:gd name="T49" fmla="*/ 0 h 1471"/>
                <a:gd name="T50" fmla="*/ 1740 w 1740"/>
                <a:gd name="T51" fmla="*/ 1471 h 14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40" h="1471">
                  <a:moveTo>
                    <a:pt x="242" y="225"/>
                  </a:moveTo>
                  <a:lnTo>
                    <a:pt x="63" y="953"/>
                  </a:lnTo>
                  <a:lnTo>
                    <a:pt x="0" y="1164"/>
                  </a:lnTo>
                  <a:lnTo>
                    <a:pt x="82" y="1378"/>
                  </a:lnTo>
                  <a:lnTo>
                    <a:pt x="624" y="1471"/>
                  </a:lnTo>
                  <a:lnTo>
                    <a:pt x="1331" y="1331"/>
                  </a:lnTo>
                  <a:lnTo>
                    <a:pt x="1643" y="1198"/>
                  </a:lnTo>
                  <a:lnTo>
                    <a:pt x="1740" y="1078"/>
                  </a:lnTo>
                  <a:lnTo>
                    <a:pt x="1637" y="882"/>
                  </a:lnTo>
                  <a:lnTo>
                    <a:pt x="1502" y="498"/>
                  </a:lnTo>
                  <a:lnTo>
                    <a:pt x="1424" y="202"/>
                  </a:lnTo>
                  <a:lnTo>
                    <a:pt x="1179" y="65"/>
                  </a:lnTo>
                  <a:lnTo>
                    <a:pt x="677" y="0"/>
                  </a:lnTo>
                  <a:lnTo>
                    <a:pt x="479" y="120"/>
                  </a:lnTo>
                  <a:lnTo>
                    <a:pt x="242" y="225"/>
                  </a:lnTo>
                  <a:close/>
                </a:path>
              </a:pathLst>
            </a:custGeom>
            <a:solidFill>
              <a:srgbClr val="597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4" name="Freeform 14"/>
            <p:cNvSpPr>
              <a:spLocks/>
            </p:cNvSpPr>
            <p:nvPr/>
          </p:nvSpPr>
          <p:spPr bwMode="auto">
            <a:xfrm>
              <a:off x="675" y="1770"/>
              <a:ext cx="275" cy="313"/>
            </a:xfrm>
            <a:custGeom>
              <a:avLst/>
              <a:gdLst>
                <a:gd name="T0" fmla="*/ 0 w 551"/>
                <a:gd name="T1" fmla="*/ 0 h 628"/>
                <a:gd name="T2" fmla="*/ 0 w 551"/>
                <a:gd name="T3" fmla="*/ 0 h 628"/>
                <a:gd name="T4" fmla="*/ 0 w 551"/>
                <a:gd name="T5" fmla="*/ 0 h 628"/>
                <a:gd name="T6" fmla="*/ 0 w 551"/>
                <a:gd name="T7" fmla="*/ 0 h 628"/>
                <a:gd name="T8" fmla="*/ 0 w 551"/>
                <a:gd name="T9" fmla="*/ 0 h 628"/>
                <a:gd name="T10" fmla="*/ 0 w 551"/>
                <a:gd name="T11" fmla="*/ 0 h 628"/>
                <a:gd name="T12" fmla="*/ 0 w 551"/>
                <a:gd name="T13" fmla="*/ 0 h 628"/>
                <a:gd name="T14" fmla="*/ 0 w 551"/>
                <a:gd name="T15" fmla="*/ 0 h 628"/>
                <a:gd name="T16" fmla="*/ 0 w 551"/>
                <a:gd name="T17" fmla="*/ 0 h 628"/>
                <a:gd name="T18" fmla="*/ 0 w 551"/>
                <a:gd name="T19" fmla="*/ 0 h 628"/>
                <a:gd name="T20" fmla="*/ 0 w 551"/>
                <a:gd name="T21" fmla="*/ 0 h 628"/>
                <a:gd name="T22" fmla="*/ 0 w 551"/>
                <a:gd name="T23" fmla="*/ 0 h 628"/>
                <a:gd name="T24" fmla="*/ 0 w 551"/>
                <a:gd name="T25" fmla="*/ 0 h 628"/>
                <a:gd name="T26" fmla="*/ 0 w 551"/>
                <a:gd name="T27" fmla="*/ 0 h 628"/>
                <a:gd name="T28" fmla="*/ 0 w 551"/>
                <a:gd name="T29" fmla="*/ 0 h 6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1"/>
                <a:gd name="T46" fmla="*/ 0 h 628"/>
                <a:gd name="T47" fmla="*/ 551 w 551"/>
                <a:gd name="T48" fmla="*/ 628 h 6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1" h="628">
                  <a:moveTo>
                    <a:pt x="0" y="299"/>
                  </a:moveTo>
                  <a:lnTo>
                    <a:pt x="41" y="232"/>
                  </a:lnTo>
                  <a:lnTo>
                    <a:pt x="34" y="0"/>
                  </a:lnTo>
                  <a:lnTo>
                    <a:pt x="479" y="0"/>
                  </a:lnTo>
                  <a:lnTo>
                    <a:pt x="499" y="48"/>
                  </a:lnTo>
                  <a:lnTo>
                    <a:pt x="551" y="253"/>
                  </a:lnTo>
                  <a:lnTo>
                    <a:pt x="547" y="502"/>
                  </a:lnTo>
                  <a:lnTo>
                    <a:pt x="513" y="588"/>
                  </a:lnTo>
                  <a:lnTo>
                    <a:pt x="332" y="628"/>
                  </a:lnTo>
                  <a:lnTo>
                    <a:pt x="275" y="609"/>
                  </a:lnTo>
                  <a:lnTo>
                    <a:pt x="100" y="422"/>
                  </a:lnTo>
                  <a:lnTo>
                    <a:pt x="62" y="413"/>
                  </a:lnTo>
                  <a:lnTo>
                    <a:pt x="22" y="371"/>
                  </a:lnTo>
                  <a:lnTo>
                    <a:pt x="0" y="299"/>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5" name="Freeform 15"/>
            <p:cNvSpPr>
              <a:spLocks/>
            </p:cNvSpPr>
            <p:nvPr/>
          </p:nvSpPr>
          <p:spPr bwMode="auto">
            <a:xfrm>
              <a:off x="670" y="2509"/>
              <a:ext cx="349" cy="182"/>
            </a:xfrm>
            <a:custGeom>
              <a:avLst/>
              <a:gdLst>
                <a:gd name="T0" fmla="*/ 0 w 698"/>
                <a:gd name="T1" fmla="*/ 1 h 363"/>
                <a:gd name="T2" fmla="*/ 1 w 698"/>
                <a:gd name="T3" fmla="*/ 1 h 363"/>
                <a:gd name="T4" fmla="*/ 1 w 698"/>
                <a:gd name="T5" fmla="*/ 1 h 363"/>
                <a:gd name="T6" fmla="*/ 1 w 698"/>
                <a:gd name="T7" fmla="*/ 1 h 363"/>
                <a:gd name="T8" fmla="*/ 1 w 698"/>
                <a:gd name="T9" fmla="*/ 1 h 363"/>
                <a:gd name="T10" fmla="*/ 1 w 698"/>
                <a:gd name="T11" fmla="*/ 1 h 363"/>
                <a:gd name="T12" fmla="*/ 1 w 698"/>
                <a:gd name="T13" fmla="*/ 1 h 363"/>
                <a:gd name="T14" fmla="*/ 1 w 698"/>
                <a:gd name="T15" fmla="*/ 1 h 363"/>
                <a:gd name="T16" fmla="*/ 1 w 698"/>
                <a:gd name="T17" fmla="*/ 1 h 363"/>
                <a:gd name="T18" fmla="*/ 1 w 698"/>
                <a:gd name="T19" fmla="*/ 1 h 363"/>
                <a:gd name="T20" fmla="*/ 1 w 698"/>
                <a:gd name="T21" fmla="*/ 1 h 363"/>
                <a:gd name="T22" fmla="*/ 1 w 698"/>
                <a:gd name="T23" fmla="*/ 1 h 363"/>
                <a:gd name="T24" fmla="*/ 1 w 698"/>
                <a:gd name="T25" fmla="*/ 0 h 363"/>
                <a:gd name="T26" fmla="*/ 1 w 698"/>
                <a:gd name="T27" fmla="*/ 1 h 363"/>
                <a:gd name="T28" fmla="*/ 0 w 698"/>
                <a:gd name="T29" fmla="*/ 1 h 363"/>
                <a:gd name="T30" fmla="*/ 0 w 698"/>
                <a:gd name="T31" fmla="*/ 1 h 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8"/>
                <a:gd name="T49" fmla="*/ 0 h 363"/>
                <a:gd name="T50" fmla="*/ 698 w 698"/>
                <a:gd name="T51" fmla="*/ 363 h 3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8" h="363">
                  <a:moveTo>
                    <a:pt x="0" y="314"/>
                  </a:moveTo>
                  <a:lnTo>
                    <a:pt x="13" y="361"/>
                  </a:lnTo>
                  <a:lnTo>
                    <a:pt x="120" y="363"/>
                  </a:lnTo>
                  <a:lnTo>
                    <a:pt x="308" y="291"/>
                  </a:lnTo>
                  <a:lnTo>
                    <a:pt x="365" y="272"/>
                  </a:lnTo>
                  <a:lnTo>
                    <a:pt x="532" y="268"/>
                  </a:lnTo>
                  <a:lnTo>
                    <a:pt x="637" y="173"/>
                  </a:lnTo>
                  <a:lnTo>
                    <a:pt x="652" y="139"/>
                  </a:lnTo>
                  <a:lnTo>
                    <a:pt x="698" y="106"/>
                  </a:lnTo>
                  <a:lnTo>
                    <a:pt x="698" y="86"/>
                  </a:lnTo>
                  <a:lnTo>
                    <a:pt x="625" y="59"/>
                  </a:lnTo>
                  <a:lnTo>
                    <a:pt x="565" y="29"/>
                  </a:lnTo>
                  <a:lnTo>
                    <a:pt x="454" y="0"/>
                  </a:lnTo>
                  <a:lnTo>
                    <a:pt x="215" y="101"/>
                  </a:lnTo>
                  <a:lnTo>
                    <a:pt x="0" y="314"/>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6" name="Freeform 16"/>
            <p:cNvSpPr>
              <a:spLocks/>
            </p:cNvSpPr>
            <p:nvPr/>
          </p:nvSpPr>
          <p:spPr bwMode="auto">
            <a:xfrm>
              <a:off x="892" y="2377"/>
              <a:ext cx="71" cy="151"/>
            </a:xfrm>
            <a:custGeom>
              <a:avLst/>
              <a:gdLst>
                <a:gd name="T0" fmla="*/ 1 w 141"/>
                <a:gd name="T1" fmla="*/ 1 h 302"/>
                <a:gd name="T2" fmla="*/ 0 w 141"/>
                <a:gd name="T3" fmla="*/ 1 h 302"/>
                <a:gd name="T4" fmla="*/ 1 w 141"/>
                <a:gd name="T5" fmla="*/ 1 h 302"/>
                <a:gd name="T6" fmla="*/ 1 w 141"/>
                <a:gd name="T7" fmla="*/ 1 h 302"/>
                <a:gd name="T8" fmla="*/ 1 w 141"/>
                <a:gd name="T9" fmla="*/ 0 h 302"/>
                <a:gd name="T10" fmla="*/ 1 w 141"/>
                <a:gd name="T11" fmla="*/ 1 h 302"/>
                <a:gd name="T12" fmla="*/ 1 w 141"/>
                <a:gd name="T13" fmla="*/ 1 h 302"/>
                <a:gd name="T14" fmla="*/ 0 60000 65536"/>
                <a:gd name="T15" fmla="*/ 0 60000 65536"/>
                <a:gd name="T16" fmla="*/ 0 60000 65536"/>
                <a:gd name="T17" fmla="*/ 0 60000 65536"/>
                <a:gd name="T18" fmla="*/ 0 60000 65536"/>
                <a:gd name="T19" fmla="*/ 0 60000 65536"/>
                <a:gd name="T20" fmla="*/ 0 60000 65536"/>
                <a:gd name="T21" fmla="*/ 0 w 141"/>
                <a:gd name="T22" fmla="*/ 0 h 302"/>
                <a:gd name="T23" fmla="*/ 141 w 1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302">
                  <a:moveTo>
                    <a:pt x="2" y="4"/>
                  </a:moveTo>
                  <a:lnTo>
                    <a:pt x="0" y="38"/>
                  </a:lnTo>
                  <a:lnTo>
                    <a:pt x="72" y="279"/>
                  </a:lnTo>
                  <a:lnTo>
                    <a:pt x="141" y="302"/>
                  </a:lnTo>
                  <a:lnTo>
                    <a:pt x="30" y="0"/>
                  </a:lnTo>
                  <a:lnTo>
                    <a:pt x="2" y="4"/>
                  </a:lnTo>
                  <a:close/>
                </a:path>
              </a:pathLst>
            </a:custGeom>
            <a:solidFill>
              <a:srgbClr val="008C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7" name="Freeform 17"/>
            <p:cNvSpPr>
              <a:spLocks/>
            </p:cNvSpPr>
            <p:nvPr/>
          </p:nvSpPr>
          <p:spPr bwMode="auto">
            <a:xfrm>
              <a:off x="640" y="2543"/>
              <a:ext cx="173" cy="114"/>
            </a:xfrm>
            <a:custGeom>
              <a:avLst/>
              <a:gdLst>
                <a:gd name="T0" fmla="*/ 0 w 346"/>
                <a:gd name="T1" fmla="*/ 0 h 229"/>
                <a:gd name="T2" fmla="*/ 1 w 346"/>
                <a:gd name="T3" fmla="*/ 0 h 229"/>
                <a:gd name="T4" fmla="*/ 1 w 346"/>
                <a:gd name="T5" fmla="*/ 0 h 229"/>
                <a:gd name="T6" fmla="*/ 1 w 346"/>
                <a:gd name="T7" fmla="*/ 0 h 229"/>
                <a:gd name="T8" fmla="*/ 0 w 346"/>
                <a:gd name="T9" fmla="*/ 0 h 229"/>
                <a:gd name="T10" fmla="*/ 0 w 346"/>
                <a:gd name="T11" fmla="*/ 0 h 229"/>
                <a:gd name="T12" fmla="*/ 0 60000 65536"/>
                <a:gd name="T13" fmla="*/ 0 60000 65536"/>
                <a:gd name="T14" fmla="*/ 0 60000 65536"/>
                <a:gd name="T15" fmla="*/ 0 60000 65536"/>
                <a:gd name="T16" fmla="*/ 0 60000 65536"/>
                <a:gd name="T17" fmla="*/ 0 60000 65536"/>
                <a:gd name="T18" fmla="*/ 0 w 346"/>
                <a:gd name="T19" fmla="*/ 0 h 229"/>
                <a:gd name="T20" fmla="*/ 346 w 346"/>
                <a:gd name="T21" fmla="*/ 229 h 229"/>
              </a:gdLst>
              <a:ahLst/>
              <a:cxnLst>
                <a:cxn ang="T12">
                  <a:pos x="T0" y="T1"/>
                </a:cxn>
                <a:cxn ang="T13">
                  <a:pos x="T2" y="T3"/>
                </a:cxn>
                <a:cxn ang="T14">
                  <a:pos x="T4" y="T5"/>
                </a:cxn>
                <a:cxn ang="T15">
                  <a:pos x="T6" y="T7"/>
                </a:cxn>
                <a:cxn ang="T16">
                  <a:pos x="T8" y="T9"/>
                </a:cxn>
                <a:cxn ang="T17">
                  <a:pos x="T10" y="T11"/>
                </a:cxn>
              </a:cxnLst>
              <a:rect l="T18" t="T19" r="T20" b="T21"/>
              <a:pathLst>
                <a:path w="346" h="229">
                  <a:moveTo>
                    <a:pt x="0" y="223"/>
                  </a:moveTo>
                  <a:lnTo>
                    <a:pt x="283" y="229"/>
                  </a:lnTo>
                  <a:lnTo>
                    <a:pt x="346" y="14"/>
                  </a:lnTo>
                  <a:lnTo>
                    <a:pt x="198" y="0"/>
                  </a:lnTo>
                  <a:lnTo>
                    <a:pt x="0" y="223"/>
                  </a:lnTo>
                  <a:close/>
                </a:path>
              </a:pathLst>
            </a:custGeom>
            <a:solidFill>
              <a:srgbClr val="FFF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8" name="Freeform 18"/>
            <p:cNvSpPr>
              <a:spLocks/>
            </p:cNvSpPr>
            <p:nvPr/>
          </p:nvSpPr>
          <p:spPr bwMode="auto">
            <a:xfrm>
              <a:off x="681" y="1941"/>
              <a:ext cx="196" cy="582"/>
            </a:xfrm>
            <a:custGeom>
              <a:avLst/>
              <a:gdLst>
                <a:gd name="T0" fmla="*/ 0 w 391"/>
                <a:gd name="T1" fmla="*/ 0 h 1166"/>
                <a:gd name="T2" fmla="*/ 1 w 391"/>
                <a:gd name="T3" fmla="*/ 0 h 1166"/>
                <a:gd name="T4" fmla="*/ 1 w 391"/>
                <a:gd name="T5" fmla="*/ 0 h 1166"/>
                <a:gd name="T6" fmla="*/ 1 w 391"/>
                <a:gd name="T7" fmla="*/ 0 h 1166"/>
                <a:gd name="T8" fmla="*/ 1 w 391"/>
                <a:gd name="T9" fmla="*/ 0 h 1166"/>
                <a:gd name="T10" fmla="*/ 1 w 391"/>
                <a:gd name="T11" fmla="*/ 0 h 1166"/>
                <a:gd name="T12" fmla="*/ 1 w 391"/>
                <a:gd name="T13" fmla="*/ 0 h 1166"/>
                <a:gd name="T14" fmla="*/ 1 w 391"/>
                <a:gd name="T15" fmla="*/ 0 h 1166"/>
                <a:gd name="T16" fmla="*/ 1 w 391"/>
                <a:gd name="T17" fmla="*/ 0 h 1166"/>
                <a:gd name="T18" fmla="*/ 1 w 391"/>
                <a:gd name="T19" fmla="*/ 0 h 1166"/>
                <a:gd name="T20" fmla="*/ 0 w 391"/>
                <a:gd name="T21" fmla="*/ 0 h 1166"/>
                <a:gd name="T22" fmla="*/ 0 w 391"/>
                <a:gd name="T23" fmla="*/ 0 h 1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166"/>
                <a:gd name="T38" fmla="*/ 391 w 391"/>
                <a:gd name="T39" fmla="*/ 1166 h 1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166">
                  <a:moveTo>
                    <a:pt x="0" y="0"/>
                  </a:moveTo>
                  <a:lnTo>
                    <a:pt x="15" y="109"/>
                  </a:lnTo>
                  <a:lnTo>
                    <a:pt x="104" y="536"/>
                  </a:lnTo>
                  <a:lnTo>
                    <a:pt x="116" y="708"/>
                  </a:lnTo>
                  <a:lnTo>
                    <a:pt x="87" y="1166"/>
                  </a:lnTo>
                  <a:lnTo>
                    <a:pt x="317" y="584"/>
                  </a:lnTo>
                  <a:lnTo>
                    <a:pt x="391" y="274"/>
                  </a:lnTo>
                  <a:lnTo>
                    <a:pt x="295" y="284"/>
                  </a:lnTo>
                  <a:lnTo>
                    <a:pt x="104" y="86"/>
                  </a:lnTo>
                  <a:lnTo>
                    <a:pt x="57" y="77"/>
                  </a:lnTo>
                  <a:lnTo>
                    <a:pt x="0" y="0"/>
                  </a:lnTo>
                  <a:close/>
                </a:path>
              </a:pathLst>
            </a:custGeom>
            <a:solidFill>
              <a:srgbClr val="FFF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19" name="Freeform 19"/>
            <p:cNvSpPr>
              <a:spLocks/>
            </p:cNvSpPr>
            <p:nvPr/>
          </p:nvSpPr>
          <p:spPr bwMode="auto">
            <a:xfrm>
              <a:off x="722" y="2098"/>
              <a:ext cx="116" cy="442"/>
            </a:xfrm>
            <a:custGeom>
              <a:avLst/>
              <a:gdLst>
                <a:gd name="T0" fmla="*/ 1 w 232"/>
                <a:gd name="T1" fmla="*/ 0 h 886"/>
                <a:gd name="T2" fmla="*/ 1 w 232"/>
                <a:gd name="T3" fmla="*/ 0 h 886"/>
                <a:gd name="T4" fmla="*/ 1 w 232"/>
                <a:gd name="T5" fmla="*/ 0 h 886"/>
                <a:gd name="T6" fmla="*/ 1 w 232"/>
                <a:gd name="T7" fmla="*/ 0 h 886"/>
                <a:gd name="T8" fmla="*/ 1 w 232"/>
                <a:gd name="T9" fmla="*/ 0 h 886"/>
                <a:gd name="T10" fmla="*/ 0 w 232"/>
                <a:gd name="T11" fmla="*/ 0 h 886"/>
                <a:gd name="T12" fmla="*/ 1 w 232"/>
                <a:gd name="T13" fmla="*/ 0 h 886"/>
                <a:gd name="T14" fmla="*/ 1 w 232"/>
                <a:gd name="T15" fmla="*/ 0 h 886"/>
                <a:gd name="T16" fmla="*/ 1 w 232"/>
                <a:gd name="T17" fmla="*/ 0 h 886"/>
                <a:gd name="T18" fmla="*/ 1 w 232"/>
                <a:gd name="T19" fmla="*/ 0 h 886"/>
                <a:gd name="T20" fmla="*/ 1 w 232"/>
                <a:gd name="T21" fmla="*/ 0 h 886"/>
                <a:gd name="T22" fmla="*/ 1 w 232"/>
                <a:gd name="T23" fmla="*/ 0 h 886"/>
                <a:gd name="T24" fmla="*/ 1 w 232"/>
                <a:gd name="T25" fmla="*/ 0 h 8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2"/>
                <a:gd name="T40" fmla="*/ 0 h 886"/>
                <a:gd name="T41" fmla="*/ 232 w 232"/>
                <a:gd name="T42" fmla="*/ 886 h 8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2" h="886">
                  <a:moveTo>
                    <a:pt x="171" y="0"/>
                  </a:moveTo>
                  <a:lnTo>
                    <a:pt x="104" y="89"/>
                  </a:lnTo>
                  <a:lnTo>
                    <a:pt x="148" y="203"/>
                  </a:lnTo>
                  <a:lnTo>
                    <a:pt x="100" y="316"/>
                  </a:lnTo>
                  <a:lnTo>
                    <a:pt x="9" y="777"/>
                  </a:lnTo>
                  <a:lnTo>
                    <a:pt x="0" y="880"/>
                  </a:lnTo>
                  <a:lnTo>
                    <a:pt x="47" y="886"/>
                  </a:lnTo>
                  <a:lnTo>
                    <a:pt x="123" y="709"/>
                  </a:lnTo>
                  <a:lnTo>
                    <a:pt x="232" y="302"/>
                  </a:lnTo>
                  <a:lnTo>
                    <a:pt x="199" y="164"/>
                  </a:lnTo>
                  <a:lnTo>
                    <a:pt x="218" y="89"/>
                  </a:lnTo>
                  <a:lnTo>
                    <a:pt x="171"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0" name="Freeform 20"/>
            <p:cNvSpPr>
              <a:spLocks/>
            </p:cNvSpPr>
            <p:nvPr/>
          </p:nvSpPr>
          <p:spPr bwMode="auto">
            <a:xfrm>
              <a:off x="623" y="1663"/>
              <a:ext cx="300" cy="210"/>
            </a:xfrm>
            <a:custGeom>
              <a:avLst/>
              <a:gdLst>
                <a:gd name="T0" fmla="*/ 1 w 599"/>
                <a:gd name="T1" fmla="*/ 1 h 420"/>
                <a:gd name="T2" fmla="*/ 0 w 599"/>
                <a:gd name="T3" fmla="*/ 1 h 420"/>
                <a:gd name="T4" fmla="*/ 1 w 599"/>
                <a:gd name="T5" fmla="*/ 1 h 420"/>
                <a:gd name="T6" fmla="*/ 1 w 599"/>
                <a:gd name="T7" fmla="*/ 1 h 420"/>
                <a:gd name="T8" fmla="*/ 1 w 599"/>
                <a:gd name="T9" fmla="*/ 1 h 420"/>
                <a:gd name="T10" fmla="*/ 1 w 599"/>
                <a:gd name="T11" fmla="*/ 1 h 420"/>
                <a:gd name="T12" fmla="*/ 1 w 599"/>
                <a:gd name="T13" fmla="*/ 1 h 420"/>
                <a:gd name="T14" fmla="*/ 1 w 599"/>
                <a:gd name="T15" fmla="*/ 1 h 420"/>
                <a:gd name="T16" fmla="*/ 1 w 599"/>
                <a:gd name="T17" fmla="*/ 1 h 420"/>
                <a:gd name="T18" fmla="*/ 1 w 599"/>
                <a:gd name="T19" fmla="*/ 1 h 420"/>
                <a:gd name="T20" fmla="*/ 1 w 599"/>
                <a:gd name="T21" fmla="*/ 0 h 420"/>
                <a:gd name="T22" fmla="*/ 1 w 599"/>
                <a:gd name="T23" fmla="*/ 1 h 420"/>
                <a:gd name="T24" fmla="*/ 1 w 599"/>
                <a:gd name="T25" fmla="*/ 1 h 420"/>
                <a:gd name="T26" fmla="*/ 1 w 599"/>
                <a:gd name="T27" fmla="*/ 1 h 4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9"/>
                <a:gd name="T43" fmla="*/ 0 h 420"/>
                <a:gd name="T44" fmla="*/ 599 w 599"/>
                <a:gd name="T45" fmla="*/ 420 h 4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9" h="420">
                  <a:moveTo>
                    <a:pt x="63" y="148"/>
                  </a:moveTo>
                  <a:lnTo>
                    <a:pt x="0" y="193"/>
                  </a:lnTo>
                  <a:lnTo>
                    <a:pt x="137" y="395"/>
                  </a:lnTo>
                  <a:lnTo>
                    <a:pt x="198" y="420"/>
                  </a:lnTo>
                  <a:lnTo>
                    <a:pt x="196" y="258"/>
                  </a:lnTo>
                  <a:lnTo>
                    <a:pt x="226" y="250"/>
                  </a:lnTo>
                  <a:lnTo>
                    <a:pt x="374" y="218"/>
                  </a:lnTo>
                  <a:lnTo>
                    <a:pt x="507" y="281"/>
                  </a:lnTo>
                  <a:lnTo>
                    <a:pt x="599" y="247"/>
                  </a:lnTo>
                  <a:lnTo>
                    <a:pt x="595" y="148"/>
                  </a:lnTo>
                  <a:lnTo>
                    <a:pt x="141" y="0"/>
                  </a:lnTo>
                  <a:lnTo>
                    <a:pt x="51" y="108"/>
                  </a:lnTo>
                  <a:lnTo>
                    <a:pt x="63" y="148"/>
                  </a:lnTo>
                  <a:close/>
                </a:path>
              </a:pathLst>
            </a:custGeom>
            <a:solidFill>
              <a:srgbClr val="592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1" name="Freeform 21"/>
            <p:cNvSpPr>
              <a:spLocks/>
            </p:cNvSpPr>
            <p:nvPr/>
          </p:nvSpPr>
          <p:spPr bwMode="auto">
            <a:xfrm>
              <a:off x="1200" y="1299"/>
              <a:ext cx="859" cy="1522"/>
            </a:xfrm>
            <a:custGeom>
              <a:avLst/>
              <a:gdLst>
                <a:gd name="T0" fmla="*/ 1 w 1716"/>
                <a:gd name="T1" fmla="*/ 1 h 3042"/>
                <a:gd name="T2" fmla="*/ 1 w 1716"/>
                <a:gd name="T3" fmla="*/ 1 h 3042"/>
                <a:gd name="T4" fmla="*/ 1 w 1716"/>
                <a:gd name="T5" fmla="*/ 1 h 3042"/>
                <a:gd name="T6" fmla="*/ 0 w 1716"/>
                <a:gd name="T7" fmla="*/ 1 h 3042"/>
                <a:gd name="T8" fmla="*/ 1 w 1716"/>
                <a:gd name="T9" fmla="*/ 1 h 3042"/>
                <a:gd name="T10" fmla="*/ 1 w 1716"/>
                <a:gd name="T11" fmla="*/ 1 h 3042"/>
                <a:gd name="T12" fmla="*/ 1 w 1716"/>
                <a:gd name="T13" fmla="*/ 1 h 3042"/>
                <a:gd name="T14" fmla="*/ 1 w 1716"/>
                <a:gd name="T15" fmla="*/ 1 h 3042"/>
                <a:gd name="T16" fmla="*/ 1 w 1716"/>
                <a:gd name="T17" fmla="*/ 1 h 3042"/>
                <a:gd name="T18" fmla="*/ 1 w 1716"/>
                <a:gd name="T19" fmla="*/ 1 h 3042"/>
                <a:gd name="T20" fmla="*/ 1 w 1716"/>
                <a:gd name="T21" fmla="*/ 1 h 3042"/>
                <a:gd name="T22" fmla="*/ 1 w 1716"/>
                <a:gd name="T23" fmla="*/ 1 h 3042"/>
                <a:gd name="T24" fmla="*/ 1 w 1716"/>
                <a:gd name="T25" fmla="*/ 1 h 3042"/>
                <a:gd name="T26" fmla="*/ 1 w 1716"/>
                <a:gd name="T27" fmla="*/ 1 h 3042"/>
                <a:gd name="T28" fmla="*/ 1 w 1716"/>
                <a:gd name="T29" fmla="*/ 1 h 3042"/>
                <a:gd name="T30" fmla="*/ 1 w 1716"/>
                <a:gd name="T31" fmla="*/ 1 h 3042"/>
                <a:gd name="T32" fmla="*/ 1 w 1716"/>
                <a:gd name="T33" fmla="*/ 1 h 3042"/>
                <a:gd name="T34" fmla="*/ 1 w 1716"/>
                <a:gd name="T35" fmla="*/ 1 h 3042"/>
                <a:gd name="T36" fmla="*/ 1 w 1716"/>
                <a:gd name="T37" fmla="*/ 1 h 3042"/>
                <a:gd name="T38" fmla="*/ 1 w 1716"/>
                <a:gd name="T39" fmla="*/ 1 h 3042"/>
                <a:gd name="T40" fmla="*/ 1 w 1716"/>
                <a:gd name="T41" fmla="*/ 1 h 3042"/>
                <a:gd name="T42" fmla="*/ 1 w 1716"/>
                <a:gd name="T43" fmla="*/ 1 h 3042"/>
                <a:gd name="T44" fmla="*/ 1 w 1716"/>
                <a:gd name="T45" fmla="*/ 0 h 3042"/>
                <a:gd name="T46" fmla="*/ 1 w 1716"/>
                <a:gd name="T47" fmla="*/ 1 h 3042"/>
                <a:gd name="T48" fmla="*/ 1 w 1716"/>
                <a:gd name="T49" fmla="*/ 1 h 30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6"/>
                <a:gd name="T76" fmla="*/ 0 h 3042"/>
                <a:gd name="T77" fmla="*/ 1716 w 1716"/>
                <a:gd name="T78" fmla="*/ 3042 h 30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6" h="3042">
                  <a:moveTo>
                    <a:pt x="232" y="249"/>
                  </a:moveTo>
                  <a:lnTo>
                    <a:pt x="85" y="420"/>
                  </a:lnTo>
                  <a:lnTo>
                    <a:pt x="7" y="467"/>
                  </a:lnTo>
                  <a:lnTo>
                    <a:pt x="0" y="1151"/>
                  </a:lnTo>
                  <a:lnTo>
                    <a:pt x="93" y="1433"/>
                  </a:lnTo>
                  <a:lnTo>
                    <a:pt x="93" y="1604"/>
                  </a:lnTo>
                  <a:lnTo>
                    <a:pt x="209" y="1837"/>
                  </a:lnTo>
                  <a:lnTo>
                    <a:pt x="302" y="1822"/>
                  </a:lnTo>
                  <a:lnTo>
                    <a:pt x="349" y="2109"/>
                  </a:lnTo>
                  <a:lnTo>
                    <a:pt x="310" y="2467"/>
                  </a:lnTo>
                  <a:lnTo>
                    <a:pt x="473" y="2444"/>
                  </a:lnTo>
                  <a:lnTo>
                    <a:pt x="473" y="2592"/>
                  </a:lnTo>
                  <a:lnTo>
                    <a:pt x="737" y="2771"/>
                  </a:lnTo>
                  <a:lnTo>
                    <a:pt x="1623" y="3042"/>
                  </a:lnTo>
                  <a:lnTo>
                    <a:pt x="1593" y="2265"/>
                  </a:lnTo>
                  <a:lnTo>
                    <a:pt x="1716" y="1206"/>
                  </a:lnTo>
                  <a:lnTo>
                    <a:pt x="1600" y="965"/>
                  </a:lnTo>
                  <a:lnTo>
                    <a:pt x="1499" y="661"/>
                  </a:lnTo>
                  <a:lnTo>
                    <a:pt x="1382" y="427"/>
                  </a:lnTo>
                  <a:lnTo>
                    <a:pt x="1351" y="279"/>
                  </a:lnTo>
                  <a:lnTo>
                    <a:pt x="1258" y="171"/>
                  </a:lnTo>
                  <a:lnTo>
                    <a:pt x="823" y="85"/>
                  </a:lnTo>
                  <a:lnTo>
                    <a:pt x="682" y="0"/>
                  </a:lnTo>
                  <a:lnTo>
                    <a:pt x="232" y="249"/>
                  </a:lnTo>
                  <a:close/>
                </a:path>
              </a:pathLst>
            </a:custGeom>
            <a:solidFill>
              <a:srgbClr val="5252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2" name="Freeform 22"/>
            <p:cNvSpPr>
              <a:spLocks/>
            </p:cNvSpPr>
            <p:nvPr/>
          </p:nvSpPr>
          <p:spPr bwMode="auto">
            <a:xfrm>
              <a:off x="1697" y="1747"/>
              <a:ext cx="75" cy="105"/>
            </a:xfrm>
            <a:custGeom>
              <a:avLst/>
              <a:gdLst>
                <a:gd name="T0" fmla="*/ 0 w 148"/>
                <a:gd name="T1" fmla="*/ 0 h 211"/>
                <a:gd name="T2" fmla="*/ 1 w 148"/>
                <a:gd name="T3" fmla="*/ 0 h 211"/>
                <a:gd name="T4" fmla="*/ 1 w 148"/>
                <a:gd name="T5" fmla="*/ 0 h 211"/>
                <a:gd name="T6" fmla="*/ 0 w 148"/>
                <a:gd name="T7" fmla="*/ 0 h 211"/>
                <a:gd name="T8" fmla="*/ 0 w 148"/>
                <a:gd name="T9" fmla="*/ 0 h 211"/>
                <a:gd name="T10" fmla="*/ 0 60000 65536"/>
                <a:gd name="T11" fmla="*/ 0 60000 65536"/>
                <a:gd name="T12" fmla="*/ 0 60000 65536"/>
                <a:gd name="T13" fmla="*/ 0 60000 65536"/>
                <a:gd name="T14" fmla="*/ 0 60000 65536"/>
                <a:gd name="T15" fmla="*/ 0 w 148"/>
                <a:gd name="T16" fmla="*/ 0 h 211"/>
                <a:gd name="T17" fmla="*/ 148 w 148"/>
                <a:gd name="T18" fmla="*/ 211 h 211"/>
              </a:gdLst>
              <a:ahLst/>
              <a:cxnLst>
                <a:cxn ang="T10">
                  <a:pos x="T0" y="T1"/>
                </a:cxn>
                <a:cxn ang="T11">
                  <a:pos x="T2" y="T3"/>
                </a:cxn>
                <a:cxn ang="T12">
                  <a:pos x="T4" y="T5"/>
                </a:cxn>
                <a:cxn ang="T13">
                  <a:pos x="T6" y="T7"/>
                </a:cxn>
                <a:cxn ang="T14">
                  <a:pos x="T8" y="T9"/>
                </a:cxn>
              </a:cxnLst>
              <a:rect l="T15" t="T16" r="T17" b="T18"/>
              <a:pathLst>
                <a:path w="148" h="211">
                  <a:moveTo>
                    <a:pt x="0" y="211"/>
                  </a:moveTo>
                  <a:lnTo>
                    <a:pt x="148" y="133"/>
                  </a:lnTo>
                  <a:lnTo>
                    <a:pt x="23" y="0"/>
                  </a:lnTo>
                  <a:lnTo>
                    <a:pt x="0"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3" name="Freeform 23"/>
            <p:cNvSpPr>
              <a:spLocks/>
            </p:cNvSpPr>
            <p:nvPr/>
          </p:nvSpPr>
          <p:spPr bwMode="auto">
            <a:xfrm>
              <a:off x="1748" y="2081"/>
              <a:ext cx="105" cy="160"/>
            </a:xfrm>
            <a:custGeom>
              <a:avLst/>
              <a:gdLst>
                <a:gd name="T0" fmla="*/ 0 w 211"/>
                <a:gd name="T1" fmla="*/ 1 h 319"/>
                <a:gd name="T2" fmla="*/ 0 w 211"/>
                <a:gd name="T3" fmla="*/ 1 h 319"/>
                <a:gd name="T4" fmla="*/ 0 w 211"/>
                <a:gd name="T5" fmla="*/ 1 h 319"/>
                <a:gd name="T6" fmla="*/ 0 w 211"/>
                <a:gd name="T7" fmla="*/ 1 h 319"/>
                <a:gd name="T8" fmla="*/ 0 w 211"/>
                <a:gd name="T9" fmla="*/ 0 h 319"/>
                <a:gd name="T10" fmla="*/ 0 w 211"/>
                <a:gd name="T11" fmla="*/ 1 h 319"/>
                <a:gd name="T12" fmla="*/ 0 w 211"/>
                <a:gd name="T13" fmla="*/ 1 h 319"/>
                <a:gd name="T14" fmla="*/ 0 60000 65536"/>
                <a:gd name="T15" fmla="*/ 0 60000 65536"/>
                <a:gd name="T16" fmla="*/ 0 60000 65536"/>
                <a:gd name="T17" fmla="*/ 0 60000 65536"/>
                <a:gd name="T18" fmla="*/ 0 60000 65536"/>
                <a:gd name="T19" fmla="*/ 0 60000 65536"/>
                <a:gd name="T20" fmla="*/ 0 60000 65536"/>
                <a:gd name="T21" fmla="*/ 0 w 211"/>
                <a:gd name="T22" fmla="*/ 0 h 319"/>
                <a:gd name="T23" fmla="*/ 211 w 211"/>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19">
                  <a:moveTo>
                    <a:pt x="0" y="93"/>
                  </a:moveTo>
                  <a:lnTo>
                    <a:pt x="133" y="319"/>
                  </a:lnTo>
                  <a:lnTo>
                    <a:pt x="211" y="266"/>
                  </a:lnTo>
                  <a:lnTo>
                    <a:pt x="193" y="156"/>
                  </a:lnTo>
                  <a:lnTo>
                    <a:pt x="55" y="0"/>
                  </a:lnTo>
                  <a:lnTo>
                    <a:pt x="0" y="93"/>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4" name="Freeform 24"/>
            <p:cNvSpPr>
              <a:spLocks/>
            </p:cNvSpPr>
            <p:nvPr/>
          </p:nvSpPr>
          <p:spPr bwMode="auto">
            <a:xfrm>
              <a:off x="1426" y="1295"/>
              <a:ext cx="221" cy="903"/>
            </a:xfrm>
            <a:custGeom>
              <a:avLst/>
              <a:gdLst>
                <a:gd name="T0" fmla="*/ 0 w 443"/>
                <a:gd name="T1" fmla="*/ 1 h 1806"/>
                <a:gd name="T2" fmla="*/ 0 w 443"/>
                <a:gd name="T3" fmla="*/ 1 h 1806"/>
                <a:gd name="T4" fmla="*/ 0 w 443"/>
                <a:gd name="T5" fmla="*/ 1 h 1806"/>
                <a:gd name="T6" fmla="*/ 0 w 443"/>
                <a:gd name="T7" fmla="*/ 1 h 1806"/>
                <a:gd name="T8" fmla="*/ 0 w 443"/>
                <a:gd name="T9" fmla="*/ 1 h 1806"/>
                <a:gd name="T10" fmla="*/ 0 w 443"/>
                <a:gd name="T11" fmla="*/ 1 h 1806"/>
                <a:gd name="T12" fmla="*/ 0 w 443"/>
                <a:gd name="T13" fmla="*/ 1 h 1806"/>
                <a:gd name="T14" fmla="*/ 0 w 443"/>
                <a:gd name="T15" fmla="*/ 0 h 1806"/>
                <a:gd name="T16" fmla="*/ 0 w 443"/>
                <a:gd name="T17" fmla="*/ 1 h 1806"/>
                <a:gd name="T18" fmla="*/ 0 w 443"/>
                <a:gd name="T19" fmla="*/ 1 h 18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
                <a:gd name="T31" fmla="*/ 0 h 1806"/>
                <a:gd name="T32" fmla="*/ 443 w 443"/>
                <a:gd name="T33" fmla="*/ 1806 h 18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 h="1806">
                  <a:moveTo>
                    <a:pt x="0" y="468"/>
                  </a:moveTo>
                  <a:lnTo>
                    <a:pt x="31" y="880"/>
                  </a:lnTo>
                  <a:lnTo>
                    <a:pt x="187" y="1760"/>
                  </a:lnTo>
                  <a:lnTo>
                    <a:pt x="443" y="1806"/>
                  </a:lnTo>
                  <a:lnTo>
                    <a:pt x="350" y="739"/>
                  </a:lnTo>
                  <a:lnTo>
                    <a:pt x="350" y="108"/>
                  </a:lnTo>
                  <a:lnTo>
                    <a:pt x="272" y="30"/>
                  </a:lnTo>
                  <a:lnTo>
                    <a:pt x="202" y="0"/>
                  </a:lnTo>
                  <a:lnTo>
                    <a:pt x="0" y="468"/>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5" name="Freeform 25"/>
            <p:cNvSpPr>
              <a:spLocks/>
            </p:cNvSpPr>
            <p:nvPr/>
          </p:nvSpPr>
          <p:spPr bwMode="auto">
            <a:xfrm>
              <a:off x="1576" y="2570"/>
              <a:ext cx="82" cy="228"/>
            </a:xfrm>
            <a:custGeom>
              <a:avLst/>
              <a:gdLst>
                <a:gd name="T0" fmla="*/ 0 w 165"/>
                <a:gd name="T1" fmla="*/ 0 h 456"/>
                <a:gd name="T2" fmla="*/ 0 w 165"/>
                <a:gd name="T3" fmla="*/ 1 h 456"/>
                <a:gd name="T4" fmla="*/ 0 w 165"/>
                <a:gd name="T5" fmla="*/ 1 h 456"/>
                <a:gd name="T6" fmla="*/ 0 w 165"/>
                <a:gd name="T7" fmla="*/ 1 h 456"/>
                <a:gd name="T8" fmla="*/ 0 w 165"/>
                <a:gd name="T9" fmla="*/ 1 h 456"/>
                <a:gd name="T10" fmla="*/ 0 w 165"/>
                <a:gd name="T11" fmla="*/ 1 h 456"/>
                <a:gd name="T12" fmla="*/ 0 w 165"/>
                <a:gd name="T13" fmla="*/ 1 h 456"/>
                <a:gd name="T14" fmla="*/ 0 w 165"/>
                <a:gd name="T15" fmla="*/ 0 h 456"/>
                <a:gd name="T16" fmla="*/ 0 w 165"/>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456"/>
                <a:gd name="T29" fmla="*/ 165 w 1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456">
                  <a:moveTo>
                    <a:pt x="154" y="0"/>
                  </a:moveTo>
                  <a:lnTo>
                    <a:pt x="68" y="197"/>
                  </a:lnTo>
                  <a:lnTo>
                    <a:pt x="3" y="389"/>
                  </a:lnTo>
                  <a:lnTo>
                    <a:pt x="0" y="456"/>
                  </a:lnTo>
                  <a:lnTo>
                    <a:pt x="53" y="410"/>
                  </a:lnTo>
                  <a:lnTo>
                    <a:pt x="116" y="228"/>
                  </a:lnTo>
                  <a:lnTo>
                    <a:pt x="165" y="5"/>
                  </a:lnTo>
                  <a:lnTo>
                    <a:pt x="154"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6" name="Freeform 26"/>
            <p:cNvSpPr>
              <a:spLocks/>
            </p:cNvSpPr>
            <p:nvPr/>
          </p:nvSpPr>
          <p:spPr bwMode="auto">
            <a:xfrm>
              <a:off x="1324" y="2122"/>
              <a:ext cx="488" cy="262"/>
            </a:xfrm>
            <a:custGeom>
              <a:avLst/>
              <a:gdLst>
                <a:gd name="T0" fmla="*/ 0 w 977"/>
                <a:gd name="T1" fmla="*/ 1 h 522"/>
                <a:gd name="T2" fmla="*/ 0 w 977"/>
                <a:gd name="T3" fmla="*/ 1 h 522"/>
                <a:gd name="T4" fmla="*/ 0 w 977"/>
                <a:gd name="T5" fmla="*/ 1 h 522"/>
                <a:gd name="T6" fmla="*/ 0 w 977"/>
                <a:gd name="T7" fmla="*/ 1 h 522"/>
                <a:gd name="T8" fmla="*/ 0 w 977"/>
                <a:gd name="T9" fmla="*/ 1 h 522"/>
                <a:gd name="T10" fmla="*/ 0 w 977"/>
                <a:gd name="T11" fmla="*/ 1 h 522"/>
                <a:gd name="T12" fmla="*/ 0 w 977"/>
                <a:gd name="T13" fmla="*/ 1 h 522"/>
                <a:gd name="T14" fmla="*/ 0 w 977"/>
                <a:gd name="T15" fmla="*/ 1 h 522"/>
                <a:gd name="T16" fmla="*/ 0 w 977"/>
                <a:gd name="T17" fmla="*/ 1 h 522"/>
                <a:gd name="T18" fmla="*/ 0 w 977"/>
                <a:gd name="T19" fmla="*/ 1 h 522"/>
                <a:gd name="T20" fmla="*/ 0 w 977"/>
                <a:gd name="T21" fmla="*/ 1 h 522"/>
                <a:gd name="T22" fmla="*/ 0 w 977"/>
                <a:gd name="T23" fmla="*/ 1 h 522"/>
                <a:gd name="T24" fmla="*/ 0 w 977"/>
                <a:gd name="T25" fmla="*/ 1 h 522"/>
                <a:gd name="T26" fmla="*/ 0 w 977"/>
                <a:gd name="T27" fmla="*/ 1 h 522"/>
                <a:gd name="T28" fmla="*/ 0 w 977"/>
                <a:gd name="T29" fmla="*/ 1 h 522"/>
                <a:gd name="T30" fmla="*/ 0 w 977"/>
                <a:gd name="T31" fmla="*/ 0 h 522"/>
                <a:gd name="T32" fmla="*/ 0 w 977"/>
                <a:gd name="T33" fmla="*/ 1 h 522"/>
                <a:gd name="T34" fmla="*/ 0 w 977"/>
                <a:gd name="T35" fmla="*/ 1 h 522"/>
                <a:gd name="T36" fmla="*/ 0 w 977"/>
                <a:gd name="T37" fmla="*/ 1 h 522"/>
                <a:gd name="T38" fmla="*/ 0 w 977"/>
                <a:gd name="T39" fmla="*/ 1 h 522"/>
                <a:gd name="T40" fmla="*/ 0 w 977"/>
                <a:gd name="T41" fmla="*/ 1 h 5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7"/>
                <a:gd name="T64" fmla="*/ 0 h 522"/>
                <a:gd name="T65" fmla="*/ 977 w 977"/>
                <a:gd name="T66" fmla="*/ 522 h 5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7" h="522">
                  <a:moveTo>
                    <a:pt x="215" y="51"/>
                  </a:moveTo>
                  <a:lnTo>
                    <a:pt x="93" y="51"/>
                  </a:lnTo>
                  <a:lnTo>
                    <a:pt x="0" y="152"/>
                  </a:lnTo>
                  <a:lnTo>
                    <a:pt x="80" y="433"/>
                  </a:lnTo>
                  <a:lnTo>
                    <a:pt x="274" y="516"/>
                  </a:lnTo>
                  <a:lnTo>
                    <a:pt x="363" y="499"/>
                  </a:lnTo>
                  <a:lnTo>
                    <a:pt x="374" y="454"/>
                  </a:lnTo>
                  <a:lnTo>
                    <a:pt x="321" y="349"/>
                  </a:lnTo>
                  <a:lnTo>
                    <a:pt x="431" y="366"/>
                  </a:lnTo>
                  <a:lnTo>
                    <a:pt x="429" y="433"/>
                  </a:lnTo>
                  <a:lnTo>
                    <a:pt x="620" y="522"/>
                  </a:lnTo>
                  <a:lnTo>
                    <a:pt x="741" y="499"/>
                  </a:lnTo>
                  <a:lnTo>
                    <a:pt x="872" y="370"/>
                  </a:lnTo>
                  <a:lnTo>
                    <a:pt x="977" y="231"/>
                  </a:lnTo>
                  <a:lnTo>
                    <a:pt x="948" y="93"/>
                  </a:lnTo>
                  <a:lnTo>
                    <a:pt x="851" y="0"/>
                  </a:lnTo>
                  <a:lnTo>
                    <a:pt x="581" y="169"/>
                  </a:lnTo>
                  <a:lnTo>
                    <a:pt x="456" y="344"/>
                  </a:lnTo>
                  <a:lnTo>
                    <a:pt x="363" y="117"/>
                  </a:lnTo>
                  <a:lnTo>
                    <a:pt x="215" y="51"/>
                  </a:lnTo>
                  <a:close/>
                </a:path>
              </a:pathLst>
            </a:custGeom>
            <a:solidFill>
              <a:srgbClr val="FF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7" name="Freeform 27"/>
            <p:cNvSpPr>
              <a:spLocks/>
            </p:cNvSpPr>
            <p:nvPr/>
          </p:nvSpPr>
          <p:spPr bwMode="auto">
            <a:xfrm>
              <a:off x="1492" y="1552"/>
              <a:ext cx="126" cy="756"/>
            </a:xfrm>
            <a:custGeom>
              <a:avLst/>
              <a:gdLst>
                <a:gd name="T0" fmla="*/ 0 w 251"/>
                <a:gd name="T1" fmla="*/ 0 h 1511"/>
                <a:gd name="T2" fmla="*/ 0 w 251"/>
                <a:gd name="T3" fmla="*/ 1 h 1511"/>
                <a:gd name="T4" fmla="*/ 1 w 251"/>
                <a:gd name="T5" fmla="*/ 1 h 1511"/>
                <a:gd name="T6" fmla="*/ 1 w 251"/>
                <a:gd name="T7" fmla="*/ 1 h 1511"/>
                <a:gd name="T8" fmla="*/ 1 w 251"/>
                <a:gd name="T9" fmla="*/ 1 h 1511"/>
                <a:gd name="T10" fmla="*/ 1 w 251"/>
                <a:gd name="T11" fmla="*/ 1 h 1511"/>
                <a:gd name="T12" fmla="*/ 1 w 251"/>
                <a:gd name="T13" fmla="*/ 1 h 1511"/>
                <a:gd name="T14" fmla="*/ 1 w 251"/>
                <a:gd name="T15" fmla="*/ 1 h 1511"/>
                <a:gd name="T16" fmla="*/ 1 w 251"/>
                <a:gd name="T17" fmla="*/ 1 h 1511"/>
                <a:gd name="T18" fmla="*/ 1 w 251"/>
                <a:gd name="T19" fmla="*/ 1 h 1511"/>
                <a:gd name="T20" fmla="*/ 1 w 251"/>
                <a:gd name="T21" fmla="*/ 1 h 1511"/>
                <a:gd name="T22" fmla="*/ 1 w 251"/>
                <a:gd name="T23" fmla="*/ 1 h 1511"/>
                <a:gd name="T24" fmla="*/ 0 w 251"/>
                <a:gd name="T25" fmla="*/ 0 h 1511"/>
                <a:gd name="T26" fmla="*/ 0 w 251"/>
                <a:gd name="T27" fmla="*/ 0 h 1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1"/>
                <a:gd name="T43" fmla="*/ 0 h 1511"/>
                <a:gd name="T44" fmla="*/ 251 w 251"/>
                <a:gd name="T45" fmla="*/ 1511 h 1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1" h="1511">
                  <a:moveTo>
                    <a:pt x="0" y="0"/>
                  </a:moveTo>
                  <a:lnTo>
                    <a:pt x="0" y="59"/>
                  </a:lnTo>
                  <a:lnTo>
                    <a:pt x="35" y="129"/>
                  </a:lnTo>
                  <a:lnTo>
                    <a:pt x="25" y="228"/>
                  </a:lnTo>
                  <a:lnTo>
                    <a:pt x="69" y="859"/>
                  </a:lnTo>
                  <a:lnTo>
                    <a:pt x="42" y="1154"/>
                  </a:lnTo>
                  <a:lnTo>
                    <a:pt x="107" y="1511"/>
                  </a:lnTo>
                  <a:lnTo>
                    <a:pt x="251" y="1304"/>
                  </a:lnTo>
                  <a:lnTo>
                    <a:pt x="211" y="1036"/>
                  </a:lnTo>
                  <a:lnTo>
                    <a:pt x="141" y="295"/>
                  </a:lnTo>
                  <a:lnTo>
                    <a:pt x="76" y="129"/>
                  </a:lnTo>
                  <a:lnTo>
                    <a:pt x="93" y="3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8" name="Freeform 28"/>
            <p:cNvSpPr>
              <a:spLocks/>
            </p:cNvSpPr>
            <p:nvPr/>
          </p:nvSpPr>
          <p:spPr bwMode="auto">
            <a:xfrm>
              <a:off x="1234" y="1090"/>
              <a:ext cx="260" cy="253"/>
            </a:xfrm>
            <a:custGeom>
              <a:avLst/>
              <a:gdLst>
                <a:gd name="T0" fmla="*/ 0 w 521"/>
                <a:gd name="T1" fmla="*/ 1 h 506"/>
                <a:gd name="T2" fmla="*/ 0 w 521"/>
                <a:gd name="T3" fmla="*/ 1 h 506"/>
                <a:gd name="T4" fmla="*/ 0 w 521"/>
                <a:gd name="T5" fmla="*/ 0 h 506"/>
                <a:gd name="T6" fmla="*/ 0 w 521"/>
                <a:gd name="T7" fmla="*/ 1 h 506"/>
                <a:gd name="T8" fmla="*/ 0 w 521"/>
                <a:gd name="T9" fmla="*/ 1 h 506"/>
                <a:gd name="T10" fmla="*/ 0 w 521"/>
                <a:gd name="T11" fmla="*/ 1 h 506"/>
                <a:gd name="T12" fmla="*/ 0 w 521"/>
                <a:gd name="T13" fmla="*/ 1 h 506"/>
                <a:gd name="T14" fmla="*/ 0 w 521"/>
                <a:gd name="T15" fmla="*/ 1 h 506"/>
                <a:gd name="T16" fmla="*/ 0 w 521"/>
                <a:gd name="T17" fmla="*/ 1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1"/>
                <a:gd name="T28" fmla="*/ 0 h 506"/>
                <a:gd name="T29" fmla="*/ 521 w 521"/>
                <a:gd name="T30" fmla="*/ 506 h 5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1" h="506">
                  <a:moveTo>
                    <a:pt x="78" y="31"/>
                  </a:moveTo>
                  <a:lnTo>
                    <a:pt x="111" y="8"/>
                  </a:lnTo>
                  <a:lnTo>
                    <a:pt x="380" y="0"/>
                  </a:lnTo>
                  <a:lnTo>
                    <a:pt x="437" y="19"/>
                  </a:lnTo>
                  <a:lnTo>
                    <a:pt x="521" y="255"/>
                  </a:lnTo>
                  <a:lnTo>
                    <a:pt x="162" y="506"/>
                  </a:lnTo>
                  <a:lnTo>
                    <a:pt x="0" y="284"/>
                  </a:lnTo>
                  <a:lnTo>
                    <a:pt x="78" y="31"/>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29" name="Freeform 29"/>
            <p:cNvSpPr>
              <a:spLocks/>
            </p:cNvSpPr>
            <p:nvPr/>
          </p:nvSpPr>
          <p:spPr bwMode="auto">
            <a:xfrm>
              <a:off x="1253" y="1168"/>
              <a:ext cx="305" cy="386"/>
            </a:xfrm>
            <a:custGeom>
              <a:avLst/>
              <a:gdLst>
                <a:gd name="T0" fmla="*/ 0 w 610"/>
                <a:gd name="T1" fmla="*/ 1 h 772"/>
                <a:gd name="T2" fmla="*/ 1 w 610"/>
                <a:gd name="T3" fmla="*/ 1 h 772"/>
                <a:gd name="T4" fmla="*/ 1 w 610"/>
                <a:gd name="T5" fmla="*/ 1 h 772"/>
                <a:gd name="T6" fmla="*/ 1 w 610"/>
                <a:gd name="T7" fmla="*/ 1 h 772"/>
                <a:gd name="T8" fmla="*/ 1 w 610"/>
                <a:gd name="T9" fmla="*/ 1 h 772"/>
                <a:gd name="T10" fmla="*/ 1 w 610"/>
                <a:gd name="T11" fmla="*/ 1 h 772"/>
                <a:gd name="T12" fmla="*/ 1 w 610"/>
                <a:gd name="T13" fmla="*/ 1 h 772"/>
                <a:gd name="T14" fmla="*/ 1 w 610"/>
                <a:gd name="T15" fmla="*/ 1 h 772"/>
                <a:gd name="T16" fmla="*/ 1 w 610"/>
                <a:gd name="T17" fmla="*/ 1 h 772"/>
                <a:gd name="T18" fmla="*/ 1 w 610"/>
                <a:gd name="T19" fmla="*/ 1 h 772"/>
                <a:gd name="T20" fmla="*/ 1 w 610"/>
                <a:gd name="T21" fmla="*/ 0 h 772"/>
                <a:gd name="T22" fmla="*/ 1 w 610"/>
                <a:gd name="T23" fmla="*/ 1 h 772"/>
                <a:gd name="T24" fmla="*/ 1 w 610"/>
                <a:gd name="T25" fmla="*/ 1 h 772"/>
                <a:gd name="T26" fmla="*/ 1 w 610"/>
                <a:gd name="T27" fmla="*/ 1 h 772"/>
                <a:gd name="T28" fmla="*/ 0 w 610"/>
                <a:gd name="T29" fmla="*/ 1 h 772"/>
                <a:gd name="T30" fmla="*/ 0 w 610"/>
                <a:gd name="T31" fmla="*/ 1 h 7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0"/>
                <a:gd name="T49" fmla="*/ 0 h 772"/>
                <a:gd name="T50" fmla="*/ 610 w 610"/>
                <a:gd name="T51" fmla="*/ 772 h 7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0" h="772">
                  <a:moveTo>
                    <a:pt x="0" y="359"/>
                  </a:moveTo>
                  <a:lnTo>
                    <a:pt x="177" y="635"/>
                  </a:lnTo>
                  <a:lnTo>
                    <a:pt x="403" y="772"/>
                  </a:lnTo>
                  <a:lnTo>
                    <a:pt x="552" y="702"/>
                  </a:lnTo>
                  <a:lnTo>
                    <a:pt x="610" y="462"/>
                  </a:lnTo>
                  <a:lnTo>
                    <a:pt x="576" y="320"/>
                  </a:lnTo>
                  <a:lnTo>
                    <a:pt x="610" y="268"/>
                  </a:lnTo>
                  <a:lnTo>
                    <a:pt x="586" y="82"/>
                  </a:lnTo>
                  <a:lnTo>
                    <a:pt x="510" y="17"/>
                  </a:lnTo>
                  <a:lnTo>
                    <a:pt x="367" y="116"/>
                  </a:lnTo>
                  <a:lnTo>
                    <a:pt x="278" y="0"/>
                  </a:lnTo>
                  <a:lnTo>
                    <a:pt x="219" y="86"/>
                  </a:lnTo>
                  <a:lnTo>
                    <a:pt x="190" y="257"/>
                  </a:lnTo>
                  <a:lnTo>
                    <a:pt x="29" y="297"/>
                  </a:lnTo>
                  <a:lnTo>
                    <a:pt x="0" y="359"/>
                  </a:lnTo>
                  <a:close/>
                </a:path>
              </a:pathLst>
            </a:custGeom>
            <a:solidFill>
              <a:srgbClr val="FF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0" name="Freeform 30"/>
            <p:cNvSpPr>
              <a:spLocks/>
            </p:cNvSpPr>
            <p:nvPr/>
          </p:nvSpPr>
          <p:spPr bwMode="auto">
            <a:xfrm>
              <a:off x="1706" y="2104"/>
              <a:ext cx="862" cy="950"/>
            </a:xfrm>
            <a:custGeom>
              <a:avLst/>
              <a:gdLst>
                <a:gd name="T0" fmla="*/ 1 w 1724"/>
                <a:gd name="T1" fmla="*/ 1 h 1899"/>
                <a:gd name="T2" fmla="*/ 1 w 1724"/>
                <a:gd name="T3" fmla="*/ 1 h 1899"/>
                <a:gd name="T4" fmla="*/ 1 w 1724"/>
                <a:gd name="T5" fmla="*/ 1 h 1899"/>
                <a:gd name="T6" fmla="*/ 1 w 1724"/>
                <a:gd name="T7" fmla="*/ 1 h 1899"/>
                <a:gd name="T8" fmla="*/ 1 w 1724"/>
                <a:gd name="T9" fmla="*/ 1 h 1899"/>
                <a:gd name="T10" fmla="*/ 1 w 1724"/>
                <a:gd name="T11" fmla="*/ 1 h 1899"/>
                <a:gd name="T12" fmla="*/ 1 w 1724"/>
                <a:gd name="T13" fmla="*/ 1 h 1899"/>
                <a:gd name="T14" fmla="*/ 0 w 1724"/>
                <a:gd name="T15" fmla="*/ 1 h 1899"/>
                <a:gd name="T16" fmla="*/ 1 w 1724"/>
                <a:gd name="T17" fmla="*/ 1 h 1899"/>
                <a:gd name="T18" fmla="*/ 1 w 1724"/>
                <a:gd name="T19" fmla="*/ 1 h 1899"/>
                <a:gd name="T20" fmla="*/ 1 w 1724"/>
                <a:gd name="T21" fmla="*/ 1 h 1899"/>
                <a:gd name="T22" fmla="*/ 1 w 1724"/>
                <a:gd name="T23" fmla="*/ 1 h 1899"/>
                <a:gd name="T24" fmla="*/ 1 w 1724"/>
                <a:gd name="T25" fmla="*/ 1 h 1899"/>
                <a:gd name="T26" fmla="*/ 1 w 1724"/>
                <a:gd name="T27" fmla="*/ 1 h 1899"/>
                <a:gd name="T28" fmla="*/ 1 w 1724"/>
                <a:gd name="T29" fmla="*/ 1 h 1899"/>
                <a:gd name="T30" fmla="*/ 1 w 1724"/>
                <a:gd name="T31" fmla="*/ 1 h 1899"/>
                <a:gd name="T32" fmla="*/ 1 w 1724"/>
                <a:gd name="T33" fmla="*/ 1 h 1899"/>
                <a:gd name="T34" fmla="*/ 1 w 1724"/>
                <a:gd name="T35" fmla="*/ 1 h 1899"/>
                <a:gd name="T36" fmla="*/ 1 w 1724"/>
                <a:gd name="T37" fmla="*/ 1 h 1899"/>
                <a:gd name="T38" fmla="*/ 1 w 1724"/>
                <a:gd name="T39" fmla="*/ 1 h 1899"/>
                <a:gd name="T40" fmla="*/ 1 w 1724"/>
                <a:gd name="T41" fmla="*/ 1 h 1899"/>
                <a:gd name="T42" fmla="*/ 1 w 1724"/>
                <a:gd name="T43" fmla="*/ 0 h 1899"/>
                <a:gd name="T44" fmla="*/ 1 w 1724"/>
                <a:gd name="T45" fmla="*/ 1 h 1899"/>
                <a:gd name="T46" fmla="*/ 1 w 1724"/>
                <a:gd name="T47" fmla="*/ 1 h 18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4"/>
                <a:gd name="T73" fmla="*/ 0 h 1899"/>
                <a:gd name="T74" fmla="*/ 1724 w 1724"/>
                <a:gd name="T75" fmla="*/ 1899 h 18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4" h="1899">
                  <a:moveTo>
                    <a:pt x="504" y="187"/>
                  </a:moveTo>
                  <a:lnTo>
                    <a:pt x="435" y="270"/>
                  </a:lnTo>
                  <a:lnTo>
                    <a:pt x="435" y="647"/>
                  </a:lnTo>
                  <a:lnTo>
                    <a:pt x="308" y="909"/>
                  </a:lnTo>
                  <a:lnTo>
                    <a:pt x="304" y="960"/>
                  </a:lnTo>
                  <a:lnTo>
                    <a:pt x="239" y="974"/>
                  </a:lnTo>
                  <a:lnTo>
                    <a:pt x="122" y="1072"/>
                  </a:lnTo>
                  <a:lnTo>
                    <a:pt x="0" y="1126"/>
                  </a:lnTo>
                  <a:lnTo>
                    <a:pt x="70" y="1316"/>
                  </a:lnTo>
                  <a:lnTo>
                    <a:pt x="219" y="1325"/>
                  </a:lnTo>
                  <a:lnTo>
                    <a:pt x="525" y="1207"/>
                  </a:lnTo>
                  <a:lnTo>
                    <a:pt x="568" y="1369"/>
                  </a:lnTo>
                  <a:lnTo>
                    <a:pt x="612" y="1625"/>
                  </a:lnTo>
                  <a:lnTo>
                    <a:pt x="1397" y="1899"/>
                  </a:lnTo>
                  <a:lnTo>
                    <a:pt x="1654" y="1815"/>
                  </a:lnTo>
                  <a:lnTo>
                    <a:pt x="1623" y="1595"/>
                  </a:lnTo>
                  <a:lnTo>
                    <a:pt x="1724" y="1386"/>
                  </a:lnTo>
                  <a:lnTo>
                    <a:pt x="1633" y="626"/>
                  </a:lnTo>
                  <a:lnTo>
                    <a:pt x="1505" y="339"/>
                  </a:lnTo>
                  <a:lnTo>
                    <a:pt x="1467" y="295"/>
                  </a:lnTo>
                  <a:lnTo>
                    <a:pt x="1289" y="122"/>
                  </a:lnTo>
                  <a:lnTo>
                    <a:pt x="842" y="0"/>
                  </a:lnTo>
                  <a:lnTo>
                    <a:pt x="504" y="187"/>
                  </a:lnTo>
                  <a:close/>
                </a:path>
              </a:pathLst>
            </a:custGeom>
            <a:solidFill>
              <a:srgbClr val="A697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1" name="Freeform 31"/>
            <p:cNvSpPr>
              <a:spLocks/>
            </p:cNvSpPr>
            <p:nvPr/>
          </p:nvSpPr>
          <p:spPr bwMode="auto">
            <a:xfrm>
              <a:off x="1796" y="2785"/>
              <a:ext cx="348" cy="140"/>
            </a:xfrm>
            <a:custGeom>
              <a:avLst/>
              <a:gdLst>
                <a:gd name="T0" fmla="*/ 0 w 695"/>
                <a:gd name="T1" fmla="*/ 0 h 282"/>
                <a:gd name="T2" fmla="*/ 1 w 695"/>
                <a:gd name="T3" fmla="*/ 0 h 282"/>
                <a:gd name="T4" fmla="*/ 1 w 695"/>
                <a:gd name="T5" fmla="*/ 0 h 282"/>
                <a:gd name="T6" fmla="*/ 1 w 695"/>
                <a:gd name="T7" fmla="*/ 0 h 282"/>
                <a:gd name="T8" fmla="*/ 1 w 695"/>
                <a:gd name="T9" fmla="*/ 0 h 282"/>
                <a:gd name="T10" fmla="*/ 1 w 695"/>
                <a:gd name="T11" fmla="*/ 0 h 282"/>
                <a:gd name="T12" fmla="*/ 1 w 695"/>
                <a:gd name="T13" fmla="*/ 0 h 282"/>
                <a:gd name="T14" fmla="*/ 1 w 695"/>
                <a:gd name="T15" fmla="*/ 0 h 282"/>
                <a:gd name="T16" fmla="*/ 1 w 695"/>
                <a:gd name="T17" fmla="*/ 0 h 282"/>
                <a:gd name="T18" fmla="*/ 1 w 695"/>
                <a:gd name="T19" fmla="*/ 0 h 282"/>
                <a:gd name="T20" fmla="*/ 1 w 695"/>
                <a:gd name="T21" fmla="*/ 0 h 282"/>
                <a:gd name="T22" fmla="*/ 1 w 695"/>
                <a:gd name="T23" fmla="*/ 0 h 282"/>
                <a:gd name="T24" fmla="*/ 0 w 695"/>
                <a:gd name="T25" fmla="*/ 0 h 282"/>
                <a:gd name="T26" fmla="*/ 0 w 695"/>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5"/>
                <a:gd name="T43" fmla="*/ 0 h 282"/>
                <a:gd name="T44" fmla="*/ 695 w 695"/>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5" h="282">
                  <a:moveTo>
                    <a:pt x="0" y="154"/>
                  </a:moveTo>
                  <a:lnTo>
                    <a:pt x="11" y="177"/>
                  </a:lnTo>
                  <a:lnTo>
                    <a:pt x="157" y="154"/>
                  </a:lnTo>
                  <a:lnTo>
                    <a:pt x="205" y="219"/>
                  </a:lnTo>
                  <a:lnTo>
                    <a:pt x="264" y="257"/>
                  </a:lnTo>
                  <a:lnTo>
                    <a:pt x="353" y="282"/>
                  </a:lnTo>
                  <a:lnTo>
                    <a:pt x="515" y="242"/>
                  </a:lnTo>
                  <a:lnTo>
                    <a:pt x="695" y="223"/>
                  </a:lnTo>
                  <a:lnTo>
                    <a:pt x="636" y="48"/>
                  </a:lnTo>
                  <a:lnTo>
                    <a:pt x="631" y="15"/>
                  </a:lnTo>
                  <a:lnTo>
                    <a:pt x="433" y="6"/>
                  </a:lnTo>
                  <a:lnTo>
                    <a:pt x="287" y="0"/>
                  </a:lnTo>
                  <a:lnTo>
                    <a:pt x="0" y="154"/>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2" name="Freeform 32"/>
            <p:cNvSpPr>
              <a:spLocks/>
            </p:cNvSpPr>
            <p:nvPr/>
          </p:nvSpPr>
          <p:spPr bwMode="auto">
            <a:xfrm>
              <a:off x="1550" y="2638"/>
              <a:ext cx="187" cy="132"/>
            </a:xfrm>
            <a:custGeom>
              <a:avLst/>
              <a:gdLst>
                <a:gd name="T0" fmla="*/ 0 w 375"/>
                <a:gd name="T1" fmla="*/ 1 h 264"/>
                <a:gd name="T2" fmla="*/ 0 w 375"/>
                <a:gd name="T3" fmla="*/ 1 h 264"/>
                <a:gd name="T4" fmla="*/ 0 w 375"/>
                <a:gd name="T5" fmla="*/ 1 h 264"/>
                <a:gd name="T6" fmla="*/ 0 w 375"/>
                <a:gd name="T7" fmla="*/ 1 h 264"/>
                <a:gd name="T8" fmla="*/ 0 w 375"/>
                <a:gd name="T9" fmla="*/ 1 h 264"/>
                <a:gd name="T10" fmla="*/ 0 w 375"/>
                <a:gd name="T11" fmla="*/ 0 h 264"/>
                <a:gd name="T12" fmla="*/ 0 w 375"/>
                <a:gd name="T13" fmla="*/ 1 h 264"/>
                <a:gd name="T14" fmla="*/ 0 w 375"/>
                <a:gd name="T15" fmla="*/ 1 h 264"/>
                <a:gd name="T16" fmla="*/ 0 w 375"/>
                <a:gd name="T17" fmla="*/ 1 h 264"/>
                <a:gd name="T18" fmla="*/ 0 w 375"/>
                <a:gd name="T19" fmla="*/ 1 h 264"/>
                <a:gd name="T20" fmla="*/ 0 w 375"/>
                <a:gd name="T21" fmla="*/ 1 h 264"/>
                <a:gd name="T22" fmla="*/ 0 w 375"/>
                <a:gd name="T23" fmla="*/ 1 h 264"/>
                <a:gd name="T24" fmla="*/ 0 w 375"/>
                <a:gd name="T25" fmla="*/ 1 h 264"/>
                <a:gd name="T26" fmla="*/ 0 w 375"/>
                <a:gd name="T27" fmla="*/ 1 h 264"/>
                <a:gd name="T28" fmla="*/ 0 w 375"/>
                <a:gd name="T29" fmla="*/ 1 h 264"/>
                <a:gd name="T30" fmla="*/ 0 w 375"/>
                <a:gd name="T31" fmla="*/ 1 h 264"/>
                <a:gd name="T32" fmla="*/ 0 w 375"/>
                <a:gd name="T33" fmla="*/ 1 h 264"/>
                <a:gd name="T34" fmla="*/ 0 w 375"/>
                <a:gd name="T35" fmla="*/ 1 h 264"/>
                <a:gd name="T36" fmla="*/ 0 w 375"/>
                <a:gd name="T37" fmla="*/ 1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5"/>
                <a:gd name="T58" fmla="*/ 0 h 264"/>
                <a:gd name="T59" fmla="*/ 375 w 375"/>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5" h="264">
                  <a:moveTo>
                    <a:pt x="40" y="211"/>
                  </a:moveTo>
                  <a:lnTo>
                    <a:pt x="0" y="167"/>
                  </a:lnTo>
                  <a:lnTo>
                    <a:pt x="4" y="117"/>
                  </a:lnTo>
                  <a:lnTo>
                    <a:pt x="31" y="91"/>
                  </a:lnTo>
                  <a:lnTo>
                    <a:pt x="33" y="17"/>
                  </a:lnTo>
                  <a:lnTo>
                    <a:pt x="139" y="0"/>
                  </a:lnTo>
                  <a:lnTo>
                    <a:pt x="129" y="38"/>
                  </a:lnTo>
                  <a:lnTo>
                    <a:pt x="209" y="17"/>
                  </a:lnTo>
                  <a:lnTo>
                    <a:pt x="314" y="45"/>
                  </a:lnTo>
                  <a:lnTo>
                    <a:pt x="375" y="108"/>
                  </a:lnTo>
                  <a:lnTo>
                    <a:pt x="373" y="209"/>
                  </a:lnTo>
                  <a:lnTo>
                    <a:pt x="321" y="250"/>
                  </a:lnTo>
                  <a:lnTo>
                    <a:pt x="179" y="264"/>
                  </a:lnTo>
                  <a:lnTo>
                    <a:pt x="143" y="153"/>
                  </a:lnTo>
                  <a:lnTo>
                    <a:pt x="162" y="108"/>
                  </a:lnTo>
                  <a:lnTo>
                    <a:pt x="118" y="91"/>
                  </a:lnTo>
                  <a:lnTo>
                    <a:pt x="65" y="214"/>
                  </a:lnTo>
                  <a:lnTo>
                    <a:pt x="40" y="211"/>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3" name="Freeform 33"/>
            <p:cNvSpPr>
              <a:spLocks/>
            </p:cNvSpPr>
            <p:nvPr/>
          </p:nvSpPr>
          <p:spPr bwMode="auto">
            <a:xfrm>
              <a:off x="2004" y="2281"/>
              <a:ext cx="164" cy="491"/>
            </a:xfrm>
            <a:custGeom>
              <a:avLst/>
              <a:gdLst>
                <a:gd name="T0" fmla="*/ 1 w 327"/>
                <a:gd name="T1" fmla="*/ 0 h 983"/>
                <a:gd name="T2" fmla="*/ 0 w 327"/>
                <a:gd name="T3" fmla="*/ 0 h 983"/>
                <a:gd name="T4" fmla="*/ 1 w 327"/>
                <a:gd name="T5" fmla="*/ 0 h 983"/>
                <a:gd name="T6" fmla="*/ 1 w 327"/>
                <a:gd name="T7" fmla="*/ 0 h 983"/>
                <a:gd name="T8" fmla="*/ 1 w 327"/>
                <a:gd name="T9" fmla="*/ 0 h 983"/>
                <a:gd name="T10" fmla="*/ 1 w 327"/>
                <a:gd name="T11" fmla="*/ 0 h 983"/>
                <a:gd name="T12" fmla="*/ 1 w 327"/>
                <a:gd name="T13" fmla="*/ 0 h 983"/>
                <a:gd name="T14" fmla="*/ 1 w 327"/>
                <a:gd name="T15" fmla="*/ 0 h 983"/>
                <a:gd name="T16" fmla="*/ 0 60000 65536"/>
                <a:gd name="T17" fmla="*/ 0 60000 65536"/>
                <a:gd name="T18" fmla="*/ 0 60000 65536"/>
                <a:gd name="T19" fmla="*/ 0 60000 65536"/>
                <a:gd name="T20" fmla="*/ 0 60000 65536"/>
                <a:gd name="T21" fmla="*/ 0 60000 65536"/>
                <a:gd name="T22" fmla="*/ 0 60000 65536"/>
                <a:gd name="T23" fmla="*/ 0 60000 65536"/>
                <a:gd name="T24" fmla="*/ 0 w 327"/>
                <a:gd name="T25" fmla="*/ 0 h 983"/>
                <a:gd name="T26" fmla="*/ 327 w 327"/>
                <a:gd name="T27" fmla="*/ 983 h 9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 h="983">
                  <a:moveTo>
                    <a:pt x="85" y="116"/>
                  </a:moveTo>
                  <a:lnTo>
                    <a:pt x="0" y="462"/>
                  </a:lnTo>
                  <a:lnTo>
                    <a:pt x="34" y="787"/>
                  </a:lnTo>
                  <a:lnTo>
                    <a:pt x="217" y="983"/>
                  </a:lnTo>
                  <a:lnTo>
                    <a:pt x="207" y="659"/>
                  </a:lnTo>
                  <a:lnTo>
                    <a:pt x="327" y="0"/>
                  </a:lnTo>
                  <a:lnTo>
                    <a:pt x="85" y="116"/>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4" name="Freeform 34"/>
            <p:cNvSpPr>
              <a:spLocks/>
            </p:cNvSpPr>
            <p:nvPr/>
          </p:nvSpPr>
          <p:spPr bwMode="auto">
            <a:xfrm>
              <a:off x="1868" y="1764"/>
              <a:ext cx="563" cy="531"/>
            </a:xfrm>
            <a:custGeom>
              <a:avLst/>
              <a:gdLst>
                <a:gd name="T0" fmla="*/ 0 w 1127"/>
                <a:gd name="T1" fmla="*/ 1 h 1062"/>
                <a:gd name="T2" fmla="*/ 0 w 1127"/>
                <a:gd name="T3" fmla="*/ 1 h 1062"/>
                <a:gd name="T4" fmla="*/ 0 w 1127"/>
                <a:gd name="T5" fmla="*/ 1 h 1062"/>
                <a:gd name="T6" fmla="*/ 0 w 1127"/>
                <a:gd name="T7" fmla="*/ 1 h 1062"/>
                <a:gd name="T8" fmla="*/ 0 w 1127"/>
                <a:gd name="T9" fmla="*/ 1 h 1062"/>
                <a:gd name="T10" fmla="*/ 0 w 1127"/>
                <a:gd name="T11" fmla="*/ 1 h 1062"/>
                <a:gd name="T12" fmla="*/ 0 w 1127"/>
                <a:gd name="T13" fmla="*/ 1 h 1062"/>
                <a:gd name="T14" fmla="*/ 0 w 1127"/>
                <a:gd name="T15" fmla="*/ 1 h 1062"/>
                <a:gd name="T16" fmla="*/ 0 w 1127"/>
                <a:gd name="T17" fmla="*/ 1 h 1062"/>
                <a:gd name="T18" fmla="*/ 0 w 1127"/>
                <a:gd name="T19" fmla="*/ 1 h 1062"/>
                <a:gd name="T20" fmla="*/ 0 w 1127"/>
                <a:gd name="T21" fmla="*/ 1 h 1062"/>
                <a:gd name="T22" fmla="*/ 0 w 1127"/>
                <a:gd name="T23" fmla="*/ 1 h 1062"/>
                <a:gd name="T24" fmla="*/ 0 w 1127"/>
                <a:gd name="T25" fmla="*/ 1 h 1062"/>
                <a:gd name="T26" fmla="*/ 0 w 1127"/>
                <a:gd name="T27" fmla="*/ 1 h 1062"/>
                <a:gd name="T28" fmla="*/ 0 w 1127"/>
                <a:gd name="T29" fmla="*/ 1 h 1062"/>
                <a:gd name="T30" fmla="*/ 0 w 1127"/>
                <a:gd name="T31" fmla="*/ 0 h 1062"/>
                <a:gd name="T32" fmla="*/ 0 w 1127"/>
                <a:gd name="T33" fmla="*/ 1 h 1062"/>
                <a:gd name="T34" fmla="*/ 0 w 1127"/>
                <a:gd name="T35" fmla="*/ 1 h 1062"/>
                <a:gd name="T36" fmla="*/ 0 w 1127"/>
                <a:gd name="T37" fmla="*/ 1 h 1062"/>
                <a:gd name="T38" fmla="*/ 0 w 1127"/>
                <a:gd name="T39" fmla="*/ 1 h 1062"/>
                <a:gd name="T40" fmla="*/ 0 w 1127"/>
                <a:gd name="T41" fmla="*/ 1 h 1062"/>
                <a:gd name="T42" fmla="*/ 0 w 1127"/>
                <a:gd name="T43" fmla="*/ 1 h 1062"/>
                <a:gd name="T44" fmla="*/ 0 w 1127"/>
                <a:gd name="T45" fmla="*/ 1 h 10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27"/>
                <a:gd name="T70" fmla="*/ 0 h 1062"/>
                <a:gd name="T71" fmla="*/ 1127 w 1127"/>
                <a:gd name="T72" fmla="*/ 1062 h 10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27" h="1062">
                  <a:moveTo>
                    <a:pt x="103" y="435"/>
                  </a:moveTo>
                  <a:lnTo>
                    <a:pt x="105" y="371"/>
                  </a:lnTo>
                  <a:lnTo>
                    <a:pt x="158" y="416"/>
                  </a:lnTo>
                  <a:lnTo>
                    <a:pt x="546" y="1055"/>
                  </a:lnTo>
                  <a:lnTo>
                    <a:pt x="665" y="1062"/>
                  </a:lnTo>
                  <a:lnTo>
                    <a:pt x="760" y="996"/>
                  </a:lnTo>
                  <a:lnTo>
                    <a:pt x="878" y="954"/>
                  </a:lnTo>
                  <a:lnTo>
                    <a:pt x="933" y="880"/>
                  </a:lnTo>
                  <a:lnTo>
                    <a:pt x="1023" y="855"/>
                  </a:lnTo>
                  <a:lnTo>
                    <a:pt x="1127" y="954"/>
                  </a:lnTo>
                  <a:lnTo>
                    <a:pt x="1103" y="802"/>
                  </a:lnTo>
                  <a:lnTo>
                    <a:pt x="977" y="648"/>
                  </a:lnTo>
                  <a:lnTo>
                    <a:pt x="907" y="504"/>
                  </a:lnTo>
                  <a:lnTo>
                    <a:pt x="857" y="173"/>
                  </a:lnTo>
                  <a:lnTo>
                    <a:pt x="724" y="44"/>
                  </a:lnTo>
                  <a:lnTo>
                    <a:pt x="472" y="0"/>
                  </a:lnTo>
                  <a:lnTo>
                    <a:pt x="179" y="46"/>
                  </a:lnTo>
                  <a:lnTo>
                    <a:pt x="29" y="167"/>
                  </a:lnTo>
                  <a:lnTo>
                    <a:pt x="0" y="238"/>
                  </a:lnTo>
                  <a:lnTo>
                    <a:pt x="6" y="302"/>
                  </a:lnTo>
                  <a:lnTo>
                    <a:pt x="53" y="420"/>
                  </a:lnTo>
                  <a:lnTo>
                    <a:pt x="103" y="435"/>
                  </a:lnTo>
                  <a:close/>
                </a:path>
              </a:pathLst>
            </a:custGeom>
            <a:solidFill>
              <a:srgbClr val="FFF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5" name="Freeform 35"/>
            <p:cNvSpPr>
              <a:spLocks/>
            </p:cNvSpPr>
            <p:nvPr/>
          </p:nvSpPr>
          <p:spPr bwMode="auto">
            <a:xfrm>
              <a:off x="1909" y="1947"/>
              <a:ext cx="274" cy="470"/>
            </a:xfrm>
            <a:custGeom>
              <a:avLst/>
              <a:gdLst>
                <a:gd name="T0" fmla="*/ 1 w 547"/>
                <a:gd name="T1" fmla="*/ 1 h 939"/>
                <a:gd name="T2" fmla="*/ 1 w 547"/>
                <a:gd name="T3" fmla="*/ 1 h 939"/>
                <a:gd name="T4" fmla="*/ 1 w 547"/>
                <a:gd name="T5" fmla="*/ 1 h 939"/>
                <a:gd name="T6" fmla="*/ 1 w 547"/>
                <a:gd name="T7" fmla="*/ 0 h 939"/>
                <a:gd name="T8" fmla="*/ 1 w 547"/>
                <a:gd name="T9" fmla="*/ 1 h 939"/>
                <a:gd name="T10" fmla="*/ 1 w 547"/>
                <a:gd name="T11" fmla="*/ 1 h 939"/>
                <a:gd name="T12" fmla="*/ 1 w 547"/>
                <a:gd name="T13" fmla="*/ 1 h 939"/>
                <a:gd name="T14" fmla="*/ 1 w 547"/>
                <a:gd name="T15" fmla="*/ 1 h 939"/>
                <a:gd name="T16" fmla="*/ 1 w 547"/>
                <a:gd name="T17" fmla="*/ 1 h 939"/>
                <a:gd name="T18" fmla="*/ 1 w 547"/>
                <a:gd name="T19" fmla="*/ 1 h 939"/>
                <a:gd name="T20" fmla="*/ 1 w 547"/>
                <a:gd name="T21" fmla="*/ 1 h 939"/>
                <a:gd name="T22" fmla="*/ 1 w 547"/>
                <a:gd name="T23" fmla="*/ 1 h 939"/>
                <a:gd name="T24" fmla="*/ 1 w 547"/>
                <a:gd name="T25" fmla="*/ 1 h 939"/>
                <a:gd name="T26" fmla="*/ 1 w 547"/>
                <a:gd name="T27" fmla="*/ 1 h 939"/>
                <a:gd name="T28" fmla="*/ 1 w 547"/>
                <a:gd name="T29" fmla="*/ 1 h 939"/>
                <a:gd name="T30" fmla="*/ 1 w 547"/>
                <a:gd name="T31" fmla="*/ 1 h 939"/>
                <a:gd name="T32" fmla="*/ 1 w 547"/>
                <a:gd name="T33" fmla="*/ 1 h 939"/>
                <a:gd name="T34" fmla="*/ 1 w 547"/>
                <a:gd name="T35" fmla="*/ 1 h 939"/>
                <a:gd name="T36" fmla="*/ 1 w 547"/>
                <a:gd name="T37" fmla="*/ 1 h 939"/>
                <a:gd name="T38" fmla="*/ 1 w 547"/>
                <a:gd name="T39" fmla="*/ 1 h 939"/>
                <a:gd name="T40" fmla="*/ 1 w 547"/>
                <a:gd name="T41" fmla="*/ 1 h 939"/>
                <a:gd name="T42" fmla="*/ 1 w 547"/>
                <a:gd name="T43" fmla="*/ 1 h 939"/>
                <a:gd name="T44" fmla="*/ 1 w 547"/>
                <a:gd name="T45" fmla="*/ 1 h 939"/>
                <a:gd name="T46" fmla="*/ 0 w 547"/>
                <a:gd name="T47" fmla="*/ 1 h 939"/>
                <a:gd name="T48" fmla="*/ 1 w 547"/>
                <a:gd name="T49" fmla="*/ 1 h 939"/>
                <a:gd name="T50" fmla="*/ 1 w 547"/>
                <a:gd name="T51" fmla="*/ 1 h 939"/>
                <a:gd name="T52" fmla="*/ 1 w 547"/>
                <a:gd name="T53" fmla="*/ 1 h 9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7"/>
                <a:gd name="T82" fmla="*/ 0 h 939"/>
                <a:gd name="T83" fmla="*/ 547 w 547"/>
                <a:gd name="T84" fmla="*/ 939 h 9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7" h="939">
                  <a:moveTo>
                    <a:pt x="61" y="47"/>
                  </a:moveTo>
                  <a:lnTo>
                    <a:pt x="150" y="49"/>
                  </a:lnTo>
                  <a:lnTo>
                    <a:pt x="182" y="64"/>
                  </a:lnTo>
                  <a:lnTo>
                    <a:pt x="175" y="0"/>
                  </a:lnTo>
                  <a:lnTo>
                    <a:pt x="234" y="28"/>
                  </a:lnTo>
                  <a:lnTo>
                    <a:pt x="272" y="7"/>
                  </a:lnTo>
                  <a:lnTo>
                    <a:pt x="397" y="127"/>
                  </a:lnTo>
                  <a:lnTo>
                    <a:pt x="467" y="83"/>
                  </a:lnTo>
                  <a:lnTo>
                    <a:pt x="547" y="137"/>
                  </a:lnTo>
                  <a:lnTo>
                    <a:pt x="532" y="319"/>
                  </a:lnTo>
                  <a:lnTo>
                    <a:pt x="452" y="718"/>
                  </a:lnTo>
                  <a:lnTo>
                    <a:pt x="319" y="939"/>
                  </a:lnTo>
                  <a:lnTo>
                    <a:pt x="332" y="570"/>
                  </a:lnTo>
                  <a:lnTo>
                    <a:pt x="289" y="479"/>
                  </a:lnTo>
                  <a:lnTo>
                    <a:pt x="182" y="519"/>
                  </a:lnTo>
                  <a:lnTo>
                    <a:pt x="116" y="519"/>
                  </a:lnTo>
                  <a:lnTo>
                    <a:pt x="89" y="494"/>
                  </a:lnTo>
                  <a:lnTo>
                    <a:pt x="93" y="439"/>
                  </a:lnTo>
                  <a:lnTo>
                    <a:pt x="70" y="401"/>
                  </a:lnTo>
                  <a:lnTo>
                    <a:pt x="83" y="370"/>
                  </a:lnTo>
                  <a:lnTo>
                    <a:pt x="49" y="334"/>
                  </a:lnTo>
                  <a:lnTo>
                    <a:pt x="49" y="294"/>
                  </a:lnTo>
                  <a:lnTo>
                    <a:pt x="15" y="287"/>
                  </a:lnTo>
                  <a:lnTo>
                    <a:pt x="0" y="266"/>
                  </a:lnTo>
                  <a:lnTo>
                    <a:pt x="83" y="102"/>
                  </a:lnTo>
                  <a:lnTo>
                    <a:pt x="61" y="47"/>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6" name="Freeform 36"/>
            <p:cNvSpPr>
              <a:spLocks/>
            </p:cNvSpPr>
            <p:nvPr/>
          </p:nvSpPr>
          <p:spPr bwMode="auto">
            <a:xfrm>
              <a:off x="1984" y="2006"/>
              <a:ext cx="18" cy="25"/>
            </a:xfrm>
            <a:custGeom>
              <a:avLst/>
              <a:gdLst>
                <a:gd name="T0" fmla="*/ 1 w 34"/>
                <a:gd name="T1" fmla="*/ 1 h 49"/>
                <a:gd name="T2" fmla="*/ 0 w 34"/>
                <a:gd name="T3" fmla="*/ 0 h 49"/>
                <a:gd name="T4" fmla="*/ 1 w 34"/>
                <a:gd name="T5" fmla="*/ 1 h 49"/>
                <a:gd name="T6" fmla="*/ 1 w 34"/>
                <a:gd name="T7" fmla="*/ 1 h 49"/>
                <a:gd name="T8" fmla="*/ 1 w 34"/>
                <a:gd name="T9" fmla="*/ 1 h 49"/>
                <a:gd name="T10" fmla="*/ 1 w 34"/>
                <a:gd name="T11" fmla="*/ 1 h 49"/>
                <a:gd name="T12" fmla="*/ 0 60000 65536"/>
                <a:gd name="T13" fmla="*/ 0 60000 65536"/>
                <a:gd name="T14" fmla="*/ 0 60000 65536"/>
                <a:gd name="T15" fmla="*/ 0 60000 65536"/>
                <a:gd name="T16" fmla="*/ 0 60000 65536"/>
                <a:gd name="T17" fmla="*/ 0 60000 65536"/>
                <a:gd name="T18" fmla="*/ 0 w 34"/>
                <a:gd name="T19" fmla="*/ 0 h 49"/>
                <a:gd name="T20" fmla="*/ 34 w 34"/>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4" h="49">
                  <a:moveTo>
                    <a:pt x="4" y="49"/>
                  </a:moveTo>
                  <a:lnTo>
                    <a:pt x="0" y="0"/>
                  </a:lnTo>
                  <a:lnTo>
                    <a:pt x="32" y="19"/>
                  </a:lnTo>
                  <a:lnTo>
                    <a:pt x="34" y="38"/>
                  </a:lnTo>
                  <a:lnTo>
                    <a:pt x="4"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7" name="Freeform 37"/>
            <p:cNvSpPr>
              <a:spLocks/>
            </p:cNvSpPr>
            <p:nvPr/>
          </p:nvSpPr>
          <p:spPr bwMode="auto">
            <a:xfrm>
              <a:off x="2041" y="1771"/>
              <a:ext cx="109" cy="136"/>
            </a:xfrm>
            <a:custGeom>
              <a:avLst/>
              <a:gdLst>
                <a:gd name="T0" fmla="*/ 0 w 217"/>
                <a:gd name="T1" fmla="*/ 1 h 272"/>
                <a:gd name="T2" fmla="*/ 1 w 217"/>
                <a:gd name="T3" fmla="*/ 1 h 272"/>
                <a:gd name="T4" fmla="*/ 1 w 217"/>
                <a:gd name="T5" fmla="*/ 1 h 272"/>
                <a:gd name="T6" fmla="*/ 1 w 217"/>
                <a:gd name="T7" fmla="*/ 1 h 272"/>
                <a:gd name="T8" fmla="*/ 1 w 217"/>
                <a:gd name="T9" fmla="*/ 1 h 272"/>
                <a:gd name="T10" fmla="*/ 1 w 217"/>
                <a:gd name="T11" fmla="*/ 0 h 272"/>
                <a:gd name="T12" fmla="*/ 0 w 217"/>
                <a:gd name="T13" fmla="*/ 1 h 272"/>
                <a:gd name="T14" fmla="*/ 0 w 217"/>
                <a:gd name="T15" fmla="*/ 1 h 272"/>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272"/>
                <a:gd name="T26" fmla="*/ 217 w 217"/>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272">
                  <a:moveTo>
                    <a:pt x="0" y="12"/>
                  </a:moveTo>
                  <a:lnTo>
                    <a:pt x="118" y="107"/>
                  </a:lnTo>
                  <a:lnTo>
                    <a:pt x="217" y="272"/>
                  </a:lnTo>
                  <a:lnTo>
                    <a:pt x="192" y="139"/>
                  </a:lnTo>
                  <a:lnTo>
                    <a:pt x="182" y="65"/>
                  </a:lnTo>
                  <a:lnTo>
                    <a:pt x="143"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8" name="Freeform 38"/>
            <p:cNvSpPr>
              <a:spLocks/>
            </p:cNvSpPr>
            <p:nvPr/>
          </p:nvSpPr>
          <p:spPr bwMode="auto">
            <a:xfrm>
              <a:off x="1869" y="1866"/>
              <a:ext cx="184" cy="61"/>
            </a:xfrm>
            <a:custGeom>
              <a:avLst/>
              <a:gdLst>
                <a:gd name="T0" fmla="*/ 0 w 367"/>
                <a:gd name="T1" fmla="*/ 0 h 124"/>
                <a:gd name="T2" fmla="*/ 1 w 367"/>
                <a:gd name="T3" fmla="*/ 0 h 124"/>
                <a:gd name="T4" fmla="*/ 1 w 367"/>
                <a:gd name="T5" fmla="*/ 0 h 124"/>
                <a:gd name="T6" fmla="*/ 1 w 367"/>
                <a:gd name="T7" fmla="*/ 0 h 124"/>
                <a:gd name="T8" fmla="*/ 1 w 367"/>
                <a:gd name="T9" fmla="*/ 0 h 124"/>
                <a:gd name="T10" fmla="*/ 1 w 367"/>
                <a:gd name="T11" fmla="*/ 0 h 124"/>
                <a:gd name="T12" fmla="*/ 1 w 367"/>
                <a:gd name="T13" fmla="*/ 0 h 124"/>
                <a:gd name="T14" fmla="*/ 1 w 367"/>
                <a:gd name="T15" fmla="*/ 0 h 124"/>
                <a:gd name="T16" fmla="*/ 1 w 367"/>
                <a:gd name="T17" fmla="*/ 0 h 124"/>
                <a:gd name="T18" fmla="*/ 1 w 367"/>
                <a:gd name="T19" fmla="*/ 0 h 124"/>
                <a:gd name="T20" fmla="*/ 1 w 367"/>
                <a:gd name="T21" fmla="*/ 0 h 124"/>
                <a:gd name="T22" fmla="*/ 1 w 367"/>
                <a:gd name="T23" fmla="*/ 0 h 124"/>
                <a:gd name="T24" fmla="*/ 0 w 367"/>
                <a:gd name="T25" fmla="*/ 0 h 124"/>
                <a:gd name="T26" fmla="*/ 0 w 367"/>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7"/>
                <a:gd name="T43" fmla="*/ 0 h 124"/>
                <a:gd name="T44" fmla="*/ 367 w 367"/>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7" h="124">
                  <a:moveTo>
                    <a:pt x="0" y="44"/>
                  </a:moveTo>
                  <a:lnTo>
                    <a:pt x="42" y="124"/>
                  </a:lnTo>
                  <a:lnTo>
                    <a:pt x="80" y="54"/>
                  </a:lnTo>
                  <a:lnTo>
                    <a:pt x="165" y="109"/>
                  </a:lnTo>
                  <a:lnTo>
                    <a:pt x="249" y="93"/>
                  </a:lnTo>
                  <a:lnTo>
                    <a:pt x="367" y="93"/>
                  </a:lnTo>
                  <a:lnTo>
                    <a:pt x="293" y="44"/>
                  </a:lnTo>
                  <a:lnTo>
                    <a:pt x="249" y="74"/>
                  </a:lnTo>
                  <a:lnTo>
                    <a:pt x="188" y="65"/>
                  </a:lnTo>
                  <a:lnTo>
                    <a:pt x="99" y="17"/>
                  </a:lnTo>
                  <a:lnTo>
                    <a:pt x="51" y="40"/>
                  </a:lnTo>
                  <a:lnTo>
                    <a:pt x="17" y="0"/>
                  </a:lnTo>
                  <a:lnTo>
                    <a:pt x="0" y="44"/>
                  </a:lnTo>
                  <a:close/>
                </a:path>
              </a:pathLst>
            </a:custGeom>
            <a:solidFill>
              <a:srgbClr val="FFF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39" name="Freeform 39"/>
            <p:cNvSpPr>
              <a:spLocks/>
            </p:cNvSpPr>
            <p:nvPr/>
          </p:nvSpPr>
          <p:spPr bwMode="auto">
            <a:xfrm>
              <a:off x="2127" y="1870"/>
              <a:ext cx="45" cy="119"/>
            </a:xfrm>
            <a:custGeom>
              <a:avLst/>
              <a:gdLst>
                <a:gd name="T0" fmla="*/ 0 w 89"/>
                <a:gd name="T1" fmla="*/ 0 h 237"/>
                <a:gd name="T2" fmla="*/ 1 w 89"/>
                <a:gd name="T3" fmla="*/ 1 h 237"/>
                <a:gd name="T4" fmla="*/ 1 w 89"/>
                <a:gd name="T5" fmla="*/ 1 h 237"/>
                <a:gd name="T6" fmla="*/ 1 w 89"/>
                <a:gd name="T7" fmla="*/ 1 h 237"/>
                <a:gd name="T8" fmla="*/ 0 w 89"/>
                <a:gd name="T9" fmla="*/ 0 h 237"/>
                <a:gd name="T10" fmla="*/ 0 w 89"/>
                <a:gd name="T11" fmla="*/ 0 h 237"/>
                <a:gd name="T12" fmla="*/ 0 60000 65536"/>
                <a:gd name="T13" fmla="*/ 0 60000 65536"/>
                <a:gd name="T14" fmla="*/ 0 60000 65536"/>
                <a:gd name="T15" fmla="*/ 0 60000 65536"/>
                <a:gd name="T16" fmla="*/ 0 60000 65536"/>
                <a:gd name="T17" fmla="*/ 0 60000 65536"/>
                <a:gd name="T18" fmla="*/ 0 w 89"/>
                <a:gd name="T19" fmla="*/ 0 h 237"/>
                <a:gd name="T20" fmla="*/ 89 w 89"/>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89" h="237">
                  <a:moveTo>
                    <a:pt x="0" y="0"/>
                  </a:moveTo>
                  <a:lnTo>
                    <a:pt x="36" y="127"/>
                  </a:lnTo>
                  <a:lnTo>
                    <a:pt x="89" y="237"/>
                  </a:lnTo>
                  <a:lnTo>
                    <a:pt x="42" y="74"/>
                  </a:lnTo>
                  <a:lnTo>
                    <a:pt x="0" y="0"/>
                  </a:lnTo>
                  <a:close/>
                </a:path>
              </a:pathLst>
            </a:custGeom>
            <a:solidFill>
              <a:srgbClr val="EBE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0" name="Freeform 40"/>
            <p:cNvSpPr>
              <a:spLocks/>
            </p:cNvSpPr>
            <p:nvPr/>
          </p:nvSpPr>
          <p:spPr bwMode="auto">
            <a:xfrm>
              <a:off x="2138" y="2031"/>
              <a:ext cx="114" cy="256"/>
            </a:xfrm>
            <a:custGeom>
              <a:avLst/>
              <a:gdLst>
                <a:gd name="T0" fmla="*/ 1 w 228"/>
                <a:gd name="T1" fmla="*/ 1 h 511"/>
                <a:gd name="T2" fmla="*/ 1 w 228"/>
                <a:gd name="T3" fmla="*/ 1 h 511"/>
                <a:gd name="T4" fmla="*/ 1 w 228"/>
                <a:gd name="T5" fmla="*/ 1 h 511"/>
                <a:gd name="T6" fmla="*/ 1 w 228"/>
                <a:gd name="T7" fmla="*/ 1 h 511"/>
                <a:gd name="T8" fmla="*/ 1 w 228"/>
                <a:gd name="T9" fmla="*/ 1 h 511"/>
                <a:gd name="T10" fmla="*/ 1 w 228"/>
                <a:gd name="T11" fmla="*/ 1 h 511"/>
                <a:gd name="T12" fmla="*/ 1 w 228"/>
                <a:gd name="T13" fmla="*/ 1 h 511"/>
                <a:gd name="T14" fmla="*/ 1 w 228"/>
                <a:gd name="T15" fmla="*/ 1 h 511"/>
                <a:gd name="T16" fmla="*/ 1 w 228"/>
                <a:gd name="T17" fmla="*/ 1 h 511"/>
                <a:gd name="T18" fmla="*/ 1 w 228"/>
                <a:gd name="T19" fmla="*/ 0 h 511"/>
                <a:gd name="T20" fmla="*/ 1 w 228"/>
                <a:gd name="T21" fmla="*/ 1 h 511"/>
                <a:gd name="T22" fmla="*/ 0 w 228"/>
                <a:gd name="T23" fmla="*/ 1 h 511"/>
                <a:gd name="T24" fmla="*/ 1 w 228"/>
                <a:gd name="T25" fmla="*/ 1 h 511"/>
                <a:gd name="T26" fmla="*/ 1 w 228"/>
                <a:gd name="T27" fmla="*/ 1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511"/>
                <a:gd name="T44" fmla="*/ 228 w 228"/>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511">
                  <a:moveTo>
                    <a:pt x="23" y="511"/>
                  </a:moveTo>
                  <a:lnTo>
                    <a:pt x="66" y="357"/>
                  </a:lnTo>
                  <a:lnTo>
                    <a:pt x="139" y="200"/>
                  </a:lnTo>
                  <a:lnTo>
                    <a:pt x="171" y="395"/>
                  </a:lnTo>
                  <a:lnTo>
                    <a:pt x="156" y="506"/>
                  </a:lnTo>
                  <a:lnTo>
                    <a:pt x="228" y="420"/>
                  </a:lnTo>
                  <a:lnTo>
                    <a:pt x="228" y="317"/>
                  </a:lnTo>
                  <a:lnTo>
                    <a:pt x="203" y="249"/>
                  </a:lnTo>
                  <a:lnTo>
                    <a:pt x="137" y="78"/>
                  </a:lnTo>
                  <a:lnTo>
                    <a:pt x="99" y="0"/>
                  </a:lnTo>
                  <a:lnTo>
                    <a:pt x="82" y="209"/>
                  </a:lnTo>
                  <a:lnTo>
                    <a:pt x="0" y="506"/>
                  </a:lnTo>
                  <a:lnTo>
                    <a:pt x="23" y="511"/>
                  </a:lnTo>
                  <a:close/>
                </a:path>
              </a:pathLst>
            </a:custGeom>
            <a:solidFill>
              <a:srgbClr val="EBE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1" name="Freeform 41"/>
            <p:cNvSpPr>
              <a:spLocks/>
            </p:cNvSpPr>
            <p:nvPr/>
          </p:nvSpPr>
          <p:spPr bwMode="auto">
            <a:xfrm>
              <a:off x="2219" y="1793"/>
              <a:ext cx="204" cy="436"/>
            </a:xfrm>
            <a:custGeom>
              <a:avLst/>
              <a:gdLst>
                <a:gd name="T0" fmla="*/ 0 w 407"/>
                <a:gd name="T1" fmla="*/ 0 h 870"/>
                <a:gd name="T2" fmla="*/ 1 w 407"/>
                <a:gd name="T3" fmla="*/ 1 h 870"/>
                <a:gd name="T4" fmla="*/ 1 w 407"/>
                <a:gd name="T5" fmla="*/ 1 h 870"/>
                <a:gd name="T6" fmla="*/ 1 w 407"/>
                <a:gd name="T7" fmla="*/ 1 h 870"/>
                <a:gd name="T8" fmla="*/ 1 w 407"/>
                <a:gd name="T9" fmla="*/ 1 h 870"/>
                <a:gd name="T10" fmla="*/ 1 w 407"/>
                <a:gd name="T11" fmla="*/ 1 h 870"/>
                <a:gd name="T12" fmla="*/ 1 w 407"/>
                <a:gd name="T13" fmla="*/ 1 h 870"/>
                <a:gd name="T14" fmla="*/ 1 w 407"/>
                <a:gd name="T15" fmla="*/ 1 h 870"/>
                <a:gd name="T16" fmla="*/ 1 w 407"/>
                <a:gd name="T17" fmla="*/ 1 h 870"/>
                <a:gd name="T18" fmla="*/ 1 w 407"/>
                <a:gd name="T19" fmla="*/ 1 h 870"/>
                <a:gd name="T20" fmla="*/ 1 w 407"/>
                <a:gd name="T21" fmla="*/ 1 h 870"/>
                <a:gd name="T22" fmla="*/ 1 w 407"/>
                <a:gd name="T23" fmla="*/ 1 h 870"/>
                <a:gd name="T24" fmla="*/ 1 w 407"/>
                <a:gd name="T25" fmla="*/ 1 h 870"/>
                <a:gd name="T26" fmla="*/ 0 w 407"/>
                <a:gd name="T27" fmla="*/ 0 h 870"/>
                <a:gd name="T28" fmla="*/ 0 w 407"/>
                <a:gd name="T29" fmla="*/ 0 h 8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7"/>
                <a:gd name="T46" fmla="*/ 0 h 870"/>
                <a:gd name="T47" fmla="*/ 407 w 407"/>
                <a:gd name="T48" fmla="*/ 870 h 8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7" h="870">
                  <a:moveTo>
                    <a:pt x="0" y="0"/>
                  </a:moveTo>
                  <a:lnTo>
                    <a:pt x="114" y="198"/>
                  </a:lnTo>
                  <a:lnTo>
                    <a:pt x="156" y="435"/>
                  </a:lnTo>
                  <a:lnTo>
                    <a:pt x="196" y="654"/>
                  </a:lnTo>
                  <a:lnTo>
                    <a:pt x="200" y="524"/>
                  </a:lnTo>
                  <a:lnTo>
                    <a:pt x="284" y="675"/>
                  </a:lnTo>
                  <a:lnTo>
                    <a:pt x="358" y="766"/>
                  </a:lnTo>
                  <a:lnTo>
                    <a:pt x="407" y="870"/>
                  </a:lnTo>
                  <a:lnTo>
                    <a:pt x="403" y="753"/>
                  </a:lnTo>
                  <a:lnTo>
                    <a:pt x="270" y="580"/>
                  </a:lnTo>
                  <a:lnTo>
                    <a:pt x="196" y="412"/>
                  </a:lnTo>
                  <a:lnTo>
                    <a:pt x="154" y="108"/>
                  </a:lnTo>
                  <a:lnTo>
                    <a:pt x="42" y="13"/>
                  </a:lnTo>
                  <a:lnTo>
                    <a:pt x="0" y="0"/>
                  </a:lnTo>
                  <a:close/>
                </a:path>
              </a:pathLst>
            </a:custGeom>
            <a:solidFill>
              <a:srgbClr val="EBE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2" name="Freeform 42"/>
            <p:cNvSpPr>
              <a:spLocks/>
            </p:cNvSpPr>
            <p:nvPr/>
          </p:nvSpPr>
          <p:spPr bwMode="auto">
            <a:xfrm>
              <a:off x="2117" y="2084"/>
              <a:ext cx="35" cy="46"/>
            </a:xfrm>
            <a:custGeom>
              <a:avLst/>
              <a:gdLst>
                <a:gd name="T0" fmla="*/ 1 w 70"/>
                <a:gd name="T1" fmla="*/ 1 h 92"/>
                <a:gd name="T2" fmla="*/ 1 w 70"/>
                <a:gd name="T3" fmla="*/ 0 h 92"/>
                <a:gd name="T4" fmla="*/ 1 w 70"/>
                <a:gd name="T5" fmla="*/ 1 h 92"/>
                <a:gd name="T6" fmla="*/ 1 w 70"/>
                <a:gd name="T7" fmla="*/ 1 h 92"/>
                <a:gd name="T8" fmla="*/ 1 w 70"/>
                <a:gd name="T9" fmla="*/ 1 h 92"/>
                <a:gd name="T10" fmla="*/ 0 w 70"/>
                <a:gd name="T11" fmla="*/ 1 h 92"/>
                <a:gd name="T12" fmla="*/ 1 w 70"/>
                <a:gd name="T13" fmla="*/ 1 h 92"/>
                <a:gd name="T14" fmla="*/ 1 w 70"/>
                <a:gd name="T15" fmla="*/ 1 h 92"/>
                <a:gd name="T16" fmla="*/ 1 w 70"/>
                <a:gd name="T17" fmla="*/ 1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92"/>
                <a:gd name="T29" fmla="*/ 70 w 7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92">
                  <a:moveTo>
                    <a:pt x="15" y="12"/>
                  </a:moveTo>
                  <a:lnTo>
                    <a:pt x="38" y="0"/>
                  </a:lnTo>
                  <a:lnTo>
                    <a:pt x="67" y="31"/>
                  </a:lnTo>
                  <a:lnTo>
                    <a:pt x="70" y="71"/>
                  </a:lnTo>
                  <a:lnTo>
                    <a:pt x="17" y="92"/>
                  </a:lnTo>
                  <a:lnTo>
                    <a:pt x="0" y="73"/>
                  </a:lnTo>
                  <a:lnTo>
                    <a:pt x="8" y="27"/>
                  </a:lnTo>
                  <a:lnTo>
                    <a:pt x="15"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3" name="Freeform 43"/>
            <p:cNvSpPr>
              <a:spLocks/>
            </p:cNvSpPr>
            <p:nvPr/>
          </p:nvSpPr>
          <p:spPr bwMode="auto">
            <a:xfrm>
              <a:off x="1955" y="1957"/>
              <a:ext cx="209" cy="455"/>
            </a:xfrm>
            <a:custGeom>
              <a:avLst/>
              <a:gdLst>
                <a:gd name="T0" fmla="*/ 1 w 418"/>
                <a:gd name="T1" fmla="*/ 0 h 910"/>
                <a:gd name="T2" fmla="*/ 1 w 418"/>
                <a:gd name="T3" fmla="*/ 1 h 910"/>
                <a:gd name="T4" fmla="*/ 1 w 418"/>
                <a:gd name="T5" fmla="*/ 1 h 910"/>
                <a:gd name="T6" fmla="*/ 1 w 418"/>
                <a:gd name="T7" fmla="*/ 1 h 910"/>
                <a:gd name="T8" fmla="*/ 1 w 418"/>
                <a:gd name="T9" fmla="*/ 1 h 910"/>
                <a:gd name="T10" fmla="*/ 1 w 418"/>
                <a:gd name="T11" fmla="*/ 1 h 910"/>
                <a:gd name="T12" fmla="*/ 1 w 418"/>
                <a:gd name="T13" fmla="*/ 1 h 910"/>
                <a:gd name="T14" fmla="*/ 1 w 418"/>
                <a:gd name="T15" fmla="*/ 1 h 910"/>
                <a:gd name="T16" fmla="*/ 1 w 418"/>
                <a:gd name="T17" fmla="*/ 1 h 910"/>
                <a:gd name="T18" fmla="*/ 1 w 418"/>
                <a:gd name="T19" fmla="*/ 1 h 910"/>
                <a:gd name="T20" fmla="*/ 1 w 418"/>
                <a:gd name="T21" fmla="*/ 1 h 910"/>
                <a:gd name="T22" fmla="*/ 1 w 418"/>
                <a:gd name="T23" fmla="*/ 1 h 910"/>
                <a:gd name="T24" fmla="*/ 1 w 418"/>
                <a:gd name="T25" fmla="*/ 1 h 910"/>
                <a:gd name="T26" fmla="*/ 1 w 418"/>
                <a:gd name="T27" fmla="*/ 1 h 910"/>
                <a:gd name="T28" fmla="*/ 1 w 418"/>
                <a:gd name="T29" fmla="*/ 1 h 910"/>
                <a:gd name="T30" fmla="*/ 0 w 418"/>
                <a:gd name="T31" fmla="*/ 1 h 910"/>
                <a:gd name="T32" fmla="*/ 1 w 418"/>
                <a:gd name="T33" fmla="*/ 1 h 910"/>
                <a:gd name="T34" fmla="*/ 1 w 418"/>
                <a:gd name="T35" fmla="*/ 1 h 910"/>
                <a:gd name="T36" fmla="*/ 1 w 418"/>
                <a:gd name="T37" fmla="*/ 1 h 910"/>
                <a:gd name="T38" fmla="*/ 1 w 418"/>
                <a:gd name="T39" fmla="*/ 1 h 910"/>
                <a:gd name="T40" fmla="*/ 1 w 418"/>
                <a:gd name="T41" fmla="*/ 1 h 910"/>
                <a:gd name="T42" fmla="*/ 1 w 418"/>
                <a:gd name="T43" fmla="*/ 1 h 910"/>
                <a:gd name="T44" fmla="*/ 1 w 418"/>
                <a:gd name="T45" fmla="*/ 1 h 910"/>
                <a:gd name="T46" fmla="*/ 1 w 418"/>
                <a:gd name="T47" fmla="*/ 1 h 910"/>
                <a:gd name="T48" fmla="*/ 1 w 418"/>
                <a:gd name="T49" fmla="*/ 1 h 910"/>
                <a:gd name="T50" fmla="*/ 1 w 418"/>
                <a:gd name="T51" fmla="*/ 1 h 910"/>
                <a:gd name="T52" fmla="*/ 1 w 418"/>
                <a:gd name="T53" fmla="*/ 1 h 910"/>
                <a:gd name="T54" fmla="*/ 1 w 418"/>
                <a:gd name="T55" fmla="*/ 1 h 910"/>
                <a:gd name="T56" fmla="*/ 1 w 418"/>
                <a:gd name="T57" fmla="*/ 1 h 910"/>
                <a:gd name="T58" fmla="*/ 1 w 418"/>
                <a:gd name="T59" fmla="*/ 1 h 910"/>
                <a:gd name="T60" fmla="*/ 1 w 418"/>
                <a:gd name="T61" fmla="*/ 1 h 910"/>
                <a:gd name="T62" fmla="*/ 1 w 418"/>
                <a:gd name="T63" fmla="*/ 1 h 910"/>
                <a:gd name="T64" fmla="*/ 1 w 418"/>
                <a:gd name="T65" fmla="*/ 1 h 910"/>
                <a:gd name="T66" fmla="*/ 1 w 418"/>
                <a:gd name="T67" fmla="*/ 1 h 910"/>
                <a:gd name="T68" fmla="*/ 1 w 418"/>
                <a:gd name="T69" fmla="*/ 0 h 910"/>
                <a:gd name="T70" fmla="*/ 1 w 418"/>
                <a:gd name="T71" fmla="*/ 0 h 9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8"/>
                <a:gd name="T109" fmla="*/ 0 h 910"/>
                <a:gd name="T110" fmla="*/ 418 w 418"/>
                <a:gd name="T111" fmla="*/ 910 h 9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8" h="910">
                  <a:moveTo>
                    <a:pt x="169" y="0"/>
                  </a:moveTo>
                  <a:lnTo>
                    <a:pt x="162" y="44"/>
                  </a:lnTo>
                  <a:lnTo>
                    <a:pt x="135" y="76"/>
                  </a:lnTo>
                  <a:lnTo>
                    <a:pt x="135" y="112"/>
                  </a:lnTo>
                  <a:lnTo>
                    <a:pt x="78" y="83"/>
                  </a:lnTo>
                  <a:lnTo>
                    <a:pt x="101" y="120"/>
                  </a:lnTo>
                  <a:lnTo>
                    <a:pt x="55" y="158"/>
                  </a:lnTo>
                  <a:lnTo>
                    <a:pt x="122" y="150"/>
                  </a:lnTo>
                  <a:lnTo>
                    <a:pt x="182" y="123"/>
                  </a:lnTo>
                  <a:lnTo>
                    <a:pt x="222" y="163"/>
                  </a:lnTo>
                  <a:lnTo>
                    <a:pt x="184" y="228"/>
                  </a:lnTo>
                  <a:lnTo>
                    <a:pt x="169" y="296"/>
                  </a:lnTo>
                  <a:lnTo>
                    <a:pt x="228" y="275"/>
                  </a:lnTo>
                  <a:lnTo>
                    <a:pt x="190" y="420"/>
                  </a:lnTo>
                  <a:lnTo>
                    <a:pt x="61" y="481"/>
                  </a:lnTo>
                  <a:lnTo>
                    <a:pt x="0" y="481"/>
                  </a:lnTo>
                  <a:lnTo>
                    <a:pt x="36" y="505"/>
                  </a:lnTo>
                  <a:lnTo>
                    <a:pt x="108" y="496"/>
                  </a:lnTo>
                  <a:lnTo>
                    <a:pt x="205" y="464"/>
                  </a:lnTo>
                  <a:lnTo>
                    <a:pt x="262" y="616"/>
                  </a:lnTo>
                  <a:lnTo>
                    <a:pt x="232" y="910"/>
                  </a:lnTo>
                  <a:lnTo>
                    <a:pt x="274" y="847"/>
                  </a:lnTo>
                  <a:lnTo>
                    <a:pt x="283" y="629"/>
                  </a:lnTo>
                  <a:lnTo>
                    <a:pt x="266" y="473"/>
                  </a:lnTo>
                  <a:lnTo>
                    <a:pt x="327" y="395"/>
                  </a:lnTo>
                  <a:lnTo>
                    <a:pt x="354" y="350"/>
                  </a:lnTo>
                  <a:lnTo>
                    <a:pt x="312" y="338"/>
                  </a:lnTo>
                  <a:lnTo>
                    <a:pt x="327" y="277"/>
                  </a:lnTo>
                  <a:lnTo>
                    <a:pt x="338" y="241"/>
                  </a:lnTo>
                  <a:lnTo>
                    <a:pt x="411" y="192"/>
                  </a:lnTo>
                  <a:lnTo>
                    <a:pt x="418" y="148"/>
                  </a:lnTo>
                  <a:lnTo>
                    <a:pt x="361" y="140"/>
                  </a:lnTo>
                  <a:lnTo>
                    <a:pt x="325" y="114"/>
                  </a:lnTo>
                  <a:lnTo>
                    <a:pt x="222" y="28"/>
                  </a:lnTo>
                  <a:lnTo>
                    <a:pt x="169" y="0"/>
                  </a:lnTo>
                  <a:close/>
                </a:path>
              </a:pathLst>
            </a:custGeom>
            <a:solidFill>
              <a:srgbClr val="FF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4" name="Freeform 44"/>
            <p:cNvSpPr>
              <a:spLocks/>
            </p:cNvSpPr>
            <p:nvPr/>
          </p:nvSpPr>
          <p:spPr bwMode="auto">
            <a:xfrm>
              <a:off x="1944" y="1990"/>
              <a:ext cx="42" cy="72"/>
            </a:xfrm>
            <a:custGeom>
              <a:avLst/>
              <a:gdLst>
                <a:gd name="T0" fmla="*/ 0 w 86"/>
                <a:gd name="T1" fmla="*/ 0 h 145"/>
                <a:gd name="T2" fmla="*/ 0 w 86"/>
                <a:gd name="T3" fmla="*/ 0 h 145"/>
                <a:gd name="T4" fmla="*/ 0 w 86"/>
                <a:gd name="T5" fmla="*/ 0 h 145"/>
                <a:gd name="T6" fmla="*/ 0 w 86"/>
                <a:gd name="T7" fmla="*/ 0 h 145"/>
                <a:gd name="T8" fmla="*/ 0 w 86"/>
                <a:gd name="T9" fmla="*/ 0 h 145"/>
                <a:gd name="T10" fmla="*/ 0 w 86"/>
                <a:gd name="T11" fmla="*/ 0 h 145"/>
                <a:gd name="T12" fmla="*/ 0 w 86"/>
                <a:gd name="T13" fmla="*/ 0 h 145"/>
                <a:gd name="T14" fmla="*/ 0 w 86"/>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45"/>
                <a:gd name="T26" fmla="*/ 86 w 86"/>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45">
                  <a:moveTo>
                    <a:pt x="42" y="0"/>
                  </a:moveTo>
                  <a:lnTo>
                    <a:pt x="42" y="36"/>
                  </a:lnTo>
                  <a:lnTo>
                    <a:pt x="25" y="92"/>
                  </a:lnTo>
                  <a:lnTo>
                    <a:pt x="0" y="145"/>
                  </a:lnTo>
                  <a:lnTo>
                    <a:pt x="80" y="92"/>
                  </a:lnTo>
                  <a:lnTo>
                    <a:pt x="86" y="40"/>
                  </a:lnTo>
                  <a:lnTo>
                    <a:pt x="42" y="0"/>
                  </a:lnTo>
                  <a:close/>
                </a:path>
              </a:pathLst>
            </a:custGeom>
            <a:solidFill>
              <a:srgbClr val="FF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5" name="Freeform 45"/>
            <p:cNvSpPr>
              <a:spLocks/>
            </p:cNvSpPr>
            <p:nvPr/>
          </p:nvSpPr>
          <p:spPr bwMode="auto">
            <a:xfrm>
              <a:off x="1948" y="1966"/>
              <a:ext cx="70" cy="27"/>
            </a:xfrm>
            <a:custGeom>
              <a:avLst/>
              <a:gdLst>
                <a:gd name="T0" fmla="*/ 0 w 138"/>
                <a:gd name="T1" fmla="*/ 1 h 53"/>
                <a:gd name="T2" fmla="*/ 1 w 138"/>
                <a:gd name="T3" fmla="*/ 1 h 53"/>
                <a:gd name="T4" fmla="*/ 1 w 138"/>
                <a:gd name="T5" fmla="*/ 1 h 53"/>
                <a:gd name="T6" fmla="*/ 1 w 138"/>
                <a:gd name="T7" fmla="*/ 0 h 53"/>
                <a:gd name="T8" fmla="*/ 1 w 138"/>
                <a:gd name="T9" fmla="*/ 1 h 53"/>
                <a:gd name="T10" fmla="*/ 0 w 138"/>
                <a:gd name="T11" fmla="*/ 1 h 53"/>
                <a:gd name="T12" fmla="*/ 0 w 138"/>
                <a:gd name="T13" fmla="*/ 1 h 53"/>
                <a:gd name="T14" fmla="*/ 0 60000 65536"/>
                <a:gd name="T15" fmla="*/ 0 60000 65536"/>
                <a:gd name="T16" fmla="*/ 0 60000 65536"/>
                <a:gd name="T17" fmla="*/ 0 60000 65536"/>
                <a:gd name="T18" fmla="*/ 0 60000 65536"/>
                <a:gd name="T19" fmla="*/ 0 60000 65536"/>
                <a:gd name="T20" fmla="*/ 0 60000 65536"/>
                <a:gd name="T21" fmla="*/ 0 w 138"/>
                <a:gd name="T22" fmla="*/ 0 h 53"/>
                <a:gd name="T23" fmla="*/ 138 w 1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53">
                  <a:moveTo>
                    <a:pt x="0" y="32"/>
                  </a:moveTo>
                  <a:lnTo>
                    <a:pt x="70" y="21"/>
                  </a:lnTo>
                  <a:lnTo>
                    <a:pt x="138" y="53"/>
                  </a:lnTo>
                  <a:lnTo>
                    <a:pt x="70" y="0"/>
                  </a:lnTo>
                  <a:lnTo>
                    <a:pt x="9" y="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6" name="Freeform 46"/>
            <p:cNvSpPr>
              <a:spLocks/>
            </p:cNvSpPr>
            <p:nvPr/>
          </p:nvSpPr>
          <p:spPr bwMode="auto">
            <a:xfrm>
              <a:off x="1957" y="1984"/>
              <a:ext cx="62" cy="55"/>
            </a:xfrm>
            <a:custGeom>
              <a:avLst/>
              <a:gdLst>
                <a:gd name="T0" fmla="*/ 0 w 123"/>
                <a:gd name="T1" fmla="*/ 0 h 110"/>
                <a:gd name="T2" fmla="*/ 1 w 123"/>
                <a:gd name="T3" fmla="*/ 1 h 110"/>
                <a:gd name="T4" fmla="*/ 1 w 123"/>
                <a:gd name="T5" fmla="*/ 1 h 110"/>
                <a:gd name="T6" fmla="*/ 1 w 123"/>
                <a:gd name="T7" fmla="*/ 1 h 110"/>
                <a:gd name="T8" fmla="*/ 1 w 123"/>
                <a:gd name="T9" fmla="*/ 1 h 110"/>
                <a:gd name="T10" fmla="*/ 1 w 123"/>
                <a:gd name="T11" fmla="*/ 1 h 110"/>
                <a:gd name="T12" fmla="*/ 1 w 123"/>
                <a:gd name="T13" fmla="*/ 1 h 110"/>
                <a:gd name="T14" fmla="*/ 1 w 123"/>
                <a:gd name="T15" fmla="*/ 1 h 110"/>
                <a:gd name="T16" fmla="*/ 1 w 123"/>
                <a:gd name="T17" fmla="*/ 1 h 110"/>
                <a:gd name="T18" fmla="*/ 1 w 123"/>
                <a:gd name="T19" fmla="*/ 1 h 110"/>
                <a:gd name="T20" fmla="*/ 0 w 123"/>
                <a:gd name="T21" fmla="*/ 0 h 110"/>
                <a:gd name="T22" fmla="*/ 0 w 123"/>
                <a:gd name="T23" fmla="*/ 0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0"/>
                <a:gd name="T38" fmla="*/ 123 w 123"/>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0">
                  <a:moveTo>
                    <a:pt x="0" y="0"/>
                  </a:moveTo>
                  <a:lnTo>
                    <a:pt x="80" y="32"/>
                  </a:lnTo>
                  <a:lnTo>
                    <a:pt x="108" y="61"/>
                  </a:lnTo>
                  <a:lnTo>
                    <a:pt x="123" y="93"/>
                  </a:lnTo>
                  <a:lnTo>
                    <a:pt x="101" y="86"/>
                  </a:lnTo>
                  <a:lnTo>
                    <a:pt x="51" y="110"/>
                  </a:lnTo>
                  <a:lnTo>
                    <a:pt x="55" y="87"/>
                  </a:lnTo>
                  <a:lnTo>
                    <a:pt x="82" y="67"/>
                  </a:lnTo>
                  <a:lnTo>
                    <a:pt x="11" y="55"/>
                  </a:lnTo>
                  <a:lnTo>
                    <a:pt x="34"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7" name="Freeform 47"/>
            <p:cNvSpPr>
              <a:spLocks/>
            </p:cNvSpPr>
            <p:nvPr/>
          </p:nvSpPr>
          <p:spPr bwMode="auto">
            <a:xfrm>
              <a:off x="1983" y="2011"/>
              <a:ext cx="8" cy="16"/>
            </a:xfrm>
            <a:custGeom>
              <a:avLst/>
              <a:gdLst>
                <a:gd name="T0" fmla="*/ 0 w 17"/>
                <a:gd name="T1" fmla="*/ 0 h 32"/>
                <a:gd name="T2" fmla="*/ 0 w 17"/>
                <a:gd name="T3" fmla="*/ 1 h 32"/>
                <a:gd name="T4" fmla="*/ 0 w 17"/>
                <a:gd name="T5" fmla="*/ 1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4" y="32"/>
                  </a:lnTo>
                  <a:lnTo>
                    <a:pt x="17" y="32"/>
                  </a:lnTo>
                  <a:lnTo>
                    <a:pt x="8"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8" name="Freeform 48"/>
            <p:cNvSpPr>
              <a:spLocks/>
            </p:cNvSpPr>
            <p:nvPr/>
          </p:nvSpPr>
          <p:spPr bwMode="auto">
            <a:xfrm>
              <a:off x="1906" y="1985"/>
              <a:ext cx="49" cy="111"/>
            </a:xfrm>
            <a:custGeom>
              <a:avLst/>
              <a:gdLst>
                <a:gd name="T0" fmla="*/ 0 w 99"/>
                <a:gd name="T1" fmla="*/ 0 h 220"/>
                <a:gd name="T2" fmla="*/ 0 w 99"/>
                <a:gd name="T3" fmla="*/ 1 h 220"/>
                <a:gd name="T4" fmla="*/ 0 w 99"/>
                <a:gd name="T5" fmla="*/ 1 h 220"/>
                <a:gd name="T6" fmla="*/ 0 w 99"/>
                <a:gd name="T7" fmla="*/ 1 h 220"/>
                <a:gd name="T8" fmla="*/ 0 w 99"/>
                <a:gd name="T9" fmla="*/ 1 h 220"/>
                <a:gd name="T10" fmla="*/ 0 w 99"/>
                <a:gd name="T11" fmla="*/ 1 h 220"/>
                <a:gd name="T12" fmla="*/ 0 w 99"/>
                <a:gd name="T13" fmla="*/ 1 h 220"/>
                <a:gd name="T14" fmla="*/ 0 w 99"/>
                <a:gd name="T15" fmla="*/ 1 h 220"/>
                <a:gd name="T16" fmla="*/ 0 w 99"/>
                <a:gd name="T17" fmla="*/ 1 h 220"/>
                <a:gd name="T18" fmla="*/ 0 w 99"/>
                <a:gd name="T19" fmla="*/ 1 h 220"/>
                <a:gd name="T20" fmla="*/ 0 w 99"/>
                <a:gd name="T21" fmla="*/ 0 h 220"/>
                <a:gd name="T22" fmla="*/ 0 w 99"/>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220"/>
                <a:gd name="T38" fmla="*/ 99 w 99"/>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220">
                  <a:moveTo>
                    <a:pt x="84" y="0"/>
                  </a:moveTo>
                  <a:lnTo>
                    <a:pt x="82" y="32"/>
                  </a:lnTo>
                  <a:lnTo>
                    <a:pt x="0" y="190"/>
                  </a:lnTo>
                  <a:lnTo>
                    <a:pt x="27" y="220"/>
                  </a:lnTo>
                  <a:lnTo>
                    <a:pt x="70" y="216"/>
                  </a:lnTo>
                  <a:lnTo>
                    <a:pt x="97" y="218"/>
                  </a:lnTo>
                  <a:lnTo>
                    <a:pt x="80" y="199"/>
                  </a:lnTo>
                  <a:lnTo>
                    <a:pt x="40" y="205"/>
                  </a:lnTo>
                  <a:lnTo>
                    <a:pt x="19" y="192"/>
                  </a:lnTo>
                  <a:lnTo>
                    <a:pt x="99" y="25"/>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49" name="Freeform 49"/>
            <p:cNvSpPr>
              <a:spLocks/>
            </p:cNvSpPr>
            <p:nvPr/>
          </p:nvSpPr>
          <p:spPr bwMode="auto">
            <a:xfrm>
              <a:off x="1930" y="2093"/>
              <a:ext cx="176" cy="120"/>
            </a:xfrm>
            <a:custGeom>
              <a:avLst/>
              <a:gdLst>
                <a:gd name="T0" fmla="*/ 1 w 351"/>
                <a:gd name="T1" fmla="*/ 0 h 241"/>
                <a:gd name="T2" fmla="*/ 0 w 351"/>
                <a:gd name="T3" fmla="*/ 0 h 241"/>
                <a:gd name="T4" fmla="*/ 1 w 351"/>
                <a:gd name="T5" fmla="*/ 0 h 241"/>
                <a:gd name="T6" fmla="*/ 1 w 351"/>
                <a:gd name="T7" fmla="*/ 0 h 241"/>
                <a:gd name="T8" fmla="*/ 1 w 351"/>
                <a:gd name="T9" fmla="*/ 0 h 241"/>
                <a:gd name="T10" fmla="*/ 1 w 351"/>
                <a:gd name="T11" fmla="*/ 0 h 241"/>
                <a:gd name="T12" fmla="*/ 1 w 351"/>
                <a:gd name="T13" fmla="*/ 0 h 241"/>
                <a:gd name="T14" fmla="*/ 1 w 351"/>
                <a:gd name="T15" fmla="*/ 0 h 241"/>
                <a:gd name="T16" fmla="*/ 1 w 351"/>
                <a:gd name="T17" fmla="*/ 0 h 241"/>
                <a:gd name="T18" fmla="*/ 1 w 351"/>
                <a:gd name="T19" fmla="*/ 0 h 241"/>
                <a:gd name="T20" fmla="*/ 1 w 351"/>
                <a:gd name="T21" fmla="*/ 0 h 241"/>
                <a:gd name="T22" fmla="*/ 1 w 351"/>
                <a:gd name="T23" fmla="*/ 0 h 241"/>
                <a:gd name="T24" fmla="*/ 1 w 351"/>
                <a:gd name="T25" fmla="*/ 0 h 241"/>
                <a:gd name="T26" fmla="*/ 1 w 351"/>
                <a:gd name="T27" fmla="*/ 0 h 241"/>
                <a:gd name="T28" fmla="*/ 1 w 351"/>
                <a:gd name="T29" fmla="*/ 0 h 241"/>
                <a:gd name="T30" fmla="*/ 1 w 351"/>
                <a:gd name="T31" fmla="*/ 0 h 241"/>
                <a:gd name="T32" fmla="*/ 1 w 351"/>
                <a:gd name="T33" fmla="*/ 0 h 241"/>
                <a:gd name="T34" fmla="*/ 1 w 351"/>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
                <a:gd name="T55" fmla="*/ 0 h 241"/>
                <a:gd name="T56" fmla="*/ 351 w 351"/>
                <a:gd name="T57" fmla="*/ 241 h 2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 h="241">
                  <a:moveTo>
                    <a:pt x="5" y="0"/>
                  </a:moveTo>
                  <a:lnTo>
                    <a:pt x="0" y="53"/>
                  </a:lnTo>
                  <a:lnTo>
                    <a:pt x="22" y="76"/>
                  </a:lnTo>
                  <a:lnTo>
                    <a:pt x="11" y="95"/>
                  </a:lnTo>
                  <a:lnTo>
                    <a:pt x="39" y="144"/>
                  </a:lnTo>
                  <a:lnTo>
                    <a:pt x="34" y="199"/>
                  </a:lnTo>
                  <a:lnTo>
                    <a:pt x="74" y="241"/>
                  </a:lnTo>
                  <a:lnTo>
                    <a:pt x="165" y="235"/>
                  </a:lnTo>
                  <a:lnTo>
                    <a:pt x="351" y="150"/>
                  </a:lnTo>
                  <a:lnTo>
                    <a:pt x="129" y="224"/>
                  </a:lnTo>
                  <a:lnTo>
                    <a:pt x="85" y="224"/>
                  </a:lnTo>
                  <a:lnTo>
                    <a:pt x="55" y="205"/>
                  </a:lnTo>
                  <a:lnTo>
                    <a:pt x="58" y="148"/>
                  </a:lnTo>
                  <a:lnTo>
                    <a:pt x="38" y="114"/>
                  </a:lnTo>
                  <a:lnTo>
                    <a:pt x="79" y="83"/>
                  </a:lnTo>
                  <a:lnTo>
                    <a:pt x="17" y="4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0" name="Freeform 50"/>
            <p:cNvSpPr>
              <a:spLocks/>
            </p:cNvSpPr>
            <p:nvPr/>
          </p:nvSpPr>
          <p:spPr bwMode="auto">
            <a:xfrm>
              <a:off x="1865" y="1893"/>
              <a:ext cx="93" cy="99"/>
            </a:xfrm>
            <a:custGeom>
              <a:avLst/>
              <a:gdLst>
                <a:gd name="T0" fmla="*/ 0 w 187"/>
                <a:gd name="T1" fmla="*/ 0 h 198"/>
                <a:gd name="T2" fmla="*/ 0 w 187"/>
                <a:gd name="T3" fmla="*/ 1 h 198"/>
                <a:gd name="T4" fmla="*/ 0 w 187"/>
                <a:gd name="T5" fmla="*/ 1 h 198"/>
                <a:gd name="T6" fmla="*/ 0 w 187"/>
                <a:gd name="T7" fmla="*/ 1 h 198"/>
                <a:gd name="T8" fmla="*/ 0 w 187"/>
                <a:gd name="T9" fmla="*/ 1 h 198"/>
                <a:gd name="T10" fmla="*/ 0 w 187"/>
                <a:gd name="T11" fmla="*/ 1 h 198"/>
                <a:gd name="T12" fmla="*/ 0 w 187"/>
                <a:gd name="T13" fmla="*/ 1 h 198"/>
                <a:gd name="T14" fmla="*/ 0 w 187"/>
                <a:gd name="T15" fmla="*/ 1 h 198"/>
                <a:gd name="T16" fmla="*/ 0 w 187"/>
                <a:gd name="T17" fmla="*/ 1 h 198"/>
                <a:gd name="T18" fmla="*/ 0 w 187"/>
                <a:gd name="T19" fmla="*/ 1 h 198"/>
                <a:gd name="T20" fmla="*/ 0 w 187"/>
                <a:gd name="T21" fmla="*/ 0 h 198"/>
                <a:gd name="T22" fmla="*/ 0 w 187"/>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98"/>
                <a:gd name="T38" fmla="*/ 187 w 187"/>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98">
                  <a:moveTo>
                    <a:pt x="6" y="0"/>
                  </a:moveTo>
                  <a:lnTo>
                    <a:pt x="0" y="95"/>
                  </a:lnTo>
                  <a:lnTo>
                    <a:pt x="69" y="185"/>
                  </a:lnTo>
                  <a:lnTo>
                    <a:pt x="126" y="198"/>
                  </a:lnTo>
                  <a:lnTo>
                    <a:pt x="116" y="135"/>
                  </a:lnTo>
                  <a:lnTo>
                    <a:pt x="171" y="181"/>
                  </a:lnTo>
                  <a:lnTo>
                    <a:pt x="187" y="154"/>
                  </a:lnTo>
                  <a:lnTo>
                    <a:pt x="103" y="97"/>
                  </a:lnTo>
                  <a:lnTo>
                    <a:pt x="103" y="154"/>
                  </a:lnTo>
                  <a:lnTo>
                    <a:pt x="57" y="13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1" name="Freeform 51"/>
            <p:cNvSpPr>
              <a:spLocks/>
            </p:cNvSpPr>
            <p:nvPr/>
          </p:nvSpPr>
          <p:spPr bwMode="auto">
            <a:xfrm>
              <a:off x="1996" y="1946"/>
              <a:ext cx="454" cy="359"/>
            </a:xfrm>
            <a:custGeom>
              <a:avLst/>
              <a:gdLst>
                <a:gd name="T0" fmla="*/ 0 w 908"/>
                <a:gd name="T1" fmla="*/ 1 h 716"/>
                <a:gd name="T2" fmla="*/ 1 w 908"/>
                <a:gd name="T3" fmla="*/ 1 h 716"/>
                <a:gd name="T4" fmla="*/ 1 w 908"/>
                <a:gd name="T5" fmla="*/ 1 h 716"/>
                <a:gd name="T6" fmla="*/ 1 w 908"/>
                <a:gd name="T7" fmla="*/ 1 h 716"/>
                <a:gd name="T8" fmla="*/ 1 w 908"/>
                <a:gd name="T9" fmla="*/ 1 h 716"/>
                <a:gd name="T10" fmla="*/ 1 w 908"/>
                <a:gd name="T11" fmla="*/ 1 h 716"/>
                <a:gd name="T12" fmla="*/ 1 w 908"/>
                <a:gd name="T13" fmla="*/ 1 h 716"/>
                <a:gd name="T14" fmla="*/ 1 w 908"/>
                <a:gd name="T15" fmla="*/ 1 h 716"/>
                <a:gd name="T16" fmla="*/ 1 w 908"/>
                <a:gd name="T17" fmla="*/ 1 h 716"/>
                <a:gd name="T18" fmla="*/ 1 w 908"/>
                <a:gd name="T19" fmla="*/ 1 h 716"/>
                <a:gd name="T20" fmla="*/ 1 w 908"/>
                <a:gd name="T21" fmla="*/ 1 h 716"/>
                <a:gd name="T22" fmla="*/ 1 w 908"/>
                <a:gd name="T23" fmla="*/ 1 h 716"/>
                <a:gd name="T24" fmla="*/ 1 w 908"/>
                <a:gd name="T25" fmla="*/ 1 h 716"/>
                <a:gd name="T26" fmla="*/ 1 w 908"/>
                <a:gd name="T27" fmla="*/ 1 h 716"/>
                <a:gd name="T28" fmla="*/ 1 w 908"/>
                <a:gd name="T29" fmla="*/ 1 h 716"/>
                <a:gd name="T30" fmla="*/ 1 w 908"/>
                <a:gd name="T31" fmla="*/ 1 h 716"/>
                <a:gd name="T32" fmla="*/ 1 w 908"/>
                <a:gd name="T33" fmla="*/ 1 h 716"/>
                <a:gd name="T34" fmla="*/ 1 w 908"/>
                <a:gd name="T35" fmla="*/ 1 h 716"/>
                <a:gd name="T36" fmla="*/ 1 w 908"/>
                <a:gd name="T37" fmla="*/ 1 h 716"/>
                <a:gd name="T38" fmla="*/ 1 w 908"/>
                <a:gd name="T39" fmla="*/ 1 h 716"/>
                <a:gd name="T40" fmla="*/ 1 w 908"/>
                <a:gd name="T41" fmla="*/ 1 h 716"/>
                <a:gd name="T42" fmla="*/ 1 w 908"/>
                <a:gd name="T43" fmla="*/ 1 h 716"/>
                <a:gd name="T44" fmla="*/ 1 w 908"/>
                <a:gd name="T45" fmla="*/ 1 h 716"/>
                <a:gd name="T46" fmla="*/ 1 w 908"/>
                <a:gd name="T47" fmla="*/ 1 h 716"/>
                <a:gd name="T48" fmla="*/ 1 w 908"/>
                <a:gd name="T49" fmla="*/ 1 h 716"/>
                <a:gd name="T50" fmla="*/ 1 w 908"/>
                <a:gd name="T51" fmla="*/ 1 h 716"/>
                <a:gd name="T52" fmla="*/ 1 w 908"/>
                <a:gd name="T53" fmla="*/ 1 h 716"/>
                <a:gd name="T54" fmla="*/ 1 w 908"/>
                <a:gd name="T55" fmla="*/ 1 h 716"/>
                <a:gd name="T56" fmla="*/ 1 w 908"/>
                <a:gd name="T57" fmla="*/ 1 h 716"/>
                <a:gd name="T58" fmla="*/ 1 w 908"/>
                <a:gd name="T59" fmla="*/ 1 h 716"/>
                <a:gd name="T60" fmla="*/ 1 w 908"/>
                <a:gd name="T61" fmla="*/ 1 h 716"/>
                <a:gd name="T62" fmla="*/ 1 w 908"/>
                <a:gd name="T63" fmla="*/ 1 h 716"/>
                <a:gd name="T64" fmla="*/ 1 w 908"/>
                <a:gd name="T65" fmla="*/ 1 h 716"/>
                <a:gd name="T66" fmla="*/ 1 w 908"/>
                <a:gd name="T67" fmla="*/ 1 h 716"/>
                <a:gd name="T68" fmla="*/ 1 w 908"/>
                <a:gd name="T69" fmla="*/ 1 h 716"/>
                <a:gd name="T70" fmla="*/ 1 w 908"/>
                <a:gd name="T71" fmla="*/ 1 h 716"/>
                <a:gd name="T72" fmla="*/ 1 w 908"/>
                <a:gd name="T73" fmla="*/ 1 h 716"/>
                <a:gd name="T74" fmla="*/ 1 w 908"/>
                <a:gd name="T75" fmla="*/ 1 h 716"/>
                <a:gd name="T76" fmla="*/ 1 w 908"/>
                <a:gd name="T77" fmla="*/ 1 h 716"/>
                <a:gd name="T78" fmla="*/ 1 w 908"/>
                <a:gd name="T79" fmla="*/ 1 h 716"/>
                <a:gd name="T80" fmla="*/ 1 w 908"/>
                <a:gd name="T81" fmla="*/ 1 h 716"/>
                <a:gd name="T82" fmla="*/ 1 w 908"/>
                <a:gd name="T83" fmla="*/ 1 h 716"/>
                <a:gd name="T84" fmla="*/ 1 w 908"/>
                <a:gd name="T85" fmla="*/ 1 h 716"/>
                <a:gd name="T86" fmla="*/ 1 w 908"/>
                <a:gd name="T87" fmla="*/ 1 h 716"/>
                <a:gd name="T88" fmla="*/ 1 w 908"/>
                <a:gd name="T89" fmla="*/ 1 h 716"/>
                <a:gd name="T90" fmla="*/ 1 w 908"/>
                <a:gd name="T91" fmla="*/ 1 h 716"/>
                <a:gd name="T92" fmla="*/ 1 w 908"/>
                <a:gd name="T93" fmla="*/ 1 h 716"/>
                <a:gd name="T94" fmla="*/ 1 w 908"/>
                <a:gd name="T95" fmla="*/ 1 h 716"/>
                <a:gd name="T96" fmla="*/ 1 w 908"/>
                <a:gd name="T97" fmla="*/ 1 h 716"/>
                <a:gd name="T98" fmla="*/ 1 w 908"/>
                <a:gd name="T99" fmla="*/ 1 h 716"/>
                <a:gd name="T100" fmla="*/ 1 w 908"/>
                <a:gd name="T101" fmla="*/ 1 h 716"/>
                <a:gd name="T102" fmla="*/ 1 w 908"/>
                <a:gd name="T103" fmla="*/ 1 h 716"/>
                <a:gd name="T104" fmla="*/ 1 w 908"/>
                <a:gd name="T105" fmla="*/ 1 h 716"/>
                <a:gd name="T106" fmla="*/ 1 w 908"/>
                <a:gd name="T107" fmla="*/ 1 h 716"/>
                <a:gd name="T108" fmla="*/ 1 w 908"/>
                <a:gd name="T109" fmla="*/ 0 h 716"/>
                <a:gd name="T110" fmla="*/ 1 w 908"/>
                <a:gd name="T111" fmla="*/ 1 h 716"/>
                <a:gd name="T112" fmla="*/ 0 w 908"/>
                <a:gd name="T113" fmla="*/ 1 h 716"/>
                <a:gd name="T114" fmla="*/ 0 w 908"/>
                <a:gd name="T115" fmla="*/ 1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8"/>
                <a:gd name="T175" fmla="*/ 0 h 716"/>
                <a:gd name="T176" fmla="*/ 908 w 908"/>
                <a:gd name="T177" fmla="*/ 716 h 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8" h="716">
                  <a:moveTo>
                    <a:pt x="0" y="2"/>
                  </a:moveTo>
                  <a:lnTo>
                    <a:pt x="83" y="72"/>
                  </a:lnTo>
                  <a:lnTo>
                    <a:pt x="89" y="19"/>
                  </a:lnTo>
                  <a:lnTo>
                    <a:pt x="146" y="59"/>
                  </a:lnTo>
                  <a:lnTo>
                    <a:pt x="180" y="146"/>
                  </a:lnTo>
                  <a:lnTo>
                    <a:pt x="226" y="163"/>
                  </a:lnTo>
                  <a:lnTo>
                    <a:pt x="292" y="101"/>
                  </a:lnTo>
                  <a:lnTo>
                    <a:pt x="367" y="141"/>
                  </a:lnTo>
                  <a:lnTo>
                    <a:pt x="353" y="306"/>
                  </a:lnTo>
                  <a:lnTo>
                    <a:pt x="321" y="315"/>
                  </a:lnTo>
                  <a:lnTo>
                    <a:pt x="306" y="275"/>
                  </a:lnTo>
                  <a:lnTo>
                    <a:pt x="277" y="275"/>
                  </a:lnTo>
                  <a:lnTo>
                    <a:pt x="306" y="310"/>
                  </a:lnTo>
                  <a:lnTo>
                    <a:pt x="300" y="344"/>
                  </a:lnTo>
                  <a:lnTo>
                    <a:pt x="264" y="355"/>
                  </a:lnTo>
                  <a:lnTo>
                    <a:pt x="253" y="317"/>
                  </a:lnTo>
                  <a:lnTo>
                    <a:pt x="258" y="281"/>
                  </a:lnTo>
                  <a:lnTo>
                    <a:pt x="241" y="312"/>
                  </a:lnTo>
                  <a:lnTo>
                    <a:pt x="224" y="369"/>
                  </a:lnTo>
                  <a:lnTo>
                    <a:pt x="289" y="390"/>
                  </a:lnTo>
                  <a:lnTo>
                    <a:pt x="304" y="534"/>
                  </a:lnTo>
                  <a:lnTo>
                    <a:pt x="281" y="633"/>
                  </a:lnTo>
                  <a:lnTo>
                    <a:pt x="220" y="684"/>
                  </a:lnTo>
                  <a:lnTo>
                    <a:pt x="283" y="716"/>
                  </a:lnTo>
                  <a:lnTo>
                    <a:pt x="403" y="716"/>
                  </a:lnTo>
                  <a:lnTo>
                    <a:pt x="486" y="661"/>
                  </a:lnTo>
                  <a:lnTo>
                    <a:pt x="627" y="619"/>
                  </a:lnTo>
                  <a:lnTo>
                    <a:pt x="678" y="540"/>
                  </a:lnTo>
                  <a:lnTo>
                    <a:pt x="756" y="504"/>
                  </a:lnTo>
                  <a:lnTo>
                    <a:pt x="908" y="631"/>
                  </a:lnTo>
                  <a:lnTo>
                    <a:pt x="796" y="481"/>
                  </a:lnTo>
                  <a:lnTo>
                    <a:pt x="694" y="418"/>
                  </a:lnTo>
                  <a:lnTo>
                    <a:pt x="718" y="479"/>
                  </a:lnTo>
                  <a:lnTo>
                    <a:pt x="644" y="536"/>
                  </a:lnTo>
                  <a:lnTo>
                    <a:pt x="608" y="578"/>
                  </a:lnTo>
                  <a:lnTo>
                    <a:pt x="560" y="589"/>
                  </a:lnTo>
                  <a:lnTo>
                    <a:pt x="538" y="504"/>
                  </a:lnTo>
                  <a:lnTo>
                    <a:pt x="490" y="418"/>
                  </a:lnTo>
                  <a:lnTo>
                    <a:pt x="507" y="519"/>
                  </a:lnTo>
                  <a:lnTo>
                    <a:pt x="496" y="593"/>
                  </a:lnTo>
                  <a:lnTo>
                    <a:pt x="433" y="673"/>
                  </a:lnTo>
                  <a:lnTo>
                    <a:pt x="374" y="688"/>
                  </a:lnTo>
                  <a:lnTo>
                    <a:pt x="378" y="581"/>
                  </a:lnTo>
                  <a:lnTo>
                    <a:pt x="338" y="656"/>
                  </a:lnTo>
                  <a:lnTo>
                    <a:pt x="310" y="677"/>
                  </a:lnTo>
                  <a:lnTo>
                    <a:pt x="332" y="566"/>
                  </a:lnTo>
                  <a:lnTo>
                    <a:pt x="393" y="340"/>
                  </a:lnTo>
                  <a:lnTo>
                    <a:pt x="399" y="256"/>
                  </a:lnTo>
                  <a:lnTo>
                    <a:pt x="439" y="289"/>
                  </a:lnTo>
                  <a:lnTo>
                    <a:pt x="355" y="91"/>
                  </a:lnTo>
                  <a:lnTo>
                    <a:pt x="253" y="74"/>
                  </a:lnTo>
                  <a:lnTo>
                    <a:pt x="190" y="42"/>
                  </a:lnTo>
                  <a:lnTo>
                    <a:pt x="232" y="114"/>
                  </a:lnTo>
                  <a:lnTo>
                    <a:pt x="186" y="78"/>
                  </a:lnTo>
                  <a:lnTo>
                    <a:pt x="100" y="0"/>
                  </a:lnTo>
                  <a:lnTo>
                    <a:pt x="57" y="17"/>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2" name="Freeform 52"/>
            <p:cNvSpPr>
              <a:spLocks/>
            </p:cNvSpPr>
            <p:nvPr/>
          </p:nvSpPr>
          <p:spPr bwMode="auto">
            <a:xfrm>
              <a:off x="2119" y="2008"/>
              <a:ext cx="54" cy="71"/>
            </a:xfrm>
            <a:custGeom>
              <a:avLst/>
              <a:gdLst>
                <a:gd name="T0" fmla="*/ 1 w 106"/>
                <a:gd name="T1" fmla="*/ 0 h 143"/>
                <a:gd name="T2" fmla="*/ 1 w 106"/>
                <a:gd name="T3" fmla="*/ 0 h 143"/>
                <a:gd name="T4" fmla="*/ 1 w 106"/>
                <a:gd name="T5" fmla="*/ 0 h 143"/>
                <a:gd name="T6" fmla="*/ 1 w 106"/>
                <a:gd name="T7" fmla="*/ 0 h 143"/>
                <a:gd name="T8" fmla="*/ 1 w 106"/>
                <a:gd name="T9" fmla="*/ 0 h 143"/>
                <a:gd name="T10" fmla="*/ 1 w 106"/>
                <a:gd name="T11" fmla="*/ 0 h 143"/>
                <a:gd name="T12" fmla="*/ 1 w 106"/>
                <a:gd name="T13" fmla="*/ 0 h 143"/>
                <a:gd name="T14" fmla="*/ 1 w 106"/>
                <a:gd name="T15" fmla="*/ 0 h 143"/>
                <a:gd name="T16" fmla="*/ 1 w 106"/>
                <a:gd name="T17" fmla="*/ 0 h 143"/>
                <a:gd name="T18" fmla="*/ 1 w 106"/>
                <a:gd name="T19" fmla="*/ 0 h 143"/>
                <a:gd name="T20" fmla="*/ 1 w 106"/>
                <a:gd name="T21" fmla="*/ 0 h 143"/>
                <a:gd name="T22" fmla="*/ 0 w 106"/>
                <a:gd name="T23" fmla="*/ 0 h 143"/>
                <a:gd name="T24" fmla="*/ 1 w 106"/>
                <a:gd name="T25" fmla="*/ 0 h 143"/>
                <a:gd name="T26" fmla="*/ 1 w 106"/>
                <a:gd name="T27" fmla="*/ 0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43"/>
                <a:gd name="T44" fmla="*/ 106 w 106"/>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43">
                  <a:moveTo>
                    <a:pt x="6" y="14"/>
                  </a:moveTo>
                  <a:lnTo>
                    <a:pt x="34" y="31"/>
                  </a:lnTo>
                  <a:lnTo>
                    <a:pt x="80" y="0"/>
                  </a:lnTo>
                  <a:lnTo>
                    <a:pt x="106" y="31"/>
                  </a:lnTo>
                  <a:lnTo>
                    <a:pt x="76" y="143"/>
                  </a:lnTo>
                  <a:lnTo>
                    <a:pt x="83" y="57"/>
                  </a:lnTo>
                  <a:lnTo>
                    <a:pt x="47" y="54"/>
                  </a:lnTo>
                  <a:lnTo>
                    <a:pt x="63" y="92"/>
                  </a:lnTo>
                  <a:lnTo>
                    <a:pt x="19" y="130"/>
                  </a:lnTo>
                  <a:lnTo>
                    <a:pt x="6" y="103"/>
                  </a:lnTo>
                  <a:lnTo>
                    <a:pt x="19" y="65"/>
                  </a:lnTo>
                  <a:lnTo>
                    <a:pt x="0" y="37"/>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3" name="Freeform 53"/>
            <p:cNvSpPr>
              <a:spLocks/>
            </p:cNvSpPr>
            <p:nvPr/>
          </p:nvSpPr>
          <p:spPr bwMode="auto">
            <a:xfrm>
              <a:off x="1869" y="1757"/>
              <a:ext cx="571" cy="494"/>
            </a:xfrm>
            <a:custGeom>
              <a:avLst/>
              <a:gdLst>
                <a:gd name="T0" fmla="*/ 0 w 1142"/>
                <a:gd name="T1" fmla="*/ 1 h 986"/>
                <a:gd name="T2" fmla="*/ 1 w 1142"/>
                <a:gd name="T3" fmla="*/ 1 h 986"/>
                <a:gd name="T4" fmla="*/ 1 w 1142"/>
                <a:gd name="T5" fmla="*/ 1 h 986"/>
                <a:gd name="T6" fmla="*/ 1 w 1142"/>
                <a:gd name="T7" fmla="*/ 1 h 986"/>
                <a:gd name="T8" fmla="*/ 1 w 1142"/>
                <a:gd name="T9" fmla="*/ 1 h 986"/>
                <a:gd name="T10" fmla="*/ 1 w 1142"/>
                <a:gd name="T11" fmla="*/ 1 h 986"/>
                <a:gd name="T12" fmla="*/ 1 w 1142"/>
                <a:gd name="T13" fmla="*/ 1 h 986"/>
                <a:gd name="T14" fmla="*/ 1 w 1142"/>
                <a:gd name="T15" fmla="*/ 1 h 986"/>
                <a:gd name="T16" fmla="*/ 1 w 1142"/>
                <a:gd name="T17" fmla="*/ 1 h 986"/>
                <a:gd name="T18" fmla="*/ 1 w 1142"/>
                <a:gd name="T19" fmla="*/ 1 h 986"/>
                <a:gd name="T20" fmla="*/ 1 w 1142"/>
                <a:gd name="T21" fmla="*/ 1 h 986"/>
                <a:gd name="T22" fmla="*/ 1 w 1142"/>
                <a:gd name="T23" fmla="*/ 1 h 986"/>
                <a:gd name="T24" fmla="*/ 1 w 1142"/>
                <a:gd name="T25" fmla="*/ 1 h 986"/>
                <a:gd name="T26" fmla="*/ 1 w 1142"/>
                <a:gd name="T27" fmla="*/ 1 h 986"/>
                <a:gd name="T28" fmla="*/ 1 w 1142"/>
                <a:gd name="T29" fmla="*/ 1 h 986"/>
                <a:gd name="T30" fmla="*/ 1 w 1142"/>
                <a:gd name="T31" fmla="*/ 1 h 986"/>
                <a:gd name="T32" fmla="*/ 1 w 1142"/>
                <a:gd name="T33" fmla="*/ 1 h 986"/>
                <a:gd name="T34" fmla="*/ 1 w 1142"/>
                <a:gd name="T35" fmla="*/ 1 h 986"/>
                <a:gd name="T36" fmla="*/ 1 w 1142"/>
                <a:gd name="T37" fmla="*/ 1 h 986"/>
                <a:gd name="T38" fmla="*/ 1 w 1142"/>
                <a:gd name="T39" fmla="*/ 1 h 986"/>
                <a:gd name="T40" fmla="*/ 1 w 1142"/>
                <a:gd name="T41" fmla="*/ 1 h 986"/>
                <a:gd name="T42" fmla="*/ 1 w 1142"/>
                <a:gd name="T43" fmla="*/ 1 h 986"/>
                <a:gd name="T44" fmla="*/ 1 w 1142"/>
                <a:gd name="T45" fmla="*/ 1 h 986"/>
                <a:gd name="T46" fmla="*/ 1 w 1142"/>
                <a:gd name="T47" fmla="*/ 1 h 986"/>
                <a:gd name="T48" fmla="*/ 1 w 1142"/>
                <a:gd name="T49" fmla="*/ 1 h 986"/>
                <a:gd name="T50" fmla="*/ 1 w 1142"/>
                <a:gd name="T51" fmla="*/ 1 h 986"/>
                <a:gd name="T52" fmla="*/ 1 w 1142"/>
                <a:gd name="T53" fmla="*/ 0 h 986"/>
                <a:gd name="T54" fmla="*/ 1 w 1142"/>
                <a:gd name="T55" fmla="*/ 1 h 986"/>
                <a:gd name="T56" fmla="*/ 1 w 1142"/>
                <a:gd name="T57" fmla="*/ 1 h 986"/>
                <a:gd name="T58" fmla="*/ 0 w 1142"/>
                <a:gd name="T59" fmla="*/ 1 h 986"/>
                <a:gd name="T60" fmla="*/ 0 w 1142"/>
                <a:gd name="T61" fmla="*/ 1 h 9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2"/>
                <a:gd name="T94" fmla="*/ 0 h 986"/>
                <a:gd name="T95" fmla="*/ 1142 w 1142"/>
                <a:gd name="T96" fmla="*/ 986 h 9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2" h="986">
                  <a:moveTo>
                    <a:pt x="0" y="235"/>
                  </a:moveTo>
                  <a:lnTo>
                    <a:pt x="34" y="180"/>
                  </a:lnTo>
                  <a:lnTo>
                    <a:pt x="192" y="68"/>
                  </a:lnTo>
                  <a:lnTo>
                    <a:pt x="346" y="47"/>
                  </a:lnTo>
                  <a:lnTo>
                    <a:pt x="452" y="137"/>
                  </a:lnTo>
                  <a:lnTo>
                    <a:pt x="568" y="313"/>
                  </a:lnTo>
                  <a:lnTo>
                    <a:pt x="468" y="123"/>
                  </a:lnTo>
                  <a:lnTo>
                    <a:pt x="392" y="47"/>
                  </a:lnTo>
                  <a:lnTo>
                    <a:pt x="479" y="36"/>
                  </a:lnTo>
                  <a:lnTo>
                    <a:pt x="527" y="123"/>
                  </a:lnTo>
                  <a:lnTo>
                    <a:pt x="542" y="182"/>
                  </a:lnTo>
                  <a:lnTo>
                    <a:pt x="542" y="85"/>
                  </a:lnTo>
                  <a:lnTo>
                    <a:pt x="521" y="36"/>
                  </a:lnTo>
                  <a:lnTo>
                    <a:pt x="705" y="74"/>
                  </a:lnTo>
                  <a:lnTo>
                    <a:pt x="844" y="188"/>
                  </a:lnTo>
                  <a:lnTo>
                    <a:pt x="882" y="481"/>
                  </a:lnTo>
                  <a:lnTo>
                    <a:pt x="968" y="684"/>
                  </a:lnTo>
                  <a:lnTo>
                    <a:pt x="1102" y="834"/>
                  </a:lnTo>
                  <a:lnTo>
                    <a:pt x="1104" y="948"/>
                  </a:lnTo>
                  <a:lnTo>
                    <a:pt x="1142" y="986"/>
                  </a:lnTo>
                  <a:lnTo>
                    <a:pt x="1112" y="802"/>
                  </a:lnTo>
                  <a:lnTo>
                    <a:pt x="1019" y="699"/>
                  </a:lnTo>
                  <a:lnTo>
                    <a:pt x="937" y="541"/>
                  </a:lnTo>
                  <a:lnTo>
                    <a:pt x="897" y="344"/>
                  </a:lnTo>
                  <a:lnTo>
                    <a:pt x="874" y="180"/>
                  </a:lnTo>
                  <a:lnTo>
                    <a:pt x="751" y="51"/>
                  </a:lnTo>
                  <a:lnTo>
                    <a:pt x="508" y="0"/>
                  </a:lnTo>
                  <a:lnTo>
                    <a:pt x="186" y="41"/>
                  </a:lnTo>
                  <a:lnTo>
                    <a:pt x="27" y="148"/>
                  </a:lnTo>
                  <a:lnTo>
                    <a:pt x="0"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4" name="Freeform 54"/>
            <p:cNvSpPr>
              <a:spLocks/>
            </p:cNvSpPr>
            <p:nvPr/>
          </p:nvSpPr>
          <p:spPr bwMode="auto">
            <a:xfrm>
              <a:off x="2112" y="2327"/>
              <a:ext cx="358" cy="477"/>
            </a:xfrm>
            <a:custGeom>
              <a:avLst/>
              <a:gdLst>
                <a:gd name="T0" fmla="*/ 1 w 716"/>
                <a:gd name="T1" fmla="*/ 0 h 954"/>
                <a:gd name="T2" fmla="*/ 1 w 716"/>
                <a:gd name="T3" fmla="*/ 1 h 954"/>
                <a:gd name="T4" fmla="*/ 1 w 716"/>
                <a:gd name="T5" fmla="*/ 1 h 954"/>
                <a:gd name="T6" fmla="*/ 1 w 716"/>
                <a:gd name="T7" fmla="*/ 1 h 954"/>
                <a:gd name="T8" fmla="*/ 0 w 716"/>
                <a:gd name="T9" fmla="*/ 1 h 954"/>
                <a:gd name="T10" fmla="*/ 1 w 716"/>
                <a:gd name="T11" fmla="*/ 1 h 954"/>
                <a:gd name="T12" fmla="*/ 1 w 716"/>
                <a:gd name="T13" fmla="*/ 1 h 954"/>
                <a:gd name="T14" fmla="*/ 1 w 716"/>
                <a:gd name="T15" fmla="*/ 1 h 954"/>
                <a:gd name="T16" fmla="*/ 1 w 716"/>
                <a:gd name="T17" fmla="*/ 1 h 954"/>
                <a:gd name="T18" fmla="*/ 1 w 716"/>
                <a:gd name="T19" fmla="*/ 1 h 954"/>
                <a:gd name="T20" fmla="*/ 1 w 716"/>
                <a:gd name="T21" fmla="*/ 1 h 954"/>
                <a:gd name="T22" fmla="*/ 1 w 716"/>
                <a:gd name="T23" fmla="*/ 0 h 954"/>
                <a:gd name="T24" fmla="*/ 1 w 716"/>
                <a:gd name="T25" fmla="*/ 0 h 9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6"/>
                <a:gd name="T40" fmla="*/ 0 h 954"/>
                <a:gd name="T41" fmla="*/ 716 w 716"/>
                <a:gd name="T42" fmla="*/ 954 h 9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6" h="954">
                  <a:moveTo>
                    <a:pt x="469" y="0"/>
                  </a:moveTo>
                  <a:lnTo>
                    <a:pt x="376" y="321"/>
                  </a:lnTo>
                  <a:lnTo>
                    <a:pt x="431" y="789"/>
                  </a:lnTo>
                  <a:lnTo>
                    <a:pt x="385" y="857"/>
                  </a:lnTo>
                  <a:lnTo>
                    <a:pt x="0" y="912"/>
                  </a:lnTo>
                  <a:lnTo>
                    <a:pt x="473" y="909"/>
                  </a:lnTo>
                  <a:lnTo>
                    <a:pt x="606" y="954"/>
                  </a:lnTo>
                  <a:lnTo>
                    <a:pt x="522" y="890"/>
                  </a:lnTo>
                  <a:lnTo>
                    <a:pt x="422" y="504"/>
                  </a:lnTo>
                  <a:lnTo>
                    <a:pt x="716" y="338"/>
                  </a:lnTo>
                  <a:lnTo>
                    <a:pt x="418" y="390"/>
                  </a:lnTo>
                  <a:lnTo>
                    <a:pt x="4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5" name="Freeform 55"/>
            <p:cNvSpPr>
              <a:spLocks/>
            </p:cNvSpPr>
            <p:nvPr/>
          </p:nvSpPr>
          <p:spPr bwMode="auto">
            <a:xfrm>
              <a:off x="2115" y="2278"/>
              <a:ext cx="472" cy="710"/>
            </a:xfrm>
            <a:custGeom>
              <a:avLst/>
              <a:gdLst>
                <a:gd name="T0" fmla="*/ 0 w 945"/>
                <a:gd name="T1" fmla="*/ 0 h 1420"/>
                <a:gd name="T2" fmla="*/ 0 w 945"/>
                <a:gd name="T3" fmla="*/ 1 h 1420"/>
                <a:gd name="T4" fmla="*/ 0 w 945"/>
                <a:gd name="T5" fmla="*/ 1 h 1420"/>
                <a:gd name="T6" fmla="*/ 0 w 945"/>
                <a:gd name="T7" fmla="*/ 1 h 1420"/>
                <a:gd name="T8" fmla="*/ 0 w 945"/>
                <a:gd name="T9" fmla="*/ 1 h 1420"/>
                <a:gd name="T10" fmla="*/ 0 w 945"/>
                <a:gd name="T11" fmla="*/ 1 h 1420"/>
                <a:gd name="T12" fmla="*/ 0 w 945"/>
                <a:gd name="T13" fmla="*/ 1 h 1420"/>
                <a:gd name="T14" fmla="*/ 0 w 945"/>
                <a:gd name="T15" fmla="*/ 1 h 1420"/>
                <a:gd name="T16" fmla="*/ 0 w 945"/>
                <a:gd name="T17" fmla="*/ 1 h 1420"/>
                <a:gd name="T18" fmla="*/ 0 w 945"/>
                <a:gd name="T19" fmla="*/ 1 h 1420"/>
                <a:gd name="T20" fmla="*/ 0 w 945"/>
                <a:gd name="T21" fmla="*/ 1 h 1420"/>
                <a:gd name="T22" fmla="*/ 0 w 945"/>
                <a:gd name="T23" fmla="*/ 1 h 1420"/>
                <a:gd name="T24" fmla="*/ 0 w 945"/>
                <a:gd name="T25" fmla="*/ 0 h 1420"/>
                <a:gd name="T26" fmla="*/ 0 w 945"/>
                <a:gd name="T27" fmla="*/ 0 h 14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5"/>
                <a:gd name="T43" fmla="*/ 0 h 1420"/>
                <a:gd name="T44" fmla="*/ 945 w 945"/>
                <a:gd name="T45" fmla="*/ 1420 h 14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5" h="1420">
                  <a:moveTo>
                    <a:pt x="698" y="0"/>
                  </a:moveTo>
                  <a:lnTo>
                    <a:pt x="835" y="321"/>
                  </a:lnTo>
                  <a:lnTo>
                    <a:pt x="945" y="1061"/>
                  </a:lnTo>
                  <a:lnTo>
                    <a:pt x="808" y="1314"/>
                  </a:lnTo>
                  <a:lnTo>
                    <a:pt x="149" y="1420"/>
                  </a:lnTo>
                  <a:lnTo>
                    <a:pt x="36" y="1295"/>
                  </a:lnTo>
                  <a:lnTo>
                    <a:pt x="0" y="1061"/>
                  </a:lnTo>
                  <a:lnTo>
                    <a:pt x="130" y="1353"/>
                  </a:lnTo>
                  <a:lnTo>
                    <a:pt x="744" y="1291"/>
                  </a:lnTo>
                  <a:lnTo>
                    <a:pt x="766" y="1180"/>
                  </a:lnTo>
                  <a:lnTo>
                    <a:pt x="896" y="1046"/>
                  </a:lnTo>
                  <a:lnTo>
                    <a:pt x="808" y="302"/>
                  </a:lnTo>
                  <a:lnTo>
                    <a:pt x="6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6" name="Freeform 56"/>
            <p:cNvSpPr>
              <a:spLocks/>
            </p:cNvSpPr>
            <p:nvPr/>
          </p:nvSpPr>
          <p:spPr bwMode="auto">
            <a:xfrm>
              <a:off x="2350" y="2595"/>
              <a:ext cx="219" cy="227"/>
            </a:xfrm>
            <a:custGeom>
              <a:avLst/>
              <a:gdLst>
                <a:gd name="T0" fmla="*/ 0 w 437"/>
                <a:gd name="T1" fmla="*/ 0 h 454"/>
                <a:gd name="T2" fmla="*/ 1 w 437"/>
                <a:gd name="T3" fmla="*/ 1 h 454"/>
                <a:gd name="T4" fmla="*/ 1 w 437"/>
                <a:gd name="T5" fmla="*/ 1 h 454"/>
                <a:gd name="T6" fmla="*/ 1 w 437"/>
                <a:gd name="T7" fmla="*/ 1 h 454"/>
                <a:gd name="T8" fmla="*/ 1 w 437"/>
                <a:gd name="T9" fmla="*/ 1 h 454"/>
                <a:gd name="T10" fmla="*/ 0 w 437"/>
                <a:gd name="T11" fmla="*/ 0 h 454"/>
                <a:gd name="T12" fmla="*/ 0 w 437"/>
                <a:gd name="T13" fmla="*/ 0 h 454"/>
                <a:gd name="T14" fmla="*/ 0 60000 65536"/>
                <a:gd name="T15" fmla="*/ 0 60000 65536"/>
                <a:gd name="T16" fmla="*/ 0 60000 65536"/>
                <a:gd name="T17" fmla="*/ 0 60000 65536"/>
                <a:gd name="T18" fmla="*/ 0 60000 65536"/>
                <a:gd name="T19" fmla="*/ 0 60000 65536"/>
                <a:gd name="T20" fmla="*/ 0 60000 65536"/>
                <a:gd name="T21" fmla="*/ 0 w 437"/>
                <a:gd name="T22" fmla="*/ 0 h 454"/>
                <a:gd name="T23" fmla="*/ 437 w 437"/>
                <a:gd name="T24" fmla="*/ 454 h 4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7" h="454">
                  <a:moveTo>
                    <a:pt x="0" y="0"/>
                  </a:moveTo>
                  <a:lnTo>
                    <a:pt x="234" y="243"/>
                  </a:lnTo>
                  <a:lnTo>
                    <a:pt x="437" y="373"/>
                  </a:lnTo>
                  <a:lnTo>
                    <a:pt x="427" y="454"/>
                  </a:lnTo>
                  <a:lnTo>
                    <a:pt x="216" y="26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7" name="Freeform 57"/>
            <p:cNvSpPr>
              <a:spLocks/>
            </p:cNvSpPr>
            <p:nvPr/>
          </p:nvSpPr>
          <p:spPr bwMode="auto">
            <a:xfrm>
              <a:off x="2347" y="2730"/>
              <a:ext cx="157" cy="92"/>
            </a:xfrm>
            <a:custGeom>
              <a:avLst/>
              <a:gdLst>
                <a:gd name="T0" fmla="*/ 0 w 316"/>
                <a:gd name="T1" fmla="*/ 1 h 182"/>
                <a:gd name="T2" fmla="*/ 0 w 316"/>
                <a:gd name="T3" fmla="*/ 1 h 182"/>
                <a:gd name="T4" fmla="*/ 0 w 316"/>
                <a:gd name="T5" fmla="*/ 1 h 182"/>
                <a:gd name="T6" fmla="*/ 0 w 316"/>
                <a:gd name="T7" fmla="*/ 0 h 182"/>
                <a:gd name="T8" fmla="*/ 0 w 316"/>
                <a:gd name="T9" fmla="*/ 1 h 182"/>
                <a:gd name="T10" fmla="*/ 0 w 316"/>
                <a:gd name="T11" fmla="*/ 1 h 182"/>
                <a:gd name="T12" fmla="*/ 0 w 316"/>
                <a:gd name="T13" fmla="*/ 1 h 182"/>
                <a:gd name="T14" fmla="*/ 0 60000 65536"/>
                <a:gd name="T15" fmla="*/ 0 60000 65536"/>
                <a:gd name="T16" fmla="*/ 0 60000 65536"/>
                <a:gd name="T17" fmla="*/ 0 60000 65536"/>
                <a:gd name="T18" fmla="*/ 0 60000 65536"/>
                <a:gd name="T19" fmla="*/ 0 60000 65536"/>
                <a:gd name="T20" fmla="*/ 0 60000 65536"/>
                <a:gd name="T21" fmla="*/ 0 w 316"/>
                <a:gd name="T22" fmla="*/ 0 h 182"/>
                <a:gd name="T23" fmla="*/ 316 w 316"/>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82">
                  <a:moveTo>
                    <a:pt x="31" y="68"/>
                  </a:moveTo>
                  <a:lnTo>
                    <a:pt x="124" y="78"/>
                  </a:lnTo>
                  <a:lnTo>
                    <a:pt x="316" y="182"/>
                  </a:lnTo>
                  <a:lnTo>
                    <a:pt x="110" y="0"/>
                  </a:lnTo>
                  <a:lnTo>
                    <a:pt x="0" y="32"/>
                  </a:lnTo>
                  <a:lnTo>
                    <a:pt x="3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8" name="Freeform 58"/>
            <p:cNvSpPr>
              <a:spLocks/>
            </p:cNvSpPr>
            <p:nvPr/>
          </p:nvSpPr>
          <p:spPr bwMode="auto">
            <a:xfrm>
              <a:off x="1775" y="2228"/>
              <a:ext cx="473" cy="707"/>
            </a:xfrm>
            <a:custGeom>
              <a:avLst/>
              <a:gdLst>
                <a:gd name="T0" fmla="*/ 1 w 944"/>
                <a:gd name="T1" fmla="*/ 0 h 1415"/>
                <a:gd name="T2" fmla="*/ 1 w 944"/>
                <a:gd name="T3" fmla="*/ 0 h 1415"/>
                <a:gd name="T4" fmla="*/ 1 w 944"/>
                <a:gd name="T5" fmla="*/ 0 h 1415"/>
                <a:gd name="T6" fmla="*/ 1 w 944"/>
                <a:gd name="T7" fmla="*/ 0 h 1415"/>
                <a:gd name="T8" fmla="*/ 1 w 944"/>
                <a:gd name="T9" fmla="*/ 0 h 1415"/>
                <a:gd name="T10" fmla="*/ 1 w 944"/>
                <a:gd name="T11" fmla="*/ 0 h 1415"/>
                <a:gd name="T12" fmla="*/ 1 w 944"/>
                <a:gd name="T13" fmla="*/ 0 h 1415"/>
                <a:gd name="T14" fmla="*/ 1 w 944"/>
                <a:gd name="T15" fmla="*/ 0 h 1415"/>
                <a:gd name="T16" fmla="*/ 1 w 944"/>
                <a:gd name="T17" fmla="*/ 0 h 1415"/>
                <a:gd name="T18" fmla="*/ 1 w 944"/>
                <a:gd name="T19" fmla="*/ 0 h 1415"/>
                <a:gd name="T20" fmla="*/ 1 w 944"/>
                <a:gd name="T21" fmla="*/ 0 h 1415"/>
                <a:gd name="T22" fmla="*/ 1 w 944"/>
                <a:gd name="T23" fmla="*/ 0 h 1415"/>
                <a:gd name="T24" fmla="*/ 1 w 944"/>
                <a:gd name="T25" fmla="*/ 0 h 1415"/>
                <a:gd name="T26" fmla="*/ 1 w 944"/>
                <a:gd name="T27" fmla="*/ 0 h 1415"/>
                <a:gd name="T28" fmla="*/ 1 w 944"/>
                <a:gd name="T29" fmla="*/ 0 h 1415"/>
                <a:gd name="T30" fmla="*/ 1 w 944"/>
                <a:gd name="T31" fmla="*/ 0 h 1415"/>
                <a:gd name="T32" fmla="*/ 0 w 944"/>
                <a:gd name="T33" fmla="*/ 0 h 1415"/>
                <a:gd name="T34" fmla="*/ 1 w 944"/>
                <a:gd name="T35" fmla="*/ 0 h 1415"/>
                <a:gd name="T36" fmla="*/ 1 w 944"/>
                <a:gd name="T37" fmla="*/ 0 h 1415"/>
                <a:gd name="T38" fmla="*/ 1 w 944"/>
                <a:gd name="T39" fmla="*/ 0 h 1415"/>
                <a:gd name="T40" fmla="*/ 1 w 944"/>
                <a:gd name="T41" fmla="*/ 0 h 1415"/>
                <a:gd name="T42" fmla="*/ 1 w 944"/>
                <a:gd name="T43" fmla="*/ 0 h 1415"/>
                <a:gd name="T44" fmla="*/ 1 w 944"/>
                <a:gd name="T45" fmla="*/ 0 h 1415"/>
                <a:gd name="T46" fmla="*/ 1 w 944"/>
                <a:gd name="T47" fmla="*/ 0 h 1415"/>
                <a:gd name="T48" fmla="*/ 1 w 944"/>
                <a:gd name="T49" fmla="*/ 0 h 1415"/>
                <a:gd name="T50" fmla="*/ 1 w 944"/>
                <a:gd name="T51" fmla="*/ 0 h 1415"/>
                <a:gd name="T52" fmla="*/ 1 w 944"/>
                <a:gd name="T53" fmla="*/ 0 h 1415"/>
                <a:gd name="T54" fmla="*/ 1 w 944"/>
                <a:gd name="T55" fmla="*/ 0 h 1415"/>
                <a:gd name="T56" fmla="*/ 1 w 944"/>
                <a:gd name="T57" fmla="*/ 0 h 1415"/>
                <a:gd name="T58" fmla="*/ 1 w 944"/>
                <a:gd name="T59" fmla="*/ 0 h 1415"/>
                <a:gd name="T60" fmla="*/ 1 w 944"/>
                <a:gd name="T61" fmla="*/ 0 h 1415"/>
                <a:gd name="T62" fmla="*/ 1 w 944"/>
                <a:gd name="T63" fmla="*/ 0 h 1415"/>
                <a:gd name="T64" fmla="*/ 1 w 944"/>
                <a:gd name="T65" fmla="*/ 0 h 1415"/>
                <a:gd name="T66" fmla="*/ 1 w 944"/>
                <a:gd name="T67" fmla="*/ 0 h 1415"/>
                <a:gd name="T68" fmla="*/ 1 w 944"/>
                <a:gd name="T69" fmla="*/ 0 h 1415"/>
                <a:gd name="T70" fmla="*/ 1 w 944"/>
                <a:gd name="T71" fmla="*/ 0 h 1415"/>
                <a:gd name="T72" fmla="*/ 1 w 944"/>
                <a:gd name="T73" fmla="*/ 0 h 1415"/>
                <a:gd name="T74" fmla="*/ 1 w 944"/>
                <a:gd name="T75" fmla="*/ 0 h 1415"/>
                <a:gd name="T76" fmla="*/ 1 w 944"/>
                <a:gd name="T77" fmla="*/ 0 h 1415"/>
                <a:gd name="T78" fmla="*/ 1 w 944"/>
                <a:gd name="T79" fmla="*/ 0 h 1415"/>
                <a:gd name="T80" fmla="*/ 1 w 944"/>
                <a:gd name="T81" fmla="*/ 0 h 14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4"/>
                <a:gd name="T124" fmla="*/ 0 h 1415"/>
                <a:gd name="T125" fmla="*/ 944 w 944"/>
                <a:gd name="T126" fmla="*/ 1415 h 14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4" h="1415">
                  <a:moveTo>
                    <a:pt x="762" y="147"/>
                  </a:moveTo>
                  <a:lnTo>
                    <a:pt x="633" y="818"/>
                  </a:lnTo>
                  <a:lnTo>
                    <a:pt x="650" y="1038"/>
                  </a:lnTo>
                  <a:lnTo>
                    <a:pt x="507" y="818"/>
                  </a:lnTo>
                  <a:lnTo>
                    <a:pt x="481" y="514"/>
                  </a:lnTo>
                  <a:lnTo>
                    <a:pt x="541" y="299"/>
                  </a:lnTo>
                  <a:lnTo>
                    <a:pt x="568" y="284"/>
                  </a:lnTo>
                  <a:lnTo>
                    <a:pt x="597" y="422"/>
                  </a:lnTo>
                  <a:lnTo>
                    <a:pt x="627" y="86"/>
                  </a:lnTo>
                  <a:lnTo>
                    <a:pt x="591" y="0"/>
                  </a:lnTo>
                  <a:lnTo>
                    <a:pt x="526" y="267"/>
                  </a:lnTo>
                  <a:lnTo>
                    <a:pt x="422" y="706"/>
                  </a:lnTo>
                  <a:lnTo>
                    <a:pt x="526" y="1107"/>
                  </a:lnTo>
                  <a:lnTo>
                    <a:pt x="315" y="1084"/>
                  </a:lnTo>
                  <a:lnTo>
                    <a:pt x="215" y="1110"/>
                  </a:lnTo>
                  <a:lnTo>
                    <a:pt x="275" y="1139"/>
                  </a:lnTo>
                  <a:lnTo>
                    <a:pt x="0" y="1272"/>
                  </a:lnTo>
                  <a:lnTo>
                    <a:pt x="26" y="1308"/>
                  </a:lnTo>
                  <a:lnTo>
                    <a:pt x="182" y="1281"/>
                  </a:lnTo>
                  <a:lnTo>
                    <a:pt x="275" y="1367"/>
                  </a:lnTo>
                  <a:lnTo>
                    <a:pt x="412" y="1415"/>
                  </a:lnTo>
                  <a:lnTo>
                    <a:pt x="568" y="1363"/>
                  </a:lnTo>
                  <a:lnTo>
                    <a:pt x="733" y="1359"/>
                  </a:lnTo>
                  <a:lnTo>
                    <a:pt x="720" y="1327"/>
                  </a:lnTo>
                  <a:lnTo>
                    <a:pt x="541" y="1340"/>
                  </a:lnTo>
                  <a:lnTo>
                    <a:pt x="384" y="1382"/>
                  </a:lnTo>
                  <a:lnTo>
                    <a:pt x="292" y="1344"/>
                  </a:lnTo>
                  <a:lnTo>
                    <a:pt x="234" y="1299"/>
                  </a:lnTo>
                  <a:lnTo>
                    <a:pt x="247" y="1240"/>
                  </a:lnTo>
                  <a:lnTo>
                    <a:pt x="74" y="1266"/>
                  </a:lnTo>
                  <a:lnTo>
                    <a:pt x="357" y="1133"/>
                  </a:lnTo>
                  <a:lnTo>
                    <a:pt x="568" y="1143"/>
                  </a:lnTo>
                  <a:lnTo>
                    <a:pt x="678" y="1139"/>
                  </a:lnTo>
                  <a:lnTo>
                    <a:pt x="682" y="1110"/>
                  </a:lnTo>
                  <a:lnTo>
                    <a:pt x="944" y="1088"/>
                  </a:lnTo>
                  <a:lnTo>
                    <a:pt x="838" y="945"/>
                  </a:lnTo>
                  <a:lnTo>
                    <a:pt x="724" y="977"/>
                  </a:lnTo>
                  <a:lnTo>
                    <a:pt x="688" y="770"/>
                  </a:lnTo>
                  <a:lnTo>
                    <a:pt x="802" y="109"/>
                  </a:lnTo>
                  <a:lnTo>
                    <a:pt x="762"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59" name="Freeform 59"/>
            <p:cNvSpPr>
              <a:spLocks/>
            </p:cNvSpPr>
            <p:nvPr/>
          </p:nvSpPr>
          <p:spPr bwMode="auto">
            <a:xfrm>
              <a:off x="1722" y="2197"/>
              <a:ext cx="285" cy="600"/>
            </a:xfrm>
            <a:custGeom>
              <a:avLst/>
              <a:gdLst>
                <a:gd name="T0" fmla="*/ 0 w 571"/>
                <a:gd name="T1" fmla="*/ 0 h 1199"/>
                <a:gd name="T2" fmla="*/ 0 w 571"/>
                <a:gd name="T3" fmla="*/ 1 h 1199"/>
                <a:gd name="T4" fmla="*/ 0 w 571"/>
                <a:gd name="T5" fmla="*/ 1 h 1199"/>
                <a:gd name="T6" fmla="*/ 0 w 571"/>
                <a:gd name="T7" fmla="*/ 1 h 1199"/>
                <a:gd name="T8" fmla="*/ 0 w 571"/>
                <a:gd name="T9" fmla="*/ 1 h 1199"/>
                <a:gd name="T10" fmla="*/ 0 w 571"/>
                <a:gd name="T11" fmla="*/ 1 h 1199"/>
                <a:gd name="T12" fmla="*/ 0 w 571"/>
                <a:gd name="T13" fmla="*/ 1 h 1199"/>
                <a:gd name="T14" fmla="*/ 0 w 571"/>
                <a:gd name="T15" fmla="*/ 1 h 1199"/>
                <a:gd name="T16" fmla="*/ 0 w 571"/>
                <a:gd name="T17" fmla="*/ 1 h 1199"/>
                <a:gd name="T18" fmla="*/ 0 w 571"/>
                <a:gd name="T19" fmla="*/ 1 h 1199"/>
                <a:gd name="T20" fmla="*/ 0 w 571"/>
                <a:gd name="T21" fmla="*/ 1 h 1199"/>
                <a:gd name="T22" fmla="*/ 0 w 571"/>
                <a:gd name="T23" fmla="*/ 1 h 1199"/>
                <a:gd name="T24" fmla="*/ 0 w 571"/>
                <a:gd name="T25" fmla="*/ 1 h 1199"/>
                <a:gd name="T26" fmla="*/ 0 w 571"/>
                <a:gd name="T27" fmla="*/ 1 h 1199"/>
                <a:gd name="T28" fmla="*/ 0 w 571"/>
                <a:gd name="T29" fmla="*/ 1 h 1199"/>
                <a:gd name="T30" fmla="*/ 0 w 571"/>
                <a:gd name="T31" fmla="*/ 1 h 1199"/>
                <a:gd name="T32" fmla="*/ 0 w 571"/>
                <a:gd name="T33" fmla="*/ 1 h 1199"/>
                <a:gd name="T34" fmla="*/ 0 w 571"/>
                <a:gd name="T35" fmla="*/ 1 h 1199"/>
                <a:gd name="T36" fmla="*/ 0 w 571"/>
                <a:gd name="T37" fmla="*/ 1 h 1199"/>
                <a:gd name="T38" fmla="*/ 0 w 571"/>
                <a:gd name="T39" fmla="*/ 0 h 1199"/>
                <a:gd name="T40" fmla="*/ 0 w 571"/>
                <a:gd name="T41" fmla="*/ 0 h 1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1"/>
                <a:gd name="T64" fmla="*/ 0 h 1199"/>
                <a:gd name="T65" fmla="*/ 571 w 571"/>
                <a:gd name="T66" fmla="*/ 1199 h 1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1" h="1199">
                  <a:moveTo>
                    <a:pt x="468" y="0"/>
                  </a:moveTo>
                  <a:lnTo>
                    <a:pt x="396" y="78"/>
                  </a:lnTo>
                  <a:lnTo>
                    <a:pt x="386" y="467"/>
                  </a:lnTo>
                  <a:lnTo>
                    <a:pt x="409" y="849"/>
                  </a:lnTo>
                  <a:lnTo>
                    <a:pt x="285" y="830"/>
                  </a:lnTo>
                  <a:lnTo>
                    <a:pt x="386" y="1001"/>
                  </a:lnTo>
                  <a:lnTo>
                    <a:pt x="217" y="986"/>
                  </a:lnTo>
                  <a:lnTo>
                    <a:pt x="181" y="1125"/>
                  </a:lnTo>
                  <a:lnTo>
                    <a:pt x="0" y="1138"/>
                  </a:lnTo>
                  <a:lnTo>
                    <a:pt x="198" y="1157"/>
                  </a:lnTo>
                  <a:lnTo>
                    <a:pt x="390" y="1199"/>
                  </a:lnTo>
                  <a:lnTo>
                    <a:pt x="360" y="1167"/>
                  </a:lnTo>
                  <a:lnTo>
                    <a:pt x="276" y="1129"/>
                  </a:lnTo>
                  <a:lnTo>
                    <a:pt x="496" y="1066"/>
                  </a:lnTo>
                  <a:lnTo>
                    <a:pt x="519" y="1161"/>
                  </a:lnTo>
                  <a:lnTo>
                    <a:pt x="571" y="1180"/>
                  </a:lnTo>
                  <a:lnTo>
                    <a:pt x="483" y="849"/>
                  </a:lnTo>
                  <a:lnTo>
                    <a:pt x="422" y="625"/>
                  </a:lnTo>
                  <a:lnTo>
                    <a:pt x="422" y="87"/>
                  </a:lnTo>
                  <a:lnTo>
                    <a:pt x="4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0" name="Freeform 60"/>
            <p:cNvSpPr>
              <a:spLocks/>
            </p:cNvSpPr>
            <p:nvPr/>
          </p:nvSpPr>
          <p:spPr bwMode="auto">
            <a:xfrm>
              <a:off x="2032" y="2181"/>
              <a:ext cx="62" cy="104"/>
            </a:xfrm>
            <a:custGeom>
              <a:avLst/>
              <a:gdLst>
                <a:gd name="T0" fmla="*/ 0 w 124"/>
                <a:gd name="T1" fmla="*/ 1 h 208"/>
                <a:gd name="T2" fmla="*/ 1 w 124"/>
                <a:gd name="T3" fmla="*/ 1 h 208"/>
                <a:gd name="T4" fmla="*/ 1 w 124"/>
                <a:gd name="T5" fmla="*/ 1 h 208"/>
                <a:gd name="T6" fmla="*/ 1 w 124"/>
                <a:gd name="T7" fmla="*/ 0 h 208"/>
                <a:gd name="T8" fmla="*/ 0 w 124"/>
                <a:gd name="T9" fmla="*/ 1 h 208"/>
                <a:gd name="T10" fmla="*/ 0 w 124"/>
                <a:gd name="T11" fmla="*/ 1 h 208"/>
                <a:gd name="T12" fmla="*/ 0 60000 65536"/>
                <a:gd name="T13" fmla="*/ 0 60000 65536"/>
                <a:gd name="T14" fmla="*/ 0 60000 65536"/>
                <a:gd name="T15" fmla="*/ 0 60000 65536"/>
                <a:gd name="T16" fmla="*/ 0 60000 65536"/>
                <a:gd name="T17" fmla="*/ 0 60000 65536"/>
                <a:gd name="T18" fmla="*/ 0 w 124"/>
                <a:gd name="T19" fmla="*/ 0 h 208"/>
                <a:gd name="T20" fmla="*/ 124 w 124"/>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24" h="208">
                  <a:moveTo>
                    <a:pt x="0" y="33"/>
                  </a:moveTo>
                  <a:lnTo>
                    <a:pt x="42" y="38"/>
                  </a:lnTo>
                  <a:lnTo>
                    <a:pt x="124" y="208"/>
                  </a:lnTo>
                  <a:lnTo>
                    <a:pt x="68"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1" name="Freeform 61"/>
            <p:cNvSpPr>
              <a:spLocks/>
            </p:cNvSpPr>
            <p:nvPr/>
          </p:nvSpPr>
          <p:spPr bwMode="auto">
            <a:xfrm>
              <a:off x="2071" y="2280"/>
              <a:ext cx="85" cy="140"/>
            </a:xfrm>
            <a:custGeom>
              <a:avLst/>
              <a:gdLst>
                <a:gd name="T0" fmla="*/ 0 w 171"/>
                <a:gd name="T1" fmla="*/ 1 h 279"/>
                <a:gd name="T2" fmla="*/ 0 w 171"/>
                <a:gd name="T3" fmla="*/ 0 h 279"/>
                <a:gd name="T4" fmla="*/ 0 w 171"/>
                <a:gd name="T5" fmla="*/ 1 h 279"/>
                <a:gd name="T6" fmla="*/ 0 w 171"/>
                <a:gd name="T7" fmla="*/ 1 h 279"/>
                <a:gd name="T8" fmla="*/ 0 w 171"/>
                <a:gd name="T9" fmla="*/ 1 h 279"/>
                <a:gd name="T10" fmla="*/ 0 60000 65536"/>
                <a:gd name="T11" fmla="*/ 0 60000 65536"/>
                <a:gd name="T12" fmla="*/ 0 60000 65536"/>
                <a:gd name="T13" fmla="*/ 0 60000 65536"/>
                <a:gd name="T14" fmla="*/ 0 60000 65536"/>
                <a:gd name="T15" fmla="*/ 0 w 171"/>
                <a:gd name="T16" fmla="*/ 0 h 279"/>
                <a:gd name="T17" fmla="*/ 171 w 171"/>
                <a:gd name="T18" fmla="*/ 279 h 279"/>
              </a:gdLst>
              <a:ahLst/>
              <a:cxnLst>
                <a:cxn ang="T10">
                  <a:pos x="T0" y="T1"/>
                </a:cxn>
                <a:cxn ang="T11">
                  <a:pos x="T2" y="T3"/>
                </a:cxn>
                <a:cxn ang="T12">
                  <a:pos x="T4" y="T5"/>
                </a:cxn>
                <a:cxn ang="T13">
                  <a:pos x="T6" y="T7"/>
                </a:cxn>
                <a:cxn ang="T14">
                  <a:pos x="T8" y="T9"/>
                </a:cxn>
              </a:cxnLst>
              <a:rect l="T15" t="T16" r="T17" b="T18"/>
              <a:pathLst>
                <a:path w="171" h="279">
                  <a:moveTo>
                    <a:pt x="0" y="279"/>
                  </a:moveTo>
                  <a:lnTo>
                    <a:pt x="123" y="0"/>
                  </a:lnTo>
                  <a:lnTo>
                    <a:pt x="171" y="38"/>
                  </a:lnTo>
                  <a:lnTo>
                    <a:pt x="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2" name="Freeform 62"/>
            <p:cNvSpPr>
              <a:spLocks/>
            </p:cNvSpPr>
            <p:nvPr/>
          </p:nvSpPr>
          <p:spPr bwMode="auto">
            <a:xfrm>
              <a:off x="1849" y="2441"/>
              <a:ext cx="71" cy="176"/>
            </a:xfrm>
            <a:custGeom>
              <a:avLst/>
              <a:gdLst>
                <a:gd name="T0" fmla="*/ 0 w 143"/>
                <a:gd name="T1" fmla="*/ 0 h 354"/>
                <a:gd name="T2" fmla="*/ 0 w 143"/>
                <a:gd name="T3" fmla="*/ 0 h 354"/>
                <a:gd name="T4" fmla="*/ 0 w 143"/>
                <a:gd name="T5" fmla="*/ 0 h 354"/>
                <a:gd name="T6" fmla="*/ 0 w 143"/>
                <a:gd name="T7" fmla="*/ 0 h 354"/>
                <a:gd name="T8" fmla="*/ 0 w 143"/>
                <a:gd name="T9" fmla="*/ 0 h 354"/>
                <a:gd name="T10" fmla="*/ 0 60000 65536"/>
                <a:gd name="T11" fmla="*/ 0 60000 65536"/>
                <a:gd name="T12" fmla="*/ 0 60000 65536"/>
                <a:gd name="T13" fmla="*/ 0 60000 65536"/>
                <a:gd name="T14" fmla="*/ 0 60000 65536"/>
                <a:gd name="T15" fmla="*/ 0 w 143"/>
                <a:gd name="T16" fmla="*/ 0 h 354"/>
                <a:gd name="T17" fmla="*/ 143 w 143"/>
                <a:gd name="T18" fmla="*/ 354 h 354"/>
              </a:gdLst>
              <a:ahLst/>
              <a:cxnLst>
                <a:cxn ang="T10">
                  <a:pos x="T0" y="T1"/>
                </a:cxn>
                <a:cxn ang="T11">
                  <a:pos x="T2" y="T3"/>
                </a:cxn>
                <a:cxn ang="T12">
                  <a:pos x="T4" y="T5"/>
                </a:cxn>
                <a:cxn ang="T13">
                  <a:pos x="T6" y="T7"/>
                </a:cxn>
                <a:cxn ang="T14">
                  <a:pos x="T8" y="T9"/>
                </a:cxn>
              </a:cxnLst>
              <a:rect l="T15" t="T16" r="T17" b="T18"/>
              <a:pathLst>
                <a:path w="143" h="354">
                  <a:moveTo>
                    <a:pt x="143" y="0"/>
                  </a:moveTo>
                  <a:lnTo>
                    <a:pt x="0" y="240"/>
                  </a:lnTo>
                  <a:lnTo>
                    <a:pt x="32" y="354"/>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3" name="Freeform 63"/>
            <p:cNvSpPr>
              <a:spLocks/>
            </p:cNvSpPr>
            <p:nvPr/>
          </p:nvSpPr>
          <p:spPr bwMode="auto">
            <a:xfrm>
              <a:off x="1693" y="2580"/>
              <a:ext cx="160" cy="187"/>
            </a:xfrm>
            <a:custGeom>
              <a:avLst/>
              <a:gdLst>
                <a:gd name="T0" fmla="*/ 0 w 322"/>
                <a:gd name="T1" fmla="*/ 0 h 372"/>
                <a:gd name="T2" fmla="*/ 0 w 322"/>
                <a:gd name="T3" fmla="*/ 1 h 372"/>
                <a:gd name="T4" fmla="*/ 0 w 322"/>
                <a:gd name="T5" fmla="*/ 1 h 372"/>
                <a:gd name="T6" fmla="*/ 0 w 322"/>
                <a:gd name="T7" fmla="*/ 1 h 372"/>
                <a:gd name="T8" fmla="*/ 0 w 322"/>
                <a:gd name="T9" fmla="*/ 1 h 372"/>
                <a:gd name="T10" fmla="*/ 0 w 322"/>
                <a:gd name="T11" fmla="*/ 1 h 372"/>
                <a:gd name="T12" fmla="*/ 0 w 322"/>
                <a:gd name="T13" fmla="*/ 1 h 372"/>
                <a:gd name="T14" fmla="*/ 0 w 322"/>
                <a:gd name="T15" fmla="*/ 1 h 372"/>
                <a:gd name="T16" fmla="*/ 0 w 322"/>
                <a:gd name="T17" fmla="*/ 1 h 372"/>
                <a:gd name="T18" fmla="*/ 0 w 322"/>
                <a:gd name="T19" fmla="*/ 1 h 372"/>
                <a:gd name="T20" fmla="*/ 0 w 322"/>
                <a:gd name="T21" fmla="*/ 1 h 372"/>
                <a:gd name="T22" fmla="*/ 0 w 322"/>
                <a:gd name="T23" fmla="*/ 1 h 372"/>
                <a:gd name="T24" fmla="*/ 0 w 322"/>
                <a:gd name="T25" fmla="*/ 0 h 372"/>
                <a:gd name="T26" fmla="*/ 0 w 322"/>
                <a:gd name="T27" fmla="*/ 0 h 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2"/>
                <a:gd name="T43" fmla="*/ 0 h 372"/>
                <a:gd name="T44" fmla="*/ 322 w 322"/>
                <a:gd name="T45" fmla="*/ 372 h 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2" h="372">
                  <a:moveTo>
                    <a:pt x="322" y="0"/>
                  </a:moveTo>
                  <a:lnTo>
                    <a:pt x="234" y="15"/>
                  </a:lnTo>
                  <a:lnTo>
                    <a:pt x="128" y="102"/>
                  </a:lnTo>
                  <a:lnTo>
                    <a:pt x="0" y="119"/>
                  </a:lnTo>
                  <a:lnTo>
                    <a:pt x="0" y="157"/>
                  </a:lnTo>
                  <a:lnTo>
                    <a:pt x="69" y="226"/>
                  </a:lnTo>
                  <a:lnTo>
                    <a:pt x="69" y="317"/>
                  </a:lnTo>
                  <a:lnTo>
                    <a:pt x="23" y="372"/>
                  </a:lnTo>
                  <a:lnTo>
                    <a:pt x="133" y="372"/>
                  </a:lnTo>
                  <a:lnTo>
                    <a:pt x="114" y="239"/>
                  </a:lnTo>
                  <a:lnTo>
                    <a:pt x="69" y="171"/>
                  </a:lnTo>
                  <a:lnTo>
                    <a:pt x="179" y="129"/>
                  </a:lnTo>
                  <a:lnTo>
                    <a:pt x="3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4" name="Freeform 64"/>
            <p:cNvSpPr>
              <a:spLocks/>
            </p:cNvSpPr>
            <p:nvPr/>
          </p:nvSpPr>
          <p:spPr bwMode="auto">
            <a:xfrm>
              <a:off x="1584" y="2642"/>
              <a:ext cx="125" cy="65"/>
            </a:xfrm>
            <a:custGeom>
              <a:avLst/>
              <a:gdLst>
                <a:gd name="T0" fmla="*/ 1 w 249"/>
                <a:gd name="T1" fmla="*/ 1 h 129"/>
                <a:gd name="T2" fmla="*/ 1 w 249"/>
                <a:gd name="T3" fmla="*/ 0 h 129"/>
                <a:gd name="T4" fmla="*/ 1 w 249"/>
                <a:gd name="T5" fmla="*/ 1 h 129"/>
                <a:gd name="T6" fmla="*/ 0 w 249"/>
                <a:gd name="T7" fmla="*/ 1 h 129"/>
                <a:gd name="T8" fmla="*/ 1 w 249"/>
                <a:gd name="T9" fmla="*/ 1 h 129"/>
                <a:gd name="T10" fmla="*/ 1 w 249"/>
                <a:gd name="T11" fmla="*/ 1 h 129"/>
                <a:gd name="T12" fmla="*/ 1 w 249"/>
                <a:gd name="T13" fmla="*/ 1 h 129"/>
                <a:gd name="T14" fmla="*/ 1 w 249"/>
                <a:gd name="T15" fmla="*/ 1 h 129"/>
                <a:gd name="T16" fmla="*/ 1 w 249"/>
                <a:gd name="T17" fmla="*/ 1 h 129"/>
                <a:gd name="T18" fmla="*/ 1 w 249"/>
                <a:gd name="T19" fmla="*/ 1 h 129"/>
                <a:gd name="T20" fmla="*/ 1 w 249"/>
                <a:gd name="T21" fmla="*/ 1 h 129"/>
                <a:gd name="T22" fmla="*/ 1 w 249"/>
                <a:gd name="T23" fmla="*/ 1 h 129"/>
                <a:gd name="T24" fmla="*/ 1 w 249"/>
                <a:gd name="T25" fmla="*/ 1 h 129"/>
                <a:gd name="T26" fmla="*/ 1 w 249"/>
                <a:gd name="T27" fmla="*/ 1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129"/>
                <a:gd name="T44" fmla="*/ 249 w 249"/>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129">
                  <a:moveTo>
                    <a:pt x="222" y="25"/>
                  </a:moveTo>
                  <a:lnTo>
                    <a:pt x="133" y="0"/>
                  </a:lnTo>
                  <a:lnTo>
                    <a:pt x="41" y="31"/>
                  </a:lnTo>
                  <a:lnTo>
                    <a:pt x="0" y="110"/>
                  </a:lnTo>
                  <a:lnTo>
                    <a:pt x="34" y="129"/>
                  </a:lnTo>
                  <a:lnTo>
                    <a:pt x="81" y="103"/>
                  </a:lnTo>
                  <a:lnTo>
                    <a:pt x="186" y="129"/>
                  </a:lnTo>
                  <a:lnTo>
                    <a:pt x="207" y="93"/>
                  </a:lnTo>
                  <a:lnTo>
                    <a:pt x="83" y="86"/>
                  </a:lnTo>
                  <a:lnTo>
                    <a:pt x="47" y="57"/>
                  </a:lnTo>
                  <a:lnTo>
                    <a:pt x="133" y="23"/>
                  </a:lnTo>
                  <a:lnTo>
                    <a:pt x="249" y="51"/>
                  </a:lnTo>
                  <a:lnTo>
                    <a:pt x="22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5" name="Freeform 65"/>
            <p:cNvSpPr>
              <a:spLocks/>
            </p:cNvSpPr>
            <p:nvPr/>
          </p:nvSpPr>
          <p:spPr bwMode="auto">
            <a:xfrm>
              <a:off x="1560" y="2634"/>
              <a:ext cx="60" cy="114"/>
            </a:xfrm>
            <a:custGeom>
              <a:avLst/>
              <a:gdLst>
                <a:gd name="T0" fmla="*/ 0 w 122"/>
                <a:gd name="T1" fmla="*/ 1 h 228"/>
                <a:gd name="T2" fmla="*/ 0 w 122"/>
                <a:gd name="T3" fmla="*/ 0 h 228"/>
                <a:gd name="T4" fmla="*/ 0 w 122"/>
                <a:gd name="T5" fmla="*/ 1 h 228"/>
                <a:gd name="T6" fmla="*/ 0 w 122"/>
                <a:gd name="T7" fmla="*/ 1 h 228"/>
                <a:gd name="T8" fmla="*/ 0 w 122"/>
                <a:gd name="T9" fmla="*/ 1 h 228"/>
                <a:gd name="T10" fmla="*/ 0 w 122"/>
                <a:gd name="T11" fmla="*/ 1 h 228"/>
                <a:gd name="T12" fmla="*/ 0 w 122"/>
                <a:gd name="T13" fmla="*/ 1 h 228"/>
                <a:gd name="T14" fmla="*/ 0 w 122"/>
                <a:gd name="T15" fmla="*/ 1 h 228"/>
                <a:gd name="T16" fmla="*/ 0 w 122"/>
                <a:gd name="T17" fmla="*/ 1 h 228"/>
                <a:gd name="T18" fmla="*/ 0 w 122"/>
                <a:gd name="T19" fmla="*/ 1 h 228"/>
                <a:gd name="T20" fmla="*/ 0 w 122"/>
                <a:gd name="T21" fmla="*/ 1 h 228"/>
                <a:gd name="T22" fmla="*/ 0 w 122"/>
                <a:gd name="T23" fmla="*/ 1 h 228"/>
                <a:gd name="T24" fmla="*/ 0 w 122"/>
                <a:gd name="T25" fmla="*/ 1 h 228"/>
                <a:gd name="T26" fmla="*/ 0 w 122"/>
                <a:gd name="T27" fmla="*/ 1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228"/>
                <a:gd name="T44" fmla="*/ 122 w 122"/>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228">
                  <a:moveTo>
                    <a:pt x="122" y="6"/>
                  </a:moveTo>
                  <a:lnTo>
                    <a:pt x="48" y="0"/>
                  </a:lnTo>
                  <a:lnTo>
                    <a:pt x="0" y="29"/>
                  </a:lnTo>
                  <a:lnTo>
                    <a:pt x="14" y="141"/>
                  </a:lnTo>
                  <a:lnTo>
                    <a:pt x="14" y="228"/>
                  </a:lnTo>
                  <a:lnTo>
                    <a:pt x="57" y="228"/>
                  </a:lnTo>
                  <a:lnTo>
                    <a:pt x="88" y="137"/>
                  </a:lnTo>
                  <a:lnTo>
                    <a:pt x="71" y="129"/>
                  </a:lnTo>
                  <a:lnTo>
                    <a:pt x="46" y="198"/>
                  </a:lnTo>
                  <a:lnTo>
                    <a:pt x="27" y="203"/>
                  </a:lnTo>
                  <a:lnTo>
                    <a:pt x="36" y="135"/>
                  </a:lnTo>
                  <a:lnTo>
                    <a:pt x="25" y="55"/>
                  </a:lnTo>
                  <a:lnTo>
                    <a:pt x="12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6" name="Freeform 66"/>
            <p:cNvSpPr>
              <a:spLocks/>
            </p:cNvSpPr>
            <p:nvPr/>
          </p:nvSpPr>
          <p:spPr bwMode="auto">
            <a:xfrm>
              <a:off x="1572" y="2691"/>
              <a:ext cx="63" cy="120"/>
            </a:xfrm>
            <a:custGeom>
              <a:avLst/>
              <a:gdLst>
                <a:gd name="T0" fmla="*/ 1 w 125"/>
                <a:gd name="T1" fmla="*/ 0 h 241"/>
                <a:gd name="T2" fmla="*/ 1 w 125"/>
                <a:gd name="T3" fmla="*/ 0 h 241"/>
                <a:gd name="T4" fmla="*/ 0 w 125"/>
                <a:gd name="T5" fmla="*/ 0 h 241"/>
                <a:gd name="T6" fmla="*/ 1 w 125"/>
                <a:gd name="T7" fmla="*/ 0 h 241"/>
                <a:gd name="T8" fmla="*/ 1 w 125"/>
                <a:gd name="T9" fmla="*/ 0 h 241"/>
                <a:gd name="T10" fmla="*/ 1 w 125"/>
                <a:gd name="T11" fmla="*/ 0 h 241"/>
                <a:gd name="T12" fmla="*/ 1 w 125"/>
                <a:gd name="T13" fmla="*/ 0 h 241"/>
                <a:gd name="T14" fmla="*/ 1 w 125"/>
                <a:gd name="T15" fmla="*/ 0 h 241"/>
                <a:gd name="T16" fmla="*/ 1 w 125"/>
                <a:gd name="T17" fmla="*/ 0 h 241"/>
                <a:gd name="T18" fmla="*/ 1 w 125"/>
                <a:gd name="T19" fmla="*/ 0 h 241"/>
                <a:gd name="T20" fmla="*/ 1 w 125"/>
                <a:gd name="T21" fmla="*/ 0 h 241"/>
                <a:gd name="T22" fmla="*/ 1 w 125"/>
                <a:gd name="T23" fmla="*/ 0 h 241"/>
                <a:gd name="T24" fmla="*/ 1 w 125"/>
                <a:gd name="T25" fmla="*/ 0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1"/>
                <a:gd name="T41" fmla="*/ 125 w 125"/>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1">
                  <a:moveTo>
                    <a:pt x="19" y="105"/>
                  </a:moveTo>
                  <a:lnTo>
                    <a:pt x="2" y="162"/>
                  </a:lnTo>
                  <a:lnTo>
                    <a:pt x="0" y="241"/>
                  </a:lnTo>
                  <a:lnTo>
                    <a:pt x="61" y="181"/>
                  </a:lnTo>
                  <a:lnTo>
                    <a:pt x="125" y="0"/>
                  </a:lnTo>
                  <a:lnTo>
                    <a:pt x="108" y="4"/>
                  </a:lnTo>
                  <a:lnTo>
                    <a:pt x="42" y="171"/>
                  </a:lnTo>
                  <a:lnTo>
                    <a:pt x="21" y="196"/>
                  </a:lnTo>
                  <a:lnTo>
                    <a:pt x="27" y="139"/>
                  </a:lnTo>
                  <a:lnTo>
                    <a:pt x="70" y="13"/>
                  </a:lnTo>
                  <a:lnTo>
                    <a:pt x="51" y="17"/>
                  </a:lnTo>
                  <a:lnTo>
                    <a:pt x="19"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7" name="Freeform 67"/>
            <p:cNvSpPr>
              <a:spLocks/>
            </p:cNvSpPr>
            <p:nvPr/>
          </p:nvSpPr>
          <p:spPr bwMode="auto">
            <a:xfrm>
              <a:off x="1610" y="2566"/>
              <a:ext cx="52" cy="96"/>
            </a:xfrm>
            <a:custGeom>
              <a:avLst/>
              <a:gdLst>
                <a:gd name="T0" fmla="*/ 0 w 105"/>
                <a:gd name="T1" fmla="*/ 1 h 192"/>
                <a:gd name="T2" fmla="*/ 0 w 105"/>
                <a:gd name="T3" fmla="*/ 0 h 192"/>
                <a:gd name="T4" fmla="*/ 0 w 105"/>
                <a:gd name="T5" fmla="*/ 0 h 192"/>
                <a:gd name="T6" fmla="*/ 0 w 105"/>
                <a:gd name="T7" fmla="*/ 1 h 192"/>
                <a:gd name="T8" fmla="*/ 0 w 105"/>
                <a:gd name="T9" fmla="*/ 1 h 192"/>
                <a:gd name="T10" fmla="*/ 0 w 105"/>
                <a:gd name="T11" fmla="*/ 1 h 192"/>
                <a:gd name="T12" fmla="*/ 0 w 105"/>
                <a:gd name="T13" fmla="*/ 1 h 192"/>
                <a:gd name="T14" fmla="*/ 0 w 105"/>
                <a:gd name="T15" fmla="*/ 1 h 192"/>
                <a:gd name="T16" fmla="*/ 0 w 105"/>
                <a:gd name="T17" fmla="*/ 1 h 192"/>
                <a:gd name="T18" fmla="*/ 0 w 105"/>
                <a:gd name="T19" fmla="*/ 1 h 192"/>
                <a:gd name="T20" fmla="*/ 0 w 105"/>
                <a:gd name="T21" fmla="*/ 1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92"/>
                <a:gd name="T35" fmla="*/ 105 w 105"/>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92">
                  <a:moveTo>
                    <a:pt x="0" y="186"/>
                  </a:moveTo>
                  <a:lnTo>
                    <a:pt x="80" y="0"/>
                  </a:lnTo>
                  <a:lnTo>
                    <a:pt x="101" y="0"/>
                  </a:lnTo>
                  <a:lnTo>
                    <a:pt x="105" y="19"/>
                  </a:lnTo>
                  <a:lnTo>
                    <a:pt x="70" y="167"/>
                  </a:lnTo>
                  <a:lnTo>
                    <a:pt x="51" y="175"/>
                  </a:lnTo>
                  <a:lnTo>
                    <a:pt x="87" y="34"/>
                  </a:lnTo>
                  <a:lnTo>
                    <a:pt x="86" y="21"/>
                  </a:lnTo>
                  <a:lnTo>
                    <a:pt x="17" y="192"/>
                  </a:ln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8" name="Freeform 68"/>
            <p:cNvSpPr>
              <a:spLocks/>
            </p:cNvSpPr>
            <p:nvPr/>
          </p:nvSpPr>
          <p:spPr bwMode="auto">
            <a:xfrm>
              <a:off x="1543" y="2669"/>
              <a:ext cx="40" cy="102"/>
            </a:xfrm>
            <a:custGeom>
              <a:avLst/>
              <a:gdLst>
                <a:gd name="T0" fmla="*/ 1 w 80"/>
                <a:gd name="T1" fmla="*/ 0 h 206"/>
                <a:gd name="T2" fmla="*/ 1 w 80"/>
                <a:gd name="T3" fmla="*/ 0 h 206"/>
                <a:gd name="T4" fmla="*/ 0 w 80"/>
                <a:gd name="T5" fmla="*/ 0 h 206"/>
                <a:gd name="T6" fmla="*/ 1 w 80"/>
                <a:gd name="T7" fmla="*/ 0 h 206"/>
                <a:gd name="T8" fmla="*/ 1 w 80"/>
                <a:gd name="T9" fmla="*/ 0 h 206"/>
                <a:gd name="T10" fmla="*/ 1 w 80"/>
                <a:gd name="T11" fmla="*/ 0 h 206"/>
                <a:gd name="T12" fmla="*/ 1 w 80"/>
                <a:gd name="T13" fmla="*/ 0 h 206"/>
                <a:gd name="T14" fmla="*/ 1 w 80"/>
                <a:gd name="T15" fmla="*/ 0 h 206"/>
                <a:gd name="T16" fmla="*/ 1 w 80"/>
                <a:gd name="T17" fmla="*/ 0 h 206"/>
                <a:gd name="T18" fmla="*/ 1 w 80"/>
                <a:gd name="T19" fmla="*/ 0 h 206"/>
                <a:gd name="T20" fmla="*/ 1 w 80"/>
                <a:gd name="T21" fmla="*/ 0 h 206"/>
                <a:gd name="T22" fmla="*/ 1 w 80"/>
                <a:gd name="T23" fmla="*/ 0 h 206"/>
                <a:gd name="T24" fmla="*/ 1 w 80"/>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06"/>
                <a:gd name="T41" fmla="*/ 80 w 80"/>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06">
                  <a:moveTo>
                    <a:pt x="46" y="0"/>
                  </a:moveTo>
                  <a:lnTo>
                    <a:pt x="32" y="33"/>
                  </a:lnTo>
                  <a:lnTo>
                    <a:pt x="0" y="67"/>
                  </a:lnTo>
                  <a:lnTo>
                    <a:pt x="8" y="109"/>
                  </a:lnTo>
                  <a:lnTo>
                    <a:pt x="34" y="143"/>
                  </a:lnTo>
                  <a:lnTo>
                    <a:pt x="40" y="189"/>
                  </a:lnTo>
                  <a:lnTo>
                    <a:pt x="68" y="206"/>
                  </a:lnTo>
                  <a:lnTo>
                    <a:pt x="80" y="156"/>
                  </a:lnTo>
                  <a:lnTo>
                    <a:pt x="25" y="105"/>
                  </a:lnTo>
                  <a:lnTo>
                    <a:pt x="27" y="63"/>
                  </a:lnTo>
                  <a:lnTo>
                    <a:pt x="51" y="44"/>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69" name="Freeform 69"/>
            <p:cNvSpPr>
              <a:spLocks/>
            </p:cNvSpPr>
            <p:nvPr/>
          </p:nvSpPr>
          <p:spPr bwMode="auto">
            <a:xfrm>
              <a:off x="1604" y="2759"/>
              <a:ext cx="104" cy="16"/>
            </a:xfrm>
            <a:custGeom>
              <a:avLst/>
              <a:gdLst>
                <a:gd name="T0" fmla="*/ 1 w 207"/>
                <a:gd name="T1" fmla="*/ 1 h 32"/>
                <a:gd name="T2" fmla="*/ 1 w 207"/>
                <a:gd name="T3" fmla="*/ 1 h 32"/>
                <a:gd name="T4" fmla="*/ 1 w 207"/>
                <a:gd name="T5" fmla="*/ 1 h 32"/>
                <a:gd name="T6" fmla="*/ 1 w 207"/>
                <a:gd name="T7" fmla="*/ 1 h 32"/>
                <a:gd name="T8" fmla="*/ 0 w 207"/>
                <a:gd name="T9" fmla="*/ 0 h 32"/>
                <a:gd name="T10" fmla="*/ 1 w 207"/>
                <a:gd name="T11" fmla="*/ 1 h 32"/>
                <a:gd name="T12" fmla="*/ 1 w 207"/>
                <a:gd name="T13" fmla="*/ 1 h 32"/>
                <a:gd name="T14" fmla="*/ 0 60000 65536"/>
                <a:gd name="T15" fmla="*/ 0 60000 65536"/>
                <a:gd name="T16" fmla="*/ 0 60000 65536"/>
                <a:gd name="T17" fmla="*/ 0 60000 65536"/>
                <a:gd name="T18" fmla="*/ 0 60000 65536"/>
                <a:gd name="T19" fmla="*/ 0 60000 65536"/>
                <a:gd name="T20" fmla="*/ 0 60000 65536"/>
                <a:gd name="T21" fmla="*/ 0 w 207"/>
                <a:gd name="T22" fmla="*/ 0 h 32"/>
                <a:gd name="T23" fmla="*/ 207 w 20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32">
                  <a:moveTo>
                    <a:pt x="9" y="32"/>
                  </a:moveTo>
                  <a:lnTo>
                    <a:pt x="127" y="30"/>
                  </a:lnTo>
                  <a:lnTo>
                    <a:pt x="207" y="11"/>
                  </a:lnTo>
                  <a:lnTo>
                    <a:pt x="87" y="11"/>
                  </a:lnTo>
                  <a:lnTo>
                    <a:pt x="0" y="0"/>
                  </a:lnTo>
                  <a:lnTo>
                    <a:pt x="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0" name="Freeform 70"/>
            <p:cNvSpPr>
              <a:spLocks/>
            </p:cNvSpPr>
            <p:nvPr/>
          </p:nvSpPr>
          <p:spPr bwMode="auto">
            <a:xfrm>
              <a:off x="1630" y="2692"/>
              <a:ext cx="55" cy="49"/>
            </a:xfrm>
            <a:custGeom>
              <a:avLst/>
              <a:gdLst>
                <a:gd name="T0" fmla="*/ 1 w 110"/>
                <a:gd name="T1" fmla="*/ 1 h 97"/>
                <a:gd name="T2" fmla="*/ 1 w 110"/>
                <a:gd name="T3" fmla="*/ 1 h 97"/>
                <a:gd name="T4" fmla="*/ 1 w 110"/>
                <a:gd name="T5" fmla="*/ 1 h 97"/>
                <a:gd name="T6" fmla="*/ 1 w 110"/>
                <a:gd name="T7" fmla="*/ 1 h 97"/>
                <a:gd name="T8" fmla="*/ 0 w 110"/>
                <a:gd name="T9" fmla="*/ 0 h 97"/>
                <a:gd name="T10" fmla="*/ 1 w 110"/>
                <a:gd name="T11" fmla="*/ 1 h 97"/>
                <a:gd name="T12" fmla="*/ 1 w 110"/>
                <a:gd name="T13" fmla="*/ 1 h 97"/>
                <a:gd name="T14" fmla="*/ 0 60000 65536"/>
                <a:gd name="T15" fmla="*/ 0 60000 65536"/>
                <a:gd name="T16" fmla="*/ 0 60000 65536"/>
                <a:gd name="T17" fmla="*/ 0 60000 65536"/>
                <a:gd name="T18" fmla="*/ 0 60000 65536"/>
                <a:gd name="T19" fmla="*/ 0 60000 65536"/>
                <a:gd name="T20" fmla="*/ 0 60000 65536"/>
                <a:gd name="T21" fmla="*/ 0 w 110"/>
                <a:gd name="T22" fmla="*/ 0 h 97"/>
                <a:gd name="T23" fmla="*/ 110 w 110"/>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97">
                  <a:moveTo>
                    <a:pt x="44" y="11"/>
                  </a:moveTo>
                  <a:lnTo>
                    <a:pt x="70" y="57"/>
                  </a:lnTo>
                  <a:lnTo>
                    <a:pt x="110" y="97"/>
                  </a:lnTo>
                  <a:lnTo>
                    <a:pt x="40" y="51"/>
                  </a:lnTo>
                  <a:lnTo>
                    <a:pt x="0" y="0"/>
                  </a:lnTo>
                  <a:lnTo>
                    <a:pt x="4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1" name="Freeform 71"/>
            <p:cNvSpPr>
              <a:spLocks/>
            </p:cNvSpPr>
            <p:nvPr/>
          </p:nvSpPr>
          <p:spPr bwMode="auto">
            <a:xfrm>
              <a:off x="1600" y="2714"/>
              <a:ext cx="50" cy="69"/>
            </a:xfrm>
            <a:custGeom>
              <a:avLst/>
              <a:gdLst>
                <a:gd name="T0" fmla="*/ 1 w 99"/>
                <a:gd name="T1" fmla="*/ 0 h 136"/>
                <a:gd name="T2" fmla="*/ 1 w 99"/>
                <a:gd name="T3" fmla="*/ 1 h 136"/>
                <a:gd name="T4" fmla="*/ 1 w 99"/>
                <a:gd name="T5" fmla="*/ 1 h 136"/>
                <a:gd name="T6" fmla="*/ 1 w 99"/>
                <a:gd name="T7" fmla="*/ 1 h 136"/>
                <a:gd name="T8" fmla="*/ 0 w 99"/>
                <a:gd name="T9" fmla="*/ 1 h 136"/>
                <a:gd name="T10" fmla="*/ 1 w 99"/>
                <a:gd name="T11" fmla="*/ 0 h 136"/>
                <a:gd name="T12" fmla="*/ 1 w 99"/>
                <a:gd name="T13" fmla="*/ 0 h 136"/>
                <a:gd name="T14" fmla="*/ 0 60000 65536"/>
                <a:gd name="T15" fmla="*/ 0 60000 65536"/>
                <a:gd name="T16" fmla="*/ 0 60000 65536"/>
                <a:gd name="T17" fmla="*/ 0 60000 65536"/>
                <a:gd name="T18" fmla="*/ 0 60000 65536"/>
                <a:gd name="T19" fmla="*/ 0 60000 65536"/>
                <a:gd name="T20" fmla="*/ 0 60000 65536"/>
                <a:gd name="T21" fmla="*/ 0 w 99"/>
                <a:gd name="T22" fmla="*/ 0 h 136"/>
                <a:gd name="T23" fmla="*/ 99 w 99"/>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36">
                  <a:moveTo>
                    <a:pt x="51" y="0"/>
                  </a:moveTo>
                  <a:lnTo>
                    <a:pt x="82" y="26"/>
                  </a:lnTo>
                  <a:lnTo>
                    <a:pt x="99" y="81"/>
                  </a:lnTo>
                  <a:lnTo>
                    <a:pt x="49" y="136"/>
                  </a:lnTo>
                  <a:lnTo>
                    <a:pt x="0" y="125"/>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2" name="Freeform 72"/>
            <p:cNvSpPr>
              <a:spLocks/>
            </p:cNvSpPr>
            <p:nvPr/>
          </p:nvSpPr>
          <p:spPr bwMode="auto">
            <a:xfrm>
              <a:off x="1299" y="1394"/>
              <a:ext cx="164" cy="94"/>
            </a:xfrm>
            <a:custGeom>
              <a:avLst/>
              <a:gdLst>
                <a:gd name="T0" fmla="*/ 0 w 327"/>
                <a:gd name="T1" fmla="*/ 1 h 188"/>
                <a:gd name="T2" fmla="*/ 1 w 327"/>
                <a:gd name="T3" fmla="*/ 0 h 188"/>
                <a:gd name="T4" fmla="*/ 1 w 327"/>
                <a:gd name="T5" fmla="*/ 0 h 188"/>
                <a:gd name="T6" fmla="*/ 1 w 327"/>
                <a:gd name="T7" fmla="*/ 1 h 188"/>
                <a:gd name="T8" fmla="*/ 1 w 327"/>
                <a:gd name="T9" fmla="*/ 1 h 188"/>
                <a:gd name="T10" fmla="*/ 1 w 327"/>
                <a:gd name="T11" fmla="*/ 1 h 188"/>
                <a:gd name="T12" fmla="*/ 1 w 327"/>
                <a:gd name="T13" fmla="*/ 1 h 188"/>
                <a:gd name="T14" fmla="*/ 1 w 327"/>
                <a:gd name="T15" fmla="*/ 1 h 188"/>
                <a:gd name="T16" fmla="*/ 1 w 327"/>
                <a:gd name="T17" fmla="*/ 1 h 188"/>
                <a:gd name="T18" fmla="*/ 1 w 327"/>
                <a:gd name="T19" fmla="*/ 1 h 188"/>
                <a:gd name="T20" fmla="*/ 1 w 327"/>
                <a:gd name="T21" fmla="*/ 1 h 188"/>
                <a:gd name="T22" fmla="*/ 1 w 327"/>
                <a:gd name="T23" fmla="*/ 1 h 188"/>
                <a:gd name="T24" fmla="*/ 1 w 327"/>
                <a:gd name="T25" fmla="*/ 1 h 188"/>
                <a:gd name="T26" fmla="*/ 1 w 327"/>
                <a:gd name="T27" fmla="*/ 1 h 188"/>
                <a:gd name="T28" fmla="*/ 1 w 327"/>
                <a:gd name="T29" fmla="*/ 1 h 188"/>
                <a:gd name="T30" fmla="*/ 1 w 327"/>
                <a:gd name="T31" fmla="*/ 1 h 188"/>
                <a:gd name="T32" fmla="*/ 1 w 327"/>
                <a:gd name="T33" fmla="*/ 1 h 188"/>
                <a:gd name="T34" fmla="*/ 0 w 327"/>
                <a:gd name="T35" fmla="*/ 1 h 188"/>
                <a:gd name="T36" fmla="*/ 0 w 327"/>
                <a:gd name="T37" fmla="*/ 1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7"/>
                <a:gd name="T58" fmla="*/ 0 h 188"/>
                <a:gd name="T59" fmla="*/ 327 w 327"/>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7" h="188">
                  <a:moveTo>
                    <a:pt x="0" y="24"/>
                  </a:moveTo>
                  <a:lnTo>
                    <a:pt x="54" y="0"/>
                  </a:lnTo>
                  <a:lnTo>
                    <a:pt x="113" y="0"/>
                  </a:lnTo>
                  <a:lnTo>
                    <a:pt x="170" y="43"/>
                  </a:lnTo>
                  <a:lnTo>
                    <a:pt x="217" y="159"/>
                  </a:lnTo>
                  <a:lnTo>
                    <a:pt x="249" y="159"/>
                  </a:lnTo>
                  <a:lnTo>
                    <a:pt x="278" y="98"/>
                  </a:lnTo>
                  <a:lnTo>
                    <a:pt x="327" y="78"/>
                  </a:lnTo>
                  <a:lnTo>
                    <a:pt x="320" y="104"/>
                  </a:lnTo>
                  <a:lnTo>
                    <a:pt x="287" y="121"/>
                  </a:lnTo>
                  <a:lnTo>
                    <a:pt x="257" y="169"/>
                  </a:lnTo>
                  <a:lnTo>
                    <a:pt x="189" y="188"/>
                  </a:lnTo>
                  <a:lnTo>
                    <a:pt x="147" y="55"/>
                  </a:lnTo>
                  <a:lnTo>
                    <a:pt x="94" y="79"/>
                  </a:lnTo>
                  <a:lnTo>
                    <a:pt x="73" y="68"/>
                  </a:lnTo>
                  <a:lnTo>
                    <a:pt x="116" y="26"/>
                  </a:lnTo>
                  <a:lnTo>
                    <a:pt x="25" y="36"/>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3" name="Freeform 73"/>
            <p:cNvSpPr>
              <a:spLocks/>
            </p:cNvSpPr>
            <p:nvPr/>
          </p:nvSpPr>
          <p:spPr bwMode="auto">
            <a:xfrm>
              <a:off x="1391" y="1329"/>
              <a:ext cx="42" cy="54"/>
            </a:xfrm>
            <a:custGeom>
              <a:avLst/>
              <a:gdLst>
                <a:gd name="T0" fmla="*/ 1 w 83"/>
                <a:gd name="T1" fmla="*/ 0 h 109"/>
                <a:gd name="T2" fmla="*/ 0 w 83"/>
                <a:gd name="T3" fmla="*/ 0 h 109"/>
                <a:gd name="T4" fmla="*/ 1 w 83"/>
                <a:gd name="T5" fmla="*/ 0 h 109"/>
                <a:gd name="T6" fmla="*/ 1 w 83"/>
                <a:gd name="T7" fmla="*/ 0 h 109"/>
                <a:gd name="T8" fmla="*/ 1 w 83"/>
                <a:gd name="T9" fmla="*/ 0 h 109"/>
                <a:gd name="T10" fmla="*/ 1 w 83"/>
                <a:gd name="T11" fmla="*/ 0 h 109"/>
                <a:gd name="T12" fmla="*/ 1 w 83"/>
                <a:gd name="T13" fmla="*/ 0 h 109"/>
                <a:gd name="T14" fmla="*/ 0 60000 65536"/>
                <a:gd name="T15" fmla="*/ 0 60000 65536"/>
                <a:gd name="T16" fmla="*/ 0 60000 65536"/>
                <a:gd name="T17" fmla="*/ 0 60000 65536"/>
                <a:gd name="T18" fmla="*/ 0 60000 65536"/>
                <a:gd name="T19" fmla="*/ 0 60000 65536"/>
                <a:gd name="T20" fmla="*/ 0 60000 65536"/>
                <a:gd name="T21" fmla="*/ 0 w 83"/>
                <a:gd name="T22" fmla="*/ 0 h 109"/>
                <a:gd name="T23" fmla="*/ 83 w 83"/>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09">
                  <a:moveTo>
                    <a:pt x="4" y="109"/>
                  </a:moveTo>
                  <a:lnTo>
                    <a:pt x="0" y="67"/>
                  </a:lnTo>
                  <a:lnTo>
                    <a:pt x="64" y="0"/>
                  </a:lnTo>
                  <a:lnTo>
                    <a:pt x="83" y="0"/>
                  </a:lnTo>
                  <a:lnTo>
                    <a:pt x="51" y="63"/>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4" name="Freeform 74"/>
            <p:cNvSpPr>
              <a:spLocks/>
            </p:cNvSpPr>
            <p:nvPr/>
          </p:nvSpPr>
          <p:spPr bwMode="auto">
            <a:xfrm>
              <a:off x="1409" y="1344"/>
              <a:ext cx="56" cy="47"/>
            </a:xfrm>
            <a:custGeom>
              <a:avLst/>
              <a:gdLst>
                <a:gd name="T0" fmla="*/ 0 w 110"/>
                <a:gd name="T1" fmla="*/ 0 h 95"/>
                <a:gd name="T2" fmla="*/ 1 w 110"/>
                <a:gd name="T3" fmla="*/ 0 h 95"/>
                <a:gd name="T4" fmla="*/ 1 w 110"/>
                <a:gd name="T5" fmla="*/ 0 h 95"/>
                <a:gd name="T6" fmla="*/ 1 w 110"/>
                <a:gd name="T7" fmla="*/ 0 h 95"/>
                <a:gd name="T8" fmla="*/ 1 w 110"/>
                <a:gd name="T9" fmla="*/ 0 h 95"/>
                <a:gd name="T10" fmla="*/ 1 w 110"/>
                <a:gd name="T11" fmla="*/ 0 h 95"/>
                <a:gd name="T12" fmla="*/ 1 w 110"/>
                <a:gd name="T13" fmla="*/ 0 h 95"/>
                <a:gd name="T14" fmla="*/ 0 w 110"/>
                <a:gd name="T15" fmla="*/ 0 h 95"/>
                <a:gd name="T16" fmla="*/ 0 w 110"/>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95"/>
                <a:gd name="T29" fmla="*/ 110 w 11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95">
                  <a:moveTo>
                    <a:pt x="0" y="61"/>
                  </a:moveTo>
                  <a:lnTo>
                    <a:pt x="40" y="42"/>
                  </a:lnTo>
                  <a:lnTo>
                    <a:pt x="91" y="0"/>
                  </a:lnTo>
                  <a:lnTo>
                    <a:pt x="110" y="6"/>
                  </a:lnTo>
                  <a:lnTo>
                    <a:pt x="85" y="53"/>
                  </a:lnTo>
                  <a:lnTo>
                    <a:pt x="46" y="57"/>
                  </a:lnTo>
                  <a:lnTo>
                    <a:pt x="11" y="95"/>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5" name="Freeform 75"/>
            <p:cNvSpPr>
              <a:spLocks/>
            </p:cNvSpPr>
            <p:nvPr/>
          </p:nvSpPr>
          <p:spPr bwMode="auto">
            <a:xfrm>
              <a:off x="1407" y="1450"/>
              <a:ext cx="95" cy="58"/>
            </a:xfrm>
            <a:custGeom>
              <a:avLst/>
              <a:gdLst>
                <a:gd name="T0" fmla="*/ 0 w 190"/>
                <a:gd name="T1" fmla="*/ 1 h 116"/>
                <a:gd name="T2" fmla="*/ 1 w 190"/>
                <a:gd name="T3" fmla="*/ 1 h 116"/>
                <a:gd name="T4" fmla="*/ 1 w 190"/>
                <a:gd name="T5" fmla="*/ 1 h 116"/>
                <a:gd name="T6" fmla="*/ 1 w 190"/>
                <a:gd name="T7" fmla="*/ 0 h 116"/>
                <a:gd name="T8" fmla="*/ 1 w 190"/>
                <a:gd name="T9" fmla="*/ 1 h 116"/>
                <a:gd name="T10" fmla="*/ 1 w 190"/>
                <a:gd name="T11" fmla="*/ 1 h 116"/>
                <a:gd name="T12" fmla="*/ 1 w 190"/>
                <a:gd name="T13" fmla="*/ 1 h 116"/>
                <a:gd name="T14" fmla="*/ 0 w 190"/>
                <a:gd name="T15" fmla="*/ 1 h 116"/>
                <a:gd name="T16" fmla="*/ 0 w 190"/>
                <a:gd name="T17" fmla="*/ 1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16"/>
                <a:gd name="T29" fmla="*/ 190 w 190"/>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16">
                  <a:moveTo>
                    <a:pt x="0" y="108"/>
                  </a:moveTo>
                  <a:lnTo>
                    <a:pt x="63" y="74"/>
                  </a:lnTo>
                  <a:lnTo>
                    <a:pt x="116" y="26"/>
                  </a:lnTo>
                  <a:lnTo>
                    <a:pt x="190" y="0"/>
                  </a:lnTo>
                  <a:lnTo>
                    <a:pt x="124" y="47"/>
                  </a:lnTo>
                  <a:lnTo>
                    <a:pt x="80" y="89"/>
                  </a:lnTo>
                  <a:lnTo>
                    <a:pt x="27" y="116"/>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6" name="Freeform 76"/>
            <p:cNvSpPr>
              <a:spLocks/>
            </p:cNvSpPr>
            <p:nvPr/>
          </p:nvSpPr>
          <p:spPr bwMode="auto">
            <a:xfrm>
              <a:off x="1429" y="1479"/>
              <a:ext cx="49" cy="40"/>
            </a:xfrm>
            <a:custGeom>
              <a:avLst/>
              <a:gdLst>
                <a:gd name="T0" fmla="*/ 0 w 97"/>
                <a:gd name="T1" fmla="*/ 1 h 80"/>
                <a:gd name="T2" fmla="*/ 1 w 97"/>
                <a:gd name="T3" fmla="*/ 1 h 80"/>
                <a:gd name="T4" fmla="*/ 1 w 97"/>
                <a:gd name="T5" fmla="*/ 1 h 80"/>
                <a:gd name="T6" fmla="*/ 1 w 97"/>
                <a:gd name="T7" fmla="*/ 0 h 80"/>
                <a:gd name="T8" fmla="*/ 1 w 97"/>
                <a:gd name="T9" fmla="*/ 1 h 80"/>
                <a:gd name="T10" fmla="*/ 0 w 97"/>
                <a:gd name="T11" fmla="*/ 1 h 80"/>
                <a:gd name="T12" fmla="*/ 0 w 97"/>
                <a:gd name="T13" fmla="*/ 1 h 80"/>
                <a:gd name="T14" fmla="*/ 0 60000 65536"/>
                <a:gd name="T15" fmla="*/ 0 60000 65536"/>
                <a:gd name="T16" fmla="*/ 0 60000 65536"/>
                <a:gd name="T17" fmla="*/ 0 60000 65536"/>
                <a:gd name="T18" fmla="*/ 0 60000 65536"/>
                <a:gd name="T19" fmla="*/ 0 60000 65536"/>
                <a:gd name="T20" fmla="*/ 0 60000 65536"/>
                <a:gd name="T21" fmla="*/ 0 w 97"/>
                <a:gd name="T22" fmla="*/ 0 h 80"/>
                <a:gd name="T23" fmla="*/ 97 w 97"/>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80">
                  <a:moveTo>
                    <a:pt x="0" y="80"/>
                  </a:moveTo>
                  <a:lnTo>
                    <a:pt x="45" y="80"/>
                  </a:lnTo>
                  <a:lnTo>
                    <a:pt x="97" y="51"/>
                  </a:lnTo>
                  <a:lnTo>
                    <a:pt x="97" y="0"/>
                  </a:lnTo>
                  <a:lnTo>
                    <a:pt x="53" y="51"/>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7" name="Freeform 77"/>
            <p:cNvSpPr>
              <a:spLocks/>
            </p:cNvSpPr>
            <p:nvPr/>
          </p:nvSpPr>
          <p:spPr bwMode="auto">
            <a:xfrm>
              <a:off x="1205" y="1075"/>
              <a:ext cx="308" cy="325"/>
            </a:xfrm>
            <a:custGeom>
              <a:avLst/>
              <a:gdLst>
                <a:gd name="T0" fmla="*/ 1 w 616"/>
                <a:gd name="T1" fmla="*/ 1 h 650"/>
                <a:gd name="T2" fmla="*/ 1 w 616"/>
                <a:gd name="T3" fmla="*/ 1 h 650"/>
                <a:gd name="T4" fmla="*/ 1 w 616"/>
                <a:gd name="T5" fmla="*/ 1 h 650"/>
                <a:gd name="T6" fmla="*/ 1 w 616"/>
                <a:gd name="T7" fmla="*/ 1 h 650"/>
                <a:gd name="T8" fmla="*/ 1 w 616"/>
                <a:gd name="T9" fmla="*/ 1 h 650"/>
                <a:gd name="T10" fmla="*/ 1 w 616"/>
                <a:gd name="T11" fmla="*/ 1 h 650"/>
                <a:gd name="T12" fmla="*/ 1 w 616"/>
                <a:gd name="T13" fmla="*/ 1 h 650"/>
                <a:gd name="T14" fmla="*/ 1 w 616"/>
                <a:gd name="T15" fmla="*/ 1 h 650"/>
                <a:gd name="T16" fmla="*/ 1 w 616"/>
                <a:gd name="T17" fmla="*/ 1 h 650"/>
                <a:gd name="T18" fmla="*/ 1 w 616"/>
                <a:gd name="T19" fmla="*/ 1 h 650"/>
                <a:gd name="T20" fmla="*/ 1 w 616"/>
                <a:gd name="T21" fmla="*/ 1 h 650"/>
                <a:gd name="T22" fmla="*/ 1 w 616"/>
                <a:gd name="T23" fmla="*/ 1 h 650"/>
                <a:gd name="T24" fmla="*/ 1 w 616"/>
                <a:gd name="T25" fmla="*/ 1 h 650"/>
                <a:gd name="T26" fmla="*/ 1 w 616"/>
                <a:gd name="T27" fmla="*/ 1 h 650"/>
                <a:gd name="T28" fmla="*/ 1 w 616"/>
                <a:gd name="T29" fmla="*/ 1 h 650"/>
                <a:gd name="T30" fmla="*/ 1 w 616"/>
                <a:gd name="T31" fmla="*/ 1 h 650"/>
                <a:gd name="T32" fmla="*/ 1 w 616"/>
                <a:gd name="T33" fmla="*/ 1 h 650"/>
                <a:gd name="T34" fmla="*/ 1 w 616"/>
                <a:gd name="T35" fmla="*/ 1 h 650"/>
                <a:gd name="T36" fmla="*/ 1 w 616"/>
                <a:gd name="T37" fmla="*/ 1 h 650"/>
                <a:gd name="T38" fmla="*/ 1 w 616"/>
                <a:gd name="T39" fmla="*/ 1 h 650"/>
                <a:gd name="T40" fmla="*/ 1 w 616"/>
                <a:gd name="T41" fmla="*/ 1 h 650"/>
                <a:gd name="T42" fmla="*/ 1 w 616"/>
                <a:gd name="T43" fmla="*/ 1 h 650"/>
                <a:gd name="T44" fmla="*/ 1 w 616"/>
                <a:gd name="T45" fmla="*/ 0 h 650"/>
                <a:gd name="T46" fmla="*/ 1 w 616"/>
                <a:gd name="T47" fmla="*/ 1 h 650"/>
                <a:gd name="T48" fmla="*/ 1 w 616"/>
                <a:gd name="T49" fmla="*/ 1 h 650"/>
                <a:gd name="T50" fmla="*/ 1 w 616"/>
                <a:gd name="T51" fmla="*/ 1 h 650"/>
                <a:gd name="T52" fmla="*/ 1 w 616"/>
                <a:gd name="T53" fmla="*/ 1 h 650"/>
                <a:gd name="T54" fmla="*/ 1 w 616"/>
                <a:gd name="T55" fmla="*/ 1 h 650"/>
                <a:gd name="T56" fmla="*/ 1 w 616"/>
                <a:gd name="T57" fmla="*/ 1 h 650"/>
                <a:gd name="T58" fmla="*/ 1 w 616"/>
                <a:gd name="T59" fmla="*/ 1 h 650"/>
                <a:gd name="T60" fmla="*/ 1 w 616"/>
                <a:gd name="T61" fmla="*/ 1 h 650"/>
                <a:gd name="T62" fmla="*/ 1 w 616"/>
                <a:gd name="T63" fmla="*/ 1 h 650"/>
                <a:gd name="T64" fmla="*/ 1 w 616"/>
                <a:gd name="T65" fmla="*/ 1 h 650"/>
                <a:gd name="T66" fmla="*/ 1 w 616"/>
                <a:gd name="T67" fmla="*/ 1 h 650"/>
                <a:gd name="T68" fmla="*/ 1 w 616"/>
                <a:gd name="T69" fmla="*/ 1 h 650"/>
                <a:gd name="T70" fmla="*/ 0 w 616"/>
                <a:gd name="T71" fmla="*/ 1 h 650"/>
                <a:gd name="T72" fmla="*/ 1 w 616"/>
                <a:gd name="T73" fmla="*/ 1 h 650"/>
                <a:gd name="T74" fmla="*/ 1 w 616"/>
                <a:gd name="T75" fmla="*/ 1 h 650"/>
                <a:gd name="T76" fmla="*/ 1 w 616"/>
                <a:gd name="T77" fmla="*/ 1 h 650"/>
                <a:gd name="T78" fmla="*/ 1 w 616"/>
                <a:gd name="T79" fmla="*/ 1 h 6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6"/>
                <a:gd name="T121" fmla="*/ 0 h 650"/>
                <a:gd name="T122" fmla="*/ 616 w 616"/>
                <a:gd name="T123" fmla="*/ 650 h 6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6" h="650">
                  <a:moveTo>
                    <a:pt x="139" y="566"/>
                  </a:moveTo>
                  <a:lnTo>
                    <a:pt x="187" y="563"/>
                  </a:lnTo>
                  <a:lnTo>
                    <a:pt x="230" y="473"/>
                  </a:lnTo>
                  <a:lnTo>
                    <a:pt x="297" y="449"/>
                  </a:lnTo>
                  <a:lnTo>
                    <a:pt x="339" y="279"/>
                  </a:lnTo>
                  <a:lnTo>
                    <a:pt x="375" y="224"/>
                  </a:lnTo>
                  <a:lnTo>
                    <a:pt x="367" y="298"/>
                  </a:lnTo>
                  <a:lnTo>
                    <a:pt x="350" y="393"/>
                  </a:lnTo>
                  <a:lnTo>
                    <a:pt x="413" y="306"/>
                  </a:lnTo>
                  <a:lnTo>
                    <a:pt x="418" y="253"/>
                  </a:lnTo>
                  <a:lnTo>
                    <a:pt x="462" y="352"/>
                  </a:lnTo>
                  <a:lnTo>
                    <a:pt x="546" y="361"/>
                  </a:lnTo>
                  <a:lnTo>
                    <a:pt x="567" y="393"/>
                  </a:lnTo>
                  <a:lnTo>
                    <a:pt x="584" y="329"/>
                  </a:lnTo>
                  <a:lnTo>
                    <a:pt x="591" y="258"/>
                  </a:lnTo>
                  <a:lnTo>
                    <a:pt x="616" y="196"/>
                  </a:lnTo>
                  <a:lnTo>
                    <a:pt x="493" y="46"/>
                  </a:lnTo>
                  <a:lnTo>
                    <a:pt x="510" y="169"/>
                  </a:lnTo>
                  <a:lnTo>
                    <a:pt x="474" y="198"/>
                  </a:lnTo>
                  <a:lnTo>
                    <a:pt x="474" y="281"/>
                  </a:lnTo>
                  <a:lnTo>
                    <a:pt x="437" y="171"/>
                  </a:lnTo>
                  <a:lnTo>
                    <a:pt x="439" y="27"/>
                  </a:lnTo>
                  <a:lnTo>
                    <a:pt x="312" y="0"/>
                  </a:lnTo>
                  <a:lnTo>
                    <a:pt x="164" y="44"/>
                  </a:lnTo>
                  <a:lnTo>
                    <a:pt x="335" y="70"/>
                  </a:lnTo>
                  <a:lnTo>
                    <a:pt x="264" y="133"/>
                  </a:lnTo>
                  <a:lnTo>
                    <a:pt x="301" y="232"/>
                  </a:lnTo>
                  <a:lnTo>
                    <a:pt x="251" y="329"/>
                  </a:lnTo>
                  <a:lnTo>
                    <a:pt x="293" y="367"/>
                  </a:lnTo>
                  <a:lnTo>
                    <a:pt x="274" y="433"/>
                  </a:lnTo>
                  <a:lnTo>
                    <a:pt x="202" y="384"/>
                  </a:lnTo>
                  <a:lnTo>
                    <a:pt x="177" y="247"/>
                  </a:lnTo>
                  <a:lnTo>
                    <a:pt x="221" y="116"/>
                  </a:lnTo>
                  <a:lnTo>
                    <a:pt x="135" y="57"/>
                  </a:lnTo>
                  <a:lnTo>
                    <a:pt x="46" y="152"/>
                  </a:lnTo>
                  <a:lnTo>
                    <a:pt x="0" y="450"/>
                  </a:lnTo>
                  <a:lnTo>
                    <a:pt x="97" y="633"/>
                  </a:lnTo>
                  <a:lnTo>
                    <a:pt x="185" y="650"/>
                  </a:lnTo>
                  <a:lnTo>
                    <a:pt x="139" y="5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8" name="Freeform 78"/>
            <p:cNvSpPr>
              <a:spLocks/>
            </p:cNvSpPr>
            <p:nvPr/>
          </p:nvSpPr>
          <p:spPr bwMode="auto">
            <a:xfrm>
              <a:off x="1263" y="1173"/>
              <a:ext cx="301" cy="387"/>
            </a:xfrm>
            <a:custGeom>
              <a:avLst/>
              <a:gdLst>
                <a:gd name="T0" fmla="*/ 0 w 603"/>
                <a:gd name="T1" fmla="*/ 1 h 773"/>
                <a:gd name="T2" fmla="*/ 0 w 603"/>
                <a:gd name="T3" fmla="*/ 1 h 773"/>
                <a:gd name="T4" fmla="*/ 0 w 603"/>
                <a:gd name="T5" fmla="*/ 1 h 773"/>
                <a:gd name="T6" fmla="*/ 0 w 603"/>
                <a:gd name="T7" fmla="*/ 1 h 773"/>
                <a:gd name="T8" fmla="*/ 0 w 603"/>
                <a:gd name="T9" fmla="*/ 1 h 773"/>
                <a:gd name="T10" fmla="*/ 0 w 603"/>
                <a:gd name="T11" fmla="*/ 1 h 773"/>
                <a:gd name="T12" fmla="*/ 0 w 603"/>
                <a:gd name="T13" fmla="*/ 1 h 773"/>
                <a:gd name="T14" fmla="*/ 0 w 603"/>
                <a:gd name="T15" fmla="*/ 1 h 773"/>
                <a:gd name="T16" fmla="*/ 0 w 603"/>
                <a:gd name="T17" fmla="*/ 1 h 773"/>
                <a:gd name="T18" fmla="*/ 0 w 603"/>
                <a:gd name="T19" fmla="*/ 1 h 773"/>
                <a:gd name="T20" fmla="*/ 0 w 603"/>
                <a:gd name="T21" fmla="*/ 0 h 773"/>
                <a:gd name="T22" fmla="*/ 0 w 603"/>
                <a:gd name="T23" fmla="*/ 1 h 773"/>
                <a:gd name="T24" fmla="*/ 0 w 603"/>
                <a:gd name="T25" fmla="*/ 1 h 773"/>
                <a:gd name="T26" fmla="*/ 0 w 603"/>
                <a:gd name="T27" fmla="*/ 1 h 773"/>
                <a:gd name="T28" fmla="*/ 0 w 603"/>
                <a:gd name="T29" fmla="*/ 1 h 773"/>
                <a:gd name="T30" fmla="*/ 0 w 603"/>
                <a:gd name="T31" fmla="*/ 1 h 773"/>
                <a:gd name="T32" fmla="*/ 0 w 603"/>
                <a:gd name="T33" fmla="*/ 1 h 773"/>
                <a:gd name="T34" fmla="*/ 0 w 603"/>
                <a:gd name="T35" fmla="*/ 1 h 773"/>
                <a:gd name="T36" fmla="*/ 0 w 603"/>
                <a:gd name="T37" fmla="*/ 1 h 773"/>
                <a:gd name="T38" fmla="*/ 0 w 603"/>
                <a:gd name="T39" fmla="*/ 1 h 773"/>
                <a:gd name="T40" fmla="*/ 0 w 603"/>
                <a:gd name="T41" fmla="*/ 1 h 773"/>
                <a:gd name="T42" fmla="*/ 0 w 603"/>
                <a:gd name="T43" fmla="*/ 1 h 773"/>
                <a:gd name="T44" fmla="*/ 0 w 603"/>
                <a:gd name="T45" fmla="*/ 1 h 7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3"/>
                <a:gd name="T70" fmla="*/ 0 h 773"/>
                <a:gd name="T71" fmla="*/ 603 w 603"/>
                <a:gd name="T72" fmla="*/ 773 h 7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3" h="773">
                  <a:moveTo>
                    <a:pt x="63" y="458"/>
                  </a:moveTo>
                  <a:lnTo>
                    <a:pt x="162" y="617"/>
                  </a:lnTo>
                  <a:lnTo>
                    <a:pt x="392" y="754"/>
                  </a:lnTo>
                  <a:lnTo>
                    <a:pt x="521" y="684"/>
                  </a:lnTo>
                  <a:lnTo>
                    <a:pt x="570" y="443"/>
                  </a:lnTo>
                  <a:lnTo>
                    <a:pt x="538" y="298"/>
                  </a:lnTo>
                  <a:lnTo>
                    <a:pt x="574" y="251"/>
                  </a:lnTo>
                  <a:lnTo>
                    <a:pt x="555" y="91"/>
                  </a:lnTo>
                  <a:lnTo>
                    <a:pt x="515" y="38"/>
                  </a:lnTo>
                  <a:lnTo>
                    <a:pt x="460" y="36"/>
                  </a:lnTo>
                  <a:lnTo>
                    <a:pt x="494" y="0"/>
                  </a:lnTo>
                  <a:lnTo>
                    <a:pt x="548" y="19"/>
                  </a:lnTo>
                  <a:lnTo>
                    <a:pt x="588" y="129"/>
                  </a:lnTo>
                  <a:lnTo>
                    <a:pt x="593" y="272"/>
                  </a:lnTo>
                  <a:lnTo>
                    <a:pt x="574" y="308"/>
                  </a:lnTo>
                  <a:lnTo>
                    <a:pt x="603" y="448"/>
                  </a:lnTo>
                  <a:lnTo>
                    <a:pt x="578" y="644"/>
                  </a:lnTo>
                  <a:lnTo>
                    <a:pt x="508" y="733"/>
                  </a:lnTo>
                  <a:lnTo>
                    <a:pt x="378" y="773"/>
                  </a:lnTo>
                  <a:lnTo>
                    <a:pt x="148" y="629"/>
                  </a:lnTo>
                  <a:lnTo>
                    <a:pt x="0" y="403"/>
                  </a:lnTo>
                  <a:lnTo>
                    <a:pt x="63"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79" name="Freeform 79"/>
            <p:cNvSpPr>
              <a:spLocks/>
            </p:cNvSpPr>
            <p:nvPr/>
          </p:nvSpPr>
          <p:spPr bwMode="auto">
            <a:xfrm>
              <a:off x="1493" y="1189"/>
              <a:ext cx="48" cy="110"/>
            </a:xfrm>
            <a:custGeom>
              <a:avLst/>
              <a:gdLst>
                <a:gd name="T0" fmla="*/ 0 w 95"/>
                <a:gd name="T1" fmla="*/ 0 h 221"/>
                <a:gd name="T2" fmla="*/ 1 w 95"/>
                <a:gd name="T3" fmla="*/ 0 h 221"/>
                <a:gd name="T4" fmla="*/ 1 w 95"/>
                <a:gd name="T5" fmla="*/ 0 h 221"/>
                <a:gd name="T6" fmla="*/ 1 w 95"/>
                <a:gd name="T7" fmla="*/ 0 h 221"/>
                <a:gd name="T8" fmla="*/ 1 w 95"/>
                <a:gd name="T9" fmla="*/ 0 h 221"/>
                <a:gd name="T10" fmla="*/ 1 w 95"/>
                <a:gd name="T11" fmla="*/ 0 h 221"/>
                <a:gd name="T12" fmla="*/ 1 w 95"/>
                <a:gd name="T13" fmla="*/ 0 h 221"/>
                <a:gd name="T14" fmla="*/ 1 w 95"/>
                <a:gd name="T15" fmla="*/ 0 h 221"/>
                <a:gd name="T16" fmla="*/ 1 w 95"/>
                <a:gd name="T17" fmla="*/ 0 h 221"/>
                <a:gd name="T18" fmla="*/ 1 w 95"/>
                <a:gd name="T19" fmla="*/ 0 h 221"/>
                <a:gd name="T20" fmla="*/ 1 w 95"/>
                <a:gd name="T21" fmla="*/ 0 h 221"/>
                <a:gd name="T22" fmla="*/ 0 w 95"/>
                <a:gd name="T23" fmla="*/ 0 h 221"/>
                <a:gd name="T24" fmla="*/ 0 w 95"/>
                <a:gd name="T25" fmla="*/ 0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221"/>
                <a:gd name="T41" fmla="*/ 95 w 95"/>
                <a:gd name="T42" fmla="*/ 221 h 2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221">
                  <a:moveTo>
                    <a:pt x="0" y="114"/>
                  </a:moveTo>
                  <a:lnTo>
                    <a:pt x="34" y="110"/>
                  </a:lnTo>
                  <a:lnTo>
                    <a:pt x="67" y="0"/>
                  </a:lnTo>
                  <a:lnTo>
                    <a:pt x="71" y="67"/>
                  </a:lnTo>
                  <a:lnTo>
                    <a:pt x="95" y="158"/>
                  </a:lnTo>
                  <a:lnTo>
                    <a:pt x="61" y="107"/>
                  </a:lnTo>
                  <a:lnTo>
                    <a:pt x="44" y="137"/>
                  </a:lnTo>
                  <a:lnTo>
                    <a:pt x="76" y="167"/>
                  </a:lnTo>
                  <a:lnTo>
                    <a:pt x="55" y="221"/>
                  </a:lnTo>
                  <a:lnTo>
                    <a:pt x="52" y="177"/>
                  </a:lnTo>
                  <a:lnTo>
                    <a:pt x="17" y="160"/>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0" name="Freeform 80"/>
            <p:cNvSpPr>
              <a:spLocks/>
            </p:cNvSpPr>
            <p:nvPr/>
          </p:nvSpPr>
          <p:spPr bwMode="auto">
            <a:xfrm>
              <a:off x="1445" y="1417"/>
              <a:ext cx="61" cy="17"/>
            </a:xfrm>
            <a:custGeom>
              <a:avLst/>
              <a:gdLst>
                <a:gd name="T0" fmla="*/ 0 w 124"/>
                <a:gd name="T1" fmla="*/ 0 h 34"/>
                <a:gd name="T2" fmla="*/ 0 w 124"/>
                <a:gd name="T3" fmla="*/ 0 h 34"/>
                <a:gd name="T4" fmla="*/ 0 w 124"/>
                <a:gd name="T5" fmla="*/ 1 h 34"/>
                <a:gd name="T6" fmla="*/ 0 w 124"/>
                <a:gd name="T7" fmla="*/ 1 h 34"/>
                <a:gd name="T8" fmla="*/ 0 w 124"/>
                <a:gd name="T9" fmla="*/ 0 h 34"/>
                <a:gd name="T10" fmla="*/ 0 w 124"/>
                <a:gd name="T11" fmla="*/ 0 h 34"/>
                <a:gd name="T12" fmla="*/ 0 60000 65536"/>
                <a:gd name="T13" fmla="*/ 0 60000 65536"/>
                <a:gd name="T14" fmla="*/ 0 60000 65536"/>
                <a:gd name="T15" fmla="*/ 0 60000 65536"/>
                <a:gd name="T16" fmla="*/ 0 60000 65536"/>
                <a:gd name="T17" fmla="*/ 0 60000 65536"/>
                <a:gd name="T18" fmla="*/ 0 w 124"/>
                <a:gd name="T19" fmla="*/ 0 h 34"/>
                <a:gd name="T20" fmla="*/ 124 w 12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4" h="34">
                  <a:moveTo>
                    <a:pt x="0" y="0"/>
                  </a:moveTo>
                  <a:lnTo>
                    <a:pt x="67" y="0"/>
                  </a:lnTo>
                  <a:lnTo>
                    <a:pt x="124" y="33"/>
                  </a:lnTo>
                  <a:lnTo>
                    <a:pt x="69"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1" name="Freeform 81"/>
            <p:cNvSpPr>
              <a:spLocks/>
            </p:cNvSpPr>
            <p:nvPr/>
          </p:nvSpPr>
          <p:spPr bwMode="auto">
            <a:xfrm>
              <a:off x="1382" y="1469"/>
              <a:ext cx="19" cy="39"/>
            </a:xfrm>
            <a:custGeom>
              <a:avLst/>
              <a:gdLst>
                <a:gd name="T0" fmla="*/ 1 w 38"/>
                <a:gd name="T1" fmla="*/ 0 h 78"/>
                <a:gd name="T2" fmla="*/ 0 w 38"/>
                <a:gd name="T3" fmla="*/ 1 h 78"/>
                <a:gd name="T4" fmla="*/ 1 w 38"/>
                <a:gd name="T5" fmla="*/ 1 h 78"/>
                <a:gd name="T6" fmla="*/ 1 w 38"/>
                <a:gd name="T7" fmla="*/ 1 h 78"/>
                <a:gd name="T8" fmla="*/ 1 w 38"/>
                <a:gd name="T9" fmla="*/ 0 h 78"/>
                <a:gd name="T10" fmla="*/ 1 w 38"/>
                <a:gd name="T11" fmla="*/ 0 h 78"/>
                <a:gd name="T12" fmla="*/ 0 60000 65536"/>
                <a:gd name="T13" fmla="*/ 0 60000 65536"/>
                <a:gd name="T14" fmla="*/ 0 60000 65536"/>
                <a:gd name="T15" fmla="*/ 0 60000 65536"/>
                <a:gd name="T16" fmla="*/ 0 60000 65536"/>
                <a:gd name="T17" fmla="*/ 0 60000 65536"/>
                <a:gd name="T18" fmla="*/ 0 w 38"/>
                <a:gd name="T19" fmla="*/ 0 h 78"/>
                <a:gd name="T20" fmla="*/ 38 w 3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8" h="78">
                  <a:moveTo>
                    <a:pt x="17" y="0"/>
                  </a:moveTo>
                  <a:lnTo>
                    <a:pt x="0" y="49"/>
                  </a:lnTo>
                  <a:lnTo>
                    <a:pt x="36" y="78"/>
                  </a:lnTo>
                  <a:lnTo>
                    <a:pt x="38" y="23"/>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2" name="Freeform 82"/>
            <p:cNvSpPr>
              <a:spLocks/>
            </p:cNvSpPr>
            <p:nvPr/>
          </p:nvSpPr>
          <p:spPr bwMode="auto">
            <a:xfrm>
              <a:off x="1529" y="1309"/>
              <a:ext cx="377" cy="1080"/>
            </a:xfrm>
            <a:custGeom>
              <a:avLst/>
              <a:gdLst>
                <a:gd name="T0" fmla="*/ 1 w 753"/>
                <a:gd name="T1" fmla="*/ 0 h 2161"/>
                <a:gd name="T2" fmla="*/ 1 w 753"/>
                <a:gd name="T3" fmla="*/ 0 h 2161"/>
                <a:gd name="T4" fmla="*/ 1 w 753"/>
                <a:gd name="T5" fmla="*/ 0 h 2161"/>
                <a:gd name="T6" fmla="*/ 1 w 753"/>
                <a:gd name="T7" fmla="*/ 0 h 2161"/>
                <a:gd name="T8" fmla="*/ 1 w 753"/>
                <a:gd name="T9" fmla="*/ 0 h 2161"/>
                <a:gd name="T10" fmla="*/ 1 w 753"/>
                <a:gd name="T11" fmla="*/ 0 h 2161"/>
                <a:gd name="T12" fmla="*/ 0 w 753"/>
                <a:gd name="T13" fmla="*/ 0 h 2161"/>
                <a:gd name="T14" fmla="*/ 1 w 753"/>
                <a:gd name="T15" fmla="*/ 0 h 2161"/>
                <a:gd name="T16" fmla="*/ 1 w 753"/>
                <a:gd name="T17" fmla="*/ 0 h 2161"/>
                <a:gd name="T18" fmla="*/ 1 w 753"/>
                <a:gd name="T19" fmla="*/ 0 h 2161"/>
                <a:gd name="T20" fmla="*/ 1 w 753"/>
                <a:gd name="T21" fmla="*/ 0 h 2161"/>
                <a:gd name="T22" fmla="*/ 1 w 753"/>
                <a:gd name="T23" fmla="*/ 0 h 2161"/>
                <a:gd name="T24" fmla="*/ 1 w 753"/>
                <a:gd name="T25" fmla="*/ 0 h 2161"/>
                <a:gd name="T26" fmla="*/ 1 w 753"/>
                <a:gd name="T27" fmla="*/ 0 h 2161"/>
                <a:gd name="T28" fmla="*/ 1 w 753"/>
                <a:gd name="T29" fmla="*/ 0 h 2161"/>
                <a:gd name="T30" fmla="*/ 1 w 753"/>
                <a:gd name="T31" fmla="*/ 0 h 2161"/>
                <a:gd name="T32" fmla="*/ 1 w 753"/>
                <a:gd name="T33" fmla="*/ 0 h 2161"/>
                <a:gd name="T34" fmla="*/ 1 w 753"/>
                <a:gd name="T35" fmla="*/ 0 h 2161"/>
                <a:gd name="T36" fmla="*/ 1 w 753"/>
                <a:gd name="T37" fmla="*/ 0 h 2161"/>
                <a:gd name="T38" fmla="*/ 1 w 753"/>
                <a:gd name="T39" fmla="*/ 0 h 2161"/>
                <a:gd name="T40" fmla="*/ 1 w 753"/>
                <a:gd name="T41" fmla="*/ 0 h 2161"/>
                <a:gd name="T42" fmla="*/ 1 w 753"/>
                <a:gd name="T43" fmla="*/ 0 h 2161"/>
                <a:gd name="T44" fmla="*/ 1 w 753"/>
                <a:gd name="T45" fmla="*/ 0 h 2161"/>
                <a:gd name="T46" fmla="*/ 1 w 753"/>
                <a:gd name="T47" fmla="*/ 0 h 2161"/>
                <a:gd name="T48" fmla="*/ 1 w 753"/>
                <a:gd name="T49" fmla="*/ 0 h 2161"/>
                <a:gd name="T50" fmla="*/ 1 w 753"/>
                <a:gd name="T51" fmla="*/ 0 h 2161"/>
                <a:gd name="T52" fmla="*/ 1 w 753"/>
                <a:gd name="T53" fmla="*/ 0 h 2161"/>
                <a:gd name="T54" fmla="*/ 1 w 753"/>
                <a:gd name="T55" fmla="*/ 0 h 2161"/>
                <a:gd name="T56" fmla="*/ 1 w 753"/>
                <a:gd name="T57" fmla="*/ 0 h 2161"/>
                <a:gd name="T58" fmla="*/ 1 w 753"/>
                <a:gd name="T59" fmla="*/ 0 h 2161"/>
                <a:gd name="T60" fmla="*/ 1 w 753"/>
                <a:gd name="T61" fmla="*/ 0 h 2161"/>
                <a:gd name="T62" fmla="*/ 1 w 753"/>
                <a:gd name="T63" fmla="*/ 0 h 2161"/>
                <a:gd name="T64" fmla="*/ 1 w 753"/>
                <a:gd name="T65" fmla="*/ 0 h 2161"/>
                <a:gd name="T66" fmla="*/ 1 w 753"/>
                <a:gd name="T67" fmla="*/ 0 h 2161"/>
                <a:gd name="T68" fmla="*/ 1 w 753"/>
                <a:gd name="T69" fmla="*/ 0 h 2161"/>
                <a:gd name="T70" fmla="*/ 1 w 753"/>
                <a:gd name="T71" fmla="*/ 0 h 2161"/>
                <a:gd name="T72" fmla="*/ 1 w 753"/>
                <a:gd name="T73" fmla="*/ 0 h 2161"/>
                <a:gd name="T74" fmla="*/ 1 w 753"/>
                <a:gd name="T75" fmla="*/ 0 h 2161"/>
                <a:gd name="T76" fmla="*/ 1 w 753"/>
                <a:gd name="T77" fmla="*/ 0 h 2161"/>
                <a:gd name="T78" fmla="*/ 1 w 753"/>
                <a:gd name="T79" fmla="*/ 0 h 2161"/>
                <a:gd name="T80" fmla="*/ 1 w 753"/>
                <a:gd name="T81" fmla="*/ 0 h 2161"/>
                <a:gd name="T82" fmla="*/ 1 w 753"/>
                <a:gd name="T83" fmla="*/ 0 h 2161"/>
                <a:gd name="T84" fmla="*/ 1 w 753"/>
                <a:gd name="T85" fmla="*/ 0 h 2161"/>
                <a:gd name="T86" fmla="*/ 1 w 753"/>
                <a:gd name="T87" fmla="*/ 0 h 2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3"/>
                <a:gd name="T133" fmla="*/ 0 h 2161"/>
                <a:gd name="T134" fmla="*/ 753 w 753"/>
                <a:gd name="T135" fmla="*/ 2161 h 21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3" h="2161">
                  <a:moveTo>
                    <a:pt x="75" y="0"/>
                  </a:moveTo>
                  <a:lnTo>
                    <a:pt x="130" y="161"/>
                  </a:lnTo>
                  <a:lnTo>
                    <a:pt x="111" y="498"/>
                  </a:lnTo>
                  <a:lnTo>
                    <a:pt x="126" y="840"/>
                  </a:lnTo>
                  <a:lnTo>
                    <a:pt x="215" y="1739"/>
                  </a:lnTo>
                  <a:lnTo>
                    <a:pt x="130" y="1830"/>
                  </a:lnTo>
                  <a:lnTo>
                    <a:pt x="0" y="2031"/>
                  </a:lnTo>
                  <a:lnTo>
                    <a:pt x="29" y="2086"/>
                  </a:lnTo>
                  <a:lnTo>
                    <a:pt x="130" y="2121"/>
                  </a:lnTo>
                  <a:lnTo>
                    <a:pt x="200" y="2161"/>
                  </a:lnTo>
                  <a:lnTo>
                    <a:pt x="331" y="2126"/>
                  </a:lnTo>
                  <a:lnTo>
                    <a:pt x="230" y="2130"/>
                  </a:lnTo>
                  <a:lnTo>
                    <a:pt x="322" y="2066"/>
                  </a:lnTo>
                  <a:lnTo>
                    <a:pt x="185" y="2111"/>
                  </a:lnTo>
                  <a:lnTo>
                    <a:pt x="154" y="2102"/>
                  </a:lnTo>
                  <a:lnTo>
                    <a:pt x="255" y="2001"/>
                  </a:lnTo>
                  <a:lnTo>
                    <a:pt x="130" y="2096"/>
                  </a:lnTo>
                  <a:lnTo>
                    <a:pt x="95" y="2066"/>
                  </a:lnTo>
                  <a:lnTo>
                    <a:pt x="181" y="1950"/>
                  </a:lnTo>
                  <a:lnTo>
                    <a:pt x="56" y="2056"/>
                  </a:lnTo>
                  <a:lnTo>
                    <a:pt x="35" y="2020"/>
                  </a:lnTo>
                  <a:lnTo>
                    <a:pt x="191" y="1815"/>
                  </a:lnTo>
                  <a:lnTo>
                    <a:pt x="362" y="1723"/>
                  </a:lnTo>
                  <a:lnTo>
                    <a:pt x="502" y="1588"/>
                  </a:lnTo>
                  <a:lnTo>
                    <a:pt x="607" y="1723"/>
                  </a:lnTo>
                  <a:lnTo>
                    <a:pt x="631" y="1794"/>
                  </a:lnTo>
                  <a:lnTo>
                    <a:pt x="592" y="1839"/>
                  </a:lnTo>
                  <a:lnTo>
                    <a:pt x="683" y="1925"/>
                  </a:lnTo>
                  <a:lnTo>
                    <a:pt x="708" y="1885"/>
                  </a:lnTo>
                  <a:lnTo>
                    <a:pt x="662" y="1684"/>
                  </a:lnTo>
                  <a:lnTo>
                    <a:pt x="517" y="1549"/>
                  </a:lnTo>
                  <a:lnTo>
                    <a:pt x="631" y="1417"/>
                  </a:lnTo>
                  <a:lnTo>
                    <a:pt x="753" y="1341"/>
                  </a:lnTo>
                  <a:lnTo>
                    <a:pt x="683" y="1271"/>
                  </a:lnTo>
                  <a:lnTo>
                    <a:pt x="631" y="1298"/>
                  </a:lnTo>
                  <a:lnTo>
                    <a:pt x="628" y="1378"/>
                  </a:lnTo>
                  <a:lnTo>
                    <a:pt x="457" y="1568"/>
                  </a:lnTo>
                  <a:lnTo>
                    <a:pt x="255" y="1718"/>
                  </a:lnTo>
                  <a:lnTo>
                    <a:pt x="166" y="663"/>
                  </a:lnTo>
                  <a:lnTo>
                    <a:pt x="160" y="125"/>
                  </a:lnTo>
                  <a:lnTo>
                    <a:pt x="267" y="237"/>
                  </a:lnTo>
                  <a:lnTo>
                    <a:pt x="185" y="51"/>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3" name="Freeform 83"/>
            <p:cNvSpPr>
              <a:spLocks/>
            </p:cNvSpPr>
            <p:nvPr/>
          </p:nvSpPr>
          <p:spPr bwMode="auto">
            <a:xfrm>
              <a:off x="1609" y="1334"/>
              <a:ext cx="412" cy="571"/>
            </a:xfrm>
            <a:custGeom>
              <a:avLst/>
              <a:gdLst>
                <a:gd name="T0" fmla="*/ 0 w 823"/>
                <a:gd name="T1" fmla="*/ 0 h 1140"/>
                <a:gd name="T2" fmla="*/ 1 w 823"/>
                <a:gd name="T3" fmla="*/ 1 h 1140"/>
                <a:gd name="T4" fmla="*/ 1 w 823"/>
                <a:gd name="T5" fmla="*/ 1 h 1140"/>
                <a:gd name="T6" fmla="*/ 1 w 823"/>
                <a:gd name="T7" fmla="*/ 1 h 1140"/>
                <a:gd name="T8" fmla="*/ 1 w 823"/>
                <a:gd name="T9" fmla="*/ 1 h 1140"/>
                <a:gd name="T10" fmla="*/ 1 w 823"/>
                <a:gd name="T11" fmla="*/ 1 h 1140"/>
                <a:gd name="T12" fmla="*/ 1 w 823"/>
                <a:gd name="T13" fmla="*/ 1 h 1140"/>
                <a:gd name="T14" fmla="*/ 1 w 823"/>
                <a:gd name="T15" fmla="*/ 1 h 1140"/>
                <a:gd name="T16" fmla="*/ 1 w 823"/>
                <a:gd name="T17" fmla="*/ 1 h 1140"/>
                <a:gd name="T18" fmla="*/ 1 w 823"/>
                <a:gd name="T19" fmla="*/ 1 h 1140"/>
                <a:gd name="T20" fmla="*/ 1 w 823"/>
                <a:gd name="T21" fmla="*/ 1 h 1140"/>
                <a:gd name="T22" fmla="*/ 1 w 823"/>
                <a:gd name="T23" fmla="*/ 1 h 1140"/>
                <a:gd name="T24" fmla="*/ 1 w 823"/>
                <a:gd name="T25" fmla="*/ 1 h 1140"/>
                <a:gd name="T26" fmla="*/ 1 w 823"/>
                <a:gd name="T27" fmla="*/ 1 h 1140"/>
                <a:gd name="T28" fmla="*/ 1 w 823"/>
                <a:gd name="T29" fmla="*/ 1 h 1140"/>
                <a:gd name="T30" fmla="*/ 1 w 823"/>
                <a:gd name="T31" fmla="*/ 1 h 1140"/>
                <a:gd name="T32" fmla="*/ 1 w 823"/>
                <a:gd name="T33" fmla="*/ 1 h 1140"/>
                <a:gd name="T34" fmla="*/ 1 w 823"/>
                <a:gd name="T35" fmla="*/ 1 h 1140"/>
                <a:gd name="T36" fmla="*/ 0 w 823"/>
                <a:gd name="T37" fmla="*/ 0 h 1140"/>
                <a:gd name="T38" fmla="*/ 0 w 823"/>
                <a:gd name="T39" fmla="*/ 0 h 11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1140"/>
                <a:gd name="T62" fmla="*/ 823 w 823"/>
                <a:gd name="T63" fmla="*/ 1140 h 11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1140">
                  <a:moveTo>
                    <a:pt x="0" y="0"/>
                  </a:moveTo>
                  <a:lnTo>
                    <a:pt x="477" y="80"/>
                  </a:lnTo>
                  <a:lnTo>
                    <a:pt x="572" y="220"/>
                  </a:lnTo>
                  <a:lnTo>
                    <a:pt x="637" y="452"/>
                  </a:lnTo>
                  <a:lnTo>
                    <a:pt x="774" y="722"/>
                  </a:lnTo>
                  <a:lnTo>
                    <a:pt x="823" y="884"/>
                  </a:lnTo>
                  <a:lnTo>
                    <a:pt x="728" y="884"/>
                  </a:lnTo>
                  <a:lnTo>
                    <a:pt x="673" y="633"/>
                  </a:lnTo>
                  <a:lnTo>
                    <a:pt x="608" y="960"/>
                  </a:lnTo>
                  <a:lnTo>
                    <a:pt x="563" y="994"/>
                  </a:lnTo>
                  <a:lnTo>
                    <a:pt x="538" y="291"/>
                  </a:lnTo>
                  <a:lnTo>
                    <a:pt x="452" y="462"/>
                  </a:lnTo>
                  <a:lnTo>
                    <a:pt x="422" y="829"/>
                  </a:lnTo>
                  <a:lnTo>
                    <a:pt x="487" y="1140"/>
                  </a:lnTo>
                  <a:lnTo>
                    <a:pt x="357" y="884"/>
                  </a:lnTo>
                  <a:lnTo>
                    <a:pt x="357" y="355"/>
                  </a:lnTo>
                  <a:lnTo>
                    <a:pt x="386" y="141"/>
                  </a:lnTo>
                  <a:lnTo>
                    <a:pt x="25"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4" name="Freeform 84"/>
            <p:cNvSpPr>
              <a:spLocks/>
            </p:cNvSpPr>
            <p:nvPr/>
          </p:nvSpPr>
          <p:spPr bwMode="auto">
            <a:xfrm>
              <a:off x="1637" y="1495"/>
              <a:ext cx="88" cy="37"/>
            </a:xfrm>
            <a:custGeom>
              <a:avLst/>
              <a:gdLst>
                <a:gd name="T0" fmla="*/ 0 w 177"/>
                <a:gd name="T1" fmla="*/ 0 h 74"/>
                <a:gd name="T2" fmla="*/ 0 w 177"/>
                <a:gd name="T3" fmla="*/ 1 h 74"/>
                <a:gd name="T4" fmla="*/ 0 w 177"/>
                <a:gd name="T5" fmla="*/ 1 h 74"/>
                <a:gd name="T6" fmla="*/ 0 w 177"/>
                <a:gd name="T7" fmla="*/ 0 h 74"/>
                <a:gd name="T8" fmla="*/ 0 w 177"/>
                <a:gd name="T9" fmla="*/ 0 h 74"/>
                <a:gd name="T10" fmla="*/ 0 60000 65536"/>
                <a:gd name="T11" fmla="*/ 0 60000 65536"/>
                <a:gd name="T12" fmla="*/ 0 60000 65536"/>
                <a:gd name="T13" fmla="*/ 0 60000 65536"/>
                <a:gd name="T14" fmla="*/ 0 60000 65536"/>
                <a:gd name="T15" fmla="*/ 0 w 177"/>
                <a:gd name="T16" fmla="*/ 0 h 74"/>
                <a:gd name="T17" fmla="*/ 177 w 177"/>
                <a:gd name="T18" fmla="*/ 74 h 74"/>
              </a:gdLst>
              <a:ahLst/>
              <a:cxnLst>
                <a:cxn ang="T10">
                  <a:pos x="T0" y="T1"/>
                </a:cxn>
                <a:cxn ang="T11">
                  <a:pos x="T2" y="T3"/>
                </a:cxn>
                <a:cxn ang="T12">
                  <a:pos x="T4" y="T5"/>
                </a:cxn>
                <a:cxn ang="T13">
                  <a:pos x="T6" y="T7"/>
                </a:cxn>
                <a:cxn ang="T14">
                  <a:pos x="T8" y="T9"/>
                </a:cxn>
              </a:cxnLst>
              <a:rect l="T15" t="T16" r="T17" b="T18"/>
              <a:pathLst>
                <a:path w="177" h="74">
                  <a:moveTo>
                    <a:pt x="95" y="0"/>
                  </a:moveTo>
                  <a:lnTo>
                    <a:pt x="0" y="74"/>
                  </a:lnTo>
                  <a:lnTo>
                    <a:pt x="177" y="25"/>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5" name="Freeform 85"/>
            <p:cNvSpPr>
              <a:spLocks/>
            </p:cNvSpPr>
            <p:nvPr/>
          </p:nvSpPr>
          <p:spPr bwMode="auto">
            <a:xfrm>
              <a:off x="1669" y="1555"/>
              <a:ext cx="64" cy="603"/>
            </a:xfrm>
            <a:custGeom>
              <a:avLst/>
              <a:gdLst>
                <a:gd name="T0" fmla="*/ 0 w 127"/>
                <a:gd name="T1" fmla="*/ 0 h 1207"/>
                <a:gd name="T2" fmla="*/ 1 w 127"/>
                <a:gd name="T3" fmla="*/ 0 h 1207"/>
                <a:gd name="T4" fmla="*/ 1 w 127"/>
                <a:gd name="T5" fmla="*/ 0 h 1207"/>
                <a:gd name="T6" fmla="*/ 1 w 127"/>
                <a:gd name="T7" fmla="*/ 0 h 1207"/>
                <a:gd name="T8" fmla="*/ 1 w 127"/>
                <a:gd name="T9" fmla="*/ 0 h 1207"/>
                <a:gd name="T10" fmla="*/ 0 w 127"/>
                <a:gd name="T11" fmla="*/ 0 h 1207"/>
                <a:gd name="T12" fmla="*/ 0 w 127"/>
                <a:gd name="T13" fmla="*/ 0 h 1207"/>
                <a:gd name="T14" fmla="*/ 0 60000 65536"/>
                <a:gd name="T15" fmla="*/ 0 60000 65536"/>
                <a:gd name="T16" fmla="*/ 0 60000 65536"/>
                <a:gd name="T17" fmla="*/ 0 60000 65536"/>
                <a:gd name="T18" fmla="*/ 0 60000 65536"/>
                <a:gd name="T19" fmla="*/ 0 60000 65536"/>
                <a:gd name="T20" fmla="*/ 0 60000 65536"/>
                <a:gd name="T21" fmla="*/ 0 w 127"/>
                <a:gd name="T22" fmla="*/ 0 h 1207"/>
                <a:gd name="T23" fmla="*/ 127 w 127"/>
                <a:gd name="T24" fmla="*/ 1207 h 1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207">
                  <a:moveTo>
                    <a:pt x="0" y="1207"/>
                  </a:moveTo>
                  <a:lnTo>
                    <a:pt x="45" y="448"/>
                  </a:lnTo>
                  <a:lnTo>
                    <a:pt x="127" y="0"/>
                  </a:lnTo>
                  <a:lnTo>
                    <a:pt x="70" y="583"/>
                  </a:lnTo>
                  <a:lnTo>
                    <a:pt x="66" y="1182"/>
                  </a:lnTo>
                  <a:lnTo>
                    <a:pt x="0" y="1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6" name="Freeform 86"/>
            <p:cNvSpPr>
              <a:spLocks/>
            </p:cNvSpPr>
            <p:nvPr/>
          </p:nvSpPr>
          <p:spPr bwMode="auto">
            <a:xfrm>
              <a:off x="1270" y="1535"/>
              <a:ext cx="289" cy="781"/>
            </a:xfrm>
            <a:custGeom>
              <a:avLst/>
              <a:gdLst>
                <a:gd name="T0" fmla="*/ 1 w 578"/>
                <a:gd name="T1" fmla="*/ 1 h 1562"/>
                <a:gd name="T2" fmla="*/ 1 w 578"/>
                <a:gd name="T3" fmla="*/ 1 h 1562"/>
                <a:gd name="T4" fmla="*/ 1 w 578"/>
                <a:gd name="T5" fmla="*/ 1 h 1562"/>
                <a:gd name="T6" fmla="*/ 1 w 578"/>
                <a:gd name="T7" fmla="*/ 1 h 1562"/>
                <a:gd name="T8" fmla="*/ 1 w 578"/>
                <a:gd name="T9" fmla="*/ 1 h 1562"/>
                <a:gd name="T10" fmla="*/ 1 w 578"/>
                <a:gd name="T11" fmla="*/ 1 h 1562"/>
                <a:gd name="T12" fmla="*/ 1 w 578"/>
                <a:gd name="T13" fmla="*/ 1 h 1562"/>
                <a:gd name="T14" fmla="*/ 1 w 578"/>
                <a:gd name="T15" fmla="*/ 1 h 1562"/>
                <a:gd name="T16" fmla="*/ 1 w 578"/>
                <a:gd name="T17" fmla="*/ 1 h 1562"/>
                <a:gd name="T18" fmla="*/ 1 w 578"/>
                <a:gd name="T19" fmla="*/ 1 h 1562"/>
                <a:gd name="T20" fmla="*/ 1 w 578"/>
                <a:gd name="T21" fmla="*/ 1 h 1562"/>
                <a:gd name="T22" fmla="*/ 1 w 578"/>
                <a:gd name="T23" fmla="*/ 1 h 1562"/>
                <a:gd name="T24" fmla="*/ 1 w 578"/>
                <a:gd name="T25" fmla="*/ 1 h 1562"/>
                <a:gd name="T26" fmla="*/ 1 w 578"/>
                <a:gd name="T27" fmla="*/ 1 h 1562"/>
                <a:gd name="T28" fmla="*/ 1 w 578"/>
                <a:gd name="T29" fmla="*/ 1 h 1562"/>
                <a:gd name="T30" fmla="*/ 1 w 578"/>
                <a:gd name="T31" fmla="*/ 1 h 1562"/>
                <a:gd name="T32" fmla="*/ 1 w 578"/>
                <a:gd name="T33" fmla="*/ 1 h 1562"/>
                <a:gd name="T34" fmla="*/ 1 w 578"/>
                <a:gd name="T35" fmla="*/ 1 h 1562"/>
                <a:gd name="T36" fmla="*/ 1 w 578"/>
                <a:gd name="T37" fmla="*/ 1 h 1562"/>
                <a:gd name="T38" fmla="*/ 1 w 578"/>
                <a:gd name="T39" fmla="*/ 1 h 1562"/>
                <a:gd name="T40" fmla="*/ 1 w 578"/>
                <a:gd name="T41" fmla="*/ 1 h 1562"/>
                <a:gd name="T42" fmla="*/ 1 w 578"/>
                <a:gd name="T43" fmla="*/ 1 h 1562"/>
                <a:gd name="T44" fmla="*/ 1 w 578"/>
                <a:gd name="T45" fmla="*/ 1 h 1562"/>
                <a:gd name="T46" fmla="*/ 1 w 578"/>
                <a:gd name="T47" fmla="*/ 1 h 1562"/>
                <a:gd name="T48" fmla="*/ 1 w 578"/>
                <a:gd name="T49" fmla="*/ 1 h 1562"/>
                <a:gd name="T50" fmla="*/ 0 w 578"/>
                <a:gd name="T51" fmla="*/ 1 h 1562"/>
                <a:gd name="T52" fmla="*/ 1 w 578"/>
                <a:gd name="T53" fmla="*/ 1 h 1562"/>
                <a:gd name="T54" fmla="*/ 1 w 578"/>
                <a:gd name="T55" fmla="*/ 1 h 1562"/>
                <a:gd name="T56" fmla="*/ 1 w 578"/>
                <a:gd name="T57" fmla="*/ 1 h 1562"/>
                <a:gd name="T58" fmla="*/ 1 w 578"/>
                <a:gd name="T59" fmla="*/ 1 h 1562"/>
                <a:gd name="T60" fmla="*/ 1 w 578"/>
                <a:gd name="T61" fmla="*/ 1 h 1562"/>
                <a:gd name="T62" fmla="*/ 1 w 578"/>
                <a:gd name="T63" fmla="*/ 1 h 1562"/>
                <a:gd name="T64" fmla="*/ 1 w 578"/>
                <a:gd name="T65" fmla="*/ 1 h 1562"/>
                <a:gd name="T66" fmla="*/ 1 w 578"/>
                <a:gd name="T67" fmla="*/ 0 h 1562"/>
                <a:gd name="T68" fmla="*/ 1 w 578"/>
                <a:gd name="T69" fmla="*/ 1 h 1562"/>
                <a:gd name="T70" fmla="*/ 1 w 578"/>
                <a:gd name="T71" fmla="*/ 1 h 15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8"/>
                <a:gd name="T109" fmla="*/ 0 h 1562"/>
                <a:gd name="T110" fmla="*/ 578 w 578"/>
                <a:gd name="T111" fmla="*/ 1562 h 15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8" h="1562">
                  <a:moveTo>
                    <a:pt x="337" y="25"/>
                  </a:moveTo>
                  <a:lnTo>
                    <a:pt x="358" y="296"/>
                  </a:lnTo>
                  <a:lnTo>
                    <a:pt x="493" y="1030"/>
                  </a:lnTo>
                  <a:lnTo>
                    <a:pt x="480" y="568"/>
                  </a:lnTo>
                  <a:lnTo>
                    <a:pt x="453" y="272"/>
                  </a:lnTo>
                  <a:lnTo>
                    <a:pt x="474" y="167"/>
                  </a:lnTo>
                  <a:lnTo>
                    <a:pt x="428" y="101"/>
                  </a:lnTo>
                  <a:lnTo>
                    <a:pt x="422" y="21"/>
                  </a:lnTo>
                  <a:lnTo>
                    <a:pt x="447" y="6"/>
                  </a:lnTo>
                  <a:lnTo>
                    <a:pt x="578" y="95"/>
                  </a:lnTo>
                  <a:lnTo>
                    <a:pt x="462" y="51"/>
                  </a:lnTo>
                  <a:lnTo>
                    <a:pt x="459" y="101"/>
                  </a:lnTo>
                  <a:lnTo>
                    <a:pt x="508" y="167"/>
                  </a:lnTo>
                  <a:lnTo>
                    <a:pt x="493" y="348"/>
                  </a:lnTo>
                  <a:lnTo>
                    <a:pt x="533" y="819"/>
                  </a:lnTo>
                  <a:lnTo>
                    <a:pt x="523" y="1136"/>
                  </a:lnTo>
                  <a:lnTo>
                    <a:pt x="569" y="1524"/>
                  </a:lnTo>
                  <a:lnTo>
                    <a:pt x="538" y="1562"/>
                  </a:lnTo>
                  <a:lnTo>
                    <a:pt x="468" y="1311"/>
                  </a:lnTo>
                  <a:lnTo>
                    <a:pt x="303" y="1222"/>
                  </a:lnTo>
                  <a:lnTo>
                    <a:pt x="394" y="1226"/>
                  </a:lnTo>
                  <a:lnTo>
                    <a:pt x="263" y="1005"/>
                  </a:lnTo>
                  <a:lnTo>
                    <a:pt x="52" y="981"/>
                  </a:lnTo>
                  <a:lnTo>
                    <a:pt x="177" y="920"/>
                  </a:lnTo>
                  <a:lnTo>
                    <a:pt x="288" y="920"/>
                  </a:lnTo>
                  <a:lnTo>
                    <a:pt x="0" y="773"/>
                  </a:lnTo>
                  <a:lnTo>
                    <a:pt x="192" y="773"/>
                  </a:lnTo>
                  <a:lnTo>
                    <a:pt x="37" y="171"/>
                  </a:lnTo>
                  <a:lnTo>
                    <a:pt x="288" y="870"/>
                  </a:lnTo>
                  <a:lnTo>
                    <a:pt x="333" y="926"/>
                  </a:lnTo>
                  <a:lnTo>
                    <a:pt x="337" y="1021"/>
                  </a:lnTo>
                  <a:lnTo>
                    <a:pt x="480" y="1232"/>
                  </a:lnTo>
                  <a:lnTo>
                    <a:pt x="327" y="327"/>
                  </a:lnTo>
                  <a:lnTo>
                    <a:pt x="303" y="0"/>
                  </a:lnTo>
                  <a:lnTo>
                    <a:pt x="33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7" name="Freeform 87"/>
            <p:cNvSpPr>
              <a:spLocks/>
            </p:cNvSpPr>
            <p:nvPr/>
          </p:nvSpPr>
          <p:spPr bwMode="auto">
            <a:xfrm>
              <a:off x="1331" y="1543"/>
              <a:ext cx="50" cy="18"/>
            </a:xfrm>
            <a:custGeom>
              <a:avLst/>
              <a:gdLst>
                <a:gd name="T0" fmla="*/ 0 w 101"/>
                <a:gd name="T1" fmla="*/ 1 h 36"/>
                <a:gd name="T2" fmla="*/ 0 w 101"/>
                <a:gd name="T3" fmla="*/ 1 h 36"/>
                <a:gd name="T4" fmla="*/ 0 w 101"/>
                <a:gd name="T5" fmla="*/ 0 h 36"/>
                <a:gd name="T6" fmla="*/ 0 w 101"/>
                <a:gd name="T7" fmla="*/ 1 h 36"/>
                <a:gd name="T8" fmla="*/ 0 w 101"/>
                <a:gd name="T9" fmla="*/ 1 h 36"/>
                <a:gd name="T10" fmla="*/ 0 60000 65536"/>
                <a:gd name="T11" fmla="*/ 0 60000 65536"/>
                <a:gd name="T12" fmla="*/ 0 60000 65536"/>
                <a:gd name="T13" fmla="*/ 0 60000 65536"/>
                <a:gd name="T14" fmla="*/ 0 60000 65536"/>
                <a:gd name="T15" fmla="*/ 0 w 101"/>
                <a:gd name="T16" fmla="*/ 0 h 36"/>
                <a:gd name="T17" fmla="*/ 101 w 101"/>
                <a:gd name="T18" fmla="*/ 36 h 36"/>
              </a:gdLst>
              <a:ahLst/>
              <a:cxnLst>
                <a:cxn ang="T10">
                  <a:pos x="T0" y="T1"/>
                </a:cxn>
                <a:cxn ang="T11">
                  <a:pos x="T2" y="T3"/>
                </a:cxn>
                <a:cxn ang="T12">
                  <a:pos x="T4" y="T5"/>
                </a:cxn>
                <a:cxn ang="T13">
                  <a:pos x="T6" y="T7"/>
                </a:cxn>
                <a:cxn ang="T14">
                  <a:pos x="T8" y="T9"/>
                </a:cxn>
              </a:cxnLst>
              <a:rect l="T15" t="T16" r="T17" b="T18"/>
              <a:pathLst>
                <a:path w="101" h="36">
                  <a:moveTo>
                    <a:pt x="101" y="36"/>
                  </a:moveTo>
                  <a:lnTo>
                    <a:pt x="0" y="31"/>
                  </a:lnTo>
                  <a:lnTo>
                    <a:pt x="34" y="0"/>
                  </a:lnTo>
                  <a:lnTo>
                    <a:pt x="10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8" name="Freeform 88"/>
            <p:cNvSpPr>
              <a:spLocks/>
            </p:cNvSpPr>
            <p:nvPr/>
          </p:nvSpPr>
          <p:spPr bwMode="auto">
            <a:xfrm>
              <a:off x="1187" y="1434"/>
              <a:ext cx="306" cy="953"/>
            </a:xfrm>
            <a:custGeom>
              <a:avLst/>
              <a:gdLst>
                <a:gd name="T0" fmla="*/ 1 w 612"/>
                <a:gd name="T1" fmla="*/ 0 h 1907"/>
                <a:gd name="T2" fmla="*/ 1 w 612"/>
                <a:gd name="T3" fmla="*/ 0 h 1907"/>
                <a:gd name="T4" fmla="*/ 1 w 612"/>
                <a:gd name="T5" fmla="*/ 0 h 1907"/>
                <a:gd name="T6" fmla="*/ 0 w 612"/>
                <a:gd name="T7" fmla="*/ 0 h 1907"/>
                <a:gd name="T8" fmla="*/ 1 w 612"/>
                <a:gd name="T9" fmla="*/ 0 h 1907"/>
                <a:gd name="T10" fmla="*/ 1 w 612"/>
                <a:gd name="T11" fmla="*/ 0 h 1907"/>
                <a:gd name="T12" fmla="*/ 1 w 612"/>
                <a:gd name="T13" fmla="*/ 0 h 1907"/>
                <a:gd name="T14" fmla="*/ 1 w 612"/>
                <a:gd name="T15" fmla="*/ 0 h 1907"/>
                <a:gd name="T16" fmla="*/ 1 w 612"/>
                <a:gd name="T17" fmla="*/ 0 h 1907"/>
                <a:gd name="T18" fmla="*/ 1 w 612"/>
                <a:gd name="T19" fmla="*/ 0 h 1907"/>
                <a:gd name="T20" fmla="*/ 1 w 612"/>
                <a:gd name="T21" fmla="*/ 0 h 1907"/>
                <a:gd name="T22" fmla="*/ 1 w 612"/>
                <a:gd name="T23" fmla="*/ 0 h 1907"/>
                <a:gd name="T24" fmla="*/ 1 w 612"/>
                <a:gd name="T25" fmla="*/ 0 h 1907"/>
                <a:gd name="T26" fmla="*/ 1 w 612"/>
                <a:gd name="T27" fmla="*/ 0 h 1907"/>
                <a:gd name="T28" fmla="*/ 1 w 612"/>
                <a:gd name="T29" fmla="*/ 0 h 1907"/>
                <a:gd name="T30" fmla="*/ 1 w 612"/>
                <a:gd name="T31" fmla="*/ 0 h 1907"/>
                <a:gd name="T32" fmla="*/ 1 w 612"/>
                <a:gd name="T33" fmla="*/ 0 h 1907"/>
                <a:gd name="T34" fmla="*/ 1 w 612"/>
                <a:gd name="T35" fmla="*/ 0 h 1907"/>
                <a:gd name="T36" fmla="*/ 1 w 612"/>
                <a:gd name="T37" fmla="*/ 0 h 1907"/>
                <a:gd name="T38" fmla="*/ 1 w 612"/>
                <a:gd name="T39" fmla="*/ 0 h 1907"/>
                <a:gd name="T40" fmla="*/ 1 w 612"/>
                <a:gd name="T41" fmla="*/ 0 h 1907"/>
                <a:gd name="T42" fmla="*/ 1 w 612"/>
                <a:gd name="T43" fmla="*/ 0 h 1907"/>
                <a:gd name="T44" fmla="*/ 1 w 612"/>
                <a:gd name="T45" fmla="*/ 0 h 1907"/>
                <a:gd name="T46" fmla="*/ 1 w 612"/>
                <a:gd name="T47" fmla="*/ 0 h 1907"/>
                <a:gd name="T48" fmla="*/ 1 w 612"/>
                <a:gd name="T49" fmla="*/ 0 h 1907"/>
                <a:gd name="T50" fmla="*/ 1 w 612"/>
                <a:gd name="T51" fmla="*/ 0 h 1907"/>
                <a:gd name="T52" fmla="*/ 1 w 612"/>
                <a:gd name="T53" fmla="*/ 0 h 1907"/>
                <a:gd name="T54" fmla="*/ 1 w 612"/>
                <a:gd name="T55" fmla="*/ 0 h 1907"/>
                <a:gd name="T56" fmla="*/ 1 w 612"/>
                <a:gd name="T57" fmla="*/ 0 h 1907"/>
                <a:gd name="T58" fmla="*/ 1 w 612"/>
                <a:gd name="T59" fmla="*/ 0 h 1907"/>
                <a:gd name="T60" fmla="*/ 1 w 612"/>
                <a:gd name="T61" fmla="*/ 0 h 19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2"/>
                <a:gd name="T94" fmla="*/ 0 h 1907"/>
                <a:gd name="T95" fmla="*/ 612 w 612"/>
                <a:gd name="T96" fmla="*/ 1907 h 19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2" h="1907">
                  <a:moveTo>
                    <a:pt x="236" y="0"/>
                  </a:moveTo>
                  <a:lnTo>
                    <a:pt x="107" y="122"/>
                  </a:lnTo>
                  <a:lnTo>
                    <a:pt x="27" y="172"/>
                  </a:lnTo>
                  <a:lnTo>
                    <a:pt x="0" y="896"/>
                  </a:lnTo>
                  <a:lnTo>
                    <a:pt x="86" y="1137"/>
                  </a:lnTo>
                  <a:lnTo>
                    <a:pt x="76" y="1308"/>
                  </a:lnTo>
                  <a:lnTo>
                    <a:pt x="165" y="1500"/>
                  </a:lnTo>
                  <a:lnTo>
                    <a:pt x="181" y="1629"/>
                  </a:lnTo>
                  <a:lnTo>
                    <a:pt x="293" y="1629"/>
                  </a:lnTo>
                  <a:lnTo>
                    <a:pt x="342" y="1800"/>
                  </a:lnTo>
                  <a:lnTo>
                    <a:pt x="532" y="1907"/>
                  </a:lnTo>
                  <a:lnTo>
                    <a:pt x="612" y="1876"/>
                  </a:lnTo>
                  <a:lnTo>
                    <a:pt x="538" y="1846"/>
                  </a:lnTo>
                  <a:lnTo>
                    <a:pt x="502" y="1861"/>
                  </a:lnTo>
                  <a:lnTo>
                    <a:pt x="373" y="1781"/>
                  </a:lnTo>
                  <a:lnTo>
                    <a:pt x="382" y="1700"/>
                  </a:lnTo>
                  <a:lnTo>
                    <a:pt x="517" y="1821"/>
                  </a:lnTo>
                  <a:lnTo>
                    <a:pt x="413" y="1644"/>
                  </a:lnTo>
                  <a:lnTo>
                    <a:pt x="413" y="1510"/>
                  </a:lnTo>
                  <a:lnTo>
                    <a:pt x="367" y="1589"/>
                  </a:lnTo>
                  <a:lnTo>
                    <a:pt x="357" y="1690"/>
                  </a:lnTo>
                  <a:lnTo>
                    <a:pt x="312" y="1510"/>
                  </a:lnTo>
                  <a:lnTo>
                    <a:pt x="378" y="1428"/>
                  </a:lnTo>
                  <a:lnTo>
                    <a:pt x="223" y="1489"/>
                  </a:lnTo>
                  <a:lnTo>
                    <a:pt x="131" y="1247"/>
                  </a:lnTo>
                  <a:lnTo>
                    <a:pt x="131" y="1103"/>
                  </a:lnTo>
                  <a:lnTo>
                    <a:pt x="76" y="871"/>
                  </a:lnTo>
                  <a:lnTo>
                    <a:pt x="51" y="242"/>
                  </a:lnTo>
                  <a:lnTo>
                    <a:pt x="156" y="156"/>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89" name="Freeform 89"/>
            <p:cNvSpPr>
              <a:spLocks/>
            </p:cNvSpPr>
            <p:nvPr/>
          </p:nvSpPr>
          <p:spPr bwMode="auto">
            <a:xfrm>
              <a:off x="1446" y="2246"/>
              <a:ext cx="100" cy="134"/>
            </a:xfrm>
            <a:custGeom>
              <a:avLst/>
              <a:gdLst>
                <a:gd name="T0" fmla="*/ 0 w 202"/>
                <a:gd name="T1" fmla="*/ 0 h 268"/>
                <a:gd name="T2" fmla="*/ 0 w 202"/>
                <a:gd name="T3" fmla="*/ 1 h 268"/>
                <a:gd name="T4" fmla="*/ 0 w 202"/>
                <a:gd name="T5" fmla="*/ 1 h 268"/>
                <a:gd name="T6" fmla="*/ 0 w 202"/>
                <a:gd name="T7" fmla="*/ 1 h 268"/>
                <a:gd name="T8" fmla="*/ 0 w 202"/>
                <a:gd name="T9" fmla="*/ 1 h 268"/>
                <a:gd name="T10" fmla="*/ 0 w 202"/>
                <a:gd name="T11" fmla="*/ 1 h 268"/>
                <a:gd name="T12" fmla="*/ 0 w 202"/>
                <a:gd name="T13" fmla="*/ 1 h 268"/>
                <a:gd name="T14" fmla="*/ 0 w 202"/>
                <a:gd name="T15" fmla="*/ 1 h 268"/>
                <a:gd name="T16" fmla="*/ 0 w 202"/>
                <a:gd name="T17" fmla="*/ 1 h 268"/>
                <a:gd name="T18" fmla="*/ 0 w 202"/>
                <a:gd name="T19" fmla="*/ 1 h 268"/>
                <a:gd name="T20" fmla="*/ 0 w 202"/>
                <a:gd name="T21" fmla="*/ 0 h 268"/>
                <a:gd name="T22" fmla="*/ 0 w 202"/>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2"/>
                <a:gd name="T37" fmla="*/ 0 h 268"/>
                <a:gd name="T38" fmla="*/ 202 w 202"/>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2" h="268">
                  <a:moveTo>
                    <a:pt x="42" y="0"/>
                  </a:moveTo>
                  <a:lnTo>
                    <a:pt x="116" y="106"/>
                  </a:lnTo>
                  <a:lnTo>
                    <a:pt x="186" y="91"/>
                  </a:lnTo>
                  <a:lnTo>
                    <a:pt x="202" y="131"/>
                  </a:lnTo>
                  <a:lnTo>
                    <a:pt x="110" y="136"/>
                  </a:lnTo>
                  <a:lnTo>
                    <a:pt x="147" y="231"/>
                  </a:lnTo>
                  <a:lnTo>
                    <a:pt x="107" y="268"/>
                  </a:lnTo>
                  <a:lnTo>
                    <a:pt x="116" y="222"/>
                  </a:lnTo>
                  <a:lnTo>
                    <a:pt x="15" y="106"/>
                  </a:lnTo>
                  <a:lnTo>
                    <a:pt x="0" y="5"/>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0" name="Freeform 90"/>
            <p:cNvSpPr>
              <a:spLocks/>
            </p:cNvSpPr>
            <p:nvPr/>
          </p:nvSpPr>
          <p:spPr bwMode="auto">
            <a:xfrm>
              <a:off x="1695" y="2236"/>
              <a:ext cx="122" cy="136"/>
            </a:xfrm>
            <a:custGeom>
              <a:avLst/>
              <a:gdLst>
                <a:gd name="T0" fmla="*/ 0 w 245"/>
                <a:gd name="T1" fmla="*/ 1 h 271"/>
                <a:gd name="T2" fmla="*/ 0 w 245"/>
                <a:gd name="T3" fmla="*/ 1 h 271"/>
                <a:gd name="T4" fmla="*/ 0 w 245"/>
                <a:gd name="T5" fmla="*/ 0 h 271"/>
                <a:gd name="T6" fmla="*/ 0 w 245"/>
                <a:gd name="T7" fmla="*/ 1 h 271"/>
                <a:gd name="T8" fmla="*/ 0 w 245"/>
                <a:gd name="T9" fmla="*/ 1 h 271"/>
                <a:gd name="T10" fmla="*/ 0 60000 65536"/>
                <a:gd name="T11" fmla="*/ 0 60000 65536"/>
                <a:gd name="T12" fmla="*/ 0 60000 65536"/>
                <a:gd name="T13" fmla="*/ 0 60000 65536"/>
                <a:gd name="T14" fmla="*/ 0 60000 65536"/>
                <a:gd name="T15" fmla="*/ 0 w 245"/>
                <a:gd name="T16" fmla="*/ 0 h 271"/>
                <a:gd name="T17" fmla="*/ 245 w 245"/>
                <a:gd name="T18" fmla="*/ 271 h 271"/>
              </a:gdLst>
              <a:ahLst/>
              <a:cxnLst>
                <a:cxn ang="T10">
                  <a:pos x="T0" y="T1"/>
                </a:cxn>
                <a:cxn ang="T11">
                  <a:pos x="T2" y="T3"/>
                </a:cxn>
                <a:cxn ang="T12">
                  <a:pos x="T4" y="T5"/>
                </a:cxn>
                <a:cxn ang="T13">
                  <a:pos x="T6" y="T7"/>
                </a:cxn>
                <a:cxn ang="T14">
                  <a:pos x="T8" y="T9"/>
                </a:cxn>
              </a:cxnLst>
              <a:rect l="T15" t="T16" r="T17" b="T18"/>
              <a:pathLst>
                <a:path w="245" h="271">
                  <a:moveTo>
                    <a:pt x="0" y="271"/>
                  </a:moveTo>
                  <a:lnTo>
                    <a:pt x="126" y="165"/>
                  </a:lnTo>
                  <a:lnTo>
                    <a:pt x="245" y="0"/>
                  </a:lnTo>
                  <a:lnTo>
                    <a:pt x="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1" name="Freeform 91"/>
            <p:cNvSpPr>
              <a:spLocks/>
            </p:cNvSpPr>
            <p:nvPr/>
          </p:nvSpPr>
          <p:spPr bwMode="auto">
            <a:xfrm>
              <a:off x="1753" y="2128"/>
              <a:ext cx="84" cy="121"/>
            </a:xfrm>
            <a:custGeom>
              <a:avLst/>
              <a:gdLst>
                <a:gd name="T0" fmla="*/ 0 w 169"/>
                <a:gd name="T1" fmla="*/ 0 h 241"/>
                <a:gd name="T2" fmla="*/ 0 w 169"/>
                <a:gd name="T3" fmla="*/ 1 h 241"/>
                <a:gd name="T4" fmla="*/ 0 w 169"/>
                <a:gd name="T5" fmla="*/ 1 h 241"/>
                <a:gd name="T6" fmla="*/ 0 w 169"/>
                <a:gd name="T7" fmla="*/ 1 h 241"/>
                <a:gd name="T8" fmla="*/ 0 w 169"/>
                <a:gd name="T9" fmla="*/ 1 h 241"/>
                <a:gd name="T10" fmla="*/ 0 w 169"/>
                <a:gd name="T11" fmla="*/ 0 h 241"/>
                <a:gd name="T12" fmla="*/ 0 w 169"/>
                <a:gd name="T13" fmla="*/ 0 h 241"/>
                <a:gd name="T14" fmla="*/ 0 60000 65536"/>
                <a:gd name="T15" fmla="*/ 0 60000 65536"/>
                <a:gd name="T16" fmla="*/ 0 60000 65536"/>
                <a:gd name="T17" fmla="*/ 0 60000 65536"/>
                <a:gd name="T18" fmla="*/ 0 60000 65536"/>
                <a:gd name="T19" fmla="*/ 0 60000 65536"/>
                <a:gd name="T20" fmla="*/ 0 60000 65536"/>
                <a:gd name="T21" fmla="*/ 0 w 169"/>
                <a:gd name="T22" fmla="*/ 0 h 241"/>
                <a:gd name="T23" fmla="*/ 169 w 169"/>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 h="241">
                  <a:moveTo>
                    <a:pt x="0" y="0"/>
                  </a:moveTo>
                  <a:lnTo>
                    <a:pt x="89" y="150"/>
                  </a:lnTo>
                  <a:lnTo>
                    <a:pt x="110" y="241"/>
                  </a:lnTo>
                  <a:lnTo>
                    <a:pt x="169" y="217"/>
                  </a:lnTo>
                  <a:lnTo>
                    <a:pt x="99"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2" name="Freeform 92"/>
            <p:cNvSpPr>
              <a:spLocks/>
            </p:cNvSpPr>
            <p:nvPr/>
          </p:nvSpPr>
          <p:spPr bwMode="auto">
            <a:xfrm>
              <a:off x="1695" y="1751"/>
              <a:ext cx="90" cy="126"/>
            </a:xfrm>
            <a:custGeom>
              <a:avLst/>
              <a:gdLst>
                <a:gd name="T0" fmla="*/ 0 w 181"/>
                <a:gd name="T1" fmla="*/ 0 h 253"/>
                <a:gd name="T2" fmla="*/ 0 w 181"/>
                <a:gd name="T3" fmla="*/ 0 h 253"/>
                <a:gd name="T4" fmla="*/ 0 w 181"/>
                <a:gd name="T5" fmla="*/ 0 h 253"/>
                <a:gd name="T6" fmla="*/ 0 w 181"/>
                <a:gd name="T7" fmla="*/ 0 h 253"/>
                <a:gd name="T8" fmla="*/ 0 w 181"/>
                <a:gd name="T9" fmla="*/ 0 h 253"/>
                <a:gd name="T10" fmla="*/ 0 w 181"/>
                <a:gd name="T11" fmla="*/ 0 h 253"/>
                <a:gd name="T12" fmla="*/ 0 w 181"/>
                <a:gd name="T13" fmla="*/ 0 h 253"/>
                <a:gd name="T14" fmla="*/ 0 w 181"/>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253"/>
                <a:gd name="T26" fmla="*/ 181 w 181"/>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253">
                  <a:moveTo>
                    <a:pt x="10" y="189"/>
                  </a:moveTo>
                  <a:lnTo>
                    <a:pt x="150" y="128"/>
                  </a:lnTo>
                  <a:lnTo>
                    <a:pt x="31" y="0"/>
                  </a:lnTo>
                  <a:lnTo>
                    <a:pt x="181" y="112"/>
                  </a:lnTo>
                  <a:lnTo>
                    <a:pt x="145" y="177"/>
                  </a:lnTo>
                  <a:lnTo>
                    <a:pt x="0" y="253"/>
                  </a:lnTo>
                  <a:lnTo>
                    <a:pt x="10"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3" name="Freeform 93"/>
            <p:cNvSpPr>
              <a:spLocks/>
            </p:cNvSpPr>
            <p:nvPr/>
          </p:nvSpPr>
          <p:spPr bwMode="auto">
            <a:xfrm>
              <a:off x="1401" y="1776"/>
              <a:ext cx="108" cy="382"/>
            </a:xfrm>
            <a:custGeom>
              <a:avLst/>
              <a:gdLst>
                <a:gd name="T0" fmla="*/ 0 w 217"/>
                <a:gd name="T1" fmla="*/ 1 h 764"/>
                <a:gd name="T2" fmla="*/ 0 w 217"/>
                <a:gd name="T3" fmla="*/ 0 h 764"/>
                <a:gd name="T4" fmla="*/ 0 w 217"/>
                <a:gd name="T5" fmla="*/ 1 h 764"/>
                <a:gd name="T6" fmla="*/ 0 w 217"/>
                <a:gd name="T7" fmla="*/ 1 h 764"/>
                <a:gd name="T8" fmla="*/ 0 w 217"/>
                <a:gd name="T9" fmla="*/ 1 h 764"/>
                <a:gd name="T10" fmla="*/ 0 60000 65536"/>
                <a:gd name="T11" fmla="*/ 0 60000 65536"/>
                <a:gd name="T12" fmla="*/ 0 60000 65536"/>
                <a:gd name="T13" fmla="*/ 0 60000 65536"/>
                <a:gd name="T14" fmla="*/ 0 60000 65536"/>
                <a:gd name="T15" fmla="*/ 0 w 217"/>
                <a:gd name="T16" fmla="*/ 0 h 764"/>
                <a:gd name="T17" fmla="*/ 217 w 217"/>
                <a:gd name="T18" fmla="*/ 764 h 764"/>
              </a:gdLst>
              <a:ahLst/>
              <a:cxnLst>
                <a:cxn ang="T10">
                  <a:pos x="T0" y="T1"/>
                </a:cxn>
                <a:cxn ang="T11">
                  <a:pos x="T2" y="T3"/>
                </a:cxn>
                <a:cxn ang="T12">
                  <a:pos x="T4" y="T5"/>
                </a:cxn>
                <a:cxn ang="T13">
                  <a:pos x="T6" y="T7"/>
                </a:cxn>
                <a:cxn ang="T14">
                  <a:pos x="T8" y="T9"/>
                </a:cxn>
              </a:cxnLst>
              <a:rect l="T15" t="T16" r="T17" b="T18"/>
              <a:pathLst>
                <a:path w="217" h="764">
                  <a:moveTo>
                    <a:pt x="217" y="764"/>
                  </a:moveTo>
                  <a:lnTo>
                    <a:pt x="0" y="0"/>
                  </a:lnTo>
                  <a:lnTo>
                    <a:pt x="159" y="724"/>
                  </a:lnTo>
                  <a:lnTo>
                    <a:pt x="217" y="7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4" name="Freeform 94"/>
            <p:cNvSpPr>
              <a:spLocks/>
            </p:cNvSpPr>
            <p:nvPr/>
          </p:nvSpPr>
          <p:spPr bwMode="auto">
            <a:xfrm>
              <a:off x="1526" y="1570"/>
              <a:ext cx="106" cy="651"/>
            </a:xfrm>
            <a:custGeom>
              <a:avLst/>
              <a:gdLst>
                <a:gd name="T0" fmla="*/ 1 w 211"/>
                <a:gd name="T1" fmla="*/ 0 h 1302"/>
                <a:gd name="T2" fmla="*/ 0 w 211"/>
                <a:gd name="T3" fmla="*/ 1 h 1302"/>
                <a:gd name="T4" fmla="*/ 1 w 211"/>
                <a:gd name="T5" fmla="*/ 1 h 1302"/>
                <a:gd name="T6" fmla="*/ 1 w 211"/>
                <a:gd name="T7" fmla="*/ 1 h 1302"/>
                <a:gd name="T8" fmla="*/ 1 w 211"/>
                <a:gd name="T9" fmla="*/ 1 h 1302"/>
                <a:gd name="T10" fmla="*/ 1 w 211"/>
                <a:gd name="T11" fmla="*/ 1 h 1302"/>
                <a:gd name="T12" fmla="*/ 1 w 211"/>
                <a:gd name="T13" fmla="*/ 1 h 1302"/>
                <a:gd name="T14" fmla="*/ 1 w 211"/>
                <a:gd name="T15" fmla="*/ 1 h 1302"/>
                <a:gd name="T16" fmla="*/ 1 w 211"/>
                <a:gd name="T17" fmla="*/ 1 h 1302"/>
                <a:gd name="T18" fmla="*/ 1 w 211"/>
                <a:gd name="T19" fmla="*/ 1 h 1302"/>
                <a:gd name="T20" fmla="*/ 1 w 211"/>
                <a:gd name="T21" fmla="*/ 0 h 1302"/>
                <a:gd name="T22" fmla="*/ 1 w 211"/>
                <a:gd name="T23" fmla="*/ 0 h 13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1302"/>
                <a:gd name="T38" fmla="*/ 211 w 211"/>
                <a:gd name="T39" fmla="*/ 1302 h 13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1302">
                  <a:moveTo>
                    <a:pt x="9" y="0"/>
                  </a:moveTo>
                  <a:lnTo>
                    <a:pt x="0" y="86"/>
                  </a:lnTo>
                  <a:lnTo>
                    <a:pt x="64" y="312"/>
                  </a:lnTo>
                  <a:lnTo>
                    <a:pt x="131" y="1066"/>
                  </a:lnTo>
                  <a:lnTo>
                    <a:pt x="156" y="1302"/>
                  </a:lnTo>
                  <a:lnTo>
                    <a:pt x="211" y="1257"/>
                  </a:lnTo>
                  <a:lnTo>
                    <a:pt x="159" y="1011"/>
                  </a:lnTo>
                  <a:lnTo>
                    <a:pt x="95" y="278"/>
                  </a:lnTo>
                  <a:lnTo>
                    <a:pt x="19" y="101"/>
                  </a:lnTo>
                  <a:lnTo>
                    <a:pt x="40" y="1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5" name="Freeform 95"/>
            <p:cNvSpPr>
              <a:spLocks/>
            </p:cNvSpPr>
            <p:nvPr/>
          </p:nvSpPr>
          <p:spPr bwMode="auto">
            <a:xfrm>
              <a:off x="1342" y="2326"/>
              <a:ext cx="170" cy="231"/>
            </a:xfrm>
            <a:custGeom>
              <a:avLst/>
              <a:gdLst>
                <a:gd name="T0" fmla="*/ 1 w 340"/>
                <a:gd name="T1" fmla="*/ 0 h 462"/>
                <a:gd name="T2" fmla="*/ 0 w 340"/>
                <a:gd name="T3" fmla="*/ 1 h 462"/>
                <a:gd name="T4" fmla="*/ 1 w 340"/>
                <a:gd name="T5" fmla="*/ 1 h 462"/>
                <a:gd name="T6" fmla="*/ 1 w 340"/>
                <a:gd name="T7" fmla="*/ 1 h 462"/>
                <a:gd name="T8" fmla="*/ 1 w 340"/>
                <a:gd name="T9" fmla="*/ 1 h 462"/>
                <a:gd name="T10" fmla="*/ 1 w 340"/>
                <a:gd name="T11" fmla="*/ 1 h 462"/>
                <a:gd name="T12" fmla="*/ 1 w 340"/>
                <a:gd name="T13" fmla="*/ 1 h 462"/>
                <a:gd name="T14" fmla="*/ 1 w 340"/>
                <a:gd name="T15" fmla="*/ 1 h 462"/>
                <a:gd name="T16" fmla="*/ 1 w 340"/>
                <a:gd name="T17" fmla="*/ 0 h 462"/>
                <a:gd name="T18" fmla="*/ 1 w 340"/>
                <a:gd name="T19" fmla="*/ 0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462"/>
                <a:gd name="T32" fmla="*/ 340 w 340"/>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462">
                  <a:moveTo>
                    <a:pt x="30" y="0"/>
                  </a:moveTo>
                  <a:lnTo>
                    <a:pt x="0" y="249"/>
                  </a:lnTo>
                  <a:lnTo>
                    <a:pt x="8" y="462"/>
                  </a:lnTo>
                  <a:lnTo>
                    <a:pt x="249" y="420"/>
                  </a:lnTo>
                  <a:lnTo>
                    <a:pt x="340" y="249"/>
                  </a:lnTo>
                  <a:lnTo>
                    <a:pt x="243" y="352"/>
                  </a:lnTo>
                  <a:lnTo>
                    <a:pt x="55" y="384"/>
                  </a:lnTo>
                  <a:lnTo>
                    <a:pt x="80" y="31"/>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6" name="Freeform 96"/>
            <p:cNvSpPr>
              <a:spLocks/>
            </p:cNvSpPr>
            <p:nvPr/>
          </p:nvSpPr>
          <p:spPr bwMode="auto">
            <a:xfrm>
              <a:off x="1686" y="2374"/>
              <a:ext cx="221" cy="131"/>
            </a:xfrm>
            <a:custGeom>
              <a:avLst/>
              <a:gdLst>
                <a:gd name="T0" fmla="*/ 0 w 443"/>
                <a:gd name="T1" fmla="*/ 0 h 262"/>
                <a:gd name="T2" fmla="*/ 0 w 443"/>
                <a:gd name="T3" fmla="*/ 1 h 262"/>
                <a:gd name="T4" fmla="*/ 0 w 443"/>
                <a:gd name="T5" fmla="*/ 1 h 262"/>
                <a:gd name="T6" fmla="*/ 0 w 443"/>
                <a:gd name="T7" fmla="*/ 1 h 262"/>
                <a:gd name="T8" fmla="*/ 0 w 443"/>
                <a:gd name="T9" fmla="*/ 1 h 262"/>
                <a:gd name="T10" fmla="*/ 0 w 443"/>
                <a:gd name="T11" fmla="*/ 0 h 262"/>
                <a:gd name="T12" fmla="*/ 0 w 443"/>
                <a:gd name="T13" fmla="*/ 0 h 262"/>
                <a:gd name="T14" fmla="*/ 0 60000 65536"/>
                <a:gd name="T15" fmla="*/ 0 60000 65536"/>
                <a:gd name="T16" fmla="*/ 0 60000 65536"/>
                <a:gd name="T17" fmla="*/ 0 60000 65536"/>
                <a:gd name="T18" fmla="*/ 0 60000 65536"/>
                <a:gd name="T19" fmla="*/ 0 60000 65536"/>
                <a:gd name="T20" fmla="*/ 0 60000 65536"/>
                <a:gd name="T21" fmla="*/ 0 w 443"/>
                <a:gd name="T22" fmla="*/ 0 h 262"/>
                <a:gd name="T23" fmla="*/ 443 w 443"/>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262">
                  <a:moveTo>
                    <a:pt x="0" y="0"/>
                  </a:moveTo>
                  <a:lnTo>
                    <a:pt x="127" y="202"/>
                  </a:lnTo>
                  <a:lnTo>
                    <a:pt x="413" y="262"/>
                  </a:lnTo>
                  <a:lnTo>
                    <a:pt x="443" y="183"/>
                  </a:lnTo>
                  <a:lnTo>
                    <a:pt x="145" y="1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7" name="Freeform 97"/>
            <p:cNvSpPr>
              <a:spLocks/>
            </p:cNvSpPr>
            <p:nvPr/>
          </p:nvSpPr>
          <p:spPr bwMode="auto">
            <a:xfrm>
              <a:off x="1151" y="2520"/>
              <a:ext cx="416" cy="417"/>
            </a:xfrm>
            <a:custGeom>
              <a:avLst/>
              <a:gdLst>
                <a:gd name="T0" fmla="*/ 1 w 832"/>
                <a:gd name="T1" fmla="*/ 1 h 832"/>
                <a:gd name="T2" fmla="*/ 1 w 832"/>
                <a:gd name="T3" fmla="*/ 1 h 832"/>
                <a:gd name="T4" fmla="*/ 1 w 832"/>
                <a:gd name="T5" fmla="*/ 1 h 832"/>
                <a:gd name="T6" fmla="*/ 1 w 832"/>
                <a:gd name="T7" fmla="*/ 1 h 832"/>
                <a:gd name="T8" fmla="*/ 0 w 832"/>
                <a:gd name="T9" fmla="*/ 1 h 832"/>
                <a:gd name="T10" fmla="*/ 1 w 832"/>
                <a:gd name="T11" fmla="*/ 1 h 832"/>
                <a:gd name="T12" fmla="*/ 1 w 832"/>
                <a:gd name="T13" fmla="*/ 1 h 832"/>
                <a:gd name="T14" fmla="*/ 1 w 832"/>
                <a:gd name="T15" fmla="*/ 1 h 832"/>
                <a:gd name="T16" fmla="*/ 1 w 832"/>
                <a:gd name="T17" fmla="*/ 1 h 832"/>
                <a:gd name="T18" fmla="*/ 1 w 832"/>
                <a:gd name="T19" fmla="*/ 1 h 832"/>
                <a:gd name="T20" fmla="*/ 1 w 832"/>
                <a:gd name="T21" fmla="*/ 1 h 832"/>
                <a:gd name="T22" fmla="*/ 1 w 832"/>
                <a:gd name="T23" fmla="*/ 1 h 832"/>
                <a:gd name="T24" fmla="*/ 1 w 832"/>
                <a:gd name="T25" fmla="*/ 1 h 832"/>
                <a:gd name="T26" fmla="*/ 1 w 832"/>
                <a:gd name="T27" fmla="*/ 1 h 832"/>
                <a:gd name="T28" fmla="*/ 1 w 832"/>
                <a:gd name="T29" fmla="*/ 1 h 832"/>
                <a:gd name="T30" fmla="*/ 1 w 832"/>
                <a:gd name="T31" fmla="*/ 1 h 832"/>
                <a:gd name="T32" fmla="*/ 1 w 832"/>
                <a:gd name="T33" fmla="*/ 1 h 832"/>
                <a:gd name="T34" fmla="*/ 1 w 832"/>
                <a:gd name="T35" fmla="*/ 1 h 832"/>
                <a:gd name="T36" fmla="*/ 1 w 832"/>
                <a:gd name="T37" fmla="*/ 1 h 832"/>
                <a:gd name="T38" fmla="*/ 1 w 832"/>
                <a:gd name="T39" fmla="*/ 1 h 832"/>
                <a:gd name="T40" fmla="*/ 1 w 832"/>
                <a:gd name="T41" fmla="*/ 0 h 832"/>
                <a:gd name="T42" fmla="*/ 1 w 832"/>
                <a:gd name="T43" fmla="*/ 1 h 832"/>
                <a:gd name="T44" fmla="*/ 1 w 832"/>
                <a:gd name="T45" fmla="*/ 1 h 8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2"/>
                <a:gd name="T70" fmla="*/ 0 h 832"/>
                <a:gd name="T71" fmla="*/ 832 w 832"/>
                <a:gd name="T72" fmla="*/ 832 h 8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2" h="832">
                  <a:moveTo>
                    <a:pt x="523" y="30"/>
                  </a:moveTo>
                  <a:lnTo>
                    <a:pt x="547" y="243"/>
                  </a:lnTo>
                  <a:lnTo>
                    <a:pt x="401" y="431"/>
                  </a:lnTo>
                  <a:lnTo>
                    <a:pt x="84" y="553"/>
                  </a:lnTo>
                  <a:lnTo>
                    <a:pt x="0" y="625"/>
                  </a:lnTo>
                  <a:lnTo>
                    <a:pt x="188" y="669"/>
                  </a:lnTo>
                  <a:lnTo>
                    <a:pt x="401" y="735"/>
                  </a:lnTo>
                  <a:lnTo>
                    <a:pt x="601" y="832"/>
                  </a:lnTo>
                  <a:lnTo>
                    <a:pt x="680" y="796"/>
                  </a:lnTo>
                  <a:lnTo>
                    <a:pt x="614" y="675"/>
                  </a:lnTo>
                  <a:lnTo>
                    <a:pt x="352" y="638"/>
                  </a:lnTo>
                  <a:lnTo>
                    <a:pt x="127" y="619"/>
                  </a:lnTo>
                  <a:lnTo>
                    <a:pt x="260" y="534"/>
                  </a:lnTo>
                  <a:lnTo>
                    <a:pt x="443" y="467"/>
                  </a:lnTo>
                  <a:lnTo>
                    <a:pt x="583" y="456"/>
                  </a:lnTo>
                  <a:lnTo>
                    <a:pt x="498" y="407"/>
                  </a:lnTo>
                  <a:lnTo>
                    <a:pt x="614" y="207"/>
                  </a:lnTo>
                  <a:lnTo>
                    <a:pt x="802" y="346"/>
                  </a:lnTo>
                  <a:lnTo>
                    <a:pt x="832" y="321"/>
                  </a:lnTo>
                  <a:lnTo>
                    <a:pt x="625" y="146"/>
                  </a:lnTo>
                  <a:lnTo>
                    <a:pt x="589" y="0"/>
                  </a:lnTo>
                  <a:lnTo>
                    <a:pt x="52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8" name="Freeform 98"/>
            <p:cNvSpPr>
              <a:spLocks/>
            </p:cNvSpPr>
            <p:nvPr/>
          </p:nvSpPr>
          <p:spPr bwMode="auto">
            <a:xfrm>
              <a:off x="1603" y="2483"/>
              <a:ext cx="40" cy="150"/>
            </a:xfrm>
            <a:custGeom>
              <a:avLst/>
              <a:gdLst>
                <a:gd name="T0" fmla="*/ 1 w 80"/>
                <a:gd name="T1" fmla="*/ 1 h 298"/>
                <a:gd name="T2" fmla="*/ 0 w 80"/>
                <a:gd name="T3" fmla="*/ 0 h 298"/>
                <a:gd name="T4" fmla="*/ 1 w 80"/>
                <a:gd name="T5" fmla="*/ 1 h 298"/>
                <a:gd name="T6" fmla="*/ 1 w 80"/>
                <a:gd name="T7" fmla="*/ 1 h 298"/>
                <a:gd name="T8" fmla="*/ 1 w 80"/>
                <a:gd name="T9" fmla="*/ 1 h 298"/>
                <a:gd name="T10" fmla="*/ 0 60000 65536"/>
                <a:gd name="T11" fmla="*/ 0 60000 65536"/>
                <a:gd name="T12" fmla="*/ 0 60000 65536"/>
                <a:gd name="T13" fmla="*/ 0 60000 65536"/>
                <a:gd name="T14" fmla="*/ 0 60000 65536"/>
                <a:gd name="T15" fmla="*/ 0 w 80"/>
                <a:gd name="T16" fmla="*/ 0 h 298"/>
                <a:gd name="T17" fmla="*/ 80 w 80"/>
                <a:gd name="T18" fmla="*/ 298 h 298"/>
              </a:gdLst>
              <a:ahLst/>
              <a:cxnLst>
                <a:cxn ang="T10">
                  <a:pos x="T0" y="T1"/>
                </a:cxn>
                <a:cxn ang="T11">
                  <a:pos x="T2" y="T3"/>
                </a:cxn>
                <a:cxn ang="T12">
                  <a:pos x="T4" y="T5"/>
                </a:cxn>
                <a:cxn ang="T13">
                  <a:pos x="T6" y="T7"/>
                </a:cxn>
                <a:cxn ang="T14">
                  <a:pos x="T8" y="T9"/>
                </a:cxn>
              </a:cxnLst>
              <a:rect l="T15" t="T16" r="T17" b="T18"/>
              <a:pathLst>
                <a:path w="80" h="298">
                  <a:moveTo>
                    <a:pt x="30" y="298"/>
                  </a:moveTo>
                  <a:lnTo>
                    <a:pt x="0" y="0"/>
                  </a:lnTo>
                  <a:lnTo>
                    <a:pt x="80" y="207"/>
                  </a:lnTo>
                  <a:lnTo>
                    <a:pt x="30" y="2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699" name="Freeform 99"/>
            <p:cNvSpPr>
              <a:spLocks/>
            </p:cNvSpPr>
            <p:nvPr/>
          </p:nvSpPr>
          <p:spPr bwMode="auto">
            <a:xfrm>
              <a:off x="1497" y="2885"/>
              <a:ext cx="465" cy="170"/>
            </a:xfrm>
            <a:custGeom>
              <a:avLst/>
              <a:gdLst>
                <a:gd name="T0" fmla="*/ 0 w 929"/>
                <a:gd name="T1" fmla="*/ 1 h 340"/>
                <a:gd name="T2" fmla="*/ 1 w 929"/>
                <a:gd name="T3" fmla="*/ 0 h 340"/>
                <a:gd name="T4" fmla="*/ 1 w 929"/>
                <a:gd name="T5" fmla="*/ 1 h 340"/>
                <a:gd name="T6" fmla="*/ 1 w 929"/>
                <a:gd name="T7" fmla="*/ 1 h 340"/>
                <a:gd name="T8" fmla="*/ 1 w 929"/>
                <a:gd name="T9" fmla="*/ 1 h 340"/>
                <a:gd name="T10" fmla="*/ 1 w 929"/>
                <a:gd name="T11" fmla="*/ 1 h 340"/>
                <a:gd name="T12" fmla="*/ 1 w 929"/>
                <a:gd name="T13" fmla="*/ 1 h 340"/>
                <a:gd name="T14" fmla="*/ 1 w 929"/>
                <a:gd name="T15" fmla="*/ 1 h 340"/>
                <a:gd name="T16" fmla="*/ 1 w 929"/>
                <a:gd name="T17" fmla="*/ 1 h 340"/>
                <a:gd name="T18" fmla="*/ 1 w 929"/>
                <a:gd name="T19" fmla="*/ 1 h 340"/>
                <a:gd name="T20" fmla="*/ 1 w 929"/>
                <a:gd name="T21" fmla="*/ 1 h 340"/>
                <a:gd name="T22" fmla="*/ 0 w 929"/>
                <a:gd name="T23" fmla="*/ 1 h 340"/>
                <a:gd name="T24" fmla="*/ 0 w 929"/>
                <a:gd name="T25" fmla="*/ 1 h 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9"/>
                <a:gd name="T40" fmla="*/ 0 h 340"/>
                <a:gd name="T41" fmla="*/ 929 w 929"/>
                <a:gd name="T42" fmla="*/ 340 h 3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9" h="340">
                  <a:moveTo>
                    <a:pt x="0" y="61"/>
                  </a:moveTo>
                  <a:lnTo>
                    <a:pt x="61" y="0"/>
                  </a:lnTo>
                  <a:lnTo>
                    <a:pt x="207" y="11"/>
                  </a:lnTo>
                  <a:lnTo>
                    <a:pt x="597" y="207"/>
                  </a:lnTo>
                  <a:lnTo>
                    <a:pt x="846" y="36"/>
                  </a:lnTo>
                  <a:lnTo>
                    <a:pt x="882" y="61"/>
                  </a:lnTo>
                  <a:lnTo>
                    <a:pt x="602" y="260"/>
                  </a:lnTo>
                  <a:lnTo>
                    <a:pt x="929" y="66"/>
                  </a:lnTo>
                  <a:lnTo>
                    <a:pt x="578" y="340"/>
                  </a:lnTo>
                  <a:lnTo>
                    <a:pt x="431" y="237"/>
                  </a:lnTo>
                  <a:lnTo>
                    <a:pt x="207" y="121"/>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0" name="Freeform 100"/>
            <p:cNvSpPr>
              <a:spLocks/>
            </p:cNvSpPr>
            <p:nvPr/>
          </p:nvSpPr>
          <p:spPr bwMode="auto">
            <a:xfrm>
              <a:off x="1476" y="2833"/>
              <a:ext cx="82" cy="76"/>
            </a:xfrm>
            <a:custGeom>
              <a:avLst/>
              <a:gdLst>
                <a:gd name="T0" fmla="*/ 1 w 163"/>
                <a:gd name="T1" fmla="*/ 0 h 152"/>
                <a:gd name="T2" fmla="*/ 1 w 163"/>
                <a:gd name="T3" fmla="*/ 1 h 152"/>
                <a:gd name="T4" fmla="*/ 0 w 163"/>
                <a:gd name="T5" fmla="*/ 0 h 152"/>
                <a:gd name="T6" fmla="*/ 1 w 163"/>
                <a:gd name="T7" fmla="*/ 1 h 152"/>
                <a:gd name="T8" fmla="*/ 1 w 163"/>
                <a:gd name="T9" fmla="*/ 0 h 152"/>
                <a:gd name="T10" fmla="*/ 1 w 163"/>
                <a:gd name="T11" fmla="*/ 1 h 152"/>
                <a:gd name="T12" fmla="*/ 1 w 163"/>
                <a:gd name="T13" fmla="*/ 0 h 152"/>
                <a:gd name="T14" fmla="*/ 1 w 163"/>
                <a:gd name="T15" fmla="*/ 0 h 152"/>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152"/>
                <a:gd name="T26" fmla="*/ 163 w 163"/>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152">
                  <a:moveTo>
                    <a:pt x="163" y="0"/>
                  </a:moveTo>
                  <a:lnTo>
                    <a:pt x="30" y="152"/>
                  </a:lnTo>
                  <a:lnTo>
                    <a:pt x="0" y="0"/>
                  </a:lnTo>
                  <a:lnTo>
                    <a:pt x="55" y="74"/>
                  </a:lnTo>
                  <a:lnTo>
                    <a:pt x="67" y="0"/>
                  </a:lnTo>
                  <a:lnTo>
                    <a:pt x="103" y="32"/>
                  </a:lnTo>
                  <a:lnTo>
                    <a:pt x="1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1" name="Freeform 101"/>
            <p:cNvSpPr>
              <a:spLocks/>
            </p:cNvSpPr>
            <p:nvPr/>
          </p:nvSpPr>
          <p:spPr bwMode="auto">
            <a:xfrm>
              <a:off x="768" y="1875"/>
              <a:ext cx="90" cy="47"/>
            </a:xfrm>
            <a:custGeom>
              <a:avLst/>
              <a:gdLst>
                <a:gd name="T0" fmla="*/ 0 w 180"/>
                <a:gd name="T1" fmla="*/ 1 h 93"/>
                <a:gd name="T2" fmla="*/ 1 w 180"/>
                <a:gd name="T3" fmla="*/ 1 h 93"/>
                <a:gd name="T4" fmla="*/ 1 w 180"/>
                <a:gd name="T5" fmla="*/ 1 h 93"/>
                <a:gd name="T6" fmla="*/ 1 w 180"/>
                <a:gd name="T7" fmla="*/ 0 h 93"/>
                <a:gd name="T8" fmla="*/ 1 w 180"/>
                <a:gd name="T9" fmla="*/ 1 h 93"/>
                <a:gd name="T10" fmla="*/ 1 w 180"/>
                <a:gd name="T11" fmla="*/ 1 h 93"/>
                <a:gd name="T12" fmla="*/ 1 w 180"/>
                <a:gd name="T13" fmla="*/ 1 h 93"/>
                <a:gd name="T14" fmla="*/ 1 w 180"/>
                <a:gd name="T15" fmla="*/ 1 h 93"/>
                <a:gd name="T16" fmla="*/ 1 w 180"/>
                <a:gd name="T17" fmla="*/ 1 h 93"/>
                <a:gd name="T18" fmla="*/ 0 w 180"/>
                <a:gd name="T19" fmla="*/ 1 h 93"/>
                <a:gd name="T20" fmla="*/ 0 w 180"/>
                <a:gd name="T21" fmla="*/ 1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
                <a:gd name="T34" fmla="*/ 0 h 93"/>
                <a:gd name="T35" fmla="*/ 180 w 180"/>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 h="93">
                  <a:moveTo>
                    <a:pt x="0" y="50"/>
                  </a:moveTo>
                  <a:lnTo>
                    <a:pt x="53" y="14"/>
                  </a:lnTo>
                  <a:lnTo>
                    <a:pt x="118" y="10"/>
                  </a:lnTo>
                  <a:lnTo>
                    <a:pt x="167" y="0"/>
                  </a:lnTo>
                  <a:lnTo>
                    <a:pt x="180" y="31"/>
                  </a:lnTo>
                  <a:lnTo>
                    <a:pt x="142" y="21"/>
                  </a:lnTo>
                  <a:lnTo>
                    <a:pt x="87" y="50"/>
                  </a:lnTo>
                  <a:lnTo>
                    <a:pt x="34" y="50"/>
                  </a:lnTo>
                  <a:lnTo>
                    <a:pt x="28" y="93"/>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2" name="Freeform 102"/>
            <p:cNvSpPr>
              <a:spLocks/>
            </p:cNvSpPr>
            <p:nvPr/>
          </p:nvSpPr>
          <p:spPr bwMode="auto">
            <a:xfrm>
              <a:off x="876" y="1844"/>
              <a:ext cx="46" cy="54"/>
            </a:xfrm>
            <a:custGeom>
              <a:avLst/>
              <a:gdLst>
                <a:gd name="T0" fmla="*/ 0 w 91"/>
                <a:gd name="T1" fmla="*/ 1 h 108"/>
                <a:gd name="T2" fmla="*/ 1 w 91"/>
                <a:gd name="T3" fmla="*/ 0 h 108"/>
                <a:gd name="T4" fmla="*/ 1 w 91"/>
                <a:gd name="T5" fmla="*/ 1 h 108"/>
                <a:gd name="T6" fmla="*/ 1 w 91"/>
                <a:gd name="T7" fmla="*/ 1 h 108"/>
                <a:gd name="T8" fmla="*/ 1 w 91"/>
                <a:gd name="T9" fmla="*/ 1 h 108"/>
                <a:gd name="T10" fmla="*/ 1 w 91"/>
                <a:gd name="T11" fmla="*/ 1 h 108"/>
                <a:gd name="T12" fmla="*/ 1 w 91"/>
                <a:gd name="T13" fmla="*/ 1 h 108"/>
                <a:gd name="T14" fmla="*/ 1 w 91"/>
                <a:gd name="T15" fmla="*/ 1 h 108"/>
                <a:gd name="T16" fmla="*/ 1 w 91"/>
                <a:gd name="T17" fmla="*/ 1 h 108"/>
                <a:gd name="T18" fmla="*/ 0 w 91"/>
                <a:gd name="T19" fmla="*/ 1 h 108"/>
                <a:gd name="T20" fmla="*/ 0 w 91"/>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8"/>
                <a:gd name="T35" fmla="*/ 91 w 91"/>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8">
                  <a:moveTo>
                    <a:pt x="0" y="70"/>
                  </a:moveTo>
                  <a:lnTo>
                    <a:pt x="36" y="0"/>
                  </a:lnTo>
                  <a:lnTo>
                    <a:pt x="47" y="24"/>
                  </a:lnTo>
                  <a:lnTo>
                    <a:pt x="83" y="21"/>
                  </a:lnTo>
                  <a:lnTo>
                    <a:pt x="47" y="59"/>
                  </a:lnTo>
                  <a:lnTo>
                    <a:pt x="91" y="45"/>
                  </a:lnTo>
                  <a:lnTo>
                    <a:pt x="64" y="78"/>
                  </a:lnTo>
                  <a:lnTo>
                    <a:pt x="36" y="93"/>
                  </a:lnTo>
                  <a:lnTo>
                    <a:pt x="17" y="108"/>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3" name="Freeform 103"/>
            <p:cNvSpPr>
              <a:spLocks/>
            </p:cNvSpPr>
            <p:nvPr/>
          </p:nvSpPr>
          <p:spPr bwMode="auto">
            <a:xfrm>
              <a:off x="795" y="1903"/>
              <a:ext cx="46" cy="19"/>
            </a:xfrm>
            <a:custGeom>
              <a:avLst/>
              <a:gdLst>
                <a:gd name="T0" fmla="*/ 0 w 93"/>
                <a:gd name="T1" fmla="*/ 0 h 38"/>
                <a:gd name="T2" fmla="*/ 0 w 93"/>
                <a:gd name="T3" fmla="*/ 1 h 38"/>
                <a:gd name="T4" fmla="*/ 0 w 93"/>
                <a:gd name="T5" fmla="*/ 1 h 38"/>
                <a:gd name="T6" fmla="*/ 0 w 93"/>
                <a:gd name="T7" fmla="*/ 1 h 38"/>
                <a:gd name="T8" fmla="*/ 0 w 93"/>
                <a:gd name="T9" fmla="*/ 0 h 38"/>
                <a:gd name="T10" fmla="*/ 0 w 93"/>
                <a:gd name="T11" fmla="*/ 0 h 38"/>
                <a:gd name="T12" fmla="*/ 0 60000 65536"/>
                <a:gd name="T13" fmla="*/ 0 60000 65536"/>
                <a:gd name="T14" fmla="*/ 0 60000 65536"/>
                <a:gd name="T15" fmla="*/ 0 60000 65536"/>
                <a:gd name="T16" fmla="*/ 0 60000 65536"/>
                <a:gd name="T17" fmla="*/ 0 60000 65536"/>
                <a:gd name="T18" fmla="*/ 0 w 93"/>
                <a:gd name="T19" fmla="*/ 0 h 38"/>
                <a:gd name="T20" fmla="*/ 93 w 9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3" h="38">
                  <a:moveTo>
                    <a:pt x="93" y="0"/>
                  </a:moveTo>
                  <a:lnTo>
                    <a:pt x="0" y="37"/>
                  </a:lnTo>
                  <a:lnTo>
                    <a:pt x="65" y="38"/>
                  </a:lnTo>
                  <a:lnTo>
                    <a:pt x="86" y="27"/>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4" name="Freeform 104"/>
            <p:cNvSpPr>
              <a:spLocks/>
            </p:cNvSpPr>
            <p:nvPr/>
          </p:nvSpPr>
          <p:spPr bwMode="auto">
            <a:xfrm>
              <a:off x="836" y="1984"/>
              <a:ext cx="92" cy="40"/>
            </a:xfrm>
            <a:custGeom>
              <a:avLst/>
              <a:gdLst>
                <a:gd name="T0" fmla="*/ 1 w 182"/>
                <a:gd name="T1" fmla="*/ 1 h 80"/>
                <a:gd name="T2" fmla="*/ 1 w 182"/>
                <a:gd name="T3" fmla="*/ 1 h 80"/>
                <a:gd name="T4" fmla="*/ 1 w 182"/>
                <a:gd name="T5" fmla="*/ 0 h 80"/>
                <a:gd name="T6" fmla="*/ 1 w 182"/>
                <a:gd name="T7" fmla="*/ 1 h 80"/>
                <a:gd name="T8" fmla="*/ 1 w 182"/>
                <a:gd name="T9" fmla="*/ 1 h 80"/>
                <a:gd name="T10" fmla="*/ 1 w 182"/>
                <a:gd name="T11" fmla="*/ 1 h 80"/>
                <a:gd name="T12" fmla="*/ 0 w 182"/>
                <a:gd name="T13" fmla="*/ 1 h 80"/>
                <a:gd name="T14" fmla="*/ 1 w 182"/>
                <a:gd name="T15" fmla="*/ 1 h 80"/>
                <a:gd name="T16" fmla="*/ 1 w 182"/>
                <a:gd name="T17" fmla="*/ 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80"/>
                <a:gd name="T29" fmla="*/ 182 w 18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80">
                  <a:moveTo>
                    <a:pt x="9" y="42"/>
                  </a:moveTo>
                  <a:lnTo>
                    <a:pt x="114" y="27"/>
                  </a:lnTo>
                  <a:lnTo>
                    <a:pt x="182" y="0"/>
                  </a:lnTo>
                  <a:lnTo>
                    <a:pt x="135" y="44"/>
                  </a:lnTo>
                  <a:lnTo>
                    <a:pt x="43" y="49"/>
                  </a:lnTo>
                  <a:lnTo>
                    <a:pt x="19" y="80"/>
                  </a:lnTo>
                  <a:lnTo>
                    <a:pt x="0" y="57"/>
                  </a:lnTo>
                  <a:lnTo>
                    <a:pt x="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5" name="Freeform 105"/>
            <p:cNvSpPr>
              <a:spLocks/>
            </p:cNvSpPr>
            <p:nvPr/>
          </p:nvSpPr>
          <p:spPr bwMode="auto">
            <a:xfrm>
              <a:off x="735" y="1783"/>
              <a:ext cx="220" cy="325"/>
            </a:xfrm>
            <a:custGeom>
              <a:avLst/>
              <a:gdLst>
                <a:gd name="T0" fmla="*/ 0 w 441"/>
                <a:gd name="T1" fmla="*/ 1 h 650"/>
                <a:gd name="T2" fmla="*/ 0 w 441"/>
                <a:gd name="T3" fmla="*/ 1 h 650"/>
                <a:gd name="T4" fmla="*/ 0 w 441"/>
                <a:gd name="T5" fmla="*/ 1 h 650"/>
                <a:gd name="T6" fmla="*/ 0 w 441"/>
                <a:gd name="T7" fmla="*/ 1 h 650"/>
                <a:gd name="T8" fmla="*/ 0 w 441"/>
                <a:gd name="T9" fmla="*/ 1 h 650"/>
                <a:gd name="T10" fmla="*/ 0 w 441"/>
                <a:gd name="T11" fmla="*/ 1 h 650"/>
                <a:gd name="T12" fmla="*/ 0 w 441"/>
                <a:gd name="T13" fmla="*/ 1 h 650"/>
                <a:gd name="T14" fmla="*/ 0 w 441"/>
                <a:gd name="T15" fmla="*/ 1 h 650"/>
                <a:gd name="T16" fmla="*/ 0 w 441"/>
                <a:gd name="T17" fmla="*/ 1 h 650"/>
                <a:gd name="T18" fmla="*/ 0 w 441"/>
                <a:gd name="T19" fmla="*/ 1 h 650"/>
                <a:gd name="T20" fmla="*/ 0 w 441"/>
                <a:gd name="T21" fmla="*/ 1 h 650"/>
                <a:gd name="T22" fmla="*/ 0 w 441"/>
                <a:gd name="T23" fmla="*/ 1 h 650"/>
                <a:gd name="T24" fmla="*/ 0 w 441"/>
                <a:gd name="T25" fmla="*/ 1 h 650"/>
                <a:gd name="T26" fmla="*/ 0 w 441"/>
                <a:gd name="T27" fmla="*/ 1 h 650"/>
                <a:gd name="T28" fmla="*/ 0 w 441"/>
                <a:gd name="T29" fmla="*/ 1 h 650"/>
                <a:gd name="T30" fmla="*/ 0 w 441"/>
                <a:gd name="T31" fmla="*/ 0 h 650"/>
                <a:gd name="T32" fmla="*/ 0 w 441"/>
                <a:gd name="T33" fmla="*/ 1 h 650"/>
                <a:gd name="T34" fmla="*/ 0 w 441"/>
                <a:gd name="T35" fmla="*/ 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1"/>
                <a:gd name="T55" fmla="*/ 0 h 650"/>
                <a:gd name="T56" fmla="*/ 441 w 441"/>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1" h="650">
                  <a:moveTo>
                    <a:pt x="369" y="30"/>
                  </a:moveTo>
                  <a:lnTo>
                    <a:pt x="394" y="127"/>
                  </a:lnTo>
                  <a:lnTo>
                    <a:pt x="420" y="247"/>
                  </a:lnTo>
                  <a:lnTo>
                    <a:pt x="422" y="469"/>
                  </a:lnTo>
                  <a:lnTo>
                    <a:pt x="400" y="536"/>
                  </a:lnTo>
                  <a:lnTo>
                    <a:pt x="251" y="585"/>
                  </a:lnTo>
                  <a:lnTo>
                    <a:pt x="192" y="580"/>
                  </a:lnTo>
                  <a:lnTo>
                    <a:pt x="0" y="409"/>
                  </a:lnTo>
                  <a:lnTo>
                    <a:pt x="109" y="547"/>
                  </a:lnTo>
                  <a:lnTo>
                    <a:pt x="143" y="644"/>
                  </a:lnTo>
                  <a:lnTo>
                    <a:pt x="198" y="650"/>
                  </a:lnTo>
                  <a:lnTo>
                    <a:pt x="265" y="602"/>
                  </a:lnTo>
                  <a:lnTo>
                    <a:pt x="398" y="570"/>
                  </a:lnTo>
                  <a:lnTo>
                    <a:pt x="441" y="475"/>
                  </a:lnTo>
                  <a:lnTo>
                    <a:pt x="441" y="239"/>
                  </a:lnTo>
                  <a:lnTo>
                    <a:pt x="380" y="0"/>
                  </a:lnTo>
                  <a:lnTo>
                    <a:pt x="36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6" name="Freeform 106"/>
            <p:cNvSpPr>
              <a:spLocks/>
            </p:cNvSpPr>
            <p:nvPr/>
          </p:nvSpPr>
          <p:spPr bwMode="auto">
            <a:xfrm>
              <a:off x="840" y="1905"/>
              <a:ext cx="76" cy="77"/>
            </a:xfrm>
            <a:custGeom>
              <a:avLst/>
              <a:gdLst>
                <a:gd name="T0" fmla="*/ 1 w 152"/>
                <a:gd name="T1" fmla="*/ 0 h 154"/>
                <a:gd name="T2" fmla="*/ 1 w 152"/>
                <a:gd name="T3" fmla="*/ 1 h 154"/>
                <a:gd name="T4" fmla="*/ 1 w 152"/>
                <a:gd name="T5" fmla="*/ 1 h 154"/>
                <a:gd name="T6" fmla="*/ 1 w 152"/>
                <a:gd name="T7" fmla="*/ 1 h 154"/>
                <a:gd name="T8" fmla="*/ 0 w 152"/>
                <a:gd name="T9" fmla="*/ 1 h 154"/>
                <a:gd name="T10" fmla="*/ 1 w 152"/>
                <a:gd name="T11" fmla="*/ 1 h 154"/>
                <a:gd name="T12" fmla="*/ 1 w 152"/>
                <a:gd name="T13" fmla="*/ 1 h 154"/>
                <a:gd name="T14" fmla="*/ 1 w 152"/>
                <a:gd name="T15" fmla="*/ 1 h 154"/>
                <a:gd name="T16" fmla="*/ 1 w 152"/>
                <a:gd name="T17" fmla="*/ 1 h 154"/>
                <a:gd name="T18" fmla="*/ 1 w 152"/>
                <a:gd name="T19" fmla="*/ 0 h 154"/>
                <a:gd name="T20" fmla="*/ 1 w 152"/>
                <a:gd name="T21" fmla="*/ 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54"/>
                <a:gd name="T35" fmla="*/ 152 w 152"/>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54">
                  <a:moveTo>
                    <a:pt x="99" y="0"/>
                  </a:moveTo>
                  <a:lnTo>
                    <a:pt x="152" y="95"/>
                  </a:lnTo>
                  <a:lnTo>
                    <a:pt x="122" y="143"/>
                  </a:lnTo>
                  <a:lnTo>
                    <a:pt x="55" y="137"/>
                  </a:lnTo>
                  <a:lnTo>
                    <a:pt x="0" y="154"/>
                  </a:lnTo>
                  <a:lnTo>
                    <a:pt x="6" y="137"/>
                  </a:lnTo>
                  <a:lnTo>
                    <a:pt x="54" y="126"/>
                  </a:lnTo>
                  <a:lnTo>
                    <a:pt x="112" y="130"/>
                  </a:lnTo>
                  <a:lnTo>
                    <a:pt x="133" y="95"/>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7" name="Freeform 107"/>
            <p:cNvSpPr>
              <a:spLocks/>
            </p:cNvSpPr>
            <p:nvPr/>
          </p:nvSpPr>
          <p:spPr bwMode="auto">
            <a:xfrm>
              <a:off x="875" y="2013"/>
              <a:ext cx="43" cy="27"/>
            </a:xfrm>
            <a:custGeom>
              <a:avLst/>
              <a:gdLst>
                <a:gd name="T0" fmla="*/ 0 w 85"/>
                <a:gd name="T1" fmla="*/ 1 h 53"/>
                <a:gd name="T2" fmla="*/ 1 w 85"/>
                <a:gd name="T3" fmla="*/ 0 h 53"/>
                <a:gd name="T4" fmla="*/ 1 w 85"/>
                <a:gd name="T5" fmla="*/ 1 h 53"/>
                <a:gd name="T6" fmla="*/ 1 w 85"/>
                <a:gd name="T7" fmla="*/ 1 h 53"/>
                <a:gd name="T8" fmla="*/ 0 w 85"/>
                <a:gd name="T9" fmla="*/ 1 h 53"/>
                <a:gd name="T10" fmla="*/ 0 w 85"/>
                <a:gd name="T11" fmla="*/ 1 h 53"/>
                <a:gd name="T12" fmla="*/ 0 60000 65536"/>
                <a:gd name="T13" fmla="*/ 0 60000 65536"/>
                <a:gd name="T14" fmla="*/ 0 60000 65536"/>
                <a:gd name="T15" fmla="*/ 0 60000 65536"/>
                <a:gd name="T16" fmla="*/ 0 60000 65536"/>
                <a:gd name="T17" fmla="*/ 0 60000 65536"/>
                <a:gd name="T18" fmla="*/ 0 w 85"/>
                <a:gd name="T19" fmla="*/ 0 h 53"/>
                <a:gd name="T20" fmla="*/ 85 w 8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5" h="53">
                  <a:moveTo>
                    <a:pt x="0" y="28"/>
                  </a:moveTo>
                  <a:lnTo>
                    <a:pt x="85" y="0"/>
                  </a:lnTo>
                  <a:lnTo>
                    <a:pt x="81" y="17"/>
                  </a:lnTo>
                  <a:lnTo>
                    <a:pt x="24" y="53"/>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8" name="Freeform 108"/>
            <p:cNvSpPr>
              <a:spLocks/>
            </p:cNvSpPr>
            <p:nvPr/>
          </p:nvSpPr>
          <p:spPr bwMode="auto">
            <a:xfrm>
              <a:off x="649" y="1710"/>
              <a:ext cx="276" cy="102"/>
            </a:xfrm>
            <a:custGeom>
              <a:avLst/>
              <a:gdLst>
                <a:gd name="T0" fmla="*/ 1 w 551"/>
                <a:gd name="T1" fmla="*/ 0 h 205"/>
                <a:gd name="T2" fmla="*/ 1 w 551"/>
                <a:gd name="T3" fmla="*/ 0 h 205"/>
                <a:gd name="T4" fmla="*/ 1 w 551"/>
                <a:gd name="T5" fmla="*/ 0 h 205"/>
                <a:gd name="T6" fmla="*/ 1 w 551"/>
                <a:gd name="T7" fmla="*/ 0 h 205"/>
                <a:gd name="T8" fmla="*/ 1 w 551"/>
                <a:gd name="T9" fmla="*/ 0 h 205"/>
                <a:gd name="T10" fmla="*/ 1 w 551"/>
                <a:gd name="T11" fmla="*/ 0 h 205"/>
                <a:gd name="T12" fmla="*/ 1 w 551"/>
                <a:gd name="T13" fmla="*/ 0 h 205"/>
                <a:gd name="T14" fmla="*/ 1 w 551"/>
                <a:gd name="T15" fmla="*/ 0 h 205"/>
                <a:gd name="T16" fmla="*/ 1 w 551"/>
                <a:gd name="T17" fmla="*/ 0 h 205"/>
                <a:gd name="T18" fmla="*/ 1 w 551"/>
                <a:gd name="T19" fmla="*/ 0 h 205"/>
                <a:gd name="T20" fmla="*/ 1 w 551"/>
                <a:gd name="T21" fmla="*/ 0 h 205"/>
                <a:gd name="T22" fmla="*/ 1 w 551"/>
                <a:gd name="T23" fmla="*/ 0 h 205"/>
                <a:gd name="T24" fmla="*/ 1 w 551"/>
                <a:gd name="T25" fmla="*/ 0 h 205"/>
                <a:gd name="T26" fmla="*/ 1 w 551"/>
                <a:gd name="T27" fmla="*/ 0 h 205"/>
                <a:gd name="T28" fmla="*/ 1 w 551"/>
                <a:gd name="T29" fmla="*/ 0 h 205"/>
                <a:gd name="T30" fmla="*/ 1 w 551"/>
                <a:gd name="T31" fmla="*/ 0 h 205"/>
                <a:gd name="T32" fmla="*/ 1 w 551"/>
                <a:gd name="T33" fmla="*/ 0 h 205"/>
                <a:gd name="T34" fmla="*/ 0 w 551"/>
                <a:gd name="T35" fmla="*/ 0 h 205"/>
                <a:gd name="T36" fmla="*/ 1 w 551"/>
                <a:gd name="T37" fmla="*/ 0 h 205"/>
                <a:gd name="T38" fmla="*/ 1 w 551"/>
                <a:gd name="T39" fmla="*/ 0 h 205"/>
                <a:gd name="T40" fmla="*/ 1 w 551"/>
                <a:gd name="T41" fmla="*/ 0 h 205"/>
                <a:gd name="T42" fmla="*/ 1 w 551"/>
                <a:gd name="T43" fmla="*/ 0 h 2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205"/>
                <a:gd name="T68" fmla="*/ 551 w 551"/>
                <a:gd name="T69" fmla="*/ 205 h 2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205">
                  <a:moveTo>
                    <a:pt x="160" y="159"/>
                  </a:moveTo>
                  <a:lnTo>
                    <a:pt x="247" y="163"/>
                  </a:lnTo>
                  <a:lnTo>
                    <a:pt x="339" y="201"/>
                  </a:lnTo>
                  <a:lnTo>
                    <a:pt x="308" y="148"/>
                  </a:lnTo>
                  <a:lnTo>
                    <a:pt x="405" y="205"/>
                  </a:lnTo>
                  <a:lnTo>
                    <a:pt x="481" y="201"/>
                  </a:lnTo>
                  <a:lnTo>
                    <a:pt x="551" y="152"/>
                  </a:lnTo>
                  <a:lnTo>
                    <a:pt x="466" y="171"/>
                  </a:lnTo>
                  <a:lnTo>
                    <a:pt x="394" y="146"/>
                  </a:lnTo>
                  <a:lnTo>
                    <a:pt x="485" y="108"/>
                  </a:lnTo>
                  <a:lnTo>
                    <a:pt x="360" y="114"/>
                  </a:lnTo>
                  <a:lnTo>
                    <a:pt x="238" y="72"/>
                  </a:lnTo>
                  <a:lnTo>
                    <a:pt x="150" y="104"/>
                  </a:lnTo>
                  <a:lnTo>
                    <a:pt x="190" y="47"/>
                  </a:lnTo>
                  <a:lnTo>
                    <a:pt x="93" y="66"/>
                  </a:lnTo>
                  <a:lnTo>
                    <a:pt x="84" y="0"/>
                  </a:lnTo>
                  <a:lnTo>
                    <a:pt x="44" y="38"/>
                  </a:lnTo>
                  <a:lnTo>
                    <a:pt x="0" y="19"/>
                  </a:lnTo>
                  <a:lnTo>
                    <a:pt x="14" y="74"/>
                  </a:lnTo>
                  <a:lnTo>
                    <a:pt x="109" y="129"/>
                  </a:lnTo>
                  <a:lnTo>
                    <a:pt x="160"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09" name="Freeform 109"/>
            <p:cNvSpPr>
              <a:spLocks/>
            </p:cNvSpPr>
            <p:nvPr/>
          </p:nvSpPr>
          <p:spPr bwMode="auto">
            <a:xfrm>
              <a:off x="655" y="1644"/>
              <a:ext cx="284" cy="145"/>
            </a:xfrm>
            <a:custGeom>
              <a:avLst/>
              <a:gdLst>
                <a:gd name="T0" fmla="*/ 0 w 568"/>
                <a:gd name="T1" fmla="*/ 1 h 289"/>
                <a:gd name="T2" fmla="*/ 1 w 568"/>
                <a:gd name="T3" fmla="*/ 1 h 289"/>
                <a:gd name="T4" fmla="*/ 1 w 568"/>
                <a:gd name="T5" fmla="*/ 0 h 289"/>
                <a:gd name="T6" fmla="*/ 1 w 568"/>
                <a:gd name="T7" fmla="*/ 1 h 289"/>
                <a:gd name="T8" fmla="*/ 1 w 568"/>
                <a:gd name="T9" fmla="*/ 1 h 289"/>
                <a:gd name="T10" fmla="*/ 1 w 568"/>
                <a:gd name="T11" fmla="*/ 1 h 289"/>
                <a:gd name="T12" fmla="*/ 1 w 568"/>
                <a:gd name="T13" fmla="*/ 1 h 289"/>
                <a:gd name="T14" fmla="*/ 1 w 568"/>
                <a:gd name="T15" fmla="*/ 1 h 289"/>
                <a:gd name="T16" fmla="*/ 1 w 568"/>
                <a:gd name="T17" fmla="*/ 1 h 289"/>
                <a:gd name="T18" fmla="*/ 1 w 568"/>
                <a:gd name="T19" fmla="*/ 1 h 289"/>
                <a:gd name="T20" fmla="*/ 1 w 568"/>
                <a:gd name="T21" fmla="*/ 1 h 289"/>
                <a:gd name="T22" fmla="*/ 1 w 568"/>
                <a:gd name="T23" fmla="*/ 1 h 289"/>
                <a:gd name="T24" fmla="*/ 1 w 568"/>
                <a:gd name="T25" fmla="*/ 1 h 289"/>
                <a:gd name="T26" fmla="*/ 1 w 568"/>
                <a:gd name="T27" fmla="*/ 1 h 289"/>
                <a:gd name="T28" fmla="*/ 0 w 568"/>
                <a:gd name="T29" fmla="*/ 1 h 289"/>
                <a:gd name="T30" fmla="*/ 0 w 568"/>
                <a:gd name="T31" fmla="*/ 1 h 2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8"/>
                <a:gd name="T49" fmla="*/ 0 h 289"/>
                <a:gd name="T50" fmla="*/ 568 w 568"/>
                <a:gd name="T51" fmla="*/ 289 h 2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8" h="289">
                  <a:moveTo>
                    <a:pt x="0" y="134"/>
                  </a:moveTo>
                  <a:lnTo>
                    <a:pt x="72" y="31"/>
                  </a:lnTo>
                  <a:lnTo>
                    <a:pt x="260" y="0"/>
                  </a:lnTo>
                  <a:lnTo>
                    <a:pt x="444" y="75"/>
                  </a:lnTo>
                  <a:lnTo>
                    <a:pt x="557" y="192"/>
                  </a:lnTo>
                  <a:lnTo>
                    <a:pt x="568" y="227"/>
                  </a:lnTo>
                  <a:lnTo>
                    <a:pt x="534" y="289"/>
                  </a:lnTo>
                  <a:lnTo>
                    <a:pt x="528" y="200"/>
                  </a:lnTo>
                  <a:lnTo>
                    <a:pt x="450" y="217"/>
                  </a:lnTo>
                  <a:lnTo>
                    <a:pt x="317" y="170"/>
                  </a:lnTo>
                  <a:lnTo>
                    <a:pt x="266" y="103"/>
                  </a:lnTo>
                  <a:lnTo>
                    <a:pt x="169" y="137"/>
                  </a:lnTo>
                  <a:lnTo>
                    <a:pt x="99" y="122"/>
                  </a:lnTo>
                  <a:lnTo>
                    <a:pt x="80" y="67"/>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0" name="Freeform 110"/>
            <p:cNvSpPr>
              <a:spLocks/>
            </p:cNvSpPr>
            <p:nvPr/>
          </p:nvSpPr>
          <p:spPr bwMode="auto">
            <a:xfrm>
              <a:off x="620" y="1740"/>
              <a:ext cx="126" cy="253"/>
            </a:xfrm>
            <a:custGeom>
              <a:avLst/>
              <a:gdLst>
                <a:gd name="T0" fmla="*/ 0 w 253"/>
                <a:gd name="T1" fmla="*/ 1 h 506"/>
                <a:gd name="T2" fmla="*/ 0 w 253"/>
                <a:gd name="T3" fmla="*/ 1 h 506"/>
                <a:gd name="T4" fmla="*/ 0 w 253"/>
                <a:gd name="T5" fmla="*/ 1 h 506"/>
                <a:gd name="T6" fmla="*/ 0 w 253"/>
                <a:gd name="T7" fmla="*/ 1 h 506"/>
                <a:gd name="T8" fmla="*/ 0 w 253"/>
                <a:gd name="T9" fmla="*/ 1 h 506"/>
                <a:gd name="T10" fmla="*/ 0 w 253"/>
                <a:gd name="T11" fmla="*/ 1 h 506"/>
                <a:gd name="T12" fmla="*/ 0 w 253"/>
                <a:gd name="T13" fmla="*/ 1 h 506"/>
                <a:gd name="T14" fmla="*/ 0 w 253"/>
                <a:gd name="T15" fmla="*/ 1 h 506"/>
                <a:gd name="T16" fmla="*/ 0 w 253"/>
                <a:gd name="T17" fmla="*/ 1 h 506"/>
                <a:gd name="T18" fmla="*/ 0 w 253"/>
                <a:gd name="T19" fmla="*/ 1 h 506"/>
                <a:gd name="T20" fmla="*/ 0 w 253"/>
                <a:gd name="T21" fmla="*/ 1 h 506"/>
                <a:gd name="T22" fmla="*/ 0 w 253"/>
                <a:gd name="T23" fmla="*/ 1 h 506"/>
                <a:gd name="T24" fmla="*/ 0 w 253"/>
                <a:gd name="T25" fmla="*/ 1 h 506"/>
                <a:gd name="T26" fmla="*/ 0 w 253"/>
                <a:gd name="T27" fmla="*/ 1 h 506"/>
                <a:gd name="T28" fmla="*/ 0 w 253"/>
                <a:gd name="T29" fmla="*/ 1 h 506"/>
                <a:gd name="T30" fmla="*/ 0 w 253"/>
                <a:gd name="T31" fmla="*/ 1 h 506"/>
                <a:gd name="T32" fmla="*/ 0 w 253"/>
                <a:gd name="T33" fmla="*/ 1 h 506"/>
                <a:gd name="T34" fmla="*/ 0 w 253"/>
                <a:gd name="T35" fmla="*/ 0 h 506"/>
                <a:gd name="T36" fmla="*/ 0 w 253"/>
                <a:gd name="T37" fmla="*/ 1 h 506"/>
                <a:gd name="T38" fmla="*/ 0 w 253"/>
                <a:gd name="T39" fmla="*/ 1 h 506"/>
                <a:gd name="T40" fmla="*/ 0 w 253"/>
                <a:gd name="T41" fmla="*/ 1 h 506"/>
                <a:gd name="T42" fmla="*/ 0 w 253"/>
                <a:gd name="T43" fmla="*/ 1 h 506"/>
                <a:gd name="T44" fmla="*/ 0 w 253"/>
                <a:gd name="T45" fmla="*/ 1 h 506"/>
                <a:gd name="T46" fmla="*/ 0 w 253"/>
                <a:gd name="T47" fmla="*/ 1 h 5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3"/>
                <a:gd name="T73" fmla="*/ 0 h 506"/>
                <a:gd name="T74" fmla="*/ 253 w 253"/>
                <a:gd name="T75" fmla="*/ 506 h 5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3" h="506">
                  <a:moveTo>
                    <a:pt x="204" y="103"/>
                  </a:moveTo>
                  <a:lnTo>
                    <a:pt x="246" y="267"/>
                  </a:lnTo>
                  <a:lnTo>
                    <a:pt x="225" y="352"/>
                  </a:lnTo>
                  <a:lnTo>
                    <a:pt x="240" y="411"/>
                  </a:lnTo>
                  <a:lnTo>
                    <a:pt x="190" y="375"/>
                  </a:lnTo>
                  <a:lnTo>
                    <a:pt x="162" y="327"/>
                  </a:lnTo>
                  <a:lnTo>
                    <a:pt x="128" y="356"/>
                  </a:lnTo>
                  <a:lnTo>
                    <a:pt x="145" y="434"/>
                  </a:lnTo>
                  <a:lnTo>
                    <a:pt x="194" y="474"/>
                  </a:lnTo>
                  <a:lnTo>
                    <a:pt x="253" y="470"/>
                  </a:lnTo>
                  <a:lnTo>
                    <a:pt x="236" y="506"/>
                  </a:lnTo>
                  <a:lnTo>
                    <a:pt x="177" y="489"/>
                  </a:lnTo>
                  <a:lnTo>
                    <a:pt x="128" y="430"/>
                  </a:lnTo>
                  <a:lnTo>
                    <a:pt x="97" y="352"/>
                  </a:lnTo>
                  <a:lnTo>
                    <a:pt x="114" y="322"/>
                  </a:lnTo>
                  <a:lnTo>
                    <a:pt x="17" y="200"/>
                  </a:lnTo>
                  <a:lnTo>
                    <a:pt x="0" y="35"/>
                  </a:lnTo>
                  <a:lnTo>
                    <a:pt x="67" y="0"/>
                  </a:lnTo>
                  <a:lnTo>
                    <a:pt x="31" y="48"/>
                  </a:lnTo>
                  <a:lnTo>
                    <a:pt x="133" y="120"/>
                  </a:lnTo>
                  <a:lnTo>
                    <a:pt x="143" y="206"/>
                  </a:lnTo>
                  <a:lnTo>
                    <a:pt x="194" y="232"/>
                  </a:lnTo>
                  <a:lnTo>
                    <a:pt x="204"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1" name="Freeform 111"/>
            <p:cNvSpPr>
              <a:spLocks/>
            </p:cNvSpPr>
            <p:nvPr/>
          </p:nvSpPr>
          <p:spPr bwMode="auto">
            <a:xfrm>
              <a:off x="679" y="1918"/>
              <a:ext cx="46" cy="18"/>
            </a:xfrm>
            <a:custGeom>
              <a:avLst/>
              <a:gdLst>
                <a:gd name="T0" fmla="*/ 0 w 93"/>
                <a:gd name="T1" fmla="*/ 1 h 36"/>
                <a:gd name="T2" fmla="*/ 0 w 93"/>
                <a:gd name="T3" fmla="*/ 0 h 36"/>
                <a:gd name="T4" fmla="*/ 0 w 93"/>
                <a:gd name="T5" fmla="*/ 1 h 36"/>
                <a:gd name="T6" fmla="*/ 0 w 93"/>
                <a:gd name="T7" fmla="*/ 1 h 36"/>
                <a:gd name="T8" fmla="*/ 0 w 93"/>
                <a:gd name="T9" fmla="*/ 1 h 36"/>
                <a:gd name="T10" fmla="*/ 0 w 93"/>
                <a:gd name="T11" fmla="*/ 1 h 36"/>
                <a:gd name="T12" fmla="*/ 0 60000 65536"/>
                <a:gd name="T13" fmla="*/ 0 60000 65536"/>
                <a:gd name="T14" fmla="*/ 0 60000 65536"/>
                <a:gd name="T15" fmla="*/ 0 60000 65536"/>
                <a:gd name="T16" fmla="*/ 0 60000 65536"/>
                <a:gd name="T17" fmla="*/ 0 60000 65536"/>
                <a:gd name="T18" fmla="*/ 0 w 93"/>
                <a:gd name="T19" fmla="*/ 0 h 36"/>
                <a:gd name="T20" fmla="*/ 93 w 9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3" h="36">
                  <a:moveTo>
                    <a:pt x="93" y="13"/>
                  </a:moveTo>
                  <a:lnTo>
                    <a:pt x="0" y="0"/>
                  </a:lnTo>
                  <a:lnTo>
                    <a:pt x="8" y="19"/>
                  </a:lnTo>
                  <a:lnTo>
                    <a:pt x="88" y="36"/>
                  </a:lnTo>
                  <a:lnTo>
                    <a:pt x="9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2" name="Freeform 112"/>
            <p:cNvSpPr>
              <a:spLocks/>
            </p:cNvSpPr>
            <p:nvPr/>
          </p:nvSpPr>
          <p:spPr bwMode="auto">
            <a:xfrm>
              <a:off x="704" y="1931"/>
              <a:ext cx="30" cy="26"/>
            </a:xfrm>
            <a:custGeom>
              <a:avLst/>
              <a:gdLst>
                <a:gd name="T0" fmla="*/ 0 w 58"/>
                <a:gd name="T1" fmla="*/ 0 h 52"/>
                <a:gd name="T2" fmla="*/ 0 w 58"/>
                <a:gd name="T3" fmla="*/ 1 h 52"/>
                <a:gd name="T4" fmla="*/ 1 w 58"/>
                <a:gd name="T5" fmla="*/ 1 h 52"/>
                <a:gd name="T6" fmla="*/ 1 w 58"/>
                <a:gd name="T7" fmla="*/ 0 h 52"/>
                <a:gd name="T8" fmla="*/ 0 w 58"/>
                <a:gd name="T9" fmla="*/ 0 h 52"/>
                <a:gd name="T10" fmla="*/ 0 w 58"/>
                <a:gd name="T11" fmla="*/ 0 h 52"/>
                <a:gd name="T12" fmla="*/ 0 60000 65536"/>
                <a:gd name="T13" fmla="*/ 0 60000 65536"/>
                <a:gd name="T14" fmla="*/ 0 60000 65536"/>
                <a:gd name="T15" fmla="*/ 0 60000 65536"/>
                <a:gd name="T16" fmla="*/ 0 60000 65536"/>
                <a:gd name="T17" fmla="*/ 0 60000 65536"/>
                <a:gd name="T18" fmla="*/ 0 w 58"/>
                <a:gd name="T19" fmla="*/ 0 h 52"/>
                <a:gd name="T20" fmla="*/ 58 w 5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8" h="52">
                  <a:moveTo>
                    <a:pt x="0" y="0"/>
                  </a:moveTo>
                  <a:lnTo>
                    <a:pt x="0" y="40"/>
                  </a:lnTo>
                  <a:lnTo>
                    <a:pt x="58" y="52"/>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3" name="Freeform 113"/>
            <p:cNvSpPr>
              <a:spLocks/>
            </p:cNvSpPr>
            <p:nvPr/>
          </p:nvSpPr>
          <p:spPr bwMode="auto">
            <a:xfrm>
              <a:off x="906" y="1934"/>
              <a:ext cx="31" cy="38"/>
            </a:xfrm>
            <a:custGeom>
              <a:avLst/>
              <a:gdLst>
                <a:gd name="T0" fmla="*/ 0 w 63"/>
                <a:gd name="T1" fmla="*/ 1 h 76"/>
                <a:gd name="T2" fmla="*/ 0 w 63"/>
                <a:gd name="T3" fmla="*/ 1 h 76"/>
                <a:gd name="T4" fmla="*/ 0 w 63"/>
                <a:gd name="T5" fmla="*/ 1 h 76"/>
                <a:gd name="T6" fmla="*/ 0 w 63"/>
                <a:gd name="T7" fmla="*/ 0 h 76"/>
                <a:gd name="T8" fmla="*/ 0 w 63"/>
                <a:gd name="T9" fmla="*/ 1 h 76"/>
                <a:gd name="T10" fmla="*/ 0 w 63"/>
                <a:gd name="T11" fmla="*/ 1 h 76"/>
                <a:gd name="T12" fmla="*/ 0 60000 65536"/>
                <a:gd name="T13" fmla="*/ 0 60000 65536"/>
                <a:gd name="T14" fmla="*/ 0 60000 65536"/>
                <a:gd name="T15" fmla="*/ 0 60000 65536"/>
                <a:gd name="T16" fmla="*/ 0 60000 65536"/>
                <a:gd name="T17" fmla="*/ 0 60000 65536"/>
                <a:gd name="T18" fmla="*/ 0 w 63"/>
                <a:gd name="T19" fmla="*/ 0 h 76"/>
                <a:gd name="T20" fmla="*/ 63 w 63"/>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63" h="76">
                  <a:moveTo>
                    <a:pt x="12" y="42"/>
                  </a:moveTo>
                  <a:lnTo>
                    <a:pt x="63" y="76"/>
                  </a:lnTo>
                  <a:lnTo>
                    <a:pt x="48" y="29"/>
                  </a:lnTo>
                  <a:lnTo>
                    <a:pt x="0" y="0"/>
                  </a:lnTo>
                  <a:lnTo>
                    <a:pt x="1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4" name="Freeform 114"/>
            <p:cNvSpPr>
              <a:spLocks/>
            </p:cNvSpPr>
            <p:nvPr/>
          </p:nvSpPr>
          <p:spPr bwMode="auto">
            <a:xfrm>
              <a:off x="316" y="1937"/>
              <a:ext cx="417" cy="741"/>
            </a:xfrm>
            <a:custGeom>
              <a:avLst/>
              <a:gdLst>
                <a:gd name="T0" fmla="*/ 1 w 833"/>
                <a:gd name="T1" fmla="*/ 0 h 1482"/>
                <a:gd name="T2" fmla="*/ 1 w 833"/>
                <a:gd name="T3" fmla="*/ 1 h 1482"/>
                <a:gd name="T4" fmla="*/ 1 w 833"/>
                <a:gd name="T5" fmla="*/ 1 h 1482"/>
                <a:gd name="T6" fmla="*/ 1 w 833"/>
                <a:gd name="T7" fmla="*/ 1 h 1482"/>
                <a:gd name="T8" fmla="*/ 0 w 833"/>
                <a:gd name="T9" fmla="*/ 1 h 1482"/>
                <a:gd name="T10" fmla="*/ 1 w 833"/>
                <a:gd name="T11" fmla="*/ 1 h 1482"/>
                <a:gd name="T12" fmla="*/ 1 w 833"/>
                <a:gd name="T13" fmla="*/ 1 h 1482"/>
                <a:gd name="T14" fmla="*/ 1 w 833"/>
                <a:gd name="T15" fmla="*/ 1 h 1482"/>
                <a:gd name="T16" fmla="*/ 1 w 833"/>
                <a:gd name="T17" fmla="*/ 1 h 1482"/>
                <a:gd name="T18" fmla="*/ 1 w 833"/>
                <a:gd name="T19" fmla="*/ 1 h 1482"/>
                <a:gd name="T20" fmla="*/ 1 w 833"/>
                <a:gd name="T21" fmla="*/ 1 h 1482"/>
                <a:gd name="T22" fmla="*/ 1 w 833"/>
                <a:gd name="T23" fmla="*/ 1 h 1482"/>
                <a:gd name="T24" fmla="*/ 1 w 833"/>
                <a:gd name="T25" fmla="*/ 1 h 1482"/>
                <a:gd name="T26" fmla="*/ 1 w 833"/>
                <a:gd name="T27" fmla="*/ 1 h 1482"/>
                <a:gd name="T28" fmla="*/ 1 w 833"/>
                <a:gd name="T29" fmla="*/ 1 h 1482"/>
                <a:gd name="T30" fmla="*/ 1 w 833"/>
                <a:gd name="T31" fmla="*/ 1 h 1482"/>
                <a:gd name="T32" fmla="*/ 1 w 833"/>
                <a:gd name="T33" fmla="*/ 1 h 1482"/>
                <a:gd name="T34" fmla="*/ 1 w 833"/>
                <a:gd name="T35" fmla="*/ 1 h 1482"/>
                <a:gd name="T36" fmla="*/ 1 w 833"/>
                <a:gd name="T37" fmla="*/ 1 h 1482"/>
                <a:gd name="T38" fmla="*/ 1 w 833"/>
                <a:gd name="T39" fmla="*/ 1 h 1482"/>
                <a:gd name="T40" fmla="*/ 1 w 833"/>
                <a:gd name="T41" fmla="*/ 1 h 1482"/>
                <a:gd name="T42" fmla="*/ 1 w 833"/>
                <a:gd name="T43" fmla="*/ 1 h 1482"/>
                <a:gd name="T44" fmla="*/ 1 w 833"/>
                <a:gd name="T45" fmla="*/ 1 h 1482"/>
                <a:gd name="T46" fmla="*/ 1 w 833"/>
                <a:gd name="T47" fmla="*/ 1 h 1482"/>
                <a:gd name="T48" fmla="*/ 1 w 833"/>
                <a:gd name="T49" fmla="*/ 1 h 1482"/>
                <a:gd name="T50" fmla="*/ 1 w 833"/>
                <a:gd name="T51" fmla="*/ 1 h 1482"/>
                <a:gd name="T52" fmla="*/ 1 w 833"/>
                <a:gd name="T53" fmla="*/ 1 h 1482"/>
                <a:gd name="T54" fmla="*/ 1 w 833"/>
                <a:gd name="T55" fmla="*/ 1 h 1482"/>
                <a:gd name="T56" fmla="*/ 1 w 833"/>
                <a:gd name="T57" fmla="*/ 1 h 1482"/>
                <a:gd name="T58" fmla="*/ 1 w 833"/>
                <a:gd name="T59" fmla="*/ 1 h 1482"/>
                <a:gd name="T60" fmla="*/ 1 w 833"/>
                <a:gd name="T61" fmla="*/ 1 h 1482"/>
                <a:gd name="T62" fmla="*/ 1 w 833"/>
                <a:gd name="T63" fmla="*/ 1 h 1482"/>
                <a:gd name="T64" fmla="*/ 1 w 833"/>
                <a:gd name="T65" fmla="*/ 1 h 1482"/>
                <a:gd name="T66" fmla="*/ 1 w 833"/>
                <a:gd name="T67" fmla="*/ 0 h 1482"/>
                <a:gd name="T68" fmla="*/ 1 w 833"/>
                <a:gd name="T69" fmla="*/ 0 h 1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3"/>
                <a:gd name="T106" fmla="*/ 0 h 1482"/>
                <a:gd name="T107" fmla="*/ 833 w 833"/>
                <a:gd name="T108" fmla="*/ 1482 h 14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3" h="1482">
                  <a:moveTo>
                    <a:pt x="692" y="0"/>
                  </a:moveTo>
                  <a:lnTo>
                    <a:pt x="443" y="129"/>
                  </a:lnTo>
                  <a:lnTo>
                    <a:pt x="264" y="198"/>
                  </a:lnTo>
                  <a:lnTo>
                    <a:pt x="144" y="659"/>
                  </a:lnTo>
                  <a:lnTo>
                    <a:pt x="0" y="1155"/>
                  </a:lnTo>
                  <a:lnTo>
                    <a:pt x="101" y="1414"/>
                  </a:lnTo>
                  <a:lnTo>
                    <a:pt x="650" y="1482"/>
                  </a:lnTo>
                  <a:lnTo>
                    <a:pt x="802" y="1439"/>
                  </a:lnTo>
                  <a:lnTo>
                    <a:pt x="707" y="1423"/>
                  </a:lnTo>
                  <a:lnTo>
                    <a:pt x="833" y="1228"/>
                  </a:lnTo>
                  <a:lnTo>
                    <a:pt x="732" y="1269"/>
                  </a:lnTo>
                  <a:lnTo>
                    <a:pt x="601" y="1420"/>
                  </a:lnTo>
                  <a:lnTo>
                    <a:pt x="207" y="1323"/>
                  </a:lnTo>
                  <a:lnTo>
                    <a:pt x="194" y="1178"/>
                  </a:lnTo>
                  <a:lnTo>
                    <a:pt x="97" y="1275"/>
                  </a:lnTo>
                  <a:lnTo>
                    <a:pt x="116" y="1140"/>
                  </a:lnTo>
                  <a:lnTo>
                    <a:pt x="352" y="1121"/>
                  </a:lnTo>
                  <a:lnTo>
                    <a:pt x="198" y="1068"/>
                  </a:lnTo>
                  <a:lnTo>
                    <a:pt x="68" y="1083"/>
                  </a:lnTo>
                  <a:lnTo>
                    <a:pt x="179" y="918"/>
                  </a:lnTo>
                  <a:lnTo>
                    <a:pt x="289" y="264"/>
                  </a:lnTo>
                  <a:lnTo>
                    <a:pt x="405" y="528"/>
                  </a:lnTo>
                  <a:lnTo>
                    <a:pt x="452" y="836"/>
                  </a:lnTo>
                  <a:lnTo>
                    <a:pt x="279" y="713"/>
                  </a:lnTo>
                  <a:lnTo>
                    <a:pt x="418" y="962"/>
                  </a:lnTo>
                  <a:lnTo>
                    <a:pt x="418" y="1135"/>
                  </a:lnTo>
                  <a:lnTo>
                    <a:pt x="578" y="1207"/>
                  </a:lnTo>
                  <a:lnTo>
                    <a:pt x="770" y="1207"/>
                  </a:lnTo>
                  <a:lnTo>
                    <a:pt x="635" y="1155"/>
                  </a:lnTo>
                  <a:lnTo>
                    <a:pt x="487" y="880"/>
                  </a:lnTo>
                  <a:lnTo>
                    <a:pt x="462" y="447"/>
                  </a:lnTo>
                  <a:lnTo>
                    <a:pt x="355" y="226"/>
                  </a:lnTo>
                  <a:lnTo>
                    <a:pt x="496" y="150"/>
                  </a:lnTo>
                  <a:lnTo>
                    <a:pt x="6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5" name="Freeform 115"/>
            <p:cNvSpPr>
              <a:spLocks/>
            </p:cNvSpPr>
            <p:nvPr/>
          </p:nvSpPr>
          <p:spPr bwMode="auto">
            <a:xfrm>
              <a:off x="742" y="2500"/>
              <a:ext cx="260" cy="161"/>
            </a:xfrm>
            <a:custGeom>
              <a:avLst/>
              <a:gdLst>
                <a:gd name="T0" fmla="*/ 0 w 518"/>
                <a:gd name="T1" fmla="*/ 0 h 323"/>
                <a:gd name="T2" fmla="*/ 1 w 518"/>
                <a:gd name="T3" fmla="*/ 0 h 323"/>
                <a:gd name="T4" fmla="*/ 1 w 518"/>
                <a:gd name="T5" fmla="*/ 0 h 323"/>
                <a:gd name="T6" fmla="*/ 1 w 518"/>
                <a:gd name="T7" fmla="*/ 0 h 323"/>
                <a:gd name="T8" fmla="*/ 1 w 518"/>
                <a:gd name="T9" fmla="*/ 0 h 323"/>
                <a:gd name="T10" fmla="*/ 1 w 518"/>
                <a:gd name="T11" fmla="*/ 0 h 323"/>
                <a:gd name="T12" fmla="*/ 1 w 518"/>
                <a:gd name="T13" fmla="*/ 0 h 323"/>
                <a:gd name="T14" fmla="*/ 1 w 518"/>
                <a:gd name="T15" fmla="*/ 0 h 323"/>
                <a:gd name="T16" fmla="*/ 1 w 518"/>
                <a:gd name="T17" fmla="*/ 0 h 323"/>
                <a:gd name="T18" fmla="*/ 1 w 518"/>
                <a:gd name="T19" fmla="*/ 0 h 323"/>
                <a:gd name="T20" fmla="*/ 1 w 518"/>
                <a:gd name="T21" fmla="*/ 0 h 323"/>
                <a:gd name="T22" fmla="*/ 1 w 518"/>
                <a:gd name="T23" fmla="*/ 0 h 323"/>
                <a:gd name="T24" fmla="*/ 1 w 518"/>
                <a:gd name="T25" fmla="*/ 0 h 323"/>
                <a:gd name="T26" fmla="*/ 1 w 518"/>
                <a:gd name="T27" fmla="*/ 0 h 323"/>
                <a:gd name="T28" fmla="*/ 1 w 518"/>
                <a:gd name="T29" fmla="*/ 0 h 323"/>
                <a:gd name="T30" fmla="*/ 1 w 518"/>
                <a:gd name="T31" fmla="*/ 0 h 323"/>
                <a:gd name="T32" fmla="*/ 1 w 518"/>
                <a:gd name="T33" fmla="*/ 0 h 323"/>
                <a:gd name="T34" fmla="*/ 1 w 518"/>
                <a:gd name="T35" fmla="*/ 0 h 323"/>
                <a:gd name="T36" fmla="*/ 1 w 518"/>
                <a:gd name="T37" fmla="*/ 0 h 323"/>
                <a:gd name="T38" fmla="*/ 1 w 518"/>
                <a:gd name="T39" fmla="*/ 0 h 323"/>
                <a:gd name="T40" fmla="*/ 1 w 518"/>
                <a:gd name="T41" fmla="*/ 0 h 323"/>
                <a:gd name="T42" fmla="*/ 1 w 518"/>
                <a:gd name="T43" fmla="*/ 0 h 323"/>
                <a:gd name="T44" fmla="*/ 1 w 518"/>
                <a:gd name="T45" fmla="*/ 0 h 323"/>
                <a:gd name="T46" fmla="*/ 1 w 518"/>
                <a:gd name="T47" fmla="*/ 0 h 323"/>
                <a:gd name="T48" fmla="*/ 1 w 518"/>
                <a:gd name="T49" fmla="*/ 0 h 323"/>
                <a:gd name="T50" fmla="*/ 1 w 518"/>
                <a:gd name="T51" fmla="*/ 0 h 323"/>
                <a:gd name="T52" fmla="*/ 0 w 518"/>
                <a:gd name="T53" fmla="*/ 0 h 323"/>
                <a:gd name="T54" fmla="*/ 0 w 518"/>
                <a:gd name="T55" fmla="*/ 0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8"/>
                <a:gd name="T85" fmla="*/ 0 h 323"/>
                <a:gd name="T86" fmla="*/ 518 w 518"/>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8" h="323">
                  <a:moveTo>
                    <a:pt x="0" y="87"/>
                  </a:moveTo>
                  <a:lnTo>
                    <a:pt x="114" y="82"/>
                  </a:lnTo>
                  <a:lnTo>
                    <a:pt x="321" y="0"/>
                  </a:lnTo>
                  <a:lnTo>
                    <a:pt x="490" y="63"/>
                  </a:lnTo>
                  <a:lnTo>
                    <a:pt x="518" y="194"/>
                  </a:lnTo>
                  <a:lnTo>
                    <a:pt x="403" y="298"/>
                  </a:lnTo>
                  <a:lnTo>
                    <a:pt x="201" y="298"/>
                  </a:lnTo>
                  <a:lnTo>
                    <a:pt x="374" y="285"/>
                  </a:lnTo>
                  <a:lnTo>
                    <a:pt x="393" y="260"/>
                  </a:lnTo>
                  <a:lnTo>
                    <a:pt x="321" y="232"/>
                  </a:lnTo>
                  <a:lnTo>
                    <a:pt x="418" y="236"/>
                  </a:lnTo>
                  <a:lnTo>
                    <a:pt x="422" y="198"/>
                  </a:lnTo>
                  <a:lnTo>
                    <a:pt x="345" y="154"/>
                  </a:lnTo>
                  <a:lnTo>
                    <a:pt x="437" y="179"/>
                  </a:lnTo>
                  <a:lnTo>
                    <a:pt x="456" y="150"/>
                  </a:lnTo>
                  <a:lnTo>
                    <a:pt x="359" y="82"/>
                  </a:lnTo>
                  <a:lnTo>
                    <a:pt x="471" y="122"/>
                  </a:lnTo>
                  <a:lnTo>
                    <a:pt x="475" y="82"/>
                  </a:lnTo>
                  <a:lnTo>
                    <a:pt x="326" y="34"/>
                  </a:lnTo>
                  <a:lnTo>
                    <a:pt x="245" y="68"/>
                  </a:lnTo>
                  <a:lnTo>
                    <a:pt x="220" y="247"/>
                  </a:lnTo>
                  <a:lnTo>
                    <a:pt x="154" y="247"/>
                  </a:lnTo>
                  <a:lnTo>
                    <a:pt x="110" y="323"/>
                  </a:lnTo>
                  <a:lnTo>
                    <a:pt x="66" y="323"/>
                  </a:lnTo>
                  <a:lnTo>
                    <a:pt x="85" y="184"/>
                  </a:lnTo>
                  <a:lnTo>
                    <a:pt x="110" y="112"/>
                  </a:lnTo>
                  <a:lnTo>
                    <a:pt x="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6" name="Freeform 116"/>
            <p:cNvSpPr>
              <a:spLocks/>
            </p:cNvSpPr>
            <p:nvPr/>
          </p:nvSpPr>
          <p:spPr bwMode="auto">
            <a:xfrm>
              <a:off x="983" y="2540"/>
              <a:ext cx="50" cy="52"/>
            </a:xfrm>
            <a:custGeom>
              <a:avLst/>
              <a:gdLst>
                <a:gd name="T0" fmla="*/ 0 w 101"/>
                <a:gd name="T1" fmla="*/ 0 h 102"/>
                <a:gd name="T2" fmla="*/ 0 w 101"/>
                <a:gd name="T3" fmla="*/ 1 h 102"/>
                <a:gd name="T4" fmla="*/ 0 w 101"/>
                <a:gd name="T5" fmla="*/ 1 h 102"/>
                <a:gd name="T6" fmla="*/ 0 w 101"/>
                <a:gd name="T7" fmla="*/ 1 h 102"/>
                <a:gd name="T8" fmla="*/ 0 w 101"/>
                <a:gd name="T9" fmla="*/ 1 h 102"/>
                <a:gd name="T10" fmla="*/ 0 w 101"/>
                <a:gd name="T11" fmla="*/ 1 h 102"/>
                <a:gd name="T12" fmla="*/ 0 w 101"/>
                <a:gd name="T13" fmla="*/ 0 h 102"/>
                <a:gd name="T14" fmla="*/ 0 w 101"/>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102"/>
                <a:gd name="T26" fmla="*/ 101 w 101"/>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102">
                  <a:moveTo>
                    <a:pt x="4" y="0"/>
                  </a:moveTo>
                  <a:lnTo>
                    <a:pt x="101" y="21"/>
                  </a:lnTo>
                  <a:lnTo>
                    <a:pt x="73" y="62"/>
                  </a:lnTo>
                  <a:lnTo>
                    <a:pt x="14" y="102"/>
                  </a:lnTo>
                  <a:lnTo>
                    <a:pt x="0" y="78"/>
                  </a:lnTo>
                  <a:lnTo>
                    <a:pt x="57" y="4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7" name="Freeform 117"/>
            <p:cNvSpPr>
              <a:spLocks/>
            </p:cNvSpPr>
            <p:nvPr/>
          </p:nvSpPr>
          <p:spPr bwMode="auto">
            <a:xfrm>
              <a:off x="889" y="2375"/>
              <a:ext cx="81" cy="154"/>
            </a:xfrm>
            <a:custGeom>
              <a:avLst/>
              <a:gdLst>
                <a:gd name="T0" fmla="*/ 0 w 164"/>
                <a:gd name="T1" fmla="*/ 1 h 308"/>
                <a:gd name="T2" fmla="*/ 0 w 164"/>
                <a:gd name="T3" fmla="*/ 1 h 308"/>
                <a:gd name="T4" fmla="*/ 0 w 164"/>
                <a:gd name="T5" fmla="*/ 0 h 308"/>
                <a:gd name="T6" fmla="*/ 0 w 164"/>
                <a:gd name="T7" fmla="*/ 0 h 308"/>
                <a:gd name="T8" fmla="*/ 0 w 164"/>
                <a:gd name="T9" fmla="*/ 1 h 308"/>
                <a:gd name="T10" fmla="*/ 0 w 164"/>
                <a:gd name="T11" fmla="*/ 1 h 308"/>
                <a:gd name="T12" fmla="*/ 0 w 164"/>
                <a:gd name="T13" fmla="*/ 1 h 308"/>
                <a:gd name="T14" fmla="*/ 0 w 164"/>
                <a:gd name="T15" fmla="*/ 1 h 308"/>
                <a:gd name="T16" fmla="*/ 0 w 164"/>
                <a:gd name="T17" fmla="*/ 1 h 308"/>
                <a:gd name="T18" fmla="*/ 0 w 164"/>
                <a:gd name="T19" fmla="*/ 1 h 308"/>
                <a:gd name="T20" fmla="*/ 0 w 164"/>
                <a:gd name="T21" fmla="*/ 1 h 3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308"/>
                <a:gd name="T35" fmla="*/ 164 w 164"/>
                <a:gd name="T36" fmla="*/ 308 h 3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308">
                  <a:moveTo>
                    <a:pt x="135" y="302"/>
                  </a:moveTo>
                  <a:lnTo>
                    <a:pt x="164" y="308"/>
                  </a:lnTo>
                  <a:lnTo>
                    <a:pt x="48" y="0"/>
                  </a:lnTo>
                  <a:lnTo>
                    <a:pt x="0" y="0"/>
                  </a:lnTo>
                  <a:lnTo>
                    <a:pt x="0" y="38"/>
                  </a:lnTo>
                  <a:lnTo>
                    <a:pt x="72" y="283"/>
                  </a:lnTo>
                  <a:lnTo>
                    <a:pt x="97" y="298"/>
                  </a:lnTo>
                  <a:lnTo>
                    <a:pt x="19" y="19"/>
                  </a:lnTo>
                  <a:lnTo>
                    <a:pt x="48" y="57"/>
                  </a:lnTo>
                  <a:lnTo>
                    <a:pt x="135"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8" name="Freeform 118"/>
            <p:cNvSpPr>
              <a:spLocks/>
            </p:cNvSpPr>
            <p:nvPr/>
          </p:nvSpPr>
          <p:spPr bwMode="auto">
            <a:xfrm>
              <a:off x="596" y="2098"/>
              <a:ext cx="57" cy="345"/>
            </a:xfrm>
            <a:custGeom>
              <a:avLst/>
              <a:gdLst>
                <a:gd name="T0" fmla="*/ 1 w 114"/>
                <a:gd name="T1" fmla="*/ 0 h 688"/>
                <a:gd name="T2" fmla="*/ 1 w 114"/>
                <a:gd name="T3" fmla="*/ 1 h 688"/>
                <a:gd name="T4" fmla="*/ 1 w 114"/>
                <a:gd name="T5" fmla="*/ 1 h 688"/>
                <a:gd name="T6" fmla="*/ 1 w 114"/>
                <a:gd name="T7" fmla="*/ 1 h 688"/>
                <a:gd name="T8" fmla="*/ 0 w 114"/>
                <a:gd name="T9" fmla="*/ 1 h 688"/>
                <a:gd name="T10" fmla="*/ 1 w 114"/>
                <a:gd name="T11" fmla="*/ 1 h 688"/>
                <a:gd name="T12" fmla="*/ 1 w 114"/>
                <a:gd name="T13" fmla="*/ 1 h 688"/>
                <a:gd name="T14" fmla="*/ 1 w 114"/>
                <a:gd name="T15" fmla="*/ 0 h 688"/>
                <a:gd name="T16" fmla="*/ 1 w 114"/>
                <a:gd name="T17" fmla="*/ 0 h 6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688"/>
                <a:gd name="T29" fmla="*/ 114 w 114"/>
                <a:gd name="T30" fmla="*/ 688 h 6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688">
                  <a:moveTo>
                    <a:pt x="28" y="0"/>
                  </a:moveTo>
                  <a:lnTo>
                    <a:pt x="114" y="101"/>
                  </a:lnTo>
                  <a:lnTo>
                    <a:pt x="42" y="173"/>
                  </a:lnTo>
                  <a:lnTo>
                    <a:pt x="114" y="688"/>
                  </a:lnTo>
                  <a:lnTo>
                    <a:pt x="0" y="167"/>
                  </a:lnTo>
                  <a:lnTo>
                    <a:pt x="76" y="114"/>
                  </a:lnTo>
                  <a:lnTo>
                    <a:pt x="19" y="4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19" name="Freeform 119"/>
            <p:cNvSpPr>
              <a:spLocks/>
            </p:cNvSpPr>
            <p:nvPr/>
          </p:nvSpPr>
          <p:spPr bwMode="auto">
            <a:xfrm>
              <a:off x="687" y="1990"/>
              <a:ext cx="67" cy="548"/>
            </a:xfrm>
            <a:custGeom>
              <a:avLst/>
              <a:gdLst>
                <a:gd name="T0" fmla="*/ 0 w 133"/>
                <a:gd name="T1" fmla="*/ 0 h 1097"/>
                <a:gd name="T2" fmla="*/ 1 w 133"/>
                <a:gd name="T3" fmla="*/ 0 h 1097"/>
                <a:gd name="T4" fmla="*/ 1 w 133"/>
                <a:gd name="T5" fmla="*/ 0 h 1097"/>
                <a:gd name="T6" fmla="*/ 1 w 133"/>
                <a:gd name="T7" fmla="*/ 0 h 1097"/>
                <a:gd name="T8" fmla="*/ 1 w 133"/>
                <a:gd name="T9" fmla="*/ 0 h 1097"/>
                <a:gd name="T10" fmla="*/ 1 w 133"/>
                <a:gd name="T11" fmla="*/ 0 h 1097"/>
                <a:gd name="T12" fmla="*/ 0 w 133"/>
                <a:gd name="T13" fmla="*/ 0 h 1097"/>
                <a:gd name="T14" fmla="*/ 0 w 133"/>
                <a:gd name="T15" fmla="*/ 0 h 1097"/>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097"/>
                <a:gd name="T26" fmla="*/ 133 w 133"/>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097">
                  <a:moveTo>
                    <a:pt x="0" y="0"/>
                  </a:moveTo>
                  <a:lnTo>
                    <a:pt x="101" y="578"/>
                  </a:lnTo>
                  <a:lnTo>
                    <a:pt x="61" y="1097"/>
                  </a:lnTo>
                  <a:lnTo>
                    <a:pt x="95" y="1097"/>
                  </a:lnTo>
                  <a:lnTo>
                    <a:pt x="133" y="865"/>
                  </a:lnTo>
                  <a:lnTo>
                    <a:pt x="111" y="2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0" name="Freeform 120"/>
            <p:cNvSpPr>
              <a:spLocks/>
            </p:cNvSpPr>
            <p:nvPr/>
          </p:nvSpPr>
          <p:spPr bwMode="auto">
            <a:xfrm>
              <a:off x="735" y="2074"/>
              <a:ext cx="151" cy="469"/>
            </a:xfrm>
            <a:custGeom>
              <a:avLst/>
              <a:gdLst>
                <a:gd name="T0" fmla="*/ 0 w 303"/>
                <a:gd name="T1" fmla="*/ 1 h 938"/>
                <a:gd name="T2" fmla="*/ 0 w 303"/>
                <a:gd name="T3" fmla="*/ 1 h 938"/>
                <a:gd name="T4" fmla="*/ 0 w 303"/>
                <a:gd name="T5" fmla="*/ 1 h 938"/>
                <a:gd name="T6" fmla="*/ 0 w 303"/>
                <a:gd name="T7" fmla="*/ 1 h 938"/>
                <a:gd name="T8" fmla="*/ 0 w 303"/>
                <a:gd name="T9" fmla="*/ 1 h 938"/>
                <a:gd name="T10" fmla="*/ 0 w 303"/>
                <a:gd name="T11" fmla="*/ 1 h 938"/>
                <a:gd name="T12" fmla="*/ 0 w 303"/>
                <a:gd name="T13" fmla="*/ 1 h 938"/>
                <a:gd name="T14" fmla="*/ 0 w 303"/>
                <a:gd name="T15" fmla="*/ 0 h 938"/>
                <a:gd name="T16" fmla="*/ 0 w 303"/>
                <a:gd name="T17" fmla="*/ 1 h 938"/>
                <a:gd name="T18" fmla="*/ 0 w 303"/>
                <a:gd name="T19" fmla="*/ 1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938"/>
                <a:gd name="T32" fmla="*/ 303 w 303"/>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938">
                  <a:moveTo>
                    <a:pt x="265" y="15"/>
                  </a:moveTo>
                  <a:lnTo>
                    <a:pt x="183" y="399"/>
                  </a:lnTo>
                  <a:lnTo>
                    <a:pt x="88" y="756"/>
                  </a:lnTo>
                  <a:lnTo>
                    <a:pt x="0" y="938"/>
                  </a:lnTo>
                  <a:lnTo>
                    <a:pt x="54" y="938"/>
                  </a:lnTo>
                  <a:lnTo>
                    <a:pt x="135" y="707"/>
                  </a:lnTo>
                  <a:lnTo>
                    <a:pt x="255" y="245"/>
                  </a:lnTo>
                  <a:lnTo>
                    <a:pt x="303" y="0"/>
                  </a:lnTo>
                  <a:lnTo>
                    <a:pt x="26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1" name="Freeform 121"/>
            <p:cNvSpPr>
              <a:spLocks/>
            </p:cNvSpPr>
            <p:nvPr/>
          </p:nvSpPr>
          <p:spPr bwMode="auto">
            <a:xfrm>
              <a:off x="733" y="2100"/>
              <a:ext cx="79" cy="438"/>
            </a:xfrm>
            <a:custGeom>
              <a:avLst/>
              <a:gdLst>
                <a:gd name="T0" fmla="*/ 1 w 157"/>
                <a:gd name="T1" fmla="*/ 0 h 876"/>
                <a:gd name="T2" fmla="*/ 1 w 157"/>
                <a:gd name="T3" fmla="*/ 1 h 876"/>
                <a:gd name="T4" fmla="*/ 1 w 157"/>
                <a:gd name="T5" fmla="*/ 1 h 876"/>
                <a:gd name="T6" fmla="*/ 1 w 157"/>
                <a:gd name="T7" fmla="*/ 1 h 876"/>
                <a:gd name="T8" fmla="*/ 1 w 157"/>
                <a:gd name="T9" fmla="*/ 1 h 876"/>
                <a:gd name="T10" fmla="*/ 1 w 157"/>
                <a:gd name="T11" fmla="*/ 1 h 876"/>
                <a:gd name="T12" fmla="*/ 0 w 157"/>
                <a:gd name="T13" fmla="*/ 1 h 876"/>
                <a:gd name="T14" fmla="*/ 1 w 157"/>
                <a:gd name="T15" fmla="*/ 1 h 876"/>
                <a:gd name="T16" fmla="*/ 1 w 157"/>
                <a:gd name="T17" fmla="*/ 1 h 876"/>
                <a:gd name="T18" fmla="*/ 1 w 157"/>
                <a:gd name="T19" fmla="*/ 1 h 876"/>
                <a:gd name="T20" fmla="*/ 1 w 157"/>
                <a:gd name="T21" fmla="*/ 1 h 876"/>
                <a:gd name="T22" fmla="*/ 1 w 157"/>
                <a:gd name="T23" fmla="*/ 0 h 876"/>
                <a:gd name="T24" fmla="*/ 1 w 157"/>
                <a:gd name="T25" fmla="*/ 0 h 8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876"/>
                <a:gd name="T41" fmla="*/ 157 w 157"/>
                <a:gd name="T42" fmla="*/ 876 h 8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876">
                  <a:moveTo>
                    <a:pt x="148" y="0"/>
                  </a:moveTo>
                  <a:lnTo>
                    <a:pt x="13" y="135"/>
                  </a:lnTo>
                  <a:lnTo>
                    <a:pt x="81" y="116"/>
                  </a:lnTo>
                  <a:lnTo>
                    <a:pt x="110" y="192"/>
                  </a:lnTo>
                  <a:lnTo>
                    <a:pt x="62" y="308"/>
                  </a:lnTo>
                  <a:lnTo>
                    <a:pt x="9" y="659"/>
                  </a:lnTo>
                  <a:lnTo>
                    <a:pt x="0" y="876"/>
                  </a:lnTo>
                  <a:lnTo>
                    <a:pt x="81" y="500"/>
                  </a:lnTo>
                  <a:lnTo>
                    <a:pt x="104" y="289"/>
                  </a:lnTo>
                  <a:lnTo>
                    <a:pt x="157" y="163"/>
                  </a:lnTo>
                  <a:lnTo>
                    <a:pt x="119" y="78"/>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2" name="Freeform 122"/>
            <p:cNvSpPr>
              <a:spLocks/>
            </p:cNvSpPr>
            <p:nvPr/>
          </p:nvSpPr>
          <p:spPr bwMode="auto">
            <a:xfrm>
              <a:off x="816" y="2113"/>
              <a:ext cx="27" cy="58"/>
            </a:xfrm>
            <a:custGeom>
              <a:avLst/>
              <a:gdLst>
                <a:gd name="T0" fmla="*/ 0 w 53"/>
                <a:gd name="T1" fmla="*/ 0 h 116"/>
                <a:gd name="T2" fmla="*/ 1 w 53"/>
                <a:gd name="T3" fmla="*/ 1 h 116"/>
                <a:gd name="T4" fmla="*/ 1 w 53"/>
                <a:gd name="T5" fmla="*/ 1 h 116"/>
                <a:gd name="T6" fmla="*/ 0 w 53"/>
                <a:gd name="T7" fmla="*/ 0 h 116"/>
                <a:gd name="T8" fmla="*/ 0 w 53"/>
                <a:gd name="T9" fmla="*/ 0 h 116"/>
                <a:gd name="T10" fmla="*/ 0 60000 65536"/>
                <a:gd name="T11" fmla="*/ 0 60000 65536"/>
                <a:gd name="T12" fmla="*/ 0 60000 65536"/>
                <a:gd name="T13" fmla="*/ 0 60000 65536"/>
                <a:gd name="T14" fmla="*/ 0 60000 65536"/>
                <a:gd name="T15" fmla="*/ 0 w 53"/>
                <a:gd name="T16" fmla="*/ 0 h 116"/>
                <a:gd name="T17" fmla="*/ 53 w 53"/>
                <a:gd name="T18" fmla="*/ 116 h 116"/>
              </a:gdLst>
              <a:ahLst/>
              <a:cxnLst>
                <a:cxn ang="T10">
                  <a:pos x="T0" y="T1"/>
                </a:cxn>
                <a:cxn ang="T11">
                  <a:pos x="T2" y="T3"/>
                </a:cxn>
                <a:cxn ang="T12">
                  <a:pos x="T4" y="T5"/>
                </a:cxn>
                <a:cxn ang="T13">
                  <a:pos x="T6" y="T7"/>
                </a:cxn>
                <a:cxn ang="T14">
                  <a:pos x="T8" y="T9"/>
                </a:cxn>
              </a:cxnLst>
              <a:rect l="T15" t="T16" r="T17" b="T18"/>
              <a:pathLst>
                <a:path w="53" h="116">
                  <a:moveTo>
                    <a:pt x="0" y="0"/>
                  </a:moveTo>
                  <a:lnTo>
                    <a:pt x="15" y="116"/>
                  </a:lnTo>
                  <a:lnTo>
                    <a:pt x="53" y="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3" name="Freeform 123"/>
            <p:cNvSpPr>
              <a:spLocks/>
            </p:cNvSpPr>
            <p:nvPr/>
          </p:nvSpPr>
          <p:spPr bwMode="auto">
            <a:xfrm>
              <a:off x="824" y="2180"/>
              <a:ext cx="19" cy="96"/>
            </a:xfrm>
            <a:custGeom>
              <a:avLst/>
              <a:gdLst>
                <a:gd name="T0" fmla="*/ 0 w 38"/>
                <a:gd name="T1" fmla="*/ 0 h 192"/>
                <a:gd name="T2" fmla="*/ 1 w 38"/>
                <a:gd name="T3" fmla="*/ 1 h 192"/>
                <a:gd name="T4" fmla="*/ 1 w 38"/>
                <a:gd name="T5" fmla="*/ 1 h 192"/>
                <a:gd name="T6" fmla="*/ 0 w 38"/>
                <a:gd name="T7" fmla="*/ 0 h 192"/>
                <a:gd name="T8" fmla="*/ 0 w 38"/>
                <a:gd name="T9" fmla="*/ 0 h 192"/>
                <a:gd name="T10" fmla="*/ 0 60000 65536"/>
                <a:gd name="T11" fmla="*/ 0 60000 65536"/>
                <a:gd name="T12" fmla="*/ 0 60000 65536"/>
                <a:gd name="T13" fmla="*/ 0 60000 65536"/>
                <a:gd name="T14" fmla="*/ 0 60000 65536"/>
                <a:gd name="T15" fmla="*/ 0 w 38"/>
                <a:gd name="T16" fmla="*/ 0 h 192"/>
                <a:gd name="T17" fmla="*/ 38 w 38"/>
                <a:gd name="T18" fmla="*/ 192 h 192"/>
              </a:gdLst>
              <a:ahLst/>
              <a:cxnLst>
                <a:cxn ang="T10">
                  <a:pos x="T0" y="T1"/>
                </a:cxn>
                <a:cxn ang="T11">
                  <a:pos x="T2" y="T3"/>
                </a:cxn>
                <a:cxn ang="T12">
                  <a:pos x="T4" y="T5"/>
                </a:cxn>
                <a:cxn ang="T13">
                  <a:pos x="T6" y="T7"/>
                </a:cxn>
                <a:cxn ang="T14">
                  <a:pos x="T8" y="T9"/>
                </a:cxn>
              </a:cxnLst>
              <a:rect l="T15" t="T16" r="T17" b="T18"/>
              <a:pathLst>
                <a:path w="38" h="192">
                  <a:moveTo>
                    <a:pt x="0" y="0"/>
                  </a:moveTo>
                  <a:lnTo>
                    <a:pt x="10" y="192"/>
                  </a:lnTo>
                  <a:lnTo>
                    <a:pt x="38" y="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4" name="Freeform 124"/>
            <p:cNvSpPr>
              <a:spLocks/>
            </p:cNvSpPr>
            <p:nvPr/>
          </p:nvSpPr>
          <p:spPr bwMode="auto">
            <a:xfrm>
              <a:off x="843" y="2091"/>
              <a:ext cx="127" cy="363"/>
            </a:xfrm>
            <a:custGeom>
              <a:avLst/>
              <a:gdLst>
                <a:gd name="T0" fmla="*/ 0 w 255"/>
                <a:gd name="T1" fmla="*/ 0 h 726"/>
                <a:gd name="T2" fmla="*/ 0 w 255"/>
                <a:gd name="T3" fmla="*/ 1 h 726"/>
                <a:gd name="T4" fmla="*/ 0 w 255"/>
                <a:gd name="T5" fmla="*/ 1 h 726"/>
                <a:gd name="T6" fmla="*/ 0 w 255"/>
                <a:gd name="T7" fmla="*/ 1 h 726"/>
                <a:gd name="T8" fmla="*/ 0 w 255"/>
                <a:gd name="T9" fmla="*/ 1 h 726"/>
                <a:gd name="T10" fmla="*/ 0 w 255"/>
                <a:gd name="T11" fmla="*/ 1 h 726"/>
                <a:gd name="T12" fmla="*/ 0 w 255"/>
                <a:gd name="T13" fmla="*/ 0 h 726"/>
                <a:gd name="T14" fmla="*/ 0 w 255"/>
                <a:gd name="T15" fmla="*/ 0 h 72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726"/>
                <a:gd name="T26" fmla="*/ 255 w 255"/>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726">
                  <a:moveTo>
                    <a:pt x="230" y="0"/>
                  </a:moveTo>
                  <a:lnTo>
                    <a:pt x="173" y="101"/>
                  </a:lnTo>
                  <a:lnTo>
                    <a:pt x="226" y="154"/>
                  </a:lnTo>
                  <a:lnTo>
                    <a:pt x="0" y="726"/>
                  </a:lnTo>
                  <a:lnTo>
                    <a:pt x="255" y="144"/>
                  </a:lnTo>
                  <a:lnTo>
                    <a:pt x="226" y="101"/>
                  </a:lnTo>
                  <a:lnTo>
                    <a:pt x="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5" name="Freeform 125"/>
            <p:cNvSpPr>
              <a:spLocks/>
            </p:cNvSpPr>
            <p:nvPr/>
          </p:nvSpPr>
          <p:spPr bwMode="auto">
            <a:xfrm>
              <a:off x="944" y="1983"/>
              <a:ext cx="273" cy="654"/>
            </a:xfrm>
            <a:custGeom>
              <a:avLst/>
              <a:gdLst>
                <a:gd name="T0" fmla="*/ 0 w 547"/>
                <a:gd name="T1" fmla="*/ 0 h 1310"/>
                <a:gd name="T2" fmla="*/ 0 w 547"/>
                <a:gd name="T3" fmla="*/ 0 h 1310"/>
                <a:gd name="T4" fmla="*/ 0 w 547"/>
                <a:gd name="T5" fmla="*/ 0 h 1310"/>
                <a:gd name="T6" fmla="*/ 0 w 547"/>
                <a:gd name="T7" fmla="*/ 0 h 1310"/>
                <a:gd name="T8" fmla="*/ 0 w 547"/>
                <a:gd name="T9" fmla="*/ 0 h 1310"/>
                <a:gd name="T10" fmla="*/ 0 w 547"/>
                <a:gd name="T11" fmla="*/ 0 h 1310"/>
                <a:gd name="T12" fmla="*/ 0 w 547"/>
                <a:gd name="T13" fmla="*/ 0 h 1310"/>
                <a:gd name="T14" fmla="*/ 0 w 547"/>
                <a:gd name="T15" fmla="*/ 0 h 1310"/>
                <a:gd name="T16" fmla="*/ 0 w 547"/>
                <a:gd name="T17" fmla="*/ 0 h 1310"/>
                <a:gd name="T18" fmla="*/ 0 w 547"/>
                <a:gd name="T19" fmla="*/ 0 h 1310"/>
                <a:gd name="T20" fmla="*/ 0 w 547"/>
                <a:gd name="T21" fmla="*/ 0 h 1310"/>
                <a:gd name="T22" fmla="*/ 0 w 547"/>
                <a:gd name="T23" fmla="*/ 0 h 1310"/>
                <a:gd name="T24" fmla="*/ 0 w 547"/>
                <a:gd name="T25" fmla="*/ 0 h 1310"/>
                <a:gd name="T26" fmla="*/ 0 w 547"/>
                <a:gd name="T27" fmla="*/ 0 h 1310"/>
                <a:gd name="T28" fmla="*/ 0 w 547"/>
                <a:gd name="T29" fmla="*/ 0 h 1310"/>
                <a:gd name="T30" fmla="*/ 0 w 547"/>
                <a:gd name="T31" fmla="*/ 0 h 1310"/>
                <a:gd name="T32" fmla="*/ 0 w 547"/>
                <a:gd name="T33" fmla="*/ 0 h 1310"/>
                <a:gd name="T34" fmla="*/ 0 w 547"/>
                <a:gd name="T35" fmla="*/ 0 h 1310"/>
                <a:gd name="T36" fmla="*/ 0 w 547"/>
                <a:gd name="T37" fmla="*/ 0 h 1310"/>
                <a:gd name="T38" fmla="*/ 0 w 547"/>
                <a:gd name="T39" fmla="*/ 0 h 1310"/>
                <a:gd name="T40" fmla="*/ 0 w 547"/>
                <a:gd name="T41" fmla="*/ 0 h 1310"/>
                <a:gd name="T42" fmla="*/ 0 w 547"/>
                <a:gd name="T43" fmla="*/ 0 h 1310"/>
                <a:gd name="T44" fmla="*/ 0 w 547"/>
                <a:gd name="T45" fmla="*/ 0 h 1310"/>
                <a:gd name="T46" fmla="*/ 0 w 547"/>
                <a:gd name="T47" fmla="*/ 0 h 1310"/>
                <a:gd name="T48" fmla="*/ 0 w 547"/>
                <a:gd name="T49" fmla="*/ 0 h 1310"/>
                <a:gd name="T50" fmla="*/ 0 w 547"/>
                <a:gd name="T51" fmla="*/ 0 h 1310"/>
                <a:gd name="T52" fmla="*/ 0 w 547"/>
                <a:gd name="T53" fmla="*/ 0 h 1310"/>
                <a:gd name="T54" fmla="*/ 0 w 547"/>
                <a:gd name="T55" fmla="*/ 0 h 1310"/>
                <a:gd name="T56" fmla="*/ 0 w 547"/>
                <a:gd name="T57" fmla="*/ 0 h 13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7"/>
                <a:gd name="T88" fmla="*/ 0 h 1310"/>
                <a:gd name="T89" fmla="*/ 547 w 547"/>
                <a:gd name="T90" fmla="*/ 1310 h 13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7" h="1310">
                  <a:moveTo>
                    <a:pt x="24" y="0"/>
                  </a:moveTo>
                  <a:lnTo>
                    <a:pt x="220" y="101"/>
                  </a:lnTo>
                  <a:lnTo>
                    <a:pt x="288" y="376"/>
                  </a:lnTo>
                  <a:lnTo>
                    <a:pt x="452" y="808"/>
                  </a:lnTo>
                  <a:lnTo>
                    <a:pt x="547" y="971"/>
                  </a:lnTo>
                  <a:lnTo>
                    <a:pt x="437" y="1169"/>
                  </a:lnTo>
                  <a:lnTo>
                    <a:pt x="53" y="1310"/>
                  </a:lnTo>
                  <a:lnTo>
                    <a:pt x="91" y="1228"/>
                  </a:lnTo>
                  <a:lnTo>
                    <a:pt x="231" y="1165"/>
                  </a:lnTo>
                  <a:lnTo>
                    <a:pt x="197" y="1064"/>
                  </a:lnTo>
                  <a:lnTo>
                    <a:pt x="402" y="1083"/>
                  </a:lnTo>
                  <a:lnTo>
                    <a:pt x="490" y="996"/>
                  </a:lnTo>
                  <a:lnTo>
                    <a:pt x="330" y="911"/>
                  </a:lnTo>
                  <a:lnTo>
                    <a:pt x="110" y="901"/>
                  </a:lnTo>
                  <a:lnTo>
                    <a:pt x="188" y="949"/>
                  </a:lnTo>
                  <a:lnTo>
                    <a:pt x="28" y="1044"/>
                  </a:lnTo>
                  <a:lnTo>
                    <a:pt x="0" y="983"/>
                  </a:lnTo>
                  <a:lnTo>
                    <a:pt x="68" y="914"/>
                  </a:lnTo>
                  <a:lnTo>
                    <a:pt x="138" y="333"/>
                  </a:lnTo>
                  <a:lnTo>
                    <a:pt x="129" y="675"/>
                  </a:lnTo>
                  <a:lnTo>
                    <a:pt x="250" y="563"/>
                  </a:lnTo>
                  <a:lnTo>
                    <a:pt x="150" y="736"/>
                  </a:lnTo>
                  <a:lnTo>
                    <a:pt x="374" y="857"/>
                  </a:lnTo>
                  <a:lnTo>
                    <a:pt x="197" y="823"/>
                  </a:lnTo>
                  <a:lnTo>
                    <a:pt x="471" y="939"/>
                  </a:lnTo>
                  <a:lnTo>
                    <a:pt x="374" y="766"/>
                  </a:lnTo>
                  <a:lnTo>
                    <a:pt x="188" y="16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6" name="Freeform 126"/>
            <p:cNvSpPr>
              <a:spLocks/>
            </p:cNvSpPr>
            <p:nvPr/>
          </p:nvSpPr>
          <p:spPr bwMode="auto">
            <a:xfrm>
              <a:off x="661" y="2649"/>
              <a:ext cx="185" cy="56"/>
            </a:xfrm>
            <a:custGeom>
              <a:avLst/>
              <a:gdLst>
                <a:gd name="T0" fmla="*/ 0 w 371"/>
                <a:gd name="T1" fmla="*/ 0 h 113"/>
                <a:gd name="T2" fmla="*/ 0 w 371"/>
                <a:gd name="T3" fmla="*/ 0 h 113"/>
                <a:gd name="T4" fmla="*/ 0 w 371"/>
                <a:gd name="T5" fmla="*/ 0 h 113"/>
                <a:gd name="T6" fmla="*/ 0 w 371"/>
                <a:gd name="T7" fmla="*/ 0 h 113"/>
                <a:gd name="T8" fmla="*/ 0 w 371"/>
                <a:gd name="T9" fmla="*/ 0 h 113"/>
                <a:gd name="T10" fmla="*/ 0 w 371"/>
                <a:gd name="T11" fmla="*/ 0 h 113"/>
                <a:gd name="T12" fmla="*/ 0 w 371"/>
                <a:gd name="T13" fmla="*/ 0 h 113"/>
                <a:gd name="T14" fmla="*/ 0 w 371"/>
                <a:gd name="T15" fmla="*/ 0 h 113"/>
                <a:gd name="T16" fmla="*/ 0 w 371"/>
                <a:gd name="T17" fmla="*/ 0 h 113"/>
                <a:gd name="T18" fmla="*/ 0 w 371"/>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113"/>
                <a:gd name="T32" fmla="*/ 371 w 371"/>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113">
                  <a:moveTo>
                    <a:pt x="29" y="35"/>
                  </a:moveTo>
                  <a:lnTo>
                    <a:pt x="0" y="69"/>
                  </a:lnTo>
                  <a:lnTo>
                    <a:pt x="29" y="113"/>
                  </a:lnTo>
                  <a:lnTo>
                    <a:pt x="145" y="97"/>
                  </a:lnTo>
                  <a:lnTo>
                    <a:pt x="371" y="0"/>
                  </a:lnTo>
                  <a:lnTo>
                    <a:pt x="255" y="19"/>
                  </a:lnTo>
                  <a:lnTo>
                    <a:pt x="129" y="73"/>
                  </a:lnTo>
                  <a:lnTo>
                    <a:pt x="48" y="63"/>
                  </a:lnTo>
                  <a:lnTo>
                    <a:pt x="2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7" name="Freeform 127"/>
            <p:cNvSpPr>
              <a:spLocks/>
            </p:cNvSpPr>
            <p:nvPr/>
          </p:nvSpPr>
          <p:spPr bwMode="auto">
            <a:xfrm>
              <a:off x="0" y="2578"/>
              <a:ext cx="378" cy="181"/>
            </a:xfrm>
            <a:custGeom>
              <a:avLst/>
              <a:gdLst>
                <a:gd name="T0" fmla="*/ 0 w 757"/>
                <a:gd name="T1" fmla="*/ 0 h 361"/>
                <a:gd name="T2" fmla="*/ 0 w 757"/>
                <a:gd name="T3" fmla="*/ 1 h 361"/>
                <a:gd name="T4" fmla="*/ 0 w 757"/>
                <a:gd name="T5" fmla="*/ 1 h 361"/>
                <a:gd name="T6" fmla="*/ 0 w 757"/>
                <a:gd name="T7" fmla="*/ 0 h 361"/>
                <a:gd name="T8" fmla="*/ 0 w 757"/>
                <a:gd name="T9" fmla="*/ 0 h 361"/>
                <a:gd name="T10" fmla="*/ 0 60000 65536"/>
                <a:gd name="T11" fmla="*/ 0 60000 65536"/>
                <a:gd name="T12" fmla="*/ 0 60000 65536"/>
                <a:gd name="T13" fmla="*/ 0 60000 65536"/>
                <a:gd name="T14" fmla="*/ 0 60000 65536"/>
                <a:gd name="T15" fmla="*/ 0 w 757"/>
                <a:gd name="T16" fmla="*/ 0 h 361"/>
                <a:gd name="T17" fmla="*/ 757 w 757"/>
                <a:gd name="T18" fmla="*/ 361 h 361"/>
              </a:gdLst>
              <a:ahLst/>
              <a:cxnLst>
                <a:cxn ang="T10">
                  <a:pos x="T0" y="T1"/>
                </a:cxn>
                <a:cxn ang="T11">
                  <a:pos x="T2" y="T3"/>
                </a:cxn>
                <a:cxn ang="T12">
                  <a:pos x="T4" y="T5"/>
                </a:cxn>
                <a:cxn ang="T13">
                  <a:pos x="T6" y="T7"/>
                </a:cxn>
                <a:cxn ang="T14">
                  <a:pos x="T8" y="T9"/>
                </a:cxn>
              </a:cxnLst>
              <a:rect l="T15" t="T16" r="T17" b="T18"/>
              <a:pathLst>
                <a:path w="757" h="361">
                  <a:moveTo>
                    <a:pt x="667" y="0"/>
                  </a:moveTo>
                  <a:lnTo>
                    <a:pt x="0" y="361"/>
                  </a:lnTo>
                  <a:lnTo>
                    <a:pt x="757" y="40"/>
                  </a:lnTo>
                  <a:lnTo>
                    <a:pt x="6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8" name="Freeform 128"/>
            <p:cNvSpPr>
              <a:spLocks/>
            </p:cNvSpPr>
            <p:nvPr/>
          </p:nvSpPr>
          <p:spPr bwMode="auto">
            <a:xfrm>
              <a:off x="1074" y="2574"/>
              <a:ext cx="340" cy="132"/>
            </a:xfrm>
            <a:custGeom>
              <a:avLst/>
              <a:gdLst>
                <a:gd name="T0" fmla="*/ 0 w 680"/>
                <a:gd name="T1" fmla="*/ 1 h 264"/>
                <a:gd name="T2" fmla="*/ 1 w 680"/>
                <a:gd name="T3" fmla="*/ 1 h 264"/>
                <a:gd name="T4" fmla="*/ 1 w 680"/>
                <a:gd name="T5" fmla="*/ 1 h 264"/>
                <a:gd name="T6" fmla="*/ 1 w 680"/>
                <a:gd name="T7" fmla="*/ 0 h 264"/>
                <a:gd name="T8" fmla="*/ 0 w 680"/>
                <a:gd name="T9" fmla="*/ 1 h 264"/>
                <a:gd name="T10" fmla="*/ 0 w 680"/>
                <a:gd name="T11" fmla="*/ 1 h 264"/>
                <a:gd name="T12" fmla="*/ 0 60000 65536"/>
                <a:gd name="T13" fmla="*/ 0 60000 65536"/>
                <a:gd name="T14" fmla="*/ 0 60000 65536"/>
                <a:gd name="T15" fmla="*/ 0 60000 65536"/>
                <a:gd name="T16" fmla="*/ 0 60000 65536"/>
                <a:gd name="T17" fmla="*/ 0 60000 65536"/>
                <a:gd name="T18" fmla="*/ 0 w 680"/>
                <a:gd name="T19" fmla="*/ 0 h 264"/>
                <a:gd name="T20" fmla="*/ 680 w 680"/>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680" h="264">
                  <a:moveTo>
                    <a:pt x="0" y="31"/>
                  </a:moveTo>
                  <a:lnTo>
                    <a:pt x="631" y="264"/>
                  </a:lnTo>
                  <a:lnTo>
                    <a:pt x="680" y="215"/>
                  </a:lnTo>
                  <a:lnTo>
                    <a:pt x="66"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29" name="Freeform 129"/>
            <p:cNvSpPr>
              <a:spLocks/>
            </p:cNvSpPr>
            <p:nvPr/>
          </p:nvSpPr>
          <p:spPr bwMode="auto">
            <a:xfrm>
              <a:off x="1973" y="2910"/>
              <a:ext cx="701" cy="249"/>
            </a:xfrm>
            <a:custGeom>
              <a:avLst/>
              <a:gdLst>
                <a:gd name="T0" fmla="*/ 0 w 1401"/>
                <a:gd name="T1" fmla="*/ 1 h 498"/>
                <a:gd name="T2" fmla="*/ 1 w 1401"/>
                <a:gd name="T3" fmla="*/ 1 h 498"/>
                <a:gd name="T4" fmla="*/ 1 w 1401"/>
                <a:gd name="T5" fmla="*/ 1 h 498"/>
                <a:gd name="T6" fmla="*/ 1 w 1401"/>
                <a:gd name="T7" fmla="*/ 0 h 498"/>
                <a:gd name="T8" fmla="*/ 0 w 1401"/>
                <a:gd name="T9" fmla="*/ 1 h 498"/>
                <a:gd name="T10" fmla="*/ 0 w 1401"/>
                <a:gd name="T11" fmla="*/ 1 h 498"/>
                <a:gd name="T12" fmla="*/ 0 60000 65536"/>
                <a:gd name="T13" fmla="*/ 0 60000 65536"/>
                <a:gd name="T14" fmla="*/ 0 60000 65536"/>
                <a:gd name="T15" fmla="*/ 0 60000 65536"/>
                <a:gd name="T16" fmla="*/ 0 60000 65536"/>
                <a:gd name="T17" fmla="*/ 0 60000 65536"/>
                <a:gd name="T18" fmla="*/ 0 w 1401"/>
                <a:gd name="T19" fmla="*/ 0 h 498"/>
                <a:gd name="T20" fmla="*/ 1401 w 1401"/>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1401" h="498">
                  <a:moveTo>
                    <a:pt x="0" y="10"/>
                  </a:moveTo>
                  <a:lnTo>
                    <a:pt x="1336" y="498"/>
                  </a:lnTo>
                  <a:lnTo>
                    <a:pt x="1401" y="458"/>
                  </a:lnTo>
                  <a:lnTo>
                    <a:pt x="118"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0" name="Freeform 130"/>
            <p:cNvSpPr>
              <a:spLocks/>
            </p:cNvSpPr>
            <p:nvPr/>
          </p:nvSpPr>
          <p:spPr bwMode="auto">
            <a:xfrm>
              <a:off x="558" y="2652"/>
              <a:ext cx="544" cy="288"/>
            </a:xfrm>
            <a:custGeom>
              <a:avLst/>
              <a:gdLst>
                <a:gd name="T0" fmla="*/ 0 w 1089"/>
                <a:gd name="T1" fmla="*/ 1 h 576"/>
                <a:gd name="T2" fmla="*/ 0 w 1089"/>
                <a:gd name="T3" fmla="*/ 1 h 576"/>
                <a:gd name="T4" fmla="*/ 0 w 1089"/>
                <a:gd name="T5" fmla="*/ 1 h 576"/>
                <a:gd name="T6" fmla="*/ 0 w 1089"/>
                <a:gd name="T7" fmla="*/ 0 h 576"/>
                <a:gd name="T8" fmla="*/ 0 w 1089"/>
                <a:gd name="T9" fmla="*/ 1 h 576"/>
                <a:gd name="T10" fmla="*/ 0 w 1089"/>
                <a:gd name="T11" fmla="*/ 1 h 576"/>
                <a:gd name="T12" fmla="*/ 0 w 1089"/>
                <a:gd name="T13" fmla="*/ 1 h 576"/>
                <a:gd name="T14" fmla="*/ 0 w 1089"/>
                <a:gd name="T15" fmla="*/ 1 h 576"/>
                <a:gd name="T16" fmla="*/ 0 w 1089"/>
                <a:gd name="T17" fmla="*/ 1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9"/>
                <a:gd name="T28" fmla="*/ 0 h 576"/>
                <a:gd name="T29" fmla="*/ 1089 w 1089"/>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9" h="576">
                  <a:moveTo>
                    <a:pt x="0" y="59"/>
                  </a:moveTo>
                  <a:lnTo>
                    <a:pt x="203" y="576"/>
                  </a:lnTo>
                  <a:lnTo>
                    <a:pt x="1089" y="352"/>
                  </a:lnTo>
                  <a:lnTo>
                    <a:pt x="905" y="0"/>
                  </a:lnTo>
                  <a:lnTo>
                    <a:pt x="1021" y="342"/>
                  </a:lnTo>
                  <a:lnTo>
                    <a:pt x="234" y="517"/>
                  </a:lnTo>
                  <a:lnTo>
                    <a:pt x="47" y="78"/>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1" name="Freeform 131"/>
            <p:cNvSpPr>
              <a:spLocks/>
            </p:cNvSpPr>
            <p:nvPr/>
          </p:nvSpPr>
          <p:spPr bwMode="auto">
            <a:xfrm>
              <a:off x="422" y="2662"/>
              <a:ext cx="219" cy="209"/>
            </a:xfrm>
            <a:custGeom>
              <a:avLst/>
              <a:gdLst>
                <a:gd name="T0" fmla="*/ 1 w 437"/>
                <a:gd name="T1" fmla="*/ 1 h 418"/>
                <a:gd name="T2" fmla="*/ 0 w 437"/>
                <a:gd name="T3" fmla="*/ 1 h 418"/>
                <a:gd name="T4" fmla="*/ 1 w 437"/>
                <a:gd name="T5" fmla="*/ 0 h 418"/>
                <a:gd name="T6" fmla="*/ 1 w 437"/>
                <a:gd name="T7" fmla="*/ 1 h 418"/>
                <a:gd name="T8" fmla="*/ 1 w 437"/>
                <a:gd name="T9" fmla="*/ 1 h 418"/>
                <a:gd name="T10" fmla="*/ 1 w 437"/>
                <a:gd name="T11" fmla="*/ 1 h 418"/>
                <a:gd name="T12" fmla="*/ 1 w 437"/>
                <a:gd name="T13" fmla="*/ 1 h 418"/>
                <a:gd name="T14" fmla="*/ 0 60000 65536"/>
                <a:gd name="T15" fmla="*/ 0 60000 65536"/>
                <a:gd name="T16" fmla="*/ 0 60000 65536"/>
                <a:gd name="T17" fmla="*/ 0 60000 65536"/>
                <a:gd name="T18" fmla="*/ 0 60000 65536"/>
                <a:gd name="T19" fmla="*/ 0 60000 65536"/>
                <a:gd name="T20" fmla="*/ 0 60000 65536"/>
                <a:gd name="T21" fmla="*/ 0 w 437"/>
                <a:gd name="T22" fmla="*/ 0 h 418"/>
                <a:gd name="T23" fmla="*/ 437 w 437"/>
                <a:gd name="T24" fmla="*/ 418 h 4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7" h="418">
                  <a:moveTo>
                    <a:pt x="437" y="418"/>
                  </a:moveTo>
                  <a:lnTo>
                    <a:pt x="0" y="87"/>
                  </a:lnTo>
                  <a:lnTo>
                    <a:pt x="194" y="0"/>
                  </a:lnTo>
                  <a:lnTo>
                    <a:pt x="97" y="97"/>
                  </a:lnTo>
                  <a:lnTo>
                    <a:pt x="428" y="359"/>
                  </a:lnTo>
                  <a:lnTo>
                    <a:pt x="437"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2" name="Freeform 132"/>
            <p:cNvSpPr>
              <a:spLocks/>
            </p:cNvSpPr>
            <p:nvPr/>
          </p:nvSpPr>
          <p:spPr bwMode="auto">
            <a:xfrm>
              <a:off x="708" y="2837"/>
              <a:ext cx="302" cy="141"/>
            </a:xfrm>
            <a:custGeom>
              <a:avLst/>
              <a:gdLst>
                <a:gd name="T0" fmla="*/ 0 w 605"/>
                <a:gd name="T1" fmla="*/ 0 h 283"/>
                <a:gd name="T2" fmla="*/ 0 w 605"/>
                <a:gd name="T3" fmla="*/ 0 h 283"/>
                <a:gd name="T4" fmla="*/ 0 w 605"/>
                <a:gd name="T5" fmla="*/ 0 h 283"/>
                <a:gd name="T6" fmla="*/ 0 w 605"/>
                <a:gd name="T7" fmla="*/ 0 h 283"/>
                <a:gd name="T8" fmla="*/ 0 w 605"/>
                <a:gd name="T9" fmla="*/ 0 h 283"/>
                <a:gd name="T10" fmla="*/ 0 w 605"/>
                <a:gd name="T11" fmla="*/ 0 h 283"/>
                <a:gd name="T12" fmla="*/ 0 w 605"/>
                <a:gd name="T13" fmla="*/ 0 h 283"/>
                <a:gd name="T14" fmla="*/ 0 w 605"/>
                <a:gd name="T15" fmla="*/ 0 h 283"/>
                <a:gd name="T16" fmla="*/ 0 60000 65536"/>
                <a:gd name="T17" fmla="*/ 0 60000 65536"/>
                <a:gd name="T18" fmla="*/ 0 60000 65536"/>
                <a:gd name="T19" fmla="*/ 0 60000 65536"/>
                <a:gd name="T20" fmla="*/ 0 60000 65536"/>
                <a:gd name="T21" fmla="*/ 0 60000 65536"/>
                <a:gd name="T22" fmla="*/ 0 60000 65536"/>
                <a:gd name="T23" fmla="*/ 0 60000 65536"/>
                <a:gd name="T24" fmla="*/ 0 w 605"/>
                <a:gd name="T25" fmla="*/ 0 h 283"/>
                <a:gd name="T26" fmla="*/ 605 w 605"/>
                <a:gd name="T27" fmla="*/ 283 h 2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5" h="283">
                  <a:moveTo>
                    <a:pt x="50" y="146"/>
                  </a:moveTo>
                  <a:lnTo>
                    <a:pt x="0" y="156"/>
                  </a:lnTo>
                  <a:lnTo>
                    <a:pt x="205" y="283"/>
                  </a:lnTo>
                  <a:lnTo>
                    <a:pt x="605" y="0"/>
                  </a:lnTo>
                  <a:lnTo>
                    <a:pt x="487" y="30"/>
                  </a:lnTo>
                  <a:lnTo>
                    <a:pt x="205" y="224"/>
                  </a:lnTo>
                  <a:lnTo>
                    <a:pt x="5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3" name="Freeform 133"/>
            <p:cNvSpPr>
              <a:spLocks/>
            </p:cNvSpPr>
            <p:nvPr/>
          </p:nvSpPr>
          <p:spPr bwMode="auto">
            <a:xfrm>
              <a:off x="214" y="2102"/>
              <a:ext cx="228" cy="531"/>
            </a:xfrm>
            <a:custGeom>
              <a:avLst/>
              <a:gdLst>
                <a:gd name="T0" fmla="*/ 1 w 456"/>
                <a:gd name="T1" fmla="*/ 0 h 1060"/>
                <a:gd name="T2" fmla="*/ 1 w 456"/>
                <a:gd name="T3" fmla="*/ 1 h 1060"/>
                <a:gd name="T4" fmla="*/ 0 w 456"/>
                <a:gd name="T5" fmla="*/ 1 h 1060"/>
                <a:gd name="T6" fmla="*/ 1 w 456"/>
                <a:gd name="T7" fmla="*/ 1 h 1060"/>
                <a:gd name="T8" fmla="*/ 1 w 456"/>
                <a:gd name="T9" fmla="*/ 1 h 1060"/>
                <a:gd name="T10" fmla="*/ 1 w 456"/>
                <a:gd name="T11" fmla="*/ 1 h 1060"/>
                <a:gd name="T12" fmla="*/ 1 w 456"/>
                <a:gd name="T13" fmla="*/ 1 h 1060"/>
                <a:gd name="T14" fmla="*/ 1 w 456"/>
                <a:gd name="T15" fmla="*/ 1 h 1060"/>
                <a:gd name="T16" fmla="*/ 1 w 456"/>
                <a:gd name="T17" fmla="*/ 0 h 1060"/>
                <a:gd name="T18" fmla="*/ 1 w 456"/>
                <a:gd name="T19" fmla="*/ 0 h 10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6"/>
                <a:gd name="T31" fmla="*/ 0 h 1060"/>
                <a:gd name="T32" fmla="*/ 456 w 456"/>
                <a:gd name="T33" fmla="*/ 1060 h 10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6" h="1060">
                  <a:moveTo>
                    <a:pt x="456" y="0"/>
                  </a:moveTo>
                  <a:lnTo>
                    <a:pt x="146" y="116"/>
                  </a:lnTo>
                  <a:lnTo>
                    <a:pt x="0" y="290"/>
                  </a:lnTo>
                  <a:lnTo>
                    <a:pt x="57" y="1060"/>
                  </a:lnTo>
                  <a:lnTo>
                    <a:pt x="87" y="271"/>
                  </a:lnTo>
                  <a:lnTo>
                    <a:pt x="184" y="524"/>
                  </a:lnTo>
                  <a:lnTo>
                    <a:pt x="194" y="212"/>
                  </a:lnTo>
                  <a:lnTo>
                    <a:pt x="437" y="57"/>
                  </a:lnTo>
                  <a:lnTo>
                    <a:pt x="4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4" name="Freeform 134"/>
            <p:cNvSpPr>
              <a:spLocks/>
            </p:cNvSpPr>
            <p:nvPr/>
          </p:nvSpPr>
          <p:spPr bwMode="auto">
            <a:xfrm>
              <a:off x="2388" y="2935"/>
              <a:ext cx="399" cy="136"/>
            </a:xfrm>
            <a:custGeom>
              <a:avLst/>
              <a:gdLst>
                <a:gd name="T0" fmla="*/ 1 w 796"/>
                <a:gd name="T1" fmla="*/ 0 h 271"/>
                <a:gd name="T2" fmla="*/ 0 w 796"/>
                <a:gd name="T3" fmla="*/ 1 h 271"/>
                <a:gd name="T4" fmla="*/ 1 w 796"/>
                <a:gd name="T5" fmla="*/ 1 h 271"/>
                <a:gd name="T6" fmla="*/ 1 w 796"/>
                <a:gd name="T7" fmla="*/ 1 h 271"/>
                <a:gd name="T8" fmla="*/ 1 w 796"/>
                <a:gd name="T9" fmla="*/ 1 h 271"/>
                <a:gd name="T10" fmla="*/ 1 w 796"/>
                <a:gd name="T11" fmla="*/ 1 h 271"/>
                <a:gd name="T12" fmla="*/ 1 w 796"/>
                <a:gd name="T13" fmla="*/ 0 h 271"/>
                <a:gd name="T14" fmla="*/ 1 w 796"/>
                <a:gd name="T15" fmla="*/ 0 h 271"/>
                <a:gd name="T16" fmla="*/ 1 w 796"/>
                <a:gd name="T17" fmla="*/ 0 h 2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6"/>
                <a:gd name="T28" fmla="*/ 0 h 271"/>
                <a:gd name="T29" fmla="*/ 796 w 796"/>
                <a:gd name="T30" fmla="*/ 271 h 2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6" h="271">
                  <a:moveTo>
                    <a:pt x="534" y="0"/>
                  </a:moveTo>
                  <a:lnTo>
                    <a:pt x="0" y="233"/>
                  </a:lnTo>
                  <a:lnTo>
                    <a:pt x="116" y="271"/>
                  </a:lnTo>
                  <a:lnTo>
                    <a:pt x="562" y="68"/>
                  </a:lnTo>
                  <a:lnTo>
                    <a:pt x="709" y="77"/>
                  </a:lnTo>
                  <a:lnTo>
                    <a:pt x="796" y="106"/>
                  </a:lnTo>
                  <a:lnTo>
                    <a:pt x="680" y="0"/>
                  </a:lnTo>
                  <a:lnTo>
                    <a:pt x="5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5" name="Freeform 135"/>
            <p:cNvSpPr>
              <a:spLocks/>
            </p:cNvSpPr>
            <p:nvPr/>
          </p:nvSpPr>
          <p:spPr bwMode="auto">
            <a:xfrm>
              <a:off x="2509" y="2896"/>
              <a:ext cx="78" cy="126"/>
            </a:xfrm>
            <a:custGeom>
              <a:avLst/>
              <a:gdLst>
                <a:gd name="T0" fmla="*/ 1 w 156"/>
                <a:gd name="T1" fmla="*/ 0 h 252"/>
                <a:gd name="T2" fmla="*/ 1 w 156"/>
                <a:gd name="T3" fmla="*/ 1 h 252"/>
                <a:gd name="T4" fmla="*/ 0 w 156"/>
                <a:gd name="T5" fmla="*/ 1 h 252"/>
                <a:gd name="T6" fmla="*/ 0 w 156"/>
                <a:gd name="T7" fmla="*/ 1 h 252"/>
                <a:gd name="T8" fmla="*/ 1 w 156"/>
                <a:gd name="T9" fmla="*/ 0 h 252"/>
                <a:gd name="T10" fmla="*/ 1 w 156"/>
                <a:gd name="T11" fmla="*/ 0 h 252"/>
                <a:gd name="T12" fmla="*/ 0 60000 65536"/>
                <a:gd name="T13" fmla="*/ 0 60000 65536"/>
                <a:gd name="T14" fmla="*/ 0 60000 65536"/>
                <a:gd name="T15" fmla="*/ 0 60000 65536"/>
                <a:gd name="T16" fmla="*/ 0 60000 65536"/>
                <a:gd name="T17" fmla="*/ 0 60000 65536"/>
                <a:gd name="T18" fmla="*/ 0 w 156"/>
                <a:gd name="T19" fmla="*/ 0 h 252"/>
                <a:gd name="T20" fmla="*/ 156 w 156"/>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156" h="252">
                  <a:moveTo>
                    <a:pt x="50" y="0"/>
                  </a:moveTo>
                  <a:lnTo>
                    <a:pt x="156" y="155"/>
                  </a:lnTo>
                  <a:lnTo>
                    <a:pt x="0" y="252"/>
                  </a:lnTo>
                  <a:lnTo>
                    <a:pt x="0" y="59"/>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6" name="Freeform 136"/>
            <p:cNvSpPr>
              <a:spLocks/>
            </p:cNvSpPr>
            <p:nvPr/>
          </p:nvSpPr>
          <p:spPr bwMode="auto">
            <a:xfrm>
              <a:off x="2495" y="2350"/>
              <a:ext cx="380" cy="585"/>
            </a:xfrm>
            <a:custGeom>
              <a:avLst/>
              <a:gdLst>
                <a:gd name="T0" fmla="*/ 0 w 760"/>
                <a:gd name="T1" fmla="*/ 0 h 1169"/>
                <a:gd name="T2" fmla="*/ 1 w 760"/>
                <a:gd name="T3" fmla="*/ 1 h 1169"/>
                <a:gd name="T4" fmla="*/ 1 w 760"/>
                <a:gd name="T5" fmla="*/ 1 h 1169"/>
                <a:gd name="T6" fmla="*/ 1 w 760"/>
                <a:gd name="T7" fmla="*/ 1 h 1169"/>
                <a:gd name="T8" fmla="*/ 1 w 760"/>
                <a:gd name="T9" fmla="*/ 1 h 1169"/>
                <a:gd name="T10" fmla="*/ 1 w 760"/>
                <a:gd name="T11" fmla="*/ 1 h 1169"/>
                <a:gd name="T12" fmla="*/ 1 w 760"/>
                <a:gd name="T13" fmla="*/ 1 h 1169"/>
                <a:gd name="T14" fmla="*/ 1 w 760"/>
                <a:gd name="T15" fmla="*/ 1 h 1169"/>
                <a:gd name="T16" fmla="*/ 1 w 760"/>
                <a:gd name="T17" fmla="*/ 1 h 1169"/>
                <a:gd name="T18" fmla="*/ 1 w 760"/>
                <a:gd name="T19" fmla="*/ 1 h 1169"/>
                <a:gd name="T20" fmla="*/ 1 w 760"/>
                <a:gd name="T21" fmla="*/ 1 h 1169"/>
                <a:gd name="T22" fmla="*/ 1 w 760"/>
                <a:gd name="T23" fmla="*/ 1 h 1169"/>
                <a:gd name="T24" fmla="*/ 1 w 760"/>
                <a:gd name="T25" fmla="*/ 1 h 1169"/>
                <a:gd name="T26" fmla="*/ 0 w 760"/>
                <a:gd name="T27" fmla="*/ 0 h 1169"/>
                <a:gd name="T28" fmla="*/ 0 w 760"/>
                <a:gd name="T29" fmla="*/ 0 h 1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0"/>
                <a:gd name="T46" fmla="*/ 0 h 1169"/>
                <a:gd name="T47" fmla="*/ 760 w 760"/>
                <a:gd name="T48" fmla="*/ 1169 h 1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0" h="1169">
                  <a:moveTo>
                    <a:pt x="0" y="0"/>
                  </a:moveTo>
                  <a:lnTo>
                    <a:pt x="439" y="57"/>
                  </a:lnTo>
                  <a:lnTo>
                    <a:pt x="760" y="290"/>
                  </a:lnTo>
                  <a:lnTo>
                    <a:pt x="730" y="954"/>
                  </a:lnTo>
                  <a:lnTo>
                    <a:pt x="564" y="1169"/>
                  </a:lnTo>
                  <a:lnTo>
                    <a:pt x="661" y="845"/>
                  </a:lnTo>
                  <a:lnTo>
                    <a:pt x="671" y="359"/>
                  </a:lnTo>
                  <a:lnTo>
                    <a:pt x="583" y="281"/>
                  </a:lnTo>
                  <a:lnTo>
                    <a:pt x="574" y="925"/>
                  </a:lnTo>
                  <a:lnTo>
                    <a:pt x="486" y="1041"/>
                  </a:lnTo>
                  <a:lnTo>
                    <a:pt x="486" y="330"/>
                  </a:lnTo>
                  <a:lnTo>
                    <a:pt x="321" y="135"/>
                  </a:lnTo>
                  <a:lnTo>
                    <a:pt x="40" y="7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7" name="Freeform 137"/>
            <p:cNvSpPr>
              <a:spLocks/>
            </p:cNvSpPr>
            <p:nvPr/>
          </p:nvSpPr>
          <p:spPr bwMode="auto">
            <a:xfrm>
              <a:off x="2592" y="3047"/>
              <a:ext cx="127" cy="92"/>
            </a:xfrm>
            <a:custGeom>
              <a:avLst/>
              <a:gdLst>
                <a:gd name="T0" fmla="*/ 0 w 254"/>
                <a:gd name="T1" fmla="*/ 1 h 184"/>
                <a:gd name="T2" fmla="*/ 1 w 254"/>
                <a:gd name="T3" fmla="*/ 0 h 184"/>
                <a:gd name="T4" fmla="*/ 1 w 254"/>
                <a:gd name="T5" fmla="*/ 1 h 184"/>
                <a:gd name="T6" fmla="*/ 0 w 254"/>
                <a:gd name="T7" fmla="*/ 1 h 184"/>
                <a:gd name="T8" fmla="*/ 0 w 254"/>
                <a:gd name="T9" fmla="*/ 1 h 184"/>
                <a:gd name="T10" fmla="*/ 0 60000 65536"/>
                <a:gd name="T11" fmla="*/ 0 60000 65536"/>
                <a:gd name="T12" fmla="*/ 0 60000 65536"/>
                <a:gd name="T13" fmla="*/ 0 60000 65536"/>
                <a:gd name="T14" fmla="*/ 0 60000 65536"/>
                <a:gd name="T15" fmla="*/ 0 w 254"/>
                <a:gd name="T16" fmla="*/ 0 h 184"/>
                <a:gd name="T17" fmla="*/ 254 w 254"/>
                <a:gd name="T18" fmla="*/ 184 h 184"/>
              </a:gdLst>
              <a:ahLst/>
              <a:cxnLst>
                <a:cxn ang="T10">
                  <a:pos x="T0" y="T1"/>
                </a:cxn>
                <a:cxn ang="T11">
                  <a:pos x="T2" y="T3"/>
                </a:cxn>
                <a:cxn ang="T12">
                  <a:pos x="T4" y="T5"/>
                </a:cxn>
                <a:cxn ang="T13">
                  <a:pos x="T6" y="T7"/>
                </a:cxn>
                <a:cxn ang="T14">
                  <a:pos x="T8" y="T9"/>
                </a:cxn>
              </a:cxnLst>
              <a:rect l="T15" t="T16" r="T17" b="T18"/>
              <a:pathLst>
                <a:path w="254" h="184">
                  <a:moveTo>
                    <a:pt x="0" y="184"/>
                  </a:moveTo>
                  <a:lnTo>
                    <a:pt x="254" y="0"/>
                  </a:lnTo>
                  <a:lnTo>
                    <a:pt x="167" y="184"/>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8" name="Freeform 138"/>
            <p:cNvSpPr>
              <a:spLocks/>
            </p:cNvSpPr>
            <p:nvPr/>
          </p:nvSpPr>
          <p:spPr bwMode="auto">
            <a:xfrm>
              <a:off x="1225" y="2876"/>
              <a:ext cx="458" cy="268"/>
            </a:xfrm>
            <a:custGeom>
              <a:avLst/>
              <a:gdLst>
                <a:gd name="T0" fmla="*/ 1 w 916"/>
                <a:gd name="T1" fmla="*/ 0 h 536"/>
                <a:gd name="T2" fmla="*/ 0 w 916"/>
                <a:gd name="T3" fmla="*/ 1 h 536"/>
                <a:gd name="T4" fmla="*/ 1 w 916"/>
                <a:gd name="T5" fmla="*/ 1 h 536"/>
                <a:gd name="T6" fmla="*/ 1 w 916"/>
                <a:gd name="T7" fmla="*/ 1 h 536"/>
                <a:gd name="T8" fmla="*/ 1 w 916"/>
                <a:gd name="T9" fmla="*/ 1 h 536"/>
                <a:gd name="T10" fmla="*/ 1 w 916"/>
                <a:gd name="T11" fmla="*/ 1 h 536"/>
                <a:gd name="T12" fmla="*/ 1 w 916"/>
                <a:gd name="T13" fmla="*/ 1 h 536"/>
                <a:gd name="T14" fmla="*/ 1 w 916"/>
                <a:gd name="T15" fmla="*/ 0 h 536"/>
                <a:gd name="T16" fmla="*/ 1 w 916"/>
                <a:gd name="T17" fmla="*/ 0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6"/>
                <a:gd name="T28" fmla="*/ 0 h 536"/>
                <a:gd name="T29" fmla="*/ 916 w 916"/>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6" h="536">
                  <a:moveTo>
                    <a:pt x="283" y="0"/>
                  </a:moveTo>
                  <a:lnTo>
                    <a:pt x="0" y="283"/>
                  </a:lnTo>
                  <a:lnTo>
                    <a:pt x="565" y="536"/>
                  </a:lnTo>
                  <a:lnTo>
                    <a:pt x="916" y="186"/>
                  </a:lnTo>
                  <a:lnTo>
                    <a:pt x="857" y="186"/>
                  </a:lnTo>
                  <a:lnTo>
                    <a:pt x="555" y="467"/>
                  </a:lnTo>
                  <a:lnTo>
                    <a:pt x="88" y="254"/>
                  </a:lnTo>
                  <a:lnTo>
                    <a:pt x="2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153739" name="Freeform 139"/>
            <p:cNvSpPr>
              <a:spLocks/>
            </p:cNvSpPr>
            <p:nvPr/>
          </p:nvSpPr>
          <p:spPr bwMode="auto">
            <a:xfrm>
              <a:off x="1605" y="2944"/>
              <a:ext cx="418" cy="195"/>
            </a:xfrm>
            <a:custGeom>
              <a:avLst/>
              <a:gdLst>
                <a:gd name="T0" fmla="*/ 0 w 837"/>
                <a:gd name="T1" fmla="*/ 1 h 389"/>
                <a:gd name="T2" fmla="*/ 0 w 837"/>
                <a:gd name="T3" fmla="*/ 1 h 389"/>
                <a:gd name="T4" fmla="*/ 0 w 837"/>
                <a:gd name="T5" fmla="*/ 1 h 389"/>
                <a:gd name="T6" fmla="*/ 0 w 837"/>
                <a:gd name="T7" fmla="*/ 0 h 389"/>
                <a:gd name="T8" fmla="*/ 0 w 837"/>
                <a:gd name="T9" fmla="*/ 1 h 389"/>
                <a:gd name="T10" fmla="*/ 0 w 837"/>
                <a:gd name="T11" fmla="*/ 1 h 389"/>
                <a:gd name="T12" fmla="*/ 0 w 837"/>
                <a:gd name="T13" fmla="*/ 1 h 389"/>
                <a:gd name="T14" fmla="*/ 0 w 837"/>
                <a:gd name="T15" fmla="*/ 1 h 389"/>
                <a:gd name="T16" fmla="*/ 0 60000 65536"/>
                <a:gd name="T17" fmla="*/ 0 60000 65536"/>
                <a:gd name="T18" fmla="*/ 0 60000 65536"/>
                <a:gd name="T19" fmla="*/ 0 60000 65536"/>
                <a:gd name="T20" fmla="*/ 0 60000 65536"/>
                <a:gd name="T21" fmla="*/ 0 60000 65536"/>
                <a:gd name="T22" fmla="*/ 0 60000 65536"/>
                <a:gd name="T23" fmla="*/ 0 60000 65536"/>
                <a:gd name="T24" fmla="*/ 0 w 837"/>
                <a:gd name="T25" fmla="*/ 0 h 389"/>
                <a:gd name="T26" fmla="*/ 837 w 837"/>
                <a:gd name="T27" fmla="*/ 389 h 3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7" h="389">
                  <a:moveTo>
                    <a:pt x="0" y="184"/>
                  </a:moveTo>
                  <a:lnTo>
                    <a:pt x="0" y="361"/>
                  </a:lnTo>
                  <a:lnTo>
                    <a:pt x="837" y="389"/>
                  </a:lnTo>
                  <a:lnTo>
                    <a:pt x="749" y="0"/>
                  </a:lnTo>
                  <a:lnTo>
                    <a:pt x="778" y="321"/>
                  </a:lnTo>
                  <a:lnTo>
                    <a:pt x="48" y="311"/>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grpSp>
      <p:sp>
        <p:nvSpPr>
          <p:cNvPr id="2" name="Slide Number Placeholder 1"/>
          <p:cNvSpPr>
            <a:spLocks noGrp="1"/>
          </p:cNvSpPr>
          <p:nvPr>
            <p:ph type="sldNum" sz="quarter" idx="12"/>
          </p:nvPr>
        </p:nvSpPr>
        <p:spPr/>
        <p:txBody>
          <a:bodyPr/>
          <a:lstStyle/>
          <a:p>
            <a:fld id="{30EAF011-1B97-48A7-85B3-B95A2B65C876}" type="slidenum">
              <a:rPr lang="sq-AL" smtClean="0"/>
              <a:t>102</a:t>
            </a:fld>
            <a:endParaRPr lang="sq-AL"/>
          </a:p>
        </p:txBody>
      </p:sp>
    </p:spTree>
    <p:extLst>
      <p:ext uri="{BB962C8B-B14F-4D97-AF65-F5344CB8AC3E}">
        <p14:creationId xmlns:p14="http://schemas.microsoft.com/office/powerpoint/2010/main" val="3965499755"/>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981200" y="274638"/>
            <a:ext cx="8229600" cy="715962"/>
          </a:xfrm>
        </p:spPr>
        <p:txBody>
          <a:bodyPr/>
          <a:lstStyle/>
          <a:p>
            <a:pPr eaLnBrk="1" hangingPunct="1"/>
            <a:r>
              <a:rPr lang="sq-AL" altLang="en-US" dirty="0">
                <a:latin typeface="Times New Roman" panose="02020603050405020304" pitchFamily="18" charset="0"/>
                <a:cs typeface="Times New Roman" panose="02020603050405020304" pitchFamily="18" charset="0"/>
              </a:rPr>
              <a:t>Fundi i ligjëratës</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ju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faleminderit</a:t>
            </a:r>
            <a:r>
              <a:rPr lang="en-US" altLang="en-US" dirty="0">
                <a:latin typeface="Times New Roman" panose="02020603050405020304" pitchFamily="18" charset="0"/>
                <a:cs typeface="Times New Roman" panose="02020603050405020304" pitchFamily="18" charset="0"/>
              </a:rPr>
              <a:t>!</a:t>
            </a:r>
            <a:r>
              <a:rPr lang="sq-AL"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7686988" y="2209800"/>
            <a:ext cx="2981011" cy="1143000"/>
          </a:xfrm>
          <a:prstGeom prst="rect">
            <a:avLst/>
          </a:prstGeom>
          <a:noFill/>
          <a:ln w="9525">
            <a:noFill/>
            <a:miter lim="800000"/>
            <a:headEnd/>
            <a:tailEnd/>
          </a:ln>
        </p:spPr>
        <p:txBody>
          <a:bodyPr anchor="ctr"/>
          <a:lstStyle/>
          <a:p>
            <a:pPr algn="ctr" eaLnBrk="1" hangingPunct="1">
              <a:defRPr/>
            </a:pPr>
            <a:r>
              <a:rPr lang="en-US" sz="4400" dirty="0">
                <a:latin typeface="Times New Roman" panose="02020603050405020304" pitchFamily="18" charset="0"/>
                <a:ea typeface="+mj-ea"/>
                <a:cs typeface="Times New Roman" panose="02020603050405020304" pitchFamily="18" charset="0"/>
              </a:rPr>
              <a:t>S</a:t>
            </a:r>
            <a:r>
              <a:rPr lang="sq-AL" sz="4400" dirty="0">
                <a:latin typeface="Times New Roman" panose="02020603050405020304" pitchFamily="18" charset="0"/>
                <a:ea typeface="+mj-ea"/>
                <a:cs typeface="Times New Roman" panose="02020603050405020304" pitchFamily="18" charset="0"/>
              </a:rPr>
              <a:t>u</a:t>
            </a:r>
            <a:r>
              <a:rPr lang="en-US" sz="4400" dirty="0" err="1">
                <a:latin typeface="Times New Roman" panose="02020603050405020304" pitchFamily="18" charset="0"/>
                <a:ea typeface="+mj-ea"/>
                <a:cs typeface="Times New Roman" panose="02020603050405020304" pitchFamily="18" charset="0"/>
              </a:rPr>
              <a:t>kse</a:t>
            </a:r>
            <a:r>
              <a:rPr lang="sq-AL" sz="4400" dirty="0">
                <a:latin typeface="Times New Roman" panose="02020603050405020304" pitchFamily="18" charset="0"/>
                <a:ea typeface="+mj-ea"/>
                <a:cs typeface="Times New Roman" panose="02020603050405020304" pitchFamily="18" charset="0"/>
              </a:rPr>
              <a:t>s</a:t>
            </a:r>
            <a:r>
              <a:rPr lang="en-US" sz="4400" dirty="0">
                <a:latin typeface="Times New Roman" panose="02020603050405020304" pitchFamily="18" charset="0"/>
                <a:ea typeface="+mj-ea"/>
                <a:cs typeface="Times New Roman" panose="02020603050405020304" pitchFamily="18" charset="0"/>
              </a:rPr>
              <a:t>e!</a:t>
            </a:r>
            <a:r>
              <a:rPr lang="sq-AL" sz="4400" dirty="0">
                <a:latin typeface="Times New Roman" panose="02020603050405020304" pitchFamily="18" charset="0"/>
                <a:ea typeface="+mj-ea"/>
                <a:cs typeface="Times New Roman" panose="02020603050405020304" pitchFamily="18" charset="0"/>
              </a:rPr>
              <a:t> </a:t>
            </a:r>
            <a:endParaRPr lang="en-US" sz="4400" dirty="0">
              <a:latin typeface="Times New Roman" panose="02020603050405020304" pitchFamily="18" charset="0"/>
              <a:ea typeface="+mj-ea"/>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103</a:t>
            </a:fld>
            <a:endParaRPr lang="sq-AL"/>
          </a:p>
        </p:txBody>
      </p:sp>
      <p:pic>
        <p:nvPicPr>
          <p:cNvPr id="4" name="Picture 3">
            <a:extLst>
              <a:ext uri="{FF2B5EF4-FFF2-40B4-BE49-F238E27FC236}">
                <a16:creationId xmlns:a16="http://schemas.microsoft.com/office/drawing/2014/main" id="{243FCBA7-A99A-2832-4C7D-7FAFE609BC06}"/>
              </a:ext>
            </a:extLst>
          </p:cNvPr>
          <p:cNvPicPr>
            <a:picLocks noChangeAspect="1"/>
          </p:cNvPicPr>
          <p:nvPr/>
        </p:nvPicPr>
        <p:blipFill>
          <a:blip r:embed="rId3"/>
          <a:stretch>
            <a:fillRect/>
          </a:stretch>
        </p:blipFill>
        <p:spPr>
          <a:xfrm>
            <a:off x="511277" y="990601"/>
            <a:ext cx="7059321" cy="5233218"/>
          </a:xfrm>
          <a:prstGeom prst="rect">
            <a:avLst/>
          </a:prstGeom>
        </p:spPr>
      </p:pic>
    </p:spTree>
    <p:extLst>
      <p:ext uri="{BB962C8B-B14F-4D97-AF65-F5344CB8AC3E}">
        <p14:creationId xmlns:p14="http://schemas.microsoft.com/office/powerpoint/2010/main" val="267503598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noChangeArrowheads="1"/>
          </p:cNvSpPr>
          <p:nvPr/>
        </p:nvSpPr>
        <p:spPr bwMode="auto">
          <a:xfrm>
            <a:off x="2753249" y="685801"/>
            <a:ext cx="8842549" cy="47655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Aft>
                <a:spcPts val="800"/>
              </a:spcAft>
              <a:buNone/>
            </a:pPr>
            <a:r>
              <a:rPr lang="sq-AL" sz="2400" b="1" dirty="0" err="1">
                <a:effectLst/>
                <a:latin typeface="Times New Roman" panose="02020603050405020304" pitchFamily="18" charset="0"/>
                <a:ea typeface="Aptos" panose="020B0004020202020204" pitchFamily="34" charset="0"/>
                <a:cs typeface="Times New Roman" panose="02020603050405020304" pitchFamily="18" charset="0"/>
              </a:rPr>
              <a:t>Benedikt</a:t>
            </a:r>
            <a:r>
              <a:rPr lang="sq-AL" sz="2400" b="1"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b="1" dirty="0" err="1">
                <a:effectLst/>
                <a:latin typeface="Times New Roman" panose="02020603050405020304" pitchFamily="18" charset="0"/>
                <a:ea typeface="Aptos" panose="020B0004020202020204" pitchFamily="34" charset="0"/>
                <a:cs typeface="Times New Roman" panose="02020603050405020304" pitchFamily="18" charset="0"/>
              </a:rPr>
              <a:t>Benko</a:t>
            </a:r>
            <a:r>
              <a:rPr lang="sq-AL" sz="2400" b="1"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b="1" dirty="0" err="1">
                <a:effectLst/>
                <a:latin typeface="Times New Roman" panose="02020603050405020304" pitchFamily="18" charset="0"/>
                <a:ea typeface="Aptos" panose="020B0004020202020204" pitchFamily="34" charset="0"/>
                <a:cs typeface="Times New Roman" panose="02020603050405020304" pitchFamily="18" charset="0"/>
              </a:rPr>
              <a:t>Kotrulj</a:t>
            </a:r>
            <a:r>
              <a:rPr lang="sq-AL" sz="2400" dirty="0">
                <a:effectLst/>
                <a:latin typeface="Times New Roman" panose="02020603050405020304" pitchFamily="18" charset="0"/>
                <a:ea typeface="Aptos" panose="020B0004020202020204" pitchFamily="34" charset="0"/>
                <a:cs typeface="Times New Roman" panose="02020603050405020304" pitchFamily="18" charset="0"/>
              </a:rPr>
              <a:t> (latinisht: </a:t>
            </a:r>
            <a:r>
              <a:rPr lang="sq-AL" sz="2400" i="1" dirty="0" err="1">
                <a:effectLst/>
                <a:latin typeface="Times New Roman" panose="02020603050405020304" pitchFamily="18" charset="0"/>
                <a:ea typeface="Aptos" panose="020B0004020202020204" pitchFamily="34" charset="0"/>
                <a:cs typeface="Times New Roman" panose="02020603050405020304" pitchFamily="18" charset="0"/>
              </a:rPr>
              <a:t>Benedictus</a:t>
            </a:r>
            <a:r>
              <a:rPr lang="sq-AL" sz="2400" i="1" dirty="0">
                <a:effectLst/>
                <a:latin typeface="Times New Roman" panose="02020603050405020304" pitchFamily="18" charset="0"/>
                <a:ea typeface="Aptos" panose="020B0004020202020204" pitchFamily="34" charset="0"/>
                <a:cs typeface="Times New Roman" panose="02020603050405020304" pitchFamily="18" charset="0"/>
              </a:rPr>
              <a:t> de </a:t>
            </a:r>
            <a:r>
              <a:rPr lang="sq-AL" sz="2400" i="1" dirty="0" err="1">
                <a:effectLst/>
                <a:latin typeface="Times New Roman" panose="02020603050405020304" pitchFamily="18" charset="0"/>
                <a:ea typeface="Aptos" panose="020B0004020202020204" pitchFamily="34" charset="0"/>
                <a:cs typeface="Times New Roman" panose="02020603050405020304" pitchFamily="18" charset="0"/>
              </a:rPr>
              <a:t>Cotrullis</a:t>
            </a:r>
            <a:r>
              <a:rPr lang="sq-AL" sz="24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dirty="0">
                <a:latin typeface="Times New Roman" panose="02020603050405020304" pitchFamily="18" charset="0"/>
                <a:ea typeface="Aptos" panose="020B0004020202020204" pitchFamily="34" charset="0"/>
                <a:cs typeface="Times New Roman" panose="02020603050405020304" pitchFamily="18" charset="0"/>
              </a:rPr>
              <a:t>(1416–1469)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ishte</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një</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tregtar</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ekonomist</a:t>
            </a:r>
            <a:r>
              <a:rPr lang="en-US" sz="2400" b="1" dirty="0">
                <a:latin typeface="Times New Roman" panose="02020603050405020304" pitchFamily="18" charset="0"/>
                <a:ea typeface="Aptos" panose="020B0004020202020204" pitchFamily="34" charset="0"/>
                <a:cs typeface="Times New Roman" panose="02020603050405020304" pitchFamily="18" charset="0"/>
              </a:rPr>
              <a:t>, diplomat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dhe</a:t>
            </a:r>
            <a:r>
              <a:rPr lang="en-US" sz="2400" b="1" dirty="0">
                <a:latin typeface="Times New Roman" panose="02020603050405020304" pitchFamily="18" charset="0"/>
                <a:ea typeface="Aptos" panose="020B0004020202020204" pitchFamily="34" charset="0"/>
                <a:cs typeface="Times New Roman" panose="02020603050405020304" pitchFamily="18" charset="0"/>
              </a:rPr>
              <a:t> humanist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nga</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Dubrovniku</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atëherë</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Republika</a:t>
            </a:r>
            <a:r>
              <a:rPr lang="en-US" sz="2400" b="1" dirty="0">
                <a:latin typeface="Times New Roman" panose="02020603050405020304" pitchFamily="18" charset="0"/>
                <a:ea typeface="Aptos" panose="020B0004020202020204" pitchFamily="34" charset="0"/>
                <a:cs typeface="Times New Roman" panose="02020603050405020304" pitchFamily="18" charset="0"/>
              </a:rPr>
              <a:t> e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Ragusës</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Familja</a:t>
            </a:r>
            <a:r>
              <a:rPr lang="en-US" sz="2400" b="1" dirty="0">
                <a:latin typeface="Times New Roman" panose="02020603050405020304" pitchFamily="18" charset="0"/>
                <a:ea typeface="Aptos" panose="020B0004020202020204" pitchFamily="34" charset="0"/>
                <a:cs typeface="Times New Roman" panose="02020603050405020304" pitchFamily="18" charset="0"/>
              </a:rPr>
              <a:t> e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tij</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kishte</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origjinë</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nga</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Kotorri</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dhe</a:t>
            </a:r>
            <a:r>
              <a:rPr lang="en-US" sz="2400" b="1" dirty="0">
                <a:latin typeface="Times New Roman" panose="02020603050405020304" pitchFamily="18" charset="0"/>
                <a:ea typeface="Aptos" panose="020B0004020202020204" pitchFamily="34" charset="0"/>
                <a:cs typeface="Times New Roman" panose="02020603050405020304" pitchFamily="18" charset="0"/>
              </a:rPr>
              <a:t> u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vendos</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në</a:t>
            </a:r>
            <a:r>
              <a:rPr lang="en-US" sz="2400" b="1" dirty="0">
                <a:latin typeface="Times New Roman" panose="02020603050405020304" pitchFamily="18" charset="0"/>
                <a:ea typeface="Aptos" panose="020B0004020202020204" pitchFamily="34" charset="0"/>
                <a:cs typeface="Times New Roman" panose="02020603050405020304" pitchFamily="18" charset="0"/>
              </a:rPr>
              <a:t> Dubrovnik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rreth</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vitit</a:t>
            </a:r>
            <a:r>
              <a:rPr lang="en-US" sz="2400" b="1" dirty="0">
                <a:latin typeface="Times New Roman" panose="02020603050405020304" pitchFamily="18" charset="0"/>
                <a:ea typeface="Aptos" panose="020B0004020202020204" pitchFamily="34" charset="0"/>
                <a:cs typeface="Times New Roman" panose="02020603050405020304" pitchFamily="18" charset="0"/>
              </a:rPr>
              <a:t> 1350. </a:t>
            </a:r>
            <a:r>
              <a:rPr lang="en-US" sz="2400" dirty="0" err="1">
                <a:latin typeface="Times New Roman" panose="02020603050405020304" pitchFamily="18" charset="0"/>
                <a:ea typeface="Aptos" panose="020B0004020202020204" pitchFamily="34" charset="0"/>
                <a:cs typeface="Times New Roman" panose="02020603050405020304" pitchFamily="18" charset="0"/>
              </a:rPr>
              <a:t>Ishte</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një nga figurat e hershme të kontabilitetit dhe tregtisë në Evropë.</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pPr>
            <a:r>
              <a:rPr lang="it-IT" sz="2400" dirty="0">
                <a:effectLst/>
                <a:latin typeface="Times New Roman" panose="02020603050405020304" pitchFamily="18" charset="0"/>
                <a:ea typeface="Aptos" panose="020B0004020202020204" pitchFamily="34" charset="0"/>
                <a:cs typeface="Times New Roman" panose="02020603050405020304" pitchFamily="18" charset="0"/>
              </a:rPr>
              <a:t>Në vitin 1458, shkroi veprën "Della mercatura e del mercante perfetto" </a:t>
            </a:r>
            <a:r>
              <a:rPr lang="sq-AL" sz="2400" dirty="0">
                <a:effectLst/>
                <a:latin typeface="Times New Roman" panose="02020603050405020304" pitchFamily="18" charset="0"/>
                <a:ea typeface="Aptos" panose="020B0004020202020204" pitchFamily="34" charset="0"/>
                <a:cs typeface="Times New Roman" panose="02020603050405020304" pitchFamily="18" charset="0"/>
              </a:rPr>
              <a:t>("Mbi tregtinë dhe tregtarin e përsosur")</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r>
              <a:rPr lang="pl-PL" sz="2400" dirty="0">
                <a:effectLst/>
                <a:latin typeface="Times New Roman" panose="02020603050405020304" pitchFamily="18" charset="0"/>
                <a:ea typeface="Aptos" panose="020B0004020202020204" pitchFamily="34" charset="0"/>
                <a:cs typeface="Times New Roman" panose="02020603050405020304" pitchFamily="18" charset="0"/>
              </a:rPr>
              <a:t>që u botua më 1573</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indent="-342900" algn="just">
              <a:lnSpc>
                <a:spcPct val="107000"/>
              </a:lnSpc>
              <a:spcAft>
                <a:spcPts val="800"/>
              </a:spcAft>
            </a:pP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Përshkrimi i tij i metodës së kontabilitetit të dyfishtë përfshinte përdorimin e librave kontabël si </a:t>
            </a:r>
            <a:r>
              <a:rPr lang="sq-AL" sz="2400" b="1" kern="100" dirty="0">
                <a:effectLst/>
                <a:latin typeface="Times New Roman" panose="02020603050405020304" pitchFamily="18" charset="0"/>
                <a:ea typeface="Aptos" panose="020B0004020202020204" pitchFamily="34" charset="0"/>
                <a:cs typeface="Times New Roman" panose="02020603050405020304" pitchFamily="18" charset="0"/>
              </a:rPr>
              <a:t>libri i ditarit (</a:t>
            </a:r>
            <a:r>
              <a:rPr lang="sq-AL" sz="2400" b="1" kern="100" dirty="0" err="1">
                <a:effectLst/>
                <a:latin typeface="Times New Roman" panose="02020603050405020304" pitchFamily="18" charset="0"/>
                <a:ea typeface="Aptos" panose="020B0004020202020204" pitchFamily="34" charset="0"/>
                <a:cs typeface="Times New Roman" panose="02020603050405020304" pitchFamily="18" charset="0"/>
              </a:rPr>
              <a:t>journal</a:t>
            </a:r>
            <a:r>
              <a:rPr lang="sq-AL"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 dhe </a:t>
            </a:r>
            <a:r>
              <a:rPr lang="sq-AL" sz="2400" b="1" kern="100" dirty="0">
                <a:effectLst/>
                <a:latin typeface="Times New Roman" panose="02020603050405020304" pitchFamily="18" charset="0"/>
                <a:ea typeface="Aptos" panose="020B0004020202020204" pitchFamily="34" charset="0"/>
                <a:cs typeface="Times New Roman" panose="02020603050405020304" pitchFamily="18" charset="0"/>
              </a:rPr>
              <a:t>libri kryesor (</a:t>
            </a:r>
            <a:r>
              <a:rPr lang="sq-AL" sz="2400" b="1" kern="100" dirty="0" err="1">
                <a:effectLst/>
                <a:latin typeface="Times New Roman" panose="02020603050405020304" pitchFamily="18" charset="0"/>
                <a:ea typeface="Aptos" panose="020B0004020202020204" pitchFamily="34" charset="0"/>
                <a:cs typeface="Times New Roman" panose="02020603050405020304" pitchFamily="18" charset="0"/>
              </a:rPr>
              <a:t>ledger</a:t>
            </a:r>
            <a:r>
              <a:rPr lang="sq-AL"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sp>
        <p:nvSpPr>
          <p:cNvPr id="16389" name="Rectangle 6"/>
          <p:cNvSpPr>
            <a:spLocks noChangeArrowheads="1"/>
          </p:cNvSpPr>
          <p:nvPr/>
        </p:nvSpPr>
        <p:spPr bwMode="auto">
          <a:xfrm>
            <a:off x="3810000" y="152400"/>
            <a:ext cx="51054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2000" b="1" dirty="0">
                <a:solidFill>
                  <a:schemeClr val="accent2"/>
                </a:solidFill>
                <a:latin typeface="Times New Roman" panose="02020603050405020304" pitchFamily="18" charset="0"/>
                <a:cs typeface="Times New Roman" panose="02020603050405020304" pitchFamily="18" charset="0"/>
              </a:rPr>
              <a:t>Zanafilla e kontabilitetit të dyfishtë</a:t>
            </a:r>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11</a:t>
            </a:fld>
            <a:endParaRPr lang="sq-AL"/>
          </a:p>
        </p:txBody>
      </p:sp>
      <p:pic>
        <p:nvPicPr>
          <p:cNvPr id="6" name="Picture 5">
            <a:extLst>
              <a:ext uri="{FF2B5EF4-FFF2-40B4-BE49-F238E27FC236}">
                <a16:creationId xmlns:a16="http://schemas.microsoft.com/office/drawing/2014/main" id="{B1B6903A-A9A5-0BE6-5F2D-21E5947860C2}"/>
              </a:ext>
            </a:extLst>
          </p:cNvPr>
          <p:cNvPicPr>
            <a:picLocks noChangeAspect="1"/>
          </p:cNvPicPr>
          <p:nvPr/>
        </p:nvPicPr>
        <p:blipFill>
          <a:blip r:embed="rId2"/>
          <a:stretch>
            <a:fillRect/>
          </a:stretch>
        </p:blipFill>
        <p:spPr>
          <a:xfrm>
            <a:off x="110533" y="685801"/>
            <a:ext cx="2642716" cy="5337167"/>
          </a:xfrm>
          <a:prstGeom prst="rect">
            <a:avLst/>
          </a:prstGeom>
        </p:spPr>
      </p:pic>
    </p:spTree>
    <p:extLst>
      <p:ext uri="{BB962C8B-B14F-4D97-AF65-F5344CB8AC3E}">
        <p14:creationId xmlns:p14="http://schemas.microsoft.com/office/powerpoint/2010/main" val="264912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75CA1-E778-3900-8FBB-2AEC191D319F}"/>
            </a:ext>
          </a:extLst>
        </p:cNvPr>
        <p:cNvGrpSpPr/>
        <p:nvPr/>
      </p:nvGrpSpPr>
      <p:grpSpPr>
        <a:xfrm>
          <a:off x="0" y="0"/>
          <a:ext cx="0" cy="0"/>
          <a:chOff x="0" y="0"/>
          <a:chExt cx="0" cy="0"/>
        </a:xfrm>
      </p:grpSpPr>
      <p:sp>
        <p:nvSpPr>
          <p:cNvPr id="16387" name="Rectangle 8">
            <a:extLst>
              <a:ext uri="{FF2B5EF4-FFF2-40B4-BE49-F238E27FC236}">
                <a16:creationId xmlns:a16="http://schemas.microsoft.com/office/drawing/2014/main" id="{2BBF2491-FCEA-6F24-BB6F-094DFED09EAE}"/>
              </a:ext>
            </a:extLst>
          </p:cNvPr>
          <p:cNvSpPr>
            <a:spLocks noChangeArrowheads="1"/>
          </p:cNvSpPr>
          <p:nvPr/>
        </p:nvSpPr>
        <p:spPr bwMode="auto">
          <a:xfrm>
            <a:off x="3225521" y="1981200"/>
            <a:ext cx="7938197" cy="1936428"/>
          </a:xfrm>
          <a:prstGeom prst="rect">
            <a:avLst/>
          </a:prstGeom>
          <a:solidFill>
            <a:srgbClr val="FDE111"/>
          </a:solidFill>
          <a:ln w="12700">
            <a:solidFill>
              <a:schemeClr val="tx1"/>
            </a:solidFill>
            <a:miter lim="800000"/>
            <a:headEnd/>
            <a:tailEnd/>
          </a:ln>
        </p:spPr>
        <p:txBody>
          <a:bodyPr wrap="squar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sq-AL" altLang="en-US" sz="2400" b="1" dirty="0">
                <a:latin typeface="Times New Roman" panose="02020603050405020304" pitchFamily="18" charset="0"/>
                <a:cs typeface="Times New Roman" panose="02020603050405020304" pitchFamily="18" charset="0"/>
              </a:rPr>
              <a:t>Italiani </a:t>
            </a:r>
            <a:r>
              <a:rPr lang="sq-AL" altLang="en-US" sz="2400" b="1" dirty="0" err="1">
                <a:latin typeface="Times New Roman" panose="02020603050405020304" pitchFamily="18" charset="0"/>
                <a:cs typeface="Times New Roman" panose="02020603050405020304" pitchFamily="18" charset="0"/>
              </a:rPr>
              <a:t>Luca</a:t>
            </a:r>
            <a:r>
              <a:rPr lang="sq-AL" altLang="en-US" sz="2400" b="1" dirty="0">
                <a:latin typeface="Times New Roman" panose="02020603050405020304" pitchFamily="18" charset="0"/>
                <a:cs typeface="Times New Roman" panose="02020603050405020304" pitchFamily="18" charset="0"/>
              </a:rPr>
              <a:t> </a:t>
            </a:r>
            <a:r>
              <a:rPr lang="sq-AL" altLang="en-US" sz="2400" b="1" dirty="0" err="1">
                <a:latin typeface="Times New Roman" panose="02020603050405020304" pitchFamily="18" charset="0"/>
                <a:cs typeface="Times New Roman" panose="02020603050405020304" pitchFamily="18" charset="0"/>
              </a:rPr>
              <a:t>Pacioli</a:t>
            </a:r>
            <a:r>
              <a:rPr lang="sq-AL" altLang="en-US" sz="2400" b="1" dirty="0">
                <a:latin typeface="Times New Roman" panose="02020603050405020304" pitchFamily="18" charset="0"/>
                <a:cs typeface="Times New Roman" panose="02020603050405020304" pitchFamily="18" charset="0"/>
              </a:rPr>
              <a:t>, më 1494 është i pari që në formë të shkruar e botoi dhe e ilustroi sistemin e kontabilitetit të dyfishtë</a:t>
            </a:r>
            <a:r>
              <a:rPr lang="en-US" altLang="en-US" sz="2400" b="1" dirty="0">
                <a:latin typeface="Times New Roman" panose="02020603050405020304" pitchFamily="18" charset="0"/>
                <a:cs typeface="Times New Roman" panose="02020603050405020304" pitchFamily="18" charset="0"/>
              </a:rPr>
              <a:t>, </a:t>
            </a:r>
            <a:r>
              <a:rPr lang="sq-AL" altLang="en-US" sz="2400" b="1" dirty="0">
                <a:latin typeface="Times New Roman" panose="02020603050405020304" pitchFamily="18" charset="0"/>
                <a:cs typeface="Times New Roman" panose="02020603050405020304" pitchFamily="18" charset="0"/>
              </a:rPr>
              <a:t>sipas të cilit</a:t>
            </a:r>
            <a:r>
              <a:rPr lang="en-US" altLang="en-US" sz="2400" b="1" dirty="0">
                <a:latin typeface="Times New Roman" panose="02020603050405020304" pitchFamily="18" charset="0"/>
                <a:cs typeface="Times New Roman" panose="02020603050405020304" pitchFamily="18" charset="0"/>
              </a:rPr>
              <a:t>:</a:t>
            </a:r>
          </a:p>
          <a:p>
            <a:pPr algn="just">
              <a:spcBef>
                <a:spcPct val="0"/>
              </a:spcBef>
              <a:buNone/>
            </a:pPr>
            <a:endParaRPr lang="en-US" altLang="en-US" sz="2400" b="1" dirty="0">
              <a:latin typeface="Times New Roman" panose="02020603050405020304" pitchFamily="18" charset="0"/>
              <a:cs typeface="Times New Roman" panose="02020603050405020304" pitchFamily="18" charset="0"/>
            </a:endParaRPr>
          </a:p>
          <a:p>
            <a:pPr algn="just">
              <a:spcBef>
                <a:spcPct val="0"/>
              </a:spcBef>
              <a:buNone/>
            </a:pPr>
            <a:r>
              <a:rPr lang="sq-AL"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P</a:t>
            </a:r>
            <a:r>
              <a:rPr lang="sq-AL" altLang="en-US" sz="2400" b="1" dirty="0" err="1">
                <a:latin typeface="Times New Roman" panose="02020603050405020304" pitchFamily="18" charset="0"/>
                <a:cs typeface="Times New Roman" panose="02020603050405020304" pitchFamily="18" charset="0"/>
              </a:rPr>
              <a:t>asuria</a:t>
            </a:r>
            <a:r>
              <a:rPr lang="sq-AL" altLang="en-US" sz="2400" b="1" dirty="0">
                <a:latin typeface="Times New Roman" panose="02020603050405020304" pitchFamily="18" charset="0"/>
                <a:cs typeface="Times New Roman" panose="02020603050405020304" pitchFamily="18" charset="0"/>
              </a:rPr>
              <a:t> është e barabartë me detyrimet plus të </a:t>
            </a:r>
            <a:r>
              <a:rPr lang="sq-AL" altLang="en-US" sz="2400" b="1" dirty="0" err="1">
                <a:latin typeface="Times New Roman" panose="02020603050405020304" pitchFamily="18" charset="0"/>
                <a:cs typeface="Times New Roman" panose="02020603050405020304" pitchFamily="18" charset="0"/>
              </a:rPr>
              <a:t>dr</a:t>
            </a:r>
            <a:r>
              <a:rPr lang="en-US" altLang="en-US" sz="2400" b="1" dirty="0">
                <a:latin typeface="Times New Roman" panose="02020603050405020304" pitchFamily="18" charset="0"/>
                <a:cs typeface="Times New Roman" panose="02020603050405020304" pitchFamily="18" charset="0"/>
              </a:rPr>
              <a:t>e</a:t>
            </a:r>
            <a:r>
              <a:rPr lang="sq-AL" altLang="en-US" sz="2400" b="1" dirty="0">
                <a:latin typeface="Times New Roman" panose="02020603050405020304" pitchFamily="18" charset="0"/>
                <a:cs typeface="Times New Roman" panose="02020603050405020304" pitchFamily="18" charset="0"/>
              </a:rPr>
              <a:t>j</a:t>
            </a:r>
            <a:r>
              <a:rPr lang="en-US" altLang="en-US" sz="2400" b="1" dirty="0">
                <a:latin typeface="Times New Roman" panose="02020603050405020304" pitchFamily="18" charset="0"/>
                <a:cs typeface="Times New Roman" panose="02020603050405020304" pitchFamily="18" charset="0"/>
              </a:rPr>
              <a:t>t</a:t>
            </a:r>
            <a:r>
              <a:rPr lang="sq-AL" altLang="en-US" sz="2400" b="1" dirty="0">
                <a:latin typeface="Times New Roman" panose="02020603050405020304" pitchFamily="18" charset="0"/>
                <a:cs typeface="Times New Roman" panose="02020603050405020304" pitchFamily="18" charset="0"/>
              </a:rPr>
              <a:t>at”.</a:t>
            </a:r>
          </a:p>
        </p:txBody>
      </p:sp>
      <p:sp>
        <p:nvSpPr>
          <p:cNvPr id="16388" name="Rectangle 5">
            <a:extLst>
              <a:ext uri="{FF2B5EF4-FFF2-40B4-BE49-F238E27FC236}">
                <a16:creationId xmlns:a16="http://schemas.microsoft.com/office/drawing/2014/main" id="{24489E26-5389-1A53-B1C4-FA9D061E9848}"/>
              </a:ext>
            </a:extLst>
          </p:cNvPr>
          <p:cNvSpPr>
            <a:spLocks noChangeArrowheads="1"/>
          </p:cNvSpPr>
          <p:nvPr/>
        </p:nvSpPr>
        <p:spPr bwMode="auto">
          <a:xfrm>
            <a:off x="572755" y="685801"/>
            <a:ext cx="10590963"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K</a:t>
            </a:r>
            <a:r>
              <a:rPr lang="sq-AL" altLang="en-US" sz="2400" dirty="0" err="1">
                <a:latin typeface="Times New Roman" panose="02020603050405020304" pitchFamily="18" charset="0"/>
                <a:cs typeface="Times New Roman" panose="02020603050405020304" pitchFamily="18" charset="0"/>
              </a:rPr>
              <a:t>ontabiliteti</a:t>
            </a:r>
            <a:r>
              <a:rPr lang="en-US" altLang="en-US" sz="2400" dirty="0">
                <a:latin typeface="Times New Roman" panose="02020603050405020304" pitchFamily="18" charset="0"/>
                <a:cs typeface="Times New Roman" panose="02020603050405020304" pitchFamily="18" charset="0"/>
              </a:rPr>
              <a:t>n </a:t>
            </a:r>
            <a:r>
              <a:rPr lang="en-US" altLang="en-US" sz="2400" dirty="0" err="1">
                <a:latin typeface="Times New Roman" panose="02020603050405020304" pitchFamily="18" charset="0"/>
                <a:cs typeface="Times New Roman" panose="02020603050405020304" pitchFamily="18" charset="0"/>
              </a:rPr>
              <a:t>të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cilin</a:t>
            </a:r>
            <a:r>
              <a:rPr lang="en-US" altLang="en-US" sz="2400" dirty="0">
                <a:latin typeface="Times New Roman" panose="02020603050405020304" pitchFamily="18" charset="0"/>
                <a:cs typeface="Times New Roman" panose="02020603050405020304" pitchFamily="18" charset="0"/>
              </a:rPr>
              <a:t> </a:t>
            </a:r>
            <a:r>
              <a:rPr lang="sq-AL" altLang="en-US" sz="2400" dirty="0">
                <a:latin typeface="Times New Roman" panose="02020603050405020304" pitchFamily="18" charset="0"/>
                <a:cs typeface="Times New Roman" panose="02020603050405020304" pitchFamily="18" charset="0"/>
              </a:rPr>
              <a:t>e njohim ne sot filloi në shekullin e katërmbëdhjetë në</a:t>
            </a:r>
            <a:br>
              <a:rPr lang="sq-AL" altLang="en-US" sz="2400" dirty="0">
                <a:latin typeface="Times New Roman" panose="02020603050405020304" pitchFamily="18" charset="0"/>
                <a:cs typeface="Times New Roman" panose="02020603050405020304" pitchFamily="18" charset="0"/>
              </a:rPr>
            </a:br>
            <a:r>
              <a:rPr lang="sq-AL" altLang="en-US" sz="2400" dirty="0" err="1">
                <a:latin typeface="Times New Roman" panose="02020603050405020304" pitchFamily="18" charset="0"/>
                <a:cs typeface="Times New Roman" panose="02020603050405020304" pitchFamily="18" charset="0"/>
              </a:rPr>
              <a:t>në</a:t>
            </a:r>
            <a:r>
              <a:rPr lang="sq-AL" altLang="en-US" sz="2400" dirty="0">
                <a:latin typeface="Times New Roman" panose="02020603050405020304" pitchFamily="18" charset="0"/>
                <a:cs typeface="Times New Roman" panose="02020603050405020304" pitchFamily="18" charset="0"/>
              </a:rPr>
              <a:t> Itali në qytet-shtetet si </a:t>
            </a:r>
            <a:r>
              <a:rPr lang="sq-AL" altLang="en-US" sz="2400" dirty="0" err="1">
                <a:latin typeface="Times New Roman" panose="02020603050405020304" pitchFamily="18" charset="0"/>
                <a:cs typeface="Times New Roman" panose="02020603050405020304" pitchFamily="18" charset="0"/>
              </a:rPr>
              <a:t>Firenca</a:t>
            </a:r>
            <a:r>
              <a:rPr lang="sq-AL" altLang="en-US" sz="2400" dirty="0">
                <a:latin typeface="Times New Roman" panose="02020603050405020304" pitchFamily="18" charset="0"/>
                <a:cs typeface="Times New Roman" panose="02020603050405020304" pitchFamily="18" charset="0"/>
              </a:rPr>
              <a:t>, G</a:t>
            </a:r>
            <a:r>
              <a:rPr lang="en-US" altLang="en-US" sz="2400" dirty="0">
                <a:latin typeface="Times New Roman" panose="02020603050405020304" pitchFamily="18" charset="0"/>
                <a:cs typeface="Times New Roman" panose="02020603050405020304" pitchFamily="18" charset="0"/>
              </a:rPr>
              <a:t>j</a:t>
            </a:r>
            <a:r>
              <a:rPr lang="sq-AL" altLang="en-US" sz="2400" dirty="0" err="1">
                <a:latin typeface="Times New Roman" panose="02020603050405020304" pitchFamily="18" charset="0"/>
                <a:cs typeface="Times New Roman" panose="02020603050405020304" pitchFamily="18" charset="0"/>
              </a:rPr>
              <a:t>eno</a:t>
            </a:r>
            <a:r>
              <a:rPr lang="en-US" altLang="en-US" sz="2400" dirty="0">
                <a:latin typeface="Times New Roman" panose="02020603050405020304" pitchFamily="18" charset="0"/>
                <a:cs typeface="Times New Roman" panose="02020603050405020304" pitchFamily="18" charset="0"/>
              </a:rPr>
              <a:t>v</a:t>
            </a:r>
            <a:r>
              <a:rPr lang="sq-AL" altLang="en-US" sz="2400" dirty="0">
                <a:latin typeface="Times New Roman" panose="02020603050405020304" pitchFamily="18" charset="0"/>
                <a:cs typeface="Times New Roman" panose="02020603050405020304" pitchFamily="18" charset="0"/>
              </a:rPr>
              <a:t>a dhe Venediku si rezultat i rritjes së</a:t>
            </a:r>
            <a:r>
              <a:rPr lang="en-US" altLang="en-US" sz="2400" dirty="0">
                <a:latin typeface="Times New Roman" panose="02020603050405020304" pitchFamily="18" charset="0"/>
                <a:cs typeface="Times New Roman" panose="02020603050405020304" pitchFamily="18" charset="0"/>
              </a:rPr>
              <a:t> </a:t>
            </a:r>
            <a:r>
              <a:rPr lang="sq-AL" altLang="en-US" sz="2400" dirty="0">
                <a:latin typeface="Times New Roman" panose="02020603050405020304" pitchFamily="18" charset="0"/>
                <a:cs typeface="Times New Roman" panose="02020603050405020304" pitchFamily="18" charset="0"/>
              </a:rPr>
              <a:t>tregtisë detare dhe institucioneve bankare</a:t>
            </a:r>
            <a:r>
              <a:rPr lang="en-US" altLang="en-US" sz="2400" dirty="0">
                <a:latin typeface="Times New Roman" panose="02020603050405020304" pitchFamily="18" charset="0"/>
                <a:cs typeface="Times New Roman" panose="02020603050405020304" pitchFamily="18" charset="0"/>
              </a:rPr>
              <a:t>.</a:t>
            </a:r>
          </a:p>
        </p:txBody>
      </p:sp>
      <p:sp>
        <p:nvSpPr>
          <p:cNvPr id="16389" name="Rectangle 6">
            <a:extLst>
              <a:ext uri="{FF2B5EF4-FFF2-40B4-BE49-F238E27FC236}">
                <a16:creationId xmlns:a16="http://schemas.microsoft.com/office/drawing/2014/main" id="{144C185C-3BE6-4690-B19F-5413BFBFCA79}"/>
              </a:ext>
            </a:extLst>
          </p:cNvPr>
          <p:cNvSpPr>
            <a:spLocks noChangeArrowheads="1"/>
          </p:cNvSpPr>
          <p:nvPr/>
        </p:nvSpPr>
        <p:spPr bwMode="auto">
          <a:xfrm>
            <a:off x="3810000" y="1524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1800" b="1">
                <a:solidFill>
                  <a:schemeClr val="accent2"/>
                </a:solidFill>
                <a:latin typeface="Arial" panose="020B0604020202020204" pitchFamily="34" charset="0"/>
              </a:rPr>
              <a:t>Zanafilla e kontabilitetit të dyfishtë</a:t>
            </a:r>
            <a:endParaRPr lang="en-US" altLang="en-US" sz="1800">
              <a:latin typeface="Arial" panose="020B0604020202020204" pitchFamily="34" charset="0"/>
            </a:endParaRPr>
          </a:p>
        </p:txBody>
      </p:sp>
      <p:sp>
        <p:nvSpPr>
          <p:cNvPr id="2" name="Slide Number Placeholder 1">
            <a:extLst>
              <a:ext uri="{FF2B5EF4-FFF2-40B4-BE49-F238E27FC236}">
                <a16:creationId xmlns:a16="http://schemas.microsoft.com/office/drawing/2014/main" id="{87359F8C-779F-BF1A-52A9-244AA248E835}"/>
              </a:ext>
            </a:extLst>
          </p:cNvPr>
          <p:cNvSpPr>
            <a:spLocks noGrp="1"/>
          </p:cNvSpPr>
          <p:nvPr>
            <p:ph type="sldNum" sz="quarter" idx="12"/>
          </p:nvPr>
        </p:nvSpPr>
        <p:spPr/>
        <p:txBody>
          <a:bodyPr/>
          <a:lstStyle/>
          <a:p>
            <a:fld id="{30EAF011-1B97-48A7-85B3-B95A2B65C876}" type="slidenum">
              <a:rPr lang="sq-AL" smtClean="0"/>
              <a:t>12</a:t>
            </a:fld>
            <a:endParaRPr lang="sq-AL"/>
          </a:p>
        </p:txBody>
      </p:sp>
      <p:pic>
        <p:nvPicPr>
          <p:cNvPr id="3" name="Picture 2">
            <a:extLst>
              <a:ext uri="{FF2B5EF4-FFF2-40B4-BE49-F238E27FC236}">
                <a16:creationId xmlns:a16="http://schemas.microsoft.com/office/drawing/2014/main" id="{2BFDAED9-0FD6-DF57-2026-7749BFB128D4}"/>
              </a:ext>
            </a:extLst>
          </p:cNvPr>
          <p:cNvPicPr>
            <a:picLocks noChangeAspect="1"/>
          </p:cNvPicPr>
          <p:nvPr/>
        </p:nvPicPr>
        <p:blipFill>
          <a:blip r:embed="rId2"/>
          <a:stretch>
            <a:fillRect/>
          </a:stretch>
        </p:blipFill>
        <p:spPr>
          <a:xfrm>
            <a:off x="432076" y="1981200"/>
            <a:ext cx="2692959" cy="4073182"/>
          </a:xfrm>
          <a:prstGeom prst="rect">
            <a:avLst/>
          </a:prstGeom>
        </p:spPr>
      </p:pic>
    </p:spTree>
    <p:extLst>
      <p:ext uri="{BB962C8B-B14F-4D97-AF65-F5344CB8AC3E}">
        <p14:creationId xmlns:p14="http://schemas.microsoft.com/office/powerpoint/2010/main" val="56405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E4650-12E1-1F23-D27C-ED38C44D30A2}"/>
            </a:ext>
          </a:extLst>
        </p:cNvPr>
        <p:cNvGrpSpPr/>
        <p:nvPr/>
      </p:nvGrpSpPr>
      <p:grpSpPr>
        <a:xfrm>
          <a:off x="0" y="0"/>
          <a:ext cx="0" cy="0"/>
          <a:chOff x="0" y="0"/>
          <a:chExt cx="0" cy="0"/>
        </a:xfrm>
      </p:grpSpPr>
      <p:sp>
        <p:nvSpPr>
          <p:cNvPr id="16388" name="Rectangle 5">
            <a:extLst>
              <a:ext uri="{FF2B5EF4-FFF2-40B4-BE49-F238E27FC236}">
                <a16:creationId xmlns:a16="http://schemas.microsoft.com/office/drawing/2014/main" id="{EA5E73F7-8E15-28ED-30F3-4DA3524E897E}"/>
              </a:ext>
            </a:extLst>
          </p:cNvPr>
          <p:cNvSpPr>
            <a:spLocks noChangeArrowheads="1"/>
          </p:cNvSpPr>
          <p:nvPr/>
        </p:nvSpPr>
        <p:spPr bwMode="auto">
          <a:xfrm>
            <a:off x="2692957" y="685801"/>
            <a:ext cx="8822453" cy="42210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Aft>
                <a:spcPts val="800"/>
              </a:spcAft>
              <a:buNone/>
            </a:pPr>
            <a:r>
              <a:rPr lang="sq-AL" sz="2400" dirty="0" err="1">
                <a:effectLst/>
                <a:latin typeface="Times New Roman" panose="02020603050405020304" pitchFamily="18" charset="0"/>
                <a:ea typeface="Aptos" panose="020B0004020202020204" pitchFamily="34" charset="0"/>
                <a:cs typeface="Times New Roman" panose="02020603050405020304" pitchFamily="18" charset="0"/>
              </a:rPr>
              <a:t>Johann</a:t>
            </a:r>
            <a:r>
              <a:rPr lang="sq-AL" sz="2400"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dirty="0" err="1">
                <a:effectLst/>
                <a:latin typeface="Times New Roman" panose="02020603050405020304" pitchFamily="18" charset="0"/>
                <a:ea typeface="Aptos" panose="020B0004020202020204" pitchFamily="34" charset="0"/>
                <a:cs typeface="Times New Roman" panose="02020603050405020304" pitchFamily="18" charset="0"/>
              </a:rPr>
              <a:t>Wolfgang</a:t>
            </a:r>
            <a:r>
              <a:rPr lang="sq-AL" sz="2400"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dirty="0" err="1">
                <a:effectLst/>
                <a:latin typeface="Times New Roman" panose="02020603050405020304" pitchFamily="18" charset="0"/>
                <a:ea typeface="Aptos" panose="020B0004020202020204" pitchFamily="34" charset="0"/>
                <a:cs typeface="Times New Roman" panose="02020603050405020304" pitchFamily="18" charset="0"/>
              </a:rPr>
              <a:t>von</a:t>
            </a:r>
            <a:r>
              <a:rPr lang="sq-AL" sz="2400"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b="1" dirty="0" err="1">
                <a:effectLst/>
                <a:latin typeface="Times New Roman" panose="02020603050405020304" pitchFamily="18" charset="0"/>
                <a:ea typeface="Aptos" panose="020B0004020202020204" pitchFamily="34" charset="0"/>
                <a:cs typeface="Times New Roman" panose="02020603050405020304" pitchFamily="18" charset="0"/>
              </a:rPr>
              <a:t>Goethe</a:t>
            </a:r>
            <a:r>
              <a:rPr lang="sq-AL" sz="2400" b="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b="1" dirty="0" err="1">
                <a:effectLst/>
                <a:latin typeface="Times New Roman" panose="02020603050405020304" pitchFamily="18" charset="0"/>
                <a:ea typeface="Aptos" panose="020B0004020202020204" pitchFamily="34" charset="0"/>
                <a:cs typeface="Times New Roman" panose="02020603050405020304" pitchFamily="18" charset="0"/>
              </a:rPr>
              <a:t>Gëte</a:t>
            </a:r>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b="1"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buNone/>
            </a:pPr>
            <a:r>
              <a:rPr lang="sq-AL" b="1" kern="100" dirty="0">
                <a:latin typeface="Times New Roman" panose="02020603050405020304" pitchFamily="18" charset="0"/>
                <a:ea typeface="Aptos" panose="020B0004020202020204" pitchFamily="34" charset="0"/>
                <a:cs typeface="Times New Roman" panose="02020603050405020304" pitchFamily="18" charset="0"/>
              </a:rPr>
              <a:t>“Kontabiliteti i dyfishtë është një nga shpikjet më të mëdha të mendjes njerëzore.”</a:t>
            </a:r>
            <a:endParaRPr lang="en-US" b="1"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buNone/>
            </a:pP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buNone/>
            </a:pP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Sociologu </a:t>
            </a:r>
            <a:r>
              <a:rPr lang="sq-AL" sz="2400" b="1" kern="100" dirty="0" err="1">
                <a:effectLst/>
                <a:latin typeface="Times New Roman" panose="02020603050405020304" pitchFamily="18" charset="0"/>
                <a:ea typeface="Aptos" panose="020B0004020202020204" pitchFamily="34" charset="0"/>
                <a:cs typeface="Times New Roman" panose="02020603050405020304" pitchFamily="18" charset="0"/>
              </a:rPr>
              <a:t>Max</a:t>
            </a:r>
            <a:r>
              <a:rPr lang="sq-AL"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b="1" kern="100" dirty="0" err="1">
                <a:effectLst/>
                <a:latin typeface="Times New Roman" panose="02020603050405020304" pitchFamily="18" charset="0"/>
                <a:ea typeface="Aptos" panose="020B0004020202020204" pitchFamily="34" charset="0"/>
                <a:cs typeface="Times New Roman" panose="02020603050405020304" pitchFamily="18" charset="0"/>
              </a:rPr>
              <a:t>Weber</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 në librin e tij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The Protestant </a:t>
            </a:r>
            <a:r>
              <a:rPr lang="sq-AL" sz="2400" kern="100" dirty="0" err="1">
                <a:effectLst/>
                <a:latin typeface="Times New Roman" panose="02020603050405020304" pitchFamily="18" charset="0"/>
                <a:ea typeface="Aptos" panose="020B0004020202020204" pitchFamily="34" charset="0"/>
                <a:cs typeface="Times New Roman" panose="02020603050405020304" pitchFamily="18" charset="0"/>
              </a:rPr>
              <a:t>Ethic</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kern="100" dirty="0" err="1">
                <a:effectLst/>
                <a:latin typeface="Times New Roman" panose="02020603050405020304" pitchFamily="18" charset="0"/>
                <a:ea typeface="Aptos" panose="020B0004020202020204" pitchFamily="34" charset="0"/>
                <a:cs typeface="Times New Roman" panose="02020603050405020304" pitchFamily="18" charset="0"/>
              </a:rPr>
              <a:t>and</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 the </a:t>
            </a:r>
            <a:r>
              <a:rPr lang="sq-AL" sz="2400" kern="100" dirty="0" err="1">
                <a:effectLst/>
                <a:latin typeface="Times New Roman" panose="02020603050405020304" pitchFamily="18" charset="0"/>
                <a:ea typeface="Aptos" panose="020B0004020202020204" pitchFamily="34" charset="0"/>
                <a:cs typeface="Times New Roman" panose="02020603050405020304" pitchFamily="18" charset="0"/>
              </a:rPr>
              <a:t>Spirit</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kern="100" dirty="0" err="1">
                <a:effectLst/>
                <a:latin typeface="Times New Roman" panose="02020603050405020304" pitchFamily="18" charset="0"/>
                <a:ea typeface="Aptos" panose="020B0004020202020204" pitchFamily="34" charset="0"/>
                <a:cs typeface="Times New Roman" panose="02020603050405020304" pitchFamily="18" charset="0"/>
              </a:rPr>
              <a:t>of</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sq-AL" sz="2400" kern="100" dirty="0" err="1">
                <a:effectLst/>
                <a:latin typeface="Times New Roman" panose="02020603050405020304" pitchFamily="18" charset="0"/>
                <a:ea typeface="Aptos" panose="020B0004020202020204" pitchFamily="34" charset="0"/>
                <a:cs typeface="Times New Roman" panose="02020603050405020304" pitchFamily="18" charset="0"/>
              </a:rPr>
              <a:t>Capitalism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sq-AL" sz="2400" kern="100" dirty="0">
                <a:effectLst/>
                <a:latin typeface="Times New Roman" panose="02020603050405020304" pitchFamily="18" charset="0"/>
                <a:ea typeface="Aptos" panose="020B0004020202020204" pitchFamily="34" charset="0"/>
                <a:cs typeface="Times New Roman" panose="02020603050405020304" pitchFamily="18" charset="0"/>
              </a:rPr>
              <a:t> (1905), analizon rolin e kontabilitetit të dyfishtë në rritjen e racionalizimit ekonomik dhe burokracisë moderne.</a:t>
            </a:r>
          </a:p>
          <a:p>
            <a:pPr algn="just">
              <a:lnSpc>
                <a:spcPct val="107000"/>
              </a:lnSpc>
              <a:spcAft>
                <a:spcPts val="800"/>
              </a:spcAft>
              <a:buNone/>
            </a:pPr>
            <a:endParaRPr lang="sq-AL" sz="24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16389" name="Rectangle 6">
            <a:extLst>
              <a:ext uri="{FF2B5EF4-FFF2-40B4-BE49-F238E27FC236}">
                <a16:creationId xmlns:a16="http://schemas.microsoft.com/office/drawing/2014/main" id="{0601A48A-C354-25C6-4D13-3931796783FF}"/>
              </a:ext>
            </a:extLst>
          </p:cNvPr>
          <p:cNvSpPr>
            <a:spLocks noChangeArrowheads="1"/>
          </p:cNvSpPr>
          <p:nvPr/>
        </p:nvSpPr>
        <p:spPr bwMode="auto">
          <a:xfrm>
            <a:off x="3810000" y="1524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1800" b="1">
                <a:solidFill>
                  <a:schemeClr val="accent2"/>
                </a:solidFill>
                <a:latin typeface="Arial" panose="020B0604020202020204" pitchFamily="34" charset="0"/>
              </a:rPr>
              <a:t>Zanafilla e kontabilitetit të dyfishtë</a:t>
            </a:r>
            <a:endParaRPr lang="en-US" altLang="en-US" sz="1800">
              <a:latin typeface="Arial" panose="020B0604020202020204" pitchFamily="34" charset="0"/>
            </a:endParaRPr>
          </a:p>
        </p:txBody>
      </p:sp>
      <p:sp>
        <p:nvSpPr>
          <p:cNvPr id="2" name="Slide Number Placeholder 1">
            <a:extLst>
              <a:ext uri="{FF2B5EF4-FFF2-40B4-BE49-F238E27FC236}">
                <a16:creationId xmlns:a16="http://schemas.microsoft.com/office/drawing/2014/main" id="{FD0713E3-BE8F-947D-74AD-EC1A055EE0CC}"/>
              </a:ext>
            </a:extLst>
          </p:cNvPr>
          <p:cNvSpPr>
            <a:spLocks noGrp="1"/>
          </p:cNvSpPr>
          <p:nvPr>
            <p:ph type="sldNum" sz="quarter" idx="12"/>
          </p:nvPr>
        </p:nvSpPr>
        <p:spPr/>
        <p:txBody>
          <a:bodyPr/>
          <a:lstStyle/>
          <a:p>
            <a:fld id="{30EAF011-1B97-48A7-85B3-B95A2B65C876}" type="slidenum">
              <a:rPr lang="sq-AL" smtClean="0"/>
              <a:t>13</a:t>
            </a:fld>
            <a:endParaRPr lang="sq-AL"/>
          </a:p>
        </p:txBody>
      </p:sp>
      <p:pic>
        <p:nvPicPr>
          <p:cNvPr id="4" name="Picture 3">
            <a:extLst>
              <a:ext uri="{FF2B5EF4-FFF2-40B4-BE49-F238E27FC236}">
                <a16:creationId xmlns:a16="http://schemas.microsoft.com/office/drawing/2014/main" id="{9531AC3B-7A13-F966-1CEC-D8E74B49BAB3}"/>
              </a:ext>
            </a:extLst>
          </p:cNvPr>
          <p:cNvPicPr>
            <a:picLocks noChangeAspect="1"/>
          </p:cNvPicPr>
          <p:nvPr/>
        </p:nvPicPr>
        <p:blipFill>
          <a:blip r:embed="rId2"/>
          <a:stretch>
            <a:fillRect/>
          </a:stretch>
        </p:blipFill>
        <p:spPr>
          <a:xfrm>
            <a:off x="291401" y="685800"/>
            <a:ext cx="1958510" cy="5473839"/>
          </a:xfrm>
          <a:prstGeom prst="rect">
            <a:avLst/>
          </a:prstGeom>
        </p:spPr>
      </p:pic>
    </p:spTree>
    <p:extLst>
      <p:ext uri="{BB962C8B-B14F-4D97-AF65-F5344CB8AC3E}">
        <p14:creationId xmlns:p14="http://schemas.microsoft.com/office/powerpoint/2010/main" val="228681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274638"/>
            <a:ext cx="8077200" cy="411162"/>
          </a:xfrm>
        </p:spPr>
        <p:txBody>
          <a:bodyPr rtlCol="0">
            <a:normAutofit fontScale="90000"/>
          </a:bodyPr>
          <a:lstStyle/>
          <a:p>
            <a:pPr>
              <a:defRPr/>
            </a:pPr>
            <a:r>
              <a:rPr lang="sq-AL" sz="4000" dirty="0">
                <a:latin typeface="Times New Roman" panose="02020603050405020304" pitchFamily="18" charset="0"/>
                <a:cs typeface="Times New Roman" panose="02020603050405020304" pitchFamily="18" charset="0"/>
              </a:rPr>
              <a:t>Nocioni i kontabilitetit</a:t>
            </a:r>
          </a:p>
        </p:txBody>
      </p:sp>
      <p:pic>
        <p:nvPicPr>
          <p:cNvPr id="17411" name="Picture 5" descr="j019538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812405" y="2009671"/>
            <a:ext cx="2636018" cy="3929166"/>
          </a:xfrm>
          <a:solidFill>
            <a:schemeClr val="accent4">
              <a:lumMod val="40000"/>
              <a:lumOff val="60000"/>
            </a:schemeClr>
          </a:solidFill>
          <a:ln>
            <a:solidFill>
              <a:schemeClr val="accent1"/>
            </a:solidFill>
          </a:ln>
        </p:spPr>
      </p:pic>
      <p:sp>
        <p:nvSpPr>
          <p:cNvPr id="17412" name="Rectangle 5"/>
          <p:cNvSpPr>
            <a:spLocks noChangeArrowheads="1"/>
          </p:cNvSpPr>
          <p:nvPr/>
        </p:nvSpPr>
        <p:spPr bwMode="auto">
          <a:xfrm>
            <a:off x="743578" y="1528764"/>
            <a:ext cx="786702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defRPr/>
            </a:pPr>
            <a:r>
              <a:rPr lang="sq-AL" altLang="en-US" sz="2800" dirty="0">
                <a:solidFill>
                  <a:schemeClr val="tx2"/>
                </a:solidFill>
                <a:latin typeface="Arial" panose="020B0604020202020204" pitchFamily="34" charset="0"/>
              </a:rPr>
              <a:t>Literatura amerikane: </a:t>
            </a:r>
            <a:endParaRPr lang="en-US" altLang="en-US" sz="2800" dirty="0">
              <a:solidFill>
                <a:schemeClr val="tx2"/>
              </a:solidFill>
              <a:latin typeface="Arial" panose="020B0604020202020204" pitchFamily="34" charset="0"/>
            </a:endParaRPr>
          </a:p>
          <a:p>
            <a:pPr algn="just">
              <a:spcBef>
                <a:spcPct val="0"/>
              </a:spcBef>
              <a:buFontTx/>
              <a:buNone/>
              <a:defRPr/>
            </a:pPr>
            <a:r>
              <a:rPr lang="en-US" altLang="en-US" sz="2800" dirty="0">
                <a:solidFill>
                  <a:schemeClr val="tx2"/>
                </a:solidFill>
                <a:latin typeface="Arial" panose="020B0604020202020204" pitchFamily="34" charset="0"/>
              </a:rPr>
              <a:t>K</a:t>
            </a:r>
            <a:r>
              <a:rPr lang="sq-AL" altLang="en-US" sz="2800" dirty="0" err="1">
                <a:solidFill>
                  <a:schemeClr val="tx2"/>
                </a:solidFill>
                <a:latin typeface="Arial" panose="020B0604020202020204" pitchFamily="34" charset="0"/>
              </a:rPr>
              <a:t>ontabiliteti</a:t>
            </a:r>
            <a:r>
              <a:rPr lang="sq-AL" altLang="en-US" sz="2800" dirty="0">
                <a:solidFill>
                  <a:schemeClr val="tx2"/>
                </a:solidFill>
                <a:latin typeface="Arial" panose="020B0604020202020204" pitchFamily="34" charset="0"/>
              </a:rPr>
              <a:t> është</a:t>
            </a:r>
            <a:r>
              <a:rPr lang="en-US" altLang="en-US" sz="2800" dirty="0">
                <a:solidFill>
                  <a:schemeClr val="tx2"/>
                </a:solidFill>
                <a:latin typeface="Arial" panose="020B0604020202020204" pitchFamily="34" charset="0"/>
              </a:rPr>
              <a:t>:</a:t>
            </a:r>
          </a:p>
          <a:p>
            <a:pPr marL="457200" indent="-457200" algn="just">
              <a:spcBef>
                <a:spcPct val="0"/>
              </a:spcBef>
              <a:defRPr/>
            </a:pPr>
            <a:r>
              <a:rPr lang="sq-AL" altLang="en-US" sz="2800" b="1" dirty="0">
                <a:solidFill>
                  <a:schemeClr val="tx2"/>
                </a:solidFill>
                <a:latin typeface="Arial" panose="020B0604020202020204" pitchFamily="34" charset="0"/>
              </a:rPr>
              <a:t>sistem </a:t>
            </a:r>
            <a:r>
              <a:rPr lang="sq-AL" altLang="en-US" b="1" dirty="0">
                <a:solidFill>
                  <a:schemeClr val="tx2"/>
                </a:solidFill>
                <a:latin typeface="Arial" panose="020B0604020202020204" pitchFamily="34" charset="0"/>
              </a:rPr>
              <a:t>për ofrimin e informatave</a:t>
            </a:r>
            <a:endParaRPr lang="en-US" altLang="en-US" b="1" dirty="0">
              <a:solidFill>
                <a:schemeClr val="tx2"/>
              </a:solidFill>
              <a:latin typeface="Arial" panose="020B0604020202020204" pitchFamily="34" charset="0"/>
            </a:endParaRPr>
          </a:p>
          <a:p>
            <a:pPr marL="1200150" lvl="1" indent="-457200" algn="just">
              <a:spcBef>
                <a:spcPct val="0"/>
              </a:spcBef>
              <a:defRPr/>
            </a:pPr>
            <a:r>
              <a:rPr lang="sq-AL" altLang="en-US" dirty="0">
                <a:solidFill>
                  <a:schemeClr val="tx2"/>
                </a:solidFill>
                <a:latin typeface="Arial" panose="020B0604020202020204" pitchFamily="34" charset="0"/>
              </a:rPr>
              <a:t>sasiore, para së gjithash, të natyrës financiare, </a:t>
            </a:r>
            <a:endParaRPr lang="en-US" altLang="en-US" dirty="0">
              <a:solidFill>
                <a:schemeClr val="tx2"/>
              </a:solidFill>
              <a:latin typeface="Arial" panose="020B0604020202020204" pitchFamily="34" charset="0"/>
            </a:endParaRPr>
          </a:p>
          <a:p>
            <a:pPr marL="1600200" lvl="2" indent="-457200" algn="just">
              <a:spcBef>
                <a:spcPct val="0"/>
              </a:spcBef>
              <a:defRPr/>
            </a:pPr>
            <a:r>
              <a:rPr lang="sq-AL" altLang="en-US" sz="2800" dirty="0">
                <a:solidFill>
                  <a:schemeClr val="tx2"/>
                </a:solidFill>
                <a:latin typeface="Arial" panose="020B0604020202020204" pitchFamily="34" charset="0"/>
              </a:rPr>
              <a:t>mbi </a:t>
            </a:r>
            <a:r>
              <a:rPr lang="sq-AL" altLang="en-US" sz="2800" dirty="0" err="1">
                <a:solidFill>
                  <a:schemeClr val="tx2"/>
                </a:solidFill>
                <a:latin typeface="Arial" panose="020B0604020202020204" pitchFamily="34" charset="0"/>
              </a:rPr>
              <a:t>en</a:t>
            </a:r>
            <a:r>
              <a:rPr lang="en-US" altLang="en-US" sz="2800" dirty="0">
                <a:solidFill>
                  <a:schemeClr val="tx2"/>
                </a:solidFill>
                <a:latin typeface="Arial" panose="020B0604020202020204" pitchFamily="34" charset="0"/>
              </a:rPr>
              <a:t>t</a:t>
            </a:r>
            <a:r>
              <a:rPr lang="sq-AL" altLang="en-US" sz="2800" dirty="0" err="1">
                <a:solidFill>
                  <a:schemeClr val="tx2"/>
                </a:solidFill>
                <a:latin typeface="Arial" panose="020B0604020202020204" pitchFamily="34" charset="0"/>
              </a:rPr>
              <a:t>itetet</a:t>
            </a:r>
            <a:r>
              <a:rPr lang="sq-AL" altLang="en-US" sz="2800" dirty="0">
                <a:solidFill>
                  <a:schemeClr val="tx2"/>
                </a:solidFill>
                <a:latin typeface="Arial" panose="020B0604020202020204" pitchFamily="34" charset="0"/>
              </a:rPr>
              <a:t> </a:t>
            </a:r>
            <a:r>
              <a:rPr lang="en-US" altLang="en-US" sz="2800" dirty="0">
                <a:solidFill>
                  <a:schemeClr val="tx2"/>
                </a:solidFill>
                <a:latin typeface="Arial" panose="020B0604020202020204" pitchFamily="34" charset="0"/>
              </a:rPr>
              <a:t>(</a:t>
            </a:r>
            <a:r>
              <a:rPr lang="en-US" altLang="en-US" sz="2800" dirty="0" err="1">
                <a:solidFill>
                  <a:schemeClr val="tx2"/>
                </a:solidFill>
                <a:latin typeface="Arial" panose="020B0604020202020204" pitchFamily="34" charset="0"/>
              </a:rPr>
              <a:t>organizatat</a:t>
            </a:r>
            <a:r>
              <a:rPr lang="en-US" altLang="en-US" sz="2800" dirty="0">
                <a:solidFill>
                  <a:schemeClr val="tx2"/>
                </a:solidFill>
                <a:latin typeface="Arial" panose="020B0604020202020204" pitchFamily="34" charset="0"/>
              </a:rPr>
              <a:t>) </a:t>
            </a:r>
            <a:r>
              <a:rPr lang="sq-AL" altLang="en-US" sz="2800" dirty="0">
                <a:solidFill>
                  <a:schemeClr val="tx2"/>
                </a:solidFill>
                <a:latin typeface="Arial" panose="020B0604020202020204" pitchFamily="34" charset="0"/>
              </a:rPr>
              <a:t>ekonomike me qëllim të </a:t>
            </a:r>
            <a:endParaRPr lang="en-US" altLang="en-US" sz="2800" dirty="0">
              <a:solidFill>
                <a:schemeClr val="tx2"/>
              </a:solidFill>
              <a:latin typeface="Arial" panose="020B0604020202020204" pitchFamily="34" charset="0"/>
            </a:endParaRPr>
          </a:p>
          <a:p>
            <a:pPr marL="457200" indent="-457200" algn="just">
              <a:spcBef>
                <a:spcPct val="0"/>
              </a:spcBef>
              <a:defRPr/>
            </a:pPr>
            <a:r>
              <a:rPr lang="sq-AL" altLang="en-US" sz="2800" b="1" dirty="0">
                <a:solidFill>
                  <a:schemeClr val="tx2"/>
                </a:solidFill>
                <a:latin typeface="Arial" panose="020B0604020202020204" pitchFamily="34" charset="0"/>
              </a:rPr>
              <a:t>marrjes së vendimeve </a:t>
            </a:r>
            <a:endParaRPr lang="en-US" altLang="en-US" sz="2800" b="1" dirty="0">
              <a:solidFill>
                <a:schemeClr val="tx2"/>
              </a:solidFill>
              <a:latin typeface="Arial" panose="020B0604020202020204" pitchFamily="34" charset="0"/>
            </a:endParaRPr>
          </a:p>
          <a:p>
            <a:pPr marL="1200150" lvl="1" indent="-457200" algn="just">
              <a:spcBef>
                <a:spcPct val="0"/>
              </a:spcBef>
              <a:defRPr/>
            </a:pPr>
            <a:r>
              <a:rPr lang="sq-AL" altLang="en-US" dirty="0">
                <a:solidFill>
                  <a:schemeClr val="tx2"/>
                </a:solidFill>
                <a:latin typeface="Arial" panose="020B0604020202020204" pitchFamily="34" charset="0"/>
              </a:rPr>
              <a:t>sa më të shfrytëzueshme.</a:t>
            </a:r>
            <a:r>
              <a:rPr lang="en-US" altLang="en-US" dirty="0">
                <a:solidFill>
                  <a:schemeClr val="tx2"/>
                </a:solidFill>
                <a:latin typeface="Arial" panose="020B0604020202020204" pitchFamily="34" charset="0"/>
              </a:rPr>
              <a:t>    </a:t>
            </a:r>
          </a:p>
        </p:txBody>
      </p:sp>
      <p:sp>
        <p:nvSpPr>
          <p:cNvPr id="17413" name="Rectangle 6"/>
          <p:cNvSpPr>
            <a:spLocks noChangeArrowheads="1"/>
          </p:cNvSpPr>
          <p:nvPr/>
        </p:nvSpPr>
        <p:spPr bwMode="auto">
          <a:xfrm>
            <a:off x="633046" y="919164"/>
            <a:ext cx="9577754" cy="376237"/>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dirty="0" err="1">
                <a:latin typeface="Arial" panose="020B0604020202020204" pitchFamily="34" charset="0"/>
              </a:rPr>
              <a:t>Përkufizime</a:t>
            </a:r>
            <a:r>
              <a:rPr lang="en-US" altLang="en-US" sz="3000" dirty="0">
                <a:latin typeface="Arial" panose="020B0604020202020204" pitchFamily="34" charset="0"/>
              </a:rPr>
              <a:t> (</a:t>
            </a:r>
            <a:r>
              <a:rPr lang="sq-AL" altLang="en-US" sz="3000" dirty="0">
                <a:latin typeface="Arial" panose="020B0604020202020204" pitchFamily="34" charset="0"/>
              </a:rPr>
              <a:t>Definicione</a:t>
            </a:r>
            <a:r>
              <a:rPr lang="en-US" altLang="en-US" sz="3000" dirty="0">
                <a:latin typeface="Arial" panose="020B0604020202020204" pitchFamily="34" charset="0"/>
              </a:rPr>
              <a:t>)</a:t>
            </a:r>
            <a:r>
              <a:rPr lang="sq-AL" altLang="en-US" sz="3000" dirty="0">
                <a:latin typeface="Arial" panose="020B0604020202020204" pitchFamily="34" charset="0"/>
              </a:rPr>
              <a:t> të shumta mbi kontabiliteti</a:t>
            </a:r>
            <a:r>
              <a:rPr lang="en-US" altLang="en-US" sz="3000" dirty="0">
                <a:latin typeface="Arial" panose="020B0604020202020204" pitchFamily="34" charset="0"/>
              </a:rPr>
              <a:t>n</a:t>
            </a:r>
          </a:p>
        </p:txBody>
      </p:sp>
      <p:sp>
        <p:nvSpPr>
          <p:cNvPr id="2" name="Slide Number Placeholder 1"/>
          <p:cNvSpPr>
            <a:spLocks noGrp="1"/>
          </p:cNvSpPr>
          <p:nvPr>
            <p:ph type="sldNum" sz="quarter" idx="12"/>
          </p:nvPr>
        </p:nvSpPr>
        <p:spPr/>
        <p:txBody>
          <a:bodyPr/>
          <a:lstStyle/>
          <a:p>
            <a:fld id="{30EAF011-1B97-48A7-85B3-B95A2B65C876}" type="slidenum">
              <a:rPr lang="sq-AL" smtClean="0"/>
              <a:t>14</a:t>
            </a:fld>
            <a:endParaRPr lang="sq-AL"/>
          </a:p>
        </p:txBody>
      </p:sp>
    </p:spTree>
    <p:extLst>
      <p:ext uri="{BB962C8B-B14F-4D97-AF65-F5344CB8AC3E}">
        <p14:creationId xmlns:p14="http://schemas.microsoft.com/office/powerpoint/2010/main" val="251219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72273" y="909377"/>
            <a:ext cx="10881527" cy="2989383"/>
          </a:xfrm>
        </p:spPr>
        <p:txBody>
          <a:bodyPr/>
          <a:lstStyle/>
          <a:p>
            <a:pPr marL="0" indent="0" algn="just">
              <a:buNone/>
              <a:defRPr/>
            </a:pPr>
            <a:r>
              <a:rPr lang="sq-AL" altLang="en-US" sz="4000" dirty="0">
                <a:latin typeface="Times New Roman" panose="02020603050405020304" pitchFamily="18" charset="0"/>
                <a:cs typeface="Times New Roman" panose="02020603050405020304" pitchFamily="18" charset="0"/>
              </a:rPr>
              <a:t>Kontabiliteti është strukturë e</a:t>
            </a:r>
            <a:endParaRPr lang="en-US" altLang="en-US" sz="4000" dirty="0">
              <a:latin typeface="Times New Roman" panose="02020603050405020304" pitchFamily="18" charset="0"/>
              <a:cs typeface="Times New Roman" panose="02020603050405020304" pitchFamily="18" charset="0"/>
            </a:endParaRPr>
          </a:p>
          <a:p>
            <a:pPr algn="just" eaLnBrk="1" hangingPunct="1">
              <a:defRPr/>
            </a:pPr>
            <a:r>
              <a:rPr lang="sq-AL" altLang="en-US" sz="4000" b="1" dirty="0">
                <a:latin typeface="Times New Roman" panose="02020603050405020304" pitchFamily="18" charset="0"/>
                <a:cs typeface="Times New Roman" panose="02020603050405020304" pitchFamily="18" charset="0"/>
              </a:rPr>
              <a:t>koncepteve dhe e teknikave </a:t>
            </a:r>
            <a:r>
              <a:rPr lang="sq-AL" altLang="en-US" sz="4000" dirty="0">
                <a:latin typeface="Times New Roman" panose="02020603050405020304" pitchFamily="18" charset="0"/>
                <a:cs typeface="Times New Roman" panose="02020603050405020304" pitchFamily="18" charset="0"/>
              </a:rPr>
              <a:t>që shfrytëzohen për </a:t>
            </a:r>
            <a:endParaRPr lang="en-US" altLang="en-US" sz="4000" dirty="0">
              <a:latin typeface="Times New Roman" panose="02020603050405020304" pitchFamily="18" charset="0"/>
              <a:cs typeface="Times New Roman" panose="02020603050405020304" pitchFamily="18" charset="0"/>
            </a:endParaRPr>
          </a:p>
          <a:p>
            <a:pPr lvl="1" algn="just" eaLnBrk="1" hangingPunct="1">
              <a:defRPr/>
            </a:pPr>
            <a:r>
              <a:rPr lang="sq-AL" altLang="en-US" sz="3600" b="1" i="1" dirty="0">
                <a:latin typeface="Times New Roman" panose="02020603050405020304" pitchFamily="18" charset="0"/>
                <a:cs typeface="Times New Roman" panose="02020603050405020304" pitchFamily="18" charset="0"/>
              </a:rPr>
              <a:t>matjen dhe raportimin e informatave </a:t>
            </a:r>
            <a:r>
              <a:rPr lang="sq-AL" altLang="en-US" sz="3600" b="1" i="1" dirty="0" err="1">
                <a:latin typeface="Times New Roman" panose="02020603050405020304" pitchFamily="18" charset="0"/>
                <a:cs typeface="Times New Roman" panose="02020603050405020304" pitchFamily="18" charset="0"/>
              </a:rPr>
              <a:t>financi</a:t>
            </a:r>
            <a:r>
              <a:rPr lang="en-US" altLang="en-US" sz="3600" b="1" i="1" dirty="0">
                <a:latin typeface="Times New Roman" panose="02020603050405020304" pitchFamily="18" charset="0"/>
                <a:cs typeface="Times New Roman" panose="02020603050405020304" pitchFamily="18" charset="0"/>
              </a:rPr>
              <a:t>a</a:t>
            </a:r>
            <a:r>
              <a:rPr lang="sq-AL" altLang="en-US" sz="3600" b="1" i="1" dirty="0">
                <a:latin typeface="Times New Roman" panose="02020603050405020304" pitchFamily="18" charset="0"/>
                <a:cs typeface="Times New Roman" panose="02020603050405020304" pitchFamily="18" charset="0"/>
              </a:rPr>
              <a:t>re </a:t>
            </a:r>
            <a:endParaRPr lang="en-US" altLang="en-US" sz="3600" b="1" i="1" dirty="0">
              <a:latin typeface="Times New Roman" panose="02020603050405020304" pitchFamily="18" charset="0"/>
              <a:cs typeface="Times New Roman" panose="02020603050405020304" pitchFamily="18" charset="0"/>
            </a:endParaRPr>
          </a:p>
          <a:p>
            <a:pPr lvl="2" algn="just" eaLnBrk="1" hangingPunct="1">
              <a:defRPr/>
            </a:pPr>
            <a:r>
              <a:rPr lang="sq-AL" altLang="en-US" sz="3200" dirty="0">
                <a:latin typeface="Times New Roman" panose="02020603050405020304" pitchFamily="18" charset="0"/>
                <a:cs typeface="Times New Roman" panose="02020603050405020304" pitchFamily="18" charset="0"/>
              </a:rPr>
              <a:t>mbi njësinë ekonomike</a:t>
            </a:r>
            <a:r>
              <a:rPr lang="en-US" altLang="en-US" sz="3200" dirty="0">
                <a:latin typeface="Times New Roman" panose="02020603050405020304" pitchFamily="18" charset="0"/>
                <a:cs typeface="Times New Roman" panose="02020603050405020304" pitchFamily="18" charset="0"/>
              </a:rPr>
              <a:t>. </a:t>
            </a:r>
          </a:p>
        </p:txBody>
      </p:sp>
      <p:sp>
        <p:nvSpPr>
          <p:cNvPr id="18435" name="Rectangle 4"/>
          <p:cNvSpPr>
            <a:spLocks noChangeArrowheads="1"/>
          </p:cNvSpPr>
          <p:nvPr/>
        </p:nvSpPr>
        <p:spPr bwMode="auto">
          <a:xfrm>
            <a:off x="2286000" y="152400"/>
            <a:ext cx="7467600" cy="68580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sz="3000">
                <a:latin typeface="Times New Roman" panose="02020603050405020304" pitchFamily="18" charset="0"/>
                <a:cs typeface="Times New Roman" panose="02020603050405020304" pitchFamily="18" charset="0"/>
              </a:rPr>
              <a:t>Definicione të shumta mbi kontabilitetit.</a:t>
            </a:r>
            <a:endParaRPr lang="en-US" altLang="en-US" sz="30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15</a:t>
            </a:fld>
            <a:endParaRPr lang="sq-AL"/>
          </a:p>
        </p:txBody>
      </p:sp>
      <p:pic>
        <p:nvPicPr>
          <p:cNvPr id="4" name="Picture 3">
            <a:extLst>
              <a:ext uri="{FF2B5EF4-FFF2-40B4-BE49-F238E27FC236}">
                <a16:creationId xmlns:a16="http://schemas.microsoft.com/office/drawing/2014/main" id="{DC6AFB4B-34F3-83F3-5C05-01D7DD5AF601}"/>
              </a:ext>
            </a:extLst>
          </p:cNvPr>
          <p:cNvPicPr>
            <a:picLocks noChangeAspect="1"/>
          </p:cNvPicPr>
          <p:nvPr/>
        </p:nvPicPr>
        <p:blipFill>
          <a:blip r:embed="rId2"/>
          <a:stretch>
            <a:fillRect/>
          </a:stretch>
        </p:blipFill>
        <p:spPr>
          <a:xfrm>
            <a:off x="1034980" y="3366966"/>
            <a:ext cx="9988062" cy="2989384"/>
          </a:xfrm>
          <a:prstGeom prst="rect">
            <a:avLst/>
          </a:prstGeom>
        </p:spPr>
      </p:pic>
    </p:spTree>
    <p:extLst>
      <p:ext uri="{BB962C8B-B14F-4D97-AF65-F5344CB8AC3E}">
        <p14:creationId xmlns:p14="http://schemas.microsoft.com/office/powerpoint/2010/main" val="196588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082"/>
          <p:cNvSpPr txBox="1">
            <a:spLocks noChangeArrowheads="1"/>
          </p:cNvSpPr>
          <p:nvPr/>
        </p:nvSpPr>
        <p:spPr bwMode="auto">
          <a:xfrm>
            <a:off x="3733800" y="609600"/>
            <a:ext cx="65517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b="1" dirty="0" err="1">
                <a:latin typeface="Andalus" panose="02020603050405020304" pitchFamily="18" charset="-78"/>
                <a:cs typeface="Andalus" panose="02020603050405020304" pitchFamily="18" charset="-78"/>
              </a:rPr>
              <a:t>Përkufizo</a:t>
            </a:r>
            <a:r>
              <a:rPr lang="en-US" altLang="en-US" sz="4400" b="1" dirty="0">
                <a:latin typeface="Andalus" panose="02020603050405020304" pitchFamily="18" charset="-78"/>
                <a:cs typeface="Andalus" panose="02020603050405020304" pitchFamily="18" charset="-78"/>
              </a:rPr>
              <a:t> </a:t>
            </a:r>
            <a:r>
              <a:rPr lang="sq-AL" altLang="en-US" sz="4400" b="1" dirty="0">
                <a:latin typeface="Andalus" panose="02020603050405020304" pitchFamily="18" charset="-78"/>
                <a:cs typeface="Andalus" panose="02020603050405020304" pitchFamily="18" charset="-78"/>
              </a:rPr>
              <a:t>kontabilitetin</a:t>
            </a:r>
            <a:endParaRPr lang="en-US" altLang="en-US" sz="4400" b="1" dirty="0">
              <a:latin typeface="Andalus" panose="02020603050405020304" pitchFamily="18" charset="-78"/>
              <a:cs typeface="Andalus" panose="02020603050405020304" pitchFamily="18" charset="-78"/>
            </a:endParaRPr>
          </a:p>
        </p:txBody>
      </p:sp>
      <p:pic>
        <p:nvPicPr>
          <p:cNvPr id="19459" name="Picture 4" descr="http://www.accountingtraining.co.nz/wp-content/uploads/2009/06/accounting_for_non_account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1524000"/>
            <a:ext cx="1077183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16</a:t>
            </a:fld>
            <a:endParaRPr lang="sq-AL"/>
          </a:p>
        </p:txBody>
      </p:sp>
    </p:spTree>
    <p:extLst>
      <p:ext uri="{BB962C8B-B14F-4D97-AF65-F5344CB8AC3E}">
        <p14:creationId xmlns:p14="http://schemas.microsoft.com/office/powerpoint/2010/main" val="3807732475"/>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Rot="1" noChangeArrowheads="1"/>
          </p:cNvSpPr>
          <p:nvPr>
            <p:ph type="title"/>
          </p:nvPr>
        </p:nvSpPr>
        <p:spPr>
          <a:xfrm>
            <a:off x="640080" y="325369"/>
            <a:ext cx="5455920" cy="804468"/>
          </a:xfrm>
        </p:spPr>
        <p:txBody>
          <a:bodyPr vert="horz" lIns="90488" tIns="44450" rIns="90488" bIns="44450" rtlCol="0" anchor="b">
            <a:normAutofit/>
          </a:bodyPr>
          <a:lstStyle/>
          <a:p>
            <a:pPr eaLnBrk="1" hangingPunct="1"/>
            <a:r>
              <a:rPr lang="sq-AL" altLang="en-US" sz="4000" dirty="0">
                <a:latin typeface="Times New Roman" panose="02020603050405020304" pitchFamily="18" charset="0"/>
                <a:cs typeface="Times New Roman" panose="02020603050405020304" pitchFamily="18" charset="0"/>
              </a:rPr>
              <a:t>Natyra e kontabilitetit</a:t>
            </a:r>
            <a:endParaRPr lang="en-US" altLang="en-US" sz="4000" dirty="0">
              <a:latin typeface="Times New Roman" panose="02020603050405020304" pitchFamily="18" charset="0"/>
              <a:cs typeface="Times New Roman" panose="02020603050405020304" pitchFamily="18" charset="0"/>
            </a:endParaRPr>
          </a:p>
        </p:txBody>
      </p:sp>
      <p:sp>
        <p:nvSpPr>
          <p:cNvPr id="215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3"/>
          <p:cNvSpPr>
            <a:spLocks noGrp="1" noChangeArrowheads="1"/>
          </p:cNvSpPr>
          <p:nvPr>
            <p:ph idx="1"/>
          </p:nvPr>
        </p:nvSpPr>
        <p:spPr>
          <a:xfrm>
            <a:off x="640080" y="1335500"/>
            <a:ext cx="5245960" cy="3970029"/>
          </a:xfrm>
        </p:spPr>
        <p:txBody>
          <a:bodyPr vert="horz" lIns="90488" tIns="44450" rIns="90488" bIns="44450" rtlCol="0">
            <a:noAutofit/>
          </a:bodyPr>
          <a:lstStyle/>
          <a:p>
            <a:pPr marL="0" indent="0">
              <a:buNone/>
              <a:defRPr/>
            </a:pPr>
            <a:r>
              <a:rPr lang="sq-AL" altLang="en-US" u="sng" dirty="0">
                <a:latin typeface="Times New Roman" panose="02020603050405020304" pitchFamily="18" charset="0"/>
                <a:cs typeface="Times New Roman" panose="02020603050405020304" pitchFamily="18" charset="0"/>
              </a:rPr>
              <a:t>Sistemi i kontabilitetit </a:t>
            </a:r>
            <a:r>
              <a:rPr lang="sq-AL" altLang="en-US" dirty="0">
                <a:latin typeface="Times New Roman" panose="02020603050405020304" pitchFamily="18" charset="0"/>
                <a:cs typeface="Times New Roman" panose="02020603050405020304" pitchFamily="18" charset="0"/>
              </a:rPr>
              <a:t>është një seri e </a:t>
            </a:r>
            <a:r>
              <a:rPr lang="en-US" altLang="en-US" dirty="0" err="1">
                <a:latin typeface="Times New Roman" panose="02020603050405020304" pitchFamily="18" charset="0"/>
                <a:cs typeface="Times New Roman" panose="02020603050405020304" pitchFamily="18" charset="0"/>
              </a:rPr>
              <a:t>veprimeve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vazhdueshme</a:t>
            </a:r>
            <a:r>
              <a:rPr lang="sq-AL" altLang="en-US" dirty="0">
                <a:latin typeface="Times New Roman" panose="02020603050405020304" pitchFamily="18" charset="0"/>
                <a:cs typeface="Times New Roman" panose="02020603050405020304" pitchFamily="18" charset="0"/>
              </a:rPr>
              <a:t> për të</a:t>
            </a:r>
            <a:r>
              <a:rPr lang="en-US" altLang="en-US" dirty="0">
                <a:latin typeface="Times New Roman" panose="02020603050405020304" pitchFamily="18" charset="0"/>
                <a:cs typeface="Times New Roman" panose="02020603050405020304" pitchFamily="18" charset="0"/>
              </a:rPr>
              <a:t>:</a:t>
            </a:r>
          </a:p>
          <a:p>
            <a:pPr eaLnBrk="1" hangingPunct="1">
              <a:defRPr/>
            </a:pPr>
            <a:r>
              <a:rPr lang="sq-AL" altLang="en-US" dirty="0">
                <a:latin typeface="Times New Roman" panose="02020603050405020304" pitchFamily="18" charset="0"/>
                <a:cs typeface="Times New Roman" panose="02020603050405020304" pitchFamily="18" charset="0"/>
              </a:rPr>
              <a:t>analizuar, </a:t>
            </a:r>
            <a:r>
              <a:rPr lang="en-US" altLang="en-US" dirty="0" err="1">
                <a:latin typeface="Times New Roman" panose="02020603050405020304" pitchFamily="18" charset="0"/>
                <a:cs typeface="Times New Roman" panose="02020603050405020304" pitchFamily="18" charset="0"/>
              </a:rPr>
              <a:t>matur</a:t>
            </a:r>
            <a:r>
              <a:rPr lang="en-US" altLang="en-US" dirty="0">
                <a:latin typeface="Times New Roman" panose="02020603050405020304" pitchFamily="18" charset="0"/>
                <a:cs typeface="Times New Roman" panose="02020603050405020304" pitchFamily="18" charset="0"/>
              </a:rPr>
              <a:t>, kontabilizuar</a:t>
            </a:r>
            <a:r>
              <a:rPr lang="sq-AL" altLang="en-US" dirty="0">
                <a:latin typeface="Times New Roman" panose="02020603050405020304" pitchFamily="18" charset="0"/>
                <a:cs typeface="Times New Roman" panose="02020603050405020304" pitchFamily="18" charset="0"/>
              </a:rPr>
              <a:t>, përmbledhur, klasifikuar, raportuar dhe interpretuar</a:t>
            </a:r>
            <a:r>
              <a:rPr lang="en-US" altLang="en-US" dirty="0">
                <a:latin typeface="Times New Roman" panose="02020603050405020304" pitchFamily="18" charset="0"/>
                <a:cs typeface="Times New Roman" panose="02020603050405020304" pitchFamily="18" charset="0"/>
              </a:rPr>
              <a:t>,</a:t>
            </a:r>
          </a:p>
          <a:p>
            <a:pPr lvl="1" eaLnBrk="1" hangingPunct="1">
              <a:defRPr/>
            </a:pPr>
            <a:r>
              <a:rPr lang="sq-AL" altLang="en-US" sz="2800" dirty="0">
                <a:latin typeface="Times New Roman" panose="02020603050405020304" pitchFamily="18" charset="0"/>
                <a:cs typeface="Times New Roman" panose="02020603050405020304" pitchFamily="18" charset="0"/>
              </a:rPr>
              <a:t>ngjarjet ekonomike të një organizate dhe të </a:t>
            </a:r>
            <a:r>
              <a:rPr lang="sq-AL" altLang="en-US" sz="2800" dirty="0" err="1">
                <a:latin typeface="Times New Roman" panose="02020603050405020304" pitchFamily="18" charset="0"/>
                <a:cs typeface="Times New Roman" panose="02020603050405020304" pitchFamily="18" charset="0"/>
              </a:rPr>
              <a:t>përgati</a:t>
            </a:r>
            <a:r>
              <a:rPr lang="en-US" altLang="en-US" sz="2800" dirty="0">
                <a:latin typeface="Times New Roman" panose="02020603050405020304" pitchFamily="18" charset="0"/>
                <a:cs typeface="Times New Roman" panose="02020603050405020304" pitchFamily="18" charset="0"/>
              </a:rPr>
              <a:t>s</a:t>
            </a:r>
            <a:r>
              <a:rPr lang="sq-AL" altLang="en-US" sz="2800" dirty="0">
                <a:latin typeface="Times New Roman" panose="02020603050405020304" pitchFamily="18" charset="0"/>
                <a:cs typeface="Times New Roman" panose="02020603050405020304" pitchFamily="18" charset="0"/>
              </a:rPr>
              <a:t> raportet financiare</a:t>
            </a:r>
            <a:r>
              <a:rPr lang="en-US" altLang="en-US" sz="28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251AD49C-E5F9-9171-C92D-E1D60F148FEC}"/>
              </a:ext>
            </a:extLst>
          </p:cNvPr>
          <p:cNvPicPr>
            <a:picLocks noChangeAspect="1"/>
          </p:cNvPicPr>
          <p:nvPr/>
        </p:nvPicPr>
        <p:blipFill>
          <a:blip r:embed="rId3"/>
          <a:srcRect l="20026" r="15278" b="-1"/>
          <a:stretch/>
        </p:blipFill>
        <p:spPr>
          <a:xfrm>
            <a:off x="5886040" y="380715"/>
            <a:ext cx="5550566" cy="559492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lide Number Placeholder 1"/>
          <p:cNvSpPr>
            <a:spLocks noGrp="1"/>
          </p:cNvSpPr>
          <p:nvPr>
            <p:ph type="sldNum" sz="quarter" idx="12"/>
          </p:nvPr>
        </p:nvSpPr>
        <p:spPr>
          <a:xfrm>
            <a:off x="10439400" y="6356350"/>
            <a:ext cx="914400" cy="365125"/>
          </a:xfrm>
        </p:spPr>
        <p:txBody>
          <a:bodyPr>
            <a:normAutofit/>
          </a:bodyPr>
          <a:lstStyle/>
          <a:p>
            <a:pPr>
              <a:spcAft>
                <a:spcPts val="600"/>
              </a:spcAft>
            </a:pPr>
            <a:fld id="{30EAF011-1B97-48A7-85B3-B95A2B65C876}" type="slidenum">
              <a:rPr lang="sq-AL">
                <a:solidFill>
                  <a:srgbClr val="FFFFFF"/>
                </a:solidFill>
              </a:rPr>
              <a:pPr>
                <a:spcAft>
                  <a:spcPts val="600"/>
                </a:spcAft>
              </a:pPr>
              <a:t>17</a:t>
            </a:fld>
            <a:endParaRPr lang="sq-AL">
              <a:solidFill>
                <a:srgbClr val="FFFFFF"/>
              </a:solidFill>
            </a:endParaRPr>
          </a:p>
        </p:txBody>
      </p:sp>
    </p:spTree>
    <p:extLst>
      <p:ext uri="{BB962C8B-B14F-4D97-AF65-F5344CB8AC3E}">
        <p14:creationId xmlns:p14="http://schemas.microsoft.com/office/powerpoint/2010/main" val="3527833715"/>
      </p:ext>
    </p:extLst>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981200" y="274638"/>
            <a:ext cx="8229600" cy="487362"/>
          </a:xfrm>
          <a:noFill/>
          <a:ln>
            <a:solidFill>
              <a:schemeClr val="accent1"/>
            </a:solidFill>
          </a:ln>
        </p:spPr>
        <p:txBody>
          <a:bodyPr vert="horz" lIns="90488" tIns="44450" rIns="90488" bIns="44450" rtlCol="0" anchor="ctr">
            <a:normAutofit fontScale="90000"/>
          </a:bodyPr>
          <a:lstStyle/>
          <a:p>
            <a:pPr eaLnBrk="1" hangingPunct="1"/>
            <a:r>
              <a:rPr lang="sq-AL" altLang="en-US" sz="3600" dirty="0">
                <a:latin typeface="Times New Roman" panose="02020603050405020304" pitchFamily="18" charset="0"/>
                <a:cs typeface="Times New Roman" panose="02020603050405020304" pitchFamily="18" charset="0"/>
              </a:rPr>
              <a:t>Natyra e kontabilitetit</a:t>
            </a:r>
            <a:endParaRPr lang="en-US" altLang="en-US" sz="3600" dirty="0">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a:xfrm>
            <a:off x="713433" y="914400"/>
            <a:ext cx="10761785" cy="5181600"/>
          </a:xfrm>
        </p:spPr>
        <p:txBody>
          <a:bodyPr vert="horz" lIns="90488" tIns="44450" rIns="90488" bIns="44450" rtlCol="0">
            <a:normAutofit/>
          </a:bodyPr>
          <a:lstStyle/>
          <a:p>
            <a:pPr algn="just" eaLnBrk="1" hangingPunct="1">
              <a:spcAft>
                <a:spcPct val="50000"/>
              </a:spcAft>
            </a:pPr>
            <a:r>
              <a:rPr lang="sq-AL" altLang="en-US" sz="3200" dirty="0">
                <a:latin typeface="Times New Roman" panose="02020603050405020304" pitchFamily="18" charset="0"/>
                <a:cs typeface="Times New Roman" panose="02020603050405020304" pitchFamily="18" charset="0"/>
              </a:rPr>
              <a:t>Sistemet e kontabilitetit </a:t>
            </a:r>
            <a:r>
              <a:rPr lang="sq-AL" altLang="en-US" sz="3200" b="1" dirty="0">
                <a:latin typeface="Times New Roman" panose="02020603050405020304" pitchFamily="18" charset="0"/>
                <a:cs typeface="Times New Roman" panose="02020603050405020304" pitchFamily="18" charset="0"/>
              </a:rPr>
              <a:t>janë të dizajnuara </a:t>
            </a:r>
            <a:r>
              <a:rPr lang="sq-AL" altLang="en-US" sz="3200" dirty="0">
                <a:latin typeface="Times New Roman" panose="02020603050405020304" pitchFamily="18" charset="0"/>
                <a:cs typeface="Times New Roman" panose="02020603050405020304" pitchFamily="18" charset="0"/>
              </a:rPr>
              <a:t>për të plotësuar nevojat e vendimmarrësve të cilët shfrytëzojnë informatat financiare.</a:t>
            </a:r>
            <a:endParaRPr lang="en-US" altLang="en-US" sz="3200" dirty="0">
              <a:latin typeface="Times New Roman" panose="02020603050405020304" pitchFamily="18" charset="0"/>
              <a:cs typeface="Times New Roman" panose="02020603050405020304" pitchFamily="18" charset="0"/>
            </a:endParaRPr>
          </a:p>
          <a:p>
            <a:pPr algn="just" eaLnBrk="1" hangingPunct="1"/>
            <a:r>
              <a:rPr lang="sq-AL" altLang="en-US" sz="3200" dirty="0">
                <a:latin typeface="Times New Roman" panose="02020603050405020304" pitchFamily="18" charset="0"/>
                <a:cs typeface="Times New Roman" panose="02020603050405020304" pitchFamily="18" charset="0"/>
              </a:rPr>
              <a:t>Secili biznes ka një lloj të sistemit të kontabilitetit.</a:t>
            </a:r>
          </a:p>
          <a:p>
            <a:pPr lvl="1" algn="just" eaLnBrk="1" hangingPunct="1"/>
            <a:r>
              <a:rPr lang="sq-AL" altLang="en-US" sz="3200" dirty="0">
                <a:latin typeface="Times New Roman" panose="02020603050405020304" pitchFamily="18" charset="0"/>
                <a:cs typeface="Times New Roman" panose="02020603050405020304" pitchFamily="18" charset="0"/>
              </a:rPr>
              <a:t>Këto sisteme mund të jenë</a:t>
            </a:r>
            <a:r>
              <a:rPr lang="en-US" altLang="en-US" sz="3200" dirty="0">
                <a:latin typeface="Times New Roman" panose="02020603050405020304" pitchFamily="18" charset="0"/>
                <a:cs typeface="Times New Roman" panose="02020603050405020304" pitchFamily="18" charset="0"/>
              </a:rPr>
              <a:t>:</a:t>
            </a:r>
          </a:p>
          <a:p>
            <a:pPr lvl="2" algn="just"/>
            <a:r>
              <a:rPr lang="sq-AL" altLang="en-US" sz="3200" dirty="0">
                <a:latin typeface="Times New Roman" panose="02020603050405020304" pitchFamily="18" charset="0"/>
                <a:cs typeface="Times New Roman" panose="02020603050405020304" pitchFamily="18" charset="0"/>
              </a:rPr>
              <a:t>shumë të thjeshta apo </a:t>
            </a:r>
            <a:endParaRPr lang="en-US" altLang="en-US" sz="3200" dirty="0">
              <a:latin typeface="Times New Roman" panose="02020603050405020304" pitchFamily="18" charset="0"/>
              <a:cs typeface="Times New Roman" panose="02020603050405020304" pitchFamily="18" charset="0"/>
            </a:endParaRPr>
          </a:p>
          <a:p>
            <a:pPr lvl="2" algn="just"/>
            <a:r>
              <a:rPr lang="sq-AL" altLang="en-US" sz="3200" dirty="0">
                <a:latin typeface="Times New Roman" panose="02020603050405020304" pitchFamily="18" charset="0"/>
                <a:cs typeface="Times New Roman" panose="02020603050405020304" pitchFamily="18" charset="0"/>
              </a:rPr>
              <a:t>shumë të komplikuara, </a:t>
            </a:r>
            <a:endParaRPr lang="en-US" altLang="en-US" sz="3200" dirty="0">
              <a:latin typeface="Times New Roman" panose="02020603050405020304" pitchFamily="18" charset="0"/>
              <a:cs typeface="Times New Roman" panose="02020603050405020304" pitchFamily="18" charset="0"/>
            </a:endParaRPr>
          </a:p>
          <a:p>
            <a:pPr lvl="3" algn="just"/>
            <a:r>
              <a:rPr lang="sq-AL" altLang="en-US" sz="3200" dirty="0">
                <a:latin typeface="Times New Roman" panose="02020603050405020304" pitchFamily="18" charset="0"/>
                <a:cs typeface="Times New Roman" panose="02020603050405020304" pitchFamily="18" charset="0"/>
              </a:rPr>
              <a:t>por vlera reale e një sistemi të kontabilitetit qëndron në informatat që ofrojnë ato sisteme</a:t>
            </a:r>
            <a:r>
              <a:rPr lang="en-US" altLang="en-US" sz="3200"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30EAF011-1B97-48A7-85B3-B95A2B65C876}" type="slidenum">
              <a:rPr lang="sq-AL" smtClean="0"/>
              <a:t>18</a:t>
            </a:fld>
            <a:endParaRPr lang="sq-AL"/>
          </a:p>
        </p:txBody>
      </p:sp>
    </p:spTree>
    <p:extLst>
      <p:ext uri="{BB962C8B-B14F-4D97-AF65-F5344CB8AC3E}">
        <p14:creationId xmlns:p14="http://schemas.microsoft.com/office/powerpoint/2010/main" val="12345693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 calcmode="lin" valueType="num">
                                      <p:cBhvr additive="base">
                                        <p:cTn id="2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411">
                                            <p:txEl>
                                              <p:pRg st="5" end="5"/>
                                            </p:txEl>
                                          </p:spTgt>
                                        </p:tgtEl>
                                        <p:attrNameLst>
                                          <p:attrName>style.visibility</p:attrName>
                                        </p:attrNameLst>
                                      </p:cBhvr>
                                      <p:to>
                                        <p:strVal val="visible"/>
                                      </p:to>
                                    </p:set>
                                    <p:anim calcmode="lin" valueType="num">
                                      <p:cBhvr additive="base">
                                        <p:cTn id="29"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838700" y="1141414"/>
            <a:ext cx="2408238" cy="833437"/>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54691" name="Rectangle 3"/>
          <p:cNvSpPr>
            <a:spLocks noChangeArrowheads="1"/>
          </p:cNvSpPr>
          <p:nvPr/>
        </p:nvSpPr>
        <p:spPr bwMode="auto">
          <a:xfrm>
            <a:off x="2439989" y="420689"/>
            <a:ext cx="73120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en-US" sz="2800" b="1">
                <a:solidFill>
                  <a:srgbClr val="FFFFFF"/>
                </a:solidFill>
                <a:effectLst>
                  <a:outerShdw blurRad="38100" dist="38100" dir="2700000" algn="tl">
                    <a:srgbClr val="000000"/>
                  </a:outerShdw>
                </a:effectLst>
              </a:rPr>
              <a:t>    </a:t>
            </a:r>
            <a:r>
              <a:rPr lang="sq-AL" sz="2800" b="1">
                <a:solidFill>
                  <a:srgbClr val="FFFFFF"/>
                </a:solidFill>
                <a:effectLst>
                  <a:outerShdw blurRad="38100" dist="38100" dir="2700000" algn="tl">
                    <a:srgbClr val="000000"/>
                  </a:outerShdw>
                </a:effectLst>
              </a:rPr>
              <a:t>Kontabiliteti — një proces informativ    </a:t>
            </a:r>
          </a:p>
        </p:txBody>
      </p:sp>
      <p:sp>
        <p:nvSpPr>
          <p:cNvPr id="25604" name="Rectangle 4"/>
          <p:cNvSpPr>
            <a:spLocks noChangeArrowheads="1"/>
          </p:cNvSpPr>
          <p:nvPr/>
        </p:nvSpPr>
        <p:spPr bwMode="auto">
          <a:xfrm>
            <a:off x="4978400" y="1255714"/>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Identifikimi i shfrytëzuesve</a:t>
            </a:r>
          </a:p>
        </p:txBody>
      </p:sp>
      <p:graphicFrame>
        <p:nvGraphicFramePr>
          <p:cNvPr id="25605" name="Object 5">
            <a:hlinkClick r:id="" action="ppaction://ole?verb=0"/>
          </p:cNvPr>
          <p:cNvGraphicFramePr>
            <a:graphicFrameLocks/>
          </p:cNvGraphicFramePr>
          <p:nvPr/>
        </p:nvGraphicFramePr>
        <p:xfrm>
          <a:off x="3613150" y="2590800"/>
          <a:ext cx="4495800" cy="2800350"/>
        </p:xfrm>
        <a:graphic>
          <a:graphicData uri="http://schemas.openxmlformats.org/presentationml/2006/ole">
            <mc:AlternateContent xmlns:mc="http://schemas.openxmlformats.org/markup-compatibility/2006">
              <mc:Choice xmlns:v="urn:schemas-microsoft-com:vml" Requires="v">
                <p:oleObj name="Microsoft ClipArt Gallery" r:id="rId3" imgW="4051300" imgH="2527300" progId="MS_ClipArt_Gallery">
                  <p:embed/>
                </p:oleObj>
              </mc:Choice>
              <mc:Fallback>
                <p:oleObj name="Microsoft ClipArt Gallery" r:id="rId3" imgW="4051300" imgH="2527300" progId="MS_ClipArt_Gallery">
                  <p:embed/>
                  <p:pic>
                    <p:nvPicPr>
                      <p:cNvPr id="25605" name="Object 5">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2590800"/>
                        <a:ext cx="4495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AutoShape 6"/>
          <p:cNvSpPr>
            <a:spLocks noChangeArrowheads="1"/>
          </p:cNvSpPr>
          <p:nvPr/>
        </p:nvSpPr>
        <p:spPr bwMode="auto">
          <a:xfrm rot="16200000" flipH="1">
            <a:off x="5811838" y="2063750"/>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19</a:t>
            </a:fld>
            <a:endParaRPr lang="sq-AL"/>
          </a:p>
        </p:txBody>
      </p:sp>
      <p:sp>
        <p:nvSpPr>
          <p:cNvPr id="3" name="Rectangle 3">
            <a:extLst>
              <a:ext uri="{FF2B5EF4-FFF2-40B4-BE49-F238E27FC236}">
                <a16:creationId xmlns:a16="http://schemas.microsoft.com/office/drawing/2014/main" id="{328E1A97-F84E-8EE5-B491-96C0AE237F02}"/>
              </a:ext>
            </a:extLst>
          </p:cNvPr>
          <p:cNvSpPr>
            <a:spLocks noChangeArrowheads="1"/>
          </p:cNvSpPr>
          <p:nvPr/>
        </p:nvSpPr>
        <p:spPr bwMode="auto">
          <a:xfrm>
            <a:off x="141288" y="2130250"/>
            <a:ext cx="3094281" cy="3260899"/>
          </a:xfrm>
          <a:prstGeom prst="rect">
            <a:avLst/>
          </a:prstGeom>
          <a:solidFill>
            <a:srgbClr val="C0FEF9"/>
          </a:solidFill>
          <a:ln w="12699">
            <a:solidFill>
              <a:schemeClr val="tx1"/>
            </a:solidFill>
            <a:miter lim="800000"/>
            <a:headEnd/>
            <a:tailEnd/>
          </a:ln>
          <a:effectLst>
            <a:outerShdw dist="107763" dir="2700000" algn="ctr" rotWithShape="0">
              <a:srgbClr val="00B7A5"/>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err="1">
                <a:latin typeface="Times New Roman" panose="02020603050405020304" pitchFamily="18" charset="0"/>
                <a:cs typeface="Times New Roman" panose="02020603050405020304" pitchFamily="18" charset="0"/>
              </a:rPr>
              <a:t>Shfrytëzuesit</a:t>
            </a:r>
            <a:r>
              <a:rPr lang="en-US" altLang="en-US" dirty="0">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dirty="0">
                <a:latin typeface="Times New Roman" panose="02020603050405020304" pitchFamily="18" charset="0"/>
                <a:cs typeface="Times New Roman" panose="02020603050405020304" pitchFamily="18" charset="0"/>
              </a:rPr>
              <a:t>e </a:t>
            </a:r>
            <a:r>
              <a:rPr lang="en-US" altLang="en-US" dirty="0" err="1">
                <a:latin typeface="Times New Roman" panose="02020603050405020304" pitchFamily="18" charset="0"/>
                <a:cs typeface="Times New Roman" panose="02020603050405020304" pitchFamily="18" charset="0"/>
              </a:rPr>
              <a:t>jashtëm</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5020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057400" y="457201"/>
            <a:ext cx="7772400" cy="1470025"/>
          </a:xfrm>
        </p:spPr>
        <p:txBody>
          <a:bodyPr/>
          <a:lstStyle/>
          <a:p>
            <a:pPr eaLnBrk="1" hangingPunct="1"/>
            <a:r>
              <a:rPr lang="en-US" altLang="en-US">
                <a:latin typeface="Times New Roman" panose="02020603050405020304" pitchFamily="18" charset="0"/>
                <a:cs typeface="Times New Roman" panose="02020603050405020304" pitchFamily="18" charset="0"/>
              </a:rPr>
              <a:t>Prezantimi njoftues</a:t>
            </a:r>
          </a:p>
        </p:txBody>
      </p:sp>
      <p:sp>
        <p:nvSpPr>
          <p:cNvPr id="4" name="Rectangle 3"/>
          <p:cNvSpPr txBox="1">
            <a:spLocks noChangeArrowheads="1"/>
          </p:cNvSpPr>
          <p:nvPr/>
        </p:nvSpPr>
        <p:spPr bwMode="auto">
          <a:xfrm>
            <a:off x="2438400" y="2057400"/>
            <a:ext cx="7772400" cy="4114800"/>
          </a:xfrm>
          <a:prstGeom prst="rect">
            <a:avLst/>
          </a:prstGeom>
          <a:noFill/>
          <a:ln w="9525">
            <a:noFill/>
            <a:miter lim="800000"/>
            <a:headEnd/>
            <a:tailEnd/>
          </a:ln>
        </p:spPr>
        <p:txBody>
          <a:bodyPr/>
          <a:lstStyle/>
          <a:p>
            <a:pPr algn="just">
              <a:spcBef>
                <a:spcPct val="20000"/>
              </a:spcBef>
              <a:buFont typeface="Arial" pitchFamily="34" charset="0"/>
              <a:buChar char="•"/>
              <a:defRPr/>
            </a:pPr>
            <a:r>
              <a:rPr lang="sr-Latn-CS" sz="3600" kern="0" dirty="0">
                <a:latin typeface="Times New Roman" pitchFamily="18" charset="0"/>
                <a:ea typeface="Arial Unicode MS" pitchFamily="34" charset="-128"/>
                <a:cs typeface="Times New Roman" pitchFamily="18" charset="0"/>
              </a:rPr>
              <a:t>Metod</a:t>
            </a:r>
            <a:r>
              <a:rPr lang="en-US" sz="3600" kern="0" dirty="0" err="1">
                <a:latin typeface="Times New Roman" pitchFamily="18" charset="0"/>
                <a:ea typeface="Arial Unicode MS" pitchFamily="34" charset="-128"/>
                <a:cs typeface="Times New Roman" pitchFamily="18" charset="0"/>
              </a:rPr>
              <a:t>ologjia</a:t>
            </a:r>
            <a:r>
              <a:rPr lang="en-US" sz="3600" kern="0" dirty="0">
                <a:latin typeface="Times New Roman" pitchFamily="18" charset="0"/>
                <a:ea typeface="Arial Unicode MS" pitchFamily="34" charset="-128"/>
                <a:cs typeface="Times New Roman" pitchFamily="18" charset="0"/>
              </a:rPr>
              <a:t> e </a:t>
            </a:r>
            <a:r>
              <a:rPr lang="en-US" sz="3600" kern="0" dirty="0" err="1">
                <a:latin typeface="Times New Roman" pitchFamily="18" charset="0"/>
                <a:ea typeface="Arial Unicode MS" pitchFamily="34" charset="-128"/>
                <a:cs typeface="Times New Roman" pitchFamily="18" charset="0"/>
              </a:rPr>
              <a:t>punës</a:t>
            </a:r>
            <a:endParaRPr lang="sr-Latn-CS" sz="3600" kern="0" dirty="0">
              <a:latin typeface="Times New Roman" pitchFamily="18" charset="0"/>
              <a:ea typeface="Arial Unicode MS" pitchFamily="34" charset="-128"/>
              <a:cs typeface="Times New Roman" pitchFamily="18" charset="0"/>
            </a:endParaRPr>
          </a:p>
          <a:p>
            <a:pPr algn="just">
              <a:spcBef>
                <a:spcPct val="20000"/>
              </a:spcBef>
              <a:buFont typeface="Arial" pitchFamily="34" charset="0"/>
              <a:buChar char="•"/>
              <a:defRPr/>
            </a:pPr>
            <a:r>
              <a:rPr lang="en-US" sz="3600" kern="0" dirty="0" err="1">
                <a:latin typeface="Times New Roman" pitchFamily="18" charset="0"/>
                <a:ea typeface="Arial Unicode MS" pitchFamily="34" charset="-128"/>
                <a:cs typeface="Times New Roman" pitchFamily="18" charset="0"/>
              </a:rPr>
              <a:t>Mënyra</a:t>
            </a:r>
            <a:r>
              <a:rPr lang="en-US" sz="3600" kern="0" dirty="0">
                <a:latin typeface="Times New Roman" pitchFamily="18" charset="0"/>
                <a:ea typeface="Arial Unicode MS" pitchFamily="34" charset="-128"/>
                <a:cs typeface="Times New Roman" pitchFamily="18" charset="0"/>
              </a:rPr>
              <a:t> e </a:t>
            </a:r>
            <a:r>
              <a:rPr lang="en-US" sz="3600" kern="0" dirty="0" err="1">
                <a:latin typeface="Times New Roman" pitchFamily="18" charset="0"/>
                <a:ea typeface="Arial Unicode MS" pitchFamily="34" charset="-128"/>
                <a:cs typeface="Times New Roman" pitchFamily="18" charset="0"/>
              </a:rPr>
              <a:t>vlerësimit</a:t>
            </a:r>
            <a:endParaRPr lang="sr-Latn-CS" sz="3600" kern="0" dirty="0">
              <a:latin typeface="Times New Roman" pitchFamily="18" charset="0"/>
              <a:ea typeface="Arial Unicode MS" pitchFamily="34" charset="-128"/>
              <a:cs typeface="Times New Roman" pitchFamily="18" charset="0"/>
            </a:endParaRPr>
          </a:p>
          <a:p>
            <a:pPr algn="just">
              <a:spcBef>
                <a:spcPct val="20000"/>
              </a:spcBef>
              <a:buFont typeface="Arial" pitchFamily="34" charset="0"/>
              <a:buChar char="•"/>
              <a:defRPr/>
            </a:pPr>
            <a:r>
              <a:rPr lang="sr-Latn-CS" sz="3600" kern="0" dirty="0">
                <a:latin typeface="Times New Roman" pitchFamily="18" charset="0"/>
                <a:ea typeface="Arial Unicode MS" pitchFamily="34" charset="-128"/>
                <a:cs typeface="Times New Roman" pitchFamily="18" charset="0"/>
              </a:rPr>
              <a:t>Literatura </a:t>
            </a:r>
            <a:endParaRPr lang="en-US" sz="3600" kern="0" dirty="0">
              <a:latin typeface="Times New Roman" pitchFamily="18" charset="0"/>
              <a:ea typeface="Arial Unicode MS" pitchFamily="34" charset="-128"/>
              <a:cs typeface="Times New Roman" pitchFamily="18" charset="0"/>
            </a:endParaRPr>
          </a:p>
          <a:p>
            <a:pPr algn="just">
              <a:spcBef>
                <a:spcPct val="20000"/>
              </a:spcBef>
              <a:buFont typeface="Arial" pitchFamily="34" charset="0"/>
              <a:buChar char="•"/>
              <a:defRPr/>
            </a:pPr>
            <a:r>
              <a:rPr lang="en-US" sz="3600" kern="0" dirty="0" err="1">
                <a:latin typeface="Times New Roman" pitchFamily="18" charset="0"/>
                <a:ea typeface="Arial Unicode MS" pitchFamily="34" charset="-128"/>
                <a:cs typeface="Times New Roman" pitchFamily="18" charset="0"/>
              </a:rPr>
              <a:t>Përmbajtja</a:t>
            </a:r>
            <a:r>
              <a:rPr lang="en-US" sz="3600" kern="0" dirty="0">
                <a:latin typeface="Times New Roman" pitchFamily="18" charset="0"/>
                <a:ea typeface="Arial Unicode MS" pitchFamily="34" charset="-128"/>
                <a:cs typeface="Times New Roman" pitchFamily="18" charset="0"/>
              </a:rPr>
              <a:t> e </a:t>
            </a:r>
            <a:r>
              <a:rPr lang="en-US" sz="3600" kern="0" dirty="0" err="1">
                <a:latin typeface="Times New Roman" pitchFamily="18" charset="0"/>
                <a:ea typeface="Arial Unicode MS" pitchFamily="34" charset="-128"/>
                <a:cs typeface="Times New Roman" pitchFamily="18" charset="0"/>
              </a:rPr>
              <a:t>lëndës</a:t>
            </a:r>
            <a:endParaRPr lang="sr-Latn-CS" sz="3600" kern="0" dirty="0">
              <a:latin typeface="Times New Roman" pitchFamily="18" charset="0"/>
              <a:ea typeface="Arial Unicode MS" pitchFamily="34" charset="-128"/>
              <a:cs typeface="Times New Roman"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2</a:t>
            </a:fld>
            <a:endParaRPr lang="sq-AL"/>
          </a:p>
        </p:txBody>
      </p:sp>
    </p:spTree>
    <p:extLst>
      <p:ext uri="{BB962C8B-B14F-4D97-AF65-F5344CB8AC3E}">
        <p14:creationId xmlns:p14="http://schemas.microsoft.com/office/powerpoint/2010/main" val="298142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838700" y="2368550"/>
            <a:ext cx="2408238" cy="1062038"/>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1" name="Rectangle 3"/>
          <p:cNvSpPr>
            <a:spLocks noChangeArrowheads="1"/>
          </p:cNvSpPr>
          <p:nvPr/>
        </p:nvSpPr>
        <p:spPr bwMode="auto">
          <a:xfrm>
            <a:off x="5054600" y="2482851"/>
            <a:ext cx="21209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Nevojat e shfrytëzuesve për informacione</a:t>
            </a:r>
          </a:p>
        </p:txBody>
      </p:sp>
      <p:graphicFrame>
        <p:nvGraphicFramePr>
          <p:cNvPr id="27652" name="Object 4">
            <a:hlinkClick r:id="" action="ppaction://ole?verb=0"/>
          </p:cNvPr>
          <p:cNvGraphicFramePr>
            <a:graphicFrameLocks/>
          </p:cNvGraphicFramePr>
          <p:nvPr/>
        </p:nvGraphicFramePr>
        <p:xfrm>
          <a:off x="3771900" y="3194050"/>
          <a:ext cx="4648200" cy="2298700"/>
        </p:xfrm>
        <a:graphic>
          <a:graphicData uri="http://schemas.openxmlformats.org/presentationml/2006/ole">
            <mc:AlternateContent xmlns:mc="http://schemas.openxmlformats.org/markup-compatibility/2006">
              <mc:Choice xmlns:v="urn:schemas-microsoft-com:vml" Requires="v">
                <p:oleObj name="Microsoft ClipArt Gallery" r:id="rId3" imgW="5816600" imgH="2882900" progId="MS_ClipArt_Gallery">
                  <p:embed/>
                </p:oleObj>
              </mc:Choice>
              <mc:Fallback>
                <p:oleObj name="Microsoft ClipArt Gallery" r:id="rId3" imgW="5816600" imgH="2882900" progId="MS_ClipArt_Gallery">
                  <p:embed/>
                  <p:pic>
                    <p:nvPicPr>
                      <p:cNvPr id="27652" name="Object 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3194050"/>
                        <a:ext cx="46482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Rectangle 5"/>
          <p:cNvSpPr>
            <a:spLocks noChangeArrowheads="1"/>
          </p:cNvSpPr>
          <p:nvPr/>
        </p:nvSpPr>
        <p:spPr bwMode="auto">
          <a:xfrm>
            <a:off x="4838700" y="1141414"/>
            <a:ext cx="2408238" cy="833437"/>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7654" name="Rectangle 6"/>
          <p:cNvSpPr>
            <a:spLocks noChangeArrowheads="1"/>
          </p:cNvSpPr>
          <p:nvPr/>
        </p:nvSpPr>
        <p:spPr bwMode="auto">
          <a:xfrm>
            <a:off x="4978400" y="1255714"/>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Identifikimi i shfrytëzuesve</a:t>
            </a:r>
          </a:p>
        </p:txBody>
      </p:sp>
      <p:sp>
        <p:nvSpPr>
          <p:cNvPr id="27655" name="AutoShape 7"/>
          <p:cNvSpPr>
            <a:spLocks noChangeArrowheads="1"/>
          </p:cNvSpPr>
          <p:nvPr/>
        </p:nvSpPr>
        <p:spPr bwMode="auto">
          <a:xfrm rot="16200000" flipH="1">
            <a:off x="5811838" y="2063750"/>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56744" name="Rectangle 8"/>
          <p:cNvSpPr>
            <a:spLocks noChangeArrowheads="1"/>
          </p:cNvSpPr>
          <p:nvPr/>
        </p:nvSpPr>
        <p:spPr bwMode="auto">
          <a:xfrm>
            <a:off x="2439989" y="420689"/>
            <a:ext cx="73120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en-US" sz="2800" b="1">
                <a:solidFill>
                  <a:srgbClr val="FFFFFF"/>
                </a:solidFill>
                <a:effectLst>
                  <a:outerShdw blurRad="38100" dist="38100" dir="2700000" algn="tl">
                    <a:srgbClr val="000000"/>
                  </a:outerShdw>
                </a:effectLst>
              </a:rPr>
              <a:t>    </a:t>
            </a:r>
            <a:r>
              <a:rPr lang="sq-AL" sz="2800" b="1">
                <a:solidFill>
                  <a:srgbClr val="FFFFFF"/>
                </a:solidFill>
                <a:effectLst>
                  <a:outerShdw blurRad="38100" dist="38100" dir="2700000" algn="tl">
                    <a:srgbClr val="000000"/>
                  </a:outerShdw>
                </a:effectLst>
              </a:rPr>
              <a:t>Kontabiliteti — një proces informativ</a:t>
            </a:r>
            <a:r>
              <a:rPr lang="en-US" sz="2800" b="1">
                <a:solidFill>
                  <a:srgbClr val="FFFFFF"/>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fld id="{30EAF011-1B97-48A7-85B3-B95A2B65C876}" type="slidenum">
              <a:rPr lang="sq-AL" smtClean="0"/>
              <a:t>20</a:t>
            </a:fld>
            <a:endParaRPr lang="sq-AL"/>
          </a:p>
        </p:txBody>
      </p:sp>
    </p:spTree>
    <p:extLst>
      <p:ext uri="{BB962C8B-B14F-4D97-AF65-F5344CB8AC3E}">
        <p14:creationId xmlns:p14="http://schemas.microsoft.com/office/powerpoint/2010/main" val="3913872569"/>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838700" y="1141414"/>
            <a:ext cx="2408238" cy="833437"/>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9699" name="Rectangle 3"/>
          <p:cNvSpPr>
            <a:spLocks noChangeArrowheads="1"/>
          </p:cNvSpPr>
          <p:nvPr/>
        </p:nvSpPr>
        <p:spPr bwMode="auto">
          <a:xfrm>
            <a:off x="4978400" y="1255714"/>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Identifikimi i shfrytëzuesve</a:t>
            </a:r>
          </a:p>
        </p:txBody>
      </p:sp>
      <p:sp>
        <p:nvSpPr>
          <p:cNvPr id="29700" name="Rectangle 4"/>
          <p:cNvSpPr>
            <a:spLocks noChangeArrowheads="1"/>
          </p:cNvSpPr>
          <p:nvPr/>
        </p:nvSpPr>
        <p:spPr bwMode="auto">
          <a:xfrm>
            <a:off x="4838700" y="2368550"/>
            <a:ext cx="2408238" cy="1062038"/>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9701" name="Rectangle 5"/>
          <p:cNvSpPr>
            <a:spLocks noChangeArrowheads="1"/>
          </p:cNvSpPr>
          <p:nvPr/>
        </p:nvSpPr>
        <p:spPr bwMode="auto">
          <a:xfrm>
            <a:off x="5054600" y="2482851"/>
            <a:ext cx="21209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Nevojat e shfrytëzuesve për informata</a:t>
            </a:r>
          </a:p>
        </p:txBody>
      </p:sp>
      <p:sp>
        <p:nvSpPr>
          <p:cNvPr id="29702" name="Rectangle 6"/>
          <p:cNvSpPr>
            <a:spLocks noChangeArrowheads="1"/>
          </p:cNvSpPr>
          <p:nvPr/>
        </p:nvSpPr>
        <p:spPr bwMode="auto">
          <a:xfrm>
            <a:off x="4838700" y="3892550"/>
            <a:ext cx="2408238" cy="825500"/>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9703" name="Rectangle 7"/>
          <p:cNvSpPr>
            <a:spLocks noChangeArrowheads="1"/>
          </p:cNvSpPr>
          <p:nvPr/>
        </p:nvSpPr>
        <p:spPr bwMode="auto">
          <a:xfrm>
            <a:off x="5054600" y="4006851"/>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Sistemi i kontabilitetit</a:t>
            </a:r>
          </a:p>
        </p:txBody>
      </p:sp>
      <p:sp>
        <p:nvSpPr>
          <p:cNvPr id="29704" name="AutoShape 8"/>
          <p:cNvSpPr>
            <a:spLocks noChangeArrowheads="1"/>
          </p:cNvSpPr>
          <p:nvPr/>
        </p:nvSpPr>
        <p:spPr bwMode="auto">
          <a:xfrm rot="16200000" flipH="1">
            <a:off x="5811838" y="2063750"/>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9705" name="AutoShape 9"/>
          <p:cNvSpPr>
            <a:spLocks noChangeArrowheads="1"/>
          </p:cNvSpPr>
          <p:nvPr/>
        </p:nvSpPr>
        <p:spPr bwMode="auto">
          <a:xfrm rot="16200000" flipH="1">
            <a:off x="5811838" y="3529013"/>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29706" name="Object 10">
            <a:hlinkClick r:id="" action="ppaction://ole?verb=0"/>
          </p:cNvPr>
          <p:cNvGraphicFramePr>
            <a:graphicFrameLocks/>
          </p:cNvGraphicFramePr>
          <p:nvPr/>
        </p:nvGraphicFramePr>
        <p:xfrm>
          <a:off x="6477000" y="4044951"/>
          <a:ext cx="2089150" cy="1603375"/>
        </p:xfrm>
        <a:graphic>
          <a:graphicData uri="http://schemas.openxmlformats.org/presentationml/2006/ole">
            <mc:AlternateContent xmlns:mc="http://schemas.openxmlformats.org/markup-compatibility/2006">
              <mc:Choice xmlns:v="urn:schemas-microsoft-com:vml" Requires="v">
                <p:oleObj name="Microsoft ClipArt Gallery" r:id="rId3" imgW="4178300" imgH="3213100" progId="MS_ClipArt_Gallery">
                  <p:embed/>
                </p:oleObj>
              </mc:Choice>
              <mc:Fallback>
                <p:oleObj name="Microsoft ClipArt Gallery" r:id="rId3" imgW="4178300" imgH="3213100" progId="MS_ClipArt_Gallery">
                  <p:embed/>
                  <p:pic>
                    <p:nvPicPr>
                      <p:cNvPr id="29706" name="Object 10">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044951"/>
                        <a:ext cx="20891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8795" name="Rectangle 11"/>
          <p:cNvSpPr>
            <a:spLocks noChangeArrowheads="1"/>
          </p:cNvSpPr>
          <p:nvPr/>
        </p:nvSpPr>
        <p:spPr bwMode="auto">
          <a:xfrm>
            <a:off x="2439989" y="420689"/>
            <a:ext cx="73120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en-US" sz="2800" b="1">
                <a:solidFill>
                  <a:srgbClr val="FFFFFF"/>
                </a:solidFill>
                <a:effectLst>
                  <a:outerShdw blurRad="38100" dist="38100" dir="2700000" algn="tl">
                    <a:srgbClr val="000000"/>
                  </a:outerShdw>
                </a:effectLst>
              </a:rPr>
              <a:t>    </a:t>
            </a:r>
            <a:r>
              <a:rPr lang="sq-AL" sz="2800" b="1">
                <a:solidFill>
                  <a:srgbClr val="FFFFFF"/>
                </a:solidFill>
                <a:effectLst>
                  <a:outerShdw blurRad="38100" dist="38100" dir="2700000" algn="tl">
                    <a:srgbClr val="000000"/>
                  </a:outerShdw>
                </a:effectLst>
              </a:rPr>
              <a:t>Kontabiliteti — një proces informativ    </a:t>
            </a:r>
          </a:p>
        </p:txBody>
      </p:sp>
      <p:sp>
        <p:nvSpPr>
          <p:cNvPr id="2" name="Slide Number Placeholder 1"/>
          <p:cNvSpPr>
            <a:spLocks noGrp="1"/>
          </p:cNvSpPr>
          <p:nvPr>
            <p:ph type="sldNum" sz="quarter" idx="12"/>
          </p:nvPr>
        </p:nvSpPr>
        <p:spPr/>
        <p:txBody>
          <a:bodyPr/>
          <a:lstStyle/>
          <a:p>
            <a:fld id="{30EAF011-1B97-48A7-85B3-B95A2B65C876}" type="slidenum">
              <a:rPr lang="sq-AL" smtClean="0"/>
              <a:t>21</a:t>
            </a:fld>
            <a:endParaRPr lang="sq-AL"/>
          </a:p>
        </p:txBody>
      </p:sp>
    </p:spTree>
    <p:extLst>
      <p:ext uri="{BB962C8B-B14F-4D97-AF65-F5344CB8AC3E}">
        <p14:creationId xmlns:p14="http://schemas.microsoft.com/office/powerpoint/2010/main" val="206724187"/>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838700" y="1141414"/>
            <a:ext cx="2408238" cy="833437"/>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47" name="Rectangle 3"/>
          <p:cNvSpPr>
            <a:spLocks noChangeArrowheads="1"/>
          </p:cNvSpPr>
          <p:nvPr/>
        </p:nvSpPr>
        <p:spPr bwMode="auto">
          <a:xfrm>
            <a:off x="4978400" y="1255714"/>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Identifikimi i shfrytëzuesve</a:t>
            </a:r>
          </a:p>
        </p:txBody>
      </p:sp>
      <p:sp>
        <p:nvSpPr>
          <p:cNvPr id="31748" name="Rectangle 4"/>
          <p:cNvSpPr>
            <a:spLocks noChangeArrowheads="1"/>
          </p:cNvSpPr>
          <p:nvPr/>
        </p:nvSpPr>
        <p:spPr bwMode="auto">
          <a:xfrm>
            <a:off x="4838700" y="2368550"/>
            <a:ext cx="2408238" cy="1062038"/>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49" name="Rectangle 5"/>
          <p:cNvSpPr>
            <a:spLocks noChangeArrowheads="1"/>
          </p:cNvSpPr>
          <p:nvPr/>
        </p:nvSpPr>
        <p:spPr bwMode="auto">
          <a:xfrm>
            <a:off x="5054600" y="2482850"/>
            <a:ext cx="2120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Nevojat e shfrytëzuesve për informacione</a:t>
            </a:r>
          </a:p>
          <a:p>
            <a:pPr algn="ctr">
              <a:spcBef>
                <a:spcPct val="0"/>
              </a:spcBef>
              <a:buFontTx/>
              <a:buNone/>
            </a:pPr>
            <a:endParaRPr lang="sq-AL" altLang="en-US" sz="1800" b="1">
              <a:solidFill>
                <a:srgbClr val="000000"/>
              </a:solidFill>
              <a:latin typeface="Arial" panose="020B0604020202020204" pitchFamily="34" charset="0"/>
            </a:endParaRPr>
          </a:p>
        </p:txBody>
      </p:sp>
      <p:sp>
        <p:nvSpPr>
          <p:cNvPr id="31750" name="Rectangle 6"/>
          <p:cNvSpPr>
            <a:spLocks noChangeArrowheads="1"/>
          </p:cNvSpPr>
          <p:nvPr/>
        </p:nvSpPr>
        <p:spPr bwMode="auto">
          <a:xfrm>
            <a:off x="4838700" y="3892550"/>
            <a:ext cx="2408238" cy="825500"/>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1" name="Rectangle 7"/>
          <p:cNvSpPr>
            <a:spLocks noChangeArrowheads="1"/>
          </p:cNvSpPr>
          <p:nvPr/>
        </p:nvSpPr>
        <p:spPr bwMode="auto">
          <a:xfrm>
            <a:off x="5054600" y="4006851"/>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Sistemi I kontabilitetit</a:t>
            </a:r>
          </a:p>
        </p:txBody>
      </p:sp>
      <p:sp>
        <p:nvSpPr>
          <p:cNvPr id="31752" name="AutoShape 8"/>
          <p:cNvSpPr>
            <a:spLocks noChangeArrowheads="1"/>
          </p:cNvSpPr>
          <p:nvPr/>
        </p:nvSpPr>
        <p:spPr bwMode="auto">
          <a:xfrm rot="16200000" flipH="1">
            <a:off x="5811838" y="2063750"/>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3" name="AutoShape 9"/>
          <p:cNvSpPr>
            <a:spLocks noChangeArrowheads="1"/>
          </p:cNvSpPr>
          <p:nvPr/>
        </p:nvSpPr>
        <p:spPr bwMode="auto">
          <a:xfrm rot="16200000" flipH="1">
            <a:off x="5811838" y="3529013"/>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4" name="Rectangle 10"/>
          <p:cNvSpPr>
            <a:spLocks noChangeArrowheads="1"/>
          </p:cNvSpPr>
          <p:nvPr/>
        </p:nvSpPr>
        <p:spPr bwMode="auto">
          <a:xfrm>
            <a:off x="2368550" y="3892550"/>
            <a:ext cx="2120900" cy="825500"/>
          </a:xfrm>
          <a:prstGeom prst="rect">
            <a:avLst/>
          </a:prstGeom>
          <a:solidFill>
            <a:srgbClr val="CECECE"/>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1755" name="Rectangle 11"/>
          <p:cNvSpPr>
            <a:spLocks noChangeArrowheads="1"/>
          </p:cNvSpPr>
          <p:nvPr/>
        </p:nvSpPr>
        <p:spPr bwMode="auto">
          <a:xfrm>
            <a:off x="2416176" y="3886201"/>
            <a:ext cx="202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600" b="1">
                <a:solidFill>
                  <a:srgbClr val="000000"/>
                </a:solidFill>
                <a:latin typeface="Arial" panose="020B0604020202020204" pitchFamily="34" charset="0"/>
              </a:rPr>
              <a:t>Të dhënat dhe aktivitetet ekonomike</a:t>
            </a:r>
          </a:p>
        </p:txBody>
      </p:sp>
      <p:sp>
        <p:nvSpPr>
          <p:cNvPr id="31756" name="AutoShape 12"/>
          <p:cNvSpPr>
            <a:spLocks noChangeArrowheads="1"/>
          </p:cNvSpPr>
          <p:nvPr/>
        </p:nvSpPr>
        <p:spPr bwMode="auto">
          <a:xfrm>
            <a:off x="4349750" y="4159250"/>
            <a:ext cx="749300" cy="312738"/>
          </a:xfrm>
          <a:prstGeom prst="rightArrow">
            <a:avLst>
              <a:gd name="adj1" fmla="val 50000"/>
              <a:gd name="adj2" fmla="val 111810"/>
            </a:avLst>
          </a:prstGeom>
          <a:solidFill>
            <a:schemeClr val="hlink"/>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31757" name="Object 13">
            <a:hlinkClick r:id="" action="ppaction://ole?verb=0"/>
          </p:cNvPr>
          <p:cNvGraphicFramePr>
            <a:graphicFrameLocks/>
          </p:cNvGraphicFramePr>
          <p:nvPr/>
        </p:nvGraphicFramePr>
        <p:xfrm>
          <a:off x="6477000" y="4044951"/>
          <a:ext cx="2089150" cy="1603375"/>
        </p:xfrm>
        <a:graphic>
          <a:graphicData uri="http://schemas.openxmlformats.org/presentationml/2006/ole">
            <mc:AlternateContent xmlns:mc="http://schemas.openxmlformats.org/markup-compatibility/2006">
              <mc:Choice xmlns:v="urn:schemas-microsoft-com:vml" Requires="v">
                <p:oleObj name="Microsoft ClipArt Gallery" r:id="rId3" imgW="4178300" imgH="3213100" progId="MS_ClipArt_Gallery">
                  <p:embed/>
                </p:oleObj>
              </mc:Choice>
              <mc:Fallback>
                <p:oleObj name="Microsoft ClipArt Gallery" r:id="rId3" imgW="4178300" imgH="3213100" progId="MS_ClipArt_Gallery">
                  <p:embed/>
                  <p:pic>
                    <p:nvPicPr>
                      <p:cNvPr id="31757" name="Object 1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044951"/>
                        <a:ext cx="20891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0846" name="Rectangle 14"/>
          <p:cNvSpPr>
            <a:spLocks noChangeArrowheads="1"/>
          </p:cNvSpPr>
          <p:nvPr/>
        </p:nvSpPr>
        <p:spPr bwMode="auto">
          <a:xfrm>
            <a:off x="2439989" y="420689"/>
            <a:ext cx="73120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en-US" sz="2800" b="1">
                <a:solidFill>
                  <a:srgbClr val="FFFFFF"/>
                </a:solidFill>
                <a:effectLst>
                  <a:outerShdw blurRad="38100" dist="38100" dir="2700000" algn="tl">
                    <a:srgbClr val="000000"/>
                  </a:outerShdw>
                </a:effectLst>
              </a:rPr>
              <a:t>    </a:t>
            </a:r>
            <a:r>
              <a:rPr lang="sq-AL" sz="2800" b="1">
                <a:solidFill>
                  <a:schemeClr val="bg1"/>
                </a:solidFill>
                <a:effectLst>
                  <a:outerShdw blurRad="38100" dist="38100" dir="2700000" algn="tl">
                    <a:srgbClr val="000000"/>
                  </a:outerShdw>
                </a:effectLst>
              </a:rPr>
              <a:t>Kontabiliteti — një proces informativ</a:t>
            </a:r>
            <a:r>
              <a:rPr lang="en-US" sz="2800" b="1">
                <a:solidFill>
                  <a:schemeClr val="bg1"/>
                </a:solidFill>
                <a:effectLst>
                  <a:outerShdw blurRad="38100" dist="38100" dir="2700000" algn="tl">
                    <a:srgbClr val="000000"/>
                  </a:outerShdw>
                </a:effectLst>
              </a:rPr>
              <a:t>    </a:t>
            </a:r>
          </a:p>
        </p:txBody>
      </p:sp>
      <p:sp>
        <p:nvSpPr>
          <p:cNvPr id="2" name="Slide Number Placeholder 1"/>
          <p:cNvSpPr>
            <a:spLocks noGrp="1"/>
          </p:cNvSpPr>
          <p:nvPr>
            <p:ph type="sldNum" sz="quarter" idx="12"/>
          </p:nvPr>
        </p:nvSpPr>
        <p:spPr/>
        <p:txBody>
          <a:bodyPr/>
          <a:lstStyle/>
          <a:p>
            <a:fld id="{30EAF011-1B97-48A7-85B3-B95A2B65C876}" type="slidenum">
              <a:rPr lang="sq-AL" smtClean="0"/>
              <a:t>22</a:t>
            </a:fld>
            <a:endParaRPr lang="sq-AL"/>
          </a:p>
        </p:txBody>
      </p:sp>
    </p:spTree>
    <p:extLst>
      <p:ext uri="{BB962C8B-B14F-4D97-AF65-F5344CB8AC3E}">
        <p14:creationId xmlns:p14="http://schemas.microsoft.com/office/powerpoint/2010/main" val="175516308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838700" y="1141414"/>
            <a:ext cx="2408238" cy="833437"/>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795" name="Rectangle 3"/>
          <p:cNvSpPr>
            <a:spLocks noChangeArrowheads="1"/>
          </p:cNvSpPr>
          <p:nvPr/>
        </p:nvSpPr>
        <p:spPr bwMode="auto">
          <a:xfrm>
            <a:off x="4978400" y="1255714"/>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Identifikimi i shfrytëzuesve</a:t>
            </a:r>
          </a:p>
        </p:txBody>
      </p:sp>
      <p:sp>
        <p:nvSpPr>
          <p:cNvPr id="33796" name="Rectangle 4"/>
          <p:cNvSpPr>
            <a:spLocks noChangeArrowheads="1"/>
          </p:cNvSpPr>
          <p:nvPr/>
        </p:nvSpPr>
        <p:spPr bwMode="auto">
          <a:xfrm>
            <a:off x="4838700" y="2368550"/>
            <a:ext cx="2408238" cy="1062038"/>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797" name="Rectangle 5"/>
          <p:cNvSpPr>
            <a:spLocks noChangeArrowheads="1"/>
          </p:cNvSpPr>
          <p:nvPr/>
        </p:nvSpPr>
        <p:spPr bwMode="auto">
          <a:xfrm>
            <a:off x="5054600" y="2482850"/>
            <a:ext cx="2120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Nevojat e shfrytëzuesve për informacione</a:t>
            </a:r>
          </a:p>
          <a:p>
            <a:pPr algn="ctr">
              <a:spcBef>
                <a:spcPct val="0"/>
              </a:spcBef>
              <a:buFontTx/>
              <a:buNone/>
            </a:pPr>
            <a:endParaRPr lang="sq-AL" altLang="en-US" sz="1800" b="1">
              <a:solidFill>
                <a:srgbClr val="000000"/>
              </a:solidFill>
              <a:latin typeface="Arial" panose="020B0604020202020204" pitchFamily="34" charset="0"/>
            </a:endParaRPr>
          </a:p>
        </p:txBody>
      </p:sp>
      <p:sp>
        <p:nvSpPr>
          <p:cNvPr id="33798" name="Rectangle 6"/>
          <p:cNvSpPr>
            <a:spLocks noChangeArrowheads="1"/>
          </p:cNvSpPr>
          <p:nvPr/>
        </p:nvSpPr>
        <p:spPr bwMode="auto">
          <a:xfrm>
            <a:off x="4838700" y="3892550"/>
            <a:ext cx="2408238" cy="825500"/>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799" name="Rectangle 7"/>
          <p:cNvSpPr>
            <a:spLocks noChangeArrowheads="1"/>
          </p:cNvSpPr>
          <p:nvPr/>
        </p:nvSpPr>
        <p:spPr bwMode="auto">
          <a:xfrm>
            <a:off x="5054600" y="4006851"/>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Sistemi I kontabilitetit</a:t>
            </a:r>
          </a:p>
        </p:txBody>
      </p:sp>
      <p:sp>
        <p:nvSpPr>
          <p:cNvPr id="33800" name="AutoShape 8"/>
          <p:cNvSpPr>
            <a:spLocks noChangeArrowheads="1"/>
          </p:cNvSpPr>
          <p:nvPr/>
        </p:nvSpPr>
        <p:spPr bwMode="auto">
          <a:xfrm rot="16200000" flipH="1">
            <a:off x="5811838" y="2063750"/>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01" name="AutoShape 9"/>
          <p:cNvSpPr>
            <a:spLocks noChangeArrowheads="1"/>
          </p:cNvSpPr>
          <p:nvPr/>
        </p:nvSpPr>
        <p:spPr bwMode="auto">
          <a:xfrm rot="16200000" flipH="1">
            <a:off x="5811838" y="3529013"/>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02" name="Rectangle 10"/>
          <p:cNvSpPr>
            <a:spLocks noChangeArrowheads="1"/>
          </p:cNvSpPr>
          <p:nvPr/>
        </p:nvSpPr>
        <p:spPr bwMode="auto">
          <a:xfrm>
            <a:off x="2368550" y="3892550"/>
            <a:ext cx="2120900" cy="825500"/>
          </a:xfrm>
          <a:prstGeom prst="rect">
            <a:avLst/>
          </a:prstGeom>
          <a:solidFill>
            <a:srgbClr val="CECECE"/>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03" name="Rectangle 11"/>
          <p:cNvSpPr>
            <a:spLocks noChangeArrowheads="1"/>
          </p:cNvSpPr>
          <p:nvPr/>
        </p:nvSpPr>
        <p:spPr bwMode="auto">
          <a:xfrm>
            <a:off x="2416176" y="3886200"/>
            <a:ext cx="20224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600" b="1">
                <a:solidFill>
                  <a:srgbClr val="063DE8"/>
                </a:solidFill>
                <a:latin typeface="Arial" panose="020B0604020202020204" pitchFamily="34" charset="0"/>
              </a:rPr>
              <a:t>Të dhënat dhe aktivitetet ekonomike</a:t>
            </a:r>
            <a:r>
              <a:rPr lang="sq-AL" altLang="en-US" sz="1800">
                <a:latin typeface="Arial" panose="020B0604020202020204" pitchFamily="34" charset="0"/>
              </a:rPr>
              <a:t> </a:t>
            </a:r>
            <a:endParaRPr lang="sq-AL" altLang="en-US" sz="1800" b="1">
              <a:solidFill>
                <a:srgbClr val="063DE8"/>
              </a:solidFill>
              <a:latin typeface="Arial" panose="020B0604020202020204" pitchFamily="34" charset="0"/>
            </a:endParaRPr>
          </a:p>
        </p:txBody>
      </p:sp>
      <p:sp>
        <p:nvSpPr>
          <p:cNvPr id="33804" name="Rectangle 12"/>
          <p:cNvSpPr>
            <a:spLocks noChangeArrowheads="1"/>
          </p:cNvSpPr>
          <p:nvPr/>
        </p:nvSpPr>
        <p:spPr bwMode="auto">
          <a:xfrm>
            <a:off x="4843464" y="5067300"/>
            <a:ext cx="2382837" cy="800100"/>
          </a:xfrm>
          <a:prstGeom prst="rect">
            <a:avLst/>
          </a:prstGeom>
          <a:solidFill>
            <a:srgbClr val="A2C1FE"/>
          </a:solidFill>
          <a:ln w="38099" cmpd="dbl">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05" name="Rectangle 13"/>
          <p:cNvSpPr>
            <a:spLocks noChangeArrowheads="1"/>
          </p:cNvSpPr>
          <p:nvPr/>
        </p:nvSpPr>
        <p:spPr bwMode="auto">
          <a:xfrm>
            <a:off x="5194300" y="5273675"/>
            <a:ext cx="17399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Raportet</a:t>
            </a:r>
          </a:p>
        </p:txBody>
      </p:sp>
      <p:sp>
        <p:nvSpPr>
          <p:cNvPr id="33806" name="AutoShape 14"/>
          <p:cNvSpPr>
            <a:spLocks noChangeArrowheads="1"/>
          </p:cNvSpPr>
          <p:nvPr/>
        </p:nvSpPr>
        <p:spPr bwMode="auto">
          <a:xfrm rot="16200000" flipH="1">
            <a:off x="5811838" y="4786313"/>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07" name="AutoShape 15"/>
          <p:cNvSpPr>
            <a:spLocks noChangeArrowheads="1"/>
          </p:cNvSpPr>
          <p:nvPr/>
        </p:nvSpPr>
        <p:spPr bwMode="auto">
          <a:xfrm>
            <a:off x="4349750" y="4159250"/>
            <a:ext cx="749300" cy="312738"/>
          </a:xfrm>
          <a:prstGeom prst="rightArrow">
            <a:avLst>
              <a:gd name="adj1" fmla="val 50000"/>
              <a:gd name="adj2" fmla="val 111810"/>
            </a:avLst>
          </a:prstGeom>
          <a:solidFill>
            <a:schemeClr val="hlink"/>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33808" name="Group 16"/>
          <p:cNvGrpSpPr>
            <a:grpSpLocks/>
          </p:cNvGrpSpPr>
          <p:nvPr/>
        </p:nvGrpSpPr>
        <p:grpSpPr bwMode="auto">
          <a:xfrm>
            <a:off x="4425950" y="5187950"/>
            <a:ext cx="825500" cy="977900"/>
            <a:chOff x="1828" y="3268"/>
            <a:chExt cx="520" cy="616"/>
          </a:xfrm>
        </p:grpSpPr>
        <p:sp>
          <p:nvSpPr>
            <p:cNvPr id="33811" name="Rectangle 17"/>
            <p:cNvSpPr>
              <a:spLocks noChangeArrowheads="1"/>
            </p:cNvSpPr>
            <p:nvPr/>
          </p:nvSpPr>
          <p:spPr bwMode="auto">
            <a:xfrm>
              <a:off x="1828" y="3268"/>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12" name="Rectangle 18"/>
            <p:cNvSpPr>
              <a:spLocks noChangeArrowheads="1"/>
            </p:cNvSpPr>
            <p:nvPr/>
          </p:nvSpPr>
          <p:spPr bwMode="auto">
            <a:xfrm>
              <a:off x="1876" y="3316"/>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13" name="Rectangle 19"/>
            <p:cNvSpPr>
              <a:spLocks noChangeArrowheads="1"/>
            </p:cNvSpPr>
            <p:nvPr/>
          </p:nvSpPr>
          <p:spPr bwMode="auto">
            <a:xfrm>
              <a:off x="1924" y="3364"/>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3814" name="Rectangle 20"/>
            <p:cNvSpPr>
              <a:spLocks noChangeArrowheads="1"/>
            </p:cNvSpPr>
            <p:nvPr/>
          </p:nvSpPr>
          <p:spPr bwMode="auto">
            <a:xfrm>
              <a:off x="1972" y="3412"/>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aphicFrame>
        <p:nvGraphicFramePr>
          <p:cNvPr id="33809" name="Object 21">
            <a:hlinkClick r:id="" action="ppaction://ole?verb=0"/>
          </p:cNvPr>
          <p:cNvGraphicFramePr>
            <a:graphicFrameLocks/>
          </p:cNvGraphicFramePr>
          <p:nvPr/>
        </p:nvGraphicFramePr>
        <p:xfrm>
          <a:off x="6477000" y="4044951"/>
          <a:ext cx="2089150" cy="1603375"/>
        </p:xfrm>
        <a:graphic>
          <a:graphicData uri="http://schemas.openxmlformats.org/presentationml/2006/ole">
            <mc:AlternateContent xmlns:mc="http://schemas.openxmlformats.org/markup-compatibility/2006">
              <mc:Choice xmlns:v="urn:schemas-microsoft-com:vml" Requires="v">
                <p:oleObj name="Microsoft ClipArt Gallery" r:id="rId3" imgW="4178300" imgH="3213100" progId="MS_ClipArt_Gallery">
                  <p:embed/>
                </p:oleObj>
              </mc:Choice>
              <mc:Fallback>
                <p:oleObj name="Microsoft ClipArt Gallery" r:id="rId3" imgW="4178300" imgH="3213100" progId="MS_ClipArt_Gallery">
                  <p:embed/>
                  <p:pic>
                    <p:nvPicPr>
                      <p:cNvPr id="33809" name="Object 21">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044951"/>
                        <a:ext cx="20891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2902" name="Rectangle 22"/>
          <p:cNvSpPr>
            <a:spLocks noChangeArrowheads="1"/>
          </p:cNvSpPr>
          <p:nvPr/>
        </p:nvSpPr>
        <p:spPr bwMode="auto">
          <a:xfrm>
            <a:off x="2439989" y="420689"/>
            <a:ext cx="73120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sq-AL" sz="2800" b="1">
                <a:solidFill>
                  <a:srgbClr val="FFFFFF"/>
                </a:solidFill>
                <a:effectLst>
                  <a:outerShdw blurRad="38100" dist="38100" dir="2700000" algn="tl">
                    <a:srgbClr val="000000"/>
                  </a:outerShdw>
                </a:effectLst>
              </a:rPr>
              <a:t>    Kontabiliteti — një proces informativ    </a:t>
            </a:r>
          </a:p>
        </p:txBody>
      </p:sp>
      <p:sp>
        <p:nvSpPr>
          <p:cNvPr id="2" name="Slide Number Placeholder 1"/>
          <p:cNvSpPr>
            <a:spLocks noGrp="1"/>
          </p:cNvSpPr>
          <p:nvPr>
            <p:ph type="sldNum" sz="quarter" idx="12"/>
          </p:nvPr>
        </p:nvSpPr>
        <p:spPr/>
        <p:txBody>
          <a:bodyPr/>
          <a:lstStyle/>
          <a:p>
            <a:fld id="{30EAF011-1B97-48A7-85B3-B95A2B65C876}" type="slidenum">
              <a:rPr lang="sq-AL" smtClean="0"/>
              <a:t>23</a:t>
            </a:fld>
            <a:endParaRPr lang="sq-AL"/>
          </a:p>
        </p:txBody>
      </p:sp>
    </p:spTree>
    <p:extLst>
      <p:ext uri="{BB962C8B-B14F-4D97-AF65-F5344CB8AC3E}">
        <p14:creationId xmlns:p14="http://schemas.microsoft.com/office/powerpoint/2010/main" val="1194045780"/>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a:hlinkClick r:id="" action="ppaction://ole?verb=0"/>
          </p:cNvPr>
          <p:cNvGraphicFramePr>
            <a:graphicFrameLocks/>
          </p:cNvGraphicFramePr>
          <p:nvPr/>
        </p:nvGraphicFramePr>
        <p:xfrm>
          <a:off x="8039100" y="2495550"/>
          <a:ext cx="1504950" cy="2876550"/>
        </p:xfrm>
        <a:graphic>
          <a:graphicData uri="http://schemas.openxmlformats.org/presentationml/2006/ole">
            <mc:AlternateContent xmlns:mc="http://schemas.openxmlformats.org/markup-compatibility/2006">
              <mc:Choice xmlns:v="urn:schemas-microsoft-com:vml" Requires="v">
                <p:oleObj name="Microsoft ClipArt Gallery" r:id="rId3" imgW="2044700" imgH="3898900" progId="MS_ClipArt_Gallery">
                  <p:embed/>
                </p:oleObj>
              </mc:Choice>
              <mc:Fallback>
                <p:oleObj name="Microsoft ClipArt Gallery" r:id="rId3" imgW="2044700" imgH="3898900" progId="MS_ClipArt_Gallery">
                  <p:embed/>
                  <p:pic>
                    <p:nvPicPr>
                      <p:cNvPr id="35842" name="Object 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2495550"/>
                        <a:ext cx="15049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Rectangle 3"/>
          <p:cNvSpPr>
            <a:spLocks noChangeArrowheads="1"/>
          </p:cNvSpPr>
          <p:nvPr/>
        </p:nvSpPr>
        <p:spPr bwMode="auto">
          <a:xfrm>
            <a:off x="4843464" y="5067300"/>
            <a:ext cx="2382837" cy="800100"/>
          </a:xfrm>
          <a:prstGeom prst="rect">
            <a:avLst/>
          </a:prstGeom>
          <a:solidFill>
            <a:srgbClr val="A2C1FE"/>
          </a:solidFill>
          <a:ln w="38099" cmpd="dbl">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44" name="Rectangle 4"/>
          <p:cNvSpPr>
            <a:spLocks noChangeArrowheads="1"/>
          </p:cNvSpPr>
          <p:nvPr/>
        </p:nvSpPr>
        <p:spPr bwMode="auto">
          <a:xfrm>
            <a:off x="4838700" y="1141414"/>
            <a:ext cx="2408238" cy="833437"/>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45" name="Rectangle 5"/>
          <p:cNvSpPr>
            <a:spLocks noChangeArrowheads="1"/>
          </p:cNvSpPr>
          <p:nvPr/>
        </p:nvSpPr>
        <p:spPr bwMode="auto">
          <a:xfrm>
            <a:off x="4978400" y="1255713"/>
            <a:ext cx="21209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Identifikimi i shfrytëzuesve</a:t>
            </a:r>
          </a:p>
          <a:p>
            <a:pPr algn="ctr">
              <a:spcBef>
                <a:spcPct val="0"/>
              </a:spcBef>
              <a:buFontTx/>
              <a:buNone/>
            </a:pPr>
            <a:endParaRPr lang="sq-AL" altLang="en-US" sz="1800" b="1">
              <a:solidFill>
                <a:srgbClr val="000000"/>
              </a:solidFill>
              <a:latin typeface="Arial" panose="020B0604020202020204" pitchFamily="34" charset="0"/>
            </a:endParaRPr>
          </a:p>
        </p:txBody>
      </p:sp>
      <p:sp>
        <p:nvSpPr>
          <p:cNvPr id="35846" name="Rectangle 6"/>
          <p:cNvSpPr>
            <a:spLocks noChangeArrowheads="1"/>
          </p:cNvSpPr>
          <p:nvPr/>
        </p:nvSpPr>
        <p:spPr bwMode="auto">
          <a:xfrm>
            <a:off x="4838700" y="2368550"/>
            <a:ext cx="2408238" cy="1062038"/>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47" name="Rectangle 7"/>
          <p:cNvSpPr>
            <a:spLocks noChangeArrowheads="1"/>
          </p:cNvSpPr>
          <p:nvPr/>
        </p:nvSpPr>
        <p:spPr bwMode="auto">
          <a:xfrm>
            <a:off x="5054600" y="2482850"/>
            <a:ext cx="2120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Nevojat e shfrytëzuesve për informacione</a:t>
            </a:r>
          </a:p>
          <a:p>
            <a:pPr algn="ctr">
              <a:spcBef>
                <a:spcPct val="0"/>
              </a:spcBef>
              <a:buFontTx/>
              <a:buNone/>
            </a:pPr>
            <a:endParaRPr lang="sq-AL" altLang="en-US" sz="1800" b="1">
              <a:solidFill>
                <a:srgbClr val="000000"/>
              </a:solidFill>
              <a:latin typeface="Arial" panose="020B0604020202020204" pitchFamily="34" charset="0"/>
            </a:endParaRPr>
          </a:p>
        </p:txBody>
      </p:sp>
      <p:sp>
        <p:nvSpPr>
          <p:cNvPr id="35848" name="Rectangle 8"/>
          <p:cNvSpPr>
            <a:spLocks noChangeArrowheads="1"/>
          </p:cNvSpPr>
          <p:nvPr/>
        </p:nvSpPr>
        <p:spPr bwMode="auto">
          <a:xfrm>
            <a:off x="4838700" y="3892550"/>
            <a:ext cx="2408238" cy="825500"/>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49" name="Rectangle 9"/>
          <p:cNvSpPr>
            <a:spLocks noChangeArrowheads="1"/>
          </p:cNvSpPr>
          <p:nvPr/>
        </p:nvSpPr>
        <p:spPr bwMode="auto">
          <a:xfrm>
            <a:off x="5054600" y="4006851"/>
            <a:ext cx="212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solidFill>
                  <a:srgbClr val="000000"/>
                </a:solidFill>
                <a:latin typeface="Arial" panose="020B0604020202020204" pitchFamily="34" charset="0"/>
              </a:rPr>
              <a:t>Sistemi I kontabilitetit</a:t>
            </a:r>
          </a:p>
        </p:txBody>
      </p:sp>
      <p:sp>
        <p:nvSpPr>
          <p:cNvPr id="35850" name="AutoShape 10"/>
          <p:cNvSpPr>
            <a:spLocks noChangeArrowheads="1"/>
          </p:cNvSpPr>
          <p:nvPr/>
        </p:nvSpPr>
        <p:spPr bwMode="auto">
          <a:xfrm rot="16200000" flipH="1">
            <a:off x="5811838" y="3529013"/>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51" name="Rectangle 11"/>
          <p:cNvSpPr>
            <a:spLocks noChangeArrowheads="1"/>
          </p:cNvSpPr>
          <p:nvPr/>
        </p:nvSpPr>
        <p:spPr bwMode="auto">
          <a:xfrm>
            <a:off x="5194300" y="5273675"/>
            <a:ext cx="17399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800" b="1">
                <a:latin typeface="Arial" panose="020B0604020202020204" pitchFamily="34" charset="0"/>
              </a:rPr>
              <a:t>Raportet</a:t>
            </a:r>
          </a:p>
        </p:txBody>
      </p:sp>
      <p:sp>
        <p:nvSpPr>
          <p:cNvPr id="35852" name="AutoShape 12"/>
          <p:cNvSpPr>
            <a:spLocks noChangeArrowheads="1"/>
          </p:cNvSpPr>
          <p:nvPr/>
        </p:nvSpPr>
        <p:spPr bwMode="auto">
          <a:xfrm rot="16200000" flipH="1">
            <a:off x="5811838" y="4786313"/>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53" name="Rectangle 13"/>
          <p:cNvSpPr>
            <a:spLocks noChangeArrowheads="1"/>
          </p:cNvSpPr>
          <p:nvPr/>
        </p:nvSpPr>
        <p:spPr bwMode="auto">
          <a:xfrm>
            <a:off x="2368550" y="3892550"/>
            <a:ext cx="2120900" cy="825500"/>
          </a:xfrm>
          <a:prstGeom prst="rect">
            <a:avLst/>
          </a:prstGeom>
          <a:solidFill>
            <a:srgbClr val="CECECE"/>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54" name="Rectangle 14"/>
          <p:cNvSpPr>
            <a:spLocks noChangeArrowheads="1"/>
          </p:cNvSpPr>
          <p:nvPr/>
        </p:nvSpPr>
        <p:spPr bwMode="auto">
          <a:xfrm>
            <a:off x="2416176" y="3886201"/>
            <a:ext cx="202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pPr>
            <a:r>
              <a:rPr lang="sq-AL" altLang="en-US" sz="1600" b="1">
                <a:solidFill>
                  <a:srgbClr val="063DE8"/>
                </a:solidFill>
                <a:latin typeface="Arial" panose="020B0604020202020204" pitchFamily="34" charset="0"/>
              </a:rPr>
              <a:t>Të dhënat dhe aktivitetet ekonomike</a:t>
            </a:r>
          </a:p>
        </p:txBody>
      </p:sp>
      <p:sp>
        <p:nvSpPr>
          <p:cNvPr id="35855" name="AutoShape 15"/>
          <p:cNvSpPr>
            <a:spLocks noChangeArrowheads="1"/>
          </p:cNvSpPr>
          <p:nvPr/>
        </p:nvSpPr>
        <p:spPr bwMode="auto">
          <a:xfrm>
            <a:off x="4349750" y="4159250"/>
            <a:ext cx="749300" cy="312738"/>
          </a:xfrm>
          <a:prstGeom prst="rightArrow">
            <a:avLst>
              <a:gd name="adj1" fmla="val 50000"/>
              <a:gd name="adj2" fmla="val 111810"/>
            </a:avLst>
          </a:prstGeom>
          <a:solidFill>
            <a:schemeClr val="hlink"/>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56" name="AutoShape 16"/>
          <p:cNvSpPr>
            <a:spLocks noChangeArrowheads="1"/>
          </p:cNvSpPr>
          <p:nvPr/>
        </p:nvSpPr>
        <p:spPr bwMode="auto">
          <a:xfrm rot="16200000" flipH="1">
            <a:off x="5811838" y="2063750"/>
            <a:ext cx="596900" cy="292100"/>
          </a:xfrm>
          <a:prstGeom prst="rightArrow">
            <a:avLst>
              <a:gd name="adj1" fmla="val 50000"/>
              <a:gd name="adj2" fmla="val 102183"/>
            </a:avLst>
          </a:prstGeom>
          <a:solidFill>
            <a:schemeClr val="accent1"/>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35857" name="Group 17"/>
          <p:cNvGrpSpPr>
            <a:grpSpLocks/>
          </p:cNvGrpSpPr>
          <p:nvPr/>
        </p:nvGrpSpPr>
        <p:grpSpPr bwMode="auto">
          <a:xfrm>
            <a:off x="7593014" y="5054600"/>
            <a:ext cx="2084387" cy="825500"/>
            <a:chOff x="3823" y="3184"/>
            <a:chExt cx="1273" cy="520"/>
          </a:xfrm>
          <a:solidFill>
            <a:schemeClr val="bg1"/>
          </a:solidFill>
        </p:grpSpPr>
        <p:sp>
          <p:nvSpPr>
            <p:cNvPr id="35865" name="Rectangle 18"/>
            <p:cNvSpPr>
              <a:spLocks noChangeArrowheads="1"/>
            </p:cNvSpPr>
            <p:nvPr/>
          </p:nvSpPr>
          <p:spPr bwMode="auto">
            <a:xfrm>
              <a:off x="3823" y="3184"/>
              <a:ext cx="1273" cy="520"/>
            </a:xfrm>
            <a:prstGeom prst="rect">
              <a:avLst/>
            </a:prstGeom>
            <a:grp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35866" name="Rectangle 19"/>
            <p:cNvSpPr>
              <a:spLocks noChangeArrowheads="1"/>
            </p:cNvSpPr>
            <p:nvPr/>
          </p:nvSpPr>
          <p:spPr bwMode="auto">
            <a:xfrm>
              <a:off x="3921" y="3248"/>
              <a:ext cx="1096" cy="402"/>
            </a:xfrm>
            <a:prstGeom prst="rect">
              <a:avLst/>
            </a:prstGeom>
            <a:grpFill/>
            <a:ln>
              <a:noFill/>
            </a:ln>
            <a:extLs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spcBef>
                  <a:spcPct val="0"/>
                </a:spcBef>
                <a:buFontTx/>
                <a:buNone/>
                <a:defRPr/>
              </a:pPr>
              <a:r>
                <a:rPr lang="sq-AL" altLang="en-US" sz="1800" b="1">
                  <a:solidFill>
                    <a:srgbClr val="063DE8"/>
                  </a:solidFill>
                  <a:latin typeface="Arial" panose="020B0604020202020204" pitchFamily="34" charset="0"/>
                </a:rPr>
                <a:t>Vendimet e shfrytëzuesve</a:t>
              </a:r>
            </a:p>
          </p:txBody>
        </p:sp>
      </p:grpSp>
      <p:grpSp>
        <p:nvGrpSpPr>
          <p:cNvPr id="35858" name="Group 20"/>
          <p:cNvGrpSpPr>
            <a:grpSpLocks/>
          </p:cNvGrpSpPr>
          <p:nvPr/>
        </p:nvGrpSpPr>
        <p:grpSpPr bwMode="auto">
          <a:xfrm>
            <a:off x="5099050" y="5794375"/>
            <a:ext cx="2287588" cy="858838"/>
            <a:chOff x="1828" y="3268"/>
            <a:chExt cx="520" cy="616"/>
          </a:xfrm>
        </p:grpSpPr>
        <p:sp>
          <p:nvSpPr>
            <p:cNvPr id="35862" name="Rectangle 21"/>
            <p:cNvSpPr>
              <a:spLocks noChangeArrowheads="1"/>
            </p:cNvSpPr>
            <p:nvPr/>
          </p:nvSpPr>
          <p:spPr bwMode="auto">
            <a:xfrm>
              <a:off x="1828" y="3268"/>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63" name="Rectangle 22"/>
            <p:cNvSpPr>
              <a:spLocks noChangeArrowheads="1"/>
            </p:cNvSpPr>
            <p:nvPr/>
          </p:nvSpPr>
          <p:spPr bwMode="auto">
            <a:xfrm>
              <a:off x="1876" y="3316"/>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5864" name="Rectangle 23"/>
            <p:cNvSpPr>
              <a:spLocks noChangeArrowheads="1"/>
            </p:cNvSpPr>
            <p:nvPr/>
          </p:nvSpPr>
          <p:spPr bwMode="auto">
            <a:xfrm>
              <a:off x="1924" y="3364"/>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Rectangle 24"/>
            <p:cNvSpPr>
              <a:spLocks noChangeArrowheads="1"/>
            </p:cNvSpPr>
            <p:nvPr/>
          </p:nvSpPr>
          <p:spPr bwMode="auto">
            <a:xfrm>
              <a:off x="1972" y="3412"/>
              <a:ext cx="376" cy="47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35859" name="AutoShape 25"/>
          <p:cNvSpPr>
            <a:spLocks noChangeArrowheads="1"/>
          </p:cNvSpPr>
          <p:nvPr/>
        </p:nvSpPr>
        <p:spPr bwMode="auto">
          <a:xfrm>
            <a:off x="7042150" y="5295900"/>
            <a:ext cx="749300" cy="312738"/>
          </a:xfrm>
          <a:prstGeom prst="rightArrow">
            <a:avLst>
              <a:gd name="adj1" fmla="val 50000"/>
              <a:gd name="adj2" fmla="val 111810"/>
            </a:avLst>
          </a:prstGeom>
          <a:solidFill>
            <a:schemeClr val="hlink"/>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64954" name="Rectangle 26"/>
          <p:cNvSpPr>
            <a:spLocks noChangeArrowheads="1"/>
          </p:cNvSpPr>
          <p:nvPr/>
        </p:nvSpPr>
        <p:spPr bwMode="auto">
          <a:xfrm>
            <a:off x="2439989" y="420689"/>
            <a:ext cx="73120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en-US" sz="2800" b="1">
                <a:solidFill>
                  <a:srgbClr val="FFFFFF"/>
                </a:solidFill>
                <a:effectLst>
                  <a:outerShdw blurRad="38100" dist="38100" dir="2700000" algn="tl">
                    <a:srgbClr val="000000"/>
                  </a:outerShdw>
                </a:effectLst>
              </a:rPr>
              <a:t>    </a:t>
            </a:r>
            <a:r>
              <a:rPr lang="sq-AL" sz="2800" b="1">
                <a:solidFill>
                  <a:srgbClr val="FFFFFF"/>
                </a:solidFill>
                <a:effectLst>
                  <a:outerShdw blurRad="38100" dist="38100" dir="2700000" algn="tl">
                    <a:srgbClr val="000000"/>
                  </a:outerShdw>
                </a:effectLst>
              </a:rPr>
              <a:t>Kontabiliteti — një proces infiormativ    </a:t>
            </a:r>
          </a:p>
        </p:txBody>
      </p:sp>
      <p:sp>
        <p:nvSpPr>
          <p:cNvPr id="35861" name="Rectangle 24"/>
          <p:cNvSpPr>
            <a:spLocks noChangeArrowheads="1"/>
          </p:cNvSpPr>
          <p:nvPr/>
        </p:nvSpPr>
        <p:spPr bwMode="auto">
          <a:xfrm>
            <a:off x="5962651" y="6084888"/>
            <a:ext cx="1654175" cy="658812"/>
          </a:xfrm>
          <a:prstGeom prst="rect">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30EAF011-1B97-48A7-85B3-B95A2B65C876}" type="slidenum">
              <a:rPr lang="sq-AL" smtClean="0"/>
              <a:t>24</a:t>
            </a:fld>
            <a:endParaRPr lang="sq-AL"/>
          </a:p>
        </p:txBody>
      </p:sp>
    </p:spTree>
    <p:extLst>
      <p:ext uri="{BB962C8B-B14F-4D97-AF65-F5344CB8AC3E}">
        <p14:creationId xmlns:p14="http://schemas.microsoft.com/office/powerpoint/2010/main" val="83681498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ChangeArrowheads="1"/>
          </p:cNvSpPr>
          <p:nvPr/>
        </p:nvSpPr>
        <p:spPr bwMode="auto">
          <a:xfrm>
            <a:off x="1791956" y="1895633"/>
            <a:ext cx="2136949" cy="685800"/>
          </a:xfrm>
          <a:prstGeom prst="rect">
            <a:avLst/>
          </a:prstGeom>
          <a:ln>
            <a:solidFill>
              <a:schemeClr val="accent1"/>
            </a:solidFill>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nchor="ctr"/>
          <a:lstStyle/>
          <a:p>
            <a:pPr algn="ctr" eaLnBrk="1" hangingPunct="1">
              <a:defRPr/>
            </a:pPr>
            <a:r>
              <a:rPr lang="sq-AL" sz="3200" dirty="0">
                <a:solidFill>
                  <a:srgbClr val="FF0000"/>
                </a:solidFill>
                <a:latin typeface="Times New Roman" panose="02020603050405020304" pitchFamily="18" charset="0"/>
                <a:cs typeface="Times New Roman" panose="02020603050405020304" pitchFamily="18" charset="0"/>
              </a:rPr>
              <a:t>Quhet</a:t>
            </a:r>
            <a:r>
              <a:rPr lang="en-US" sz="3200" dirty="0">
                <a:solidFill>
                  <a:srgbClr val="FF0000"/>
                </a:solidFill>
                <a:latin typeface="Times New Roman" panose="02020603050405020304" pitchFamily="18" charset="0"/>
                <a:cs typeface="Times New Roman" panose="02020603050405020304" pitchFamily="18" charset="0"/>
              </a:rPr>
              <a:t>:</a:t>
            </a:r>
            <a:r>
              <a:rPr lang="sq-AL" sz="3200" dirty="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37891" name="Object 2">
            <a:hlinkClick r:id="" action="ppaction://ole?verb=0"/>
          </p:cNvPr>
          <p:cNvGraphicFramePr>
            <a:graphicFrameLocks/>
          </p:cNvGraphicFramePr>
          <p:nvPr/>
        </p:nvGraphicFramePr>
        <p:xfrm>
          <a:off x="3048000" y="4398964"/>
          <a:ext cx="1905000" cy="1239837"/>
        </p:xfrm>
        <a:graphic>
          <a:graphicData uri="http://schemas.openxmlformats.org/presentationml/2006/ole">
            <mc:AlternateContent xmlns:mc="http://schemas.openxmlformats.org/markup-compatibility/2006">
              <mc:Choice xmlns:v="urn:schemas-microsoft-com:vml" Requires="v">
                <p:oleObj name="Clip" r:id="rId2" imgW="1981263" imgH="1333584" progId="MS_ClipArt_Gallery.2">
                  <p:embed/>
                </p:oleObj>
              </mc:Choice>
              <mc:Fallback>
                <p:oleObj name="Clip" r:id="rId2" imgW="1981263" imgH="1333584" progId="MS_ClipArt_Gallery.2">
                  <p:embed/>
                  <p:pic>
                    <p:nvPicPr>
                      <p:cNvPr id="37891" name="Object 2">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98964"/>
                        <a:ext cx="19050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3">
            <a:hlinkClick r:id="" action="ppaction://ole?verb=0"/>
          </p:cNvPr>
          <p:cNvGraphicFramePr>
            <a:graphicFrameLocks/>
          </p:cNvGraphicFramePr>
          <p:nvPr/>
        </p:nvGraphicFramePr>
        <p:xfrm>
          <a:off x="5943600" y="4419600"/>
          <a:ext cx="1066800" cy="1295400"/>
        </p:xfrm>
        <a:graphic>
          <a:graphicData uri="http://schemas.openxmlformats.org/presentationml/2006/ole">
            <mc:AlternateContent xmlns:mc="http://schemas.openxmlformats.org/markup-compatibility/2006">
              <mc:Choice xmlns:v="urn:schemas-microsoft-com:vml" Requires="v">
                <p:oleObj name="Clip" r:id="rId4" imgW="914346" imgH="1356264" progId="MS_ClipArt_Gallery.2">
                  <p:embed/>
                </p:oleObj>
              </mc:Choice>
              <mc:Fallback>
                <p:oleObj name="Clip" r:id="rId4" imgW="914346" imgH="1356264" progId="MS_ClipArt_Gallery.2">
                  <p:embed/>
                  <p:pic>
                    <p:nvPicPr>
                      <p:cNvPr id="37892"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419600"/>
                        <a:ext cx="1066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4">
            <a:hlinkClick r:id="" action="ppaction://ole?verb=0"/>
          </p:cNvPr>
          <p:cNvGraphicFramePr>
            <a:graphicFrameLocks/>
          </p:cNvGraphicFramePr>
          <p:nvPr/>
        </p:nvGraphicFramePr>
        <p:xfrm>
          <a:off x="8504238" y="4181476"/>
          <a:ext cx="944562" cy="1685925"/>
        </p:xfrm>
        <a:graphic>
          <a:graphicData uri="http://schemas.openxmlformats.org/presentationml/2006/ole">
            <mc:AlternateContent xmlns:mc="http://schemas.openxmlformats.org/markup-compatibility/2006">
              <mc:Choice xmlns:v="urn:schemas-microsoft-com:vml" Requires="v">
                <p:oleObj name="Clip" r:id="rId6" imgW="891439" imgH="1630584" progId="MS_ClipArt_Gallery.2">
                  <p:embed/>
                </p:oleObj>
              </mc:Choice>
              <mc:Fallback>
                <p:oleObj name="Clip" r:id="rId6" imgW="891439" imgH="1630584" progId="MS_ClipArt_Gallery.2">
                  <p:embed/>
                  <p:pic>
                    <p:nvPicPr>
                      <p:cNvPr id="37893" name="Object 4">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4238" y="4181476"/>
                        <a:ext cx="944562"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Rectangle 18"/>
          <p:cNvSpPr>
            <a:spLocks noGrp="1" noChangeArrowheads="1"/>
          </p:cNvSpPr>
          <p:nvPr>
            <p:ph type="title"/>
          </p:nvPr>
        </p:nvSpPr>
        <p:spPr>
          <a:xfrm>
            <a:off x="1981200" y="274638"/>
            <a:ext cx="8229600" cy="563562"/>
          </a:xfrm>
        </p:spPr>
        <p:txBody>
          <a:bodyPr>
            <a:normAutofit fontScale="90000"/>
          </a:bodyPr>
          <a:lstStyle/>
          <a:p>
            <a:pPr eaLnBrk="1" hangingPunct="1"/>
            <a:r>
              <a:rPr lang="sq-AL" altLang="en-US" dirty="0">
                <a:latin typeface="Times New Roman" panose="02020603050405020304" pitchFamily="18" charset="0"/>
                <a:cs typeface="Times New Roman" panose="02020603050405020304" pitchFamily="18" charset="0"/>
              </a:rPr>
              <a:t>Kontabiliteti</a:t>
            </a:r>
            <a:r>
              <a:rPr lang="en-US" altLang="en-US" dirty="0">
                <a:latin typeface="Times New Roman" panose="02020603050405020304" pitchFamily="18" charset="0"/>
                <a:cs typeface="Times New Roman" panose="02020603050405020304" pitchFamily="18" charset="0"/>
              </a:rPr>
              <a:t>...</a:t>
            </a:r>
          </a:p>
        </p:txBody>
      </p:sp>
      <p:pic>
        <p:nvPicPr>
          <p:cNvPr id="37895" name="Picture 8" descr="http://www.abesvcs.com/docs/assets/5E26E872-AEA7-FCF5-9561EAE5F6A40635/businesspeop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0163" y="757238"/>
            <a:ext cx="653059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25</a:t>
            </a:fld>
            <a:endParaRPr lang="sq-AL"/>
          </a:p>
        </p:txBody>
      </p:sp>
      <p:sp>
        <p:nvSpPr>
          <p:cNvPr id="3" name="Rectangle 3">
            <a:extLst>
              <a:ext uri="{FF2B5EF4-FFF2-40B4-BE49-F238E27FC236}">
                <a16:creationId xmlns:a16="http://schemas.microsoft.com/office/drawing/2014/main" id="{E1495CE8-AF75-EBB3-04A7-0B4F0100DDC3}"/>
              </a:ext>
            </a:extLst>
          </p:cNvPr>
          <p:cNvSpPr>
            <a:spLocks noChangeArrowheads="1"/>
          </p:cNvSpPr>
          <p:nvPr/>
        </p:nvSpPr>
        <p:spPr bwMode="auto">
          <a:xfrm>
            <a:off x="2625969" y="3437968"/>
            <a:ext cx="6170613"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nchor="ctr"/>
          <a:lstStyle/>
          <a:p>
            <a:pPr algn="ctr" eaLnBrk="1" hangingPunct="1">
              <a:defRPr/>
            </a:pPr>
            <a:r>
              <a:rPr lang="en-US" sz="3200" dirty="0">
                <a:solidFill>
                  <a:srgbClr val="FF0000"/>
                </a:solidFill>
                <a:latin typeface="Times New Roman" panose="02020603050405020304" pitchFamily="18" charset="0"/>
                <a:cs typeface="Times New Roman" panose="02020603050405020304" pitchFamily="18" charset="0"/>
              </a:rPr>
              <a:t>“G</a:t>
            </a:r>
            <a:r>
              <a:rPr lang="sq-AL" sz="3200" dirty="0" err="1">
                <a:solidFill>
                  <a:srgbClr val="FF0000"/>
                </a:solidFill>
                <a:latin typeface="Times New Roman" panose="02020603050405020304" pitchFamily="18" charset="0"/>
                <a:cs typeface="Times New Roman" panose="02020603050405020304" pitchFamily="18" charset="0"/>
              </a:rPr>
              <a:t>juha</a:t>
            </a:r>
            <a:r>
              <a:rPr lang="sq-AL" sz="3200" dirty="0">
                <a:solidFill>
                  <a:srgbClr val="FF0000"/>
                </a:solidFill>
                <a:latin typeface="Times New Roman" panose="02020603050405020304" pitchFamily="18" charset="0"/>
                <a:cs typeface="Times New Roman" panose="02020603050405020304" pitchFamily="18" charset="0"/>
              </a:rPr>
              <a:t> e biznesit</a:t>
            </a:r>
            <a:r>
              <a:rPr lang="en-US" sz="3200"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67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4787"/>
                                        </p:tgtEl>
                                        <p:attrNameLst>
                                          <p:attrName>style.visibility</p:attrName>
                                        </p:attrNameLst>
                                      </p:cBhvr>
                                      <p:to>
                                        <p:strVal val="visible"/>
                                      </p:to>
                                    </p:set>
                                    <p:animEffect transition="in" filter="dissolve">
                                      <p:cBhvr>
                                        <p:cTn id="7" dur="500"/>
                                        <p:tgtEl>
                                          <p:spTgt spid="3747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animBg="1" autoUpdateAnimBg="0"/>
      <p:bldP spid="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51209" y="1274467"/>
            <a:ext cx="1131444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T</a:t>
            </a:r>
            <a:r>
              <a:rPr lang="sq-AL" altLang="en-US" sz="2800" dirty="0">
                <a:latin typeface="Times New Roman" panose="02020603050405020304" pitchFamily="18" charset="0"/>
                <a:cs typeface="Times New Roman" panose="02020603050405020304" pitchFamily="18" charset="0"/>
              </a:rPr>
              <a:t>ermi kontabilitet, çfarë saktësisht është ai?</a:t>
            </a:r>
          </a:p>
          <a:p>
            <a:pPr algn="just" eaLnBrk="1" hangingPunct="1">
              <a:spcBef>
                <a:spcPct val="0"/>
              </a:spcBef>
              <a:buFontTx/>
              <a:buNone/>
            </a:pPr>
            <a:r>
              <a:rPr lang="sq-AL" altLang="en-US" sz="2800" dirty="0">
                <a:latin typeface="Times New Roman" panose="02020603050405020304" pitchFamily="18" charset="0"/>
                <a:cs typeface="Times New Roman" panose="02020603050405020304" pitchFamily="18" charset="0"/>
              </a:rPr>
              <a:t>Kontabiliteti është sistem informacioni që mat aktivitetin e biznesit, përpunon të dhënat përmes raporteve dhe u komunikon rezultatet vendimmarrësve. </a:t>
            </a:r>
          </a:p>
          <a:p>
            <a:pPr algn="just" eaLnBrk="1" hangingPunct="1">
              <a:spcBef>
                <a:spcPct val="0"/>
              </a:spcBef>
              <a:buFontTx/>
              <a:buNone/>
            </a:pPr>
            <a:endParaRPr lang="en-US" altLang="en-US" sz="28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sq-AL" altLang="en-US" sz="2800" dirty="0">
                <a:latin typeface="Times New Roman" panose="02020603050405020304" pitchFamily="18" charset="0"/>
                <a:cs typeface="Times New Roman" panose="02020603050405020304" pitchFamily="18" charset="0"/>
              </a:rPr>
              <a:t>Kontabiliteti është </a:t>
            </a:r>
            <a:r>
              <a:rPr lang="en-US" altLang="en-US" sz="2800" dirty="0">
                <a:latin typeface="Times New Roman" panose="02020603050405020304" pitchFamily="18" charset="0"/>
                <a:cs typeface="Times New Roman" panose="02020603050405020304" pitchFamily="18" charset="0"/>
              </a:rPr>
              <a:t>“</a:t>
            </a:r>
            <a:r>
              <a:rPr lang="sq-AL" altLang="en-US" sz="2800" dirty="0">
                <a:latin typeface="Times New Roman" panose="02020603050405020304" pitchFamily="18" charset="0"/>
                <a:cs typeface="Times New Roman" panose="02020603050405020304" pitchFamily="18" charset="0"/>
              </a:rPr>
              <a:t>gjuhë e biznesit</a:t>
            </a:r>
            <a:r>
              <a:rPr lang="en-US" altLang="en-US" sz="2800" dirty="0">
                <a:latin typeface="Times New Roman" panose="02020603050405020304" pitchFamily="18" charset="0"/>
                <a:cs typeface="Times New Roman" panose="02020603050405020304" pitchFamily="18" charset="0"/>
              </a:rPr>
              <a:t>.” </a:t>
            </a:r>
          </a:p>
          <a:p>
            <a:pPr marL="457200" indent="-457200" algn="just">
              <a:spcBef>
                <a:spcPct val="0"/>
              </a:spcBef>
            </a:pPr>
            <a:r>
              <a:rPr lang="sq-AL" altLang="en-US" sz="2800" dirty="0">
                <a:latin typeface="Times New Roman" panose="02020603050405020304" pitchFamily="18" charset="0"/>
                <a:cs typeface="Times New Roman" panose="02020603050405020304" pitchFamily="18" charset="0"/>
              </a:rPr>
              <a:t>Sa më mirë që dini këtë gjuhë të biznesit, aq më mirë do të menaxhoni biznesin e juaj.</a:t>
            </a:r>
          </a:p>
          <a:p>
            <a:pPr algn="just" eaLnBrk="1" hangingPunct="1">
              <a:spcBef>
                <a:spcPct val="0"/>
              </a:spcBef>
              <a:buFontTx/>
              <a:buNone/>
            </a:pPr>
            <a:endParaRPr lang="en-US" altLang="en-US" sz="28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sq-AL" altLang="en-US" sz="2800" dirty="0">
                <a:latin typeface="Times New Roman" panose="02020603050405020304" pitchFamily="18" charset="0"/>
                <a:cs typeface="Times New Roman" panose="02020603050405020304" pitchFamily="18" charset="0"/>
              </a:rPr>
              <a:t>P.sh. Si do të vendosni mbi huazimin e parasë për të filluar biznesin? </a:t>
            </a:r>
          </a:p>
          <a:p>
            <a:pPr algn="just" eaLnBrk="1" hangingPunct="1">
              <a:spcBef>
                <a:spcPct val="0"/>
              </a:spcBef>
              <a:buFontTx/>
              <a:buNone/>
            </a:pPr>
            <a:r>
              <a:rPr lang="sq-AL" altLang="en-US" sz="2800" dirty="0">
                <a:latin typeface="Times New Roman" panose="02020603050405020304" pitchFamily="18" charset="0"/>
                <a:cs typeface="Times New Roman" panose="02020603050405020304" pitchFamily="18" charset="0"/>
              </a:rPr>
              <a:t>Ju duhet të merrni në </a:t>
            </a:r>
            <a:r>
              <a:rPr lang="sq-AL" altLang="en-US" sz="2800" dirty="0" err="1">
                <a:latin typeface="Times New Roman" panose="02020603050405020304" pitchFamily="18" charset="0"/>
                <a:cs typeface="Times New Roman" panose="02020603050405020304" pitchFamily="18" charset="0"/>
              </a:rPr>
              <a:t>konsiderim</a:t>
            </a:r>
            <a:r>
              <a:rPr lang="sq-AL" altLang="en-US" sz="2800" dirty="0">
                <a:latin typeface="Times New Roman" panose="02020603050405020304" pitchFamily="18" charset="0"/>
                <a:cs typeface="Times New Roman" panose="02020603050405020304" pitchFamily="18" charset="0"/>
              </a:rPr>
              <a:t> të ardhurat e juaja dhe mundësinë e kthimit të huas që do ta merrni...</a:t>
            </a:r>
            <a:endParaRPr lang="en-US" altLang="en-US" sz="2800" dirty="0">
              <a:latin typeface="Times New Roman" panose="02020603050405020304" pitchFamily="18" charset="0"/>
              <a:cs typeface="Times New Roman" panose="02020603050405020304" pitchFamily="18" charset="0"/>
            </a:endParaRPr>
          </a:p>
        </p:txBody>
      </p:sp>
      <p:sp>
        <p:nvSpPr>
          <p:cNvPr id="38915" name="Rectangle 18"/>
          <p:cNvSpPr>
            <a:spLocks noGrp="1" noChangeArrowheads="1"/>
          </p:cNvSpPr>
          <p:nvPr>
            <p:ph type="title"/>
          </p:nvPr>
        </p:nvSpPr>
        <p:spPr>
          <a:xfrm>
            <a:off x="838200" y="365125"/>
            <a:ext cx="10515600" cy="619613"/>
          </a:xfrm>
          <a:ln>
            <a:solidFill>
              <a:schemeClr val="accent1"/>
            </a:solidFill>
          </a:ln>
        </p:spPr>
        <p:txBody>
          <a:bodyPr>
            <a:normAutofit fontScale="90000"/>
          </a:bodyPr>
          <a:lstStyle/>
          <a:p>
            <a:pPr eaLnBrk="1" hangingPunct="1"/>
            <a:r>
              <a:rPr lang="sq-AL" altLang="en-US" dirty="0">
                <a:latin typeface="Times New Roman" panose="02020603050405020304" pitchFamily="18" charset="0"/>
                <a:cs typeface="Times New Roman" panose="02020603050405020304" pitchFamily="18" charset="0"/>
              </a:rPr>
              <a:t>Kontabiliteti</a:t>
            </a: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gjuh</a:t>
            </a:r>
            <a:r>
              <a:rPr lang="sq-AL" altLang="en-US" dirty="0">
                <a:latin typeface="Times New Roman" panose="02020603050405020304" pitchFamily="18" charset="0"/>
                <a:cs typeface="Times New Roman" panose="02020603050405020304" pitchFamily="18" charset="0"/>
              </a:rPr>
              <a:t>ë e biznesit</a:t>
            </a:r>
            <a:r>
              <a:rPr lang="en-US" altLang="en-US" dirty="0">
                <a:latin typeface="Times New Roman" panose="02020603050405020304" pitchFamily="18" charset="0"/>
                <a:cs typeface="Times New Roman" panose="02020603050405020304" pitchFamily="18" charset="0"/>
              </a:rPr>
              <a:t>..</a:t>
            </a:r>
            <a:r>
              <a:rPr lang="sq-AL"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26</a:t>
            </a:fld>
            <a:endParaRPr lang="sq-AL"/>
          </a:p>
        </p:txBody>
      </p:sp>
    </p:spTree>
    <p:extLst>
      <p:ext uri="{BB962C8B-B14F-4D97-AF65-F5344CB8AC3E}">
        <p14:creationId xmlns:p14="http://schemas.microsoft.com/office/powerpoint/2010/main" val="2872247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057401" y="1143000"/>
            <a:ext cx="5509255" cy="1149350"/>
            <a:chOff x="288" y="676"/>
            <a:chExt cx="3002" cy="724"/>
          </a:xfrm>
        </p:grpSpPr>
        <p:sp>
          <p:nvSpPr>
            <p:cNvPr id="39943" name="Text Box 2"/>
            <p:cNvSpPr txBox="1">
              <a:spLocks noChangeArrowheads="1"/>
            </p:cNvSpPr>
            <p:nvPr/>
          </p:nvSpPr>
          <p:spPr bwMode="auto">
            <a:xfrm>
              <a:off x="288" y="676"/>
              <a:ext cx="5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q-AL" altLang="en-US" sz="1800" b="1">
                  <a:solidFill>
                    <a:srgbClr val="000066"/>
                  </a:solidFill>
                  <a:latin typeface="Arial" panose="020B0604020202020204" pitchFamily="34" charset="0"/>
                </a:rPr>
                <a:t>Pyetja</a:t>
              </a:r>
              <a:r>
                <a:rPr lang="en-US" altLang="en-US" sz="1800" b="1">
                  <a:solidFill>
                    <a:srgbClr val="000066"/>
                  </a:solidFill>
                  <a:latin typeface="Arial" panose="020B0604020202020204" pitchFamily="34" charset="0"/>
                </a:rPr>
                <a:t>:</a:t>
              </a:r>
            </a:p>
          </p:txBody>
        </p:sp>
        <p:sp>
          <p:nvSpPr>
            <p:cNvPr id="39944" name="Text Box 18"/>
            <p:cNvSpPr txBox="1">
              <a:spLocks noChangeArrowheads="1"/>
            </p:cNvSpPr>
            <p:nvPr/>
          </p:nvSpPr>
          <p:spPr bwMode="auto">
            <a:xfrm>
              <a:off x="848" y="1070"/>
              <a:ext cx="244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2800" b="1">
                  <a:latin typeface="Arial" panose="020B0604020202020204" pitchFamily="34" charset="0"/>
                </a:rPr>
                <a:t>Çfarë është kontabiliteti</a:t>
              </a:r>
              <a:r>
                <a:rPr lang="en-US" altLang="en-US" sz="2800" b="1">
                  <a:latin typeface="Arial" panose="020B0604020202020204" pitchFamily="34" charset="0"/>
                </a:rPr>
                <a:t>?</a:t>
              </a:r>
            </a:p>
          </p:txBody>
        </p:sp>
      </p:grpSp>
      <p:grpSp>
        <p:nvGrpSpPr>
          <p:cNvPr id="3" name="Group 42"/>
          <p:cNvGrpSpPr>
            <a:grpSpLocks/>
          </p:cNvGrpSpPr>
          <p:nvPr/>
        </p:nvGrpSpPr>
        <p:grpSpPr bwMode="auto">
          <a:xfrm>
            <a:off x="2057400" y="3041651"/>
            <a:ext cx="8077200" cy="3294063"/>
            <a:chOff x="296" y="1916"/>
            <a:chExt cx="5088" cy="2075"/>
          </a:xfrm>
        </p:grpSpPr>
        <p:sp>
          <p:nvSpPr>
            <p:cNvPr id="39940" name="Rectangle 19"/>
            <p:cNvSpPr>
              <a:spLocks noChangeArrowheads="1"/>
            </p:cNvSpPr>
            <p:nvPr/>
          </p:nvSpPr>
          <p:spPr bwMode="auto">
            <a:xfrm>
              <a:off x="960" y="2304"/>
              <a:ext cx="1200" cy="288"/>
            </a:xfrm>
            <a:prstGeom prst="rect">
              <a:avLst/>
            </a:prstGeom>
            <a:solidFill>
              <a:srgbClr val="FF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q-AL" altLang="en-US" sz="1800">
                <a:latin typeface="Arial" panose="020B0604020202020204" pitchFamily="34" charset="0"/>
              </a:endParaRPr>
            </a:p>
          </p:txBody>
        </p:sp>
        <p:sp>
          <p:nvSpPr>
            <p:cNvPr id="39941" name="Text Box 3"/>
            <p:cNvSpPr txBox="1">
              <a:spLocks noChangeArrowheads="1"/>
            </p:cNvSpPr>
            <p:nvPr/>
          </p:nvSpPr>
          <p:spPr bwMode="auto">
            <a:xfrm>
              <a:off x="296" y="1916"/>
              <a:ext cx="7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q-AL" altLang="en-US" sz="1800" b="1">
                  <a:solidFill>
                    <a:srgbClr val="000066"/>
                  </a:solidFill>
                  <a:latin typeface="Arial" panose="020B0604020202020204" pitchFamily="34" charset="0"/>
                </a:rPr>
                <a:t>Përgjigja</a:t>
              </a:r>
              <a:r>
                <a:rPr lang="en-US" altLang="en-US" sz="1800" b="1">
                  <a:solidFill>
                    <a:srgbClr val="000066"/>
                  </a:solidFill>
                  <a:latin typeface="Arial" panose="020B0604020202020204" pitchFamily="34" charset="0"/>
                </a:rPr>
                <a:t>:</a:t>
              </a:r>
            </a:p>
          </p:txBody>
        </p:sp>
        <p:sp>
          <p:nvSpPr>
            <p:cNvPr id="39942" name="Text Box 6"/>
            <p:cNvSpPr txBox="1">
              <a:spLocks noChangeArrowheads="1"/>
            </p:cNvSpPr>
            <p:nvPr/>
          </p:nvSpPr>
          <p:spPr bwMode="auto">
            <a:xfrm>
              <a:off x="889" y="2304"/>
              <a:ext cx="4495"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sq-AL" altLang="en-US" sz="2800" b="1" dirty="0">
                  <a:latin typeface="Arial" panose="020B0604020202020204" pitchFamily="34" charset="0"/>
                </a:rPr>
                <a:t>Kontabiliteti është proces përmes të cilit informatat financiare mbi biznesin identifiko</a:t>
              </a:r>
              <a:r>
                <a:rPr lang="en-US" altLang="en-US" sz="2800" b="1" dirty="0">
                  <a:latin typeface="Arial" panose="020B0604020202020204" pitchFamily="34" charset="0"/>
                </a:rPr>
                <a:t>he</a:t>
              </a:r>
              <a:r>
                <a:rPr lang="sq-AL" altLang="en-US" sz="2800" b="1" dirty="0">
                  <a:latin typeface="Arial" panose="020B0604020202020204" pitchFamily="34" charset="0"/>
                </a:rPr>
                <a:t>n, regjistrohen, përmblidhen, interpretohen dhe komunikohen pronarëve, menaxherëve dhe palëve tjera të interesuara.</a:t>
              </a:r>
              <a:endParaRPr lang="en-US" altLang="en-US" sz="2800" b="1" dirty="0">
                <a:latin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30EAF011-1B97-48A7-85B3-B95A2B65C876}" type="slidenum">
              <a:rPr lang="sq-AL" smtClean="0"/>
              <a:t>27</a:t>
            </a:fld>
            <a:endParaRPr lang="sq-AL"/>
          </a:p>
        </p:txBody>
      </p:sp>
    </p:spTree>
    <p:extLst>
      <p:ext uri="{BB962C8B-B14F-4D97-AF65-F5344CB8AC3E}">
        <p14:creationId xmlns:p14="http://schemas.microsoft.com/office/powerpoint/2010/main" val="142377832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6"/>
          <p:cNvSpPr txBox="1">
            <a:spLocks noChangeArrowheads="1"/>
          </p:cNvSpPr>
          <p:nvPr/>
        </p:nvSpPr>
        <p:spPr bwMode="auto">
          <a:xfrm>
            <a:off x="2590800" y="3276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sq-AL" altLang="en-US" sz="2400">
              <a:latin typeface="Times New Roman" panose="02020603050405020304" pitchFamily="18" charset="0"/>
            </a:endParaRPr>
          </a:p>
        </p:txBody>
      </p:sp>
      <p:sp>
        <p:nvSpPr>
          <p:cNvPr id="41987" name="Rectangle 19"/>
          <p:cNvSpPr>
            <a:spLocks noChangeArrowheads="1"/>
          </p:cNvSpPr>
          <p:nvPr/>
        </p:nvSpPr>
        <p:spPr bwMode="auto">
          <a:xfrm>
            <a:off x="7089775" y="3276600"/>
            <a:ext cx="2897188" cy="839788"/>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q-AL" altLang="en-US" sz="1800">
              <a:latin typeface="Arial" panose="020B0604020202020204" pitchFamily="34" charset="0"/>
            </a:endParaRPr>
          </a:p>
        </p:txBody>
      </p:sp>
      <p:sp>
        <p:nvSpPr>
          <p:cNvPr id="465926" name="Text Box 6"/>
          <p:cNvSpPr txBox="1">
            <a:spLocks noChangeArrowheads="1"/>
          </p:cNvSpPr>
          <p:nvPr/>
        </p:nvSpPr>
        <p:spPr bwMode="auto">
          <a:xfrm>
            <a:off x="7165975" y="3308351"/>
            <a:ext cx="2820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sz="3600" b="1">
                <a:latin typeface="Arial" panose="020B0604020202020204" pitchFamily="34" charset="0"/>
              </a:rPr>
              <a:t>identifikuar</a:t>
            </a:r>
            <a:endParaRPr lang="en-US" altLang="en-US" sz="3600" b="1">
              <a:latin typeface="Arial" panose="020B0604020202020204" pitchFamily="34" charset="0"/>
            </a:endParaRPr>
          </a:p>
        </p:txBody>
      </p:sp>
      <p:pic>
        <p:nvPicPr>
          <p:cNvPr id="41989" name="Picture 28" descr="j0229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1925639"/>
            <a:ext cx="37750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5"/>
          <p:cNvSpPr txBox="1">
            <a:spLocks noChangeArrowheads="1"/>
          </p:cNvSpPr>
          <p:nvPr/>
        </p:nvSpPr>
        <p:spPr bwMode="auto">
          <a:xfrm>
            <a:off x="6783389" y="1722439"/>
            <a:ext cx="3203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sz="2800" b="1">
                <a:latin typeface="Arial" panose="020B0604020202020204" pitchFamily="34" charset="0"/>
              </a:rPr>
              <a:t>Informata financiare  është</a:t>
            </a:r>
            <a:endParaRPr lang="en-US" altLang="en-US" sz="2800" b="1">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28</a:t>
            </a:fld>
            <a:endParaRPr lang="sq-AL"/>
          </a:p>
        </p:txBody>
      </p:sp>
    </p:spTree>
    <p:extLst>
      <p:ext uri="{BB962C8B-B14F-4D97-AF65-F5344CB8AC3E}">
        <p14:creationId xmlns:p14="http://schemas.microsoft.com/office/powerpoint/2010/main" val="17860448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5926"/>
                                        </p:tgtEl>
                                        <p:attrNameLst>
                                          <p:attrName>style.visibility</p:attrName>
                                        </p:attrNameLst>
                                      </p:cBhvr>
                                      <p:to>
                                        <p:strVal val="visible"/>
                                      </p:to>
                                    </p:set>
                                    <p:anim calcmode="lin" valueType="num">
                                      <p:cBhvr additive="base">
                                        <p:cTn id="7" dur="500" fill="hold"/>
                                        <p:tgtEl>
                                          <p:spTgt spid="465926"/>
                                        </p:tgtEl>
                                        <p:attrNameLst>
                                          <p:attrName>ppt_x</p:attrName>
                                        </p:attrNameLst>
                                      </p:cBhvr>
                                      <p:tavLst>
                                        <p:tav tm="0">
                                          <p:val>
                                            <p:strVal val="0-#ppt_w/2"/>
                                          </p:val>
                                        </p:tav>
                                        <p:tav tm="100000">
                                          <p:val>
                                            <p:strVal val="#ppt_x"/>
                                          </p:val>
                                        </p:tav>
                                      </p:tavLst>
                                    </p:anim>
                                    <p:anim calcmode="lin" valueType="num">
                                      <p:cBhvr additive="base">
                                        <p:cTn id="8" dur="500" fill="hold"/>
                                        <p:tgtEl>
                                          <p:spTgt spid="4659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4"/>
          <p:cNvSpPr>
            <a:spLocks noChangeArrowheads="1"/>
          </p:cNvSpPr>
          <p:nvPr/>
        </p:nvSpPr>
        <p:spPr bwMode="auto">
          <a:xfrm>
            <a:off x="4171335" y="2557772"/>
            <a:ext cx="3672350" cy="216560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latin typeface="Times New Roman" panose="02020603050405020304" pitchFamily="18" charset="0"/>
                <a:cs typeface="Times New Roman" panose="02020603050405020304" pitchFamily="18" charset="0"/>
              </a:rPr>
              <a:t>Kontabilizuar</a:t>
            </a:r>
          </a:p>
          <a:p>
            <a:pPr algn="ctr" eaLnBrk="1" hangingPunct="1">
              <a:spcBef>
                <a:spcPct val="50000"/>
              </a:spcBef>
              <a:buFontTx/>
              <a:buNone/>
            </a:pPr>
            <a:r>
              <a:rPr lang="en-US" altLang="en-US" sz="4000" b="1">
                <a:latin typeface="Times New Roman" panose="02020603050405020304" pitchFamily="18" charset="0"/>
                <a:cs typeface="Times New Roman" panose="02020603050405020304" pitchFamily="18" charset="0"/>
              </a:rPr>
              <a:t> (</a:t>
            </a:r>
            <a:r>
              <a:rPr lang="sq-AL" altLang="en-US" sz="4000" b="1">
                <a:latin typeface="Times New Roman" panose="02020603050405020304" pitchFamily="18" charset="0"/>
                <a:cs typeface="Times New Roman" panose="02020603050405020304" pitchFamily="18" charset="0"/>
              </a:rPr>
              <a:t>regjistruar</a:t>
            </a:r>
            <a:r>
              <a:rPr lang="en-US" altLang="en-US" sz="4000" b="1">
                <a:latin typeface="Times New Roman" panose="02020603050405020304" pitchFamily="18" charset="0"/>
                <a:cs typeface="Times New Roman" panose="02020603050405020304" pitchFamily="18" charset="0"/>
              </a:rPr>
              <a:t>)</a:t>
            </a:r>
            <a:endParaRPr lang="en-US" altLang="en-US" sz="4000" b="1" dirty="0">
              <a:latin typeface="Times New Roman" panose="02020603050405020304" pitchFamily="18" charset="0"/>
              <a:cs typeface="Times New Roman" panose="02020603050405020304" pitchFamily="18" charset="0"/>
            </a:endParaRPr>
          </a:p>
        </p:txBody>
      </p:sp>
      <p:sp>
        <p:nvSpPr>
          <p:cNvPr id="44035" name="Text Box 5"/>
          <p:cNvSpPr txBox="1">
            <a:spLocks noChangeArrowheads="1"/>
          </p:cNvSpPr>
          <p:nvPr/>
        </p:nvSpPr>
        <p:spPr bwMode="auto">
          <a:xfrm>
            <a:off x="4728447" y="653229"/>
            <a:ext cx="5369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b="1" dirty="0">
                <a:latin typeface="Arial" panose="020B0604020202020204" pitchFamily="34" charset="0"/>
              </a:rPr>
              <a:t>Informata financiare  është</a:t>
            </a:r>
            <a:endParaRPr lang="en-US" altLang="en-US" b="1" dirty="0">
              <a:latin typeface="Arial" panose="020B0604020202020204" pitchFamily="34" charset="0"/>
            </a:endParaRPr>
          </a:p>
        </p:txBody>
      </p:sp>
      <p:sp>
        <p:nvSpPr>
          <p:cNvPr id="44037" name="Text Box 24"/>
          <p:cNvSpPr txBox="1">
            <a:spLocks noChangeArrowheads="1"/>
          </p:cNvSpPr>
          <p:nvPr/>
        </p:nvSpPr>
        <p:spPr bwMode="auto">
          <a:xfrm>
            <a:off x="2438400" y="2744789"/>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sq-AL" altLang="en-US" sz="2000" b="1">
              <a:latin typeface="Arial" panose="020B0604020202020204" pitchFamily="34" charset="0"/>
            </a:endParaRPr>
          </a:p>
        </p:txBody>
      </p:sp>
      <p:sp>
        <p:nvSpPr>
          <p:cNvPr id="44038" name="Text Box 25"/>
          <p:cNvSpPr txBox="1">
            <a:spLocks noChangeArrowheads="1"/>
          </p:cNvSpPr>
          <p:nvPr/>
        </p:nvSpPr>
        <p:spPr bwMode="auto">
          <a:xfrm>
            <a:off x="1981200" y="2347914"/>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sq-AL" altLang="en-US" sz="2000" b="1">
              <a:latin typeface="Arial" panose="020B0604020202020204" pitchFamily="34" charset="0"/>
            </a:endParaRPr>
          </a:p>
        </p:txBody>
      </p:sp>
      <p:pic>
        <p:nvPicPr>
          <p:cNvPr id="44039" name="Picture 27" descr="j0233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42" y="825910"/>
            <a:ext cx="3569110" cy="54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29</a:t>
            </a:fld>
            <a:endParaRPr lang="sq-AL"/>
          </a:p>
        </p:txBody>
      </p:sp>
      <p:pic>
        <p:nvPicPr>
          <p:cNvPr id="5" name="Picture 4">
            <a:extLst>
              <a:ext uri="{FF2B5EF4-FFF2-40B4-BE49-F238E27FC236}">
                <a16:creationId xmlns:a16="http://schemas.microsoft.com/office/drawing/2014/main" id="{E4C8B6BD-0727-12F0-865D-B07D81159FA3}"/>
              </a:ext>
            </a:extLst>
          </p:cNvPr>
          <p:cNvPicPr>
            <a:picLocks noChangeAspect="1"/>
          </p:cNvPicPr>
          <p:nvPr/>
        </p:nvPicPr>
        <p:blipFill>
          <a:blip r:embed="rId4"/>
          <a:stretch>
            <a:fillRect/>
          </a:stretch>
        </p:blipFill>
        <p:spPr>
          <a:xfrm>
            <a:off x="7880555" y="1307689"/>
            <a:ext cx="3672350" cy="4925961"/>
          </a:xfrm>
          <a:prstGeom prst="rect">
            <a:avLst/>
          </a:prstGeom>
        </p:spPr>
      </p:pic>
    </p:spTree>
    <p:extLst>
      <p:ext uri="{BB962C8B-B14F-4D97-AF65-F5344CB8AC3E}">
        <p14:creationId xmlns:p14="http://schemas.microsoft.com/office/powerpoint/2010/main" val="318901454"/>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sr-Latn-CS" altLang="en-US">
                <a:latin typeface="Times New Roman" panose="02020603050405020304" pitchFamily="18" charset="0"/>
                <a:ea typeface="Arial Unicode MS" panose="020B0604020202020204" pitchFamily="34" charset="-128"/>
                <a:cs typeface="Times New Roman" panose="02020603050405020304" pitchFamily="18" charset="0"/>
              </a:rPr>
              <a:t>Metod</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ologjia e punës</a:t>
            </a:r>
            <a:endParaRPr lang="en-US" altLang="en-US">
              <a:ea typeface="Arial Unicode MS" panose="020B0604020202020204" pitchFamily="34" charset="-128"/>
              <a:cs typeface="Times New Roman" panose="02020603050405020304" pitchFamily="18" charset="0"/>
            </a:endParaRPr>
          </a:p>
        </p:txBody>
      </p:sp>
      <p:sp>
        <p:nvSpPr>
          <p:cNvPr id="7171" name="Content Placeholder 2"/>
          <p:cNvSpPr>
            <a:spLocks noGrp="1"/>
          </p:cNvSpPr>
          <p:nvPr>
            <p:ph idx="1"/>
          </p:nvPr>
        </p:nvSpPr>
        <p:spPr/>
        <p:txBody>
          <a:bodyPr/>
          <a:lstStyle/>
          <a:p>
            <a:pPr eaLnBrk="1" hangingPunct="1"/>
            <a:r>
              <a:rPr lang="en-US" altLang="en-US" b="1" dirty="0" err="1">
                <a:latin typeface="Times New Roman" panose="02020603050405020304" pitchFamily="18" charset="0"/>
                <a:cs typeface="Times New Roman" panose="02020603050405020304" pitchFamily="18" charset="0"/>
              </a:rPr>
              <a:t>Ligjerata</a:t>
            </a:r>
            <a:r>
              <a:rPr lang="en-US" altLang="en-US" b="1" dirty="0">
                <a:latin typeface="Times New Roman" panose="02020603050405020304" pitchFamily="18" charset="0"/>
                <a:cs typeface="Times New Roman" panose="02020603050405020304" pitchFamily="18" charset="0"/>
              </a:rPr>
              <a:t> </a:t>
            </a:r>
            <a:endParaRPr lang="pl-PL" altLang="en-US" b="1" dirty="0">
              <a:latin typeface="Times New Roman" panose="02020603050405020304" pitchFamily="18" charset="0"/>
              <a:cs typeface="Times New Roman" panose="02020603050405020304" pitchFamily="18" charset="0"/>
            </a:endParaRPr>
          </a:p>
          <a:p>
            <a:pPr eaLnBrk="1" hangingPunct="1"/>
            <a:r>
              <a:rPr lang="en-US" altLang="en-US" b="1" dirty="0" err="1">
                <a:latin typeface="Times New Roman" panose="02020603050405020304" pitchFamily="18" charset="0"/>
                <a:cs typeface="Times New Roman" panose="02020603050405020304" pitchFamily="18" charset="0"/>
              </a:rPr>
              <a:t>Ushtrime</a:t>
            </a:r>
            <a:r>
              <a:rPr lang="en-US" altLang="en-US" b="1" dirty="0">
                <a:latin typeface="Times New Roman" panose="02020603050405020304" pitchFamily="18" charset="0"/>
                <a:cs typeface="Times New Roman" panose="02020603050405020304" pitchFamily="18" charset="0"/>
              </a:rPr>
              <a:t> </a:t>
            </a:r>
            <a:endParaRPr lang="pl-PL" altLang="en-US" b="1" dirty="0">
              <a:latin typeface="Times New Roman" panose="02020603050405020304" pitchFamily="18" charset="0"/>
              <a:cs typeface="Times New Roman" panose="02020603050405020304" pitchFamily="18" charset="0"/>
            </a:endParaRPr>
          </a:p>
          <a:p>
            <a:pPr eaLnBrk="1" hangingPunct="1"/>
            <a:r>
              <a:rPr lang="en-US" altLang="en-US" b="1" dirty="0" err="1">
                <a:latin typeface="Times New Roman" panose="02020603050405020304" pitchFamily="18" charset="0"/>
                <a:cs typeface="Times New Roman" panose="02020603050405020304" pitchFamily="18" charset="0"/>
              </a:rPr>
              <a:t>Punime</a:t>
            </a:r>
            <a:r>
              <a:rPr lang="en-US" altLang="en-US" b="1" dirty="0">
                <a:latin typeface="Times New Roman" panose="02020603050405020304" pitchFamily="18" charset="0"/>
                <a:cs typeface="Times New Roman" panose="02020603050405020304" pitchFamily="18" charset="0"/>
              </a:rPr>
              <a:t> seminarike </a:t>
            </a:r>
            <a:r>
              <a:rPr lang="pl-PL" altLang="en-US" b="1" dirty="0">
                <a:latin typeface="Times New Roman" panose="02020603050405020304" pitchFamily="18" charset="0"/>
                <a:cs typeface="Times New Roman" panose="02020603050405020304" pitchFamily="18" charset="0"/>
              </a:rPr>
              <a:t> </a:t>
            </a:r>
          </a:p>
          <a:p>
            <a:pPr eaLnBrk="1" hangingPunct="1"/>
            <a:r>
              <a:rPr lang="en-US" altLang="en-US" b="1" dirty="0" err="1">
                <a:latin typeface="Times New Roman" panose="02020603050405020304" pitchFamily="18" charset="0"/>
                <a:cs typeface="Times New Roman" panose="02020603050405020304" pitchFamily="18" charset="0"/>
              </a:rPr>
              <a:t>Testet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vlerësuese</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Kolokiume</a:t>
            </a:r>
            <a:r>
              <a:rPr lang="en-US" altLang="en-US" b="1" dirty="0">
                <a:latin typeface="Times New Roman" panose="02020603050405020304" pitchFamily="18" charset="0"/>
                <a:cs typeface="Times New Roman" panose="02020603050405020304" pitchFamily="18" charset="0"/>
              </a:rPr>
              <a:t>)</a:t>
            </a:r>
            <a:endParaRPr lang="pl-PL"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rPr>
              <a:t>Puna </a:t>
            </a:r>
            <a:r>
              <a:rPr lang="en-US" altLang="en-US" b="1" dirty="0" err="1">
                <a:latin typeface="Times New Roman" panose="02020603050405020304" pitchFamily="18" charset="0"/>
                <a:cs typeface="Times New Roman" panose="02020603050405020304" pitchFamily="18" charset="0"/>
              </a:rPr>
              <a:t>praktike</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përdorimi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i</a:t>
            </a:r>
            <a:r>
              <a:rPr lang="en-US" altLang="en-US" b="1" dirty="0">
                <a:latin typeface="Times New Roman" panose="02020603050405020304" pitchFamily="18" charset="0"/>
                <a:cs typeface="Times New Roman" panose="02020603050405020304" pitchFamily="18" charset="0"/>
              </a:rPr>
              <a:t> m</a:t>
            </a:r>
            <a:r>
              <a:rPr lang="pl-PL" altLang="en-US" b="1" dirty="0">
                <a:latin typeface="Times New Roman" panose="02020603050405020304" pitchFamily="18" charset="0"/>
                <a:cs typeface="Times New Roman" panose="02020603050405020304" pitchFamily="18" charset="0"/>
              </a:rPr>
              <a:t>aterial</a:t>
            </a:r>
            <a:r>
              <a:rPr lang="en-US" altLang="en-US" b="1" dirty="0">
                <a:latin typeface="Times New Roman" panose="02020603050405020304" pitchFamily="18" charset="0"/>
                <a:cs typeface="Times New Roman" panose="02020603050405020304" pitchFamily="18" charset="0"/>
              </a:rPr>
              <a:t>eve </a:t>
            </a:r>
            <a:r>
              <a:rPr lang="en-US" altLang="en-US" b="1" dirty="0" err="1">
                <a:latin typeface="Times New Roman" panose="02020603050405020304" pitchFamily="18" charset="0"/>
                <a:cs typeface="Times New Roman" panose="02020603050405020304" pitchFamily="18" charset="0"/>
              </a:rPr>
              <a:t>të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bizneseve</a:t>
            </a:r>
            <a:r>
              <a:rPr lang="en-US" altLang="en-US" b="1"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3</a:t>
            </a:fld>
            <a:endParaRPr lang="sq-AL"/>
          </a:p>
        </p:txBody>
      </p:sp>
    </p:spTree>
    <p:extLst>
      <p:ext uri="{BB962C8B-B14F-4D97-AF65-F5344CB8AC3E}">
        <p14:creationId xmlns:p14="http://schemas.microsoft.com/office/powerpoint/2010/main" val="983554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8"/>
          <p:cNvSpPr txBox="1">
            <a:spLocks noChangeArrowheads="1"/>
          </p:cNvSpPr>
          <p:nvPr/>
        </p:nvSpPr>
        <p:spPr bwMode="auto">
          <a:xfrm>
            <a:off x="2590800" y="3276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sq-AL" altLang="en-US" sz="2400">
              <a:latin typeface="Times New Roman" panose="02020603050405020304" pitchFamily="18" charset="0"/>
            </a:endParaRPr>
          </a:p>
        </p:txBody>
      </p:sp>
      <p:sp>
        <p:nvSpPr>
          <p:cNvPr id="46083" name="Rectangle 20"/>
          <p:cNvSpPr>
            <a:spLocks noChangeArrowheads="1"/>
          </p:cNvSpPr>
          <p:nvPr/>
        </p:nvSpPr>
        <p:spPr bwMode="auto">
          <a:xfrm>
            <a:off x="6834188" y="3276600"/>
            <a:ext cx="2995612" cy="8382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q-AL" altLang="en-US" sz="1800">
              <a:latin typeface="Arial" panose="020B0604020202020204" pitchFamily="34" charset="0"/>
            </a:endParaRPr>
          </a:p>
        </p:txBody>
      </p:sp>
      <p:sp>
        <p:nvSpPr>
          <p:cNvPr id="467970" name="Text Box 2"/>
          <p:cNvSpPr txBox="1">
            <a:spLocks noChangeArrowheads="1"/>
          </p:cNvSpPr>
          <p:nvPr/>
        </p:nvSpPr>
        <p:spPr bwMode="auto">
          <a:xfrm>
            <a:off x="6834188" y="3306763"/>
            <a:ext cx="2995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sz="3600" b="1" dirty="0">
                <a:latin typeface="Arial" panose="020B0604020202020204" pitchFamily="34" charset="0"/>
              </a:rPr>
              <a:t>përmbledhur</a:t>
            </a:r>
            <a:endParaRPr lang="en-US" altLang="en-US" sz="3600" b="1" dirty="0">
              <a:latin typeface="Arial" panose="020B0604020202020204" pitchFamily="34" charset="0"/>
            </a:endParaRPr>
          </a:p>
        </p:txBody>
      </p:sp>
      <p:pic>
        <p:nvPicPr>
          <p:cNvPr id="46085" name="Picture 27" descr="MCPE0163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41464"/>
            <a:ext cx="4243388"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5"/>
          <p:cNvSpPr txBox="1">
            <a:spLocks noChangeArrowheads="1"/>
          </p:cNvSpPr>
          <p:nvPr/>
        </p:nvSpPr>
        <p:spPr bwMode="auto">
          <a:xfrm>
            <a:off x="6783389" y="1722439"/>
            <a:ext cx="3203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sz="2800" b="1">
                <a:latin typeface="Arial" panose="020B0604020202020204" pitchFamily="34" charset="0"/>
              </a:rPr>
              <a:t>Informata financiare  është</a:t>
            </a:r>
            <a:endParaRPr lang="en-US" altLang="en-US" sz="2800" b="1">
              <a:latin typeface="Arial" panose="020B0604020202020204" pitchFamily="34" charset="0"/>
            </a:endParaRPr>
          </a:p>
        </p:txBody>
      </p:sp>
      <p:sp>
        <p:nvSpPr>
          <p:cNvPr id="7" name="Flowchart: Multidocument 6"/>
          <p:cNvSpPr/>
          <p:nvPr/>
        </p:nvSpPr>
        <p:spPr>
          <a:xfrm>
            <a:off x="6934200" y="4343400"/>
            <a:ext cx="2971800" cy="1371600"/>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rPr>
              <a:t>Pasqyrat</a:t>
            </a:r>
            <a:r>
              <a:rPr lang="en-US" sz="2800" dirty="0">
                <a:solidFill>
                  <a:schemeClr val="tx1"/>
                </a:solidFill>
              </a:rPr>
              <a:t> </a:t>
            </a:r>
            <a:r>
              <a:rPr lang="en-US" sz="2800" dirty="0" err="1">
                <a:solidFill>
                  <a:schemeClr val="tx1"/>
                </a:solidFill>
              </a:rPr>
              <a:t>Financiare</a:t>
            </a:r>
            <a:endParaRPr lang="en-US" sz="2800" dirty="0">
              <a:solidFill>
                <a:schemeClr val="tx1"/>
              </a:solidFill>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30</a:t>
            </a:fld>
            <a:endParaRPr lang="sq-AL"/>
          </a:p>
        </p:txBody>
      </p:sp>
    </p:spTree>
    <p:extLst>
      <p:ext uri="{BB962C8B-B14F-4D97-AF65-F5344CB8AC3E}">
        <p14:creationId xmlns:p14="http://schemas.microsoft.com/office/powerpoint/2010/main" val="4866578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7970"/>
                                        </p:tgtEl>
                                        <p:attrNameLst>
                                          <p:attrName>style.visibility</p:attrName>
                                        </p:attrNameLst>
                                      </p:cBhvr>
                                      <p:to>
                                        <p:strVal val="visible"/>
                                      </p:to>
                                    </p:set>
                                    <p:anim calcmode="lin" valueType="num">
                                      <p:cBhvr additive="base">
                                        <p:cTn id="7" dur="500" fill="hold"/>
                                        <p:tgtEl>
                                          <p:spTgt spid="467970"/>
                                        </p:tgtEl>
                                        <p:attrNameLst>
                                          <p:attrName>ppt_x</p:attrName>
                                        </p:attrNameLst>
                                      </p:cBhvr>
                                      <p:tavLst>
                                        <p:tav tm="0">
                                          <p:val>
                                            <p:strVal val="0-#ppt_w/2"/>
                                          </p:val>
                                        </p:tav>
                                        <p:tav tm="100000">
                                          <p:val>
                                            <p:strVal val="#ppt_x"/>
                                          </p:val>
                                        </p:tav>
                                      </p:tavLst>
                                    </p:anim>
                                    <p:anim calcmode="lin" valueType="num">
                                      <p:cBhvr additive="base">
                                        <p:cTn id="8" dur="500" fill="hold"/>
                                        <p:tgtEl>
                                          <p:spTgt spid="4679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2590800" y="3276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sq-AL" altLang="en-US" sz="2400">
              <a:latin typeface="Times New Roman" panose="02020603050405020304" pitchFamily="18" charset="0"/>
            </a:endParaRPr>
          </a:p>
        </p:txBody>
      </p:sp>
      <p:sp>
        <p:nvSpPr>
          <p:cNvPr id="48131" name="Rectangle 2"/>
          <p:cNvSpPr>
            <a:spLocks noChangeArrowheads="1"/>
          </p:cNvSpPr>
          <p:nvPr/>
        </p:nvSpPr>
        <p:spPr bwMode="auto">
          <a:xfrm>
            <a:off x="6629400" y="3276600"/>
            <a:ext cx="3200400" cy="8382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q-AL" altLang="en-US" sz="1800">
              <a:latin typeface="Arial" panose="020B0604020202020204" pitchFamily="34" charset="0"/>
            </a:endParaRPr>
          </a:p>
        </p:txBody>
      </p:sp>
      <p:sp>
        <p:nvSpPr>
          <p:cNvPr id="481283" name="Text Box 3"/>
          <p:cNvSpPr txBox="1">
            <a:spLocks noChangeArrowheads="1"/>
          </p:cNvSpPr>
          <p:nvPr/>
        </p:nvSpPr>
        <p:spPr bwMode="auto">
          <a:xfrm>
            <a:off x="6629401" y="3352801"/>
            <a:ext cx="335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Arial" panose="020B0604020202020204" pitchFamily="34" charset="0"/>
              </a:rPr>
              <a:t>  </a:t>
            </a:r>
            <a:r>
              <a:rPr lang="sq-AL" altLang="en-US" sz="3600" b="1">
                <a:latin typeface="Arial" panose="020B0604020202020204" pitchFamily="34" charset="0"/>
              </a:rPr>
              <a:t>interpretuar</a:t>
            </a:r>
            <a:endParaRPr lang="en-US" altLang="en-US" sz="3600" b="1">
              <a:latin typeface="Arial" panose="020B0604020202020204" pitchFamily="34" charset="0"/>
            </a:endParaRPr>
          </a:p>
        </p:txBody>
      </p:sp>
      <p:sp>
        <p:nvSpPr>
          <p:cNvPr id="481307" name="AutoShape 27"/>
          <p:cNvSpPr>
            <a:spLocks noChangeArrowheads="1"/>
          </p:cNvSpPr>
          <p:nvPr/>
        </p:nvSpPr>
        <p:spPr bwMode="auto">
          <a:xfrm>
            <a:off x="3124200" y="473075"/>
            <a:ext cx="3200400" cy="1676400"/>
          </a:xfrm>
          <a:prstGeom prst="cloudCallout">
            <a:avLst>
              <a:gd name="adj1" fmla="val -16718"/>
              <a:gd name="adj2" fmla="val 90815"/>
            </a:avLst>
          </a:prstGeom>
          <a:solidFill>
            <a:srgbClr val="CCFFFF"/>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Arial" panose="020B0604020202020204" pitchFamily="34" charset="0"/>
              </a:rPr>
              <a:t>Fi</a:t>
            </a:r>
            <a:r>
              <a:rPr lang="sq-AL" altLang="en-US" sz="2400" b="1">
                <a:latin typeface="Arial" panose="020B0604020202020204" pitchFamily="34" charset="0"/>
              </a:rPr>
              <a:t>t</a:t>
            </a:r>
            <a:r>
              <a:rPr lang="en-US" altLang="en-US" sz="2400" b="1">
                <a:latin typeface="Arial" panose="020B0604020202020204" pitchFamily="34" charset="0"/>
              </a:rPr>
              <a:t>imi</a:t>
            </a:r>
            <a:r>
              <a:rPr lang="sq-AL" altLang="en-US" sz="2400" b="1">
                <a:latin typeface="Arial" panose="020B0604020202020204" pitchFamily="34" charset="0"/>
              </a:rPr>
              <a:t> është i vërtetuar!</a:t>
            </a:r>
            <a:endParaRPr lang="en-US" altLang="en-US" sz="2400" b="1">
              <a:latin typeface="Arial" panose="020B0604020202020204" pitchFamily="34" charset="0"/>
            </a:endParaRPr>
          </a:p>
        </p:txBody>
      </p:sp>
      <p:pic>
        <p:nvPicPr>
          <p:cNvPr id="48134" name="Picture 40" descr="MCBD0934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11489"/>
            <a:ext cx="35814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5"/>
          <p:cNvSpPr txBox="1">
            <a:spLocks noChangeArrowheads="1"/>
          </p:cNvSpPr>
          <p:nvPr/>
        </p:nvSpPr>
        <p:spPr bwMode="auto">
          <a:xfrm>
            <a:off x="6783389" y="1722439"/>
            <a:ext cx="3203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sz="2800" b="1">
                <a:latin typeface="Arial" panose="020B0604020202020204" pitchFamily="34" charset="0"/>
              </a:rPr>
              <a:t>Informata financiare  është</a:t>
            </a:r>
            <a:endParaRPr lang="en-US" altLang="en-US" sz="2800" b="1">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31</a:t>
            </a:fld>
            <a:endParaRPr lang="sq-AL"/>
          </a:p>
        </p:txBody>
      </p:sp>
    </p:spTree>
    <p:extLst>
      <p:ext uri="{BB962C8B-B14F-4D97-AF65-F5344CB8AC3E}">
        <p14:creationId xmlns:p14="http://schemas.microsoft.com/office/powerpoint/2010/main" val="19426278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1283"/>
                                        </p:tgtEl>
                                        <p:attrNameLst>
                                          <p:attrName>style.visibility</p:attrName>
                                        </p:attrNameLst>
                                      </p:cBhvr>
                                      <p:to>
                                        <p:strVal val="visible"/>
                                      </p:to>
                                    </p:set>
                                    <p:anim calcmode="lin" valueType="num">
                                      <p:cBhvr additive="base">
                                        <p:cTn id="7" dur="500" fill="hold"/>
                                        <p:tgtEl>
                                          <p:spTgt spid="481283"/>
                                        </p:tgtEl>
                                        <p:attrNameLst>
                                          <p:attrName>ppt_x</p:attrName>
                                        </p:attrNameLst>
                                      </p:cBhvr>
                                      <p:tavLst>
                                        <p:tav tm="0">
                                          <p:val>
                                            <p:strVal val="0-#ppt_w/2"/>
                                          </p:val>
                                        </p:tav>
                                        <p:tav tm="100000">
                                          <p:val>
                                            <p:strVal val="#ppt_x"/>
                                          </p:val>
                                        </p:tav>
                                      </p:tavLst>
                                    </p:anim>
                                    <p:anim calcmode="lin" valueType="num">
                                      <p:cBhvr additive="base">
                                        <p:cTn id="8" dur="500" fill="hold"/>
                                        <p:tgtEl>
                                          <p:spTgt spid="4812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81307"/>
                                        </p:tgtEl>
                                        <p:attrNameLst>
                                          <p:attrName>style.visibility</p:attrName>
                                        </p:attrNameLst>
                                      </p:cBhvr>
                                      <p:to>
                                        <p:strVal val="visible"/>
                                      </p:to>
                                    </p:set>
                                    <p:animEffect transition="in" filter="dissolve">
                                      <p:cBhvr>
                                        <p:cTn id="13" dur="500"/>
                                        <p:tgtEl>
                                          <p:spTgt spid="481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autoUpdateAnimBg="0"/>
      <p:bldP spid="48130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5" descr="binder_to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1066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0" descr="binder_ligh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1066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ChangeArrowheads="1"/>
          </p:cNvSpPr>
          <p:nvPr/>
        </p:nvSpPr>
        <p:spPr bwMode="auto">
          <a:xfrm>
            <a:off x="6708775" y="2287588"/>
            <a:ext cx="3200400" cy="1446212"/>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q-AL" altLang="en-US" sz="1800">
              <a:latin typeface="Arial" panose="020B0604020202020204" pitchFamily="34" charset="0"/>
            </a:endParaRPr>
          </a:p>
        </p:txBody>
      </p:sp>
      <p:grpSp>
        <p:nvGrpSpPr>
          <p:cNvPr id="2" name="Group 39"/>
          <p:cNvGrpSpPr>
            <a:grpSpLocks/>
          </p:cNvGrpSpPr>
          <p:nvPr/>
        </p:nvGrpSpPr>
        <p:grpSpPr bwMode="auto">
          <a:xfrm>
            <a:off x="6708775" y="2668588"/>
            <a:ext cx="3200400" cy="914400"/>
            <a:chOff x="3554" y="2113"/>
            <a:chExt cx="2016" cy="576"/>
          </a:xfrm>
        </p:grpSpPr>
        <p:sp>
          <p:nvSpPr>
            <p:cNvPr id="50186" name="Text Box 3"/>
            <p:cNvSpPr txBox="1">
              <a:spLocks noChangeArrowheads="1"/>
            </p:cNvSpPr>
            <p:nvPr/>
          </p:nvSpPr>
          <p:spPr bwMode="auto">
            <a:xfrm>
              <a:off x="3554" y="2113"/>
              <a:ext cx="201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b="1">
                  <a:latin typeface="Arial" panose="020B0604020202020204" pitchFamily="34" charset="0"/>
                </a:rPr>
                <a:t>komunikuar</a:t>
              </a:r>
              <a:endParaRPr lang="en-US" altLang="en-US" b="1">
                <a:latin typeface="Arial" panose="020B0604020202020204" pitchFamily="34" charset="0"/>
              </a:endParaRPr>
            </a:p>
          </p:txBody>
        </p:sp>
        <p:sp>
          <p:nvSpPr>
            <p:cNvPr id="50187" name="Text Box 24"/>
            <p:cNvSpPr txBox="1">
              <a:spLocks noChangeArrowheads="1"/>
            </p:cNvSpPr>
            <p:nvPr/>
          </p:nvSpPr>
          <p:spPr bwMode="auto">
            <a:xfrm>
              <a:off x="3554" y="2401"/>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sq-AL" altLang="en-US" sz="2400" b="1">
                <a:latin typeface="Arial" panose="020B0604020202020204" pitchFamily="34" charset="0"/>
              </a:endParaRPr>
            </a:p>
          </p:txBody>
        </p:sp>
      </p:grpSp>
      <p:sp>
        <p:nvSpPr>
          <p:cNvPr id="50182" name="Text Box 41"/>
          <p:cNvSpPr txBox="1">
            <a:spLocks noChangeArrowheads="1"/>
          </p:cNvSpPr>
          <p:nvPr/>
        </p:nvSpPr>
        <p:spPr bwMode="auto">
          <a:xfrm rot="424094">
            <a:off x="3660776" y="1520826"/>
            <a:ext cx="139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sz="2000" b="1">
                <a:latin typeface="Arial" panose="020B0604020202020204" pitchFamily="34" charset="0"/>
              </a:rPr>
              <a:t>Pasqyrat </a:t>
            </a:r>
          </a:p>
          <a:p>
            <a:pPr algn="ctr" eaLnBrk="1" hangingPunct="1">
              <a:spcBef>
                <a:spcPct val="0"/>
              </a:spcBef>
              <a:buFontTx/>
              <a:buNone/>
            </a:pPr>
            <a:r>
              <a:rPr lang="sq-AL" altLang="en-US" sz="2000" b="1">
                <a:latin typeface="Arial" panose="020B0604020202020204" pitchFamily="34" charset="0"/>
              </a:rPr>
              <a:t>financiare</a:t>
            </a:r>
            <a:endParaRPr lang="en-US" altLang="en-US" sz="2000" b="1">
              <a:latin typeface="Arial" panose="020B0604020202020204" pitchFamily="34" charset="0"/>
            </a:endParaRPr>
          </a:p>
        </p:txBody>
      </p:sp>
      <p:sp>
        <p:nvSpPr>
          <p:cNvPr id="50183" name="Text Box 6"/>
          <p:cNvSpPr txBox="1">
            <a:spLocks noChangeArrowheads="1"/>
          </p:cNvSpPr>
          <p:nvPr/>
        </p:nvSpPr>
        <p:spPr bwMode="auto">
          <a:xfrm>
            <a:off x="2590800" y="3276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sq-AL" altLang="en-US" sz="2400">
              <a:latin typeface="Times New Roman" panose="02020603050405020304" pitchFamily="18" charset="0"/>
            </a:endParaRPr>
          </a:p>
        </p:txBody>
      </p:sp>
      <p:sp>
        <p:nvSpPr>
          <p:cNvPr id="470077" name="Text Box 61"/>
          <p:cNvSpPr txBox="1">
            <a:spLocks noChangeArrowheads="1"/>
          </p:cNvSpPr>
          <p:nvPr/>
        </p:nvSpPr>
        <p:spPr bwMode="auto">
          <a:xfrm>
            <a:off x="4051300" y="4114800"/>
            <a:ext cx="5278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sz="2400" b="1">
                <a:latin typeface="Arial" panose="020B0604020202020204" pitchFamily="34" charset="0"/>
              </a:rPr>
              <a:t>Pronarëve</a:t>
            </a:r>
            <a:endParaRPr lang="en-US" altLang="en-US" sz="2400" b="1">
              <a:latin typeface="Arial" panose="020B0604020202020204" pitchFamily="34" charset="0"/>
            </a:endParaRPr>
          </a:p>
          <a:p>
            <a:pPr eaLnBrk="1" hangingPunct="1">
              <a:spcBef>
                <a:spcPct val="50000"/>
              </a:spcBef>
              <a:buFontTx/>
              <a:buNone/>
            </a:pPr>
            <a:r>
              <a:rPr lang="en-US" altLang="en-US" sz="2400" b="1">
                <a:latin typeface="Arial" panose="020B0604020202020204" pitchFamily="34" charset="0"/>
              </a:rPr>
              <a:t>    </a:t>
            </a:r>
            <a:r>
              <a:rPr lang="sq-AL" altLang="en-US" sz="2400" b="1">
                <a:latin typeface="Arial" panose="020B0604020202020204" pitchFamily="34" charset="0"/>
              </a:rPr>
              <a:t>Menaxherëve</a:t>
            </a:r>
          </a:p>
          <a:p>
            <a:pPr eaLnBrk="1" hangingPunct="1">
              <a:spcBef>
                <a:spcPct val="50000"/>
              </a:spcBef>
              <a:buFontTx/>
              <a:buNone/>
            </a:pPr>
            <a:r>
              <a:rPr lang="en-US" altLang="en-US" sz="2400" b="1">
                <a:latin typeface="Arial" panose="020B0604020202020204" pitchFamily="34" charset="0"/>
              </a:rPr>
              <a:t>     </a:t>
            </a:r>
            <a:r>
              <a:rPr lang="sq-AL" altLang="en-US" sz="2400" b="1">
                <a:latin typeface="Arial" panose="020B0604020202020204" pitchFamily="34" charset="0"/>
              </a:rPr>
              <a:t>   Palëve tjera të interesuara</a:t>
            </a:r>
            <a:endParaRPr lang="en-US" altLang="en-US" sz="2400" b="1">
              <a:latin typeface="Arial" panose="020B0604020202020204" pitchFamily="34" charset="0"/>
            </a:endParaRPr>
          </a:p>
        </p:txBody>
      </p:sp>
      <p:sp>
        <p:nvSpPr>
          <p:cNvPr id="50185" name="Text Box 5"/>
          <p:cNvSpPr txBox="1">
            <a:spLocks noChangeArrowheads="1"/>
          </p:cNvSpPr>
          <p:nvPr/>
        </p:nvSpPr>
        <p:spPr bwMode="auto">
          <a:xfrm>
            <a:off x="6705601" y="1066800"/>
            <a:ext cx="3203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sq-AL" altLang="en-US" sz="2800" b="1">
                <a:latin typeface="Arial" panose="020B0604020202020204" pitchFamily="34" charset="0"/>
              </a:rPr>
              <a:t>Informata financiare  është</a:t>
            </a:r>
            <a:endParaRPr lang="en-US" altLang="en-US" sz="2800" b="1">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30EAF011-1B97-48A7-85B3-B95A2B65C876}" type="slidenum">
              <a:rPr lang="sq-AL" smtClean="0"/>
              <a:t>32</a:t>
            </a:fld>
            <a:endParaRPr lang="sq-AL"/>
          </a:p>
        </p:txBody>
      </p:sp>
    </p:spTree>
    <p:extLst>
      <p:ext uri="{BB962C8B-B14F-4D97-AF65-F5344CB8AC3E}">
        <p14:creationId xmlns:p14="http://schemas.microsoft.com/office/powerpoint/2010/main" val="234642003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0077">
                                            <p:txEl>
                                              <p:pRg st="0" end="0"/>
                                            </p:txEl>
                                          </p:spTgt>
                                        </p:tgtEl>
                                        <p:attrNameLst>
                                          <p:attrName>style.visibility</p:attrName>
                                        </p:attrNameLst>
                                      </p:cBhvr>
                                      <p:to>
                                        <p:strVal val="visible"/>
                                      </p:to>
                                    </p:set>
                                    <p:anim calcmode="lin" valueType="num">
                                      <p:cBhvr additive="base">
                                        <p:cTn id="13" dur="500" fill="hold"/>
                                        <p:tgtEl>
                                          <p:spTgt spid="47007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00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0077">
                                            <p:txEl>
                                              <p:pRg st="1" end="1"/>
                                            </p:txEl>
                                          </p:spTgt>
                                        </p:tgtEl>
                                        <p:attrNameLst>
                                          <p:attrName>style.visibility</p:attrName>
                                        </p:attrNameLst>
                                      </p:cBhvr>
                                      <p:to>
                                        <p:strVal val="visible"/>
                                      </p:to>
                                    </p:set>
                                    <p:anim calcmode="lin" valueType="num">
                                      <p:cBhvr additive="base">
                                        <p:cTn id="19" dur="500" fill="hold"/>
                                        <p:tgtEl>
                                          <p:spTgt spid="47007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00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0077">
                                            <p:txEl>
                                              <p:pRg st="2" end="2"/>
                                            </p:txEl>
                                          </p:spTgt>
                                        </p:tgtEl>
                                        <p:attrNameLst>
                                          <p:attrName>style.visibility</p:attrName>
                                        </p:attrNameLst>
                                      </p:cBhvr>
                                      <p:to>
                                        <p:strVal val="visible"/>
                                      </p:to>
                                    </p:set>
                                    <p:anim calcmode="lin" valueType="num">
                                      <p:cBhvr additive="base">
                                        <p:cTn id="25" dur="500" fill="hold"/>
                                        <p:tgtEl>
                                          <p:spTgt spid="47007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00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7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7342189" y="1595438"/>
            <a:ext cx="2613025" cy="459100"/>
          </a:xfrm>
          <a:prstGeom prst="rect">
            <a:avLst/>
          </a:prstGeom>
          <a:solidFill>
            <a:schemeClr val="tx1"/>
          </a:solidFill>
          <a:ln w="25400">
            <a:solidFill>
              <a:srgbClr val="500093"/>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solidFill>
                  <a:schemeClr val="bg1"/>
                </a:solidFill>
                <a:latin typeface="Arial" panose="020B0604020202020204" pitchFamily="34" charset="0"/>
              </a:rPr>
              <a:t>Identifikon</a:t>
            </a:r>
          </a:p>
        </p:txBody>
      </p:sp>
      <p:sp>
        <p:nvSpPr>
          <p:cNvPr id="766979" name="Rectangle 3"/>
          <p:cNvSpPr>
            <a:spLocks noChangeArrowheads="1"/>
          </p:cNvSpPr>
          <p:nvPr/>
        </p:nvSpPr>
        <p:spPr bwMode="auto">
          <a:xfrm>
            <a:off x="7342189" y="2659063"/>
            <a:ext cx="2613025" cy="459100"/>
          </a:xfrm>
          <a:prstGeom prst="rect">
            <a:avLst/>
          </a:prstGeom>
          <a:solidFill>
            <a:schemeClr val="tx1"/>
          </a:solidFill>
          <a:ln w="25400">
            <a:solidFill>
              <a:srgbClr val="500093"/>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solidFill>
                  <a:schemeClr val="bg1"/>
                </a:solidFill>
                <a:latin typeface="Arial" panose="020B0604020202020204" pitchFamily="34" charset="0"/>
              </a:rPr>
              <a:t>Regjistron</a:t>
            </a:r>
          </a:p>
        </p:txBody>
      </p:sp>
      <p:sp>
        <p:nvSpPr>
          <p:cNvPr id="766980" name="Rectangle 4"/>
          <p:cNvSpPr>
            <a:spLocks noChangeArrowheads="1"/>
          </p:cNvSpPr>
          <p:nvPr/>
        </p:nvSpPr>
        <p:spPr bwMode="auto">
          <a:xfrm>
            <a:off x="7342189" y="3722688"/>
            <a:ext cx="2613025" cy="459100"/>
          </a:xfrm>
          <a:prstGeom prst="rect">
            <a:avLst/>
          </a:prstGeom>
          <a:solidFill>
            <a:schemeClr val="tx1"/>
          </a:solidFill>
          <a:ln w="25400">
            <a:solidFill>
              <a:srgbClr val="500093"/>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solidFill>
                  <a:schemeClr val="bg1"/>
                </a:solidFill>
                <a:latin typeface="Arial" panose="020B0604020202020204" pitchFamily="34" charset="0"/>
              </a:rPr>
              <a:t>Komunikon</a:t>
            </a:r>
          </a:p>
        </p:txBody>
      </p:sp>
      <p:sp>
        <p:nvSpPr>
          <p:cNvPr id="766981" name="Rectangle 5"/>
          <p:cNvSpPr>
            <a:spLocks noChangeArrowheads="1"/>
          </p:cNvSpPr>
          <p:nvPr/>
        </p:nvSpPr>
        <p:spPr bwMode="auto">
          <a:xfrm>
            <a:off x="2362201" y="3722689"/>
            <a:ext cx="2613025" cy="458787"/>
          </a:xfrm>
          <a:prstGeom prst="rect">
            <a:avLst/>
          </a:prstGeom>
          <a:solidFill>
            <a:schemeClr val="accent1">
              <a:lumMod val="40000"/>
              <a:lumOff val="60000"/>
            </a:schemeClr>
          </a:solidFill>
          <a:ln w="25400">
            <a:solidFill>
              <a:srgbClr val="414141"/>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t>Relevant</a:t>
            </a:r>
            <a:r>
              <a:rPr lang="sq-AL" sz="2400" b="1"/>
              <a:t>e</a:t>
            </a:r>
            <a:endParaRPr lang="en-US" sz="2400" b="1"/>
          </a:p>
        </p:txBody>
      </p:sp>
      <p:sp>
        <p:nvSpPr>
          <p:cNvPr id="766982" name="Rectangle 6"/>
          <p:cNvSpPr>
            <a:spLocks noChangeArrowheads="1"/>
          </p:cNvSpPr>
          <p:nvPr/>
        </p:nvSpPr>
        <p:spPr bwMode="auto">
          <a:xfrm>
            <a:off x="2362201" y="4713289"/>
            <a:ext cx="2613025" cy="458787"/>
          </a:xfrm>
          <a:prstGeom prst="rect">
            <a:avLst/>
          </a:prstGeom>
          <a:solidFill>
            <a:schemeClr val="accent1">
              <a:lumMod val="40000"/>
              <a:lumOff val="60000"/>
            </a:schemeClr>
          </a:solidFill>
          <a:ln w="25400">
            <a:solidFill>
              <a:srgbClr val="414141"/>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sq-AL" sz="2400" b="1"/>
              <a:t>Të besueshme</a:t>
            </a:r>
            <a:endParaRPr lang="en-US" sz="2400" b="1"/>
          </a:p>
        </p:txBody>
      </p:sp>
      <p:sp>
        <p:nvSpPr>
          <p:cNvPr id="766983" name="Rectangle 7"/>
          <p:cNvSpPr>
            <a:spLocks noChangeArrowheads="1"/>
          </p:cNvSpPr>
          <p:nvPr/>
        </p:nvSpPr>
        <p:spPr bwMode="auto">
          <a:xfrm>
            <a:off x="2362201" y="5703888"/>
            <a:ext cx="2613025" cy="459100"/>
          </a:xfrm>
          <a:prstGeom prst="rect">
            <a:avLst/>
          </a:prstGeom>
          <a:solidFill>
            <a:schemeClr val="accent1">
              <a:lumMod val="40000"/>
              <a:lumOff val="60000"/>
            </a:schemeClr>
          </a:solidFill>
          <a:ln w="25400">
            <a:solidFill>
              <a:srgbClr val="414141"/>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sq-AL" sz="2400" b="1"/>
              <a:t>Të krahasueshme</a:t>
            </a:r>
            <a:endParaRPr lang="en-US" sz="2400" b="1"/>
          </a:p>
        </p:txBody>
      </p:sp>
      <p:sp>
        <p:nvSpPr>
          <p:cNvPr id="55304" name="Rectangle 8"/>
          <p:cNvSpPr>
            <a:spLocks noGrp="1" noChangeArrowheads="1"/>
          </p:cNvSpPr>
          <p:nvPr>
            <p:ph type="title"/>
          </p:nvPr>
        </p:nvSpPr>
        <p:spPr>
          <a:xfrm>
            <a:off x="1981200" y="274638"/>
            <a:ext cx="8229600" cy="715962"/>
          </a:xfrm>
        </p:spPr>
        <p:txBody>
          <a:bodyPr rtlCol="0">
            <a:normAutofit/>
          </a:bodyPr>
          <a:lstStyle/>
          <a:p>
            <a:pPr>
              <a:defRPr/>
            </a:pPr>
            <a:r>
              <a:rPr lang="en-US" dirty="0" err="1"/>
              <a:t>Përshkrimi</a:t>
            </a:r>
            <a:r>
              <a:rPr lang="en-US" dirty="0"/>
              <a:t> </a:t>
            </a:r>
            <a:r>
              <a:rPr lang="en-US" dirty="0" err="1"/>
              <a:t>i</a:t>
            </a:r>
            <a:r>
              <a:rPr lang="en-US" dirty="0"/>
              <a:t> </a:t>
            </a:r>
            <a:r>
              <a:rPr lang="sq-AL" dirty="0"/>
              <a:t>kontabilitetit</a:t>
            </a:r>
            <a:endParaRPr lang="en-US" dirty="0"/>
          </a:p>
        </p:txBody>
      </p:sp>
      <p:sp>
        <p:nvSpPr>
          <p:cNvPr id="766985" name="AutoShape 9"/>
          <p:cNvSpPr>
            <a:spLocks noChangeArrowheads="1"/>
          </p:cNvSpPr>
          <p:nvPr/>
        </p:nvSpPr>
        <p:spPr bwMode="auto">
          <a:xfrm>
            <a:off x="1676400" y="1452563"/>
            <a:ext cx="3657600" cy="762000"/>
          </a:xfrm>
          <a:prstGeom prst="parallelogram">
            <a:avLst>
              <a:gd name="adj" fmla="val 120000"/>
            </a:avLst>
          </a:prstGeom>
          <a:solidFill>
            <a:srgbClr val="C8FEC8"/>
          </a:solidFill>
          <a:ln w="12700">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400" b="1">
                <a:solidFill>
                  <a:srgbClr val="000000"/>
                </a:solidFill>
                <a:latin typeface="Arial" panose="020B0604020202020204" pitchFamily="34" charset="0"/>
              </a:rPr>
              <a:t>Kontabiliteti</a:t>
            </a:r>
            <a:endParaRPr lang="en-US" altLang="en-US" sz="2400" b="1">
              <a:solidFill>
                <a:srgbClr val="000000"/>
              </a:solidFill>
              <a:latin typeface="Arial" panose="020B0604020202020204" pitchFamily="34" charset="0"/>
            </a:endParaRPr>
          </a:p>
        </p:txBody>
      </p:sp>
      <p:grpSp>
        <p:nvGrpSpPr>
          <p:cNvPr id="2" name="Group 10"/>
          <p:cNvGrpSpPr>
            <a:grpSpLocks/>
          </p:cNvGrpSpPr>
          <p:nvPr/>
        </p:nvGrpSpPr>
        <p:grpSpPr bwMode="auto">
          <a:xfrm>
            <a:off x="4876800" y="1295401"/>
            <a:ext cx="2452688" cy="1012826"/>
            <a:chOff x="2112" y="816"/>
            <a:chExt cx="1545" cy="638"/>
          </a:xfrm>
        </p:grpSpPr>
        <p:sp>
          <p:nvSpPr>
            <p:cNvPr id="52244" name="Rectangle 11"/>
            <p:cNvSpPr>
              <a:spLocks noChangeArrowheads="1"/>
            </p:cNvSpPr>
            <p:nvPr/>
          </p:nvSpPr>
          <p:spPr bwMode="auto">
            <a:xfrm>
              <a:off x="2160" y="816"/>
              <a:ext cx="1446"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solidFill>
                    <a:srgbClr val="500093"/>
                  </a:solidFill>
                  <a:latin typeface="Arial" panose="020B0604020202020204" pitchFamily="34" charset="0"/>
                </a:rPr>
                <a:t>është</a:t>
              </a:r>
              <a:endParaRPr lang="en-US" altLang="en-US" sz="2400" b="1">
                <a:solidFill>
                  <a:srgbClr val="500093"/>
                </a:solidFill>
                <a:latin typeface="Arial" panose="020B0604020202020204" pitchFamily="34" charset="0"/>
              </a:endParaRPr>
            </a:p>
            <a:p>
              <a:pPr algn="ctr">
                <a:spcBef>
                  <a:spcPct val="50000"/>
                </a:spcBef>
                <a:buFontTx/>
                <a:buNone/>
              </a:pPr>
              <a:r>
                <a:rPr lang="en-US" altLang="en-US" sz="2400" b="1">
                  <a:solidFill>
                    <a:srgbClr val="500093"/>
                  </a:solidFill>
                  <a:latin typeface="Arial" panose="020B0604020202020204" pitchFamily="34" charset="0"/>
                </a:rPr>
                <a:t>s</a:t>
              </a:r>
              <a:r>
                <a:rPr lang="sq-AL" altLang="en-US" sz="2400" b="1">
                  <a:solidFill>
                    <a:srgbClr val="500093"/>
                  </a:solidFill>
                  <a:latin typeface="Arial" panose="020B0604020202020204" pitchFamily="34" charset="0"/>
                </a:rPr>
                <a:t>i</a:t>
              </a:r>
              <a:r>
                <a:rPr lang="en-US" altLang="en-US" sz="2400" b="1">
                  <a:solidFill>
                    <a:srgbClr val="500093"/>
                  </a:solidFill>
                  <a:latin typeface="Arial" panose="020B0604020202020204" pitchFamily="34" charset="0"/>
                </a:rPr>
                <a:t>stem </a:t>
              </a:r>
              <a:r>
                <a:rPr lang="sq-AL" altLang="en-US" sz="2400" b="1">
                  <a:solidFill>
                    <a:srgbClr val="500093"/>
                  </a:solidFill>
                  <a:latin typeface="Arial" panose="020B0604020202020204" pitchFamily="34" charset="0"/>
                </a:rPr>
                <a:t>i cili</a:t>
              </a:r>
              <a:endParaRPr lang="en-US" altLang="en-US" sz="2400" b="1">
                <a:solidFill>
                  <a:srgbClr val="500093"/>
                </a:solidFill>
                <a:latin typeface="Arial" panose="020B0604020202020204" pitchFamily="34" charset="0"/>
              </a:endParaRPr>
            </a:p>
          </p:txBody>
        </p:sp>
        <p:cxnSp>
          <p:nvCxnSpPr>
            <p:cNvPr id="52245" name="AutoShape 12"/>
            <p:cNvCxnSpPr>
              <a:cxnSpLocks noChangeShapeType="1"/>
              <a:stCxn id="766985" idx="2"/>
              <a:endCxn id="766978" idx="1"/>
            </p:cNvCxnSpPr>
            <p:nvPr/>
          </p:nvCxnSpPr>
          <p:spPr bwMode="auto">
            <a:xfrm>
              <a:off x="2112" y="1155"/>
              <a:ext cx="1545" cy="1"/>
            </a:xfrm>
            <a:prstGeom prst="straightConnector1">
              <a:avLst/>
            </a:prstGeom>
            <a:noFill/>
            <a:ln w="38100">
              <a:solidFill>
                <a:srgbClr val="9A2F6F"/>
              </a:solidFill>
              <a:round/>
              <a:headEnd/>
              <a:tailEnd type="triangle" w="med" len="med"/>
            </a:ln>
            <a:extLst>
              <a:ext uri="{909E8E84-426E-40DD-AFC4-6F175D3DCCD1}">
                <a14:hiddenFill xmlns:a14="http://schemas.microsoft.com/office/drawing/2010/main">
                  <a:noFill/>
                </a14:hiddenFill>
              </a:ext>
            </a:extLst>
          </p:spPr>
        </p:cxnSp>
      </p:grpSp>
      <p:cxnSp>
        <p:nvCxnSpPr>
          <p:cNvPr id="766989" name="AutoShape 13"/>
          <p:cNvCxnSpPr>
            <a:cxnSpLocks noChangeShapeType="1"/>
            <a:stCxn id="766978" idx="2"/>
            <a:endCxn id="766979" idx="0"/>
          </p:cNvCxnSpPr>
          <p:nvPr/>
        </p:nvCxnSpPr>
        <p:spPr bwMode="auto">
          <a:xfrm>
            <a:off x="8648700" y="2087563"/>
            <a:ext cx="0" cy="558800"/>
          </a:xfrm>
          <a:prstGeom prst="straightConnector1">
            <a:avLst/>
          </a:prstGeom>
          <a:noFill/>
          <a:ln w="38100">
            <a:solidFill>
              <a:srgbClr val="9A2F6F"/>
            </a:solidFill>
            <a:round/>
            <a:headEnd/>
            <a:tailEnd type="triangle" w="med" len="med"/>
          </a:ln>
          <a:extLst>
            <a:ext uri="{909E8E84-426E-40DD-AFC4-6F175D3DCCD1}">
              <a14:hiddenFill xmlns:a14="http://schemas.microsoft.com/office/drawing/2010/main">
                <a:noFill/>
              </a14:hiddenFill>
            </a:ext>
          </a:extLst>
        </p:spPr>
      </p:cxnSp>
      <p:cxnSp>
        <p:nvCxnSpPr>
          <p:cNvPr id="766990" name="AutoShape 14"/>
          <p:cNvCxnSpPr>
            <a:cxnSpLocks noChangeShapeType="1"/>
            <a:stCxn id="766979" idx="2"/>
            <a:endCxn id="766980" idx="0"/>
          </p:cNvCxnSpPr>
          <p:nvPr/>
        </p:nvCxnSpPr>
        <p:spPr bwMode="auto">
          <a:xfrm>
            <a:off x="8648700" y="3151188"/>
            <a:ext cx="0" cy="558800"/>
          </a:xfrm>
          <a:prstGeom prst="straightConnector1">
            <a:avLst/>
          </a:prstGeom>
          <a:noFill/>
          <a:ln w="38100">
            <a:solidFill>
              <a:srgbClr val="9A2F6F"/>
            </a:solidFill>
            <a:round/>
            <a:headEnd/>
            <a:tailEnd type="triangle" w="med" len="med"/>
          </a:ln>
          <a:extLst>
            <a:ext uri="{909E8E84-426E-40DD-AFC4-6F175D3DCCD1}">
              <a14:hiddenFill xmlns:a14="http://schemas.microsoft.com/office/drawing/2010/main">
                <a:noFill/>
              </a14:hiddenFill>
            </a:ext>
          </a:extLst>
        </p:spPr>
      </p:cxnSp>
      <p:grpSp>
        <p:nvGrpSpPr>
          <p:cNvPr id="3" name="Group 15"/>
          <p:cNvGrpSpPr>
            <a:grpSpLocks/>
          </p:cNvGrpSpPr>
          <p:nvPr/>
        </p:nvGrpSpPr>
        <p:grpSpPr bwMode="auto">
          <a:xfrm>
            <a:off x="4975226" y="3429002"/>
            <a:ext cx="2366963" cy="1012826"/>
            <a:chOff x="2174" y="2160"/>
            <a:chExt cx="1491" cy="638"/>
          </a:xfrm>
        </p:grpSpPr>
        <p:sp>
          <p:nvSpPr>
            <p:cNvPr id="52242" name="Rectangle 16"/>
            <p:cNvSpPr>
              <a:spLocks noChangeArrowheads="1"/>
            </p:cNvSpPr>
            <p:nvPr/>
          </p:nvSpPr>
          <p:spPr bwMode="auto">
            <a:xfrm>
              <a:off x="2256" y="2160"/>
              <a:ext cx="1302"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b="1">
                  <a:latin typeface="Arial" panose="020B0604020202020204" pitchFamily="34" charset="0"/>
                </a:rPr>
                <a:t>informat</a:t>
              </a:r>
              <a:r>
                <a:rPr lang="sq-AL" altLang="en-US" sz="2400" b="1">
                  <a:latin typeface="Arial" panose="020B0604020202020204" pitchFamily="34" charset="0"/>
                </a:rPr>
                <a:t>at</a:t>
              </a:r>
              <a:endParaRPr lang="en-US" altLang="en-US" sz="2400" b="1">
                <a:latin typeface="Arial" panose="020B0604020202020204" pitchFamily="34" charset="0"/>
              </a:endParaRPr>
            </a:p>
            <a:p>
              <a:pPr algn="ctr">
                <a:spcBef>
                  <a:spcPct val="50000"/>
                </a:spcBef>
                <a:buFontTx/>
                <a:buNone/>
              </a:pPr>
              <a:r>
                <a:rPr lang="en-US" altLang="en-US" sz="2400" b="1">
                  <a:latin typeface="Arial" panose="020B0604020202020204" pitchFamily="34" charset="0"/>
                </a:rPr>
                <a:t> </a:t>
              </a:r>
              <a:r>
                <a:rPr lang="sq-AL" altLang="en-US" sz="2400" b="1">
                  <a:latin typeface="Arial" panose="020B0604020202020204" pitchFamily="34" charset="0"/>
                </a:rPr>
                <a:t>që janë</a:t>
              </a:r>
              <a:endParaRPr lang="en-US" altLang="en-US" sz="2400" b="1">
                <a:latin typeface="Arial" panose="020B0604020202020204" pitchFamily="34" charset="0"/>
              </a:endParaRPr>
            </a:p>
          </p:txBody>
        </p:sp>
        <p:cxnSp>
          <p:nvCxnSpPr>
            <p:cNvPr id="52243" name="AutoShape 17"/>
            <p:cNvCxnSpPr>
              <a:cxnSpLocks noChangeShapeType="1"/>
              <a:stCxn id="766980" idx="1"/>
              <a:endCxn id="766981" idx="3"/>
            </p:cNvCxnSpPr>
            <p:nvPr/>
          </p:nvCxnSpPr>
          <p:spPr bwMode="auto">
            <a:xfrm flipH="1" flipV="1">
              <a:off x="2174" y="2490"/>
              <a:ext cx="1491" cy="6"/>
            </a:xfrm>
            <a:prstGeom prst="straightConnector1">
              <a:avLst/>
            </a:prstGeom>
            <a:noFill/>
            <a:ln w="38100">
              <a:solidFill>
                <a:srgbClr val="9A2F6F"/>
              </a:solidFill>
              <a:round/>
              <a:headEnd/>
              <a:tailEnd type="triangle" w="med" len="med"/>
            </a:ln>
            <a:extLst>
              <a:ext uri="{909E8E84-426E-40DD-AFC4-6F175D3DCCD1}">
                <a14:hiddenFill xmlns:a14="http://schemas.microsoft.com/office/drawing/2010/main">
                  <a:noFill/>
                </a14:hiddenFill>
              </a:ext>
            </a:extLst>
          </p:spPr>
        </p:cxnSp>
      </p:grpSp>
      <p:cxnSp>
        <p:nvCxnSpPr>
          <p:cNvPr id="766994" name="AutoShape 18"/>
          <p:cNvCxnSpPr>
            <a:cxnSpLocks noChangeShapeType="1"/>
            <a:stCxn id="766981" idx="2"/>
            <a:endCxn id="766982" idx="0"/>
          </p:cNvCxnSpPr>
          <p:nvPr/>
        </p:nvCxnSpPr>
        <p:spPr bwMode="auto">
          <a:xfrm>
            <a:off x="3668713" y="4181476"/>
            <a:ext cx="0" cy="531813"/>
          </a:xfrm>
          <a:prstGeom prst="straightConnector1">
            <a:avLst/>
          </a:prstGeom>
          <a:noFill/>
          <a:ln w="38100">
            <a:solidFill>
              <a:srgbClr val="9A2F6F"/>
            </a:solidFill>
            <a:round/>
            <a:headEnd/>
            <a:tailEnd type="triangle" w="med" len="med"/>
          </a:ln>
          <a:extLst>
            <a:ext uri="{909E8E84-426E-40DD-AFC4-6F175D3DCCD1}">
              <a14:hiddenFill xmlns:a14="http://schemas.microsoft.com/office/drawing/2010/main">
                <a:noFill/>
              </a14:hiddenFill>
            </a:ext>
          </a:extLst>
        </p:spPr>
      </p:cxnSp>
      <p:cxnSp>
        <p:nvCxnSpPr>
          <p:cNvPr id="766995" name="AutoShape 19"/>
          <p:cNvCxnSpPr>
            <a:cxnSpLocks noChangeShapeType="1"/>
            <a:stCxn id="766982" idx="2"/>
            <a:endCxn id="766983" idx="0"/>
          </p:cNvCxnSpPr>
          <p:nvPr/>
        </p:nvCxnSpPr>
        <p:spPr bwMode="auto">
          <a:xfrm>
            <a:off x="3668713" y="5172076"/>
            <a:ext cx="0" cy="531813"/>
          </a:xfrm>
          <a:prstGeom prst="straightConnector1">
            <a:avLst/>
          </a:prstGeom>
          <a:noFill/>
          <a:ln w="38100">
            <a:solidFill>
              <a:srgbClr val="9A2F6F"/>
            </a:solidFill>
            <a:round/>
            <a:headEnd/>
            <a:tailEnd type="triangle" w="med" len="med"/>
          </a:ln>
          <a:extLst>
            <a:ext uri="{909E8E84-426E-40DD-AFC4-6F175D3DCCD1}">
              <a14:hiddenFill xmlns:a14="http://schemas.microsoft.com/office/drawing/2010/main">
                <a:noFill/>
              </a14:hiddenFill>
            </a:ext>
          </a:extLst>
        </p:spPr>
      </p:cxnSp>
      <p:sp>
        <p:nvSpPr>
          <p:cNvPr id="766996" name="AutoShape 20"/>
          <p:cNvSpPr>
            <a:spLocks noChangeArrowheads="1"/>
          </p:cNvSpPr>
          <p:nvPr/>
        </p:nvSpPr>
        <p:spPr bwMode="auto">
          <a:xfrm>
            <a:off x="6781800" y="5029200"/>
            <a:ext cx="3733800" cy="1143000"/>
          </a:xfrm>
          <a:prstGeom prst="roundRect">
            <a:avLst>
              <a:gd name="adj" fmla="val 16667"/>
            </a:avLst>
          </a:prstGeom>
          <a:solidFill>
            <a:schemeClr val="accent1">
              <a:lumMod val="40000"/>
              <a:lumOff val="60000"/>
            </a:schemeClr>
          </a:solidFill>
          <a:ln w="12700">
            <a:solidFill>
              <a:schemeClr val="tx1"/>
            </a:solidFill>
            <a:round/>
            <a:headEnd/>
            <a:tailEnd/>
          </a:ln>
          <a:effectLst>
            <a:outerShdw dist="107763" dir="2700000" algn="ctr" rotWithShape="0">
              <a:schemeClr val="bg2"/>
            </a:outerShdw>
          </a:effectLst>
        </p:spPr>
        <p:txBody>
          <a:bodyPr anchor="ctr"/>
          <a:lstStyle/>
          <a:p>
            <a:pPr algn="ctr">
              <a:defRPr/>
            </a:pPr>
            <a:r>
              <a:rPr lang="sq-AL" sz="2000" b="1"/>
              <a:t>Për të ndihmuar shfrytëzuesit për marrjen e vendimeve më të mira</a:t>
            </a:r>
            <a:endParaRPr lang="en-US" sz="2000" b="1"/>
          </a:p>
        </p:txBody>
      </p:sp>
      <p:cxnSp>
        <p:nvCxnSpPr>
          <p:cNvPr id="766997" name="AutoShape 21"/>
          <p:cNvCxnSpPr>
            <a:cxnSpLocks noChangeShapeType="1"/>
            <a:stCxn id="766983" idx="3"/>
            <a:endCxn id="766996" idx="1"/>
          </p:cNvCxnSpPr>
          <p:nvPr/>
        </p:nvCxnSpPr>
        <p:spPr bwMode="auto">
          <a:xfrm flipV="1">
            <a:off x="4987926" y="5600701"/>
            <a:ext cx="1793875" cy="525463"/>
          </a:xfrm>
          <a:prstGeom prst="bentConnector3">
            <a:avLst>
              <a:gd name="adj1" fmla="val 49648"/>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2"/>
          </p:nvPr>
        </p:nvSpPr>
        <p:spPr/>
        <p:txBody>
          <a:bodyPr/>
          <a:lstStyle/>
          <a:p>
            <a:fld id="{30EAF011-1B97-48A7-85B3-B95A2B65C876}" type="slidenum">
              <a:rPr lang="sq-AL" smtClean="0"/>
              <a:t>33</a:t>
            </a:fld>
            <a:endParaRPr lang="sq-AL"/>
          </a:p>
        </p:txBody>
      </p:sp>
    </p:spTree>
    <p:extLst>
      <p:ext uri="{BB962C8B-B14F-4D97-AF65-F5344CB8AC3E}">
        <p14:creationId xmlns:p14="http://schemas.microsoft.com/office/powerpoint/2010/main" val="2640669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6985"/>
                                        </p:tgtEl>
                                        <p:attrNameLst>
                                          <p:attrName>style.visibility</p:attrName>
                                        </p:attrNameLst>
                                      </p:cBhvr>
                                      <p:to>
                                        <p:strVal val="visible"/>
                                      </p:to>
                                    </p:set>
                                    <p:anim calcmode="lin" valueType="num">
                                      <p:cBhvr additive="base">
                                        <p:cTn id="7" dur="500" fill="hold"/>
                                        <p:tgtEl>
                                          <p:spTgt spid="766985"/>
                                        </p:tgtEl>
                                        <p:attrNameLst>
                                          <p:attrName>ppt_x</p:attrName>
                                        </p:attrNameLst>
                                      </p:cBhvr>
                                      <p:tavLst>
                                        <p:tav tm="0">
                                          <p:val>
                                            <p:strVal val="0-#ppt_w/2"/>
                                          </p:val>
                                        </p:tav>
                                        <p:tav tm="100000">
                                          <p:val>
                                            <p:strVal val="#ppt_x"/>
                                          </p:val>
                                        </p:tav>
                                      </p:tavLst>
                                    </p:anim>
                                    <p:anim calcmode="lin" valueType="num">
                                      <p:cBhvr additive="base">
                                        <p:cTn id="8" dur="500" fill="hold"/>
                                        <p:tgtEl>
                                          <p:spTgt spid="76698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par>
                          <p:cTn id="13" fill="hold" nodeType="afterGroup">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766978"/>
                                        </p:tgtEl>
                                        <p:attrNameLst>
                                          <p:attrName>style.visibility</p:attrName>
                                        </p:attrNameLst>
                                      </p:cBhvr>
                                      <p:to>
                                        <p:strVal val="visible"/>
                                      </p:to>
                                    </p:set>
                                    <p:animEffect transition="in" filter="slide(fromLeft)">
                                      <p:cBhvr>
                                        <p:cTn id="16" dur="500"/>
                                        <p:tgtEl>
                                          <p:spTgt spid="766978"/>
                                        </p:tgtEl>
                                      </p:cBhvr>
                                    </p:animEffect>
                                  </p:childTnLst>
                                </p:cTn>
                              </p:par>
                            </p:childTnLst>
                          </p:cTn>
                        </p:par>
                        <p:par>
                          <p:cTn id="17" fill="hold" nodeType="afterGroup">
                            <p:stCondLst>
                              <p:cond delay="1500"/>
                            </p:stCondLst>
                            <p:childTnLst>
                              <p:par>
                                <p:cTn id="18" presetID="12" presetClass="entr" presetSubtype="1" fill="hold" nodeType="afterEffect">
                                  <p:stCondLst>
                                    <p:cond delay="0"/>
                                  </p:stCondLst>
                                  <p:childTnLst>
                                    <p:set>
                                      <p:cBhvr>
                                        <p:cTn id="19" dur="1" fill="hold">
                                          <p:stCondLst>
                                            <p:cond delay="0"/>
                                          </p:stCondLst>
                                        </p:cTn>
                                        <p:tgtEl>
                                          <p:spTgt spid="766989"/>
                                        </p:tgtEl>
                                        <p:attrNameLst>
                                          <p:attrName>style.visibility</p:attrName>
                                        </p:attrNameLst>
                                      </p:cBhvr>
                                      <p:to>
                                        <p:strVal val="visible"/>
                                      </p:to>
                                    </p:set>
                                    <p:animEffect transition="in" filter="slide(fromTop)">
                                      <p:cBhvr>
                                        <p:cTn id="20" dur="500"/>
                                        <p:tgtEl>
                                          <p:spTgt spid="766989"/>
                                        </p:tgtEl>
                                      </p:cBhvr>
                                    </p:animEffect>
                                  </p:childTnLst>
                                </p:cTn>
                              </p:par>
                            </p:childTnLst>
                          </p:cTn>
                        </p:par>
                        <p:par>
                          <p:cTn id="21" fill="hold" nodeType="afterGroup">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766979"/>
                                        </p:tgtEl>
                                        <p:attrNameLst>
                                          <p:attrName>style.visibility</p:attrName>
                                        </p:attrNameLst>
                                      </p:cBhvr>
                                      <p:to>
                                        <p:strVal val="visible"/>
                                      </p:to>
                                    </p:set>
                                    <p:animEffect transition="in" filter="slide(fromTop)">
                                      <p:cBhvr>
                                        <p:cTn id="24" dur="500"/>
                                        <p:tgtEl>
                                          <p:spTgt spid="766979"/>
                                        </p:tgtEl>
                                      </p:cBhvr>
                                    </p:animEffect>
                                  </p:childTnLst>
                                </p:cTn>
                              </p:par>
                            </p:childTnLst>
                          </p:cTn>
                        </p:par>
                        <p:par>
                          <p:cTn id="25" fill="hold" nodeType="afterGroup">
                            <p:stCondLst>
                              <p:cond delay="2500"/>
                            </p:stCondLst>
                            <p:childTnLst>
                              <p:par>
                                <p:cTn id="26" presetID="12" presetClass="entr" presetSubtype="1" fill="hold" nodeType="afterEffect">
                                  <p:stCondLst>
                                    <p:cond delay="0"/>
                                  </p:stCondLst>
                                  <p:childTnLst>
                                    <p:set>
                                      <p:cBhvr>
                                        <p:cTn id="27" dur="1" fill="hold">
                                          <p:stCondLst>
                                            <p:cond delay="0"/>
                                          </p:stCondLst>
                                        </p:cTn>
                                        <p:tgtEl>
                                          <p:spTgt spid="766990"/>
                                        </p:tgtEl>
                                        <p:attrNameLst>
                                          <p:attrName>style.visibility</p:attrName>
                                        </p:attrNameLst>
                                      </p:cBhvr>
                                      <p:to>
                                        <p:strVal val="visible"/>
                                      </p:to>
                                    </p:set>
                                    <p:animEffect transition="in" filter="slide(fromTop)">
                                      <p:cBhvr>
                                        <p:cTn id="28" dur="500"/>
                                        <p:tgtEl>
                                          <p:spTgt spid="766990"/>
                                        </p:tgtEl>
                                      </p:cBhvr>
                                    </p:animEffect>
                                  </p:childTnLst>
                                </p:cTn>
                              </p:par>
                            </p:childTnLst>
                          </p:cTn>
                        </p:par>
                        <p:par>
                          <p:cTn id="29" fill="hold" nodeType="afterGroup">
                            <p:stCondLst>
                              <p:cond delay="3000"/>
                            </p:stCondLst>
                            <p:childTnLst>
                              <p:par>
                                <p:cTn id="30" presetID="12" presetClass="entr" presetSubtype="1" fill="hold" grpId="0" nodeType="afterEffect">
                                  <p:stCondLst>
                                    <p:cond delay="0"/>
                                  </p:stCondLst>
                                  <p:childTnLst>
                                    <p:set>
                                      <p:cBhvr>
                                        <p:cTn id="31" dur="1" fill="hold">
                                          <p:stCondLst>
                                            <p:cond delay="0"/>
                                          </p:stCondLst>
                                        </p:cTn>
                                        <p:tgtEl>
                                          <p:spTgt spid="766980"/>
                                        </p:tgtEl>
                                        <p:attrNameLst>
                                          <p:attrName>style.visibility</p:attrName>
                                        </p:attrNameLst>
                                      </p:cBhvr>
                                      <p:to>
                                        <p:strVal val="visible"/>
                                      </p:to>
                                    </p:set>
                                    <p:animEffect transition="in" filter="slide(fromTop)">
                                      <p:cBhvr>
                                        <p:cTn id="32" dur="500"/>
                                        <p:tgtEl>
                                          <p:spTgt spid="766980"/>
                                        </p:tgtEl>
                                      </p:cBhvr>
                                    </p:animEffect>
                                  </p:childTnLst>
                                </p:cTn>
                              </p:par>
                            </p:childTnLst>
                          </p:cTn>
                        </p:par>
                        <p:par>
                          <p:cTn id="33" fill="hold" nodeType="afterGroup">
                            <p:stCondLst>
                              <p:cond delay="3500"/>
                            </p:stCondLst>
                            <p:childTnLst>
                              <p:par>
                                <p:cTn id="34" presetID="12" presetClass="entr" presetSubtype="2"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lide(fromRight)">
                                      <p:cBhvr>
                                        <p:cTn id="36" dur="500"/>
                                        <p:tgtEl>
                                          <p:spTgt spid="3"/>
                                        </p:tgtEl>
                                      </p:cBhvr>
                                    </p:animEffect>
                                  </p:childTnLst>
                                </p:cTn>
                              </p:par>
                            </p:childTnLst>
                          </p:cTn>
                        </p:par>
                        <p:par>
                          <p:cTn id="37" fill="hold" nodeType="afterGroup">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766981"/>
                                        </p:tgtEl>
                                        <p:attrNameLst>
                                          <p:attrName>style.visibility</p:attrName>
                                        </p:attrNameLst>
                                      </p:cBhvr>
                                      <p:to>
                                        <p:strVal val="visible"/>
                                      </p:to>
                                    </p:set>
                                    <p:anim calcmode="lin" valueType="num">
                                      <p:cBhvr additive="base">
                                        <p:cTn id="40" dur="500" fill="hold"/>
                                        <p:tgtEl>
                                          <p:spTgt spid="766981"/>
                                        </p:tgtEl>
                                        <p:attrNameLst>
                                          <p:attrName>ppt_x</p:attrName>
                                        </p:attrNameLst>
                                      </p:cBhvr>
                                      <p:tavLst>
                                        <p:tav tm="0">
                                          <p:val>
                                            <p:strVal val="0-#ppt_w/2"/>
                                          </p:val>
                                        </p:tav>
                                        <p:tav tm="100000">
                                          <p:val>
                                            <p:strVal val="#ppt_x"/>
                                          </p:val>
                                        </p:tav>
                                      </p:tavLst>
                                    </p:anim>
                                    <p:anim calcmode="lin" valueType="num">
                                      <p:cBhvr additive="base">
                                        <p:cTn id="41" dur="500" fill="hold"/>
                                        <p:tgtEl>
                                          <p:spTgt spid="766981"/>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500"/>
                            </p:stCondLst>
                            <p:childTnLst>
                              <p:par>
                                <p:cTn id="43" presetID="12" presetClass="entr" presetSubtype="1" fill="hold" nodeType="afterEffect">
                                  <p:stCondLst>
                                    <p:cond delay="0"/>
                                  </p:stCondLst>
                                  <p:childTnLst>
                                    <p:set>
                                      <p:cBhvr>
                                        <p:cTn id="44" dur="1" fill="hold">
                                          <p:stCondLst>
                                            <p:cond delay="0"/>
                                          </p:stCondLst>
                                        </p:cTn>
                                        <p:tgtEl>
                                          <p:spTgt spid="766994"/>
                                        </p:tgtEl>
                                        <p:attrNameLst>
                                          <p:attrName>style.visibility</p:attrName>
                                        </p:attrNameLst>
                                      </p:cBhvr>
                                      <p:to>
                                        <p:strVal val="visible"/>
                                      </p:to>
                                    </p:set>
                                    <p:animEffect transition="in" filter="slide(fromTop)">
                                      <p:cBhvr>
                                        <p:cTn id="45" dur="500"/>
                                        <p:tgtEl>
                                          <p:spTgt spid="766994"/>
                                        </p:tgtEl>
                                      </p:cBhvr>
                                    </p:animEffect>
                                  </p:childTnLst>
                                </p:cTn>
                              </p:par>
                            </p:childTnLst>
                          </p:cTn>
                        </p:par>
                        <p:par>
                          <p:cTn id="46" fill="hold" nodeType="afterGroup">
                            <p:stCondLst>
                              <p:cond delay="5000"/>
                            </p:stCondLst>
                            <p:childTnLst>
                              <p:par>
                                <p:cTn id="47" presetID="12" presetClass="entr" presetSubtype="1" fill="hold" grpId="0" nodeType="afterEffect">
                                  <p:stCondLst>
                                    <p:cond delay="0"/>
                                  </p:stCondLst>
                                  <p:childTnLst>
                                    <p:set>
                                      <p:cBhvr>
                                        <p:cTn id="48" dur="1" fill="hold">
                                          <p:stCondLst>
                                            <p:cond delay="0"/>
                                          </p:stCondLst>
                                        </p:cTn>
                                        <p:tgtEl>
                                          <p:spTgt spid="766982"/>
                                        </p:tgtEl>
                                        <p:attrNameLst>
                                          <p:attrName>style.visibility</p:attrName>
                                        </p:attrNameLst>
                                      </p:cBhvr>
                                      <p:to>
                                        <p:strVal val="visible"/>
                                      </p:to>
                                    </p:set>
                                    <p:animEffect transition="in" filter="slide(fromTop)">
                                      <p:cBhvr>
                                        <p:cTn id="49" dur="500"/>
                                        <p:tgtEl>
                                          <p:spTgt spid="766982"/>
                                        </p:tgtEl>
                                      </p:cBhvr>
                                    </p:animEffect>
                                  </p:childTnLst>
                                </p:cTn>
                              </p:par>
                            </p:childTnLst>
                          </p:cTn>
                        </p:par>
                        <p:par>
                          <p:cTn id="50" fill="hold" nodeType="afterGroup">
                            <p:stCondLst>
                              <p:cond delay="5500"/>
                            </p:stCondLst>
                            <p:childTnLst>
                              <p:par>
                                <p:cTn id="51" presetID="12" presetClass="entr" presetSubtype="1" fill="hold" nodeType="afterEffect">
                                  <p:stCondLst>
                                    <p:cond delay="0"/>
                                  </p:stCondLst>
                                  <p:childTnLst>
                                    <p:set>
                                      <p:cBhvr>
                                        <p:cTn id="52" dur="1" fill="hold">
                                          <p:stCondLst>
                                            <p:cond delay="0"/>
                                          </p:stCondLst>
                                        </p:cTn>
                                        <p:tgtEl>
                                          <p:spTgt spid="766995"/>
                                        </p:tgtEl>
                                        <p:attrNameLst>
                                          <p:attrName>style.visibility</p:attrName>
                                        </p:attrNameLst>
                                      </p:cBhvr>
                                      <p:to>
                                        <p:strVal val="visible"/>
                                      </p:to>
                                    </p:set>
                                    <p:animEffect transition="in" filter="slide(fromTop)">
                                      <p:cBhvr>
                                        <p:cTn id="53" dur="500"/>
                                        <p:tgtEl>
                                          <p:spTgt spid="766995"/>
                                        </p:tgtEl>
                                      </p:cBhvr>
                                    </p:animEffect>
                                  </p:childTnLst>
                                </p:cTn>
                              </p:par>
                            </p:childTnLst>
                          </p:cTn>
                        </p:par>
                        <p:par>
                          <p:cTn id="54" fill="hold" nodeType="afterGroup">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766983"/>
                                        </p:tgtEl>
                                        <p:attrNameLst>
                                          <p:attrName>style.visibility</p:attrName>
                                        </p:attrNameLst>
                                      </p:cBhvr>
                                      <p:to>
                                        <p:strVal val="visible"/>
                                      </p:to>
                                    </p:set>
                                    <p:animEffect transition="in" filter="slide(fromTop)">
                                      <p:cBhvr>
                                        <p:cTn id="57" dur="500"/>
                                        <p:tgtEl>
                                          <p:spTgt spid="766983"/>
                                        </p:tgtEl>
                                      </p:cBhvr>
                                    </p:animEffect>
                                  </p:childTnLst>
                                </p:cTn>
                              </p:par>
                            </p:childTnLst>
                          </p:cTn>
                        </p:par>
                        <p:par>
                          <p:cTn id="58" fill="hold" nodeType="afterGroup">
                            <p:stCondLst>
                              <p:cond delay="6500"/>
                            </p:stCondLst>
                            <p:childTnLst>
                              <p:par>
                                <p:cTn id="59" presetID="22" presetClass="entr" presetSubtype="8" fill="hold" nodeType="afterEffect">
                                  <p:stCondLst>
                                    <p:cond delay="0"/>
                                  </p:stCondLst>
                                  <p:childTnLst>
                                    <p:set>
                                      <p:cBhvr>
                                        <p:cTn id="60" dur="1" fill="hold">
                                          <p:stCondLst>
                                            <p:cond delay="0"/>
                                          </p:stCondLst>
                                        </p:cTn>
                                        <p:tgtEl>
                                          <p:spTgt spid="766997"/>
                                        </p:tgtEl>
                                        <p:attrNameLst>
                                          <p:attrName>style.visibility</p:attrName>
                                        </p:attrNameLst>
                                      </p:cBhvr>
                                      <p:to>
                                        <p:strVal val="visible"/>
                                      </p:to>
                                    </p:set>
                                    <p:animEffect transition="in" filter="wipe(left)">
                                      <p:cBhvr>
                                        <p:cTn id="61" dur="500"/>
                                        <p:tgtEl>
                                          <p:spTgt spid="766997"/>
                                        </p:tgtEl>
                                      </p:cBhvr>
                                    </p:animEffect>
                                  </p:childTnLst>
                                </p:cTn>
                              </p:par>
                            </p:childTnLst>
                          </p:cTn>
                        </p:par>
                        <p:par>
                          <p:cTn id="62" fill="hold" nodeType="afterGroup">
                            <p:stCondLst>
                              <p:cond delay="7000"/>
                            </p:stCondLst>
                            <p:childTnLst>
                              <p:par>
                                <p:cTn id="63" presetID="2" presetClass="entr" presetSubtype="2" fill="hold" grpId="0" nodeType="afterEffect">
                                  <p:stCondLst>
                                    <p:cond delay="0"/>
                                  </p:stCondLst>
                                  <p:childTnLst>
                                    <p:set>
                                      <p:cBhvr>
                                        <p:cTn id="64" dur="1" fill="hold">
                                          <p:stCondLst>
                                            <p:cond delay="0"/>
                                          </p:stCondLst>
                                        </p:cTn>
                                        <p:tgtEl>
                                          <p:spTgt spid="766996"/>
                                        </p:tgtEl>
                                        <p:attrNameLst>
                                          <p:attrName>style.visibility</p:attrName>
                                        </p:attrNameLst>
                                      </p:cBhvr>
                                      <p:to>
                                        <p:strVal val="visible"/>
                                      </p:to>
                                    </p:set>
                                    <p:anim calcmode="lin" valueType="num">
                                      <p:cBhvr additive="base">
                                        <p:cTn id="65" dur="500" fill="hold"/>
                                        <p:tgtEl>
                                          <p:spTgt spid="766996"/>
                                        </p:tgtEl>
                                        <p:attrNameLst>
                                          <p:attrName>ppt_x</p:attrName>
                                        </p:attrNameLst>
                                      </p:cBhvr>
                                      <p:tavLst>
                                        <p:tav tm="0">
                                          <p:val>
                                            <p:strVal val="1+#ppt_w/2"/>
                                          </p:val>
                                        </p:tav>
                                        <p:tav tm="100000">
                                          <p:val>
                                            <p:strVal val="#ppt_x"/>
                                          </p:val>
                                        </p:tav>
                                      </p:tavLst>
                                    </p:anim>
                                    <p:anim calcmode="lin" valueType="num">
                                      <p:cBhvr additive="base">
                                        <p:cTn id="66" dur="500" fill="hold"/>
                                        <p:tgtEl>
                                          <p:spTgt spid="766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8" grpId="0" animBg="1" autoUpdateAnimBg="0"/>
      <p:bldP spid="766979" grpId="0" animBg="1" autoUpdateAnimBg="0"/>
      <p:bldP spid="766980" grpId="0" animBg="1" autoUpdateAnimBg="0"/>
      <p:bldP spid="766981" grpId="0" animBg="1" autoUpdateAnimBg="0"/>
      <p:bldP spid="766982" grpId="0" animBg="1" autoUpdateAnimBg="0"/>
      <p:bldP spid="766983" grpId="0" animBg="1" autoUpdateAnimBg="0"/>
      <p:bldP spid="766985" grpId="0" animBg="1" autoUpdateAnimBg="0"/>
      <p:bldP spid="76699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a:solidFill>
            <a:schemeClr val="hlink"/>
          </a:solidFill>
        </p:spPr>
        <p:txBody>
          <a:bodyPr/>
          <a:lstStyle/>
          <a:p>
            <a:pPr eaLnBrk="1" hangingPunct="1"/>
            <a:r>
              <a:rPr lang="sq-AL" altLang="en-US" b="1">
                <a:solidFill>
                  <a:schemeClr val="bg1"/>
                </a:solidFill>
              </a:rPr>
              <a:t>Kontabiliteti – gjuhë e biznesit</a:t>
            </a:r>
          </a:p>
        </p:txBody>
      </p:sp>
      <p:sp>
        <p:nvSpPr>
          <p:cNvPr id="27650" name="Rectangle 2"/>
          <p:cNvSpPr>
            <a:spLocks noGrp="1" noChangeArrowheads="1"/>
          </p:cNvSpPr>
          <p:nvPr>
            <p:ph idx="1"/>
          </p:nvPr>
        </p:nvSpPr>
        <p:spPr>
          <a:xfrm>
            <a:off x="580103" y="1981201"/>
            <a:ext cx="10773697" cy="4144963"/>
          </a:xfrm>
        </p:spPr>
        <p:txBody>
          <a:bodyPr rtlCol="0">
            <a:normAutofit/>
          </a:bodyPr>
          <a:lstStyle/>
          <a:p>
            <a:pPr marL="609600" indent="-609600" algn="just">
              <a:buNone/>
              <a:defRPr/>
            </a:pPr>
            <a:r>
              <a:rPr lang="sq-AL" dirty="0">
                <a:latin typeface="Andalus" pitchFamily="18" charset="-78"/>
                <a:cs typeface="Andalus" pitchFamily="18" charset="-78"/>
              </a:rPr>
              <a:t>Komponentë kyçë të këtij definicioni janë:</a:t>
            </a:r>
          </a:p>
          <a:p>
            <a:pPr marL="609600" indent="-609600" algn="just">
              <a:buNone/>
              <a:defRPr/>
            </a:pPr>
            <a:endParaRPr lang="sq-AL" dirty="0">
              <a:latin typeface="Andalus" pitchFamily="18" charset="-78"/>
              <a:cs typeface="Andalus" pitchFamily="18" charset="-78"/>
            </a:endParaRPr>
          </a:p>
          <a:p>
            <a:pPr marL="609600" indent="-609600" algn="just">
              <a:buFontTx/>
              <a:buAutoNum type="alphaLcPeriod"/>
              <a:defRPr/>
            </a:pPr>
            <a:r>
              <a:rPr lang="sq-AL" b="1" dirty="0">
                <a:latin typeface="Andalus" pitchFamily="18" charset="-78"/>
                <a:cs typeface="Andalus" pitchFamily="18" charset="-78"/>
              </a:rPr>
              <a:t>Sasiorë </a:t>
            </a:r>
            <a:r>
              <a:rPr lang="sq-AL" dirty="0">
                <a:latin typeface="Andalus" pitchFamily="18" charset="-78"/>
                <a:cs typeface="Andalus" pitchFamily="18" charset="-78"/>
              </a:rPr>
              <a:t>– kontabiliteti lidhet ne numrat, numrat lehtë mund të hidhen në tabelë dhe të përmblidhen,</a:t>
            </a:r>
          </a:p>
          <a:p>
            <a:pPr marL="609600" indent="-609600" algn="just">
              <a:buFontTx/>
              <a:buAutoNum type="alphaLcPeriod"/>
              <a:defRPr/>
            </a:pPr>
            <a:endParaRPr lang="en-US" b="1" dirty="0">
              <a:latin typeface="Andalus" pitchFamily="18" charset="-78"/>
              <a:cs typeface="Andalus" pitchFamily="18" charset="-78"/>
            </a:endParaRPr>
          </a:p>
          <a:p>
            <a:pPr marL="609600" indent="-609600" algn="just">
              <a:buFontTx/>
              <a:buAutoNum type="alphaLcPeriod"/>
              <a:defRPr/>
            </a:pPr>
            <a:r>
              <a:rPr lang="sq-AL" b="1" dirty="0">
                <a:latin typeface="Andalus" pitchFamily="18" charset="-78"/>
                <a:cs typeface="Andalus" pitchFamily="18" charset="-78"/>
              </a:rPr>
              <a:t>Financiarë</a:t>
            </a:r>
            <a:r>
              <a:rPr lang="sq-AL" dirty="0">
                <a:latin typeface="Andalus" pitchFamily="18" charset="-78"/>
                <a:cs typeface="Andalus" pitchFamily="18" charset="-78"/>
              </a:rPr>
              <a:t> – shprehja e të dhënave përmes raporteve financiare  apo pasqyrave financiare si: bilanci i gjendjes, pasqyra e të ardhurave, pasqyra e rrjedhjes së parasë dhe pasqyra e ndryshimeve në ekuitet (kapital).</a:t>
            </a:r>
          </a:p>
        </p:txBody>
      </p:sp>
      <p:sp>
        <p:nvSpPr>
          <p:cNvPr id="2" name="Slide Number Placeholder 1"/>
          <p:cNvSpPr>
            <a:spLocks noGrp="1"/>
          </p:cNvSpPr>
          <p:nvPr>
            <p:ph type="sldNum" sz="quarter" idx="12"/>
          </p:nvPr>
        </p:nvSpPr>
        <p:spPr/>
        <p:txBody>
          <a:bodyPr/>
          <a:lstStyle/>
          <a:p>
            <a:fld id="{30EAF011-1B97-48A7-85B3-B95A2B65C876}" type="slidenum">
              <a:rPr lang="sq-AL" smtClean="0"/>
              <a:t>34</a:t>
            </a:fld>
            <a:endParaRPr lang="sq-AL"/>
          </a:p>
        </p:txBody>
      </p:sp>
    </p:spTree>
    <p:extLst>
      <p:ext uri="{BB962C8B-B14F-4D97-AF65-F5344CB8AC3E}">
        <p14:creationId xmlns:p14="http://schemas.microsoft.com/office/powerpoint/2010/main" val="1155540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a:xfrm>
            <a:off x="838200" y="365125"/>
            <a:ext cx="10515600" cy="720097"/>
          </a:xfrm>
          <a:solidFill>
            <a:schemeClr val="hlink"/>
          </a:solidFill>
        </p:spPr>
        <p:txBody>
          <a:bodyPr/>
          <a:lstStyle/>
          <a:p>
            <a:pPr eaLnBrk="1" hangingPunct="1"/>
            <a:r>
              <a:rPr lang="sq-AL" altLang="en-US" b="1" dirty="0">
                <a:solidFill>
                  <a:schemeClr val="bg1"/>
                </a:solidFill>
                <a:latin typeface="Times New Roman" panose="02020603050405020304" pitchFamily="18" charset="0"/>
                <a:cs typeface="Times New Roman" panose="02020603050405020304" pitchFamily="18" charset="0"/>
              </a:rPr>
              <a:t>Kontabiliteti – gjuhë e biznesit</a:t>
            </a:r>
          </a:p>
        </p:txBody>
      </p:sp>
      <p:sp>
        <p:nvSpPr>
          <p:cNvPr id="3" name="Content Placeholder 2"/>
          <p:cNvSpPr>
            <a:spLocks noGrp="1"/>
          </p:cNvSpPr>
          <p:nvPr>
            <p:ph idx="1"/>
          </p:nvPr>
        </p:nvSpPr>
        <p:spPr>
          <a:xfrm>
            <a:off x="838200" y="1600201"/>
            <a:ext cx="10647066" cy="4525963"/>
          </a:xfrm>
        </p:spPr>
        <p:txBody>
          <a:bodyPr rtlCol="0">
            <a:normAutofit/>
          </a:bodyPr>
          <a:lstStyle/>
          <a:p>
            <a:pPr marL="609600" indent="-609600" algn="just">
              <a:buNone/>
              <a:defRPr/>
            </a:pPr>
            <a:r>
              <a:rPr lang="sq-AL" b="1" dirty="0"/>
              <a:t>c. </a:t>
            </a:r>
            <a:r>
              <a:rPr lang="sq-AL" b="1" dirty="0">
                <a:latin typeface="Andalus" pitchFamily="18" charset="-78"/>
                <a:cs typeface="Andalus" pitchFamily="18" charset="-78"/>
              </a:rPr>
              <a:t>I shfrytëzueshëm</a:t>
            </a:r>
            <a:r>
              <a:rPr lang="sq-AL" dirty="0">
                <a:latin typeface="Andalus" pitchFamily="18" charset="-78"/>
                <a:cs typeface="Andalus" pitchFamily="18" charset="-78"/>
              </a:rPr>
              <a:t> – si në aspektin teorik ashtu edhe në atë praktik. Kjo do të thotë se rregullat e kontabilitetit përherë janë bazuar në kornizën teorike konceptuale.</a:t>
            </a:r>
          </a:p>
          <a:p>
            <a:pPr marL="609600" indent="-609600" algn="just">
              <a:buNone/>
              <a:defRPr/>
            </a:pPr>
            <a:endParaRPr lang="sq-AL" dirty="0">
              <a:latin typeface="Andalus" pitchFamily="18" charset="-78"/>
              <a:cs typeface="Andalus" pitchFamily="18" charset="-78"/>
            </a:endParaRPr>
          </a:p>
          <a:p>
            <a:pPr marL="609600" indent="-609600" algn="just">
              <a:buNone/>
              <a:defRPr/>
            </a:pPr>
            <a:r>
              <a:rPr lang="sq-AL" b="1" dirty="0">
                <a:latin typeface="Andalus" pitchFamily="18" charset="-78"/>
                <a:cs typeface="Andalus" pitchFamily="18" charset="-78"/>
              </a:rPr>
              <a:t>d. Vendimet </a:t>
            </a:r>
            <a:r>
              <a:rPr lang="sq-AL" dirty="0">
                <a:latin typeface="Andalus" pitchFamily="18" charset="-78"/>
                <a:cs typeface="Andalus" pitchFamily="18" charset="-78"/>
              </a:rPr>
              <a:t>– informata që del nga kontabiliteti është e rëndësishme vetëm nëse është e shfrytëzueshme. Në këtë mënyrë, ne mund të marrim një vendim në drejtim të arritjes së profitit sa më të madh.</a:t>
            </a:r>
            <a:endParaRPr lang="en-US" dirty="0">
              <a:latin typeface="Andalus" pitchFamily="18" charset="-78"/>
              <a:cs typeface="Andalus" pitchFamily="18" charset="-78"/>
            </a:endParaRPr>
          </a:p>
          <a:p>
            <a:pPr marL="274320" indent="-274320">
              <a:buFont typeface="Wingdings 2"/>
              <a:buChar char=""/>
              <a:defRPr/>
            </a:pPr>
            <a:endParaRPr lang="en-US" dirty="0"/>
          </a:p>
        </p:txBody>
      </p:sp>
      <p:sp>
        <p:nvSpPr>
          <p:cNvPr id="2" name="Slide Number Placeholder 1"/>
          <p:cNvSpPr>
            <a:spLocks noGrp="1"/>
          </p:cNvSpPr>
          <p:nvPr>
            <p:ph type="sldNum" sz="quarter" idx="12"/>
          </p:nvPr>
        </p:nvSpPr>
        <p:spPr/>
        <p:txBody>
          <a:bodyPr/>
          <a:lstStyle/>
          <a:p>
            <a:fld id="{30EAF011-1B97-48A7-85B3-B95A2B65C876}" type="slidenum">
              <a:rPr lang="sq-AL" smtClean="0"/>
              <a:t>35</a:t>
            </a:fld>
            <a:endParaRPr lang="sq-AL"/>
          </a:p>
        </p:txBody>
      </p:sp>
    </p:spTree>
    <p:extLst>
      <p:ext uri="{BB962C8B-B14F-4D97-AF65-F5344CB8AC3E}">
        <p14:creationId xmlns:p14="http://schemas.microsoft.com/office/powerpoint/2010/main" val="1881354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title"/>
          </p:nvPr>
        </p:nvSpPr>
        <p:spPr/>
        <p:txBody>
          <a:bodyPr/>
          <a:lstStyle/>
          <a:p>
            <a:pPr eaLnBrk="1" hangingPunct="1"/>
            <a:r>
              <a:rPr lang="sq-AL" altLang="en-US" dirty="0">
                <a:latin typeface="Times New Roman" panose="02020603050405020304" pitchFamily="18" charset="0"/>
                <a:cs typeface="Times New Roman" panose="02020603050405020304" pitchFamily="18" charset="0"/>
              </a:rPr>
              <a:t>Ndikimi i kontabilitetit</a:t>
            </a:r>
            <a:endParaRPr lang="en-US" altLang="en-US" dirty="0">
              <a:latin typeface="Times New Roman" panose="02020603050405020304" pitchFamily="18" charset="0"/>
              <a:cs typeface="Times New Roman" panose="02020603050405020304" pitchFamily="18" charset="0"/>
            </a:endParaRPr>
          </a:p>
        </p:txBody>
      </p:sp>
      <p:sp>
        <p:nvSpPr>
          <p:cNvPr id="56323" name="Content Placeholder 3"/>
          <p:cNvSpPr>
            <a:spLocks noGrp="1"/>
          </p:cNvSpPr>
          <p:nvPr>
            <p:ph idx="1"/>
          </p:nvPr>
        </p:nvSpPr>
        <p:spPr>
          <a:xfrm>
            <a:off x="471948" y="1600200"/>
            <a:ext cx="10881852" cy="3758381"/>
          </a:xfrm>
        </p:spPr>
        <p:txBody>
          <a:bodyPr/>
          <a:lstStyle/>
          <a:p>
            <a:pPr algn="just" eaLnBrk="1" hangingPunct="1"/>
            <a:r>
              <a:rPr lang="sq-AL" altLang="en-US" dirty="0">
                <a:latin typeface="Times New Roman" panose="02020603050405020304" pitchFamily="18" charset="0"/>
                <a:cs typeface="Times New Roman" panose="02020603050405020304" pitchFamily="18" charset="0"/>
              </a:rPr>
              <a:t>Kontabiliteti është veprimtari e përcjelljes dhe e studimit apo e kërkimit kontabël në procesin afarist. </a:t>
            </a:r>
          </a:p>
          <a:p>
            <a:pPr algn="just" eaLnBrk="1" hangingPunct="1"/>
            <a:r>
              <a:rPr lang="sq-AL" altLang="en-US" dirty="0">
                <a:latin typeface="Times New Roman" panose="02020603050405020304" pitchFamily="18" charset="0"/>
                <a:cs typeface="Times New Roman" panose="02020603050405020304" pitchFamily="18" charset="0"/>
              </a:rPr>
              <a:t>Me nocionin përcjellje të procesit afarist nënkuptojmë:</a:t>
            </a:r>
          </a:p>
          <a:p>
            <a:pPr algn="just" eaLnBrk="1" hangingPunct="1">
              <a:buFont typeface="Wingdings" panose="05000000000000000000" pitchFamily="2" charset="2"/>
              <a:buChar char="ü"/>
            </a:pPr>
            <a:r>
              <a:rPr lang="sq-AL" altLang="en-US" i="1" dirty="0">
                <a:latin typeface="Times New Roman" panose="02020603050405020304" pitchFamily="18" charset="0"/>
                <a:cs typeface="Times New Roman" panose="02020603050405020304" pitchFamily="18" charset="0"/>
              </a:rPr>
              <a:t>Udhëheqjen e librave, rezultat i së cilës janë përllogaritjet e ndryshme,</a:t>
            </a:r>
          </a:p>
          <a:p>
            <a:pPr algn="just" eaLnBrk="1" hangingPunct="1">
              <a:buFont typeface="Wingdings" panose="05000000000000000000" pitchFamily="2" charset="2"/>
              <a:buChar char="ü"/>
            </a:pPr>
            <a:r>
              <a:rPr lang="sq-AL" altLang="en-US" i="1" dirty="0">
                <a:latin typeface="Times New Roman" panose="02020603050405020304" pitchFamily="18" charset="0"/>
                <a:cs typeface="Times New Roman" panose="02020603050405020304" pitchFamily="18" charset="0"/>
              </a:rPr>
              <a:t>Planifikimin kontabël, rezultat i së cilit janë </a:t>
            </a:r>
            <a:r>
              <a:rPr lang="sq-AL" altLang="en-US" i="1" dirty="0" err="1">
                <a:latin typeface="Times New Roman" panose="02020603050405020304" pitchFamily="18" charset="0"/>
                <a:cs typeface="Times New Roman" panose="02020603050405020304" pitchFamily="18" charset="0"/>
              </a:rPr>
              <a:t>parallogaritjet</a:t>
            </a:r>
            <a:r>
              <a:rPr lang="sq-AL" altLang="en-US" i="1" dirty="0">
                <a:latin typeface="Times New Roman" panose="02020603050405020304" pitchFamily="18" charset="0"/>
                <a:cs typeface="Times New Roman" panose="02020603050405020304" pitchFamily="18" charset="0"/>
              </a:rPr>
              <a:t> e ndryshme</a:t>
            </a:r>
          </a:p>
        </p:txBody>
      </p:sp>
      <p:sp>
        <p:nvSpPr>
          <p:cNvPr id="2" name="Slide Number Placeholder 1"/>
          <p:cNvSpPr>
            <a:spLocks noGrp="1"/>
          </p:cNvSpPr>
          <p:nvPr>
            <p:ph type="sldNum" sz="quarter" idx="12"/>
          </p:nvPr>
        </p:nvSpPr>
        <p:spPr/>
        <p:txBody>
          <a:bodyPr/>
          <a:lstStyle/>
          <a:p>
            <a:fld id="{30EAF011-1B97-48A7-85B3-B95A2B65C876}" type="slidenum">
              <a:rPr lang="sq-AL" smtClean="0"/>
              <a:t>36</a:t>
            </a:fld>
            <a:endParaRPr lang="sq-AL"/>
          </a:p>
        </p:txBody>
      </p:sp>
    </p:spTree>
    <p:extLst>
      <p:ext uri="{BB962C8B-B14F-4D97-AF65-F5344CB8AC3E}">
        <p14:creationId xmlns:p14="http://schemas.microsoft.com/office/powerpoint/2010/main" val="320639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a:xfrm>
            <a:off x="635409" y="1270692"/>
            <a:ext cx="10718391" cy="4629150"/>
          </a:xfrm>
          <a:gradFill rotWithShape="1">
            <a:gsLst>
              <a:gs pos="0">
                <a:srgbClr val="EDECD2"/>
              </a:gs>
              <a:gs pos="100000">
                <a:srgbClr val="9D9C8B"/>
              </a:gs>
            </a:gsLst>
            <a:lin ang="5400000" scaled="1"/>
          </a:gradFill>
        </p:spPr>
        <p:txBody>
          <a:bodyPr vert="horz" lIns="90488" tIns="44450" rIns="90488" bIns="44450" rtlCol="0">
            <a:normAutofit/>
          </a:bodyPr>
          <a:lstStyle/>
          <a:p>
            <a:pPr marL="0" indent="0" algn="just">
              <a:lnSpc>
                <a:spcPct val="115000"/>
              </a:lnSpc>
              <a:spcBef>
                <a:spcPct val="50000"/>
              </a:spcBef>
              <a:buNone/>
            </a:pPr>
            <a:r>
              <a:rPr lang="sq-AL" altLang="en-US" sz="3200" dirty="0"/>
              <a:t>K</a:t>
            </a:r>
            <a:r>
              <a:rPr lang="en-US" altLang="en-US" sz="3200" dirty="0"/>
              <a:t>ONTABILITET</a:t>
            </a:r>
            <a:r>
              <a:rPr lang="sq-AL" altLang="en-US" sz="3200" dirty="0"/>
              <a:t>I ËSHTË SISTEM I CILI </a:t>
            </a:r>
            <a:r>
              <a:rPr lang="sq-AL" altLang="en-US" sz="3200" u="sng" dirty="0"/>
              <a:t>IDENTIFIKON</a:t>
            </a:r>
            <a:r>
              <a:rPr lang="sq-AL" altLang="en-US" sz="3200" dirty="0"/>
              <a:t>, </a:t>
            </a:r>
            <a:r>
              <a:rPr lang="sq-AL" altLang="en-US" sz="3200" u="sng" dirty="0"/>
              <a:t>REGJISTRON</a:t>
            </a:r>
            <a:r>
              <a:rPr lang="sq-AL" altLang="en-US" sz="3200" dirty="0"/>
              <a:t>, </a:t>
            </a:r>
            <a:r>
              <a:rPr lang="sq-AL" altLang="en-US" sz="3200" u="sng" dirty="0"/>
              <a:t>KOMUNIKON</a:t>
            </a:r>
            <a:r>
              <a:rPr lang="sq-AL" altLang="en-US" sz="3200" dirty="0"/>
              <a:t> INFORMATA QË JANË </a:t>
            </a:r>
            <a:r>
              <a:rPr lang="sq-AL" altLang="en-US" sz="3200" u="sng" dirty="0"/>
              <a:t>RELEVANTE</a:t>
            </a:r>
            <a:r>
              <a:rPr lang="sq-AL" altLang="en-US" sz="3200" dirty="0"/>
              <a:t>, </a:t>
            </a:r>
            <a:r>
              <a:rPr lang="sq-AL" altLang="en-US" sz="3200" u="sng" dirty="0"/>
              <a:t>TË BESUESHME</a:t>
            </a:r>
            <a:r>
              <a:rPr lang="sq-AL" altLang="en-US" sz="3200" dirty="0"/>
              <a:t> DHE </a:t>
            </a:r>
            <a:r>
              <a:rPr lang="sq-AL" altLang="en-US" sz="3200" u="sng" dirty="0"/>
              <a:t>TË KRAHASUESHME</a:t>
            </a:r>
            <a:r>
              <a:rPr lang="sq-AL" altLang="en-US" sz="3200" dirty="0"/>
              <a:t> NË MËNYRË QË TI NDIHMO</a:t>
            </a:r>
            <a:r>
              <a:rPr lang="en-US" altLang="en-US" sz="3200" dirty="0"/>
              <a:t>I</a:t>
            </a:r>
            <a:r>
              <a:rPr lang="sq-AL" altLang="en-US" sz="3200" dirty="0"/>
              <a:t> SHFRYTËZUESIT PËR MARRJEN E </a:t>
            </a:r>
            <a:r>
              <a:rPr lang="sq-AL" altLang="en-US" sz="3200" u="sng" dirty="0"/>
              <a:t>VENDIMEVE MË TË MIRA</a:t>
            </a:r>
            <a:r>
              <a:rPr lang="en-US" altLang="en-US" sz="3200" u="sng" dirty="0"/>
              <a:t>?</a:t>
            </a:r>
            <a:endParaRPr lang="sq-AL" altLang="en-US" sz="3200" u="sng" dirty="0"/>
          </a:p>
          <a:p>
            <a:pPr marL="0" indent="0">
              <a:lnSpc>
                <a:spcPct val="115000"/>
              </a:lnSpc>
              <a:spcBef>
                <a:spcPct val="50000"/>
              </a:spcBef>
              <a:buNone/>
            </a:pPr>
            <a:r>
              <a:rPr lang="sq-AL" altLang="en-US" sz="3200" dirty="0"/>
              <a:t>   </a:t>
            </a:r>
            <a:r>
              <a:rPr lang="en-US" altLang="en-US" sz="3200" dirty="0"/>
              <a:t>A) 	</a:t>
            </a:r>
            <a:r>
              <a:rPr lang="sq-AL" altLang="en-US" sz="3200" dirty="0"/>
              <a:t>E saktë  </a:t>
            </a:r>
            <a:endParaRPr lang="en-US" altLang="en-US" sz="3200" dirty="0"/>
          </a:p>
          <a:p>
            <a:pPr marL="914400" lvl="1" indent="-623888">
              <a:spcBef>
                <a:spcPct val="100000"/>
              </a:spcBef>
              <a:buNone/>
            </a:pPr>
            <a:r>
              <a:rPr lang="en-US" altLang="en-US" sz="3200" dirty="0"/>
              <a:t>B) 	</a:t>
            </a:r>
            <a:r>
              <a:rPr lang="sq-AL" altLang="en-US" sz="3200" dirty="0"/>
              <a:t>E pasaktë</a:t>
            </a:r>
            <a:endParaRPr lang="en-US" altLang="en-US" sz="3200" dirty="0"/>
          </a:p>
        </p:txBody>
      </p:sp>
      <p:sp>
        <p:nvSpPr>
          <p:cNvPr id="776195" name="Oval 3"/>
          <p:cNvSpPr>
            <a:spLocks noChangeArrowheads="1"/>
          </p:cNvSpPr>
          <p:nvPr/>
        </p:nvSpPr>
        <p:spPr bwMode="auto">
          <a:xfrm>
            <a:off x="838200" y="3853220"/>
            <a:ext cx="635000" cy="574675"/>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76196" name="Rectangle 4"/>
          <p:cNvSpPr>
            <a:spLocks noChangeArrowheads="1"/>
          </p:cNvSpPr>
          <p:nvPr/>
        </p:nvSpPr>
        <p:spPr bwMode="auto">
          <a:xfrm>
            <a:off x="1524000" y="257176"/>
            <a:ext cx="9144000" cy="360363"/>
          </a:xfrm>
          <a:prstGeom prst="rect">
            <a:avLst/>
          </a:prstGeom>
          <a:solidFill>
            <a:schemeClr val="bg1"/>
          </a:solidFill>
          <a:ln w="12700">
            <a:noFill/>
            <a:miter lim="800000"/>
            <a:headEnd/>
            <a:tailEnd/>
          </a:ln>
          <a:effectLst/>
        </p:spPr>
        <p:txBody>
          <a:bodyPr lIns="90488" tIns="44450" rIns="90488" bIns="44450" anchor="ctr"/>
          <a:lstStyle/>
          <a:p>
            <a:pPr marL="180975" algn="ctr">
              <a:defRPr/>
            </a:pPr>
            <a:r>
              <a:rPr lang="en-US" sz="4000" u="sng">
                <a:solidFill>
                  <a:srgbClr val="0000FF"/>
                </a:solidFill>
                <a:effectLst>
                  <a:outerShdw blurRad="38100" dist="38100" dir="2700000" algn="tl">
                    <a:srgbClr val="C0C0C0"/>
                  </a:outerShdw>
                </a:effectLst>
                <a:latin typeface="Arial Black" pitchFamily="34" charset="0"/>
              </a:rPr>
              <a:t>TEST I SHPEJT</a:t>
            </a:r>
            <a:r>
              <a:rPr lang="en-US" sz="4000">
                <a:solidFill>
                  <a:srgbClr val="0000FF"/>
                </a:solidFill>
                <a:effectLst>
                  <a:outerShdw blurRad="38100" dist="38100" dir="2700000" algn="tl">
                    <a:srgbClr val="C0C0C0"/>
                  </a:outerShdw>
                </a:effectLst>
                <a:latin typeface="Tahoma" pitchFamily="34" charset="0"/>
              </a:rPr>
              <a:t>  </a:t>
            </a:r>
            <a:r>
              <a:rPr lang="en-US" sz="4800">
                <a:solidFill>
                  <a:srgbClr val="FF6600"/>
                </a:solidFill>
                <a:latin typeface="Arial Black" pitchFamily="34" charset="0"/>
                <a:sym typeface="Wingdings" pitchFamily="2" charset="2"/>
              </a:rPr>
              <a:t></a:t>
            </a:r>
          </a:p>
        </p:txBody>
      </p:sp>
      <p:sp>
        <p:nvSpPr>
          <p:cNvPr id="2" name="Slide Number Placeholder 1"/>
          <p:cNvSpPr>
            <a:spLocks noGrp="1"/>
          </p:cNvSpPr>
          <p:nvPr>
            <p:ph type="sldNum" sz="quarter" idx="12"/>
          </p:nvPr>
        </p:nvSpPr>
        <p:spPr/>
        <p:txBody>
          <a:bodyPr/>
          <a:lstStyle/>
          <a:p>
            <a:fld id="{30EAF011-1B97-48A7-85B3-B95A2B65C876}" type="slidenum">
              <a:rPr lang="sq-AL" smtClean="0"/>
              <a:t>37</a:t>
            </a:fld>
            <a:endParaRPr lang="sq-AL"/>
          </a:p>
        </p:txBody>
      </p:sp>
    </p:spTree>
    <p:extLst>
      <p:ext uri="{BB962C8B-B14F-4D97-AF65-F5344CB8AC3E}">
        <p14:creationId xmlns:p14="http://schemas.microsoft.com/office/powerpoint/2010/main" val="291435250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30500"/>
                                  </p:stCondLst>
                                  <p:childTnLst>
                                    <p:set>
                                      <p:cBhvr>
                                        <p:cTn id="6" dur="1" fill="hold">
                                          <p:stCondLst>
                                            <p:cond delay="0"/>
                                          </p:stCondLst>
                                        </p:cTn>
                                        <p:tgtEl>
                                          <p:spTgt spid="776195"/>
                                        </p:tgtEl>
                                        <p:attrNameLst>
                                          <p:attrName>style.visibility</p:attrName>
                                        </p:attrNameLst>
                                      </p:cBhvr>
                                      <p:to>
                                        <p:strVal val="visible"/>
                                      </p:to>
                                    </p:set>
                                    <p:anim calcmode="lin" valueType="num">
                                      <p:cBhvr additive="base">
                                        <p:cTn id="7" dur="5000" fill="hold"/>
                                        <p:tgtEl>
                                          <p:spTgt spid="776195"/>
                                        </p:tgtEl>
                                        <p:attrNameLst>
                                          <p:attrName>ppt_x</p:attrName>
                                        </p:attrNameLst>
                                      </p:cBhvr>
                                      <p:tavLst>
                                        <p:tav tm="0">
                                          <p:val>
                                            <p:strVal val="#ppt_x"/>
                                          </p:val>
                                        </p:tav>
                                        <p:tav tm="100000">
                                          <p:val>
                                            <p:strVal val="#ppt_x"/>
                                          </p:val>
                                        </p:tav>
                                      </p:tavLst>
                                    </p:anim>
                                    <p:anim calcmode="lin" valueType="num">
                                      <p:cBhvr additive="base">
                                        <p:cTn id="8" dur="5000" fill="hold"/>
                                        <p:tgtEl>
                                          <p:spTgt spid="7761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1" name="Oval 2053"/>
          <p:cNvSpPr>
            <a:spLocks noChangeArrowheads="1"/>
          </p:cNvSpPr>
          <p:nvPr/>
        </p:nvSpPr>
        <p:spPr bwMode="auto">
          <a:xfrm>
            <a:off x="5889523" y="3224981"/>
            <a:ext cx="4433274" cy="2831229"/>
          </a:xfrm>
          <a:prstGeom prst="ellipse">
            <a:avLst/>
          </a:prstGeom>
          <a:solidFill>
            <a:schemeClr val="accent1">
              <a:lumMod val="40000"/>
              <a:lumOff val="60000"/>
            </a:schemeClr>
          </a:soli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pPr algn="ctr" eaLnBrk="1" hangingPunct="1">
              <a:defRPr/>
            </a:pPr>
            <a:r>
              <a:rPr lang="sq-AL" sz="2800" dirty="0">
                <a:solidFill>
                  <a:schemeClr val="tx1"/>
                </a:solidFill>
                <a:latin typeface="Times New Roman" panose="02020603050405020304" pitchFamily="18" charset="0"/>
                <a:cs typeface="Times New Roman" panose="02020603050405020304" pitchFamily="18" charset="0"/>
              </a:rPr>
              <a:t>Kontabiliteti i menaxhmentit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77862" name="Oval 2054"/>
          <p:cNvSpPr>
            <a:spLocks noChangeArrowheads="1"/>
          </p:cNvSpPr>
          <p:nvPr/>
        </p:nvSpPr>
        <p:spPr bwMode="auto">
          <a:xfrm>
            <a:off x="1022555" y="1002890"/>
            <a:ext cx="5300458" cy="2627440"/>
          </a:xfrm>
          <a:prstGeom prst="ellipse">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pPr algn="ctr" eaLnBrk="1" hangingPunct="1">
              <a:defRPr/>
            </a:pPr>
            <a:r>
              <a:rPr lang="sq-AL" sz="3200" dirty="0">
                <a:solidFill>
                  <a:schemeClr val="tx1"/>
                </a:solidFill>
                <a:latin typeface="Times New Roman" panose="02020603050405020304" pitchFamily="18" charset="0"/>
                <a:cs typeface="Times New Roman" panose="02020603050405020304" pitchFamily="18" charset="0"/>
              </a:rPr>
              <a:t>Kontabiliteti financiar</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8376" name="Rectangle 2058"/>
          <p:cNvSpPr>
            <a:spLocks noGrp="1" noChangeArrowheads="1"/>
          </p:cNvSpPr>
          <p:nvPr>
            <p:ph type="title"/>
          </p:nvPr>
        </p:nvSpPr>
        <p:spPr>
          <a:xfrm>
            <a:off x="838200" y="365125"/>
            <a:ext cx="5484813" cy="733603"/>
          </a:xfrm>
          <a:ln>
            <a:solidFill>
              <a:schemeClr val="accent1"/>
            </a:solidFill>
          </a:ln>
        </p:spPr>
        <p:txBody>
          <a:bodyPr/>
          <a:lstStyle/>
          <a:p>
            <a:pPr eaLnBrk="1" hangingPunct="1"/>
            <a:r>
              <a:rPr lang="sq-AL" altLang="en-US" dirty="0">
                <a:latin typeface="Times New Roman" panose="02020603050405020304" pitchFamily="18" charset="0"/>
                <a:cs typeface="Times New Roman" panose="02020603050405020304" pitchFamily="18" charset="0"/>
              </a:rPr>
              <a:t>Fushat e kontabilitetit</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38</a:t>
            </a:fld>
            <a:endParaRPr lang="sq-AL"/>
          </a:p>
        </p:txBody>
      </p:sp>
      <p:cxnSp>
        <p:nvCxnSpPr>
          <p:cNvPr id="4" name="Straight Arrow Connector 3">
            <a:extLst>
              <a:ext uri="{FF2B5EF4-FFF2-40B4-BE49-F238E27FC236}">
                <a16:creationId xmlns:a16="http://schemas.microsoft.com/office/drawing/2014/main" id="{29A0B97F-0043-4CE1-C91D-8293026F68CA}"/>
              </a:ext>
            </a:extLst>
          </p:cNvPr>
          <p:cNvCxnSpPr/>
          <p:nvPr/>
        </p:nvCxnSpPr>
        <p:spPr>
          <a:xfrm>
            <a:off x="4886632" y="3429000"/>
            <a:ext cx="1002891" cy="934525"/>
          </a:xfrm>
          <a:prstGeom prst="straightConnector1">
            <a:avLst/>
          </a:prstGeom>
          <a:ln w="76200">
            <a:headEnd type="triangle"/>
            <a:tailEnd type="triangle"/>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C329A1A-E360-5D01-7440-A4173A06A312}"/>
              </a:ext>
            </a:extLst>
          </p:cNvPr>
          <p:cNvPicPr>
            <a:picLocks noChangeAspect="1"/>
          </p:cNvPicPr>
          <p:nvPr/>
        </p:nvPicPr>
        <p:blipFill>
          <a:blip r:embed="rId2"/>
          <a:stretch>
            <a:fillRect/>
          </a:stretch>
        </p:blipFill>
        <p:spPr>
          <a:xfrm>
            <a:off x="107169" y="2776918"/>
            <a:ext cx="4648849" cy="2759724"/>
          </a:xfrm>
          <a:prstGeom prst="rect">
            <a:avLst/>
          </a:prstGeom>
        </p:spPr>
      </p:pic>
      <p:pic>
        <p:nvPicPr>
          <p:cNvPr id="7" name="Picture 6">
            <a:extLst>
              <a:ext uri="{FF2B5EF4-FFF2-40B4-BE49-F238E27FC236}">
                <a16:creationId xmlns:a16="http://schemas.microsoft.com/office/drawing/2014/main" id="{C8D03BE1-D2E6-D7F8-FC7E-142B9D7F0ADB}"/>
              </a:ext>
            </a:extLst>
          </p:cNvPr>
          <p:cNvPicPr>
            <a:picLocks noChangeAspect="1"/>
          </p:cNvPicPr>
          <p:nvPr/>
        </p:nvPicPr>
        <p:blipFill>
          <a:blip r:embed="rId3"/>
          <a:stretch>
            <a:fillRect/>
          </a:stretch>
        </p:blipFill>
        <p:spPr>
          <a:xfrm>
            <a:off x="7144378" y="1939331"/>
            <a:ext cx="4311924" cy="2424193"/>
          </a:xfrm>
          <a:prstGeom prst="rect">
            <a:avLst/>
          </a:prstGeom>
        </p:spPr>
      </p:pic>
    </p:spTree>
    <p:extLst>
      <p:ext uri="{BB962C8B-B14F-4D97-AF65-F5344CB8AC3E}">
        <p14:creationId xmlns:p14="http://schemas.microsoft.com/office/powerpoint/2010/main" val="2672318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77862"/>
                                        </p:tgtEl>
                                        <p:attrNameLst>
                                          <p:attrName>style.visibility</p:attrName>
                                        </p:attrNameLst>
                                      </p:cBhvr>
                                      <p:to>
                                        <p:strVal val="visible"/>
                                      </p:to>
                                    </p:set>
                                    <p:animEffect transition="in" filter="blinds(horizontal)">
                                      <p:cBhvr>
                                        <p:cTn id="7" dur="500"/>
                                        <p:tgtEl>
                                          <p:spTgt spid="377862"/>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77861"/>
                                        </p:tgtEl>
                                        <p:attrNameLst>
                                          <p:attrName>style.visibility</p:attrName>
                                        </p:attrNameLst>
                                      </p:cBhvr>
                                      <p:to>
                                        <p:strVal val="visible"/>
                                      </p:to>
                                    </p:set>
                                    <p:animEffect transition="in" filter="blinds(horizontal)">
                                      <p:cBhvr>
                                        <p:cTn id="11" dur="500"/>
                                        <p:tgtEl>
                                          <p:spTgt spid="37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3124200" y="533400"/>
            <a:ext cx="5867400" cy="520700"/>
          </a:xfrm>
          <a:prstGeom prst="rect">
            <a:avLst/>
          </a:prstGeom>
          <a:solidFill>
            <a:srgbClr val="EAEAEA"/>
          </a:solidFill>
          <a:ln w="50800">
            <a:solidFill>
              <a:schemeClr val="tx2"/>
            </a:solidFill>
            <a:miter lim="800000"/>
            <a:headEnd/>
            <a:tailEnd/>
          </a:ln>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800" b="1">
                <a:latin typeface="Arial" panose="020B0604020202020204" pitchFamily="34" charset="0"/>
              </a:rPr>
              <a:t>Sistemi i kontabilitetit</a:t>
            </a:r>
            <a:endParaRPr lang="en-US" altLang="en-US" sz="2800" b="1">
              <a:latin typeface="Arial" panose="020B0604020202020204" pitchFamily="34" charset="0"/>
            </a:endParaRPr>
          </a:p>
        </p:txBody>
      </p:sp>
      <p:grpSp>
        <p:nvGrpSpPr>
          <p:cNvPr id="2" name="Group 4"/>
          <p:cNvGrpSpPr>
            <a:grpSpLocks/>
          </p:cNvGrpSpPr>
          <p:nvPr/>
        </p:nvGrpSpPr>
        <p:grpSpPr bwMode="auto">
          <a:xfrm>
            <a:off x="1584326" y="1052514"/>
            <a:ext cx="8958263" cy="3214687"/>
            <a:chOff x="38" y="663"/>
            <a:chExt cx="5643" cy="2025"/>
          </a:xfrm>
          <a:solidFill>
            <a:schemeClr val="accent1">
              <a:lumMod val="40000"/>
              <a:lumOff val="60000"/>
            </a:schemeClr>
          </a:solidFill>
        </p:grpSpPr>
        <p:sp>
          <p:nvSpPr>
            <p:cNvPr id="57353" name="Rectangle 5"/>
            <p:cNvSpPr>
              <a:spLocks noChangeArrowheads="1"/>
            </p:cNvSpPr>
            <p:nvPr/>
          </p:nvSpPr>
          <p:spPr bwMode="auto">
            <a:xfrm>
              <a:off x="38" y="1895"/>
              <a:ext cx="2794" cy="793"/>
            </a:xfrm>
            <a:prstGeom prst="rect">
              <a:avLst/>
            </a:prstGeom>
            <a:grpFill/>
            <a:ln w="50800">
              <a:solidFill>
                <a:schemeClr val="bg2"/>
              </a:solidFill>
              <a:miter lim="800000"/>
              <a:headEnd/>
              <a:tailEnd/>
            </a:ln>
          </p:spPr>
          <p:txBody>
            <a:bodyPr lIns="90488" tIns="44450" rIns="90488" bIns="44450">
              <a:spAutoFit/>
            </a:bodyPr>
            <a:lstStyle/>
            <a:p>
              <a:pPr algn="ctr">
                <a:defRPr/>
              </a:pPr>
              <a:r>
                <a:rPr lang="sq-AL" sz="2000" b="1" dirty="0">
                  <a:solidFill>
                    <a:srgbClr val="FF0000"/>
                  </a:solidFill>
                  <a:latin typeface="Arial" charset="0"/>
                </a:rPr>
                <a:t>Sistemi i kontabilitetit financiar</a:t>
              </a:r>
              <a:endParaRPr lang="en-US" sz="2000" b="1" dirty="0">
                <a:solidFill>
                  <a:srgbClr val="FF0000"/>
                </a:solidFill>
                <a:latin typeface="Arial" charset="0"/>
              </a:endParaRPr>
            </a:p>
            <a:p>
              <a:pPr algn="ctr">
                <a:defRPr/>
              </a:pPr>
              <a:endParaRPr lang="en-US" sz="2000" b="1" dirty="0">
                <a:solidFill>
                  <a:srgbClr val="FF0000"/>
                </a:solidFill>
                <a:latin typeface="Arial" charset="0"/>
              </a:endParaRPr>
            </a:p>
            <a:p>
              <a:pPr algn="ctr">
                <a:defRPr/>
              </a:pPr>
              <a:r>
                <a:rPr lang="sq-AL" b="1" i="1" dirty="0">
                  <a:solidFill>
                    <a:srgbClr val="000000"/>
                  </a:solidFill>
                  <a:latin typeface="Arial" charset="0"/>
                </a:rPr>
                <a:t>Raportet periodike financiare dhe </a:t>
              </a:r>
              <a:r>
                <a:rPr lang="en-US" b="1" i="1" dirty="0">
                  <a:solidFill>
                    <a:srgbClr val="000000"/>
                  </a:solidFill>
                  <a:latin typeface="Arial" charset="0"/>
                </a:rPr>
                <a:t> </a:t>
              </a:r>
              <a:r>
                <a:rPr lang="sq-AL" b="1" i="1" dirty="0">
                  <a:solidFill>
                    <a:srgbClr val="000000"/>
                  </a:solidFill>
                  <a:latin typeface="Arial" charset="0"/>
                </a:rPr>
                <a:t>raporte të ngjashme</a:t>
              </a:r>
              <a:endParaRPr lang="en-US" b="1" i="1" dirty="0">
                <a:solidFill>
                  <a:srgbClr val="000000"/>
                </a:solidFill>
                <a:latin typeface="Arial" charset="0"/>
              </a:endParaRPr>
            </a:p>
          </p:txBody>
        </p:sp>
        <p:sp>
          <p:nvSpPr>
            <p:cNvPr id="57354" name="Rectangle 6"/>
            <p:cNvSpPr>
              <a:spLocks noChangeArrowheads="1"/>
            </p:cNvSpPr>
            <p:nvPr/>
          </p:nvSpPr>
          <p:spPr bwMode="auto">
            <a:xfrm>
              <a:off x="2919" y="1895"/>
              <a:ext cx="2762" cy="793"/>
            </a:xfrm>
            <a:prstGeom prst="rect">
              <a:avLst/>
            </a:prstGeom>
            <a:grpFill/>
            <a:ln w="50800">
              <a:solidFill>
                <a:schemeClr val="bg2"/>
              </a:solidFill>
              <a:miter lim="800000"/>
              <a:headEnd/>
              <a:tailEnd/>
            </a:ln>
          </p:spPr>
          <p:txBody>
            <a:bodyPr lIns="90488" tIns="44450" rIns="90488" bIns="44450">
              <a:spAutoFit/>
            </a:bodyPr>
            <a:lstStyle/>
            <a:p>
              <a:pPr algn="ctr">
                <a:defRPr/>
              </a:pPr>
              <a:r>
                <a:rPr lang="sq-AL" sz="2000" b="1" dirty="0">
                  <a:solidFill>
                    <a:srgbClr val="FF0000"/>
                  </a:solidFill>
                  <a:latin typeface="Arial" charset="0"/>
                </a:rPr>
                <a:t>Sistemi i kontabilitetit </a:t>
              </a:r>
              <a:r>
                <a:rPr lang="sq-AL" sz="2000" b="1" dirty="0" err="1">
                  <a:solidFill>
                    <a:srgbClr val="FF0000"/>
                  </a:solidFill>
                  <a:latin typeface="Arial" charset="0"/>
                </a:rPr>
                <a:t>menaxherial</a:t>
              </a:r>
              <a:endParaRPr lang="en-US" sz="2000" b="1" dirty="0">
                <a:solidFill>
                  <a:srgbClr val="FF0000"/>
                </a:solidFill>
                <a:latin typeface="Arial" charset="0"/>
              </a:endParaRPr>
            </a:p>
            <a:p>
              <a:pPr algn="ctr">
                <a:defRPr/>
              </a:pPr>
              <a:endParaRPr lang="sq-AL" sz="2000" b="1" dirty="0">
                <a:solidFill>
                  <a:srgbClr val="FF0000"/>
                </a:solidFill>
                <a:latin typeface="Arial" charset="0"/>
              </a:endParaRPr>
            </a:p>
            <a:p>
              <a:pPr algn="ctr">
                <a:defRPr/>
              </a:pPr>
              <a:r>
                <a:rPr lang="sq-AL" b="1" i="1" dirty="0">
                  <a:solidFill>
                    <a:srgbClr val="000000"/>
                  </a:solidFill>
                  <a:latin typeface="Arial" charset="0"/>
                </a:rPr>
                <a:t>Planet detale dhe raportet </a:t>
              </a:r>
            </a:p>
            <a:p>
              <a:pPr algn="ctr">
                <a:defRPr/>
              </a:pPr>
              <a:r>
                <a:rPr lang="en-US" b="1" i="1" dirty="0">
                  <a:solidFill>
                    <a:srgbClr val="000000"/>
                  </a:solidFill>
                  <a:latin typeface="Arial" charset="0"/>
                </a:rPr>
                <a:t>E </a:t>
              </a:r>
              <a:r>
                <a:rPr lang="en-US" b="1" i="1" dirty="0" err="1">
                  <a:solidFill>
                    <a:srgbClr val="000000"/>
                  </a:solidFill>
                  <a:latin typeface="Arial" charset="0"/>
                </a:rPr>
                <a:t>rregullta</a:t>
              </a:r>
              <a:r>
                <a:rPr lang="en-US" b="1" i="1" dirty="0">
                  <a:solidFill>
                    <a:srgbClr val="000000"/>
                  </a:solidFill>
                  <a:latin typeface="Arial" charset="0"/>
                </a:rPr>
                <a:t> </a:t>
              </a:r>
              <a:r>
                <a:rPr lang="sq-AL" b="1" i="1" dirty="0">
                  <a:solidFill>
                    <a:srgbClr val="000000"/>
                  </a:solidFill>
                  <a:latin typeface="Arial" charset="0"/>
                </a:rPr>
                <a:t>të </a:t>
              </a:r>
              <a:r>
                <a:rPr lang="sq-AL" b="1" i="1" dirty="0" err="1">
                  <a:solidFill>
                    <a:srgbClr val="000000"/>
                  </a:solidFill>
                  <a:latin typeface="Arial" charset="0"/>
                </a:rPr>
                <a:t>performancës</a:t>
              </a:r>
              <a:endParaRPr lang="en-US" b="1" i="1" dirty="0">
                <a:solidFill>
                  <a:srgbClr val="000000"/>
                </a:solidFill>
                <a:latin typeface="Arial" charset="0"/>
              </a:endParaRPr>
            </a:p>
          </p:txBody>
        </p:sp>
        <p:cxnSp>
          <p:nvCxnSpPr>
            <p:cNvPr id="57355" name="AutoShape 7"/>
            <p:cNvCxnSpPr>
              <a:cxnSpLocks noChangeShapeType="1"/>
              <a:stCxn id="57346" idx="2"/>
              <a:endCxn id="57353" idx="0"/>
            </p:cNvCxnSpPr>
            <p:nvPr/>
          </p:nvCxnSpPr>
          <p:spPr bwMode="auto">
            <a:xfrm rot="5400000">
              <a:off x="1530" y="569"/>
              <a:ext cx="1231" cy="1421"/>
            </a:xfrm>
            <a:prstGeom prst="bentConnector3">
              <a:avLst>
                <a:gd name="adj1" fmla="val 50000"/>
              </a:avLst>
            </a:prstGeom>
            <a:grpFill/>
            <a:ln w="28575">
              <a:solidFill>
                <a:schemeClr val="tx2"/>
              </a:solidFill>
              <a:miter lim="800000"/>
              <a:headEnd/>
              <a:tailEnd type="triangle" w="med" len="med"/>
            </a:ln>
          </p:spPr>
        </p:cxnSp>
        <p:cxnSp>
          <p:nvCxnSpPr>
            <p:cNvPr id="57356" name="AutoShape 8"/>
            <p:cNvCxnSpPr>
              <a:cxnSpLocks noChangeShapeType="1"/>
              <a:stCxn id="57346" idx="2"/>
              <a:endCxn id="57354" idx="0"/>
            </p:cNvCxnSpPr>
            <p:nvPr/>
          </p:nvCxnSpPr>
          <p:spPr bwMode="auto">
            <a:xfrm rot="16200000" flipH="1">
              <a:off x="2962" y="557"/>
              <a:ext cx="1231" cy="1444"/>
            </a:xfrm>
            <a:prstGeom prst="bentConnector3">
              <a:avLst>
                <a:gd name="adj1" fmla="val 50000"/>
              </a:avLst>
            </a:prstGeom>
            <a:grpFill/>
            <a:ln w="28575">
              <a:solidFill>
                <a:schemeClr val="tx2"/>
              </a:solidFill>
              <a:miter lim="800000"/>
              <a:headEnd/>
              <a:tailEnd type="triangle" w="med" len="med"/>
            </a:ln>
          </p:spPr>
        </p:cxnSp>
      </p:grpSp>
      <p:grpSp>
        <p:nvGrpSpPr>
          <p:cNvPr id="3" name="Group 9"/>
          <p:cNvGrpSpPr>
            <a:grpSpLocks/>
          </p:cNvGrpSpPr>
          <p:nvPr/>
        </p:nvGrpSpPr>
        <p:grpSpPr bwMode="auto">
          <a:xfrm>
            <a:off x="2092325" y="4267201"/>
            <a:ext cx="8148638" cy="1584325"/>
            <a:chOff x="358" y="2688"/>
            <a:chExt cx="5133" cy="998"/>
          </a:xfrm>
          <a:solidFill>
            <a:schemeClr val="accent1">
              <a:lumMod val="40000"/>
              <a:lumOff val="60000"/>
            </a:schemeClr>
          </a:solidFill>
        </p:grpSpPr>
        <p:sp>
          <p:nvSpPr>
            <p:cNvPr id="57349" name="Rectangle 10"/>
            <p:cNvSpPr>
              <a:spLocks noChangeArrowheads="1"/>
            </p:cNvSpPr>
            <p:nvPr/>
          </p:nvSpPr>
          <p:spPr bwMode="auto">
            <a:xfrm>
              <a:off x="358" y="3087"/>
              <a:ext cx="2143" cy="599"/>
            </a:xfrm>
            <a:prstGeom prst="rect">
              <a:avLst/>
            </a:prstGeom>
            <a:grpFill/>
            <a:ln w="50800">
              <a:solidFill>
                <a:schemeClr val="bg2"/>
              </a:solidFill>
              <a:miter lim="800000"/>
              <a:headEnd/>
              <a:tailEnd/>
            </a:ln>
          </p:spPr>
          <p:txBody>
            <a:bodyPr wrap="none" lIns="90488" tIns="44450" rIns="90488" bIns="44450">
              <a:spAutoFit/>
            </a:bodyPr>
            <a:lstStyle/>
            <a:p>
              <a:pPr algn="ctr">
                <a:defRPr/>
              </a:pPr>
              <a:r>
                <a:rPr lang="sq-AL" sz="2000" b="1">
                  <a:latin typeface="Arial" charset="0"/>
                </a:rPr>
                <a:t>Vendimmarrësit e jashtëm</a:t>
              </a:r>
              <a:endParaRPr lang="en-US" sz="2000" b="1">
                <a:latin typeface="Arial" charset="0"/>
              </a:endParaRPr>
            </a:p>
            <a:p>
              <a:pPr algn="ctr">
                <a:defRPr/>
              </a:pPr>
              <a:r>
                <a:rPr lang="sq-AL" b="1" i="1">
                  <a:solidFill>
                    <a:srgbClr val="000000"/>
                  </a:solidFill>
                  <a:latin typeface="Arial" charset="0"/>
                </a:rPr>
                <a:t>Investitorët, kreditorët, </a:t>
              </a:r>
              <a:endParaRPr lang="en-US" b="1" i="1">
                <a:solidFill>
                  <a:srgbClr val="000000"/>
                </a:solidFill>
                <a:latin typeface="Arial" charset="0"/>
              </a:endParaRPr>
            </a:p>
            <a:p>
              <a:pPr algn="ctr">
                <a:defRPr/>
              </a:pPr>
              <a:r>
                <a:rPr lang="sq-AL" b="1" i="1">
                  <a:solidFill>
                    <a:srgbClr val="000000"/>
                  </a:solidFill>
                  <a:latin typeface="Arial" charset="0"/>
                </a:rPr>
                <a:t>furnizuesit, konsumatorët etj.</a:t>
              </a:r>
              <a:endParaRPr lang="en-US" b="1" i="1">
                <a:solidFill>
                  <a:srgbClr val="000000"/>
                </a:solidFill>
                <a:latin typeface="Arial" charset="0"/>
              </a:endParaRPr>
            </a:p>
          </p:txBody>
        </p:sp>
        <p:sp>
          <p:nvSpPr>
            <p:cNvPr id="57350" name="Rectangle 11"/>
            <p:cNvSpPr>
              <a:spLocks noChangeArrowheads="1"/>
            </p:cNvSpPr>
            <p:nvPr/>
          </p:nvSpPr>
          <p:spPr bwMode="auto">
            <a:xfrm>
              <a:off x="3107" y="3087"/>
              <a:ext cx="2384" cy="599"/>
            </a:xfrm>
            <a:prstGeom prst="rect">
              <a:avLst/>
            </a:prstGeom>
            <a:grpFill/>
            <a:ln w="50800">
              <a:solidFill>
                <a:schemeClr val="bg2"/>
              </a:solidFill>
              <a:miter lim="800000"/>
              <a:headEnd/>
              <a:tailEnd/>
            </a:ln>
          </p:spPr>
          <p:txBody>
            <a:bodyPr wrap="none" lIns="90488" tIns="44450" rIns="90488" bIns="44450">
              <a:spAutoFit/>
            </a:bodyPr>
            <a:lstStyle/>
            <a:p>
              <a:pPr algn="ctr">
                <a:defRPr/>
              </a:pPr>
              <a:r>
                <a:rPr lang="sq-AL" sz="2000" b="1">
                  <a:solidFill>
                    <a:srgbClr val="0066FF"/>
                  </a:solidFill>
                  <a:latin typeface="Arial" charset="0"/>
                </a:rPr>
                <a:t>Vendimmarrësit e brendshëm</a:t>
              </a:r>
            </a:p>
            <a:p>
              <a:pPr algn="ctr">
                <a:defRPr/>
              </a:pPr>
              <a:r>
                <a:rPr lang="sq-AL" b="1" i="1">
                  <a:solidFill>
                    <a:srgbClr val="000000"/>
                  </a:solidFill>
                  <a:latin typeface="Arial" charset="0"/>
                </a:rPr>
                <a:t>Menaxherët e ndryshëm </a:t>
              </a:r>
            </a:p>
            <a:p>
              <a:pPr algn="ctr">
                <a:defRPr/>
              </a:pPr>
              <a:r>
                <a:rPr lang="sq-AL" b="1" i="1">
                  <a:solidFill>
                    <a:srgbClr val="000000"/>
                  </a:solidFill>
                  <a:latin typeface="Arial" charset="0"/>
                </a:rPr>
                <a:t>në organizatë</a:t>
              </a:r>
              <a:endParaRPr lang="en-US" b="1" i="1">
                <a:solidFill>
                  <a:srgbClr val="000000"/>
                </a:solidFill>
                <a:latin typeface="Arial" charset="0"/>
              </a:endParaRPr>
            </a:p>
          </p:txBody>
        </p:sp>
        <p:cxnSp>
          <p:nvCxnSpPr>
            <p:cNvPr id="57351" name="AutoShape 12"/>
            <p:cNvCxnSpPr>
              <a:cxnSpLocks noChangeShapeType="1"/>
              <a:stCxn id="57353" idx="2"/>
              <a:endCxn id="57349" idx="0"/>
            </p:cNvCxnSpPr>
            <p:nvPr/>
          </p:nvCxnSpPr>
          <p:spPr bwMode="auto">
            <a:xfrm flipH="1">
              <a:off x="1429" y="2688"/>
              <a:ext cx="6" cy="399"/>
            </a:xfrm>
            <a:prstGeom prst="straightConnector1">
              <a:avLst/>
            </a:prstGeom>
            <a:grpFill/>
            <a:ln w="28575">
              <a:solidFill>
                <a:schemeClr val="tx2"/>
              </a:solidFill>
              <a:round/>
              <a:headEnd/>
              <a:tailEnd type="triangle" w="med" len="med"/>
            </a:ln>
          </p:spPr>
        </p:cxnSp>
        <p:cxnSp>
          <p:nvCxnSpPr>
            <p:cNvPr id="57352" name="AutoShape 13"/>
            <p:cNvCxnSpPr>
              <a:cxnSpLocks noChangeShapeType="1"/>
              <a:stCxn id="57354" idx="2"/>
              <a:endCxn id="57350" idx="0"/>
            </p:cNvCxnSpPr>
            <p:nvPr/>
          </p:nvCxnSpPr>
          <p:spPr bwMode="auto">
            <a:xfrm flipH="1">
              <a:off x="4299" y="2688"/>
              <a:ext cx="1" cy="399"/>
            </a:xfrm>
            <a:prstGeom prst="straightConnector1">
              <a:avLst/>
            </a:prstGeom>
            <a:grpFill/>
            <a:ln w="28575">
              <a:solidFill>
                <a:schemeClr val="tx2"/>
              </a:solidFill>
              <a:round/>
              <a:headEnd/>
              <a:tailEnd type="triangle" w="med" len="med"/>
            </a:ln>
          </p:spPr>
        </p:cxnSp>
      </p:grpSp>
      <p:sp>
        <p:nvSpPr>
          <p:cNvPr id="4" name="Slide Number Placeholder 3"/>
          <p:cNvSpPr>
            <a:spLocks noGrp="1"/>
          </p:cNvSpPr>
          <p:nvPr>
            <p:ph type="sldNum" sz="quarter" idx="12"/>
          </p:nvPr>
        </p:nvSpPr>
        <p:spPr/>
        <p:txBody>
          <a:bodyPr/>
          <a:lstStyle/>
          <a:p>
            <a:fld id="{30EAF011-1B97-48A7-85B3-B95A2B65C876}" type="slidenum">
              <a:rPr lang="sq-AL" smtClean="0"/>
              <a:t>39</a:t>
            </a:fld>
            <a:endParaRPr lang="sq-AL"/>
          </a:p>
        </p:txBody>
      </p:sp>
    </p:spTree>
    <p:extLst>
      <p:ext uri="{BB962C8B-B14F-4D97-AF65-F5344CB8AC3E}">
        <p14:creationId xmlns:p14="http://schemas.microsoft.com/office/powerpoint/2010/main" val="35460749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274638"/>
            <a:ext cx="8229600" cy="639762"/>
          </a:xfrm>
        </p:spPr>
        <p:txBody>
          <a:bodyPr>
            <a:normAutofit fontScale="90000"/>
          </a:bodyPr>
          <a:lstStyle/>
          <a:p>
            <a:pPr eaLnBrk="1" hangingPunct="1"/>
            <a:r>
              <a:rPr lang="en-US" altLang="en-US">
                <a:latin typeface="Times New Roman" panose="02020603050405020304" pitchFamily="18" charset="0"/>
                <a:ea typeface="Arial Unicode MS" panose="020B0604020202020204" pitchFamily="34" charset="-128"/>
                <a:cs typeface="Times New Roman" panose="02020603050405020304" pitchFamily="18" charset="0"/>
              </a:rPr>
              <a:t>Mënyra e vlerësimit</a:t>
            </a:r>
            <a:endParaRPr lang="en-US" altLang="en-US">
              <a:ea typeface="Arial Unicode MS" panose="020B0604020202020204" pitchFamily="34" charset="-128"/>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4</a:t>
            </a:fld>
            <a:endParaRPr lang="sq-AL"/>
          </a:p>
        </p:txBody>
      </p:sp>
      <p:graphicFrame>
        <p:nvGraphicFramePr>
          <p:cNvPr id="3" name="Object 2">
            <a:extLst>
              <a:ext uri="{FF2B5EF4-FFF2-40B4-BE49-F238E27FC236}">
                <a16:creationId xmlns:a16="http://schemas.microsoft.com/office/drawing/2014/main" id="{D2C5DAA3-9998-57F0-2305-EB8024A4C2E9}"/>
              </a:ext>
            </a:extLst>
          </p:cNvPr>
          <p:cNvGraphicFramePr>
            <a:graphicFrameLocks noChangeAspect="1"/>
          </p:cNvGraphicFramePr>
          <p:nvPr>
            <p:extLst>
              <p:ext uri="{D42A27DB-BD31-4B8C-83A1-F6EECF244321}">
                <p14:modId xmlns:p14="http://schemas.microsoft.com/office/powerpoint/2010/main" val="2425357136"/>
              </p:ext>
            </p:extLst>
          </p:nvPr>
        </p:nvGraphicFramePr>
        <p:xfrm>
          <a:off x="1446963" y="1296988"/>
          <a:ext cx="9122612" cy="3616656"/>
        </p:xfrm>
        <a:graphic>
          <a:graphicData uri="http://schemas.openxmlformats.org/presentationml/2006/ole">
            <mc:AlternateContent xmlns:mc="http://schemas.openxmlformats.org/markup-compatibility/2006">
              <mc:Choice xmlns:v="urn:schemas-microsoft-com:vml" Requires="v">
                <p:oleObj name="Worksheet" r:id="rId2" imgW="7048535" imgH="2949011" progId="Excel.Sheet.12">
                  <p:embed/>
                </p:oleObj>
              </mc:Choice>
              <mc:Fallback>
                <p:oleObj name="Worksheet" r:id="rId2" imgW="7048535" imgH="2949011" progId="Excel.Sheet.12">
                  <p:embed/>
                  <p:pic>
                    <p:nvPicPr>
                      <p:cNvPr id="0" name=""/>
                      <p:cNvPicPr/>
                      <p:nvPr/>
                    </p:nvPicPr>
                    <p:blipFill>
                      <a:blip r:embed="rId3"/>
                      <a:stretch>
                        <a:fillRect/>
                      </a:stretch>
                    </p:blipFill>
                    <p:spPr>
                      <a:xfrm>
                        <a:off x="1446963" y="1296988"/>
                        <a:ext cx="9122612" cy="3616656"/>
                      </a:xfrm>
                      <a:prstGeom prst="rect">
                        <a:avLst/>
                      </a:prstGeom>
                    </p:spPr>
                  </p:pic>
                </p:oleObj>
              </mc:Fallback>
            </mc:AlternateContent>
          </a:graphicData>
        </a:graphic>
      </p:graphicFrame>
    </p:spTree>
    <p:extLst>
      <p:ext uri="{BB962C8B-B14F-4D97-AF65-F5344CB8AC3E}">
        <p14:creationId xmlns:p14="http://schemas.microsoft.com/office/powerpoint/2010/main" val="958453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6"/>
          <p:cNvSpPr>
            <a:spLocks noGrp="1" noChangeArrowheads="1"/>
          </p:cNvSpPr>
          <p:nvPr>
            <p:ph type="title"/>
          </p:nvPr>
        </p:nvSpPr>
        <p:spPr/>
        <p:txBody>
          <a:bodyPr/>
          <a:lstStyle/>
          <a:p>
            <a:pPr eaLnBrk="1" hangingPunct="1"/>
            <a:r>
              <a:rPr lang="en-US" altLang="en-US"/>
              <a:t> </a:t>
            </a:r>
            <a:r>
              <a:rPr lang="sq-AL" altLang="en-US"/>
              <a:t>Sistemi i kontabilitetit</a:t>
            </a:r>
            <a:endParaRPr lang="en-US" altLang="en-US"/>
          </a:p>
        </p:txBody>
      </p:sp>
      <p:grpSp>
        <p:nvGrpSpPr>
          <p:cNvPr id="2" name="Group 3"/>
          <p:cNvGrpSpPr>
            <a:grpSpLocks/>
          </p:cNvGrpSpPr>
          <p:nvPr/>
        </p:nvGrpSpPr>
        <p:grpSpPr bwMode="auto">
          <a:xfrm>
            <a:off x="1538289" y="2425700"/>
            <a:ext cx="3709987" cy="2070100"/>
            <a:chOff x="92" y="2007"/>
            <a:chExt cx="2337" cy="1304"/>
          </a:xfrm>
        </p:grpSpPr>
        <p:graphicFrame>
          <p:nvGraphicFramePr>
            <p:cNvPr id="61454" name="Object 4"/>
            <p:cNvGraphicFramePr>
              <a:graphicFrameLocks/>
            </p:cNvGraphicFramePr>
            <p:nvPr/>
          </p:nvGraphicFramePr>
          <p:xfrm>
            <a:off x="674" y="2007"/>
            <a:ext cx="1170" cy="821"/>
          </p:xfrm>
          <a:graphic>
            <a:graphicData uri="http://schemas.openxmlformats.org/presentationml/2006/ole">
              <mc:AlternateContent xmlns:mc="http://schemas.openxmlformats.org/markup-compatibility/2006">
                <mc:Choice xmlns:v="urn:schemas-microsoft-com:vml" Requires="v">
                  <p:oleObj name="Clip" r:id="rId3" imgW="4953000" imgH="3475038" progId="MS_ClipArt_Gallery.2">
                    <p:embed/>
                  </p:oleObj>
                </mc:Choice>
                <mc:Fallback>
                  <p:oleObj name="Clip" r:id="rId3" imgW="4953000" imgH="3475038" progId="MS_ClipArt_Gallery.2">
                    <p:embed/>
                    <p:pic>
                      <p:nvPicPr>
                        <p:cNvPr id="61454"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 y="2007"/>
                          <a:ext cx="1170" cy="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5" name="Rectangle 5"/>
            <p:cNvSpPr>
              <a:spLocks noChangeArrowheads="1"/>
            </p:cNvSpPr>
            <p:nvPr/>
          </p:nvSpPr>
          <p:spPr bwMode="auto">
            <a:xfrm>
              <a:off x="92" y="2867"/>
              <a:ext cx="233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000" b="1">
                  <a:latin typeface="Arial" panose="020B0604020202020204" pitchFamily="34" charset="0"/>
                </a:rPr>
                <a:t>Grumbullimi dhe procesimi i </a:t>
              </a:r>
            </a:p>
            <a:p>
              <a:pPr algn="ctr">
                <a:spcBef>
                  <a:spcPct val="0"/>
                </a:spcBef>
                <a:buFontTx/>
                <a:buNone/>
              </a:pPr>
              <a:r>
                <a:rPr lang="sq-AL" altLang="en-US" sz="2000" b="1">
                  <a:latin typeface="Arial" panose="020B0604020202020204" pitchFamily="34" charset="0"/>
                </a:rPr>
                <a:t>Informacioneve financiare</a:t>
              </a:r>
              <a:endParaRPr lang="en-US" altLang="en-US" sz="2000" b="1">
                <a:latin typeface="Arial" panose="020B0604020202020204" pitchFamily="34" charset="0"/>
              </a:endParaRPr>
            </a:p>
          </p:txBody>
        </p:sp>
      </p:grpSp>
      <p:grpSp>
        <p:nvGrpSpPr>
          <p:cNvPr id="3" name="Group 6"/>
          <p:cNvGrpSpPr>
            <a:grpSpLocks/>
          </p:cNvGrpSpPr>
          <p:nvPr/>
        </p:nvGrpSpPr>
        <p:grpSpPr bwMode="auto">
          <a:xfrm>
            <a:off x="5041900" y="2198688"/>
            <a:ext cx="2770188" cy="2667000"/>
            <a:chOff x="2216" y="1864"/>
            <a:chExt cx="1745" cy="1680"/>
          </a:xfrm>
        </p:grpSpPr>
        <p:sp>
          <p:nvSpPr>
            <p:cNvPr id="61451" name="Line 7"/>
            <p:cNvSpPr>
              <a:spLocks noChangeShapeType="1"/>
            </p:cNvSpPr>
            <p:nvPr/>
          </p:nvSpPr>
          <p:spPr bwMode="auto">
            <a:xfrm flipV="1">
              <a:off x="2216" y="1864"/>
              <a:ext cx="1616" cy="592"/>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q-AL"/>
            </a:p>
          </p:txBody>
        </p:sp>
        <p:sp>
          <p:nvSpPr>
            <p:cNvPr id="61452" name="Rectangle 8"/>
            <p:cNvSpPr>
              <a:spLocks noChangeArrowheads="1"/>
            </p:cNvSpPr>
            <p:nvPr/>
          </p:nvSpPr>
          <p:spPr bwMode="auto">
            <a:xfrm>
              <a:off x="2652" y="2195"/>
              <a:ext cx="1309"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000" b="1">
                  <a:latin typeface="Arial" panose="020B0604020202020204" pitchFamily="34" charset="0"/>
                </a:rPr>
                <a:t>Raportimi i </a:t>
              </a:r>
              <a:endParaRPr lang="en-US" altLang="en-US" sz="2000" b="1">
                <a:latin typeface="Arial" panose="020B0604020202020204" pitchFamily="34" charset="0"/>
              </a:endParaRPr>
            </a:p>
            <a:p>
              <a:pPr algn="ctr">
                <a:spcBef>
                  <a:spcPct val="0"/>
                </a:spcBef>
                <a:buFontTx/>
                <a:buNone/>
              </a:pPr>
              <a:r>
                <a:rPr lang="sq-AL" altLang="en-US" sz="2000" b="1">
                  <a:latin typeface="Arial" panose="020B0604020202020204" pitchFamily="34" charset="0"/>
                </a:rPr>
                <a:t>informacioneve</a:t>
              </a:r>
              <a:endParaRPr lang="en-US" altLang="en-US" sz="2000" b="1">
                <a:latin typeface="Arial" panose="020B0604020202020204" pitchFamily="34" charset="0"/>
              </a:endParaRPr>
            </a:p>
            <a:p>
              <a:pPr algn="ctr">
                <a:spcBef>
                  <a:spcPct val="0"/>
                </a:spcBef>
                <a:buFontTx/>
                <a:buNone/>
              </a:pPr>
              <a:r>
                <a:rPr lang="sq-AL" altLang="en-US" sz="2000" b="1">
                  <a:latin typeface="Arial" panose="020B0604020202020204" pitchFamily="34" charset="0"/>
                </a:rPr>
                <a:t>drejt vendim-</a:t>
              </a:r>
              <a:endParaRPr lang="en-US" altLang="en-US" sz="2000" b="1">
                <a:latin typeface="Arial" panose="020B0604020202020204" pitchFamily="34" charset="0"/>
              </a:endParaRPr>
            </a:p>
            <a:p>
              <a:pPr algn="ctr">
                <a:spcBef>
                  <a:spcPct val="0"/>
                </a:spcBef>
                <a:buFontTx/>
                <a:buNone/>
              </a:pPr>
              <a:r>
                <a:rPr lang="sq-AL" altLang="en-US" sz="2000" b="1">
                  <a:latin typeface="Arial" panose="020B0604020202020204" pitchFamily="34" charset="0"/>
                </a:rPr>
                <a:t>marrësve</a:t>
              </a:r>
              <a:endParaRPr lang="en-US" altLang="en-US" sz="2400" b="1">
                <a:solidFill>
                  <a:schemeClr val="hlink"/>
                </a:solidFill>
                <a:latin typeface="Arial" panose="020B0604020202020204" pitchFamily="34" charset="0"/>
              </a:endParaRPr>
            </a:p>
          </p:txBody>
        </p:sp>
        <p:sp>
          <p:nvSpPr>
            <p:cNvPr id="61453" name="Line 9"/>
            <p:cNvSpPr>
              <a:spLocks noChangeShapeType="1"/>
            </p:cNvSpPr>
            <p:nvPr/>
          </p:nvSpPr>
          <p:spPr bwMode="auto">
            <a:xfrm>
              <a:off x="2216" y="2888"/>
              <a:ext cx="1712" cy="656"/>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q-AL"/>
            </a:p>
          </p:txBody>
        </p:sp>
      </p:grpSp>
      <p:grpSp>
        <p:nvGrpSpPr>
          <p:cNvPr id="4" name="Group 10"/>
          <p:cNvGrpSpPr>
            <a:grpSpLocks/>
          </p:cNvGrpSpPr>
          <p:nvPr/>
        </p:nvGrpSpPr>
        <p:grpSpPr bwMode="auto">
          <a:xfrm>
            <a:off x="8045450" y="1557339"/>
            <a:ext cx="2465388" cy="1963737"/>
            <a:chOff x="4108" y="1460"/>
            <a:chExt cx="1553" cy="1237"/>
          </a:xfrm>
        </p:grpSpPr>
        <p:graphicFrame>
          <p:nvGraphicFramePr>
            <p:cNvPr id="61449" name="Object 3"/>
            <p:cNvGraphicFramePr>
              <a:graphicFrameLocks/>
            </p:cNvGraphicFramePr>
            <p:nvPr/>
          </p:nvGraphicFramePr>
          <p:xfrm>
            <a:off x="4108" y="1460"/>
            <a:ext cx="646" cy="1237"/>
          </p:xfrm>
          <a:graphic>
            <a:graphicData uri="http://schemas.openxmlformats.org/presentationml/2006/ole">
              <mc:AlternateContent xmlns:mc="http://schemas.openxmlformats.org/markup-compatibility/2006">
                <mc:Choice xmlns:v="urn:schemas-microsoft-com:vml" Requires="v">
                  <p:oleObj name="Clip" r:id="rId5" imgW="2049463" imgH="3910013" progId="MS_ClipArt_Gallery.5">
                    <p:embed/>
                  </p:oleObj>
                </mc:Choice>
                <mc:Fallback>
                  <p:oleObj name="Clip" r:id="rId5" imgW="2049463" imgH="3910013" progId="MS_ClipArt_Gallery.5">
                    <p:embed/>
                    <p:pic>
                      <p:nvPicPr>
                        <p:cNvPr id="61449"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 y="1460"/>
                          <a:ext cx="646" cy="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0" name="Rectangle 12"/>
            <p:cNvSpPr>
              <a:spLocks noChangeArrowheads="1"/>
            </p:cNvSpPr>
            <p:nvPr/>
          </p:nvSpPr>
          <p:spPr bwMode="auto">
            <a:xfrm>
              <a:off x="4714" y="1668"/>
              <a:ext cx="947"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1800" b="1">
                  <a:latin typeface="Arial" panose="020B0604020202020204" pitchFamily="34" charset="0"/>
                </a:rPr>
                <a:t>Menaxherët</a:t>
              </a:r>
              <a:endParaRPr lang="en-US" altLang="en-US" sz="1800" b="1">
                <a:latin typeface="Arial" panose="020B0604020202020204" pitchFamily="34" charset="0"/>
              </a:endParaRPr>
            </a:p>
            <a:p>
              <a:pPr algn="ctr">
                <a:spcBef>
                  <a:spcPct val="0"/>
                </a:spcBef>
                <a:buFontTx/>
                <a:buNone/>
              </a:pPr>
              <a:r>
                <a:rPr lang="en-US" altLang="en-US" sz="1800" b="1">
                  <a:latin typeface="Arial" panose="020B0604020202020204" pitchFamily="34" charset="0"/>
                </a:rPr>
                <a:t>(</a:t>
              </a:r>
              <a:r>
                <a:rPr lang="sq-AL" altLang="en-US" sz="1800" b="1">
                  <a:latin typeface="Arial" panose="020B0604020202020204" pitchFamily="34" charset="0"/>
                </a:rPr>
                <a:t>vendim</a:t>
              </a:r>
              <a:br>
                <a:rPr lang="en-US" altLang="en-US" sz="1800" b="1">
                  <a:latin typeface="Arial" panose="020B0604020202020204" pitchFamily="34" charset="0"/>
                </a:rPr>
              </a:br>
              <a:r>
                <a:rPr lang="sq-AL" altLang="en-US" sz="1800" b="1">
                  <a:latin typeface="Arial" panose="020B0604020202020204" pitchFamily="34" charset="0"/>
                </a:rPr>
                <a:t>marrësit e</a:t>
              </a:r>
              <a:br>
                <a:rPr lang="en-US" altLang="en-US" sz="1800" b="1">
                  <a:latin typeface="Arial" panose="020B0604020202020204" pitchFamily="34" charset="0"/>
                </a:rPr>
              </a:br>
              <a:r>
                <a:rPr lang="sq-AL" altLang="en-US" sz="1800" b="1">
                  <a:latin typeface="Arial" panose="020B0604020202020204" pitchFamily="34" charset="0"/>
                </a:rPr>
                <a:t>brendshëm)</a:t>
              </a:r>
              <a:endParaRPr lang="en-US" altLang="en-US" sz="1800" b="1">
                <a:latin typeface="Arial" panose="020B0604020202020204" pitchFamily="34" charset="0"/>
              </a:endParaRPr>
            </a:p>
          </p:txBody>
        </p:sp>
      </p:grpSp>
      <p:grpSp>
        <p:nvGrpSpPr>
          <p:cNvPr id="5" name="Group 13"/>
          <p:cNvGrpSpPr>
            <a:grpSpLocks/>
          </p:cNvGrpSpPr>
          <p:nvPr/>
        </p:nvGrpSpPr>
        <p:grpSpPr bwMode="auto">
          <a:xfrm>
            <a:off x="8001000" y="3962401"/>
            <a:ext cx="2552700" cy="1814513"/>
            <a:chOff x="4152" y="2984"/>
            <a:chExt cx="1608" cy="1143"/>
          </a:xfrm>
        </p:grpSpPr>
        <p:sp>
          <p:nvSpPr>
            <p:cNvPr id="61447" name="Rectangle 14"/>
            <p:cNvSpPr>
              <a:spLocks noChangeArrowheads="1"/>
            </p:cNvSpPr>
            <p:nvPr/>
          </p:nvSpPr>
          <p:spPr bwMode="auto">
            <a:xfrm>
              <a:off x="4656" y="3072"/>
              <a:ext cx="1104" cy="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1800" b="1">
                  <a:latin typeface="Arial" panose="020B0604020202020204" pitchFamily="34" charset="0"/>
                </a:rPr>
                <a:t>Investitorët</a:t>
              </a:r>
              <a:r>
                <a:rPr lang="en-US" altLang="en-US" sz="1800" b="1">
                  <a:latin typeface="Arial" panose="020B0604020202020204" pitchFamily="34" charset="0"/>
                </a:rPr>
                <a:t> </a:t>
              </a:r>
              <a:r>
                <a:rPr lang="sq-AL" altLang="en-US" sz="1800" b="1">
                  <a:latin typeface="Arial" panose="020B0604020202020204" pitchFamily="34" charset="0"/>
                </a:rPr>
                <a:t>dhe kreditorët</a:t>
              </a:r>
              <a:endParaRPr lang="en-US" altLang="en-US" sz="1800" b="1">
                <a:latin typeface="Arial" panose="020B0604020202020204" pitchFamily="34" charset="0"/>
              </a:endParaRPr>
            </a:p>
            <a:p>
              <a:pPr algn="ctr">
                <a:spcBef>
                  <a:spcPct val="0"/>
                </a:spcBef>
                <a:buFontTx/>
                <a:buNone/>
              </a:pPr>
              <a:r>
                <a:rPr lang="en-US" altLang="en-US" sz="1800" b="1">
                  <a:latin typeface="Arial" panose="020B0604020202020204" pitchFamily="34" charset="0"/>
                </a:rPr>
                <a:t>(</a:t>
              </a:r>
              <a:r>
                <a:rPr lang="sq-AL" altLang="en-US" sz="1800" b="1">
                  <a:latin typeface="Arial" panose="020B0604020202020204" pitchFamily="34" charset="0"/>
                </a:rPr>
                <a:t>vendim</a:t>
              </a:r>
              <a:br>
                <a:rPr lang="en-US" altLang="en-US" sz="1800" b="1">
                  <a:latin typeface="Arial" panose="020B0604020202020204" pitchFamily="34" charset="0"/>
                </a:rPr>
              </a:br>
              <a:r>
                <a:rPr lang="sq-AL" altLang="en-US" sz="1800" b="1">
                  <a:latin typeface="Arial" panose="020B0604020202020204" pitchFamily="34" charset="0"/>
                </a:rPr>
                <a:t>marrësit e</a:t>
              </a:r>
              <a:br>
                <a:rPr lang="en-US" altLang="en-US" sz="1800" b="1">
                  <a:latin typeface="Arial" panose="020B0604020202020204" pitchFamily="34" charset="0"/>
                </a:rPr>
              </a:br>
              <a:r>
                <a:rPr lang="sq-AL" altLang="en-US" sz="1800" b="1">
                  <a:latin typeface="Arial" panose="020B0604020202020204" pitchFamily="34" charset="0"/>
                </a:rPr>
                <a:t>jashtëm</a:t>
              </a:r>
              <a:r>
                <a:rPr lang="en-US" altLang="en-US" sz="1800" b="1">
                  <a:latin typeface="Arial" panose="020B0604020202020204" pitchFamily="34" charset="0"/>
                </a:rPr>
                <a:t>)</a:t>
              </a:r>
            </a:p>
          </p:txBody>
        </p:sp>
        <p:graphicFrame>
          <p:nvGraphicFramePr>
            <p:cNvPr id="61448" name="Object 2"/>
            <p:cNvGraphicFramePr>
              <a:graphicFrameLocks/>
            </p:cNvGraphicFramePr>
            <p:nvPr/>
          </p:nvGraphicFramePr>
          <p:xfrm>
            <a:off x="4152" y="2984"/>
            <a:ext cx="630" cy="1143"/>
          </p:xfrm>
          <a:graphic>
            <a:graphicData uri="http://schemas.openxmlformats.org/presentationml/2006/ole">
              <mc:AlternateContent xmlns:mc="http://schemas.openxmlformats.org/markup-compatibility/2006">
                <mc:Choice xmlns:v="urn:schemas-microsoft-com:vml" Requires="v">
                  <p:oleObj name="Clip" r:id="rId7" imgW="658879" imgH="1181784" progId="MS_ClipArt_Gallery.5">
                    <p:embed/>
                  </p:oleObj>
                </mc:Choice>
                <mc:Fallback>
                  <p:oleObj name="Clip" r:id="rId7" imgW="658879" imgH="1181784" progId="MS_ClipArt_Gallery.5">
                    <p:embed/>
                    <p:pic>
                      <p:nvPicPr>
                        <p:cNvPr id="61448" name="Objec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2" y="2984"/>
                          <a:ext cx="630" cy="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 name="Slide Number Placeholder 5"/>
          <p:cNvSpPr>
            <a:spLocks noGrp="1"/>
          </p:cNvSpPr>
          <p:nvPr>
            <p:ph type="sldNum" sz="quarter" idx="12"/>
          </p:nvPr>
        </p:nvSpPr>
        <p:spPr/>
        <p:txBody>
          <a:bodyPr/>
          <a:lstStyle/>
          <a:p>
            <a:fld id="{30EAF011-1B97-48A7-85B3-B95A2B65C876}" type="slidenum">
              <a:rPr lang="sq-AL" smtClean="0"/>
              <a:t>40</a:t>
            </a:fld>
            <a:endParaRPr lang="sq-AL"/>
          </a:p>
        </p:txBody>
      </p:sp>
    </p:spTree>
    <p:extLst>
      <p:ext uri="{BB962C8B-B14F-4D97-AF65-F5344CB8AC3E}">
        <p14:creationId xmlns:p14="http://schemas.microsoft.com/office/powerpoint/2010/main" val="915339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To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7245350" y="1377950"/>
            <a:ext cx="2654300" cy="2730500"/>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3491" name="Rectangle 3"/>
          <p:cNvSpPr>
            <a:spLocks noChangeArrowheads="1"/>
          </p:cNvSpPr>
          <p:nvPr/>
        </p:nvSpPr>
        <p:spPr bwMode="auto">
          <a:xfrm>
            <a:off x="2343150" y="1758950"/>
            <a:ext cx="4406900" cy="1682750"/>
          </a:xfrm>
          <a:prstGeom prst="rect">
            <a:avLst/>
          </a:prstGeom>
          <a:solidFill>
            <a:srgbClr val="C0FEF9"/>
          </a:solidFill>
          <a:ln w="12699">
            <a:solidFill>
              <a:schemeClr val="tx1"/>
            </a:solidFill>
            <a:miter lim="800000"/>
            <a:headEnd/>
            <a:tailEnd/>
          </a:ln>
          <a:effectLst>
            <a:outerShdw dist="107763" dir="2700000" algn="ctr" rotWithShape="0">
              <a:srgbClr val="00B7A5"/>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3252" name="Rectangle 4"/>
          <p:cNvSpPr>
            <a:spLocks noChangeArrowheads="1"/>
          </p:cNvSpPr>
          <p:nvPr/>
        </p:nvSpPr>
        <p:spPr bwMode="auto">
          <a:xfrm>
            <a:off x="2647950" y="2532064"/>
            <a:ext cx="3797300" cy="6048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1" hangingPunct="1">
              <a:defRPr/>
            </a:pPr>
            <a:endParaRPr lang="en-US"/>
          </a:p>
        </p:txBody>
      </p:sp>
      <p:sp>
        <p:nvSpPr>
          <p:cNvPr id="53253" name="Rectangle 5"/>
          <p:cNvSpPr>
            <a:spLocks noChangeArrowheads="1"/>
          </p:cNvSpPr>
          <p:nvPr/>
        </p:nvSpPr>
        <p:spPr bwMode="auto">
          <a:xfrm>
            <a:off x="2667001" y="2551113"/>
            <a:ext cx="3783013" cy="6437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488" tIns="44450" rIns="90488" bIns="44450">
            <a:spAutoFit/>
          </a:bodyPr>
          <a:lstStyle/>
          <a:p>
            <a:pPr algn="ctr">
              <a:lnSpc>
                <a:spcPct val="150000"/>
              </a:lnSpc>
              <a:tabLst>
                <a:tab pos="4800600" algn="dec"/>
                <a:tab pos="5715000" algn="dec"/>
              </a:tabLst>
              <a:defRPr/>
            </a:pPr>
            <a:r>
              <a:rPr lang="sq-AL" sz="2400" b="1" dirty="0">
                <a:solidFill>
                  <a:srgbClr val="00279F"/>
                </a:solidFill>
              </a:rPr>
              <a:t>SHFRYT</a:t>
            </a:r>
            <a:r>
              <a:rPr lang="en-US" sz="2400" b="1" dirty="0">
                <a:solidFill>
                  <a:srgbClr val="00279F"/>
                </a:solidFill>
              </a:rPr>
              <a:t>Ë</a:t>
            </a:r>
            <a:r>
              <a:rPr lang="sq-AL" sz="2400" b="1" dirty="0">
                <a:solidFill>
                  <a:srgbClr val="00279F"/>
                </a:solidFill>
              </a:rPr>
              <a:t>ZUESIT E JASHT</a:t>
            </a:r>
            <a:r>
              <a:rPr lang="en-US" sz="2400" b="1" dirty="0">
                <a:solidFill>
                  <a:srgbClr val="00279F"/>
                </a:solidFill>
              </a:rPr>
              <a:t>Ë</a:t>
            </a:r>
            <a:r>
              <a:rPr lang="sq-AL" sz="2400" b="1" dirty="0">
                <a:solidFill>
                  <a:srgbClr val="00279F"/>
                </a:solidFill>
              </a:rPr>
              <a:t>M</a:t>
            </a:r>
          </a:p>
        </p:txBody>
      </p:sp>
      <p:sp>
        <p:nvSpPr>
          <p:cNvPr id="739334" name="Rectangle 6"/>
          <p:cNvSpPr>
            <a:spLocks noChangeArrowheads="1"/>
          </p:cNvSpPr>
          <p:nvPr/>
        </p:nvSpPr>
        <p:spPr bwMode="auto">
          <a:xfrm>
            <a:off x="2646363" y="1920876"/>
            <a:ext cx="3415808" cy="520655"/>
          </a:xfrm>
          <a:prstGeom prst="rect">
            <a:avLst/>
          </a:prstGeom>
          <a:noFill/>
          <a:ln w="12699">
            <a:noFill/>
            <a:miter lim="800000"/>
            <a:headEnd/>
            <a:tailEnd/>
          </a:ln>
          <a:effectLst/>
        </p:spPr>
        <p:txBody>
          <a:bodyPr wrap="none" lIns="90488" tIns="44450" rIns="90488" bIns="44450">
            <a:spAutoFit/>
          </a:bodyPr>
          <a:lstStyle/>
          <a:p>
            <a:pPr>
              <a:defRPr/>
            </a:pPr>
            <a:r>
              <a:rPr lang="sq-AL" sz="2800" b="1">
                <a:solidFill>
                  <a:srgbClr val="006B61"/>
                </a:solidFill>
                <a:effectLst>
                  <a:outerShdw blurRad="38100" dist="38100" dir="2700000" algn="tl">
                    <a:srgbClr val="C0C0C0"/>
                  </a:outerShdw>
                </a:effectLst>
              </a:rPr>
              <a:t>Kontabiliteti financiar</a:t>
            </a:r>
          </a:p>
        </p:txBody>
      </p:sp>
      <p:sp>
        <p:nvSpPr>
          <p:cNvPr id="739335" name="Rectangle 7"/>
          <p:cNvSpPr>
            <a:spLocks noGrp="1" noChangeArrowheads="1"/>
          </p:cNvSpPr>
          <p:nvPr>
            <p:ph idx="1"/>
          </p:nvPr>
        </p:nvSpPr>
        <p:spPr>
          <a:xfrm>
            <a:off x="7239000" y="1676400"/>
            <a:ext cx="2717800" cy="2514600"/>
          </a:xfrm>
        </p:spPr>
        <p:txBody>
          <a:bodyPr vert="horz" lIns="90488" tIns="44450" rIns="90488" bIns="44450" rtlCol="0">
            <a:normAutofit/>
          </a:bodyPr>
          <a:lstStyle/>
          <a:p>
            <a:pPr eaLnBrk="1" hangingPunct="1"/>
            <a:r>
              <a:rPr lang="sq-AL" altLang="en-US" sz="2400" b="1">
                <a:solidFill>
                  <a:srgbClr val="00279F"/>
                </a:solidFill>
              </a:rPr>
              <a:t>investitorët</a:t>
            </a:r>
          </a:p>
          <a:p>
            <a:pPr eaLnBrk="1" hangingPunct="1"/>
            <a:r>
              <a:rPr lang="sq-AL" altLang="en-US" sz="2400" b="1">
                <a:solidFill>
                  <a:srgbClr val="00279F"/>
                </a:solidFill>
              </a:rPr>
              <a:t>kreditorët</a:t>
            </a:r>
          </a:p>
          <a:p>
            <a:pPr eaLnBrk="1" hangingPunct="1"/>
            <a:r>
              <a:rPr lang="sq-AL" altLang="en-US" sz="2400" b="1">
                <a:solidFill>
                  <a:srgbClr val="00279F"/>
                </a:solidFill>
              </a:rPr>
              <a:t>rregullatorët</a:t>
            </a:r>
          </a:p>
          <a:p>
            <a:pPr eaLnBrk="1" hangingPunct="1"/>
            <a:r>
              <a:rPr lang="sq-AL" altLang="en-US" sz="2400" b="1">
                <a:solidFill>
                  <a:srgbClr val="00279F"/>
                </a:solidFill>
              </a:rPr>
              <a:t>konsumatorët</a:t>
            </a:r>
          </a:p>
          <a:p>
            <a:pPr eaLnBrk="1" hangingPunct="1"/>
            <a:r>
              <a:rPr lang="sq-AL" altLang="en-US" sz="2400" b="1">
                <a:solidFill>
                  <a:srgbClr val="00279F"/>
                </a:solidFill>
              </a:rPr>
              <a:t>konkurenca</a:t>
            </a:r>
          </a:p>
        </p:txBody>
      </p:sp>
      <p:grpSp>
        <p:nvGrpSpPr>
          <p:cNvPr id="63496" name="Group 8"/>
          <p:cNvGrpSpPr>
            <a:grpSpLocks/>
          </p:cNvGrpSpPr>
          <p:nvPr/>
        </p:nvGrpSpPr>
        <p:grpSpPr bwMode="auto">
          <a:xfrm>
            <a:off x="3830639" y="3243264"/>
            <a:ext cx="2928937" cy="2701925"/>
            <a:chOff x="1453" y="2043"/>
            <a:chExt cx="1845" cy="1702"/>
          </a:xfrm>
        </p:grpSpPr>
        <p:grpSp>
          <p:nvGrpSpPr>
            <p:cNvPr id="63499" name="Group 9"/>
            <p:cNvGrpSpPr>
              <a:grpSpLocks/>
            </p:cNvGrpSpPr>
            <p:nvPr/>
          </p:nvGrpSpPr>
          <p:grpSpPr bwMode="auto">
            <a:xfrm>
              <a:off x="2290" y="2096"/>
              <a:ext cx="339" cy="1534"/>
              <a:chOff x="2290" y="2096"/>
              <a:chExt cx="339" cy="1534"/>
            </a:xfrm>
          </p:grpSpPr>
          <p:grpSp>
            <p:nvGrpSpPr>
              <p:cNvPr id="63621" name="Group 10"/>
              <p:cNvGrpSpPr>
                <a:grpSpLocks/>
              </p:cNvGrpSpPr>
              <p:nvPr/>
            </p:nvGrpSpPr>
            <p:grpSpPr bwMode="auto">
              <a:xfrm>
                <a:off x="2370" y="2096"/>
                <a:ext cx="180" cy="242"/>
                <a:chOff x="2370" y="2096"/>
                <a:chExt cx="180" cy="242"/>
              </a:xfrm>
            </p:grpSpPr>
            <p:sp>
              <p:nvSpPr>
                <p:cNvPr id="63630" name="Freeform 11"/>
                <p:cNvSpPr>
                  <a:spLocks/>
                </p:cNvSpPr>
                <p:nvPr/>
              </p:nvSpPr>
              <p:spPr bwMode="auto">
                <a:xfrm>
                  <a:off x="2397" y="2114"/>
                  <a:ext cx="135" cy="224"/>
                </a:xfrm>
                <a:custGeom>
                  <a:avLst/>
                  <a:gdLst>
                    <a:gd name="T0" fmla="*/ 25 w 135"/>
                    <a:gd name="T1" fmla="*/ 207 h 224"/>
                    <a:gd name="T2" fmla="*/ 25 w 135"/>
                    <a:gd name="T3" fmla="*/ 172 h 224"/>
                    <a:gd name="T4" fmla="*/ 16 w 135"/>
                    <a:gd name="T5" fmla="*/ 154 h 224"/>
                    <a:gd name="T6" fmla="*/ 16 w 135"/>
                    <a:gd name="T7" fmla="*/ 137 h 224"/>
                    <a:gd name="T8" fmla="*/ 8 w 135"/>
                    <a:gd name="T9" fmla="*/ 121 h 224"/>
                    <a:gd name="T10" fmla="*/ 0 w 135"/>
                    <a:gd name="T11" fmla="*/ 112 h 224"/>
                    <a:gd name="T12" fmla="*/ 0 w 135"/>
                    <a:gd name="T13" fmla="*/ 95 h 224"/>
                    <a:gd name="T14" fmla="*/ 0 w 135"/>
                    <a:gd name="T15" fmla="*/ 69 h 224"/>
                    <a:gd name="T16" fmla="*/ 0 w 135"/>
                    <a:gd name="T17" fmla="*/ 42 h 224"/>
                    <a:gd name="T18" fmla="*/ 8 w 135"/>
                    <a:gd name="T19" fmla="*/ 26 h 224"/>
                    <a:gd name="T20" fmla="*/ 16 w 135"/>
                    <a:gd name="T21" fmla="*/ 17 h 224"/>
                    <a:gd name="T22" fmla="*/ 25 w 135"/>
                    <a:gd name="T23" fmla="*/ 9 h 224"/>
                    <a:gd name="T24" fmla="*/ 42 w 135"/>
                    <a:gd name="T25" fmla="*/ 0 h 224"/>
                    <a:gd name="T26" fmla="*/ 59 w 135"/>
                    <a:gd name="T27" fmla="*/ 0 h 224"/>
                    <a:gd name="T28" fmla="*/ 84 w 135"/>
                    <a:gd name="T29" fmla="*/ 0 h 224"/>
                    <a:gd name="T30" fmla="*/ 92 w 135"/>
                    <a:gd name="T31" fmla="*/ 0 h 224"/>
                    <a:gd name="T32" fmla="*/ 117 w 135"/>
                    <a:gd name="T33" fmla="*/ 17 h 224"/>
                    <a:gd name="T34" fmla="*/ 126 w 135"/>
                    <a:gd name="T35" fmla="*/ 26 h 224"/>
                    <a:gd name="T36" fmla="*/ 126 w 135"/>
                    <a:gd name="T37" fmla="*/ 35 h 224"/>
                    <a:gd name="T38" fmla="*/ 134 w 135"/>
                    <a:gd name="T39" fmla="*/ 51 h 224"/>
                    <a:gd name="T40" fmla="*/ 134 w 135"/>
                    <a:gd name="T41" fmla="*/ 77 h 224"/>
                    <a:gd name="T42" fmla="*/ 126 w 135"/>
                    <a:gd name="T43" fmla="*/ 103 h 224"/>
                    <a:gd name="T44" fmla="*/ 117 w 135"/>
                    <a:gd name="T45" fmla="*/ 129 h 224"/>
                    <a:gd name="T46" fmla="*/ 109 w 135"/>
                    <a:gd name="T47" fmla="*/ 146 h 224"/>
                    <a:gd name="T48" fmla="*/ 100 w 135"/>
                    <a:gd name="T49" fmla="*/ 154 h 224"/>
                    <a:gd name="T50" fmla="*/ 92 w 135"/>
                    <a:gd name="T51" fmla="*/ 172 h 224"/>
                    <a:gd name="T52" fmla="*/ 92 w 135"/>
                    <a:gd name="T53" fmla="*/ 198 h 224"/>
                    <a:gd name="T54" fmla="*/ 92 w 135"/>
                    <a:gd name="T55" fmla="*/ 215 h 224"/>
                    <a:gd name="T56" fmla="*/ 75 w 135"/>
                    <a:gd name="T57" fmla="*/ 223 h 224"/>
                    <a:gd name="T58" fmla="*/ 67 w 135"/>
                    <a:gd name="T59" fmla="*/ 223 h 224"/>
                    <a:gd name="T60" fmla="*/ 42 w 135"/>
                    <a:gd name="T61" fmla="*/ 223 h 224"/>
                    <a:gd name="T62" fmla="*/ 33 w 135"/>
                    <a:gd name="T63" fmla="*/ 215 h 224"/>
                    <a:gd name="T64" fmla="*/ 25 w 135"/>
                    <a:gd name="T65" fmla="*/ 207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224"/>
                    <a:gd name="T101" fmla="*/ 135 w 135"/>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224">
                      <a:moveTo>
                        <a:pt x="25" y="207"/>
                      </a:moveTo>
                      <a:lnTo>
                        <a:pt x="25" y="172"/>
                      </a:lnTo>
                      <a:lnTo>
                        <a:pt x="16" y="154"/>
                      </a:lnTo>
                      <a:lnTo>
                        <a:pt x="16" y="137"/>
                      </a:lnTo>
                      <a:lnTo>
                        <a:pt x="8" y="121"/>
                      </a:lnTo>
                      <a:lnTo>
                        <a:pt x="0" y="112"/>
                      </a:lnTo>
                      <a:lnTo>
                        <a:pt x="0" y="95"/>
                      </a:lnTo>
                      <a:lnTo>
                        <a:pt x="0" y="69"/>
                      </a:lnTo>
                      <a:lnTo>
                        <a:pt x="0" y="42"/>
                      </a:lnTo>
                      <a:lnTo>
                        <a:pt x="8" y="26"/>
                      </a:lnTo>
                      <a:lnTo>
                        <a:pt x="16" y="17"/>
                      </a:lnTo>
                      <a:lnTo>
                        <a:pt x="25" y="9"/>
                      </a:lnTo>
                      <a:lnTo>
                        <a:pt x="42" y="0"/>
                      </a:lnTo>
                      <a:lnTo>
                        <a:pt x="59" y="0"/>
                      </a:lnTo>
                      <a:lnTo>
                        <a:pt x="84" y="0"/>
                      </a:lnTo>
                      <a:lnTo>
                        <a:pt x="92" y="0"/>
                      </a:lnTo>
                      <a:lnTo>
                        <a:pt x="117" y="17"/>
                      </a:lnTo>
                      <a:lnTo>
                        <a:pt x="126" y="26"/>
                      </a:lnTo>
                      <a:lnTo>
                        <a:pt x="126" y="35"/>
                      </a:lnTo>
                      <a:lnTo>
                        <a:pt x="134" y="51"/>
                      </a:lnTo>
                      <a:lnTo>
                        <a:pt x="134" y="77"/>
                      </a:lnTo>
                      <a:lnTo>
                        <a:pt x="126" y="103"/>
                      </a:lnTo>
                      <a:lnTo>
                        <a:pt x="117" y="129"/>
                      </a:lnTo>
                      <a:lnTo>
                        <a:pt x="109" y="146"/>
                      </a:lnTo>
                      <a:lnTo>
                        <a:pt x="100" y="154"/>
                      </a:lnTo>
                      <a:lnTo>
                        <a:pt x="92" y="172"/>
                      </a:lnTo>
                      <a:lnTo>
                        <a:pt x="92" y="198"/>
                      </a:lnTo>
                      <a:lnTo>
                        <a:pt x="92" y="215"/>
                      </a:lnTo>
                      <a:lnTo>
                        <a:pt x="75" y="223"/>
                      </a:lnTo>
                      <a:lnTo>
                        <a:pt x="67" y="223"/>
                      </a:lnTo>
                      <a:lnTo>
                        <a:pt x="42" y="223"/>
                      </a:lnTo>
                      <a:lnTo>
                        <a:pt x="33" y="215"/>
                      </a:lnTo>
                      <a:lnTo>
                        <a:pt x="25" y="207"/>
                      </a:lnTo>
                    </a:path>
                  </a:pathLst>
                </a:custGeom>
                <a:solidFill>
                  <a:srgbClr val="FF7F7F"/>
                </a:solidFill>
                <a:ln>
                  <a:noFill/>
                </a:ln>
                <a:extLst>
                  <a:ext uri="{91240B29-F687-4F45-9708-019B960494DF}">
                    <a14:hiddenLine xmlns:a14="http://schemas.microsoft.com/office/drawing/2010/main" w="126999" cap="rnd">
                      <a:solidFill>
                        <a:srgbClr val="000000"/>
                      </a:solidFill>
                      <a:round/>
                      <a:headEnd/>
                      <a:tailEnd/>
                    </a14:hiddenLine>
                  </a:ext>
                </a:extLst>
              </p:spPr>
              <p:txBody>
                <a:bodyPr/>
                <a:lstStyle/>
                <a:p>
                  <a:endParaRPr lang="sq-AL"/>
                </a:p>
              </p:txBody>
            </p:sp>
            <p:sp>
              <p:nvSpPr>
                <p:cNvPr id="63631" name="Freeform 12"/>
                <p:cNvSpPr>
                  <a:spLocks/>
                </p:cNvSpPr>
                <p:nvPr/>
              </p:nvSpPr>
              <p:spPr bwMode="auto">
                <a:xfrm>
                  <a:off x="2370" y="2096"/>
                  <a:ext cx="180" cy="153"/>
                </a:xfrm>
                <a:custGeom>
                  <a:avLst/>
                  <a:gdLst>
                    <a:gd name="T0" fmla="*/ 17 w 180"/>
                    <a:gd name="T1" fmla="*/ 136 h 153"/>
                    <a:gd name="T2" fmla="*/ 0 w 180"/>
                    <a:gd name="T3" fmla="*/ 119 h 153"/>
                    <a:gd name="T4" fmla="*/ 0 w 180"/>
                    <a:gd name="T5" fmla="*/ 102 h 153"/>
                    <a:gd name="T6" fmla="*/ 0 w 180"/>
                    <a:gd name="T7" fmla="*/ 85 h 153"/>
                    <a:gd name="T8" fmla="*/ 0 w 180"/>
                    <a:gd name="T9" fmla="*/ 67 h 153"/>
                    <a:gd name="T10" fmla="*/ 9 w 180"/>
                    <a:gd name="T11" fmla="*/ 51 h 153"/>
                    <a:gd name="T12" fmla="*/ 17 w 180"/>
                    <a:gd name="T13" fmla="*/ 34 h 153"/>
                    <a:gd name="T14" fmla="*/ 34 w 180"/>
                    <a:gd name="T15" fmla="*/ 26 h 153"/>
                    <a:gd name="T16" fmla="*/ 51 w 180"/>
                    <a:gd name="T17" fmla="*/ 9 h 153"/>
                    <a:gd name="T18" fmla="*/ 59 w 180"/>
                    <a:gd name="T19" fmla="*/ 9 h 153"/>
                    <a:gd name="T20" fmla="*/ 85 w 180"/>
                    <a:gd name="T21" fmla="*/ 0 h 153"/>
                    <a:gd name="T22" fmla="*/ 111 w 180"/>
                    <a:gd name="T23" fmla="*/ 9 h 153"/>
                    <a:gd name="T24" fmla="*/ 127 w 180"/>
                    <a:gd name="T25" fmla="*/ 9 h 153"/>
                    <a:gd name="T26" fmla="*/ 145 w 180"/>
                    <a:gd name="T27" fmla="*/ 17 h 153"/>
                    <a:gd name="T28" fmla="*/ 153 w 180"/>
                    <a:gd name="T29" fmla="*/ 26 h 153"/>
                    <a:gd name="T30" fmla="*/ 162 w 180"/>
                    <a:gd name="T31" fmla="*/ 43 h 153"/>
                    <a:gd name="T32" fmla="*/ 170 w 180"/>
                    <a:gd name="T33" fmla="*/ 51 h 153"/>
                    <a:gd name="T34" fmla="*/ 179 w 180"/>
                    <a:gd name="T35" fmla="*/ 67 h 153"/>
                    <a:gd name="T36" fmla="*/ 179 w 180"/>
                    <a:gd name="T37" fmla="*/ 93 h 153"/>
                    <a:gd name="T38" fmla="*/ 179 w 180"/>
                    <a:gd name="T39" fmla="*/ 119 h 153"/>
                    <a:gd name="T40" fmla="*/ 170 w 180"/>
                    <a:gd name="T41" fmla="*/ 127 h 153"/>
                    <a:gd name="T42" fmla="*/ 162 w 180"/>
                    <a:gd name="T43" fmla="*/ 136 h 153"/>
                    <a:gd name="T44" fmla="*/ 153 w 180"/>
                    <a:gd name="T45" fmla="*/ 144 h 153"/>
                    <a:gd name="T46" fmla="*/ 136 w 180"/>
                    <a:gd name="T47" fmla="*/ 152 h 153"/>
                    <a:gd name="T48" fmla="*/ 120 w 180"/>
                    <a:gd name="T49" fmla="*/ 152 h 153"/>
                    <a:gd name="T50" fmla="*/ 136 w 180"/>
                    <a:gd name="T51" fmla="*/ 136 h 153"/>
                    <a:gd name="T52" fmla="*/ 145 w 180"/>
                    <a:gd name="T53" fmla="*/ 102 h 153"/>
                    <a:gd name="T54" fmla="*/ 145 w 180"/>
                    <a:gd name="T55" fmla="*/ 93 h 153"/>
                    <a:gd name="T56" fmla="*/ 145 w 180"/>
                    <a:gd name="T57" fmla="*/ 85 h 153"/>
                    <a:gd name="T58" fmla="*/ 145 w 180"/>
                    <a:gd name="T59" fmla="*/ 67 h 153"/>
                    <a:gd name="T60" fmla="*/ 111 w 180"/>
                    <a:gd name="T61" fmla="*/ 76 h 153"/>
                    <a:gd name="T62" fmla="*/ 85 w 180"/>
                    <a:gd name="T63" fmla="*/ 76 h 153"/>
                    <a:gd name="T64" fmla="*/ 59 w 180"/>
                    <a:gd name="T65" fmla="*/ 76 h 153"/>
                    <a:gd name="T66" fmla="*/ 42 w 180"/>
                    <a:gd name="T67" fmla="*/ 67 h 153"/>
                    <a:gd name="T68" fmla="*/ 34 w 180"/>
                    <a:gd name="T69" fmla="*/ 76 h 153"/>
                    <a:gd name="T70" fmla="*/ 26 w 180"/>
                    <a:gd name="T71" fmla="*/ 93 h 153"/>
                    <a:gd name="T72" fmla="*/ 26 w 180"/>
                    <a:gd name="T73" fmla="*/ 110 h 153"/>
                    <a:gd name="T74" fmla="*/ 42 w 180"/>
                    <a:gd name="T75" fmla="*/ 136 h 153"/>
                    <a:gd name="T76" fmla="*/ 51 w 180"/>
                    <a:gd name="T77" fmla="*/ 152 h 153"/>
                    <a:gd name="T78" fmla="*/ 26 w 180"/>
                    <a:gd name="T79" fmla="*/ 144 h 153"/>
                    <a:gd name="T80" fmla="*/ 17 w 180"/>
                    <a:gd name="T81" fmla="*/ 136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153"/>
                    <a:gd name="T125" fmla="*/ 180 w 18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153">
                      <a:moveTo>
                        <a:pt x="17" y="136"/>
                      </a:moveTo>
                      <a:lnTo>
                        <a:pt x="0" y="119"/>
                      </a:lnTo>
                      <a:lnTo>
                        <a:pt x="0" y="102"/>
                      </a:lnTo>
                      <a:lnTo>
                        <a:pt x="0" y="85"/>
                      </a:lnTo>
                      <a:lnTo>
                        <a:pt x="0" y="67"/>
                      </a:lnTo>
                      <a:lnTo>
                        <a:pt x="9" y="51"/>
                      </a:lnTo>
                      <a:lnTo>
                        <a:pt x="17" y="34"/>
                      </a:lnTo>
                      <a:lnTo>
                        <a:pt x="34" y="26"/>
                      </a:lnTo>
                      <a:lnTo>
                        <a:pt x="51" y="9"/>
                      </a:lnTo>
                      <a:lnTo>
                        <a:pt x="59" y="9"/>
                      </a:lnTo>
                      <a:lnTo>
                        <a:pt x="85" y="0"/>
                      </a:lnTo>
                      <a:lnTo>
                        <a:pt x="111" y="9"/>
                      </a:lnTo>
                      <a:lnTo>
                        <a:pt x="127" y="9"/>
                      </a:lnTo>
                      <a:lnTo>
                        <a:pt x="145" y="17"/>
                      </a:lnTo>
                      <a:lnTo>
                        <a:pt x="153" y="26"/>
                      </a:lnTo>
                      <a:lnTo>
                        <a:pt x="162" y="43"/>
                      </a:lnTo>
                      <a:lnTo>
                        <a:pt x="170" y="51"/>
                      </a:lnTo>
                      <a:lnTo>
                        <a:pt x="179" y="67"/>
                      </a:lnTo>
                      <a:lnTo>
                        <a:pt x="179" y="93"/>
                      </a:lnTo>
                      <a:lnTo>
                        <a:pt x="179" y="119"/>
                      </a:lnTo>
                      <a:lnTo>
                        <a:pt x="170" y="127"/>
                      </a:lnTo>
                      <a:lnTo>
                        <a:pt x="162" y="136"/>
                      </a:lnTo>
                      <a:lnTo>
                        <a:pt x="153" y="144"/>
                      </a:lnTo>
                      <a:lnTo>
                        <a:pt x="136" y="152"/>
                      </a:lnTo>
                      <a:lnTo>
                        <a:pt x="120" y="152"/>
                      </a:lnTo>
                      <a:lnTo>
                        <a:pt x="136" y="136"/>
                      </a:lnTo>
                      <a:lnTo>
                        <a:pt x="145" y="102"/>
                      </a:lnTo>
                      <a:lnTo>
                        <a:pt x="145" y="93"/>
                      </a:lnTo>
                      <a:lnTo>
                        <a:pt x="145" y="85"/>
                      </a:lnTo>
                      <a:lnTo>
                        <a:pt x="145" y="67"/>
                      </a:lnTo>
                      <a:lnTo>
                        <a:pt x="111" y="76"/>
                      </a:lnTo>
                      <a:lnTo>
                        <a:pt x="85" y="76"/>
                      </a:lnTo>
                      <a:lnTo>
                        <a:pt x="59" y="76"/>
                      </a:lnTo>
                      <a:lnTo>
                        <a:pt x="42" y="67"/>
                      </a:lnTo>
                      <a:lnTo>
                        <a:pt x="34" y="76"/>
                      </a:lnTo>
                      <a:lnTo>
                        <a:pt x="26" y="93"/>
                      </a:lnTo>
                      <a:lnTo>
                        <a:pt x="26" y="110"/>
                      </a:lnTo>
                      <a:lnTo>
                        <a:pt x="42" y="136"/>
                      </a:lnTo>
                      <a:lnTo>
                        <a:pt x="51" y="152"/>
                      </a:lnTo>
                      <a:lnTo>
                        <a:pt x="26" y="144"/>
                      </a:lnTo>
                      <a:lnTo>
                        <a:pt x="17" y="136"/>
                      </a:lnTo>
                    </a:path>
                  </a:pathLst>
                </a:custGeom>
                <a:solidFill>
                  <a:srgbClr val="000000"/>
                </a:solidFill>
                <a:ln>
                  <a:noFill/>
                </a:ln>
                <a:extLst>
                  <a:ext uri="{91240B29-F687-4F45-9708-019B960494DF}">
                    <a14:hiddenLine xmlns:a14="http://schemas.microsoft.com/office/drawing/2010/main" w="126999" cap="rnd">
                      <a:solidFill>
                        <a:srgbClr val="000000"/>
                      </a:solidFill>
                      <a:round/>
                      <a:headEnd/>
                      <a:tailEnd/>
                    </a14:hiddenLine>
                  </a:ext>
                </a:extLst>
              </p:spPr>
              <p:txBody>
                <a:bodyPr/>
                <a:lstStyle/>
                <a:p>
                  <a:endParaRPr lang="sq-AL"/>
                </a:p>
              </p:txBody>
            </p:sp>
            <p:grpSp>
              <p:nvGrpSpPr>
                <p:cNvPr id="63632" name="Group 13"/>
                <p:cNvGrpSpPr>
                  <a:grpSpLocks/>
                </p:cNvGrpSpPr>
                <p:nvPr/>
              </p:nvGrpSpPr>
              <p:grpSpPr bwMode="auto">
                <a:xfrm>
                  <a:off x="2388" y="2221"/>
                  <a:ext cx="143" cy="19"/>
                  <a:chOff x="2388" y="2221"/>
                  <a:chExt cx="143" cy="19"/>
                </a:xfrm>
              </p:grpSpPr>
              <p:sp>
                <p:nvSpPr>
                  <p:cNvPr id="63633" name="Oval 14"/>
                  <p:cNvSpPr>
                    <a:spLocks noChangeArrowheads="1"/>
                  </p:cNvSpPr>
                  <p:nvPr/>
                </p:nvSpPr>
                <p:spPr bwMode="auto">
                  <a:xfrm>
                    <a:off x="2388" y="2221"/>
                    <a:ext cx="10" cy="10"/>
                  </a:xfrm>
                  <a:prstGeom prst="ellipse">
                    <a:avLst/>
                  </a:prstGeom>
                  <a:solidFill>
                    <a:srgbClr val="005F7F"/>
                  </a:solidFill>
                  <a:ln>
                    <a:noFill/>
                  </a:ln>
                  <a:extLst>
                    <a:ext uri="{91240B29-F687-4F45-9708-019B960494DF}">
                      <a14:hiddenLine xmlns:a14="http://schemas.microsoft.com/office/drawing/2010/main" w="1269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3634" name="Oval 15"/>
                  <p:cNvSpPr>
                    <a:spLocks noChangeArrowheads="1"/>
                  </p:cNvSpPr>
                  <p:nvPr/>
                </p:nvSpPr>
                <p:spPr bwMode="auto">
                  <a:xfrm>
                    <a:off x="2521" y="2221"/>
                    <a:ext cx="10" cy="19"/>
                  </a:xfrm>
                  <a:prstGeom prst="ellipse">
                    <a:avLst/>
                  </a:prstGeom>
                  <a:solidFill>
                    <a:srgbClr val="005F7F"/>
                  </a:solidFill>
                  <a:ln>
                    <a:noFill/>
                  </a:ln>
                  <a:extLst>
                    <a:ext uri="{91240B29-F687-4F45-9708-019B960494DF}">
                      <a14:hiddenLine xmlns:a14="http://schemas.microsoft.com/office/drawing/2010/main" w="1269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sp>
            <p:nvSpPr>
              <p:cNvPr id="63622" name="Freeform 16"/>
              <p:cNvSpPr>
                <a:spLocks/>
              </p:cNvSpPr>
              <p:nvPr/>
            </p:nvSpPr>
            <p:spPr bwMode="auto">
              <a:xfrm>
                <a:off x="2361" y="3138"/>
                <a:ext cx="171" cy="438"/>
              </a:xfrm>
              <a:custGeom>
                <a:avLst/>
                <a:gdLst>
                  <a:gd name="T0" fmla="*/ 43 w 171"/>
                  <a:gd name="T1" fmla="*/ 0 h 438"/>
                  <a:gd name="T2" fmla="*/ 34 w 171"/>
                  <a:gd name="T3" fmla="*/ 52 h 438"/>
                  <a:gd name="T4" fmla="*/ 34 w 171"/>
                  <a:gd name="T5" fmla="*/ 114 h 438"/>
                  <a:gd name="T6" fmla="*/ 34 w 171"/>
                  <a:gd name="T7" fmla="*/ 166 h 438"/>
                  <a:gd name="T8" fmla="*/ 34 w 171"/>
                  <a:gd name="T9" fmla="*/ 227 h 438"/>
                  <a:gd name="T10" fmla="*/ 34 w 171"/>
                  <a:gd name="T11" fmla="*/ 271 h 438"/>
                  <a:gd name="T12" fmla="*/ 34 w 171"/>
                  <a:gd name="T13" fmla="*/ 323 h 438"/>
                  <a:gd name="T14" fmla="*/ 34 w 171"/>
                  <a:gd name="T15" fmla="*/ 350 h 438"/>
                  <a:gd name="T16" fmla="*/ 9 w 171"/>
                  <a:gd name="T17" fmla="*/ 410 h 438"/>
                  <a:gd name="T18" fmla="*/ 0 w 171"/>
                  <a:gd name="T19" fmla="*/ 437 h 438"/>
                  <a:gd name="T20" fmla="*/ 34 w 171"/>
                  <a:gd name="T21" fmla="*/ 437 h 438"/>
                  <a:gd name="T22" fmla="*/ 51 w 171"/>
                  <a:gd name="T23" fmla="*/ 410 h 438"/>
                  <a:gd name="T24" fmla="*/ 68 w 171"/>
                  <a:gd name="T25" fmla="*/ 376 h 438"/>
                  <a:gd name="T26" fmla="*/ 68 w 171"/>
                  <a:gd name="T27" fmla="*/ 323 h 438"/>
                  <a:gd name="T28" fmla="*/ 94 w 171"/>
                  <a:gd name="T29" fmla="*/ 166 h 438"/>
                  <a:gd name="T30" fmla="*/ 102 w 171"/>
                  <a:gd name="T31" fmla="*/ 123 h 438"/>
                  <a:gd name="T32" fmla="*/ 94 w 171"/>
                  <a:gd name="T33" fmla="*/ 210 h 438"/>
                  <a:gd name="T34" fmla="*/ 102 w 171"/>
                  <a:gd name="T35" fmla="*/ 262 h 438"/>
                  <a:gd name="T36" fmla="*/ 102 w 171"/>
                  <a:gd name="T37" fmla="*/ 306 h 438"/>
                  <a:gd name="T38" fmla="*/ 102 w 171"/>
                  <a:gd name="T39" fmla="*/ 350 h 438"/>
                  <a:gd name="T40" fmla="*/ 102 w 171"/>
                  <a:gd name="T41" fmla="*/ 367 h 438"/>
                  <a:gd name="T42" fmla="*/ 128 w 171"/>
                  <a:gd name="T43" fmla="*/ 437 h 438"/>
                  <a:gd name="T44" fmla="*/ 144 w 171"/>
                  <a:gd name="T45" fmla="*/ 437 h 438"/>
                  <a:gd name="T46" fmla="*/ 153 w 171"/>
                  <a:gd name="T47" fmla="*/ 437 h 438"/>
                  <a:gd name="T48" fmla="*/ 170 w 171"/>
                  <a:gd name="T49" fmla="*/ 419 h 438"/>
                  <a:gd name="T50" fmla="*/ 136 w 171"/>
                  <a:gd name="T51" fmla="*/ 350 h 438"/>
                  <a:gd name="T52" fmla="*/ 153 w 171"/>
                  <a:gd name="T53" fmla="*/ 192 h 438"/>
                  <a:gd name="T54" fmla="*/ 161 w 171"/>
                  <a:gd name="T55" fmla="*/ 123 h 438"/>
                  <a:gd name="T56" fmla="*/ 161 w 171"/>
                  <a:gd name="T57" fmla="*/ 0 h 438"/>
                  <a:gd name="T58" fmla="*/ 43 w 171"/>
                  <a:gd name="T59" fmla="*/ 0 h 4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1"/>
                  <a:gd name="T91" fmla="*/ 0 h 438"/>
                  <a:gd name="T92" fmla="*/ 171 w 171"/>
                  <a:gd name="T93" fmla="*/ 438 h 4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1" h="438">
                    <a:moveTo>
                      <a:pt x="43" y="0"/>
                    </a:moveTo>
                    <a:lnTo>
                      <a:pt x="34" y="52"/>
                    </a:lnTo>
                    <a:lnTo>
                      <a:pt x="34" y="114"/>
                    </a:lnTo>
                    <a:lnTo>
                      <a:pt x="34" y="166"/>
                    </a:lnTo>
                    <a:lnTo>
                      <a:pt x="34" y="227"/>
                    </a:lnTo>
                    <a:lnTo>
                      <a:pt x="34" y="271"/>
                    </a:lnTo>
                    <a:lnTo>
                      <a:pt x="34" y="323"/>
                    </a:lnTo>
                    <a:lnTo>
                      <a:pt x="34" y="350"/>
                    </a:lnTo>
                    <a:lnTo>
                      <a:pt x="9" y="410"/>
                    </a:lnTo>
                    <a:lnTo>
                      <a:pt x="0" y="437"/>
                    </a:lnTo>
                    <a:lnTo>
                      <a:pt x="34" y="437"/>
                    </a:lnTo>
                    <a:lnTo>
                      <a:pt x="51" y="410"/>
                    </a:lnTo>
                    <a:lnTo>
                      <a:pt x="68" y="376"/>
                    </a:lnTo>
                    <a:lnTo>
                      <a:pt x="68" y="323"/>
                    </a:lnTo>
                    <a:lnTo>
                      <a:pt x="94" y="166"/>
                    </a:lnTo>
                    <a:lnTo>
                      <a:pt x="102" y="123"/>
                    </a:lnTo>
                    <a:lnTo>
                      <a:pt x="94" y="210"/>
                    </a:lnTo>
                    <a:lnTo>
                      <a:pt x="102" y="262"/>
                    </a:lnTo>
                    <a:lnTo>
                      <a:pt x="102" y="306"/>
                    </a:lnTo>
                    <a:lnTo>
                      <a:pt x="102" y="350"/>
                    </a:lnTo>
                    <a:lnTo>
                      <a:pt x="102" y="367"/>
                    </a:lnTo>
                    <a:lnTo>
                      <a:pt x="128" y="437"/>
                    </a:lnTo>
                    <a:lnTo>
                      <a:pt x="144" y="437"/>
                    </a:lnTo>
                    <a:lnTo>
                      <a:pt x="153" y="437"/>
                    </a:lnTo>
                    <a:lnTo>
                      <a:pt x="170" y="419"/>
                    </a:lnTo>
                    <a:lnTo>
                      <a:pt x="136" y="350"/>
                    </a:lnTo>
                    <a:lnTo>
                      <a:pt x="153" y="192"/>
                    </a:lnTo>
                    <a:lnTo>
                      <a:pt x="161" y="123"/>
                    </a:lnTo>
                    <a:lnTo>
                      <a:pt x="161" y="0"/>
                    </a:lnTo>
                    <a:lnTo>
                      <a:pt x="43" y="0"/>
                    </a:lnTo>
                  </a:path>
                </a:pathLst>
              </a:custGeom>
              <a:solidFill>
                <a:srgbClr val="FF7F7F"/>
              </a:solidFill>
              <a:ln>
                <a:noFill/>
              </a:ln>
              <a:extLst>
                <a:ext uri="{91240B29-F687-4F45-9708-019B960494DF}">
                  <a14:hiddenLine xmlns:a14="http://schemas.microsoft.com/office/drawing/2010/main" w="126999" cap="rnd">
                    <a:solidFill>
                      <a:srgbClr val="000000"/>
                    </a:solidFill>
                    <a:round/>
                    <a:headEnd/>
                    <a:tailEnd/>
                  </a14:hiddenLine>
                </a:ext>
              </a:extLst>
            </p:spPr>
            <p:txBody>
              <a:bodyPr/>
              <a:lstStyle/>
              <a:p>
                <a:endParaRPr lang="sq-AL"/>
              </a:p>
            </p:txBody>
          </p:sp>
          <p:grpSp>
            <p:nvGrpSpPr>
              <p:cNvPr id="63623" name="Group 17"/>
              <p:cNvGrpSpPr>
                <a:grpSpLocks/>
              </p:cNvGrpSpPr>
              <p:nvPr/>
            </p:nvGrpSpPr>
            <p:grpSpPr bwMode="auto">
              <a:xfrm>
                <a:off x="2299" y="2577"/>
                <a:ext cx="322" cy="438"/>
                <a:chOff x="2299" y="2577"/>
                <a:chExt cx="322" cy="438"/>
              </a:xfrm>
            </p:grpSpPr>
            <p:sp>
              <p:nvSpPr>
                <p:cNvPr id="63628" name="Freeform 18"/>
                <p:cNvSpPr>
                  <a:spLocks/>
                </p:cNvSpPr>
                <p:nvPr/>
              </p:nvSpPr>
              <p:spPr bwMode="auto">
                <a:xfrm>
                  <a:off x="2299" y="2595"/>
                  <a:ext cx="82" cy="420"/>
                </a:xfrm>
                <a:custGeom>
                  <a:avLst/>
                  <a:gdLst>
                    <a:gd name="T0" fmla="*/ 0 w 82"/>
                    <a:gd name="T1" fmla="*/ 0 h 420"/>
                    <a:gd name="T2" fmla="*/ 0 w 82"/>
                    <a:gd name="T3" fmla="*/ 96 h 420"/>
                    <a:gd name="T4" fmla="*/ 8 w 82"/>
                    <a:gd name="T5" fmla="*/ 227 h 420"/>
                    <a:gd name="T6" fmla="*/ 24 w 82"/>
                    <a:gd name="T7" fmla="*/ 340 h 420"/>
                    <a:gd name="T8" fmla="*/ 40 w 82"/>
                    <a:gd name="T9" fmla="*/ 410 h 420"/>
                    <a:gd name="T10" fmla="*/ 48 w 82"/>
                    <a:gd name="T11" fmla="*/ 419 h 420"/>
                    <a:gd name="T12" fmla="*/ 56 w 82"/>
                    <a:gd name="T13" fmla="*/ 401 h 420"/>
                    <a:gd name="T14" fmla="*/ 65 w 82"/>
                    <a:gd name="T15" fmla="*/ 358 h 420"/>
                    <a:gd name="T16" fmla="*/ 81 w 82"/>
                    <a:gd name="T17" fmla="*/ 340 h 420"/>
                    <a:gd name="T18" fmla="*/ 56 w 82"/>
                    <a:gd name="T19" fmla="*/ 305 h 420"/>
                    <a:gd name="T20" fmla="*/ 40 w 82"/>
                    <a:gd name="T21" fmla="*/ 280 h 420"/>
                    <a:gd name="T22" fmla="*/ 40 w 82"/>
                    <a:gd name="T23" fmla="*/ 87 h 420"/>
                    <a:gd name="T24" fmla="*/ 48 w 82"/>
                    <a:gd name="T25" fmla="*/ 0 h 420"/>
                    <a:gd name="T26" fmla="*/ 0 w 82"/>
                    <a:gd name="T27" fmla="*/ 0 h 4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420"/>
                    <a:gd name="T44" fmla="*/ 82 w 82"/>
                    <a:gd name="T45" fmla="*/ 420 h 4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420">
                      <a:moveTo>
                        <a:pt x="0" y="0"/>
                      </a:moveTo>
                      <a:lnTo>
                        <a:pt x="0" y="96"/>
                      </a:lnTo>
                      <a:lnTo>
                        <a:pt x="8" y="227"/>
                      </a:lnTo>
                      <a:lnTo>
                        <a:pt x="24" y="340"/>
                      </a:lnTo>
                      <a:lnTo>
                        <a:pt x="40" y="410"/>
                      </a:lnTo>
                      <a:lnTo>
                        <a:pt x="48" y="419"/>
                      </a:lnTo>
                      <a:lnTo>
                        <a:pt x="56" y="401"/>
                      </a:lnTo>
                      <a:lnTo>
                        <a:pt x="65" y="358"/>
                      </a:lnTo>
                      <a:lnTo>
                        <a:pt x="81" y="340"/>
                      </a:lnTo>
                      <a:lnTo>
                        <a:pt x="56" y="305"/>
                      </a:lnTo>
                      <a:lnTo>
                        <a:pt x="40" y="280"/>
                      </a:lnTo>
                      <a:lnTo>
                        <a:pt x="40" y="87"/>
                      </a:lnTo>
                      <a:lnTo>
                        <a:pt x="48" y="0"/>
                      </a:lnTo>
                      <a:lnTo>
                        <a:pt x="0" y="0"/>
                      </a:lnTo>
                    </a:path>
                  </a:pathLst>
                </a:custGeom>
                <a:solidFill>
                  <a:srgbClr val="FF7F7F"/>
                </a:solidFill>
                <a:ln>
                  <a:noFill/>
                </a:ln>
                <a:extLst>
                  <a:ext uri="{91240B29-F687-4F45-9708-019B960494DF}">
                    <a14:hiddenLine xmlns:a14="http://schemas.microsoft.com/office/drawing/2010/main" w="126999" cap="rnd">
                      <a:solidFill>
                        <a:srgbClr val="000000"/>
                      </a:solidFill>
                      <a:round/>
                      <a:headEnd/>
                      <a:tailEnd/>
                    </a14:hiddenLine>
                  </a:ext>
                </a:extLst>
              </p:spPr>
              <p:txBody>
                <a:bodyPr/>
                <a:lstStyle/>
                <a:p>
                  <a:endParaRPr lang="sq-AL"/>
                </a:p>
              </p:txBody>
            </p:sp>
            <p:sp>
              <p:nvSpPr>
                <p:cNvPr id="63629" name="Freeform 19"/>
                <p:cNvSpPr>
                  <a:spLocks/>
                </p:cNvSpPr>
                <p:nvPr/>
              </p:nvSpPr>
              <p:spPr bwMode="auto">
                <a:xfrm>
                  <a:off x="2548" y="2577"/>
                  <a:ext cx="73" cy="403"/>
                </a:xfrm>
                <a:custGeom>
                  <a:avLst/>
                  <a:gdLst>
                    <a:gd name="T0" fmla="*/ 16 w 73"/>
                    <a:gd name="T1" fmla="*/ 9 h 403"/>
                    <a:gd name="T2" fmla="*/ 32 w 73"/>
                    <a:gd name="T3" fmla="*/ 87 h 403"/>
                    <a:gd name="T4" fmla="*/ 24 w 73"/>
                    <a:gd name="T5" fmla="*/ 253 h 403"/>
                    <a:gd name="T6" fmla="*/ 0 w 73"/>
                    <a:gd name="T7" fmla="*/ 323 h 403"/>
                    <a:gd name="T8" fmla="*/ 8 w 73"/>
                    <a:gd name="T9" fmla="*/ 331 h 403"/>
                    <a:gd name="T10" fmla="*/ 0 w 73"/>
                    <a:gd name="T11" fmla="*/ 367 h 403"/>
                    <a:gd name="T12" fmla="*/ 8 w 73"/>
                    <a:gd name="T13" fmla="*/ 402 h 403"/>
                    <a:gd name="T14" fmla="*/ 24 w 73"/>
                    <a:gd name="T15" fmla="*/ 349 h 403"/>
                    <a:gd name="T16" fmla="*/ 48 w 73"/>
                    <a:gd name="T17" fmla="*/ 262 h 403"/>
                    <a:gd name="T18" fmla="*/ 72 w 73"/>
                    <a:gd name="T19" fmla="*/ 70 h 403"/>
                    <a:gd name="T20" fmla="*/ 56 w 73"/>
                    <a:gd name="T21" fmla="*/ 0 h 403"/>
                    <a:gd name="T22" fmla="*/ 16 w 73"/>
                    <a:gd name="T23" fmla="*/ 9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03"/>
                    <a:gd name="T38" fmla="*/ 73 w 73"/>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03">
                      <a:moveTo>
                        <a:pt x="16" y="9"/>
                      </a:moveTo>
                      <a:lnTo>
                        <a:pt x="32" y="87"/>
                      </a:lnTo>
                      <a:lnTo>
                        <a:pt x="24" y="253"/>
                      </a:lnTo>
                      <a:lnTo>
                        <a:pt x="0" y="323"/>
                      </a:lnTo>
                      <a:lnTo>
                        <a:pt x="8" y="331"/>
                      </a:lnTo>
                      <a:lnTo>
                        <a:pt x="0" y="367"/>
                      </a:lnTo>
                      <a:lnTo>
                        <a:pt x="8" y="402"/>
                      </a:lnTo>
                      <a:lnTo>
                        <a:pt x="24" y="349"/>
                      </a:lnTo>
                      <a:lnTo>
                        <a:pt x="48" y="262"/>
                      </a:lnTo>
                      <a:lnTo>
                        <a:pt x="72" y="70"/>
                      </a:lnTo>
                      <a:lnTo>
                        <a:pt x="56" y="0"/>
                      </a:lnTo>
                      <a:lnTo>
                        <a:pt x="16" y="9"/>
                      </a:lnTo>
                    </a:path>
                  </a:pathLst>
                </a:custGeom>
                <a:solidFill>
                  <a:srgbClr val="FF7F7F"/>
                </a:solidFill>
                <a:ln>
                  <a:noFill/>
                </a:ln>
                <a:extLst>
                  <a:ext uri="{91240B29-F687-4F45-9708-019B960494DF}">
                    <a14:hiddenLine xmlns:a14="http://schemas.microsoft.com/office/drawing/2010/main" w="126999" cap="rnd">
                      <a:solidFill>
                        <a:srgbClr val="000000"/>
                      </a:solidFill>
                      <a:round/>
                      <a:headEnd/>
                      <a:tailEnd/>
                    </a14:hiddenLine>
                  </a:ext>
                </a:extLst>
              </p:spPr>
              <p:txBody>
                <a:bodyPr/>
                <a:lstStyle/>
                <a:p>
                  <a:endParaRPr lang="sq-AL"/>
                </a:p>
              </p:txBody>
            </p:sp>
          </p:grpSp>
          <p:grpSp>
            <p:nvGrpSpPr>
              <p:cNvPr id="63624" name="Group 20"/>
              <p:cNvGrpSpPr>
                <a:grpSpLocks/>
              </p:cNvGrpSpPr>
              <p:nvPr/>
            </p:nvGrpSpPr>
            <p:grpSpPr bwMode="auto">
              <a:xfrm>
                <a:off x="2352" y="3494"/>
                <a:ext cx="189" cy="136"/>
                <a:chOff x="2352" y="3494"/>
                <a:chExt cx="189" cy="136"/>
              </a:xfrm>
            </p:grpSpPr>
            <p:sp>
              <p:nvSpPr>
                <p:cNvPr id="63626" name="Freeform 21"/>
                <p:cNvSpPr>
                  <a:spLocks/>
                </p:cNvSpPr>
                <p:nvPr/>
              </p:nvSpPr>
              <p:spPr bwMode="auto">
                <a:xfrm>
                  <a:off x="2352" y="3512"/>
                  <a:ext cx="73" cy="118"/>
                </a:xfrm>
                <a:custGeom>
                  <a:avLst/>
                  <a:gdLst>
                    <a:gd name="T0" fmla="*/ 16 w 73"/>
                    <a:gd name="T1" fmla="*/ 58 h 118"/>
                    <a:gd name="T2" fmla="*/ 0 w 73"/>
                    <a:gd name="T3" fmla="*/ 75 h 118"/>
                    <a:gd name="T4" fmla="*/ 0 w 73"/>
                    <a:gd name="T5" fmla="*/ 83 h 118"/>
                    <a:gd name="T6" fmla="*/ 0 w 73"/>
                    <a:gd name="T7" fmla="*/ 100 h 118"/>
                    <a:gd name="T8" fmla="*/ 8 w 73"/>
                    <a:gd name="T9" fmla="*/ 109 h 118"/>
                    <a:gd name="T10" fmla="*/ 16 w 73"/>
                    <a:gd name="T11" fmla="*/ 117 h 118"/>
                    <a:gd name="T12" fmla="*/ 32 w 73"/>
                    <a:gd name="T13" fmla="*/ 109 h 118"/>
                    <a:gd name="T14" fmla="*/ 41 w 73"/>
                    <a:gd name="T15" fmla="*/ 109 h 118"/>
                    <a:gd name="T16" fmla="*/ 49 w 73"/>
                    <a:gd name="T17" fmla="*/ 92 h 118"/>
                    <a:gd name="T18" fmla="*/ 56 w 73"/>
                    <a:gd name="T19" fmla="*/ 83 h 118"/>
                    <a:gd name="T20" fmla="*/ 64 w 73"/>
                    <a:gd name="T21" fmla="*/ 50 h 118"/>
                    <a:gd name="T22" fmla="*/ 72 w 73"/>
                    <a:gd name="T23" fmla="*/ 17 h 118"/>
                    <a:gd name="T24" fmla="*/ 72 w 73"/>
                    <a:gd name="T25" fmla="*/ 0 h 118"/>
                    <a:gd name="T26" fmla="*/ 56 w 73"/>
                    <a:gd name="T27" fmla="*/ 41 h 118"/>
                    <a:gd name="T28" fmla="*/ 41 w 73"/>
                    <a:gd name="T29" fmla="*/ 66 h 118"/>
                    <a:gd name="T30" fmla="*/ 24 w 73"/>
                    <a:gd name="T31" fmla="*/ 66 h 118"/>
                    <a:gd name="T32" fmla="*/ 8 w 73"/>
                    <a:gd name="T33" fmla="*/ 66 h 118"/>
                    <a:gd name="T34" fmla="*/ 16 w 73"/>
                    <a:gd name="T35" fmla="*/ 58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18"/>
                    <a:gd name="T56" fmla="*/ 73 w 73"/>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18">
                      <a:moveTo>
                        <a:pt x="16" y="58"/>
                      </a:moveTo>
                      <a:lnTo>
                        <a:pt x="0" y="75"/>
                      </a:lnTo>
                      <a:lnTo>
                        <a:pt x="0" y="83"/>
                      </a:lnTo>
                      <a:lnTo>
                        <a:pt x="0" y="100"/>
                      </a:lnTo>
                      <a:lnTo>
                        <a:pt x="8" y="109"/>
                      </a:lnTo>
                      <a:lnTo>
                        <a:pt x="16" y="117"/>
                      </a:lnTo>
                      <a:lnTo>
                        <a:pt x="32" y="109"/>
                      </a:lnTo>
                      <a:lnTo>
                        <a:pt x="41" y="109"/>
                      </a:lnTo>
                      <a:lnTo>
                        <a:pt x="49" y="92"/>
                      </a:lnTo>
                      <a:lnTo>
                        <a:pt x="56" y="83"/>
                      </a:lnTo>
                      <a:lnTo>
                        <a:pt x="64" y="50"/>
                      </a:lnTo>
                      <a:lnTo>
                        <a:pt x="72" y="17"/>
                      </a:lnTo>
                      <a:lnTo>
                        <a:pt x="72" y="0"/>
                      </a:lnTo>
                      <a:lnTo>
                        <a:pt x="56" y="41"/>
                      </a:lnTo>
                      <a:lnTo>
                        <a:pt x="41" y="66"/>
                      </a:lnTo>
                      <a:lnTo>
                        <a:pt x="24" y="66"/>
                      </a:lnTo>
                      <a:lnTo>
                        <a:pt x="8" y="66"/>
                      </a:lnTo>
                      <a:lnTo>
                        <a:pt x="16" y="58"/>
                      </a:lnTo>
                    </a:path>
                  </a:pathLst>
                </a:custGeom>
                <a:solidFill>
                  <a:srgbClr val="FF1F3F"/>
                </a:solidFill>
                <a:ln>
                  <a:noFill/>
                </a:ln>
                <a:extLst>
                  <a:ext uri="{91240B29-F687-4F45-9708-019B960494DF}">
                    <a14:hiddenLine xmlns:a14="http://schemas.microsoft.com/office/drawing/2010/main" w="126999" cap="rnd">
                      <a:solidFill>
                        <a:srgbClr val="000000"/>
                      </a:solidFill>
                      <a:round/>
                      <a:headEnd/>
                      <a:tailEnd/>
                    </a14:hiddenLine>
                  </a:ext>
                </a:extLst>
              </p:spPr>
              <p:txBody>
                <a:bodyPr/>
                <a:lstStyle/>
                <a:p>
                  <a:endParaRPr lang="sq-AL"/>
                </a:p>
              </p:txBody>
            </p:sp>
            <p:sp>
              <p:nvSpPr>
                <p:cNvPr id="63627" name="Freeform 22"/>
                <p:cNvSpPr>
                  <a:spLocks/>
                </p:cNvSpPr>
                <p:nvPr/>
              </p:nvSpPr>
              <p:spPr bwMode="auto">
                <a:xfrm>
                  <a:off x="2459" y="3494"/>
                  <a:ext cx="82" cy="127"/>
                </a:xfrm>
                <a:custGeom>
                  <a:avLst/>
                  <a:gdLst>
                    <a:gd name="T0" fmla="*/ 8 w 82"/>
                    <a:gd name="T1" fmla="*/ 0 h 127"/>
                    <a:gd name="T2" fmla="*/ 0 w 82"/>
                    <a:gd name="T3" fmla="*/ 17 h 127"/>
                    <a:gd name="T4" fmla="*/ 16 w 82"/>
                    <a:gd name="T5" fmla="*/ 51 h 127"/>
                    <a:gd name="T6" fmla="*/ 25 w 82"/>
                    <a:gd name="T7" fmla="*/ 75 h 127"/>
                    <a:gd name="T8" fmla="*/ 33 w 82"/>
                    <a:gd name="T9" fmla="*/ 101 h 127"/>
                    <a:gd name="T10" fmla="*/ 40 w 82"/>
                    <a:gd name="T11" fmla="*/ 109 h 127"/>
                    <a:gd name="T12" fmla="*/ 48 w 82"/>
                    <a:gd name="T13" fmla="*/ 126 h 127"/>
                    <a:gd name="T14" fmla="*/ 56 w 82"/>
                    <a:gd name="T15" fmla="*/ 126 h 127"/>
                    <a:gd name="T16" fmla="*/ 65 w 82"/>
                    <a:gd name="T17" fmla="*/ 126 h 127"/>
                    <a:gd name="T18" fmla="*/ 73 w 82"/>
                    <a:gd name="T19" fmla="*/ 126 h 127"/>
                    <a:gd name="T20" fmla="*/ 81 w 82"/>
                    <a:gd name="T21" fmla="*/ 126 h 127"/>
                    <a:gd name="T22" fmla="*/ 81 w 82"/>
                    <a:gd name="T23" fmla="*/ 109 h 127"/>
                    <a:gd name="T24" fmla="*/ 81 w 82"/>
                    <a:gd name="T25" fmla="*/ 92 h 127"/>
                    <a:gd name="T26" fmla="*/ 73 w 82"/>
                    <a:gd name="T27" fmla="*/ 75 h 127"/>
                    <a:gd name="T28" fmla="*/ 73 w 82"/>
                    <a:gd name="T29" fmla="*/ 58 h 127"/>
                    <a:gd name="T30" fmla="*/ 65 w 82"/>
                    <a:gd name="T31" fmla="*/ 75 h 127"/>
                    <a:gd name="T32" fmla="*/ 56 w 82"/>
                    <a:gd name="T33" fmla="*/ 75 h 127"/>
                    <a:gd name="T34" fmla="*/ 48 w 82"/>
                    <a:gd name="T35" fmla="*/ 84 h 127"/>
                    <a:gd name="T36" fmla="*/ 33 w 82"/>
                    <a:gd name="T37" fmla="*/ 75 h 127"/>
                    <a:gd name="T38" fmla="*/ 16 w 82"/>
                    <a:gd name="T39" fmla="*/ 25 h 127"/>
                    <a:gd name="T40" fmla="*/ 8 w 82"/>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27"/>
                    <a:gd name="T65" fmla="*/ 82 w 82"/>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27">
                      <a:moveTo>
                        <a:pt x="8" y="0"/>
                      </a:moveTo>
                      <a:lnTo>
                        <a:pt x="0" y="17"/>
                      </a:lnTo>
                      <a:lnTo>
                        <a:pt x="16" y="51"/>
                      </a:lnTo>
                      <a:lnTo>
                        <a:pt x="25" y="75"/>
                      </a:lnTo>
                      <a:lnTo>
                        <a:pt x="33" y="101"/>
                      </a:lnTo>
                      <a:lnTo>
                        <a:pt x="40" y="109"/>
                      </a:lnTo>
                      <a:lnTo>
                        <a:pt x="48" y="126"/>
                      </a:lnTo>
                      <a:lnTo>
                        <a:pt x="56" y="126"/>
                      </a:lnTo>
                      <a:lnTo>
                        <a:pt x="65" y="126"/>
                      </a:lnTo>
                      <a:lnTo>
                        <a:pt x="73" y="126"/>
                      </a:lnTo>
                      <a:lnTo>
                        <a:pt x="81" y="126"/>
                      </a:lnTo>
                      <a:lnTo>
                        <a:pt x="81" y="109"/>
                      </a:lnTo>
                      <a:lnTo>
                        <a:pt x="81" y="92"/>
                      </a:lnTo>
                      <a:lnTo>
                        <a:pt x="73" y="75"/>
                      </a:lnTo>
                      <a:lnTo>
                        <a:pt x="73" y="58"/>
                      </a:lnTo>
                      <a:lnTo>
                        <a:pt x="65" y="75"/>
                      </a:lnTo>
                      <a:lnTo>
                        <a:pt x="56" y="75"/>
                      </a:lnTo>
                      <a:lnTo>
                        <a:pt x="48" y="84"/>
                      </a:lnTo>
                      <a:lnTo>
                        <a:pt x="33" y="75"/>
                      </a:lnTo>
                      <a:lnTo>
                        <a:pt x="16" y="25"/>
                      </a:lnTo>
                      <a:lnTo>
                        <a:pt x="8" y="0"/>
                      </a:lnTo>
                    </a:path>
                  </a:pathLst>
                </a:custGeom>
                <a:solidFill>
                  <a:srgbClr val="FF1F3F"/>
                </a:solidFill>
                <a:ln>
                  <a:noFill/>
                </a:ln>
                <a:extLst>
                  <a:ext uri="{91240B29-F687-4F45-9708-019B960494DF}">
                    <a14:hiddenLine xmlns:a14="http://schemas.microsoft.com/office/drawing/2010/main" w="126999" cap="rnd">
                      <a:solidFill>
                        <a:srgbClr val="000000"/>
                      </a:solidFill>
                      <a:round/>
                      <a:headEnd/>
                      <a:tailEnd/>
                    </a14:hiddenLine>
                  </a:ext>
                </a:extLst>
              </p:spPr>
              <p:txBody>
                <a:bodyPr/>
                <a:lstStyle/>
                <a:p>
                  <a:endParaRPr lang="sq-AL"/>
                </a:p>
              </p:txBody>
            </p:sp>
          </p:grpSp>
          <p:sp>
            <p:nvSpPr>
              <p:cNvPr id="63625" name="Freeform 23"/>
              <p:cNvSpPr>
                <a:spLocks/>
              </p:cNvSpPr>
              <p:nvPr/>
            </p:nvSpPr>
            <p:spPr bwMode="auto">
              <a:xfrm>
                <a:off x="2290" y="2319"/>
                <a:ext cx="339" cy="864"/>
              </a:xfrm>
              <a:custGeom>
                <a:avLst/>
                <a:gdLst>
                  <a:gd name="T0" fmla="*/ 133 w 339"/>
                  <a:gd name="T1" fmla="*/ 0 h 864"/>
                  <a:gd name="T2" fmla="*/ 53 w 339"/>
                  <a:gd name="T3" fmla="*/ 44 h 864"/>
                  <a:gd name="T4" fmla="*/ 44 w 339"/>
                  <a:gd name="T5" fmla="*/ 62 h 864"/>
                  <a:gd name="T6" fmla="*/ 0 w 339"/>
                  <a:gd name="T7" fmla="*/ 276 h 864"/>
                  <a:gd name="T8" fmla="*/ 71 w 339"/>
                  <a:gd name="T9" fmla="*/ 285 h 864"/>
                  <a:gd name="T10" fmla="*/ 80 w 339"/>
                  <a:gd name="T11" fmla="*/ 231 h 864"/>
                  <a:gd name="T12" fmla="*/ 98 w 339"/>
                  <a:gd name="T13" fmla="*/ 338 h 864"/>
                  <a:gd name="T14" fmla="*/ 62 w 339"/>
                  <a:gd name="T15" fmla="*/ 490 h 864"/>
                  <a:gd name="T16" fmla="*/ 62 w 339"/>
                  <a:gd name="T17" fmla="*/ 587 h 864"/>
                  <a:gd name="T18" fmla="*/ 71 w 339"/>
                  <a:gd name="T19" fmla="*/ 659 h 864"/>
                  <a:gd name="T20" fmla="*/ 89 w 339"/>
                  <a:gd name="T21" fmla="*/ 766 h 864"/>
                  <a:gd name="T22" fmla="*/ 107 w 339"/>
                  <a:gd name="T23" fmla="*/ 846 h 864"/>
                  <a:gd name="T24" fmla="*/ 169 w 339"/>
                  <a:gd name="T25" fmla="*/ 863 h 864"/>
                  <a:gd name="T26" fmla="*/ 178 w 339"/>
                  <a:gd name="T27" fmla="*/ 846 h 864"/>
                  <a:gd name="T28" fmla="*/ 231 w 339"/>
                  <a:gd name="T29" fmla="*/ 846 h 864"/>
                  <a:gd name="T30" fmla="*/ 258 w 339"/>
                  <a:gd name="T31" fmla="*/ 748 h 864"/>
                  <a:gd name="T32" fmla="*/ 276 w 339"/>
                  <a:gd name="T33" fmla="*/ 614 h 864"/>
                  <a:gd name="T34" fmla="*/ 285 w 339"/>
                  <a:gd name="T35" fmla="*/ 481 h 864"/>
                  <a:gd name="T36" fmla="*/ 249 w 339"/>
                  <a:gd name="T37" fmla="*/ 329 h 864"/>
                  <a:gd name="T38" fmla="*/ 267 w 339"/>
                  <a:gd name="T39" fmla="*/ 249 h 864"/>
                  <a:gd name="T40" fmla="*/ 276 w 339"/>
                  <a:gd name="T41" fmla="*/ 276 h 864"/>
                  <a:gd name="T42" fmla="*/ 338 w 339"/>
                  <a:gd name="T43" fmla="*/ 258 h 864"/>
                  <a:gd name="T44" fmla="*/ 294 w 339"/>
                  <a:gd name="T45" fmla="*/ 62 h 864"/>
                  <a:gd name="T46" fmla="*/ 205 w 339"/>
                  <a:gd name="T47" fmla="*/ 0 h 864"/>
                  <a:gd name="T48" fmla="*/ 205 w 339"/>
                  <a:gd name="T49" fmla="*/ 9 h 864"/>
                  <a:gd name="T50" fmla="*/ 187 w 339"/>
                  <a:gd name="T51" fmla="*/ 18 h 864"/>
                  <a:gd name="T52" fmla="*/ 178 w 339"/>
                  <a:gd name="T53" fmla="*/ 18 h 864"/>
                  <a:gd name="T54" fmla="*/ 169 w 339"/>
                  <a:gd name="T55" fmla="*/ 18 h 864"/>
                  <a:gd name="T56" fmla="*/ 160 w 339"/>
                  <a:gd name="T57" fmla="*/ 18 h 864"/>
                  <a:gd name="T58" fmla="*/ 151 w 339"/>
                  <a:gd name="T59" fmla="*/ 18 h 864"/>
                  <a:gd name="T60" fmla="*/ 142 w 339"/>
                  <a:gd name="T61" fmla="*/ 9 h 864"/>
                  <a:gd name="T62" fmla="*/ 133 w 339"/>
                  <a:gd name="T63" fmla="*/ 0 h 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9"/>
                  <a:gd name="T97" fmla="*/ 0 h 864"/>
                  <a:gd name="T98" fmla="*/ 339 w 339"/>
                  <a:gd name="T99" fmla="*/ 864 h 8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9" h="864">
                    <a:moveTo>
                      <a:pt x="133" y="0"/>
                    </a:moveTo>
                    <a:lnTo>
                      <a:pt x="53" y="44"/>
                    </a:lnTo>
                    <a:lnTo>
                      <a:pt x="44" y="62"/>
                    </a:lnTo>
                    <a:lnTo>
                      <a:pt x="0" y="276"/>
                    </a:lnTo>
                    <a:lnTo>
                      <a:pt x="71" y="285"/>
                    </a:lnTo>
                    <a:lnTo>
                      <a:pt x="80" y="231"/>
                    </a:lnTo>
                    <a:lnTo>
                      <a:pt x="98" y="338"/>
                    </a:lnTo>
                    <a:lnTo>
                      <a:pt x="62" y="490"/>
                    </a:lnTo>
                    <a:lnTo>
                      <a:pt x="62" y="587"/>
                    </a:lnTo>
                    <a:lnTo>
                      <a:pt x="71" y="659"/>
                    </a:lnTo>
                    <a:lnTo>
                      <a:pt x="89" y="766"/>
                    </a:lnTo>
                    <a:lnTo>
                      <a:pt x="107" y="846"/>
                    </a:lnTo>
                    <a:lnTo>
                      <a:pt x="169" y="863"/>
                    </a:lnTo>
                    <a:lnTo>
                      <a:pt x="178" y="846"/>
                    </a:lnTo>
                    <a:lnTo>
                      <a:pt x="231" y="846"/>
                    </a:lnTo>
                    <a:lnTo>
                      <a:pt x="258" y="748"/>
                    </a:lnTo>
                    <a:lnTo>
                      <a:pt x="276" y="614"/>
                    </a:lnTo>
                    <a:lnTo>
                      <a:pt x="285" y="481"/>
                    </a:lnTo>
                    <a:lnTo>
                      <a:pt x="249" y="329"/>
                    </a:lnTo>
                    <a:lnTo>
                      <a:pt x="267" y="249"/>
                    </a:lnTo>
                    <a:lnTo>
                      <a:pt x="276" y="276"/>
                    </a:lnTo>
                    <a:lnTo>
                      <a:pt x="338" y="258"/>
                    </a:lnTo>
                    <a:lnTo>
                      <a:pt x="294" y="62"/>
                    </a:lnTo>
                    <a:lnTo>
                      <a:pt x="205" y="0"/>
                    </a:lnTo>
                    <a:lnTo>
                      <a:pt x="205" y="9"/>
                    </a:lnTo>
                    <a:lnTo>
                      <a:pt x="187" y="18"/>
                    </a:lnTo>
                    <a:lnTo>
                      <a:pt x="178" y="18"/>
                    </a:lnTo>
                    <a:lnTo>
                      <a:pt x="169" y="18"/>
                    </a:lnTo>
                    <a:lnTo>
                      <a:pt x="160" y="18"/>
                    </a:lnTo>
                    <a:lnTo>
                      <a:pt x="151" y="18"/>
                    </a:lnTo>
                    <a:lnTo>
                      <a:pt x="142" y="9"/>
                    </a:lnTo>
                    <a:lnTo>
                      <a:pt x="133" y="0"/>
                    </a:lnTo>
                  </a:path>
                </a:pathLst>
              </a:custGeom>
              <a:solidFill>
                <a:srgbClr val="FF1F3F"/>
              </a:solidFill>
              <a:ln w="12699" cap="rnd">
                <a:solidFill>
                  <a:srgbClr val="FF1F3F"/>
                </a:solidFill>
                <a:round/>
                <a:headEnd/>
                <a:tailEnd/>
              </a:ln>
            </p:spPr>
            <p:txBody>
              <a:bodyPr/>
              <a:lstStyle/>
              <a:p>
                <a:endParaRPr lang="sq-AL"/>
              </a:p>
            </p:txBody>
          </p:sp>
        </p:grpSp>
        <p:grpSp>
          <p:nvGrpSpPr>
            <p:cNvPr id="63500" name="Group 24"/>
            <p:cNvGrpSpPr>
              <a:grpSpLocks/>
            </p:cNvGrpSpPr>
            <p:nvPr/>
          </p:nvGrpSpPr>
          <p:grpSpPr bwMode="auto">
            <a:xfrm>
              <a:off x="2521" y="2061"/>
              <a:ext cx="340" cy="1640"/>
              <a:chOff x="2521" y="2061"/>
              <a:chExt cx="340" cy="1640"/>
            </a:xfrm>
          </p:grpSpPr>
          <p:grpSp>
            <p:nvGrpSpPr>
              <p:cNvPr id="63598" name="Group 25"/>
              <p:cNvGrpSpPr>
                <a:grpSpLocks/>
              </p:cNvGrpSpPr>
              <p:nvPr/>
            </p:nvGrpSpPr>
            <p:grpSpPr bwMode="auto">
              <a:xfrm>
                <a:off x="2592" y="2061"/>
                <a:ext cx="180" cy="393"/>
                <a:chOff x="2592" y="2061"/>
                <a:chExt cx="180" cy="393"/>
              </a:xfrm>
            </p:grpSpPr>
            <p:sp>
              <p:nvSpPr>
                <p:cNvPr id="63618" name="Freeform 26"/>
                <p:cNvSpPr>
                  <a:spLocks/>
                </p:cNvSpPr>
                <p:nvPr/>
              </p:nvSpPr>
              <p:spPr bwMode="auto">
                <a:xfrm>
                  <a:off x="2592" y="2061"/>
                  <a:ext cx="180" cy="304"/>
                </a:xfrm>
                <a:custGeom>
                  <a:avLst/>
                  <a:gdLst>
                    <a:gd name="T0" fmla="*/ 69 w 180"/>
                    <a:gd name="T1" fmla="*/ 8 h 304"/>
                    <a:gd name="T2" fmla="*/ 52 w 180"/>
                    <a:gd name="T3" fmla="*/ 17 h 304"/>
                    <a:gd name="T4" fmla="*/ 34 w 180"/>
                    <a:gd name="T5" fmla="*/ 34 h 304"/>
                    <a:gd name="T6" fmla="*/ 26 w 180"/>
                    <a:gd name="T7" fmla="*/ 43 h 304"/>
                    <a:gd name="T8" fmla="*/ 17 w 180"/>
                    <a:gd name="T9" fmla="*/ 78 h 304"/>
                    <a:gd name="T10" fmla="*/ 9 w 180"/>
                    <a:gd name="T11" fmla="*/ 121 h 304"/>
                    <a:gd name="T12" fmla="*/ 0 w 180"/>
                    <a:gd name="T13" fmla="*/ 156 h 304"/>
                    <a:gd name="T14" fmla="*/ 0 w 180"/>
                    <a:gd name="T15" fmla="*/ 173 h 304"/>
                    <a:gd name="T16" fmla="*/ 9 w 180"/>
                    <a:gd name="T17" fmla="*/ 190 h 304"/>
                    <a:gd name="T18" fmla="*/ 9 w 180"/>
                    <a:gd name="T19" fmla="*/ 216 h 304"/>
                    <a:gd name="T20" fmla="*/ 17 w 180"/>
                    <a:gd name="T21" fmla="*/ 303 h 304"/>
                    <a:gd name="T22" fmla="*/ 34 w 180"/>
                    <a:gd name="T23" fmla="*/ 285 h 304"/>
                    <a:gd name="T24" fmla="*/ 43 w 180"/>
                    <a:gd name="T25" fmla="*/ 277 h 304"/>
                    <a:gd name="T26" fmla="*/ 52 w 180"/>
                    <a:gd name="T27" fmla="*/ 277 h 304"/>
                    <a:gd name="T28" fmla="*/ 69 w 180"/>
                    <a:gd name="T29" fmla="*/ 269 h 304"/>
                    <a:gd name="T30" fmla="*/ 60 w 180"/>
                    <a:gd name="T31" fmla="*/ 225 h 304"/>
                    <a:gd name="T32" fmla="*/ 60 w 180"/>
                    <a:gd name="T33" fmla="*/ 208 h 304"/>
                    <a:gd name="T34" fmla="*/ 52 w 180"/>
                    <a:gd name="T35" fmla="*/ 173 h 304"/>
                    <a:gd name="T36" fmla="*/ 43 w 180"/>
                    <a:gd name="T37" fmla="*/ 130 h 304"/>
                    <a:gd name="T38" fmla="*/ 52 w 180"/>
                    <a:gd name="T39" fmla="*/ 87 h 304"/>
                    <a:gd name="T40" fmla="*/ 78 w 180"/>
                    <a:gd name="T41" fmla="*/ 60 h 304"/>
                    <a:gd name="T42" fmla="*/ 120 w 180"/>
                    <a:gd name="T43" fmla="*/ 52 h 304"/>
                    <a:gd name="T44" fmla="*/ 137 w 180"/>
                    <a:gd name="T45" fmla="*/ 87 h 304"/>
                    <a:gd name="T46" fmla="*/ 137 w 180"/>
                    <a:gd name="T47" fmla="*/ 173 h 304"/>
                    <a:gd name="T48" fmla="*/ 120 w 180"/>
                    <a:gd name="T49" fmla="*/ 208 h 304"/>
                    <a:gd name="T50" fmla="*/ 111 w 180"/>
                    <a:gd name="T51" fmla="*/ 269 h 304"/>
                    <a:gd name="T52" fmla="*/ 120 w 180"/>
                    <a:gd name="T53" fmla="*/ 260 h 304"/>
                    <a:gd name="T54" fmla="*/ 128 w 180"/>
                    <a:gd name="T55" fmla="*/ 269 h 304"/>
                    <a:gd name="T56" fmla="*/ 145 w 180"/>
                    <a:gd name="T57" fmla="*/ 277 h 304"/>
                    <a:gd name="T58" fmla="*/ 154 w 180"/>
                    <a:gd name="T59" fmla="*/ 277 h 304"/>
                    <a:gd name="T60" fmla="*/ 163 w 180"/>
                    <a:gd name="T61" fmla="*/ 285 h 304"/>
                    <a:gd name="T62" fmla="*/ 171 w 180"/>
                    <a:gd name="T63" fmla="*/ 225 h 304"/>
                    <a:gd name="T64" fmla="*/ 179 w 180"/>
                    <a:gd name="T65" fmla="*/ 190 h 304"/>
                    <a:gd name="T66" fmla="*/ 179 w 180"/>
                    <a:gd name="T67" fmla="*/ 165 h 304"/>
                    <a:gd name="T68" fmla="*/ 179 w 180"/>
                    <a:gd name="T69" fmla="*/ 147 h 304"/>
                    <a:gd name="T70" fmla="*/ 179 w 180"/>
                    <a:gd name="T71" fmla="*/ 130 h 304"/>
                    <a:gd name="T72" fmla="*/ 179 w 180"/>
                    <a:gd name="T73" fmla="*/ 112 h 304"/>
                    <a:gd name="T74" fmla="*/ 171 w 180"/>
                    <a:gd name="T75" fmla="*/ 103 h 304"/>
                    <a:gd name="T76" fmla="*/ 171 w 180"/>
                    <a:gd name="T77" fmla="*/ 87 h 304"/>
                    <a:gd name="T78" fmla="*/ 171 w 180"/>
                    <a:gd name="T79" fmla="*/ 78 h 304"/>
                    <a:gd name="T80" fmla="*/ 163 w 180"/>
                    <a:gd name="T81" fmla="*/ 60 h 304"/>
                    <a:gd name="T82" fmla="*/ 163 w 180"/>
                    <a:gd name="T83" fmla="*/ 43 h 304"/>
                    <a:gd name="T84" fmla="*/ 145 w 180"/>
                    <a:gd name="T85" fmla="*/ 25 h 304"/>
                    <a:gd name="T86" fmla="*/ 128 w 180"/>
                    <a:gd name="T87" fmla="*/ 8 h 304"/>
                    <a:gd name="T88" fmla="*/ 111 w 180"/>
                    <a:gd name="T89" fmla="*/ 8 h 304"/>
                    <a:gd name="T90" fmla="*/ 94 w 180"/>
                    <a:gd name="T91" fmla="*/ 0 h 304"/>
                    <a:gd name="T92" fmla="*/ 69 w 180"/>
                    <a:gd name="T93" fmla="*/ 8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304"/>
                    <a:gd name="T143" fmla="*/ 180 w 180"/>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304">
                      <a:moveTo>
                        <a:pt x="69" y="8"/>
                      </a:moveTo>
                      <a:lnTo>
                        <a:pt x="52" y="17"/>
                      </a:lnTo>
                      <a:lnTo>
                        <a:pt x="34" y="34"/>
                      </a:lnTo>
                      <a:lnTo>
                        <a:pt x="26" y="43"/>
                      </a:lnTo>
                      <a:lnTo>
                        <a:pt x="17" y="78"/>
                      </a:lnTo>
                      <a:lnTo>
                        <a:pt x="9" y="121"/>
                      </a:lnTo>
                      <a:lnTo>
                        <a:pt x="0" y="156"/>
                      </a:lnTo>
                      <a:lnTo>
                        <a:pt x="0" y="173"/>
                      </a:lnTo>
                      <a:lnTo>
                        <a:pt x="9" y="190"/>
                      </a:lnTo>
                      <a:lnTo>
                        <a:pt x="9" y="216"/>
                      </a:lnTo>
                      <a:lnTo>
                        <a:pt x="17" y="303"/>
                      </a:lnTo>
                      <a:lnTo>
                        <a:pt x="34" y="285"/>
                      </a:lnTo>
                      <a:lnTo>
                        <a:pt x="43" y="277"/>
                      </a:lnTo>
                      <a:lnTo>
                        <a:pt x="52" y="277"/>
                      </a:lnTo>
                      <a:lnTo>
                        <a:pt x="69" y="269"/>
                      </a:lnTo>
                      <a:lnTo>
                        <a:pt x="60" y="225"/>
                      </a:lnTo>
                      <a:lnTo>
                        <a:pt x="60" y="208"/>
                      </a:lnTo>
                      <a:lnTo>
                        <a:pt x="52" y="173"/>
                      </a:lnTo>
                      <a:lnTo>
                        <a:pt x="43" y="130"/>
                      </a:lnTo>
                      <a:lnTo>
                        <a:pt x="52" y="87"/>
                      </a:lnTo>
                      <a:lnTo>
                        <a:pt x="78" y="60"/>
                      </a:lnTo>
                      <a:lnTo>
                        <a:pt x="120" y="52"/>
                      </a:lnTo>
                      <a:lnTo>
                        <a:pt x="137" y="87"/>
                      </a:lnTo>
                      <a:lnTo>
                        <a:pt x="137" y="173"/>
                      </a:lnTo>
                      <a:lnTo>
                        <a:pt x="120" y="208"/>
                      </a:lnTo>
                      <a:lnTo>
                        <a:pt x="111" y="269"/>
                      </a:lnTo>
                      <a:lnTo>
                        <a:pt x="120" y="260"/>
                      </a:lnTo>
                      <a:lnTo>
                        <a:pt x="128" y="269"/>
                      </a:lnTo>
                      <a:lnTo>
                        <a:pt x="145" y="277"/>
                      </a:lnTo>
                      <a:lnTo>
                        <a:pt x="154" y="277"/>
                      </a:lnTo>
                      <a:lnTo>
                        <a:pt x="163" y="285"/>
                      </a:lnTo>
                      <a:lnTo>
                        <a:pt x="171" y="225"/>
                      </a:lnTo>
                      <a:lnTo>
                        <a:pt x="179" y="190"/>
                      </a:lnTo>
                      <a:lnTo>
                        <a:pt x="179" y="165"/>
                      </a:lnTo>
                      <a:lnTo>
                        <a:pt x="179" y="147"/>
                      </a:lnTo>
                      <a:lnTo>
                        <a:pt x="179" y="130"/>
                      </a:lnTo>
                      <a:lnTo>
                        <a:pt x="179" y="112"/>
                      </a:lnTo>
                      <a:lnTo>
                        <a:pt x="171" y="103"/>
                      </a:lnTo>
                      <a:lnTo>
                        <a:pt x="171" y="87"/>
                      </a:lnTo>
                      <a:lnTo>
                        <a:pt x="171" y="78"/>
                      </a:lnTo>
                      <a:lnTo>
                        <a:pt x="163" y="60"/>
                      </a:lnTo>
                      <a:lnTo>
                        <a:pt x="163" y="43"/>
                      </a:lnTo>
                      <a:lnTo>
                        <a:pt x="145" y="25"/>
                      </a:lnTo>
                      <a:lnTo>
                        <a:pt x="128" y="8"/>
                      </a:lnTo>
                      <a:lnTo>
                        <a:pt x="111" y="8"/>
                      </a:lnTo>
                      <a:lnTo>
                        <a:pt x="94" y="0"/>
                      </a:lnTo>
                      <a:lnTo>
                        <a:pt x="69" y="8"/>
                      </a:lnTo>
                    </a:path>
                  </a:pathLst>
                </a:custGeom>
                <a:solidFill>
                  <a:srgbClr val="BF3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619" name="Freeform 27"/>
                <p:cNvSpPr>
                  <a:spLocks/>
                </p:cNvSpPr>
                <p:nvPr/>
              </p:nvSpPr>
              <p:spPr bwMode="auto">
                <a:xfrm>
                  <a:off x="2610" y="2114"/>
                  <a:ext cx="154" cy="340"/>
                </a:xfrm>
                <a:custGeom>
                  <a:avLst/>
                  <a:gdLst>
                    <a:gd name="T0" fmla="*/ 60 w 154"/>
                    <a:gd name="T1" fmla="*/ 0 h 340"/>
                    <a:gd name="T2" fmla="*/ 43 w 154"/>
                    <a:gd name="T3" fmla="*/ 9 h 340"/>
                    <a:gd name="T4" fmla="*/ 34 w 154"/>
                    <a:gd name="T5" fmla="*/ 18 h 340"/>
                    <a:gd name="T6" fmla="*/ 34 w 154"/>
                    <a:gd name="T7" fmla="*/ 35 h 340"/>
                    <a:gd name="T8" fmla="*/ 26 w 154"/>
                    <a:gd name="T9" fmla="*/ 52 h 340"/>
                    <a:gd name="T10" fmla="*/ 26 w 154"/>
                    <a:gd name="T11" fmla="*/ 78 h 340"/>
                    <a:gd name="T12" fmla="*/ 34 w 154"/>
                    <a:gd name="T13" fmla="*/ 122 h 340"/>
                    <a:gd name="T14" fmla="*/ 34 w 154"/>
                    <a:gd name="T15" fmla="*/ 139 h 340"/>
                    <a:gd name="T16" fmla="*/ 43 w 154"/>
                    <a:gd name="T17" fmla="*/ 156 h 340"/>
                    <a:gd name="T18" fmla="*/ 43 w 154"/>
                    <a:gd name="T19" fmla="*/ 209 h 340"/>
                    <a:gd name="T20" fmla="*/ 0 w 154"/>
                    <a:gd name="T21" fmla="*/ 234 h 340"/>
                    <a:gd name="T22" fmla="*/ 76 w 154"/>
                    <a:gd name="T23" fmla="*/ 339 h 340"/>
                    <a:gd name="T24" fmla="*/ 153 w 154"/>
                    <a:gd name="T25" fmla="*/ 234 h 340"/>
                    <a:gd name="T26" fmla="*/ 102 w 154"/>
                    <a:gd name="T27" fmla="*/ 200 h 340"/>
                    <a:gd name="T28" fmla="*/ 102 w 154"/>
                    <a:gd name="T29" fmla="*/ 156 h 340"/>
                    <a:gd name="T30" fmla="*/ 110 w 154"/>
                    <a:gd name="T31" fmla="*/ 131 h 340"/>
                    <a:gd name="T32" fmla="*/ 119 w 154"/>
                    <a:gd name="T33" fmla="*/ 122 h 340"/>
                    <a:gd name="T34" fmla="*/ 119 w 154"/>
                    <a:gd name="T35" fmla="*/ 78 h 340"/>
                    <a:gd name="T36" fmla="*/ 119 w 154"/>
                    <a:gd name="T37" fmla="*/ 61 h 340"/>
                    <a:gd name="T38" fmla="*/ 119 w 154"/>
                    <a:gd name="T39" fmla="*/ 43 h 340"/>
                    <a:gd name="T40" fmla="*/ 119 w 154"/>
                    <a:gd name="T41" fmla="*/ 26 h 340"/>
                    <a:gd name="T42" fmla="*/ 110 w 154"/>
                    <a:gd name="T43" fmla="*/ 9 h 340"/>
                    <a:gd name="T44" fmla="*/ 102 w 154"/>
                    <a:gd name="T45" fmla="*/ 0 h 340"/>
                    <a:gd name="T46" fmla="*/ 85 w 154"/>
                    <a:gd name="T47" fmla="*/ 0 h 340"/>
                    <a:gd name="T48" fmla="*/ 67 w 154"/>
                    <a:gd name="T49" fmla="*/ 0 h 340"/>
                    <a:gd name="T50" fmla="*/ 60 w 154"/>
                    <a:gd name="T51" fmla="*/ 0 h 3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340"/>
                    <a:gd name="T80" fmla="*/ 154 w 154"/>
                    <a:gd name="T81" fmla="*/ 340 h 3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340">
                      <a:moveTo>
                        <a:pt x="60" y="0"/>
                      </a:moveTo>
                      <a:lnTo>
                        <a:pt x="43" y="9"/>
                      </a:lnTo>
                      <a:lnTo>
                        <a:pt x="34" y="18"/>
                      </a:lnTo>
                      <a:lnTo>
                        <a:pt x="34" y="35"/>
                      </a:lnTo>
                      <a:lnTo>
                        <a:pt x="26" y="52"/>
                      </a:lnTo>
                      <a:lnTo>
                        <a:pt x="26" y="78"/>
                      </a:lnTo>
                      <a:lnTo>
                        <a:pt x="34" y="122"/>
                      </a:lnTo>
                      <a:lnTo>
                        <a:pt x="34" y="139"/>
                      </a:lnTo>
                      <a:lnTo>
                        <a:pt x="43" y="156"/>
                      </a:lnTo>
                      <a:lnTo>
                        <a:pt x="43" y="209"/>
                      </a:lnTo>
                      <a:lnTo>
                        <a:pt x="0" y="234"/>
                      </a:lnTo>
                      <a:lnTo>
                        <a:pt x="76" y="339"/>
                      </a:lnTo>
                      <a:lnTo>
                        <a:pt x="153" y="234"/>
                      </a:lnTo>
                      <a:lnTo>
                        <a:pt x="102" y="200"/>
                      </a:lnTo>
                      <a:lnTo>
                        <a:pt x="102" y="156"/>
                      </a:lnTo>
                      <a:lnTo>
                        <a:pt x="110" y="131"/>
                      </a:lnTo>
                      <a:lnTo>
                        <a:pt x="119" y="122"/>
                      </a:lnTo>
                      <a:lnTo>
                        <a:pt x="119" y="78"/>
                      </a:lnTo>
                      <a:lnTo>
                        <a:pt x="119" y="61"/>
                      </a:lnTo>
                      <a:lnTo>
                        <a:pt x="119" y="43"/>
                      </a:lnTo>
                      <a:lnTo>
                        <a:pt x="119" y="26"/>
                      </a:lnTo>
                      <a:lnTo>
                        <a:pt x="110" y="9"/>
                      </a:lnTo>
                      <a:lnTo>
                        <a:pt x="102" y="0"/>
                      </a:lnTo>
                      <a:lnTo>
                        <a:pt x="85" y="0"/>
                      </a:lnTo>
                      <a:lnTo>
                        <a:pt x="67" y="0"/>
                      </a:lnTo>
                      <a:lnTo>
                        <a:pt x="60" y="0"/>
                      </a:lnTo>
                    </a:path>
                  </a:pathLst>
                </a:custGeom>
                <a:solidFill>
                  <a:srgbClr val="FF7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620" name="Freeform 28"/>
                <p:cNvSpPr>
                  <a:spLocks/>
                </p:cNvSpPr>
                <p:nvPr/>
              </p:nvSpPr>
              <p:spPr bwMode="auto">
                <a:xfrm>
                  <a:off x="2646" y="2176"/>
                  <a:ext cx="46" cy="56"/>
                </a:xfrm>
                <a:custGeom>
                  <a:avLst/>
                  <a:gdLst>
                    <a:gd name="T0" fmla="*/ 8 w 46"/>
                    <a:gd name="T1" fmla="*/ 0 h 56"/>
                    <a:gd name="T2" fmla="*/ 15 w 46"/>
                    <a:gd name="T3" fmla="*/ 0 h 56"/>
                    <a:gd name="T4" fmla="*/ 30 w 46"/>
                    <a:gd name="T5" fmla="*/ 0 h 56"/>
                    <a:gd name="T6" fmla="*/ 30 w 46"/>
                    <a:gd name="T7" fmla="*/ 47 h 56"/>
                    <a:gd name="T8" fmla="*/ 45 w 46"/>
                    <a:gd name="T9" fmla="*/ 47 h 56"/>
                    <a:gd name="T10" fmla="*/ 37 w 46"/>
                    <a:gd name="T11" fmla="*/ 55 h 56"/>
                    <a:gd name="T12" fmla="*/ 30 w 46"/>
                    <a:gd name="T13" fmla="*/ 47 h 56"/>
                    <a:gd name="T14" fmla="*/ 30 w 46"/>
                    <a:gd name="T15" fmla="*/ 16 h 56"/>
                    <a:gd name="T16" fmla="*/ 15 w 46"/>
                    <a:gd name="T17" fmla="*/ 16 h 56"/>
                    <a:gd name="T18" fmla="*/ 23 w 46"/>
                    <a:gd name="T19" fmla="*/ 8 h 56"/>
                    <a:gd name="T20" fmla="*/ 8 w 46"/>
                    <a:gd name="T21" fmla="*/ 8 h 56"/>
                    <a:gd name="T22" fmla="*/ 0 w 46"/>
                    <a:gd name="T23" fmla="*/ 8 h 56"/>
                    <a:gd name="T24" fmla="*/ 8 w 46"/>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56"/>
                    <a:gd name="T41" fmla="*/ 46 w 4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56">
                      <a:moveTo>
                        <a:pt x="8" y="0"/>
                      </a:moveTo>
                      <a:lnTo>
                        <a:pt x="15" y="0"/>
                      </a:lnTo>
                      <a:lnTo>
                        <a:pt x="30" y="0"/>
                      </a:lnTo>
                      <a:lnTo>
                        <a:pt x="30" y="47"/>
                      </a:lnTo>
                      <a:lnTo>
                        <a:pt x="45" y="47"/>
                      </a:lnTo>
                      <a:lnTo>
                        <a:pt x="37" y="55"/>
                      </a:lnTo>
                      <a:lnTo>
                        <a:pt x="30" y="47"/>
                      </a:lnTo>
                      <a:lnTo>
                        <a:pt x="30" y="16"/>
                      </a:lnTo>
                      <a:lnTo>
                        <a:pt x="15" y="16"/>
                      </a:lnTo>
                      <a:lnTo>
                        <a:pt x="23" y="8"/>
                      </a:lnTo>
                      <a:lnTo>
                        <a:pt x="8" y="8"/>
                      </a:lnTo>
                      <a:lnTo>
                        <a:pt x="0" y="8"/>
                      </a:lnTo>
                      <a:lnTo>
                        <a:pt x="8" y="0"/>
                      </a:lnTo>
                    </a:path>
                  </a:pathLst>
                </a:custGeom>
                <a:solidFill>
                  <a:srgbClr val="BF3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nvGrpSpPr>
              <p:cNvPr id="63599" name="Group 29"/>
              <p:cNvGrpSpPr>
                <a:grpSpLocks/>
              </p:cNvGrpSpPr>
              <p:nvPr/>
            </p:nvGrpSpPr>
            <p:grpSpPr bwMode="auto">
              <a:xfrm>
                <a:off x="2575" y="2862"/>
                <a:ext cx="278" cy="768"/>
                <a:chOff x="2575" y="2862"/>
                <a:chExt cx="278" cy="768"/>
              </a:xfrm>
            </p:grpSpPr>
            <p:grpSp>
              <p:nvGrpSpPr>
                <p:cNvPr id="63614" name="Group 30"/>
                <p:cNvGrpSpPr>
                  <a:grpSpLocks/>
                </p:cNvGrpSpPr>
                <p:nvPr/>
              </p:nvGrpSpPr>
              <p:grpSpPr bwMode="auto">
                <a:xfrm>
                  <a:off x="2575" y="2862"/>
                  <a:ext cx="278" cy="768"/>
                  <a:chOff x="2575" y="2862"/>
                  <a:chExt cx="278" cy="768"/>
                </a:xfrm>
              </p:grpSpPr>
              <p:sp>
                <p:nvSpPr>
                  <p:cNvPr id="63616" name="Freeform 31"/>
                  <p:cNvSpPr>
                    <a:spLocks/>
                  </p:cNvSpPr>
                  <p:nvPr/>
                </p:nvSpPr>
                <p:spPr bwMode="auto">
                  <a:xfrm>
                    <a:off x="2575" y="3022"/>
                    <a:ext cx="197" cy="608"/>
                  </a:xfrm>
                  <a:custGeom>
                    <a:avLst/>
                    <a:gdLst>
                      <a:gd name="T0" fmla="*/ 34 w 197"/>
                      <a:gd name="T1" fmla="*/ 18 h 608"/>
                      <a:gd name="T2" fmla="*/ 34 w 197"/>
                      <a:gd name="T3" fmla="*/ 193 h 608"/>
                      <a:gd name="T4" fmla="*/ 34 w 197"/>
                      <a:gd name="T5" fmla="*/ 335 h 608"/>
                      <a:gd name="T6" fmla="*/ 42 w 197"/>
                      <a:gd name="T7" fmla="*/ 475 h 608"/>
                      <a:gd name="T8" fmla="*/ 25 w 197"/>
                      <a:gd name="T9" fmla="*/ 536 h 608"/>
                      <a:gd name="T10" fmla="*/ 9 w 197"/>
                      <a:gd name="T11" fmla="*/ 580 h 608"/>
                      <a:gd name="T12" fmla="*/ 0 w 197"/>
                      <a:gd name="T13" fmla="*/ 589 h 608"/>
                      <a:gd name="T14" fmla="*/ 9 w 197"/>
                      <a:gd name="T15" fmla="*/ 607 h 608"/>
                      <a:gd name="T16" fmla="*/ 42 w 197"/>
                      <a:gd name="T17" fmla="*/ 607 h 608"/>
                      <a:gd name="T18" fmla="*/ 77 w 197"/>
                      <a:gd name="T19" fmla="*/ 527 h 608"/>
                      <a:gd name="T20" fmla="*/ 77 w 197"/>
                      <a:gd name="T21" fmla="*/ 475 h 608"/>
                      <a:gd name="T22" fmla="*/ 102 w 197"/>
                      <a:gd name="T23" fmla="*/ 308 h 608"/>
                      <a:gd name="T24" fmla="*/ 102 w 197"/>
                      <a:gd name="T25" fmla="*/ 264 h 608"/>
                      <a:gd name="T26" fmla="*/ 102 w 197"/>
                      <a:gd name="T27" fmla="*/ 342 h 608"/>
                      <a:gd name="T28" fmla="*/ 110 w 197"/>
                      <a:gd name="T29" fmla="*/ 457 h 608"/>
                      <a:gd name="T30" fmla="*/ 110 w 197"/>
                      <a:gd name="T31" fmla="*/ 510 h 608"/>
                      <a:gd name="T32" fmla="*/ 128 w 197"/>
                      <a:gd name="T33" fmla="*/ 563 h 608"/>
                      <a:gd name="T34" fmla="*/ 145 w 197"/>
                      <a:gd name="T35" fmla="*/ 598 h 608"/>
                      <a:gd name="T36" fmla="*/ 180 w 197"/>
                      <a:gd name="T37" fmla="*/ 598 h 608"/>
                      <a:gd name="T38" fmla="*/ 188 w 197"/>
                      <a:gd name="T39" fmla="*/ 589 h 608"/>
                      <a:gd name="T40" fmla="*/ 154 w 197"/>
                      <a:gd name="T41" fmla="*/ 510 h 608"/>
                      <a:gd name="T42" fmla="*/ 154 w 197"/>
                      <a:gd name="T43" fmla="*/ 466 h 608"/>
                      <a:gd name="T44" fmla="*/ 162 w 197"/>
                      <a:gd name="T45" fmla="*/ 387 h 608"/>
                      <a:gd name="T46" fmla="*/ 171 w 197"/>
                      <a:gd name="T47" fmla="*/ 255 h 608"/>
                      <a:gd name="T48" fmla="*/ 196 w 197"/>
                      <a:gd name="T49" fmla="*/ 0 h 608"/>
                      <a:gd name="T50" fmla="*/ 34 w 197"/>
                      <a:gd name="T51" fmla="*/ 18 h 6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608"/>
                      <a:gd name="T80" fmla="*/ 197 w 197"/>
                      <a:gd name="T81" fmla="*/ 608 h 6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608">
                        <a:moveTo>
                          <a:pt x="34" y="18"/>
                        </a:moveTo>
                        <a:lnTo>
                          <a:pt x="34" y="193"/>
                        </a:lnTo>
                        <a:lnTo>
                          <a:pt x="34" y="335"/>
                        </a:lnTo>
                        <a:lnTo>
                          <a:pt x="42" y="475"/>
                        </a:lnTo>
                        <a:lnTo>
                          <a:pt x="25" y="536"/>
                        </a:lnTo>
                        <a:lnTo>
                          <a:pt x="9" y="580"/>
                        </a:lnTo>
                        <a:lnTo>
                          <a:pt x="0" y="589"/>
                        </a:lnTo>
                        <a:lnTo>
                          <a:pt x="9" y="607"/>
                        </a:lnTo>
                        <a:lnTo>
                          <a:pt x="42" y="607"/>
                        </a:lnTo>
                        <a:lnTo>
                          <a:pt x="77" y="527"/>
                        </a:lnTo>
                        <a:lnTo>
                          <a:pt x="77" y="475"/>
                        </a:lnTo>
                        <a:lnTo>
                          <a:pt x="102" y="308"/>
                        </a:lnTo>
                        <a:lnTo>
                          <a:pt x="102" y="264"/>
                        </a:lnTo>
                        <a:lnTo>
                          <a:pt x="102" y="342"/>
                        </a:lnTo>
                        <a:lnTo>
                          <a:pt x="110" y="457"/>
                        </a:lnTo>
                        <a:lnTo>
                          <a:pt x="110" y="510"/>
                        </a:lnTo>
                        <a:lnTo>
                          <a:pt x="128" y="563"/>
                        </a:lnTo>
                        <a:lnTo>
                          <a:pt x="145" y="598"/>
                        </a:lnTo>
                        <a:lnTo>
                          <a:pt x="180" y="598"/>
                        </a:lnTo>
                        <a:lnTo>
                          <a:pt x="188" y="589"/>
                        </a:lnTo>
                        <a:lnTo>
                          <a:pt x="154" y="510"/>
                        </a:lnTo>
                        <a:lnTo>
                          <a:pt x="154" y="466"/>
                        </a:lnTo>
                        <a:lnTo>
                          <a:pt x="162" y="387"/>
                        </a:lnTo>
                        <a:lnTo>
                          <a:pt x="171" y="255"/>
                        </a:lnTo>
                        <a:lnTo>
                          <a:pt x="196" y="0"/>
                        </a:lnTo>
                        <a:lnTo>
                          <a:pt x="34" y="18"/>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617" name="Freeform 32"/>
                  <p:cNvSpPr>
                    <a:spLocks/>
                  </p:cNvSpPr>
                  <p:nvPr/>
                </p:nvSpPr>
                <p:spPr bwMode="auto">
                  <a:xfrm>
                    <a:off x="2815" y="2862"/>
                    <a:ext cx="38" cy="64"/>
                  </a:xfrm>
                  <a:custGeom>
                    <a:avLst/>
                    <a:gdLst>
                      <a:gd name="T0" fmla="*/ 37 w 38"/>
                      <a:gd name="T1" fmla="*/ 0 h 64"/>
                      <a:gd name="T2" fmla="*/ 37 w 38"/>
                      <a:gd name="T3" fmla="*/ 32 h 64"/>
                      <a:gd name="T4" fmla="*/ 0 w 38"/>
                      <a:gd name="T5" fmla="*/ 63 h 64"/>
                      <a:gd name="T6" fmla="*/ 22 w 38"/>
                      <a:gd name="T7" fmla="*/ 0 h 64"/>
                      <a:gd name="T8" fmla="*/ 37 w 38"/>
                      <a:gd name="T9" fmla="*/ 0 h 64"/>
                      <a:gd name="T10" fmla="*/ 0 60000 65536"/>
                      <a:gd name="T11" fmla="*/ 0 60000 65536"/>
                      <a:gd name="T12" fmla="*/ 0 60000 65536"/>
                      <a:gd name="T13" fmla="*/ 0 60000 65536"/>
                      <a:gd name="T14" fmla="*/ 0 60000 65536"/>
                      <a:gd name="T15" fmla="*/ 0 w 38"/>
                      <a:gd name="T16" fmla="*/ 0 h 64"/>
                      <a:gd name="T17" fmla="*/ 38 w 38"/>
                      <a:gd name="T18" fmla="*/ 64 h 64"/>
                    </a:gdLst>
                    <a:ahLst/>
                    <a:cxnLst>
                      <a:cxn ang="T10">
                        <a:pos x="T0" y="T1"/>
                      </a:cxn>
                      <a:cxn ang="T11">
                        <a:pos x="T2" y="T3"/>
                      </a:cxn>
                      <a:cxn ang="T12">
                        <a:pos x="T4" y="T5"/>
                      </a:cxn>
                      <a:cxn ang="T13">
                        <a:pos x="T6" y="T7"/>
                      </a:cxn>
                      <a:cxn ang="T14">
                        <a:pos x="T8" y="T9"/>
                      </a:cxn>
                    </a:cxnLst>
                    <a:rect l="T15" t="T16" r="T17" b="T18"/>
                    <a:pathLst>
                      <a:path w="38" h="64">
                        <a:moveTo>
                          <a:pt x="37" y="0"/>
                        </a:moveTo>
                        <a:lnTo>
                          <a:pt x="37" y="32"/>
                        </a:lnTo>
                        <a:lnTo>
                          <a:pt x="0" y="63"/>
                        </a:lnTo>
                        <a:lnTo>
                          <a:pt x="22" y="0"/>
                        </a:lnTo>
                        <a:lnTo>
                          <a:pt x="37" y="0"/>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sp>
              <p:nvSpPr>
                <p:cNvPr id="63615" name="Freeform 33"/>
                <p:cNvSpPr>
                  <a:spLocks/>
                </p:cNvSpPr>
                <p:nvPr/>
              </p:nvSpPr>
              <p:spPr bwMode="auto">
                <a:xfrm>
                  <a:off x="2681" y="3031"/>
                  <a:ext cx="19" cy="268"/>
                </a:xfrm>
                <a:custGeom>
                  <a:avLst/>
                  <a:gdLst>
                    <a:gd name="T0" fmla="*/ 18 w 19"/>
                    <a:gd name="T1" fmla="*/ 0 h 268"/>
                    <a:gd name="T2" fmla="*/ 18 w 19"/>
                    <a:gd name="T3" fmla="*/ 89 h 268"/>
                    <a:gd name="T4" fmla="*/ 9 w 19"/>
                    <a:gd name="T5" fmla="*/ 143 h 268"/>
                    <a:gd name="T6" fmla="*/ 9 w 19"/>
                    <a:gd name="T7" fmla="*/ 205 h 268"/>
                    <a:gd name="T8" fmla="*/ 0 w 19"/>
                    <a:gd name="T9" fmla="*/ 258 h 268"/>
                    <a:gd name="T10" fmla="*/ 0 w 19"/>
                    <a:gd name="T11" fmla="*/ 267 h 268"/>
                    <a:gd name="T12" fmla="*/ 18 w 19"/>
                    <a:gd name="T13" fmla="*/ 0 h 268"/>
                    <a:gd name="T14" fmla="*/ 0 60000 65536"/>
                    <a:gd name="T15" fmla="*/ 0 60000 65536"/>
                    <a:gd name="T16" fmla="*/ 0 60000 65536"/>
                    <a:gd name="T17" fmla="*/ 0 60000 65536"/>
                    <a:gd name="T18" fmla="*/ 0 60000 65536"/>
                    <a:gd name="T19" fmla="*/ 0 60000 65536"/>
                    <a:gd name="T20" fmla="*/ 0 60000 65536"/>
                    <a:gd name="T21" fmla="*/ 0 w 19"/>
                    <a:gd name="T22" fmla="*/ 0 h 268"/>
                    <a:gd name="T23" fmla="*/ 19 w 19"/>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68">
                      <a:moveTo>
                        <a:pt x="18" y="0"/>
                      </a:moveTo>
                      <a:lnTo>
                        <a:pt x="18" y="89"/>
                      </a:lnTo>
                      <a:lnTo>
                        <a:pt x="9" y="143"/>
                      </a:lnTo>
                      <a:lnTo>
                        <a:pt x="9" y="205"/>
                      </a:lnTo>
                      <a:lnTo>
                        <a:pt x="0" y="258"/>
                      </a:lnTo>
                      <a:lnTo>
                        <a:pt x="0" y="267"/>
                      </a:lnTo>
                      <a:lnTo>
                        <a:pt x="18" y="0"/>
                      </a:lnTo>
                    </a:path>
                  </a:pathLst>
                </a:custGeom>
                <a:solidFill>
                  <a:srgbClr val="FF5F1F"/>
                </a:solidFill>
                <a:ln w="12699" cap="rnd">
                  <a:solidFill>
                    <a:srgbClr val="FF5F1F"/>
                  </a:solidFill>
                  <a:round/>
                  <a:headEnd/>
                  <a:tailEnd/>
                </a:ln>
              </p:spPr>
              <p:txBody>
                <a:bodyPr/>
                <a:lstStyle/>
                <a:p>
                  <a:endParaRPr lang="sq-AL"/>
                </a:p>
              </p:txBody>
            </p:sp>
          </p:grpSp>
          <p:grpSp>
            <p:nvGrpSpPr>
              <p:cNvPr id="63600" name="Group 34"/>
              <p:cNvGrpSpPr>
                <a:grpSpLocks/>
              </p:cNvGrpSpPr>
              <p:nvPr/>
            </p:nvGrpSpPr>
            <p:grpSpPr bwMode="auto">
              <a:xfrm>
                <a:off x="2566" y="3539"/>
                <a:ext cx="215" cy="162"/>
                <a:chOff x="2566" y="3539"/>
                <a:chExt cx="215" cy="162"/>
              </a:xfrm>
            </p:grpSpPr>
            <p:sp>
              <p:nvSpPr>
                <p:cNvPr id="63612" name="Freeform 35"/>
                <p:cNvSpPr>
                  <a:spLocks/>
                </p:cNvSpPr>
                <p:nvPr/>
              </p:nvSpPr>
              <p:spPr bwMode="auto">
                <a:xfrm>
                  <a:off x="2681" y="3539"/>
                  <a:ext cx="100" cy="153"/>
                </a:xfrm>
                <a:custGeom>
                  <a:avLst/>
                  <a:gdLst>
                    <a:gd name="T0" fmla="*/ 8 w 100"/>
                    <a:gd name="T1" fmla="*/ 0 h 153"/>
                    <a:gd name="T2" fmla="*/ 0 w 100"/>
                    <a:gd name="T3" fmla="*/ 16 h 153"/>
                    <a:gd name="T4" fmla="*/ 0 w 100"/>
                    <a:gd name="T5" fmla="*/ 67 h 153"/>
                    <a:gd name="T6" fmla="*/ 8 w 100"/>
                    <a:gd name="T7" fmla="*/ 50 h 153"/>
                    <a:gd name="T8" fmla="*/ 25 w 100"/>
                    <a:gd name="T9" fmla="*/ 67 h 153"/>
                    <a:gd name="T10" fmla="*/ 25 w 100"/>
                    <a:gd name="T11" fmla="*/ 102 h 153"/>
                    <a:gd name="T12" fmla="*/ 42 w 100"/>
                    <a:gd name="T13" fmla="*/ 135 h 153"/>
                    <a:gd name="T14" fmla="*/ 67 w 100"/>
                    <a:gd name="T15" fmla="*/ 143 h 153"/>
                    <a:gd name="T16" fmla="*/ 83 w 100"/>
                    <a:gd name="T17" fmla="*/ 152 h 153"/>
                    <a:gd name="T18" fmla="*/ 99 w 100"/>
                    <a:gd name="T19" fmla="*/ 143 h 153"/>
                    <a:gd name="T20" fmla="*/ 99 w 100"/>
                    <a:gd name="T21" fmla="*/ 118 h 153"/>
                    <a:gd name="T22" fmla="*/ 83 w 100"/>
                    <a:gd name="T23" fmla="*/ 76 h 153"/>
                    <a:gd name="T24" fmla="*/ 75 w 100"/>
                    <a:gd name="T25" fmla="*/ 85 h 153"/>
                    <a:gd name="T26" fmla="*/ 67 w 100"/>
                    <a:gd name="T27" fmla="*/ 85 h 153"/>
                    <a:gd name="T28" fmla="*/ 42 w 100"/>
                    <a:gd name="T29" fmla="*/ 85 h 153"/>
                    <a:gd name="T30" fmla="*/ 33 w 100"/>
                    <a:gd name="T31" fmla="*/ 59 h 153"/>
                    <a:gd name="T32" fmla="*/ 17 w 100"/>
                    <a:gd name="T33" fmla="*/ 33 h 153"/>
                    <a:gd name="T34" fmla="*/ 8 w 100"/>
                    <a:gd name="T35" fmla="*/ 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153"/>
                    <a:gd name="T56" fmla="*/ 100 w 100"/>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153">
                      <a:moveTo>
                        <a:pt x="8" y="0"/>
                      </a:moveTo>
                      <a:lnTo>
                        <a:pt x="0" y="16"/>
                      </a:lnTo>
                      <a:lnTo>
                        <a:pt x="0" y="67"/>
                      </a:lnTo>
                      <a:lnTo>
                        <a:pt x="8" y="50"/>
                      </a:lnTo>
                      <a:lnTo>
                        <a:pt x="25" y="67"/>
                      </a:lnTo>
                      <a:lnTo>
                        <a:pt x="25" y="102"/>
                      </a:lnTo>
                      <a:lnTo>
                        <a:pt x="42" y="135"/>
                      </a:lnTo>
                      <a:lnTo>
                        <a:pt x="67" y="143"/>
                      </a:lnTo>
                      <a:lnTo>
                        <a:pt x="83" y="152"/>
                      </a:lnTo>
                      <a:lnTo>
                        <a:pt x="99" y="143"/>
                      </a:lnTo>
                      <a:lnTo>
                        <a:pt x="99" y="118"/>
                      </a:lnTo>
                      <a:lnTo>
                        <a:pt x="83" y="76"/>
                      </a:lnTo>
                      <a:lnTo>
                        <a:pt x="75" y="85"/>
                      </a:lnTo>
                      <a:lnTo>
                        <a:pt x="67" y="85"/>
                      </a:lnTo>
                      <a:lnTo>
                        <a:pt x="42" y="85"/>
                      </a:lnTo>
                      <a:lnTo>
                        <a:pt x="33" y="59"/>
                      </a:lnTo>
                      <a:lnTo>
                        <a:pt x="17" y="33"/>
                      </a:lnTo>
                      <a:lnTo>
                        <a:pt x="8" y="0"/>
                      </a:lnTo>
                    </a:path>
                  </a:pathLst>
                </a:custGeom>
                <a:solidFill>
                  <a:srgbClr val="7F5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613" name="Freeform 36"/>
                <p:cNvSpPr>
                  <a:spLocks/>
                </p:cNvSpPr>
                <p:nvPr/>
              </p:nvSpPr>
              <p:spPr bwMode="auto">
                <a:xfrm>
                  <a:off x="2566" y="3539"/>
                  <a:ext cx="82" cy="162"/>
                </a:xfrm>
                <a:custGeom>
                  <a:avLst/>
                  <a:gdLst>
                    <a:gd name="T0" fmla="*/ 81 w 82"/>
                    <a:gd name="T1" fmla="*/ 0 h 162"/>
                    <a:gd name="T2" fmla="*/ 81 w 82"/>
                    <a:gd name="T3" fmla="*/ 68 h 162"/>
                    <a:gd name="T4" fmla="*/ 73 w 82"/>
                    <a:gd name="T5" fmla="*/ 50 h 162"/>
                    <a:gd name="T6" fmla="*/ 73 w 82"/>
                    <a:gd name="T7" fmla="*/ 68 h 162"/>
                    <a:gd name="T8" fmla="*/ 65 w 82"/>
                    <a:gd name="T9" fmla="*/ 102 h 162"/>
                    <a:gd name="T10" fmla="*/ 56 w 82"/>
                    <a:gd name="T11" fmla="*/ 127 h 162"/>
                    <a:gd name="T12" fmla="*/ 40 w 82"/>
                    <a:gd name="T13" fmla="*/ 144 h 162"/>
                    <a:gd name="T14" fmla="*/ 24 w 82"/>
                    <a:gd name="T15" fmla="*/ 152 h 162"/>
                    <a:gd name="T16" fmla="*/ 8 w 82"/>
                    <a:gd name="T17" fmla="*/ 161 h 162"/>
                    <a:gd name="T18" fmla="*/ 0 w 82"/>
                    <a:gd name="T19" fmla="*/ 152 h 162"/>
                    <a:gd name="T20" fmla="*/ 0 w 82"/>
                    <a:gd name="T21" fmla="*/ 135 h 162"/>
                    <a:gd name="T22" fmla="*/ 0 w 82"/>
                    <a:gd name="T23" fmla="*/ 118 h 162"/>
                    <a:gd name="T24" fmla="*/ 0 w 82"/>
                    <a:gd name="T25" fmla="*/ 110 h 162"/>
                    <a:gd name="T26" fmla="*/ 8 w 82"/>
                    <a:gd name="T27" fmla="*/ 76 h 162"/>
                    <a:gd name="T28" fmla="*/ 16 w 82"/>
                    <a:gd name="T29" fmla="*/ 85 h 162"/>
                    <a:gd name="T30" fmla="*/ 40 w 82"/>
                    <a:gd name="T31" fmla="*/ 85 h 162"/>
                    <a:gd name="T32" fmla="*/ 48 w 82"/>
                    <a:gd name="T33" fmla="*/ 85 h 162"/>
                    <a:gd name="T34" fmla="*/ 73 w 82"/>
                    <a:gd name="T35" fmla="*/ 33 h 162"/>
                    <a:gd name="T36" fmla="*/ 81 w 82"/>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62"/>
                    <a:gd name="T59" fmla="*/ 82 w 82"/>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62">
                      <a:moveTo>
                        <a:pt x="81" y="0"/>
                      </a:moveTo>
                      <a:lnTo>
                        <a:pt x="81" y="68"/>
                      </a:lnTo>
                      <a:lnTo>
                        <a:pt x="73" y="50"/>
                      </a:lnTo>
                      <a:lnTo>
                        <a:pt x="73" y="68"/>
                      </a:lnTo>
                      <a:lnTo>
                        <a:pt x="65" y="102"/>
                      </a:lnTo>
                      <a:lnTo>
                        <a:pt x="56" y="127"/>
                      </a:lnTo>
                      <a:lnTo>
                        <a:pt x="40" y="144"/>
                      </a:lnTo>
                      <a:lnTo>
                        <a:pt x="24" y="152"/>
                      </a:lnTo>
                      <a:lnTo>
                        <a:pt x="8" y="161"/>
                      </a:lnTo>
                      <a:lnTo>
                        <a:pt x="0" y="152"/>
                      </a:lnTo>
                      <a:lnTo>
                        <a:pt x="0" y="135"/>
                      </a:lnTo>
                      <a:lnTo>
                        <a:pt x="0" y="118"/>
                      </a:lnTo>
                      <a:lnTo>
                        <a:pt x="0" y="110"/>
                      </a:lnTo>
                      <a:lnTo>
                        <a:pt x="8" y="76"/>
                      </a:lnTo>
                      <a:lnTo>
                        <a:pt x="16" y="85"/>
                      </a:lnTo>
                      <a:lnTo>
                        <a:pt x="40" y="85"/>
                      </a:lnTo>
                      <a:lnTo>
                        <a:pt x="48" y="85"/>
                      </a:lnTo>
                      <a:lnTo>
                        <a:pt x="73" y="33"/>
                      </a:lnTo>
                      <a:lnTo>
                        <a:pt x="81" y="0"/>
                      </a:lnTo>
                    </a:path>
                  </a:pathLst>
                </a:custGeom>
                <a:solidFill>
                  <a:srgbClr val="7F5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nvGrpSpPr>
              <p:cNvPr id="63601" name="Group 37"/>
              <p:cNvGrpSpPr>
                <a:grpSpLocks/>
              </p:cNvGrpSpPr>
              <p:nvPr/>
            </p:nvGrpSpPr>
            <p:grpSpPr bwMode="auto">
              <a:xfrm>
                <a:off x="2521" y="2337"/>
                <a:ext cx="340" cy="1186"/>
                <a:chOff x="2521" y="2337"/>
                <a:chExt cx="340" cy="1186"/>
              </a:xfrm>
            </p:grpSpPr>
            <p:grpSp>
              <p:nvGrpSpPr>
                <p:cNvPr id="63603" name="Group 38"/>
                <p:cNvGrpSpPr>
                  <a:grpSpLocks/>
                </p:cNvGrpSpPr>
                <p:nvPr/>
              </p:nvGrpSpPr>
              <p:grpSpPr bwMode="auto">
                <a:xfrm>
                  <a:off x="2521" y="2337"/>
                  <a:ext cx="340" cy="1186"/>
                  <a:chOff x="2521" y="2337"/>
                  <a:chExt cx="340" cy="1186"/>
                </a:xfrm>
              </p:grpSpPr>
              <p:sp>
                <p:nvSpPr>
                  <p:cNvPr id="63608" name="Freeform 39"/>
                  <p:cNvSpPr>
                    <a:spLocks/>
                  </p:cNvSpPr>
                  <p:nvPr/>
                </p:nvSpPr>
                <p:spPr bwMode="auto">
                  <a:xfrm>
                    <a:off x="2521" y="2337"/>
                    <a:ext cx="340" cy="1186"/>
                  </a:xfrm>
                  <a:custGeom>
                    <a:avLst/>
                    <a:gdLst>
                      <a:gd name="T0" fmla="*/ 96 w 340"/>
                      <a:gd name="T1" fmla="*/ 17 h 1186"/>
                      <a:gd name="T2" fmla="*/ 26 w 340"/>
                      <a:gd name="T3" fmla="*/ 53 h 1186"/>
                      <a:gd name="T4" fmla="*/ 9 w 340"/>
                      <a:gd name="T5" fmla="*/ 88 h 1186"/>
                      <a:gd name="T6" fmla="*/ 0 w 340"/>
                      <a:gd name="T7" fmla="*/ 354 h 1186"/>
                      <a:gd name="T8" fmla="*/ 0 w 340"/>
                      <a:gd name="T9" fmla="*/ 424 h 1186"/>
                      <a:gd name="T10" fmla="*/ 44 w 340"/>
                      <a:gd name="T11" fmla="*/ 415 h 1186"/>
                      <a:gd name="T12" fmla="*/ 44 w 340"/>
                      <a:gd name="T13" fmla="*/ 574 h 1186"/>
                      <a:gd name="T14" fmla="*/ 62 w 340"/>
                      <a:gd name="T15" fmla="*/ 574 h 1186"/>
                      <a:gd name="T16" fmla="*/ 87 w 340"/>
                      <a:gd name="T17" fmla="*/ 911 h 1186"/>
                      <a:gd name="T18" fmla="*/ 87 w 340"/>
                      <a:gd name="T19" fmla="*/ 1088 h 1186"/>
                      <a:gd name="T20" fmla="*/ 87 w 340"/>
                      <a:gd name="T21" fmla="*/ 1167 h 1186"/>
                      <a:gd name="T22" fmla="*/ 105 w 340"/>
                      <a:gd name="T23" fmla="*/ 1185 h 1186"/>
                      <a:gd name="T24" fmla="*/ 140 w 340"/>
                      <a:gd name="T25" fmla="*/ 1167 h 1186"/>
                      <a:gd name="T26" fmla="*/ 156 w 340"/>
                      <a:gd name="T27" fmla="*/ 1034 h 1186"/>
                      <a:gd name="T28" fmla="*/ 165 w 340"/>
                      <a:gd name="T29" fmla="*/ 1176 h 1186"/>
                      <a:gd name="T30" fmla="*/ 191 w 340"/>
                      <a:gd name="T31" fmla="*/ 1185 h 1186"/>
                      <a:gd name="T32" fmla="*/ 209 w 340"/>
                      <a:gd name="T33" fmla="*/ 1176 h 1186"/>
                      <a:gd name="T34" fmla="*/ 235 w 340"/>
                      <a:gd name="T35" fmla="*/ 902 h 1186"/>
                      <a:gd name="T36" fmla="*/ 270 w 340"/>
                      <a:gd name="T37" fmla="*/ 707 h 1186"/>
                      <a:gd name="T38" fmla="*/ 314 w 340"/>
                      <a:gd name="T39" fmla="*/ 521 h 1186"/>
                      <a:gd name="T40" fmla="*/ 339 w 340"/>
                      <a:gd name="T41" fmla="*/ 521 h 1186"/>
                      <a:gd name="T42" fmla="*/ 314 w 340"/>
                      <a:gd name="T43" fmla="*/ 274 h 1186"/>
                      <a:gd name="T44" fmla="*/ 314 w 340"/>
                      <a:gd name="T45" fmla="*/ 71 h 1186"/>
                      <a:gd name="T46" fmla="*/ 305 w 340"/>
                      <a:gd name="T47" fmla="*/ 53 h 1186"/>
                      <a:gd name="T48" fmla="*/ 227 w 340"/>
                      <a:gd name="T49" fmla="*/ 0 h 1186"/>
                      <a:gd name="T50" fmla="*/ 165 w 340"/>
                      <a:gd name="T51" fmla="*/ 105 h 1186"/>
                      <a:gd name="T52" fmla="*/ 96 w 340"/>
                      <a:gd name="T53" fmla="*/ 17 h 11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0"/>
                      <a:gd name="T82" fmla="*/ 0 h 1186"/>
                      <a:gd name="T83" fmla="*/ 340 w 340"/>
                      <a:gd name="T84" fmla="*/ 1186 h 11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0" h="1186">
                        <a:moveTo>
                          <a:pt x="96" y="17"/>
                        </a:moveTo>
                        <a:lnTo>
                          <a:pt x="26" y="53"/>
                        </a:lnTo>
                        <a:lnTo>
                          <a:pt x="9" y="88"/>
                        </a:lnTo>
                        <a:lnTo>
                          <a:pt x="0" y="354"/>
                        </a:lnTo>
                        <a:lnTo>
                          <a:pt x="0" y="424"/>
                        </a:lnTo>
                        <a:lnTo>
                          <a:pt x="44" y="415"/>
                        </a:lnTo>
                        <a:lnTo>
                          <a:pt x="44" y="574"/>
                        </a:lnTo>
                        <a:lnTo>
                          <a:pt x="62" y="574"/>
                        </a:lnTo>
                        <a:lnTo>
                          <a:pt x="87" y="911"/>
                        </a:lnTo>
                        <a:lnTo>
                          <a:pt x="87" y="1088"/>
                        </a:lnTo>
                        <a:lnTo>
                          <a:pt x="87" y="1167"/>
                        </a:lnTo>
                        <a:lnTo>
                          <a:pt x="105" y="1185"/>
                        </a:lnTo>
                        <a:lnTo>
                          <a:pt x="140" y="1167"/>
                        </a:lnTo>
                        <a:lnTo>
                          <a:pt x="156" y="1034"/>
                        </a:lnTo>
                        <a:lnTo>
                          <a:pt x="165" y="1176"/>
                        </a:lnTo>
                        <a:lnTo>
                          <a:pt x="191" y="1185"/>
                        </a:lnTo>
                        <a:lnTo>
                          <a:pt x="209" y="1176"/>
                        </a:lnTo>
                        <a:lnTo>
                          <a:pt x="235" y="902"/>
                        </a:lnTo>
                        <a:lnTo>
                          <a:pt x="270" y="707"/>
                        </a:lnTo>
                        <a:lnTo>
                          <a:pt x="314" y="521"/>
                        </a:lnTo>
                        <a:lnTo>
                          <a:pt x="339" y="521"/>
                        </a:lnTo>
                        <a:lnTo>
                          <a:pt x="314" y="274"/>
                        </a:lnTo>
                        <a:lnTo>
                          <a:pt x="314" y="71"/>
                        </a:lnTo>
                        <a:lnTo>
                          <a:pt x="305" y="53"/>
                        </a:lnTo>
                        <a:lnTo>
                          <a:pt x="227" y="0"/>
                        </a:lnTo>
                        <a:lnTo>
                          <a:pt x="165" y="105"/>
                        </a:lnTo>
                        <a:lnTo>
                          <a:pt x="96" y="17"/>
                        </a:lnTo>
                      </a:path>
                    </a:pathLst>
                  </a:custGeom>
                  <a:solidFill>
                    <a:srgbClr val="7F5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609" name="Group 40"/>
                  <p:cNvGrpSpPr>
                    <a:grpSpLocks/>
                  </p:cNvGrpSpPr>
                  <p:nvPr/>
                </p:nvGrpSpPr>
                <p:grpSpPr bwMode="auto">
                  <a:xfrm>
                    <a:off x="2575" y="2666"/>
                    <a:ext cx="152" cy="250"/>
                    <a:chOff x="2575" y="2666"/>
                    <a:chExt cx="152" cy="250"/>
                  </a:xfrm>
                </p:grpSpPr>
                <p:sp>
                  <p:nvSpPr>
                    <p:cNvPr id="63610" name="Freeform 41"/>
                    <p:cNvSpPr>
                      <a:spLocks/>
                    </p:cNvSpPr>
                    <p:nvPr/>
                  </p:nvSpPr>
                  <p:spPr bwMode="auto">
                    <a:xfrm>
                      <a:off x="2592" y="2666"/>
                      <a:ext cx="135" cy="250"/>
                    </a:xfrm>
                    <a:custGeom>
                      <a:avLst/>
                      <a:gdLst>
                        <a:gd name="T0" fmla="*/ 0 w 135"/>
                        <a:gd name="T1" fmla="*/ 249 h 250"/>
                        <a:gd name="T2" fmla="*/ 134 w 135"/>
                        <a:gd name="T3" fmla="*/ 240 h 250"/>
                        <a:gd name="T4" fmla="*/ 134 w 135"/>
                        <a:gd name="T5" fmla="*/ 0 h 250"/>
                        <a:gd name="T6" fmla="*/ 0 60000 65536"/>
                        <a:gd name="T7" fmla="*/ 0 60000 65536"/>
                        <a:gd name="T8" fmla="*/ 0 60000 65536"/>
                        <a:gd name="T9" fmla="*/ 0 w 135"/>
                        <a:gd name="T10" fmla="*/ 0 h 250"/>
                        <a:gd name="T11" fmla="*/ 135 w 135"/>
                        <a:gd name="T12" fmla="*/ 250 h 250"/>
                      </a:gdLst>
                      <a:ahLst/>
                      <a:cxnLst>
                        <a:cxn ang="T6">
                          <a:pos x="T0" y="T1"/>
                        </a:cxn>
                        <a:cxn ang="T7">
                          <a:pos x="T2" y="T3"/>
                        </a:cxn>
                        <a:cxn ang="T8">
                          <a:pos x="T4" y="T5"/>
                        </a:cxn>
                      </a:cxnLst>
                      <a:rect l="T9" t="T10" r="T11" b="T12"/>
                      <a:pathLst>
                        <a:path w="135" h="250">
                          <a:moveTo>
                            <a:pt x="0" y="249"/>
                          </a:moveTo>
                          <a:lnTo>
                            <a:pt x="134" y="240"/>
                          </a:lnTo>
                          <a:lnTo>
                            <a:pt x="134" y="0"/>
                          </a:lnTo>
                        </a:path>
                      </a:pathLst>
                    </a:custGeom>
                    <a:noFill/>
                    <a:ln w="12699" cap="rnd">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sp>
                  <p:nvSpPr>
                    <p:cNvPr id="63611" name="Freeform 42"/>
                    <p:cNvSpPr>
                      <a:spLocks/>
                    </p:cNvSpPr>
                    <p:nvPr/>
                  </p:nvSpPr>
                  <p:spPr bwMode="auto">
                    <a:xfrm>
                      <a:off x="2575" y="2693"/>
                      <a:ext cx="152" cy="72"/>
                    </a:xfrm>
                    <a:custGeom>
                      <a:avLst/>
                      <a:gdLst>
                        <a:gd name="T0" fmla="*/ 0 w 152"/>
                        <a:gd name="T1" fmla="*/ 71 h 72"/>
                        <a:gd name="T2" fmla="*/ 53 w 152"/>
                        <a:gd name="T3" fmla="*/ 53 h 72"/>
                        <a:gd name="T4" fmla="*/ 151 w 152"/>
                        <a:gd name="T5" fmla="*/ 0 h 72"/>
                        <a:gd name="T6" fmla="*/ 0 60000 65536"/>
                        <a:gd name="T7" fmla="*/ 0 60000 65536"/>
                        <a:gd name="T8" fmla="*/ 0 60000 65536"/>
                        <a:gd name="T9" fmla="*/ 0 w 152"/>
                        <a:gd name="T10" fmla="*/ 0 h 72"/>
                        <a:gd name="T11" fmla="*/ 152 w 152"/>
                        <a:gd name="T12" fmla="*/ 72 h 72"/>
                      </a:gdLst>
                      <a:ahLst/>
                      <a:cxnLst>
                        <a:cxn ang="T6">
                          <a:pos x="T0" y="T1"/>
                        </a:cxn>
                        <a:cxn ang="T7">
                          <a:pos x="T2" y="T3"/>
                        </a:cxn>
                        <a:cxn ang="T8">
                          <a:pos x="T4" y="T5"/>
                        </a:cxn>
                      </a:cxnLst>
                      <a:rect l="T9" t="T10" r="T11" b="T12"/>
                      <a:pathLst>
                        <a:path w="152" h="72">
                          <a:moveTo>
                            <a:pt x="0" y="71"/>
                          </a:moveTo>
                          <a:lnTo>
                            <a:pt x="53" y="53"/>
                          </a:lnTo>
                          <a:lnTo>
                            <a:pt x="151" y="0"/>
                          </a:lnTo>
                        </a:path>
                      </a:pathLst>
                    </a:custGeom>
                    <a:noFill/>
                    <a:ln w="12699" cap="rnd">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grpSp>
            <p:grpSp>
              <p:nvGrpSpPr>
                <p:cNvPr id="63604" name="Group 43"/>
                <p:cNvGrpSpPr>
                  <a:grpSpLocks/>
                </p:cNvGrpSpPr>
                <p:nvPr/>
              </p:nvGrpSpPr>
              <p:grpSpPr bwMode="auto">
                <a:xfrm>
                  <a:off x="2566" y="2461"/>
                  <a:ext cx="206" cy="287"/>
                  <a:chOff x="2566" y="2461"/>
                  <a:chExt cx="206" cy="287"/>
                </a:xfrm>
              </p:grpSpPr>
              <p:sp>
                <p:nvSpPr>
                  <p:cNvPr id="63605" name="Freeform 44"/>
                  <p:cNvSpPr>
                    <a:spLocks/>
                  </p:cNvSpPr>
                  <p:nvPr/>
                </p:nvSpPr>
                <p:spPr bwMode="auto">
                  <a:xfrm>
                    <a:off x="2584" y="2461"/>
                    <a:ext cx="180" cy="216"/>
                  </a:xfrm>
                  <a:custGeom>
                    <a:avLst/>
                    <a:gdLst>
                      <a:gd name="T0" fmla="*/ 0 w 180"/>
                      <a:gd name="T1" fmla="*/ 77 h 216"/>
                      <a:gd name="T2" fmla="*/ 110 w 180"/>
                      <a:gd name="T3" fmla="*/ 0 h 216"/>
                      <a:gd name="T4" fmla="*/ 179 w 180"/>
                      <a:gd name="T5" fmla="*/ 147 h 216"/>
                      <a:gd name="T6" fmla="*/ 59 w 180"/>
                      <a:gd name="T7" fmla="*/ 215 h 216"/>
                      <a:gd name="T8" fmla="*/ 0 w 180"/>
                      <a:gd name="T9" fmla="*/ 77 h 216"/>
                      <a:gd name="T10" fmla="*/ 0 60000 65536"/>
                      <a:gd name="T11" fmla="*/ 0 60000 65536"/>
                      <a:gd name="T12" fmla="*/ 0 60000 65536"/>
                      <a:gd name="T13" fmla="*/ 0 60000 65536"/>
                      <a:gd name="T14" fmla="*/ 0 60000 65536"/>
                      <a:gd name="T15" fmla="*/ 0 w 180"/>
                      <a:gd name="T16" fmla="*/ 0 h 216"/>
                      <a:gd name="T17" fmla="*/ 180 w 180"/>
                      <a:gd name="T18" fmla="*/ 216 h 216"/>
                    </a:gdLst>
                    <a:ahLst/>
                    <a:cxnLst>
                      <a:cxn ang="T10">
                        <a:pos x="T0" y="T1"/>
                      </a:cxn>
                      <a:cxn ang="T11">
                        <a:pos x="T2" y="T3"/>
                      </a:cxn>
                      <a:cxn ang="T12">
                        <a:pos x="T4" y="T5"/>
                      </a:cxn>
                      <a:cxn ang="T13">
                        <a:pos x="T6" y="T7"/>
                      </a:cxn>
                      <a:cxn ang="T14">
                        <a:pos x="T8" y="T9"/>
                      </a:cxn>
                    </a:cxnLst>
                    <a:rect l="T15" t="T16" r="T17" b="T18"/>
                    <a:pathLst>
                      <a:path w="180" h="216">
                        <a:moveTo>
                          <a:pt x="0" y="77"/>
                        </a:moveTo>
                        <a:lnTo>
                          <a:pt x="110" y="0"/>
                        </a:lnTo>
                        <a:lnTo>
                          <a:pt x="179" y="147"/>
                        </a:lnTo>
                        <a:lnTo>
                          <a:pt x="59" y="215"/>
                        </a:lnTo>
                        <a:lnTo>
                          <a:pt x="0" y="77"/>
                        </a:lnTo>
                      </a:path>
                    </a:pathLst>
                  </a:custGeom>
                  <a:solidFill>
                    <a:srgbClr val="DFDFF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606" name="Freeform 45"/>
                  <p:cNvSpPr>
                    <a:spLocks/>
                  </p:cNvSpPr>
                  <p:nvPr/>
                </p:nvSpPr>
                <p:spPr bwMode="auto">
                  <a:xfrm>
                    <a:off x="2699" y="2559"/>
                    <a:ext cx="73" cy="109"/>
                  </a:xfrm>
                  <a:custGeom>
                    <a:avLst/>
                    <a:gdLst>
                      <a:gd name="T0" fmla="*/ 0 w 73"/>
                      <a:gd name="T1" fmla="*/ 66 h 109"/>
                      <a:gd name="T2" fmla="*/ 16 w 73"/>
                      <a:gd name="T3" fmla="*/ 50 h 109"/>
                      <a:gd name="T4" fmla="*/ 32 w 73"/>
                      <a:gd name="T5" fmla="*/ 17 h 109"/>
                      <a:gd name="T6" fmla="*/ 41 w 73"/>
                      <a:gd name="T7" fmla="*/ 8 h 109"/>
                      <a:gd name="T8" fmla="*/ 49 w 73"/>
                      <a:gd name="T9" fmla="*/ 0 h 109"/>
                      <a:gd name="T10" fmla="*/ 57 w 73"/>
                      <a:gd name="T11" fmla="*/ 0 h 109"/>
                      <a:gd name="T12" fmla="*/ 57 w 73"/>
                      <a:gd name="T13" fmla="*/ 8 h 109"/>
                      <a:gd name="T14" fmla="*/ 72 w 73"/>
                      <a:gd name="T15" fmla="*/ 25 h 109"/>
                      <a:gd name="T16" fmla="*/ 72 w 73"/>
                      <a:gd name="T17" fmla="*/ 50 h 109"/>
                      <a:gd name="T18" fmla="*/ 72 w 73"/>
                      <a:gd name="T19" fmla="*/ 74 h 109"/>
                      <a:gd name="T20" fmla="*/ 49 w 73"/>
                      <a:gd name="T21" fmla="*/ 91 h 109"/>
                      <a:gd name="T22" fmla="*/ 8 w 73"/>
                      <a:gd name="T23" fmla="*/ 108 h 109"/>
                      <a:gd name="T24" fmla="*/ 0 w 73"/>
                      <a:gd name="T25" fmla="*/ 66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09"/>
                      <a:gd name="T41" fmla="*/ 73 w 73"/>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09">
                        <a:moveTo>
                          <a:pt x="0" y="66"/>
                        </a:moveTo>
                        <a:lnTo>
                          <a:pt x="16" y="50"/>
                        </a:lnTo>
                        <a:lnTo>
                          <a:pt x="32" y="17"/>
                        </a:lnTo>
                        <a:lnTo>
                          <a:pt x="41" y="8"/>
                        </a:lnTo>
                        <a:lnTo>
                          <a:pt x="49" y="0"/>
                        </a:lnTo>
                        <a:lnTo>
                          <a:pt x="57" y="0"/>
                        </a:lnTo>
                        <a:lnTo>
                          <a:pt x="57" y="8"/>
                        </a:lnTo>
                        <a:lnTo>
                          <a:pt x="72" y="25"/>
                        </a:lnTo>
                        <a:lnTo>
                          <a:pt x="72" y="50"/>
                        </a:lnTo>
                        <a:lnTo>
                          <a:pt x="72" y="74"/>
                        </a:lnTo>
                        <a:lnTo>
                          <a:pt x="49" y="91"/>
                        </a:lnTo>
                        <a:lnTo>
                          <a:pt x="8" y="108"/>
                        </a:lnTo>
                        <a:lnTo>
                          <a:pt x="0" y="66"/>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607" name="Freeform 46"/>
                  <p:cNvSpPr>
                    <a:spLocks/>
                  </p:cNvSpPr>
                  <p:nvPr/>
                </p:nvSpPr>
                <p:spPr bwMode="auto">
                  <a:xfrm>
                    <a:off x="2566" y="2622"/>
                    <a:ext cx="144" cy="126"/>
                  </a:xfrm>
                  <a:custGeom>
                    <a:avLst/>
                    <a:gdLst>
                      <a:gd name="T0" fmla="*/ 0 w 144"/>
                      <a:gd name="T1" fmla="*/ 125 h 126"/>
                      <a:gd name="T2" fmla="*/ 59 w 144"/>
                      <a:gd name="T3" fmla="*/ 108 h 126"/>
                      <a:gd name="T4" fmla="*/ 101 w 144"/>
                      <a:gd name="T5" fmla="*/ 84 h 126"/>
                      <a:gd name="T6" fmla="*/ 143 w 144"/>
                      <a:gd name="T7" fmla="*/ 58 h 126"/>
                      <a:gd name="T8" fmla="*/ 126 w 144"/>
                      <a:gd name="T9" fmla="*/ 0 h 126"/>
                      <a:gd name="T10" fmla="*/ 50 w 144"/>
                      <a:gd name="T11" fmla="*/ 33 h 126"/>
                      <a:gd name="T12" fmla="*/ 9 w 144"/>
                      <a:gd name="T13" fmla="*/ 50 h 126"/>
                      <a:gd name="T14" fmla="*/ 0 w 144"/>
                      <a:gd name="T15" fmla="*/ 41 h 126"/>
                      <a:gd name="T16" fmla="*/ 0 w 144"/>
                      <a:gd name="T17" fmla="*/ 125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26"/>
                      <a:gd name="T29" fmla="*/ 144 w 144"/>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26">
                        <a:moveTo>
                          <a:pt x="0" y="125"/>
                        </a:moveTo>
                        <a:lnTo>
                          <a:pt x="59" y="108"/>
                        </a:lnTo>
                        <a:lnTo>
                          <a:pt x="101" y="84"/>
                        </a:lnTo>
                        <a:lnTo>
                          <a:pt x="143" y="58"/>
                        </a:lnTo>
                        <a:lnTo>
                          <a:pt x="126" y="0"/>
                        </a:lnTo>
                        <a:lnTo>
                          <a:pt x="50" y="33"/>
                        </a:lnTo>
                        <a:lnTo>
                          <a:pt x="9" y="50"/>
                        </a:lnTo>
                        <a:lnTo>
                          <a:pt x="0" y="41"/>
                        </a:lnTo>
                        <a:lnTo>
                          <a:pt x="0" y="125"/>
                        </a:lnTo>
                      </a:path>
                    </a:pathLst>
                  </a:custGeom>
                  <a:solidFill>
                    <a:srgbClr val="7F5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sp>
            <p:nvSpPr>
              <p:cNvPr id="63602" name="Freeform 47"/>
              <p:cNvSpPr>
                <a:spLocks/>
              </p:cNvSpPr>
              <p:nvPr/>
            </p:nvSpPr>
            <p:spPr bwMode="auto">
              <a:xfrm>
                <a:off x="2681" y="2951"/>
                <a:ext cx="19" cy="437"/>
              </a:xfrm>
              <a:custGeom>
                <a:avLst/>
                <a:gdLst>
                  <a:gd name="T0" fmla="*/ 18 w 19"/>
                  <a:gd name="T1" fmla="*/ 0 h 437"/>
                  <a:gd name="T2" fmla="*/ 9 w 19"/>
                  <a:gd name="T3" fmla="*/ 240 h 437"/>
                  <a:gd name="T4" fmla="*/ 0 w 19"/>
                  <a:gd name="T5" fmla="*/ 436 h 437"/>
                  <a:gd name="T6" fmla="*/ 0 60000 65536"/>
                  <a:gd name="T7" fmla="*/ 0 60000 65536"/>
                  <a:gd name="T8" fmla="*/ 0 60000 65536"/>
                  <a:gd name="T9" fmla="*/ 0 w 19"/>
                  <a:gd name="T10" fmla="*/ 0 h 437"/>
                  <a:gd name="T11" fmla="*/ 19 w 19"/>
                  <a:gd name="T12" fmla="*/ 437 h 437"/>
                </a:gdLst>
                <a:ahLst/>
                <a:cxnLst>
                  <a:cxn ang="T6">
                    <a:pos x="T0" y="T1"/>
                  </a:cxn>
                  <a:cxn ang="T7">
                    <a:pos x="T2" y="T3"/>
                  </a:cxn>
                  <a:cxn ang="T8">
                    <a:pos x="T4" y="T5"/>
                  </a:cxn>
                </a:cxnLst>
                <a:rect l="T9" t="T10" r="T11" b="T12"/>
                <a:pathLst>
                  <a:path w="19" h="437">
                    <a:moveTo>
                      <a:pt x="18" y="0"/>
                    </a:moveTo>
                    <a:lnTo>
                      <a:pt x="9" y="240"/>
                    </a:lnTo>
                    <a:lnTo>
                      <a:pt x="0" y="436"/>
                    </a:lnTo>
                  </a:path>
                </a:pathLst>
              </a:custGeom>
              <a:noFill/>
              <a:ln w="12699" cap="rnd">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grpSp>
          <p:nvGrpSpPr>
            <p:cNvPr id="63501" name="Group 48"/>
            <p:cNvGrpSpPr>
              <a:grpSpLocks/>
            </p:cNvGrpSpPr>
            <p:nvPr/>
          </p:nvGrpSpPr>
          <p:grpSpPr bwMode="auto">
            <a:xfrm>
              <a:off x="2779" y="2105"/>
              <a:ext cx="519" cy="1578"/>
              <a:chOff x="2779" y="2105"/>
              <a:chExt cx="519" cy="1578"/>
            </a:xfrm>
          </p:grpSpPr>
          <p:grpSp>
            <p:nvGrpSpPr>
              <p:cNvPr id="63575" name="Group 49"/>
              <p:cNvGrpSpPr>
                <a:grpSpLocks/>
              </p:cNvGrpSpPr>
              <p:nvPr/>
            </p:nvGrpSpPr>
            <p:grpSpPr bwMode="auto">
              <a:xfrm>
                <a:off x="2779" y="2310"/>
                <a:ext cx="519" cy="1373"/>
                <a:chOff x="2779" y="2310"/>
                <a:chExt cx="519" cy="1373"/>
              </a:xfrm>
            </p:grpSpPr>
            <p:grpSp>
              <p:nvGrpSpPr>
                <p:cNvPr id="63586" name="Group 50"/>
                <p:cNvGrpSpPr>
                  <a:grpSpLocks/>
                </p:cNvGrpSpPr>
                <p:nvPr/>
              </p:nvGrpSpPr>
              <p:grpSpPr bwMode="auto">
                <a:xfrm>
                  <a:off x="2797" y="3539"/>
                  <a:ext cx="456" cy="144"/>
                  <a:chOff x="2797" y="3539"/>
                  <a:chExt cx="456" cy="144"/>
                </a:xfrm>
              </p:grpSpPr>
              <p:sp>
                <p:nvSpPr>
                  <p:cNvPr id="63596" name="Freeform 51"/>
                  <p:cNvSpPr>
                    <a:spLocks/>
                  </p:cNvSpPr>
                  <p:nvPr/>
                </p:nvSpPr>
                <p:spPr bwMode="auto">
                  <a:xfrm>
                    <a:off x="2797" y="3574"/>
                    <a:ext cx="136" cy="109"/>
                  </a:xfrm>
                  <a:custGeom>
                    <a:avLst/>
                    <a:gdLst>
                      <a:gd name="T0" fmla="*/ 51 w 136"/>
                      <a:gd name="T1" fmla="*/ 17 h 109"/>
                      <a:gd name="T2" fmla="*/ 17 w 136"/>
                      <a:gd name="T3" fmla="*/ 50 h 109"/>
                      <a:gd name="T4" fmla="*/ 0 w 136"/>
                      <a:gd name="T5" fmla="*/ 74 h 109"/>
                      <a:gd name="T6" fmla="*/ 0 w 136"/>
                      <a:gd name="T7" fmla="*/ 100 h 109"/>
                      <a:gd name="T8" fmla="*/ 17 w 136"/>
                      <a:gd name="T9" fmla="*/ 108 h 109"/>
                      <a:gd name="T10" fmla="*/ 59 w 136"/>
                      <a:gd name="T11" fmla="*/ 100 h 109"/>
                      <a:gd name="T12" fmla="*/ 84 w 136"/>
                      <a:gd name="T13" fmla="*/ 91 h 109"/>
                      <a:gd name="T14" fmla="*/ 101 w 136"/>
                      <a:gd name="T15" fmla="*/ 67 h 109"/>
                      <a:gd name="T16" fmla="*/ 135 w 136"/>
                      <a:gd name="T17" fmla="*/ 50 h 109"/>
                      <a:gd name="T18" fmla="*/ 135 w 136"/>
                      <a:gd name="T19" fmla="*/ 25 h 109"/>
                      <a:gd name="T20" fmla="*/ 127 w 136"/>
                      <a:gd name="T21" fmla="*/ 0 h 109"/>
                      <a:gd name="T22" fmla="*/ 93 w 136"/>
                      <a:gd name="T23" fmla="*/ 17 h 109"/>
                      <a:gd name="T24" fmla="*/ 51 w 136"/>
                      <a:gd name="T25" fmla="*/ 17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109"/>
                      <a:gd name="T41" fmla="*/ 136 w 136"/>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109">
                        <a:moveTo>
                          <a:pt x="51" y="17"/>
                        </a:moveTo>
                        <a:lnTo>
                          <a:pt x="17" y="50"/>
                        </a:lnTo>
                        <a:lnTo>
                          <a:pt x="0" y="74"/>
                        </a:lnTo>
                        <a:lnTo>
                          <a:pt x="0" y="100"/>
                        </a:lnTo>
                        <a:lnTo>
                          <a:pt x="17" y="108"/>
                        </a:lnTo>
                        <a:lnTo>
                          <a:pt x="59" y="100"/>
                        </a:lnTo>
                        <a:lnTo>
                          <a:pt x="84" y="91"/>
                        </a:lnTo>
                        <a:lnTo>
                          <a:pt x="101" y="67"/>
                        </a:lnTo>
                        <a:lnTo>
                          <a:pt x="135" y="50"/>
                        </a:lnTo>
                        <a:lnTo>
                          <a:pt x="135" y="25"/>
                        </a:lnTo>
                        <a:lnTo>
                          <a:pt x="127" y="0"/>
                        </a:lnTo>
                        <a:lnTo>
                          <a:pt x="93" y="17"/>
                        </a:lnTo>
                        <a:lnTo>
                          <a:pt x="51" y="1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97" name="Freeform 52"/>
                  <p:cNvSpPr>
                    <a:spLocks/>
                  </p:cNvSpPr>
                  <p:nvPr/>
                </p:nvSpPr>
                <p:spPr bwMode="auto">
                  <a:xfrm>
                    <a:off x="3100" y="3539"/>
                    <a:ext cx="153" cy="117"/>
                  </a:xfrm>
                  <a:custGeom>
                    <a:avLst/>
                    <a:gdLst>
                      <a:gd name="T0" fmla="*/ 0 w 153"/>
                      <a:gd name="T1" fmla="*/ 8 h 117"/>
                      <a:gd name="T2" fmla="*/ 0 w 153"/>
                      <a:gd name="T3" fmla="*/ 50 h 117"/>
                      <a:gd name="T4" fmla="*/ 17 w 153"/>
                      <a:gd name="T5" fmla="*/ 66 h 117"/>
                      <a:gd name="T6" fmla="*/ 42 w 153"/>
                      <a:gd name="T7" fmla="*/ 75 h 117"/>
                      <a:gd name="T8" fmla="*/ 59 w 153"/>
                      <a:gd name="T9" fmla="*/ 83 h 117"/>
                      <a:gd name="T10" fmla="*/ 85 w 153"/>
                      <a:gd name="T11" fmla="*/ 100 h 117"/>
                      <a:gd name="T12" fmla="*/ 126 w 153"/>
                      <a:gd name="T13" fmla="*/ 116 h 117"/>
                      <a:gd name="T14" fmla="*/ 143 w 153"/>
                      <a:gd name="T15" fmla="*/ 108 h 117"/>
                      <a:gd name="T16" fmla="*/ 152 w 153"/>
                      <a:gd name="T17" fmla="*/ 100 h 117"/>
                      <a:gd name="T18" fmla="*/ 152 w 153"/>
                      <a:gd name="T19" fmla="*/ 92 h 117"/>
                      <a:gd name="T20" fmla="*/ 135 w 153"/>
                      <a:gd name="T21" fmla="*/ 66 h 117"/>
                      <a:gd name="T22" fmla="*/ 102 w 153"/>
                      <a:gd name="T23" fmla="*/ 41 h 117"/>
                      <a:gd name="T24" fmla="*/ 76 w 153"/>
                      <a:gd name="T25" fmla="*/ 16 h 117"/>
                      <a:gd name="T26" fmla="*/ 67 w 153"/>
                      <a:gd name="T27" fmla="*/ 0 h 117"/>
                      <a:gd name="T28" fmla="*/ 0 w 153"/>
                      <a:gd name="T29" fmla="*/ 8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
                      <a:gd name="T46" fmla="*/ 0 h 117"/>
                      <a:gd name="T47" fmla="*/ 153 w 153"/>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 h="117">
                        <a:moveTo>
                          <a:pt x="0" y="8"/>
                        </a:moveTo>
                        <a:lnTo>
                          <a:pt x="0" y="50"/>
                        </a:lnTo>
                        <a:lnTo>
                          <a:pt x="17" y="66"/>
                        </a:lnTo>
                        <a:lnTo>
                          <a:pt x="42" y="75"/>
                        </a:lnTo>
                        <a:lnTo>
                          <a:pt x="59" y="83"/>
                        </a:lnTo>
                        <a:lnTo>
                          <a:pt x="85" y="100"/>
                        </a:lnTo>
                        <a:lnTo>
                          <a:pt x="126" y="116"/>
                        </a:lnTo>
                        <a:lnTo>
                          <a:pt x="143" y="108"/>
                        </a:lnTo>
                        <a:lnTo>
                          <a:pt x="152" y="100"/>
                        </a:lnTo>
                        <a:lnTo>
                          <a:pt x="152" y="92"/>
                        </a:lnTo>
                        <a:lnTo>
                          <a:pt x="135" y="66"/>
                        </a:lnTo>
                        <a:lnTo>
                          <a:pt x="102" y="41"/>
                        </a:lnTo>
                        <a:lnTo>
                          <a:pt x="76" y="16"/>
                        </a:lnTo>
                        <a:lnTo>
                          <a:pt x="67" y="0"/>
                        </a:lnTo>
                        <a:lnTo>
                          <a:pt x="0" y="8"/>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nvGrpSpPr>
                <p:cNvPr id="63587" name="Group 53"/>
                <p:cNvGrpSpPr>
                  <a:grpSpLocks/>
                </p:cNvGrpSpPr>
                <p:nvPr/>
              </p:nvGrpSpPr>
              <p:grpSpPr bwMode="auto">
                <a:xfrm>
                  <a:off x="2779" y="2310"/>
                  <a:ext cx="519" cy="1293"/>
                  <a:chOff x="2779" y="2310"/>
                  <a:chExt cx="519" cy="1293"/>
                </a:xfrm>
              </p:grpSpPr>
              <p:grpSp>
                <p:nvGrpSpPr>
                  <p:cNvPr id="63588" name="Group 54"/>
                  <p:cNvGrpSpPr>
                    <a:grpSpLocks/>
                  </p:cNvGrpSpPr>
                  <p:nvPr/>
                </p:nvGrpSpPr>
                <p:grpSpPr bwMode="auto">
                  <a:xfrm>
                    <a:off x="2842" y="2310"/>
                    <a:ext cx="331" cy="411"/>
                    <a:chOff x="2842" y="2310"/>
                    <a:chExt cx="331" cy="411"/>
                  </a:xfrm>
                </p:grpSpPr>
                <p:sp>
                  <p:nvSpPr>
                    <p:cNvPr id="63593" name="Freeform 55"/>
                    <p:cNvSpPr>
                      <a:spLocks/>
                    </p:cNvSpPr>
                    <p:nvPr/>
                  </p:nvSpPr>
                  <p:spPr bwMode="auto">
                    <a:xfrm>
                      <a:off x="2842" y="2337"/>
                      <a:ext cx="331" cy="384"/>
                    </a:xfrm>
                    <a:custGeom>
                      <a:avLst/>
                      <a:gdLst>
                        <a:gd name="T0" fmla="*/ 0 w 331"/>
                        <a:gd name="T1" fmla="*/ 70 h 384"/>
                        <a:gd name="T2" fmla="*/ 104 w 331"/>
                        <a:gd name="T3" fmla="*/ 0 h 384"/>
                        <a:gd name="T4" fmla="*/ 208 w 331"/>
                        <a:gd name="T5" fmla="*/ 166 h 384"/>
                        <a:gd name="T6" fmla="*/ 226 w 331"/>
                        <a:gd name="T7" fmla="*/ 8 h 384"/>
                        <a:gd name="T8" fmla="*/ 295 w 331"/>
                        <a:gd name="T9" fmla="*/ 25 h 384"/>
                        <a:gd name="T10" fmla="*/ 330 w 331"/>
                        <a:gd name="T11" fmla="*/ 87 h 384"/>
                        <a:gd name="T12" fmla="*/ 321 w 331"/>
                        <a:gd name="T13" fmla="*/ 383 h 384"/>
                        <a:gd name="T14" fmla="*/ 34 w 331"/>
                        <a:gd name="T15" fmla="*/ 383 h 384"/>
                        <a:gd name="T16" fmla="*/ 0 w 331"/>
                        <a:gd name="T17" fmla="*/ 7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
                        <a:gd name="T28" fmla="*/ 0 h 384"/>
                        <a:gd name="T29" fmla="*/ 331 w 331"/>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 h="384">
                          <a:moveTo>
                            <a:pt x="0" y="70"/>
                          </a:moveTo>
                          <a:lnTo>
                            <a:pt x="104" y="0"/>
                          </a:lnTo>
                          <a:lnTo>
                            <a:pt x="208" y="166"/>
                          </a:lnTo>
                          <a:lnTo>
                            <a:pt x="226" y="8"/>
                          </a:lnTo>
                          <a:lnTo>
                            <a:pt x="295" y="25"/>
                          </a:lnTo>
                          <a:lnTo>
                            <a:pt x="330" y="87"/>
                          </a:lnTo>
                          <a:lnTo>
                            <a:pt x="321" y="383"/>
                          </a:lnTo>
                          <a:lnTo>
                            <a:pt x="34" y="383"/>
                          </a:lnTo>
                          <a:lnTo>
                            <a:pt x="0" y="70"/>
                          </a:lnTo>
                        </a:path>
                      </a:pathLst>
                    </a:custGeom>
                    <a:solidFill>
                      <a:srgbClr val="7F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94" name="Freeform 56"/>
                    <p:cNvSpPr>
                      <a:spLocks/>
                    </p:cNvSpPr>
                    <p:nvPr/>
                  </p:nvSpPr>
                  <p:spPr bwMode="auto">
                    <a:xfrm>
                      <a:off x="2940" y="2310"/>
                      <a:ext cx="126" cy="224"/>
                    </a:xfrm>
                    <a:custGeom>
                      <a:avLst/>
                      <a:gdLst>
                        <a:gd name="T0" fmla="*/ 0 w 126"/>
                        <a:gd name="T1" fmla="*/ 26 h 224"/>
                        <a:gd name="T2" fmla="*/ 8 w 126"/>
                        <a:gd name="T3" fmla="*/ 0 h 224"/>
                        <a:gd name="T4" fmla="*/ 92 w 126"/>
                        <a:gd name="T5" fmla="*/ 42 h 224"/>
                        <a:gd name="T6" fmla="*/ 108 w 126"/>
                        <a:gd name="T7" fmla="*/ 17 h 224"/>
                        <a:gd name="T8" fmla="*/ 117 w 126"/>
                        <a:gd name="T9" fmla="*/ 26 h 224"/>
                        <a:gd name="T10" fmla="*/ 125 w 126"/>
                        <a:gd name="T11" fmla="*/ 154 h 224"/>
                        <a:gd name="T12" fmla="*/ 125 w 126"/>
                        <a:gd name="T13" fmla="*/ 223 h 224"/>
                        <a:gd name="T14" fmla="*/ 0 w 126"/>
                        <a:gd name="T15" fmla="*/ 26 h 224"/>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4"/>
                        <a:gd name="T26" fmla="*/ 126 w 126"/>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4">
                          <a:moveTo>
                            <a:pt x="0" y="26"/>
                          </a:moveTo>
                          <a:lnTo>
                            <a:pt x="8" y="0"/>
                          </a:lnTo>
                          <a:lnTo>
                            <a:pt x="92" y="42"/>
                          </a:lnTo>
                          <a:lnTo>
                            <a:pt x="108" y="17"/>
                          </a:lnTo>
                          <a:lnTo>
                            <a:pt x="117" y="26"/>
                          </a:lnTo>
                          <a:lnTo>
                            <a:pt x="125" y="154"/>
                          </a:lnTo>
                          <a:lnTo>
                            <a:pt x="125" y="223"/>
                          </a:lnTo>
                          <a:lnTo>
                            <a:pt x="0" y="26"/>
                          </a:lnTo>
                        </a:path>
                      </a:pathLst>
                    </a:custGeom>
                    <a:solidFill>
                      <a:srgbClr val="FFDFB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95" name="Freeform 57"/>
                    <p:cNvSpPr>
                      <a:spLocks/>
                    </p:cNvSpPr>
                    <p:nvPr/>
                  </p:nvSpPr>
                  <p:spPr bwMode="auto">
                    <a:xfrm>
                      <a:off x="2984" y="2354"/>
                      <a:ext cx="81" cy="46"/>
                    </a:xfrm>
                    <a:custGeom>
                      <a:avLst/>
                      <a:gdLst>
                        <a:gd name="T0" fmla="*/ 0 w 81"/>
                        <a:gd name="T1" fmla="*/ 45 h 46"/>
                        <a:gd name="T2" fmla="*/ 45 w 81"/>
                        <a:gd name="T3" fmla="*/ 0 h 46"/>
                        <a:gd name="T4" fmla="*/ 80 w 81"/>
                        <a:gd name="T5" fmla="*/ 36 h 46"/>
                        <a:gd name="T6" fmla="*/ 0 60000 65536"/>
                        <a:gd name="T7" fmla="*/ 0 60000 65536"/>
                        <a:gd name="T8" fmla="*/ 0 60000 65536"/>
                        <a:gd name="T9" fmla="*/ 0 w 81"/>
                        <a:gd name="T10" fmla="*/ 0 h 46"/>
                        <a:gd name="T11" fmla="*/ 81 w 81"/>
                        <a:gd name="T12" fmla="*/ 46 h 46"/>
                      </a:gdLst>
                      <a:ahLst/>
                      <a:cxnLst>
                        <a:cxn ang="T6">
                          <a:pos x="T0" y="T1"/>
                        </a:cxn>
                        <a:cxn ang="T7">
                          <a:pos x="T2" y="T3"/>
                        </a:cxn>
                        <a:cxn ang="T8">
                          <a:pos x="T4" y="T5"/>
                        </a:cxn>
                      </a:cxnLst>
                      <a:rect l="T9" t="T10" r="T11" b="T12"/>
                      <a:pathLst>
                        <a:path w="81" h="46">
                          <a:moveTo>
                            <a:pt x="0" y="45"/>
                          </a:moveTo>
                          <a:lnTo>
                            <a:pt x="45" y="0"/>
                          </a:lnTo>
                          <a:lnTo>
                            <a:pt x="80" y="36"/>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grpSp>
                <p:nvGrpSpPr>
                  <p:cNvPr id="63589" name="Group 58"/>
                  <p:cNvGrpSpPr>
                    <a:grpSpLocks/>
                  </p:cNvGrpSpPr>
                  <p:nvPr/>
                </p:nvGrpSpPr>
                <p:grpSpPr bwMode="auto">
                  <a:xfrm>
                    <a:off x="2779" y="2328"/>
                    <a:ext cx="519" cy="1275"/>
                    <a:chOff x="2779" y="2328"/>
                    <a:chExt cx="519" cy="1275"/>
                  </a:xfrm>
                </p:grpSpPr>
                <p:sp>
                  <p:nvSpPr>
                    <p:cNvPr id="63590" name="Freeform 59"/>
                    <p:cNvSpPr>
                      <a:spLocks/>
                    </p:cNvSpPr>
                    <p:nvPr/>
                  </p:nvSpPr>
                  <p:spPr bwMode="auto">
                    <a:xfrm>
                      <a:off x="2779" y="2328"/>
                      <a:ext cx="519" cy="1275"/>
                    </a:xfrm>
                    <a:custGeom>
                      <a:avLst/>
                      <a:gdLst>
                        <a:gd name="T0" fmla="*/ 159 w 519"/>
                        <a:gd name="T1" fmla="*/ 0 h 1275"/>
                        <a:gd name="T2" fmla="*/ 35 w 519"/>
                        <a:gd name="T3" fmla="*/ 97 h 1275"/>
                        <a:gd name="T4" fmla="*/ 0 w 519"/>
                        <a:gd name="T5" fmla="*/ 398 h 1275"/>
                        <a:gd name="T6" fmla="*/ 97 w 519"/>
                        <a:gd name="T7" fmla="*/ 592 h 1275"/>
                        <a:gd name="T8" fmla="*/ 97 w 519"/>
                        <a:gd name="T9" fmla="*/ 628 h 1275"/>
                        <a:gd name="T10" fmla="*/ 105 w 519"/>
                        <a:gd name="T11" fmla="*/ 681 h 1275"/>
                        <a:gd name="T12" fmla="*/ 114 w 519"/>
                        <a:gd name="T13" fmla="*/ 708 h 1275"/>
                        <a:gd name="T14" fmla="*/ 97 w 519"/>
                        <a:gd name="T15" fmla="*/ 920 h 1275"/>
                        <a:gd name="T16" fmla="*/ 71 w 519"/>
                        <a:gd name="T17" fmla="*/ 1265 h 1275"/>
                        <a:gd name="T18" fmla="*/ 97 w 519"/>
                        <a:gd name="T19" fmla="*/ 1274 h 1275"/>
                        <a:gd name="T20" fmla="*/ 159 w 519"/>
                        <a:gd name="T21" fmla="*/ 1256 h 1275"/>
                        <a:gd name="T22" fmla="*/ 193 w 519"/>
                        <a:gd name="T23" fmla="*/ 1018 h 1275"/>
                        <a:gd name="T24" fmla="*/ 211 w 519"/>
                        <a:gd name="T25" fmla="*/ 938 h 1275"/>
                        <a:gd name="T26" fmla="*/ 272 w 519"/>
                        <a:gd name="T27" fmla="*/ 708 h 1275"/>
                        <a:gd name="T28" fmla="*/ 281 w 519"/>
                        <a:gd name="T29" fmla="*/ 946 h 1275"/>
                        <a:gd name="T30" fmla="*/ 307 w 519"/>
                        <a:gd name="T31" fmla="*/ 1229 h 1275"/>
                        <a:gd name="T32" fmla="*/ 395 w 519"/>
                        <a:gd name="T33" fmla="*/ 1238 h 1275"/>
                        <a:gd name="T34" fmla="*/ 404 w 519"/>
                        <a:gd name="T35" fmla="*/ 929 h 1275"/>
                        <a:gd name="T36" fmla="*/ 395 w 519"/>
                        <a:gd name="T37" fmla="*/ 619 h 1275"/>
                        <a:gd name="T38" fmla="*/ 395 w 519"/>
                        <a:gd name="T39" fmla="*/ 469 h 1275"/>
                        <a:gd name="T40" fmla="*/ 413 w 519"/>
                        <a:gd name="T41" fmla="*/ 415 h 1275"/>
                        <a:gd name="T42" fmla="*/ 421 w 519"/>
                        <a:gd name="T43" fmla="*/ 424 h 1275"/>
                        <a:gd name="T44" fmla="*/ 509 w 519"/>
                        <a:gd name="T45" fmla="*/ 372 h 1275"/>
                        <a:gd name="T46" fmla="*/ 518 w 519"/>
                        <a:gd name="T47" fmla="*/ 274 h 1275"/>
                        <a:gd name="T48" fmla="*/ 377 w 519"/>
                        <a:gd name="T49" fmla="*/ 35 h 1275"/>
                        <a:gd name="T50" fmla="*/ 281 w 519"/>
                        <a:gd name="T51" fmla="*/ 0 h 1275"/>
                        <a:gd name="T52" fmla="*/ 298 w 519"/>
                        <a:gd name="T53" fmla="*/ 159 h 1275"/>
                        <a:gd name="T54" fmla="*/ 281 w 519"/>
                        <a:gd name="T55" fmla="*/ 318 h 1275"/>
                        <a:gd name="T56" fmla="*/ 237 w 519"/>
                        <a:gd name="T57" fmla="*/ 168 h 1275"/>
                        <a:gd name="T58" fmla="*/ 159 w 519"/>
                        <a:gd name="T59" fmla="*/ 0 h 1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9"/>
                        <a:gd name="T91" fmla="*/ 0 h 1275"/>
                        <a:gd name="T92" fmla="*/ 519 w 519"/>
                        <a:gd name="T93" fmla="*/ 1275 h 12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9" h="1275">
                          <a:moveTo>
                            <a:pt x="159" y="0"/>
                          </a:moveTo>
                          <a:lnTo>
                            <a:pt x="35" y="97"/>
                          </a:lnTo>
                          <a:lnTo>
                            <a:pt x="0" y="398"/>
                          </a:lnTo>
                          <a:lnTo>
                            <a:pt x="97" y="592"/>
                          </a:lnTo>
                          <a:lnTo>
                            <a:pt x="97" y="628"/>
                          </a:lnTo>
                          <a:lnTo>
                            <a:pt x="105" y="681"/>
                          </a:lnTo>
                          <a:lnTo>
                            <a:pt x="114" y="708"/>
                          </a:lnTo>
                          <a:lnTo>
                            <a:pt x="97" y="920"/>
                          </a:lnTo>
                          <a:lnTo>
                            <a:pt x="71" y="1265"/>
                          </a:lnTo>
                          <a:lnTo>
                            <a:pt x="97" y="1274"/>
                          </a:lnTo>
                          <a:lnTo>
                            <a:pt x="159" y="1256"/>
                          </a:lnTo>
                          <a:lnTo>
                            <a:pt x="193" y="1018"/>
                          </a:lnTo>
                          <a:lnTo>
                            <a:pt x="211" y="938"/>
                          </a:lnTo>
                          <a:lnTo>
                            <a:pt x="272" y="708"/>
                          </a:lnTo>
                          <a:lnTo>
                            <a:pt x="281" y="946"/>
                          </a:lnTo>
                          <a:lnTo>
                            <a:pt x="307" y="1229"/>
                          </a:lnTo>
                          <a:lnTo>
                            <a:pt x="395" y="1238"/>
                          </a:lnTo>
                          <a:lnTo>
                            <a:pt x="404" y="929"/>
                          </a:lnTo>
                          <a:lnTo>
                            <a:pt x="395" y="619"/>
                          </a:lnTo>
                          <a:lnTo>
                            <a:pt x="395" y="469"/>
                          </a:lnTo>
                          <a:lnTo>
                            <a:pt x="413" y="415"/>
                          </a:lnTo>
                          <a:lnTo>
                            <a:pt x="421" y="424"/>
                          </a:lnTo>
                          <a:lnTo>
                            <a:pt x="509" y="372"/>
                          </a:lnTo>
                          <a:lnTo>
                            <a:pt x="518" y="274"/>
                          </a:lnTo>
                          <a:lnTo>
                            <a:pt x="377" y="35"/>
                          </a:lnTo>
                          <a:lnTo>
                            <a:pt x="281" y="0"/>
                          </a:lnTo>
                          <a:lnTo>
                            <a:pt x="298" y="159"/>
                          </a:lnTo>
                          <a:lnTo>
                            <a:pt x="281" y="318"/>
                          </a:lnTo>
                          <a:lnTo>
                            <a:pt x="237" y="168"/>
                          </a:lnTo>
                          <a:lnTo>
                            <a:pt x="159" y="0"/>
                          </a:lnTo>
                        </a:path>
                      </a:pathLst>
                    </a:custGeom>
                    <a:solidFill>
                      <a:srgbClr val="5F3F1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91" name="Freeform 60"/>
                    <p:cNvSpPr>
                      <a:spLocks/>
                    </p:cNvSpPr>
                    <p:nvPr/>
                  </p:nvSpPr>
                  <p:spPr bwMode="auto">
                    <a:xfrm>
                      <a:off x="2806" y="2470"/>
                      <a:ext cx="127" cy="323"/>
                    </a:xfrm>
                    <a:custGeom>
                      <a:avLst/>
                      <a:gdLst>
                        <a:gd name="T0" fmla="*/ 58 w 127"/>
                        <a:gd name="T1" fmla="*/ 0 h 323"/>
                        <a:gd name="T2" fmla="*/ 75 w 127"/>
                        <a:gd name="T3" fmla="*/ 78 h 323"/>
                        <a:gd name="T4" fmla="*/ 67 w 127"/>
                        <a:gd name="T5" fmla="*/ 191 h 323"/>
                        <a:gd name="T6" fmla="*/ 0 w 127"/>
                        <a:gd name="T7" fmla="*/ 209 h 323"/>
                        <a:gd name="T8" fmla="*/ 67 w 127"/>
                        <a:gd name="T9" fmla="*/ 218 h 323"/>
                        <a:gd name="T10" fmla="*/ 84 w 127"/>
                        <a:gd name="T11" fmla="*/ 287 h 323"/>
                        <a:gd name="T12" fmla="*/ 126 w 127"/>
                        <a:gd name="T13" fmla="*/ 322 h 323"/>
                        <a:gd name="T14" fmla="*/ 109 w 127"/>
                        <a:gd name="T15" fmla="*/ 261 h 323"/>
                        <a:gd name="T16" fmla="*/ 101 w 127"/>
                        <a:gd name="T17" fmla="*/ 235 h 323"/>
                        <a:gd name="T18" fmla="*/ 92 w 127"/>
                        <a:gd name="T19" fmla="*/ 156 h 323"/>
                        <a:gd name="T20" fmla="*/ 58 w 127"/>
                        <a:gd name="T21" fmla="*/ 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323"/>
                        <a:gd name="T35" fmla="*/ 127 w 127"/>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323">
                          <a:moveTo>
                            <a:pt x="58" y="0"/>
                          </a:moveTo>
                          <a:lnTo>
                            <a:pt x="75" y="78"/>
                          </a:lnTo>
                          <a:lnTo>
                            <a:pt x="67" y="191"/>
                          </a:lnTo>
                          <a:lnTo>
                            <a:pt x="0" y="209"/>
                          </a:lnTo>
                          <a:lnTo>
                            <a:pt x="67" y="218"/>
                          </a:lnTo>
                          <a:lnTo>
                            <a:pt x="84" y="287"/>
                          </a:lnTo>
                          <a:lnTo>
                            <a:pt x="126" y="322"/>
                          </a:lnTo>
                          <a:lnTo>
                            <a:pt x="109" y="261"/>
                          </a:lnTo>
                          <a:lnTo>
                            <a:pt x="101" y="235"/>
                          </a:lnTo>
                          <a:lnTo>
                            <a:pt x="92" y="156"/>
                          </a:lnTo>
                          <a:lnTo>
                            <a:pt x="58" y="0"/>
                          </a:lnTo>
                        </a:path>
                      </a:pathLst>
                    </a:custGeom>
                    <a:solidFill>
                      <a:srgbClr val="3F1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92" name="Freeform 61"/>
                    <p:cNvSpPr>
                      <a:spLocks/>
                    </p:cNvSpPr>
                    <p:nvPr/>
                  </p:nvSpPr>
                  <p:spPr bwMode="auto">
                    <a:xfrm>
                      <a:off x="2931" y="2488"/>
                      <a:ext cx="37" cy="37"/>
                    </a:xfrm>
                    <a:custGeom>
                      <a:avLst/>
                      <a:gdLst>
                        <a:gd name="T0" fmla="*/ 0 w 37"/>
                        <a:gd name="T1" fmla="*/ 36 h 37"/>
                        <a:gd name="T2" fmla="*/ 7 w 37"/>
                        <a:gd name="T3" fmla="*/ 0 h 37"/>
                        <a:gd name="T4" fmla="*/ 36 w 37"/>
                        <a:gd name="T5" fmla="*/ 29 h 37"/>
                        <a:gd name="T6" fmla="*/ 0 w 37"/>
                        <a:gd name="T7" fmla="*/ 36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0" y="36"/>
                          </a:moveTo>
                          <a:lnTo>
                            <a:pt x="7" y="0"/>
                          </a:lnTo>
                          <a:lnTo>
                            <a:pt x="36" y="29"/>
                          </a:lnTo>
                          <a:lnTo>
                            <a:pt x="0" y="36"/>
                          </a:lnTo>
                        </a:path>
                      </a:pathLst>
                    </a:custGeom>
                    <a:solidFill>
                      <a:srgbClr val="FFDFB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grpSp>
          <p:grpSp>
            <p:nvGrpSpPr>
              <p:cNvPr id="63576" name="Group 62"/>
              <p:cNvGrpSpPr>
                <a:grpSpLocks/>
              </p:cNvGrpSpPr>
              <p:nvPr/>
            </p:nvGrpSpPr>
            <p:grpSpPr bwMode="auto">
              <a:xfrm>
                <a:off x="2922" y="2105"/>
                <a:ext cx="278" cy="634"/>
                <a:chOff x="2922" y="2105"/>
                <a:chExt cx="278" cy="634"/>
              </a:xfrm>
            </p:grpSpPr>
            <p:grpSp>
              <p:nvGrpSpPr>
                <p:cNvPr id="63577" name="Group 63"/>
                <p:cNvGrpSpPr>
                  <a:grpSpLocks/>
                </p:cNvGrpSpPr>
                <p:nvPr/>
              </p:nvGrpSpPr>
              <p:grpSpPr bwMode="auto">
                <a:xfrm>
                  <a:off x="2922" y="2105"/>
                  <a:ext cx="162" cy="242"/>
                  <a:chOff x="2922" y="2105"/>
                  <a:chExt cx="162" cy="242"/>
                </a:xfrm>
              </p:grpSpPr>
              <p:grpSp>
                <p:nvGrpSpPr>
                  <p:cNvPr id="63579" name="Group 64"/>
                  <p:cNvGrpSpPr>
                    <a:grpSpLocks/>
                  </p:cNvGrpSpPr>
                  <p:nvPr/>
                </p:nvGrpSpPr>
                <p:grpSpPr bwMode="auto">
                  <a:xfrm>
                    <a:off x="2931" y="2114"/>
                    <a:ext cx="144" cy="233"/>
                    <a:chOff x="2931" y="2114"/>
                    <a:chExt cx="144" cy="233"/>
                  </a:xfrm>
                </p:grpSpPr>
                <p:sp>
                  <p:nvSpPr>
                    <p:cNvPr id="63581" name="Freeform 65"/>
                    <p:cNvSpPr>
                      <a:spLocks/>
                    </p:cNvSpPr>
                    <p:nvPr/>
                  </p:nvSpPr>
                  <p:spPr bwMode="auto">
                    <a:xfrm>
                      <a:off x="2931" y="2114"/>
                      <a:ext cx="144" cy="233"/>
                    </a:xfrm>
                    <a:custGeom>
                      <a:avLst/>
                      <a:gdLst>
                        <a:gd name="T0" fmla="*/ 134 w 144"/>
                        <a:gd name="T1" fmla="*/ 35 h 233"/>
                        <a:gd name="T2" fmla="*/ 143 w 144"/>
                        <a:gd name="T3" fmla="*/ 77 h 233"/>
                        <a:gd name="T4" fmla="*/ 134 w 144"/>
                        <a:gd name="T5" fmla="*/ 86 h 233"/>
                        <a:gd name="T6" fmla="*/ 143 w 144"/>
                        <a:gd name="T7" fmla="*/ 103 h 233"/>
                        <a:gd name="T8" fmla="*/ 134 w 144"/>
                        <a:gd name="T9" fmla="*/ 112 h 233"/>
                        <a:gd name="T10" fmla="*/ 134 w 144"/>
                        <a:gd name="T11" fmla="*/ 137 h 233"/>
                        <a:gd name="T12" fmla="*/ 134 w 144"/>
                        <a:gd name="T13" fmla="*/ 155 h 233"/>
                        <a:gd name="T14" fmla="*/ 134 w 144"/>
                        <a:gd name="T15" fmla="*/ 172 h 233"/>
                        <a:gd name="T16" fmla="*/ 126 w 144"/>
                        <a:gd name="T17" fmla="*/ 189 h 233"/>
                        <a:gd name="T18" fmla="*/ 117 w 144"/>
                        <a:gd name="T19" fmla="*/ 198 h 233"/>
                        <a:gd name="T20" fmla="*/ 117 w 144"/>
                        <a:gd name="T21" fmla="*/ 207 h 233"/>
                        <a:gd name="T22" fmla="*/ 93 w 144"/>
                        <a:gd name="T23" fmla="*/ 232 h 233"/>
                        <a:gd name="T24" fmla="*/ 17 w 144"/>
                        <a:gd name="T25" fmla="*/ 198 h 233"/>
                        <a:gd name="T26" fmla="*/ 17 w 144"/>
                        <a:gd name="T27" fmla="*/ 146 h 233"/>
                        <a:gd name="T28" fmla="*/ 17 w 144"/>
                        <a:gd name="T29" fmla="*/ 137 h 233"/>
                        <a:gd name="T30" fmla="*/ 9 w 144"/>
                        <a:gd name="T31" fmla="*/ 130 h 233"/>
                        <a:gd name="T32" fmla="*/ 0 w 144"/>
                        <a:gd name="T33" fmla="*/ 112 h 233"/>
                        <a:gd name="T34" fmla="*/ 0 w 144"/>
                        <a:gd name="T35" fmla="*/ 86 h 233"/>
                        <a:gd name="T36" fmla="*/ 9 w 144"/>
                        <a:gd name="T37" fmla="*/ 77 h 233"/>
                        <a:gd name="T38" fmla="*/ 9 w 144"/>
                        <a:gd name="T39" fmla="*/ 69 h 233"/>
                        <a:gd name="T40" fmla="*/ 9 w 144"/>
                        <a:gd name="T41" fmla="*/ 51 h 233"/>
                        <a:gd name="T42" fmla="*/ 9 w 144"/>
                        <a:gd name="T43" fmla="*/ 43 h 233"/>
                        <a:gd name="T44" fmla="*/ 17 w 144"/>
                        <a:gd name="T45" fmla="*/ 26 h 233"/>
                        <a:gd name="T46" fmla="*/ 17 w 144"/>
                        <a:gd name="T47" fmla="*/ 17 h 233"/>
                        <a:gd name="T48" fmla="*/ 33 w 144"/>
                        <a:gd name="T49" fmla="*/ 0 h 233"/>
                        <a:gd name="T50" fmla="*/ 50 w 144"/>
                        <a:gd name="T51" fmla="*/ 0 h 233"/>
                        <a:gd name="T52" fmla="*/ 67 w 144"/>
                        <a:gd name="T53" fmla="*/ 0 h 233"/>
                        <a:gd name="T54" fmla="*/ 84 w 144"/>
                        <a:gd name="T55" fmla="*/ 0 h 233"/>
                        <a:gd name="T56" fmla="*/ 93 w 144"/>
                        <a:gd name="T57" fmla="*/ 0 h 233"/>
                        <a:gd name="T58" fmla="*/ 110 w 144"/>
                        <a:gd name="T59" fmla="*/ 0 h 233"/>
                        <a:gd name="T60" fmla="*/ 126 w 144"/>
                        <a:gd name="T61" fmla="*/ 9 h 233"/>
                        <a:gd name="T62" fmla="*/ 126 w 144"/>
                        <a:gd name="T63" fmla="*/ 17 h 233"/>
                        <a:gd name="T64" fmla="*/ 134 w 144"/>
                        <a:gd name="T65" fmla="*/ 26 h 233"/>
                        <a:gd name="T66" fmla="*/ 134 w 144"/>
                        <a:gd name="T67" fmla="*/ 35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233"/>
                        <a:gd name="T104" fmla="*/ 144 w 144"/>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233">
                          <a:moveTo>
                            <a:pt x="134" y="35"/>
                          </a:moveTo>
                          <a:lnTo>
                            <a:pt x="143" y="77"/>
                          </a:lnTo>
                          <a:lnTo>
                            <a:pt x="134" y="86"/>
                          </a:lnTo>
                          <a:lnTo>
                            <a:pt x="143" y="103"/>
                          </a:lnTo>
                          <a:lnTo>
                            <a:pt x="134" y="112"/>
                          </a:lnTo>
                          <a:lnTo>
                            <a:pt x="134" y="137"/>
                          </a:lnTo>
                          <a:lnTo>
                            <a:pt x="134" y="155"/>
                          </a:lnTo>
                          <a:lnTo>
                            <a:pt x="134" y="172"/>
                          </a:lnTo>
                          <a:lnTo>
                            <a:pt x="126" y="189"/>
                          </a:lnTo>
                          <a:lnTo>
                            <a:pt x="117" y="198"/>
                          </a:lnTo>
                          <a:lnTo>
                            <a:pt x="117" y="207"/>
                          </a:lnTo>
                          <a:lnTo>
                            <a:pt x="93" y="232"/>
                          </a:lnTo>
                          <a:lnTo>
                            <a:pt x="17" y="198"/>
                          </a:lnTo>
                          <a:lnTo>
                            <a:pt x="17" y="146"/>
                          </a:lnTo>
                          <a:lnTo>
                            <a:pt x="17" y="137"/>
                          </a:lnTo>
                          <a:lnTo>
                            <a:pt x="9" y="130"/>
                          </a:lnTo>
                          <a:lnTo>
                            <a:pt x="0" y="112"/>
                          </a:lnTo>
                          <a:lnTo>
                            <a:pt x="0" y="86"/>
                          </a:lnTo>
                          <a:lnTo>
                            <a:pt x="9" y="77"/>
                          </a:lnTo>
                          <a:lnTo>
                            <a:pt x="9" y="69"/>
                          </a:lnTo>
                          <a:lnTo>
                            <a:pt x="9" y="51"/>
                          </a:lnTo>
                          <a:lnTo>
                            <a:pt x="9" y="43"/>
                          </a:lnTo>
                          <a:lnTo>
                            <a:pt x="17" y="26"/>
                          </a:lnTo>
                          <a:lnTo>
                            <a:pt x="17" y="17"/>
                          </a:lnTo>
                          <a:lnTo>
                            <a:pt x="33" y="0"/>
                          </a:lnTo>
                          <a:lnTo>
                            <a:pt x="50" y="0"/>
                          </a:lnTo>
                          <a:lnTo>
                            <a:pt x="67" y="0"/>
                          </a:lnTo>
                          <a:lnTo>
                            <a:pt x="84" y="0"/>
                          </a:lnTo>
                          <a:lnTo>
                            <a:pt x="93" y="0"/>
                          </a:lnTo>
                          <a:lnTo>
                            <a:pt x="110" y="0"/>
                          </a:lnTo>
                          <a:lnTo>
                            <a:pt x="126" y="9"/>
                          </a:lnTo>
                          <a:lnTo>
                            <a:pt x="126" y="17"/>
                          </a:lnTo>
                          <a:lnTo>
                            <a:pt x="134" y="26"/>
                          </a:lnTo>
                          <a:lnTo>
                            <a:pt x="134" y="35"/>
                          </a:lnTo>
                        </a:path>
                      </a:pathLst>
                    </a:custGeom>
                    <a:solidFill>
                      <a:srgbClr val="FF7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582" name="Group 66"/>
                    <p:cNvGrpSpPr>
                      <a:grpSpLocks/>
                    </p:cNvGrpSpPr>
                    <p:nvPr/>
                  </p:nvGrpSpPr>
                  <p:grpSpPr bwMode="auto">
                    <a:xfrm>
                      <a:off x="2949" y="2194"/>
                      <a:ext cx="117" cy="109"/>
                      <a:chOff x="2949" y="2194"/>
                      <a:chExt cx="117" cy="109"/>
                    </a:xfrm>
                  </p:grpSpPr>
                  <p:sp>
                    <p:nvSpPr>
                      <p:cNvPr id="63583" name="Freeform 67"/>
                      <p:cNvSpPr>
                        <a:spLocks/>
                      </p:cNvSpPr>
                      <p:nvPr/>
                    </p:nvSpPr>
                    <p:spPr bwMode="auto">
                      <a:xfrm>
                        <a:off x="2993" y="2194"/>
                        <a:ext cx="47" cy="11"/>
                      </a:xfrm>
                      <a:custGeom>
                        <a:avLst/>
                        <a:gdLst>
                          <a:gd name="T0" fmla="*/ 0 w 47"/>
                          <a:gd name="T1" fmla="*/ 0 h 11"/>
                          <a:gd name="T2" fmla="*/ 23 w 47"/>
                          <a:gd name="T3" fmla="*/ 0 h 11"/>
                          <a:gd name="T4" fmla="*/ 31 w 47"/>
                          <a:gd name="T5" fmla="*/ 0 h 11"/>
                          <a:gd name="T6" fmla="*/ 38 w 47"/>
                          <a:gd name="T7" fmla="*/ 5 h 11"/>
                          <a:gd name="T8" fmla="*/ 46 w 47"/>
                          <a:gd name="T9" fmla="*/ 5 h 11"/>
                          <a:gd name="T10" fmla="*/ 38 w 47"/>
                          <a:gd name="T11" fmla="*/ 5 h 11"/>
                          <a:gd name="T12" fmla="*/ 38 w 47"/>
                          <a:gd name="T13" fmla="*/ 10 h 11"/>
                          <a:gd name="T14" fmla="*/ 23 w 47"/>
                          <a:gd name="T15" fmla="*/ 10 h 11"/>
                          <a:gd name="T16" fmla="*/ 8 w 47"/>
                          <a:gd name="T17" fmla="*/ 10 h 11"/>
                          <a:gd name="T18" fmla="*/ 15 w 47"/>
                          <a:gd name="T19" fmla="*/ 10 h 11"/>
                          <a:gd name="T20" fmla="*/ 8 w 47"/>
                          <a:gd name="T21" fmla="*/ 5 h 11"/>
                          <a:gd name="T22" fmla="*/ 0 w 47"/>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1"/>
                          <a:gd name="T38" fmla="*/ 47 w 47"/>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1">
                            <a:moveTo>
                              <a:pt x="0" y="0"/>
                            </a:moveTo>
                            <a:lnTo>
                              <a:pt x="23" y="0"/>
                            </a:lnTo>
                            <a:lnTo>
                              <a:pt x="31" y="0"/>
                            </a:lnTo>
                            <a:lnTo>
                              <a:pt x="38" y="5"/>
                            </a:lnTo>
                            <a:lnTo>
                              <a:pt x="46" y="5"/>
                            </a:lnTo>
                            <a:lnTo>
                              <a:pt x="38" y="5"/>
                            </a:lnTo>
                            <a:lnTo>
                              <a:pt x="38" y="10"/>
                            </a:lnTo>
                            <a:lnTo>
                              <a:pt x="23" y="10"/>
                            </a:lnTo>
                            <a:lnTo>
                              <a:pt x="8" y="10"/>
                            </a:lnTo>
                            <a:lnTo>
                              <a:pt x="15" y="10"/>
                            </a:lnTo>
                            <a:lnTo>
                              <a:pt x="8" y="5"/>
                            </a:lnTo>
                            <a:lnTo>
                              <a:pt x="0" y="0"/>
                            </a:lnTo>
                          </a:path>
                        </a:pathLst>
                      </a:custGeom>
                      <a:solidFill>
                        <a:srgbClr val="7F5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84" name="Freeform 68"/>
                      <p:cNvSpPr>
                        <a:spLocks/>
                      </p:cNvSpPr>
                      <p:nvPr/>
                    </p:nvSpPr>
                    <p:spPr bwMode="auto">
                      <a:xfrm>
                        <a:off x="3055" y="2248"/>
                        <a:ext cx="11" cy="10"/>
                      </a:xfrm>
                      <a:custGeom>
                        <a:avLst/>
                        <a:gdLst>
                          <a:gd name="T0" fmla="*/ 0 w 11"/>
                          <a:gd name="T1" fmla="*/ 0 h 10"/>
                          <a:gd name="T2" fmla="*/ 10 w 11"/>
                          <a:gd name="T3" fmla="*/ 0 h 10"/>
                          <a:gd name="T4" fmla="*/ 10 w 11"/>
                          <a:gd name="T5" fmla="*/ 9 h 10"/>
                          <a:gd name="T6" fmla="*/ 0 w 11"/>
                          <a:gd name="T7" fmla="*/ 0 h 10"/>
                          <a:gd name="T8" fmla="*/ 0 60000 65536"/>
                          <a:gd name="T9" fmla="*/ 0 60000 65536"/>
                          <a:gd name="T10" fmla="*/ 0 60000 65536"/>
                          <a:gd name="T11" fmla="*/ 0 60000 65536"/>
                          <a:gd name="T12" fmla="*/ 0 w 11"/>
                          <a:gd name="T13" fmla="*/ 0 h 10"/>
                          <a:gd name="T14" fmla="*/ 11 w 11"/>
                          <a:gd name="T15" fmla="*/ 10 h 10"/>
                        </a:gdLst>
                        <a:ahLst/>
                        <a:cxnLst>
                          <a:cxn ang="T8">
                            <a:pos x="T0" y="T1"/>
                          </a:cxn>
                          <a:cxn ang="T9">
                            <a:pos x="T2" y="T3"/>
                          </a:cxn>
                          <a:cxn ang="T10">
                            <a:pos x="T4" y="T5"/>
                          </a:cxn>
                          <a:cxn ang="T11">
                            <a:pos x="T6" y="T7"/>
                          </a:cxn>
                        </a:cxnLst>
                        <a:rect l="T12" t="T13" r="T14" b="T15"/>
                        <a:pathLst>
                          <a:path w="11" h="10">
                            <a:moveTo>
                              <a:pt x="0" y="0"/>
                            </a:moveTo>
                            <a:lnTo>
                              <a:pt x="10" y="0"/>
                            </a:lnTo>
                            <a:lnTo>
                              <a:pt x="10" y="9"/>
                            </a:lnTo>
                            <a:lnTo>
                              <a:pt x="0" y="0"/>
                            </a:lnTo>
                          </a:path>
                        </a:pathLst>
                      </a:custGeom>
                      <a:solidFill>
                        <a:srgbClr val="7F5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85" name="Freeform 69"/>
                      <p:cNvSpPr>
                        <a:spLocks/>
                      </p:cNvSpPr>
                      <p:nvPr/>
                    </p:nvSpPr>
                    <p:spPr bwMode="auto">
                      <a:xfrm>
                        <a:off x="2949" y="2248"/>
                        <a:ext cx="73" cy="55"/>
                      </a:xfrm>
                      <a:custGeom>
                        <a:avLst/>
                        <a:gdLst>
                          <a:gd name="T0" fmla="*/ 0 w 73"/>
                          <a:gd name="T1" fmla="*/ 7 h 55"/>
                          <a:gd name="T2" fmla="*/ 7 w 73"/>
                          <a:gd name="T3" fmla="*/ 7 h 55"/>
                          <a:gd name="T4" fmla="*/ 32 w 73"/>
                          <a:gd name="T5" fmla="*/ 38 h 55"/>
                          <a:gd name="T6" fmla="*/ 72 w 73"/>
                          <a:gd name="T7" fmla="*/ 54 h 55"/>
                          <a:gd name="T8" fmla="*/ 23 w 73"/>
                          <a:gd name="T9" fmla="*/ 46 h 55"/>
                          <a:gd name="T10" fmla="*/ 7 w 73"/>
                          <a:gd name="T11" fmla="*/ 30 h 55"/>
                          <a:gd name="T12" fmla="*/ 0 w 73"/>
                          <a:gd name="T13" fmla="*/ 30 h 55"/>
                          <a:gd name="T14" fmla="*/ 0 w 73"/>
                          <a:gd name="T15" fmla="*/ 0 h 55"/>
                          <a:gd name="T16" fmla="*/ 0 w 73"/>
                          <a:gd name="T17" fmla="*/ 7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55"/>
                          <a:gd name="T29" fmla="*/ 73 w 73"/>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55">
                            <a:moveTo>
                              <a:pt x="0" y="7"/>
                            </a:moveTo>
                            <a:lnTo>
                              <a:pt x="7" y="7"/>
                            </a:lnTo>
                            <a:lnTo>
                              <a:pt x="32" y="38"/>
                            </a:lnTo>
                            <a:lnTo>
                              <a:pt x="72" y="54"/>
                            </a:lnTo>
                            <a:lnTo>
                              <a:pt x="23" y="46"/>
                            </a:lnTo>
                            <a:lnTo>
                              <a:pt x="7" y="30"/>
                            </a:lnTo>
                            <a:lnTo>
                              <a:pt x="0" y="30"/>
                            </a:lnTo>
                            <a:lnTo>
                              <a:pt x="0" y="0"/>
                            </a:lnTo>
                            <a:lnTo>
                              <a:pt x="0" y="7"/>
                            </a:lnTo>
                          </a:path>
                        </a:pathLst>
                      </a:custGeom>
                      <a:solidFill>
                        <a:srgbClr val="7F5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sp>
                <p:nvSpPr>
                  <p:cNvPr id="63580" name="Freeform 70"/>
                  <p:cNvSpPr>
                    <a:spLocks/>
                  </p:cNvSpPr>
                  <p:nvPr/>
                </p:nvSpPr>
                <p:spPr bwMode="auto">
                  <a:xfrm>
                    <a:off x="2922" y="2105"/>
                    <a:ext cx="162" cy="153"/>
                  </a:xfrm>
                  <a:custGeom>
                    <a:avLst/>
                    <a:gdLst>
                      <a:gd name="T0" fmla="*/ 26 w 162"/>
                      <a:gd name="T1" fmla="*/ 152 h 153"/>
                      <a:gd name="T2" fmla="*/ 17 w 162"/>
                      <a:gd name="T3" fmla="*/ 136 h 153"/>
                      <a:gd name="T4" fmla="*/ 9 w 162"/>
                      <a:gd name="T5" fmla="*/ 110 h 153"/>
                      <a:gd name="T6" fmla="*/ 0 w 162"/>
                      <a:gd name="T7" fmla="*/ 85 h 153"/>
                      <a:gd name="T8" fmla="*/ 0 w 162"/>
                      <a:gd name="T9" fmla="*/ 50 h 153"/>
                      <a:gd name="T10" fmla="*/ 9 w 162"/>
                      <a:gd name="T11" fmla="*/ 26 h 153"/>
                      <a:gd name="T12" fmla="*/ 26 w 162"/>
                      <a:gd name="T13" fmla="*/ 17 h 153"/>
                      <a:gd name="T14" fmla="*/ 42 w 162"/>
                      <a:gd name="T15" fmla="*/ 9 h 153"/>
                      <a:gd name="T16" fmla="*/ 76 w 162"/>
                      <a:gd name="T17" fmla="*/ 0 h 153"/>
                      <a:gd name="T18" fmla="*/ 111 w 162"/>
                      <a:gd name="T19" fmla="*/ 9 h 153"/>
                      <a:gd name="T20" fmla="*/ 135 w 162"/>
                      <a:gd name="T21" fmla="*/ 17 h 153"/>
                      <a:gd name="T22" fmla="*/ 152 w 162"/>
                      <a:gd name="T23" fmla="*/ 17 h 153"/>
                      <a:gd name="T24" fmla="*/ 161 w 162"/>
                      <a:gd name="T25" fmla="*/ 17 h 153"/>
                      <a:gd name="T26" fmla="*/ 152 w 162"/>
                      <a:gd name="T27" fmla="*/ 26 h 153"/>
                      <a:gd name="T28" fmla="*/ 144 w 162"/>
                      <a:gd name="T29" fmla="*/ 43 h 153"/>
                      <a:gd name="T30" fmla="*/ 144 w 162"/>
                      <a:gd name="T31" fmla="*/ 50 h 153"/>
                      <a:gd name="T32" fmla="*/ 135 w 162"/>
                      <a:gd name="T33" fmla="*/ 43 h 153"/>
                      <a:gd name="T34" fmla="*/ 111 w 162"/>
                      <a:gd name="T35" fmla="*/ 34 h 153"/>
                      <a:gd name="T36" fmla="*/ 93 w 162"/>
                      <a:gd name="T37" fmla="*/ 34 h 153"/>
                      <a:gd name="T38" fmla="*/ 76 w 162"/>
                      <a:gd name="T39" fmla="*/ 34 h 153"/>
                      <a:gd name="T40" fmla="*/ 59 w 162"/>
                      <a:gd name="T41" fmla="*/ 34 h 153"/>
                      <a:gd name="T42" fmla="*/ 68 w 162"/>
                      <a:gd name="T43" fmla="*/ 43 h 153"/>
                      <a:gd name="T44" fmla="*/ 68 w 162"/>
                      <a:gd name="T45" fmla="*/ 50 h 153"/>
                      <a:gd name="T46" fmla="*/ 59 w 162"/>
                      <a:gd name="T47" fmla="*/ 59 h 153"/>
                      <a:gd name="T48" fmla="*/ 50 w 162"/>
                      <a:gd name="T49" fmla="*/ 76 h 153"/>
                      <a:gd name="T50" fmla="*/ 42 w 162"/>
                      <a:gd name="T51" fmla="*/ 93 h 153"/>
                      <a:gd name="T52" fmla="*/ 42 w 162"/>
                      <a:gd name="T53" fmla="*/ 110 h 153"/>
                      <a:gd name="T54" fmla="*/ 33 w 162"/>
                      <a:gd name="T55" fmla="*/ 102 h 153"/>
                      <a:gd name="T56" fmla="*/ 33 w 162"/>
                      <a:gd name="T57" fmla="*/ 93 h 153"/>
                      <a:gd name="T58" fmla="*/ 26 w 162"/>
                      <a:gd name="T59" fmla="*/ 85 h 153"/>
                      <a:gd name="T60" fmla="*/ 9 w 162"/>
                      <a:gd name="T61" fmla="*/ 93 h 153"/>
                      <a:gd name="T62" fmla="*/ 17 w 162"/>
                      <a:gd name="T63" fmla="*/ 127 h 153"/>
                      <a:gd name="T64" fmla="*/ 17 w 162"/>
                      <a:gd name="T65" fmla="*/ 136 h 153"/>
                      <a:gd name="T66" fmla="*/ 26 w 162"/>
                      <a:gd name="T67" fmla="*/ 152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53"/>
                      <a:gd name="T104" fmla="*/ 162 w 162"/>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53">
                        <a:moveTo>
                          <a:pt x="26" y="152"/>
                        </a:moveTo>
                        <a:lnTo>
                          <a:pt x="17" y="136"/>
                        </a:lnTo>
                        <a:lnTo>
                          <a:pt x="9" y="110"/>
                        </a:lnTo>
                        <a:lnTo>
                          <a:pt x="0" y="85"/>
                        </a:lnTo>
                        <a:lnTo>
                          <a:pt x="0" y="50"/>
                        </a:lnTo>
                        <a:lnTo>
                          <a:pt x="9" y="26"/>
                        </a:lnTo>
                        <a:lnTo>
                          <a:pt x="26" y="17"/>
                        </a:lnTo>
                        <a:lnTo>
                          <a:pt x="42" y="9"/>
                        </a:lnTo>
                        <a:lnTo>
                          <a:pt x="76" y="0"/>
                        </a:lnTo>
                        <a:lnTo>
                          <a:pt x="111" y="9"/>
                        </a:lnTo>
                        <a:lnTo>
                          <a:pt x="135" y="17"/>
                        </a:lnTo>
                        <a:lnTo>
                          <a:pt x="152" y="17"/>
                        </a:lnTo>
                        <a:lnTo>
                          <a:pt x="161" y="17"/>
                        </a:lnTo>
                        <a:lnTo>
                          <a:pt x="152" y="26"/>
                        </a:lnTo>
                        <a:lnTo>
                          <a:pt x="144" y="43"/>
                        </a:lnTo>
                        <a:lnTo>
                          <a:pt x="144" y="50"/>
                        </a:lnTo>
                        <a:lnTo>
                          <a:pt x="135" y="43"/>
                        </a:lnTo>
                        <a:lnTo>
                          <a:pt x="111" y="34"/>
                        </a:lnTo>
                        <a:lnTo>
                          <a:pt x="93" y="34"/>
                        </a:lnTo>
                        <a:lnTo>
                          <a:pt x="76" y="34"/>
                        </a:lnTo>
                        <a:lnTo>
                          <a:pt x="59" y="34"/>
                        </a:lnTo>
                        <a:lnTo>
                          <a:pt x="68" y="43"/>
                        </a:lnTo>
                        <a:lnTo>
                          <a:pt x="68" y="50"/>
                        </a:lnTo>
                        <a:lnTo>
                          <a:pt x="59" y="59"/>
                        </a:lnTo>
                        <a:lnTo>
                          <a:pt x="50" y="76"/>
                        </a:lnTo>
                        <a:lnTo>
                          <a:pt x="42" y="93"/>
                        </a:lnTo>
                        <a:lnTo>
                          <a:pt x="42" y="110"/>
                        </a:lnTo>
                        <a:lnTo>
                          <a:pt x="33" y="102"/>
                        </a:lnTo>
                        <a:lnTo>
                          <a:pt x="33" y="93"/>
                        </a:lnTo>
                        <a:lnTo>
                          <a:pt x="26" y="85"/>
                        </a:lnTo>
                        <a:lnTo>
                          <a:pt x="9" y="93"/>
                        </a:lnTo>
                        <a:lnTo>
                          <a:pt x="17" y="127"/>
                        </a:lnTo>
                        <a:lnTo>
                          <a:pt x="17" y="136"/>
                        </a:lnTo>
                        <a:lnTo>
                          <a:pt x="26" y="152"/>
                        </a:lnTo>
                      </a:path>
                    </a:pathLst>
                  </a:custGeom>
                  <a:solidFill>
                    <a:srgbClr val="BF7F1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sp>
              <p:nvSpPr>
                <p:cNvPr id="63578" name="Freeform 71"/>
                <p:cNvSpPr>
                  <a:spLocks/>
                </p:cNvSpPr>
                <p:nvPr/>
              </p:nvSpPr>
              <p:spPr bwMode="auto">
                <a:xfrm>
                  <a:off x="3064" y="2675"/>
                  <a:ext cx="136" cy="64"/>
                </a:xfrm>
                <a:custGeom>
                  <a:avLst/>
                  <a:gdLst>
                    <a:gd name="T0" fmla="*/ 135 w 136"/>
                    <a:gd name="T1" fmla="*/ 55 h 64"/>
                    <a:gd name="T2" fmla="*/ 101 w 136"/>
                    <a:gd name="T3" fmla="*/ 63 h 64"/>
                    <a:gd name="T4" fmla="*/ 59 w 136"/>
                    <a:gd name="T5" fmla="*/ 63 h 64"/>
                    <a:gd name="T6" fmla="*/ 25 w 136"/>
                    <a:gd name="T7" fmla="*/ 47 h 64"/>
                    <a:gd name="T8" fmla="*/ 0 w 136"/>
                    <a:gd name="T9" fmla="*/ 8 h 64"/>
                    <a:gd name="T10" fmla="*/ 59 w 136"/>
                    <a:gd name="T11" fmla="*/ 16 h 64"/>
                    <a:gd name="T12" fmla="*/ 59 w 136"/>
                    <a:gd name="T13" fmla="*/ 0 h 64"/>
                    <a:gd name="T14" fmla="*/ 84 w 136"/>
                    <a:gd name="T15" fmla="*/ 0 h 64"/>
                    <a:gd name="T16" fmla="*/ 118 w 136"/>
                    <a:gd name="T17" fmla="*/ 16 h 64"/>
                    <a:gd name="T18" fmla="*/ 127 w 136"/>
                    <a:gd name="T19" fmla="*/ 16 h 64"/>
                    <a:gd name="T20" fmla="*/ 135 w 136"/>
                    <a:gd name="T21" fmla="*/ 55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64"/>
                    <a:gd name="T35" fmla="*/ 136 w 136"/>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64">
                      <a:moveTo>
                        <a:pt x="135" y="55"/>
                      </a:moveTo>
                      <a:lnTo>
                        <a:pt x="101" y="63"/>
                      </a:lnTo>
                      <a:lnTo>
                        <a:pt x="59" y="63"/>
                      </a:lnTo>
                      <a:lnTo>
                        <a:pt x="25" y="47"/>
                      </a:lnTo>
                      <a:lnTo>
                        <a:pt x="0" y="8"/>
                      </a:lnTo>
                      <a:lnTo>
                        <a:pt x="59" y="16"/>
                      </a:lnTo>
                      <a:lnTo>
                        <a:pt x="59" y="0"/>
                      </a:lnTo>
                      <a:lnTo>
                        <a:pt x="84" y="0"/>
                      </a:lnTo>
                      <a:lnTo>
                        <a:pt x="118" y="16"/>
                      </a:lnTo>
                      <a:lnTo>
                        <a:pt x="127" y="16"/>
                      </a:lnTo>
                      <a:lnTo>
                        <a:pt x="135" y="55"/>
                      </a:lnTo>
                    </a:path>
                  </a:pathLst>
                </a:custGeom>
                <a:solidFill>
                  <a:srgbClr val="FF7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grpSp>
          <p:nvGrpSpPr>
            <p:cNvPr id="63502" name="Group 72"/>
            <p:cNvGrpSpPr>
              <a:grpSpLocks/>
            </p:cNvGrpSpPr>
            <p:nvPr/>
          </p:nvGrpSpPr>
          <p:grpSpPr bwMode="auto">
            <a:xfrm>
              <a:off x="1453" y="2176"/>
              <a:ext cx="339" cy="1525"/>
              <a:chOff x="1453" y="2176"/>
              <a:chExt cx="339" cy="1525"/>
            </a:xfrm>
          </p:grpSpPr>
          <p:grpSp>
            <p:nvGrpSpPr>
              <p:cNvPr id="63556" name="Group 73"/>
              <p:cNvGrpSpPr>
                <a:grpSpLocks/>
              </p:cNvGrpSpPr>
              <p:nvPr/>
            </p:nvGrpSpPr>
            <p:grpSpPr bwMode="auto">
              <a:xfrm>
                <a:off x="1453" y="2648"/>
                <a:ext cx="322" cy="447"/>
                <a:chOff x="1453" y="2648"/>
                <a:chExt cx="322" cy="447"/>
              </a:xfrm>
            </p:grpSpPr>
            <p:sp>
              <p:nvSpPr>
                <p:cNvPr id="63573" name="Freeform 74"/>
                <p:cNvSpPr>
                  <a:spLocks/>
                </p:cNvSpPr>
                <p:nvPr/>
              </p:nvSpPr>
              <p:spPr bwMode="auto">
                <a:xfrm>
                  <a:off x="1453" y="2666"/>
                  <a:ext cx="82" cy="429"/>
                </a:xfrm>
                <a:custGeom>
                  <a:avLst/>
                  <a:gdLst>
                    <a:gd name="T0" fmla="*/ 8 w 82"/>
                    <a:gd name="T1" fmla="*/ 0 h 429"/>
                    <a:gd name="T2" fmla="*/ 0 w 82"/>
                    <a:gd name="T3" fmla="*/ 96 h 429"/>
                    <a:gd name="T4" fmla="*/ 16 w 82"/>
                    <a:gd name="T5" fmla="*/ 228 h 429"/>
                    <a:gd name="T6" fmla="*/ 25 w 82"/>
                    <a:gd name="T7" fmla="*/ 341 h 429"/>
                    <a:gd name="T8" fmla="*/ 48 w 82"/>
                    <a:gd name="T9" fmla="*/ 411 h 429"/>
                    <a:gd name="T10" fmla="*/ 56 w 82"/>
                    <a:gd name="T11" fmla="*/ 428 h 429"/>
                    <a:gd name="T12" fmla="*/ 65 w 82"/>
                    <a:gd name="T13" fmla="*/ 402 h 429"/>
                    <a:gd name="T14" fmla="*/ 65 w 82"/>
                    <a:gd name="T15" fmla="*/ 358 h 429"/>
                    <a:gd name="T16" fmla="*/ 81 w 82"/>
                    <a:gd name="T17" fmla="*/ 341 h 429"/>
                    <a:gd name="T18" fmla="*/ 56 w 82"/>
                    <a:gd name="T19" fmla="*/ 306 h 429"/>
                    <a:gd name="T20" fmla="*/ 40 w 82"/>
                    <a:gd name="T21" fmla="*/ 280 h 429"/>
                    <a:gd name="T22" fmla="*/ 48 w 82"/>
                    <a:gd name="T23" fmla="*/ 87 h 429"/>
                    <a:gd name="T24" fmla="*/ 56 w 82"/>
                    <a:gd name="T25" fmla="*/ 9 h 429"/>
                    <a:gd name="T26" fmla="*/ 8 w 82"/>
                    <a:gd name="T27" fmla="*/ 0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429"/>
                    <a:gd name="T44" fmla="*/ 82 w 82"/>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429">
                      <a:moveTo>
                        <a:pt x="8" y="0"/>
                      </a:moveTo>
                      <a:lnTo>
                        <a:pt x="0" y="96"/>
                      </a:lnTo>
                      <a:lnTo>
                        <a:pt x="16" y="228"/>
                      </a:lnTo>
                      <a:lnTo>
                        <a:pt x="25" y="341"/>
                      </a:lnTo>
                      <a:lnTo>
                        <a:pt x="48" y="411"/>
                      </a:lnTo>
                      <a:lnTo>
                        <a:pt x="56" y="428"/>
                      </a:lnTo>
                      <a:lnTo>
                        <a:pt x="65" y="402"/>
                      </a:lnTo>
                      <a:lnTo>
                        <a:pt x="65" y="358"/>
                      </a:lnTo>
                      <a:lnTo>
                        <a:pt x="81" y="341"/>
                      </a:lnTo>
                      <a:lnTo>
                        <a:pt x="56" y="306"/>
                      </a:lnTo>
                      <a:lnTo>
                        <a:pt x="40" y="280"/>
                      </a:lnTo>
                      <a:lnTo>
                        <a:pt x="48" y="87"/>
                      </a:lnTo>
                      <a:lnTo>
                        <a:pt x="56" y="9"/>
                      </a:lnTo>
                      <a:lnTo>
                        <a:pt x="8" y="0"/>
                      </a:lnTo>
                    </a:path>
                  </a:pathLst>
                </a:custGeom>
                <a:solidFill>
                  <a:srgbClr val="FFB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74" name="Freeform 75"/>
                <p:cNvSpPr>
                  <a:spLocks/>
                </p:cNvSpPr>
                <p:nvPr/>
              </p:nvSpPr>
              <p:spPr bwMode="auto">
                <a:xfrm>
                  <a:off x="1702" y="2648"/>
                  <a:ext cx="73" cy="403"/>
                </a:xfrm>
                <a:custGeom>
                  <a:avLst/>
                  <a:gdLst>
                    <a:gd name="T0" fmla="*/ 24 w 73"/>
                    <a:gd name="T1" fmla="*/ 18 h 403"/>
                    <a:gd name="T2" fmla="*/ 32 w 73"/>
                    <a:gd name="T3" fmla="*/ 87 h 403"/>
                    <a:gd name="T4" fmla="*/ 32 w 73"/>
                    <a:gd name="T5" fmla="*/ 253 h 403"/>
                    <a:gd name="T6" fmla="*/ 0 w 73"/>
                    <a:gd name="T7" fmla="*/ 332 h 403"/>
                    <a:gd name="T8" fmla="*/ 8 w 73"/>
                    <a:gd name="T9" fmla="*/ 332 h 403"/>
                    <a:gd name="T10" fmla="*/ 0 w 73"/>
                    <a:gd name="T11" fmla="*/ 376 h 403"/>
                    <a:gd name="T12" fmla="*/ 8 w 73"/>
                    <a:gd name="T13" fmla="*/ 402 h 403"/>
                    <a:gd name="T14" fmla="*/ 32 w 73"/>
                    <a:gd name="T15" fmla="*/ 349 h 403"/>
                    <a:gd name="T16" fmla="*/ 49 w 73"/>
                    <a:gd name="T17" fmla="*/ 262 h 403"/>
                    <a:gd name="T18" fmla="*/ 72 w 73"/>
                    <a:gd name="T19" fmla="*/ 70 h 403"/>
                    <a:gd name="T20" fmla="*/ 64 w 73"/>
                    <a:gd name="T21" fmla="*/ 0 h 403"/>
                    <a:gd name="T22" fmla="*/ 24 w 73"/>
                    <a:gd name="T23" fmla="*/ 18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03"/>
                    <a:gd name="T38" fmla="*/ 73 w 73"/>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03">
                      <a:moveTo>
                        <a:pt x="24" y="18"/>
                      </a:moveTo>
                      <a:lnTo>
                        <a:pt x="32" y="87"/>
                      </a:lnTo>
                      <a:lnTo>
                        <a:pt x="32" y="253"/>
                      </a:lnTo>
                      <a:lnTo>
                        <a:pt x="0" y="332"/>
                      </a:lnTo>
                      <a:lnTo>
                        <a:pt x="8" y="332"/>
                      </a:lnTo>
                      <a:lnTo>
                        <a:pt x="0" y="376"/>
                      </a:lnTo>
                      <a:lnTo>
                        <a:pt x="8" y="402"/>
                      </a:lnTo>
                      <a:lnTo>
                        <a:pt x="32" y="349"/>
                      </a:lnTo>
                      <a:lnTo>
                        <a:pt x="49" y="262"/>
                      </a:lnTo>
                      <a:lnTo>
                        <a:pt x="72" y="70"/>
                      </a:lnTo>
                      <a:lnTo>
                        <a:pt x="64" y="0"/>
                      </a:lnTo>
                      <a:lnTo>
                        <a:pt x="24" y="18"/>
                      </a:lnTo>
                    </a:path>
                  </a:pathLst>
                </a:custGeom>
                <a:solidFill>
                  <a:srgbClr val="FFB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sp>
            <p:nvSpPr>
              <p:cNvPr id="63557" name="Freeform 76"/>
              <p:cNvSpPr>
                <a:spLocks/>
              </p:cNvSpPr>
              <p:nvPr/>
            </p:nvSpPr>
            <p:spPr bwMode="auto">
              <a:xfrm>
                <a:off x="1453" y="2399"/>
                <a:ext cx="339" cy="660"/>
              </a:xfrm>
              <a:custGeom>
                <a:avLst/>
                <a:gdLst>
                  <a:gd name="T0" fmla="*/ 133 w 339"/>
                  <a:gd name="T1" fmla="*/ 0 h 660"/>
                  <a:gd name="T2" fmla="*/ 53 w 339"/>
                  <a:gd name="T3" fmla="*/ 44 h 660"/>
                  <a:gd name="T4" fmla="*/ 44 w 339"/>
                  <a:gd name="T5" fmla="*/ 53 h 660"/>
                  <a:gd name="T6" fmla="*/ 0 w 339"/>
                  <a:gd name="T7" fmla="*/ 267 h 660"/>
                  <a:gd name="T8" fmla="*/ 9 w 339"/>
                  <a:gd name="T9" fmla="*/ 490 h 660"/>
                  <a:gd name="T10" fmla="*/ 62 w 339"/>
                  <a:gd name="T11" fmla="*/ 472 h 660"/>
                  <a:gd name="T12" fmla="*/ 62 w 339"/>
                  <a:gd name="T13" fmla="*/ 276 h 660"/>
                  <a:gd name="T14" fmla="*/ 71 w 339"/>
                  <a:gd name="T15" fmla="*/ 223 h 660"/>
                  <a:gd name="T16" fmla="*/ 71 w 339"/>
                  <a:gd name="T17" fmla="*/ 338 h 660"/>
                  <a:gd name="T18" fmla="*/ 62 w 339"/>
                  <a:gd name="T19" fmla="*/ 543 h 660"/>
                  <a:gd name="T20" fmla="*/ 80 w 339"/>
                  <a:gd name="T21" fmla="*/ 543 h 660"/>
                  <a:gd name="T22" fmla="*/ 80 w 339"/>
                  <a:gd name="T23" fmla="*/ 605 h 660"/>
                  <a:gd name="T24" fmla="*/ 80 w 339"/>
                  <a:gd name="T25" fmla="*/ 650 h 660"/>
                  <a:gd name="T26" fmla="*/ 169 w 339"/>
                  <a:gd name="T27" fmla="*/ 659 h 660"/>
                  <a:gd name="T28" fmla="*/ 240 w 339"/>
                  <a:gd name="T29" fmla="*/ 641 h 660"/>
                  <a:gd name="T30" fmla="*/ 285 w 339"/>
                  <a:gd name="T31" fmla="*/ 641 h 660"/>
                  <a:gd name="T32" fmla="*/ 276 w 339"/>
                  <a:gd name="T33" fmla="*/ 525 h 660"/>
                  <a:gd name="T34" fmla="*/ 285 w 339"/>
                  <a:gd name="T35" fmla="*/ 472 h 660"/>
                  <a:gd name="T36" fmla="*/ 258 w 339"/>
                  <a:gd name="T37" fmla="*/ 320 h 660"/>
                  <a:gd name="T38" fmla="*/ 258 w 339"/>
                  <a:gd name="T39" fmla="*/ 240 h 660"/>
                  <a:gd name="T40" fmla="*/ 267 w 339"/>
                  <a:gd name="T41" fmla="*/ 267 h 660"/>
                  <a:gd name="T42" fmla="*/ 276 w 339"/>
                  <a:gd name="T43" fmla="*/ 445 h 660"/>
                  <a:gd name="T44" fmla="*/ 320 w 339"/>
                  <a:gd name="T45" fmla="*/ 454 h 660"/>
                  <a:gd name="T46" fmla="*/ 338 w 339"/>
                  <a:gd name="T47" fmla="*/ 249 h 660"/>
                  <a:gd name="T48" fmla="*/ 285 w 339"/>
                  <a:gd name="T49" fmla="*/ 53 h 660"/>
                  <a:gd name="T50" fmla="*/ 196 w 339"/>
                  <a:gd name="T51" fmla="*/ 0 h 660"/>
                  <a:gd name="T52" fmla="*/ 133 w 339"/>
                  <a:gd name="T53" fmla="*/ 0 h 6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9"/>
                  <a:gd name="T82" fmla="*/ 0 h 660"/>
                  <a:gd name="T83" fmla="*/ 339 w 339"/>
                  <a:gd name="T84" fmla="*/ 660 h 6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9" h="660">
                    <a:moveTo>
                      <a:pt x="133" y="0"/>
                    </a:moveTo>
                    <a:lnTo>
                      <a:pt x="53" y="44"/>
                    </a:lnTo>
                    <a:lnTo>
                      <a:pt x="44" y="53"/>
                    </a:lnTo>
                    <a:lnTo>
                      <a:pt x="0" y="267"/>
                    </a:lnTo>
                    <a:lnTo>
                      <a:pt x="9" y="490"/>
                    </a:lnTo>
                    <a:lnTo>
                      <a:pt x="62" y="472"/>
                    </a:lnTo>
                    <a:lnTo>
                      <a:pt x="62" y="276"/>
                    </a:lnTo>
                    <a:lnTo>
                      <a:pt x="71" y="223"/>
                    </a:lnTo>
                    <a:lnTo>
                      <a:pt x="71" y="338"/>
                    </a:lnTo>
                    <a:lnTo>
                      <a:pt x="62" y="543"/>
                    </a:lnTo>
                    <a:lnTo>
                      <a:pt x="80" y="543"/>
                    </a:lnTo>
                    <a:lnTo>
                      <a:pt x="80" y="605"/>
                    </a:lnTo>
                    <a:lnTo>
                      <a:pt x="80" y="650"/>
                    </a:lnTo>
                    <a:lnTo>
                      <a:pt x="169" y="659"/>
                    </a:lnTo>
                    <a:lnTo>
                      <a:pt x="240" y="641"/>
                    </a:lnTo>
                    <a:lnTo>
                      <a:pt x="285" y="641"/>
                    </a:lnTo>
                    <a:lnTo>
                      <a:pt x="276" y="525"/>
                    </a:lnTo>
                    <a:lnTo>
                      <a:pt x="285" y="472"/>
                    </a:lnTo>
                    <a:lnTo>
                      <a:pt x="258" y="320"/>
                    </a:lnTo>
                    <a:lnTo>
                      <a:pt x="258" y="240"/>
                    </a:lnTo>
                    <a:lnTo>
                      <a:pt x="267" y="267"/>
                    </a:lnTo>
                    <a:lnTo>
                      <a:pt x="276" y="445"/>
                    </a:lnTo>
                    <a:lnTo>
                      <a:pt x="320" y="454"/>
                    </a:lnTo>
                    <a:lnTo>
                      <a:pt x="338" y="249"/>
                    </a:lnTo>
                    <a:lnTo>
                      <a:pt x="285" y="53"/>
                    </a:lnTo>
                    <a:lnTo>
                      <a:pt x="196" y="0"/>
                    </a:lnTo>
                    <a:lnTo>
                      <a:pt x="133" y="0"/>
                    </a:lnTo>
                  </a:path>
                </a:pathLst>
              </a:custGeom>
              <a:solidFill>
                <a:srgbClr val="9FBFFF"/>
              </a:solidFill>
              <a:ln w="12699" cap="rnd">
                <a:solidFill>
                  <a:srgbClr val="9FBFFF"/>
                </a:solidFill>
                <a:round/>
                <a:headEnd/>
                <a:tailEnd/>
              </a:ln>
            </p:spPr>
            <p:txBody>
              <a:bodyPr/>
              <a:lstStyle/>
              <a:p>
                <a:endParaRPr lang="sq-AL"/>
              </a:p>
            </p:txBody>
          </p:sp>
          <p:grpSp>
            <p:nvGrpSpPr>
              <p:cNvPr id="63558" name="Group 77"/>
              <p:cNvGrpSpPr>
                <a:grpSpLocks/>
              </p:cNvGrpSpPr>
              <p:nvPr/>
            </p:nvGrpSpPr>
            <p:grpSpPr bwMode="auto">
              <a:xfrm>
                <a:off x="1515" y="2176"/>
                <a:ext cx="198" cy="1525"/>
                <a:chOff x="1515" y="2176"/>
                <a:chExt cx="198" cy="1525"/>
              </a:xfrm>
            </p:grpSpPr>
            <p:sp>
              <p:nvSpPr>
                <p:cNvPr id="63559" name="Freeform 78"/>
                <p:cNvSpPr>
                  <a:spLocks/>
                </p:cNvSpPr>
                <p:nvPr/>
              </p:nvSpPr>
              <p:spPr bwMode="auto">
                <a:xfrm>
                  <a:off x="1524" y="3031"/>
                  <a:ext cx="189" cy="625"/>
                </a:xfrm>
                <a:custGeom>
                  <a:avLst/>
                  <a:gdLst>
                    <a:gd name="T0" fmla="*/ 26 w 189"/>
                    <a:gd name="T1" fmla="*/ 9 h 625"/>
                    <a:gd name="T2" fmla="*/ 35 w 189"/>
                    <a:gd name="T3" fmla="*/ 229 h 625"/>
                    <a:gd name="T4" fmla="*/ 26 w 189"/>
                    <a:gd name="T5" fmla="*/ 290 h 625"/>
                    <a:gd name="T6" fmla="*/ 26 w 189"/>
                    <a:gd name="T7" fmla="*/ 351 h 625"/>
                    <a:gd name="T8" fmla="*/ 35 w 189"/>
                    <a:gd name="T9" fmla="*/ 405 h 625"/>
                    <a:gd name="T10" fmla="*/ 35 w 189"/>
                    <a:gd name="T11" fmla="*/ 448 h 625"/>
                    <a:gd name="T12" fmla="*/ 35 w 189"/>
                    <a:gd name="T13" fmla="*/ 502 h 625"/>
                    <a:gd name="T14" fmla="*/ 26 w 189"/>
                    <a:gd name="T15" fmla="*/ 527 h 625"/>
                    <a:gd name="T16" fmla="*/ 9 w 189"/>
                    <a:gd name="T17" fmla="*/ 598 h 625"/>
                    <a:gd name="T18" fmla="*/ 0 w 189"/>
                    <a:gd name="T19" fmla="*/ 624 h 625"/>
                    <a:gd name="T20" fmla="*/ 35 w 189"/>
                    <a:gd name="T21" fmla="*/ 624 h 625"/>
                    <a:gd name="T22" fmla="*/ 52 w 189"/>
                    <a:gd name="T23" fmla="*/ 589 h 625"/>
                    <a:gd name="T24" fmla="*/ 59 w 189"/>
                    <a:gd name="T25" fmla="*/ 554 h 625"/>
                    <a:gd name="T26" fmla="*/ 68 w 189"/>
                    <a:gd name="T27" fmla="*/ 502 h 625"/>
                    <a:gd name="T28" fmla="*/ 85 w 189"/>
                    <a:gd name="T29" fmla="*/ 351 h 625"/>
                    <a:gd name="T30" fmla="*/ 94 w 189"/>
                    <a:gd name="T31" fmla="*/ 308 h 625"/>
                    <a:gd name="T32" fmla="*/ 85 w 189"/>
                    <a:gd name="T33" fmla="*/ 387 h 625"/>
                    <a:gd name="T34" fmla="*/ 94 w 189"/>
                    <a:gd name="T35" fmla="*/ 439 h 625"/>
                    <a:gd name="T36" fmla="*/ 94 w 189"/>
                    <a:gd name="T37" fmla="*/ 484 h 625"/>
                    <a:gd name="T38" fmla="*/ 94 w 189"/>
                    <a:gd name="T39" fmla="*/ 527 h 625"/>
                    <a:gd name="T40" fmla="*/ 94 w 189"/>
                    <a:gd name="T41" fmla="*/ 545 h 625"/>
                    <a:gd name="T42" fmla="*/ 120 w 189"/>
                    <a:gd name="T43" fmla="*/ 615 h 625"/>
                    <a:gd name="T44" fmla="*/ 145 w 189"/>
                    <a:gd name="T45" fmla="*/ 615 h 625"/>
                    <a:gd name="T46" fmla="*/ 153 w 189"/>
                    <a:gd name="T47" fmla="*/ 615 h 625"/>
                    <a:gd name="T48" fmla="*/ 162 w 189"/>
                    <a:gd name="T49" fmla="*/ 598 h 625"/>
                    <a:gd name="T50" fmla="*/ 137 w 189"/>
                    <a:gd name="T51" fmla="*/ 527 h 625"/>
                    <a:gd name="T52" fmla="*/ 145 w 189"/>
                    <a:gd name="T53" fmla="*/ 378 h 625"/>
                    <a:gd name="T54" fmla="*/ 153 w 189"/>
                    <a:gd name="T55" fmla="*/ 299 h 625"/>
                    <a:gd name="T56" fmla="*/ 188 w 189"/>
                    <a:gd name="T57" fmla="*/ 0 h 625"/>
                    <a:gd name="T58" fmla="*/ 26 w 189"/>
                    <a:gd name="T59" fmla="*/ 9 h 6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9"/>
                    <a:gd name="T91" fmla="*/ 0 h 625"/>
                    <a:gd name="T92" fmla="*/ 189 w 189"/>
                    <a:gd name="T93" fmla="*/ 625 h 6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9" h="625">
                      <a:moveTo>
                        <a:pt x="26" y="9"/>
                      </a:moveTo>
                      <a:lnTo>
                        <a:pt x="35" y="229"/>
                      </a:lnTo>
                      <a:lnTo>
                        <a:pt x="26" y="290"/>
                      </a:lnTo>
                      <a:lnTo>
                        <a:pt x="26" y="351"/>
                      </a:lnTo>
                      <a:lnTo>
                        <a:pt x="35" y="405"/>
                      </a:lnTo>
                      <a:lnTo>
                        <a:pt x="35" y="448"/>
                      </a:lnTo>
                      <a:lnTo>
                        <a:pt x="35" y="502"/>
                      </a:lnTo>
                      <a:lnTo>
                        <a:pt x="26" y="527"/>
                      </a:lnTo>
                      <a:lnTo>
                        <a:pt x="9" y="598"/>
                      </a:lnTo>
                      <a:lnTo>
                        <a:pt x="0" y="624"/>
                      </a:lnTo>
                      <a:lnTo>
                        <a:pt x="35" y="624"/>
                      </a:lnTo>
                      <a:lnTo>
                        <a:pt x="52" y="589"/>
                      </a:lnTo>
                      <a:lnTo>
                        <a:pt x="59" y="554"/>
                      </a:lnTo>
                      <a:lnTo>
                        <a:pt x="68" y="502"/>
                      </a:lnTo>
                      <a:lnTo>
                        <a:pt x="85" y="351"/>
                      </a:lnTo>
                      <a:lnTo>
                        <a:pt x="94" y="308"/>
                      </a:lnTo>
                      <a:lnTo>
                        <a:pt x="85" y="387"/>
                      </a:lnTo>
                      <a:lnTo>
                        <a:pt x="94" y="439"/>
                      </a:lnTo>
                      <a:lnTo>
                        <a:pt x="94" y="484"/>
                      </a:lnTo>
                      <a:lnTo>
                        <a:pt x="94" y="527"/>
                      </a:lnTo>
                      <a:lnTo>
                        <a:pt x="94" y="545"/>
                      </a:lnTo>
                      <a:lnTo>
                        <a:pt x="120" y="615"/>
                      </a:lnTo>
                      <a:lnTo>
                        <a:pt x="145" y="615"/>
                      </a:lnTo>
                      <a:lnTo>
                        <a:pt x="153" y="615"/>
                      </a:lnTo>
                      <a:lnTo>
                        <a:pt x="162" y="598"/>
                      </a:lnTo>
                      <a:lnTo>
                        <a:pt x="137" y="527"/>
                      </a:lnTo>
                      <a:lnTo>
                        <a:pt x="145" y="378"/>
                      </a:lnTo>
                      <a:lnTo>
                        <a:pt x="153" y="299"/>
                      </a:lnTo>
                      <a:lnTo>
                        <a:pt x="188" y="0"/>
                      </a:lnTo>
                      <a:lnTo>
                        <a:pt x="26" y="9"/>
                      </a:lnTo>
                    </a:path>
                  </a:pathLst>
                </a:custGeom>
                <a:solidFill>
                  <a:srgbClr val="FFB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560" name="Group 79"/>
                <p:cNvGrpSpPr>
                  <a:grpSpLocks/>
                </p:cNvGrpSpPr>
                <p:nvPr/>
              </p:nvGrpSpPr>
              <p:grpSpPr bwMode="auto">
                <a:xfrm>
                  <a:off x="1551" y="2399"/>
                  <a:ext cx="143" cy="339"/>
                  <a:chOff x="1551" y="2399"/>
                  <a:chExt cx="143" cy="339"/>
                </a:xfrm>
              </p:grpSpPr>
              <p:sp>
                <p:nvSpPr>
                  <p:cNvPr id="63570" name="Freeform 80"/>
                  <p:cNvSpPr>
                    <a:spLocks/>
                  </p:cNvSpPr>
                  <p:nvPr/>
                </p:nvSpPr>
                <p:spPr bwMode="auto">
                  <a:xfrm>
                    <a:off x="1586" y="2399"/>
                    <a:ext cx="73" cy="37"/>
                  </a:xfrm>
                  <a:custGeom>
                    <a:avLst/>
                    <a:gdLst>
                      <a:gd name="T0" fmla="*/ 0 w 73"/>
                      <a:gd name="T1" fmla="*/ 0 h 37"/>
                      <a:gd name="T2" fmla="*/ 9 w 73"/>
                      <a:gd name="T3" fmla="*/ 36 h 37"/>
                      <a:gd name="T4" fmla="*/ 36 w 73"/>
                      <a:gd name="T5" fmla="*/ 0 h 37"/>
                      <a:gd name="T6" fmla="*/ 54 w 73"/>
                      <a:gd name="T7" fmla="*/ 36 h 37"/>
                      <a:gd name="T8" fmla="*/ 72 w 73"/>
                      <a:gd name="T9" fmla="*/ 0 h 37"/>
                      <a:gd name="T10" fmla="*/ 0 60000 65536"/>
                      <a:gd name="T11" fmla="*/ 0 60000 65536"/>
                      <a:gd name="T12" fmla="*/ 0 60000 65536"/>
                      <a:gd name="T13" fmla="*/ 0 60000 65536"/>
                      <a:gd name="T14" fmla="*/ 0 60000 65536"/>
                      <a:gd name="T15" fmla="*/ 0 w 73"/>
                      <a:gd name="T16" fmla="*/ 0 h 37"/>
                      <a:gd name="T17" fmla="*/ 73 w 73"/>
                      <a:gd name="T18" fmla="*/ 37 h 37"/>
                    </a:gdLst>
                    <a:ahLst/>
                    <a:cxnLst>
                      <a:cxn ang="T10">
                        <a:pos x="T0" y="T1"/>
                      </a:cxn>
                      <a:cxn ang="T11">
                        <a:pos x="T2" y="T3"/>
                      </a:cxn>
                      <a:cxn ang="T12">
                        <a:pos x="T4" y="T5"/>
                      </a:cxn>
                      <a:cxn ang="T13">
                        <a:pos x="T6" y="T7"/>
                      </a:cxn>
                      <a:cxn ang="T14">
                        <a:pos x="T8" y="T9"/>
                      </a:cxn>
                    </a:cxnLst>
                    <a:rect l="T15" t="T16" r="T17" b="T18"/>
                    <a:pathLst>
                      <a:path w="73" h="37">
                        <a:moveTo>
                          <a:pt x="0" y="0"/>
                        </a:moveTo>
                        <a:lnTo>
                          <a:pt x="9" y="36"/>
                        </a:lnTo>
                        <a:lnTo>
                          <a:pt x="36" y="0"/>
                        </a:lnTo>
                        <a:lnTo>
                          <a:pt x="54" y="36"/>
                        </a:lnTo>
                        <a:lnTo>
                          <a:pt x="72" y="0"/>
                        </a:lnTo>
                      </a:path>
                    </a:pathLst>
                  </a:custGeom>
                  <a:noFill/>
                  <a:ln w="12699" cap="rnd">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sp>
                <p:nvSpPr>
                  <p:cNvPr id="63571" name="Freeform 81"/>
                  <p:cNvSpPr>
                    <a:spLocks/>
                  </p:cNvSpPr>
                  <p:nvPr/>
                </p:nvSpPr>
                <p:spPr bwMode="auto">
                  <a:xfrm>
                    <a:off x="1622" y="2408"/>
                    <a:ext cx="10" cy="321"/>
                  </a:xfrm>
                  <a:custGeom>
                    <a:avLst/>
                    <a:gdLst>
                      <a:gd name="T0" fmla="*/ 0 w 10"/>
                      <a:gd name="T1" fmla="*/ 0 h 321"/>
                      <a:gd name="T2" fmla="*/ 9 w 10"/>
                      <a:gd name="T3" fmla="*/ 133 h 321"/>
                      <a:gd name="T4" fmla="*/ 9 w 10"/>
                      <a:gd name="T5" fmla="*/ 320 h 321"/>
                      <a:gd name="T6" fmla="*/ 0 60000 65536"/>
                      <a:gd name="T7" fmla="*/ 0 60000 65536"/>
                      <a:gd name="T8" fmla="*/ 0 60000 65536"/>
                      <a:gd name="T9" fmla="*/ 0 w 10"/>
                      <a:gd name="T10" fmla="*/ 0 h 321"/>
                      <a:gd name="T11" fmla="*/ 10 w 10"/>
                      <a:gd name="T12" fmla="*/ 321 h 321"/>
                    </a:gdLst>
                    <a:ahLst/>
                    <a:cxnLst>
                      <a:cxn ang="T6">
                        <a:pos x="T0" y="T1"/>
                      </a:cxn>
                      <a:cxn ang="T7">
                        <a:pos x="T2" y="T3"/>
                      </a:cxn>
                      <a:cxn ang="T8">
                        <a:pos x="T4" y="T5"/>
                      </a:cxn>
                    </a:cxnLst>
                    <a:rect l="T9" t="T10" r="T11" b="T12"/>
                    <a:pathLst>
                      <a:path w="10" h="321">
                        <a:moveTo>
                          <a:pt x="0" y="0"/>
                        </a:moveTo>
                        <a:lnTo>
                          <a:pt x="9" y="133"/>
                        </a:lnTo>
                        <a:lnTo>
                          <a:pt x="9" y="320"/>
                        </a:lnTo>
                      </a:path>
                    </a:pathLst>
                  </a:custGeom>
                  <a:noFill/>
                  <a:ln w="12699" cap="rnd">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sp>
                <p:nvSpPr>
                  <p:cNvPr id="63572" name="Freeform 82"/>
                  <p:cNvSpPr>
                    <a:spLocks/>
                  </p:cNvSpPr>
                  <p:nvPr/>
                </p:nvSpPr>
                <p:spPr bwMode="auto">
                  <a:xfrm>
                    <a:off x="1551" y="2728"/>
                    <a:ext cx="143" cy="10"/>
                  </a:xfrm>
                  <a:custGeom>
                    <a:avLst/>
                    <a:gdLst>
                      <a:gd name="T0" fmla="*/ 0 w 143"/>
                      <a:gd name="T1" fmla="*/ 9 h 10"/>
                      <a:gd name="T2" fmla="*/ 80 w 143"/>
                      <a:gd name="T3" fmla="*/ 0 h 10"/>
                      <a:gd name="T4" fmla="*/ 142 w 143"/>
                      <a:gd name="T5" fmla="*/ 0 h 10"/>
                      <a:gd name="T6" fmla="*/ 0 60000 65536"/>
                      <a:gd name="T7" fmla="*/ 0 60000 65536"/>
                      <a:gd name="T8" fmla="*/ 0 60000 65536"/>
                      <a:gd name="T9" fmla="*/ 0 w 143"/>
                      <a:gd name="T10" fmla="*/ 0 h 10"/>
                      <a:gd name="T11" fmla="*/ 143 w 143"/>
                      <a:gd name="T12" fmla="*/ 10 h 10"/>
                    </a:gdLst>
                    <a:ahLst/>
                    <a:cxnLst>
                      <a:cxn ang="T6">
                        <a:pos x="T0" y="T1"/>
                      </a:cxn>
                      <a:cxn ang="T7">
                        <a:pos x="T2" y="T3"/>
                      </a:cxn>
                      <a:cxn ang="T8">
                        <a:pos x="T4" y="T5"/>
                      </a:cxn>
                    </a:cxnLst>
                    <a:rect l="T9" t="T10" r="T11" b="T12"/>
                    <a:pathLst>
                      <a:path w="143" h="10">
                        <a:moveTo>
                          <a:pt x="0" y="9"/>
                        </a:moveTo>
                        <a:lnTo>
                          <a:pt x="80" y="0"/>
                        </a:lnTo>
                        <a:lnTo>
                          <a:pt x="142" y="0"/>
                        </a:lnTo>
                      </a:path>
                    </a:pathLst>
                  </a:custGeom>
                  <a:noFill/>
                  <a:ln w="12699" cap="rnd">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grpSp>
              <p:nvGrpSpPr>
                <p:cNvPr id="63561" name="Group 83"/>
                <p:cNvGrpSpPr>
                  <a:grpSpLocks/>
                </p:cNvGrpSpPr>
                <p:nvPr/>
              </p:nvGrpSpPr>
              <p:grpSpPr bwMode="auto">
                <a:xfrm>
                  <a:off x="1515" y="3574"/>
                  <a:ext cx="189" cy="127"/>
                  <a:chOff x="1515" y="3574"/>
                  <a:chExt cx="189" cy="127"/>
                </a:xfrm>
              </p:grpSpPr>
              <p:sp>
                <p:nvSpPr>
                  <p:cNvPr id="63568" name="Freeform 84"/>
                  <p:cNvSpPr>
                    <a:spLocks/>
                  </p:cNvSpPr>
                  <p:nvPr/>
                </p:nvSpPr>
                <p:spPr bwMode="auto">
                  <a:xfrm>
                    <a:off x="1515" y="3583"/>
                    <a:ext cx="64" cy="118"/>
                  </a:xfrm>
                  <a:custGeom>
                    <a:avLst/>
                    <a:gdLst>
                      <a:gd name="T0" fmla="*/ 8 w 64"/>
                      <a:gd name="T1" fmla="*/ 59 h 118"/>
                      <a:gd name="T2" fmla="*/ 0 w 64"/>
                      <a:gd name="T3" fmla="*/ 75 h 118"/>
                      <a:gd name="T4" fmla="*/ 0 w 64"/>
                      <a:gd name="T5" fmla="*/ 92 h 118"/>
                      <a:gd name="T6" fmla="*/ 0 w 64"/>
                      <a:gd name="T7" fmla="*/ 100 h 118"/>
                      <a:gd name="T8" fmla="*/ 0 w 64"/>
                      <a:gd name="T9" fmla="*/ 109 h 118"/>
                      <a:gd name="T10" fmla="*/ 16 w 64"/>
                      <a:gd name="T11" fmla="*/ 117 h 118"/>
                      <a:gd name="T12" fmla="*/ 24 w 64"/>
                      <a:gd name="T13" fmla="*/ 117 h 118"/>
                      <a:gd name="T14" fmla="*/ 40 w 64"/>
                      <a:gd name="T15" fmla="*/ 109 h 118"/>
                      <a:gd name="T16" fmla="*/ 48 w 64"/>
                      <a:gd name="T17" fmla="*/ 100 h 118"/>
                      <a:gd name="T18" fmla="*/ 56 w 64"/>
                      <a:gd name="T19" fmla="*/ 83 h 118"/>
                      <a:gd name="T20" fmla="*/ 56 w 64"/>
                      <a:gd name="T21" fmla="*/ 51 h 118"/>
                      <a:gd name="T22" fmla="*/ 63 w 64"/>
                      <a:gd name="T23" fmla="*/ 17 h 118"/>
                      <a:gd name="T24" fmla="*/ 63 w 64"/>
                      <a:gd name="T25" fmla="*/ 0 h 118"/>
                      <a:gd name="T26" fmla="*/ 48 w 64"/>
                      <a:gd name="T27" fmla="*/ 42 h 118"/>
                      <a:gd name="T28" fmla="*/ 40 w 64"/>
                      <a:gd name="T29" fmla="*/ 75 h 118"/>
                      <a:gd name="T30" fmla="*/ 24 w 64"/>
                      <a:gd name="T31" fmla="*/ 75 h 118"/>
                      <a:gd name="T32" fmla="*/ 8 w 64"/>
                      <a:gd name="T33" fmla="*/ 66 h 118"/>
                      <a:gd name="T34" fmla="*/ 8 w 64"/>
                      <a:gd name="T35" fmla="*/ 59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18"/>
                      <a:gd name="T56" fmla="*/ 64 w 64"/>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18">
                        <a:moveTo>
                          <a:pt x="8" y="59"/>
                        </a:moveTo>
                        <a:lnTo>
                          <a:pt x="0" y="75"/>
                        </a:lnTo>
                        <a:lnTo>
                          <a:pt x="0" y="92"/>
                        </a:lnTo>
                        <a:lnTo>
                          <a:pt x="0" y="100"/>
                        </a:lnTo>
                        <a:lnTo>
                          <a:pt x="0" y="109"/>
                        </a:lnTo>
                        <a:lnTo>
                          <a:pt x="16" y="117"/>
                        </a:lnTo>
                        <a:lnTo>
                          <a:pt x="24" y="117"/>
                        </a:lnTo>
                        <a:lnTo>
                          <a:pt x="40" y="109"/>
                        </a:lnTo>
                        <a:lnTo>
                          <a:pt x="48" y="100"/>
                        </a:lnTo>
                        <a:lnTo>
                          <a:pt x="56" y="83"/>
                        </a:lnTo>
                        <a:lnTo>
                          <a:pt x="56" y="51"/>
                        </a:lnTo>
                        <a:lnTo>
                          <a:pt x="63" y="17"/>
                        </a:lnTo>
                        <a:lnTo>
                          <a:pt x="63" y="0"/>
                        </a:lnTo>
                        <a:lnTo>
                          <a:pt x="48" y="42"/>
                        </a:lnTo>
                        <a:lnTo>
                          <a:pt x="40" y="75"/>
                        </a:lnTo>
                        <a:lnTo>
                          <a:pt x="24" y="75"/>
                        </a:lnTo>
                        <a:lnTo>
                          <a:pt x="8" y="66"/>
                        </a:lnTo>
                        <a:lnTo>
                          <a:pt x="8" y="59"/>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69" name="Freeform 85"/>
                  <p:cNvSpPr>
                    <a:spLocks/>
                  </p:cNvSpPr>
                  <p:nvPr/>
                </p:nvSpPr>
                <p:spPr bwMode="auto">
                  <a:xfrm>
                    <a:off x="1622" y="3574"/>
                    <a:ext cx="82" cy="127"/>
                  </a:xfrm>
                  <a:custGeom>
                    <a:avLst/>
                    <a:gdLst>
                      <a:gd name="T0" fmla="*/ 0 w 82"/>
                      <a:gd name="T1" fmla="*/ 0 h 127"/>
                      <a:gd name="T2" fmla="*/ 0 w 82"/>
                      <a:gd name="T3" fmla="*/ 8 h 127"/>
                      <a:gd name="T4" fmla="*/ 8 w 82"/>
                      <a:gd name="T5" fmla="*/ 42 h 127"/>
                      <a:gd name="T6" fmla="*/ 16 w 82"/>
                      <a:gd name="T7" fmla="*/ 68 h 127"/>
                      <a:gd name="T8" fmla="*/ 25 w 82"/>
                      <a:gd name="T9" fmla="*/ 92 h 127"/>
                      <a:gd name="T10" fmla="*/ 33 w 82"/>
                      <a:gd name="T11" fmla="*/ 109 h 127"/>
                      <a:gd name="T12" fmla="*/ 41 w 82"/>
                      <a:gd name="T13" fmla="*/ 118 h 127"/>
                      <a:gd name="T14" fmla="*/ 48 w 82"/>
                      <a:gd name="T15" fmla="*/ 118 h 127"/>
                      <a:gd name="T16" fmla="*/ 65 w 82"/>
                      <a:gd name="T17" fmla="*/ 126 h 127"/>
                      <a:gd name="T18" fmla="*/ 73 w 82"/>
                      <a:gd name="T19" fmla="*/ 118 h 127"/>
                      <a:gd name="T20" fmla="*/ 81 w 82"/>
                      <a:gd name="T21" fmla="*/ 101 h 127"/>
                      <a:gd name="T22" fmla="*/ 73 w 82"/>
                      <a:gd name="T23" fmla="*/ 84 h 127"/>
                      <a:gd name="T24" fmla="*/ 73 w 82"/>
                      <a:gd name="T25" fmla="*/ 68 h 127"/>
                      <a:gd name="T26" fmla="*/ 65 w 82"/>
                      <a:gd name="T27" fmla="*/ 59 h 127"/>
                      <a:gd name="T28" fmla="*/ 65 w 82"/>
                      <a:gd name="T29" fmla="*/ 68 h 127"/>
                      <a:gd name="T30" fmla="*/ 56 w 82"/>
                      <a:gd name="T31" fmla="*/ 68 h 127"/>
                      <a:gd name="T32" fmla="*/ 48 w 82"/>
                      <a:gd name="T33" fmla="*/ 75 h 127"/>
                      <a:gd name="T34" fmla="*/ 41 w 82"/>
                      <a:gd name="T35" fmla="*/ 75 h 127"/>
                      <a:gd name="T36" fmla="*/ 25 w 82"/>
                      <a:gd name="T37" fmla="*/ 68 h 127"/>
                      <a:gd name="T38" fmla="*/ 8 w 82"/>
                      <a:gd name="T39" fmla="*/ 25 h 127"/>
                      <a:gd name="T40" fmla="*/ 0 w 82"/>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27"/>
                      <a:gd name="T65" fmla="*/ 82 w 82"/>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27">
                        <a:moveTo>
                          <a:pt x="0" y="0"/>
                        </a:moveTo>
                        <a:lnTo>
                          <a:pt x="0" y="8"/>
                        </a:lnTo>
                        <a:lnTo>
                          <a:pt x="8" y="42"/>
                        </a:lnTo>
                        <a:lnTo>
                          <a:pt x="16" y="68"/>
                        </a:lnTo>
                        <a:lnTo>
                          <a:pt x="25" y="92"/>
                        </a:lnTo>
                        <a:lnTo>
                          <a:pt x="33" y="109"/>
                        </a:lnTo>
                        <a:lnTo>
                          <a:pt x="41" y="118"/>
                        </a:lnTo>
                        <a:lnTo>
                          <a:pt x="48" y="118"/>
                        </a:lnTo>
                        <a:lnTo>
                          <a:pt x="65" y="126"/>
                        </a:lnTo>
                        <a:lnTo>
                          <a:pt x="73" y="118"/>
                        </a:lnTo>
                        <a:lnTo>
                          <a:pt x="81" y="101"/>
                        </a:lnTo>
                        <a:lnTo>
                          <a:pt x="73" y="84"/>
                        </a:lnTo>
                        <a:lnTo>
                          <a:pt x="73" y="68"/>
                        </a:lnTo>
                        <a:lnTo>
                          <a:pt x="65" y="59"/>
                        </a:lnTo>
                        <a:lnTo>
                          <a:pt x="65" y="68"/>
                        </a:lnTo>
                        <a:lnTo>
                          <a:pt x="56" y="68"/>
                        </a:lnTo>
                        <a:lnTo>
                          <a:pt x="48" y="75"/>
                        </a:lnTo>
                        <a:lnTo>
                          <a:pt x="41" y="75"/>
                        </a:lnTo>
                        <a:lnTo>
                          <a:pt x="25" y="68"/>
                        </a:lnTo>
                        <a:lnTo>
                          <a:pt x="8" y="25"/>
                        </a:lnTo>
                        <a:lnTo>
                          <a:pt x="0"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nvGrpSpPr>
                <p:cNvPr id="63562" name="Group 86"/>
                <p:cNvGrpSpPr>
                  <a:grpSpLocks/>
                </p:cNvGrpSpPr>
                <p:nvPr/>
              </p:nvGrpSpPr>
              <p:grpSpPr bwMode="auto">
                <a:xfrm>
                  <a:off x="1533" y="2176"/>
                  <a:ext cx="180" cy="216"/>
                  <a:chOff x="1533" y="2176"/>
                  <a:chExt cx="180" cy="216"/>
                </a:xfrm>
              </p:grpSpPr>
              <p:sp>
                <p:nvSpPr>
                  <p:cNvPr id="63563" name="Freeform 87"/>
                  <p:cNvSpPr>
                    <a:spLocks/>
                  </p:cNvSpPr>
                  <p:nvPr/>
                </p:nvSpPr>
                <p:spPr bwMode="auto">
                  <a:xfrm>
                    <a:off x="1560" y="2194"/>
                    <a:ext cx="126" cy="198"/>
                  </a:xfrm>
                  <a:custGeom>
                    <a:avLst/>
                    <a:gdLst>
                      <a:gd name="T0" fmla="*/ 24 w 126"/>
                      <a:gd name="T1" fmla="*/ 197 h 198"/>
                      <a:gd name="T2" fmla="*/ 24 w 126"/>
                      <a:gd name="T3" fmla="*/ 162 h 198"/>
                      <a:gd name="T4" fmla="*/ 17 w 126"/>
                      <a:gd name="T5" fmla="*/ 145 h 198"/>
                      <a:gd name="T6" fmla="*/ 8 w 126"/>
                      <a:gd name="T7" fmla="*/ 129 h 198"/>
                      <a:gd name="T8" fmla="*/ 0 w 126"/>
                      <a:gd name="T9" fmla="*/ 103 h 198"/>
                      <a:gd name="T10" fmla="*/ 0 w 126"/>
                      <a:gd name="T11" fmla="*/ 86 h 198"/>
                      <a:gd name="T12" fmla="*/ 0 w 126"/>
                      <a:gd name="T13" fmla="*/ 60 h 198"/>
                      <a:gd name="T14" fmla="*/ 8 w 126"/>
                      <a:gd name="T15" fmla="*/ 26 h 198"/>
                      <a:gd name="T16" fmla="*/ 24 w 126"/>
                      <a:gd name="T17" fmla="*/ 9 h 198"/>
                      <a:gd name="T18" fmla="*/ 50 w 126"/>
                      <a:gd name="T19" fmla="*/ 0 h 198"/>
                      <a:gd name="T20" fmla="*/ 75 w 126"/>
                      <a:gd name="T21" fmla="*/ 0 h 198"/>
                      <a:gd name="T22" fmla="*/ 101 w 126"/>
                      <a:gd name="T23" fmla="*/ 9 h 198"/>
                      <a:gd name="T24" fmla="*/ 117 w 126"/>
                      <a:gd name="T25" fmla="*/ 26 h 198"/>
                      <a:gd name="T26" fmla="*/ 125 w 126"/>
                      <a:gd name="T27" fmla="*/ 52 h 198"/>
                      <a:gd name="T28" fmla="*/ 125 w 126"/>
                      <a:gd name="T29" fmla="*/ 77 h 198"/>
                      <a:gd name="T30" fmla="*/ 125 w 126"/>
                      <a:gd name="T31" fmla="*/ 94 h 198"/>
                      <a:gd name="T32" fmla="*/ 108 w 126"/>
                      <a:gd name="T33" fmla="*/ 129 h 198"/>
                      <a:gd name="T34" fmla="*/ 101 w 126"/>
                      <a:gd name="T35" fmla="*/ 137 h 198"/>
                      <a:gd name="T36" fmla="*/ 101 w 126"/>
                      <a:gd name="T37" fmla="*/ 154 h 198"/>
                      <a:gd name="T38" fmla="*/ 92 w 126"/>
                      <a:gd name="T39" fmla="*/ 162 h 198"/>
                      <a:gd name="T40" fmla="*/ 92 w 126"/>
                      <a:gd name="T41" fmla="*/ 197 h 198"/>
                      <a:gd name="T42" fmla="*/ 24 w 126"/>
                      <a:gd name="T43" fmla="*/ 19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198"/>
                      <a:gd name="T68" fmla="*/ 126 w 126"/>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198">
                        <a:moveTo>
                          <a:pt x="24" y="197"/>
                        </a:moveTo>
                        <a:lnTo>
                          <a:pt x="24" y="162"/>
                        </a:lnTo>
                        <a:lnTo>
                          <a:pt x="17" y="145"/>
                        </a:lnTo>
                        <a:lnTo>
                          <a:pt x="8" y="129"/>
                        </a:lnTo>
                        <a:lnTo>
                          <a:pt x="0" y="103"/>
                        </a:lnTo>
                        <a:lnTo>
                          <a:pt x="0" y="86"/>
                        </a:lnTo>
                        <a:lnTo>
                          <a:pt x="0" y="60"/>
                        </a:lnTo>
                        <a:lnTo>
                          <a:pt x="8" y="26"/>
                        </a:lnTo>
                        <a:lnTo>
                          <a:pt x="24" y="9"/>
                        </a:lnTo>
                        <a:lnTo>
                          <a:pt x="50" y="0"/>
                        </a:lnTo>
                        <a:lnTo>
                          <a:pt x="75" y="0"/>
                        </a:lnTo>
                        <a:lnTo>
                          <a:pt x="101" y="9"/>
                        </a:lnTo>
                        <a:lnTo>
                          <a:pt x="117" y="26"/>
                        </a:lnTo>
                        <a:lnTo>
                          <a:pt x="125" y="52"/>
                        </a:lnTo>
                        <a:lnTo>
                          <a:pt x="125" y="77"/>
                        </a:lnTo>
                        <a:lnTo>
                          <a:pt x="125" y="94"/>
                        </a:lnTo>
                        <a:lnTo>
                          <a:pt x="108" y="129"/>
                        </a:lnTo>
                        <a:lnTo>
                          <a:pt x="101" y="137"/>
                        </a:lnTo>
                        <a:lnTo>
                          <a:pt x="101" y="154"/>
                        </a:lnTo>
                        <a:lnTo>
                          <a:pt x="92" y="162"/>
                        </a:lnTo>
                        <a:lnTo>
                          <a:pt x="92" y="197"/>
                        </a:lnTo>
                        <a:lnTo>
                          <a:pt x="24" y="197"/>
                        </a:lnTo>
                      </a:path>
                    </a:pathLst>
                  </a:custGeom>
                  <a:solidFill>
                    <a:srgbClr val="FFB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64" name="Freeform 88"/>
                  <p:cNvSpPr>
                    <a:spLocks/>
                  </p:cNvSpPr>
                  <p:nvPr/>
                </p:nvSpPr>
                <p:spPr bwMode="auto">
                  <a:xfrm>
                    <a:off x="1533" y="2176"/>
                    <a:ext cx="180" cy="154"/>
                  </a:xfrm>
                  <a:custGeom>
                    <a:avLst/>
                    <a:gdLst>
                      <a:gd name="T0" fmla="*/ 17 w 180"/>
                      <a:gd name="T1" fmla="*/ 136 h 154"/>
                      <a:gd name="T2" fmla="*/ 9 w 180"/>
                      <a:gd name="T3" fmla="*/ 119 h 154"/>
                      <a:gd name="T4" fmla="*/ 0 w 180"/>
                      <a:gd name="T5" fmla="*/ 102 h 154"/>
                      <a:gd name="T6" fmla="*/ 0 w 180"/>
                      <a:gd name="T7" fmla="*/ 76 h 154"/>
                      <a:gd name="T8" fmla="*/ 9 w 180"/>
                      <a:gd name="T9" fmla="*/ 60 h 154"/>
                      <a:gd name="T10" fmla="*/ 17 w 180"/>
                      <a:gd name="T11" fmla="*/ 43 h 154"/>
                      <a:gd name="T12" fmla="*/ 26 w 180"/>
                      <a:gd name="T13" fmla="*/ 34 h 154"/>
                      <a:gd name="T14" fmla="*/ 34 w 180"/>
                      <a:gd name="T15" fmla="*/ 17 h 154"/>
                      <a:gd name="T16" fmla="*/ 51 w 180"/>
                      <a:gd name="T17" fmla="*/ 9 h 154"/>
                      <a:gd name="T18" fmla="*/ 59 w 180"/>
                      <a:gd name="T19" fmla="*/ 0 h 154"/>
                      <a:gd name="T20" fmla="*/ 85 w 180"/>
                      <a:gd name="T21" fmla="*/ 0 h 154"/>
                      <a:gd name="T22" fmla="*/ 111 w 180"/>
                      <a:gd name="T23" fmla="*/ 0 h 154"/>
                      <a:gd name="T24" fmla="*/ 128 w 180"/>
                      <a:gd name="T25" fmla="*/ 9 h 154"/>
                      <a:gd name="T26" fmla="*/ 145 w 180"/>
                      <a:gd name="T27" fmla="*/ 9 h 154"/>
                      <a:gd name="T28" fmla="*/ 153 w 180"/>
                      <a:gd name="T29" fmla="*/ 26 h 154"/>
                      <a:gd name="T30" fmla="*/ 162 w 180"/>
                      <a:gd name="T31" fmla="*/ 34 h 154"/>
                      <a:gd name="T32" fmla="*/ 170 w 180"/>
                      <a:gd name="T33" fmla="*/ 51 h 154"/>
                      <a:gd name="T34" fmla="*/ 179 w 180"/>
                      <a:gd name="T35" fmla="*/ 68 h 154"/>
                      <a:gd name="T36" fmla="*/ 179 w 180"/>
                      <a:gd name="T37" fmla="*/ 93 h 154"/>
                      <a:gd name="T38" fmla="*/ 179 w 180"/>
                      <a:gd name="T39" fmla="*/ 110 h 154"/>
                      <a:gd name="T40" fmla="*/ 170 w 180"/>
                      <a:gd name="T41" fmla="*/ 119 h 154"/>
                      <a:gd name="T42" fmla="*/ 162 w 180"/>
                      <a:gd name="T43" fmla="*/ 136 h 154"/>
                      <a:gd name="T44" fmla="*/ 153 w 180"/>
                      <a:gd name="T45" fmla="*/ 144 h 154"/>
                      <a:gd name="T46" fmla="*/ 136 w 180"/>
                      <a:gd name="T47" fmla="*/ 153 h 154"/>
                      <a:gd name="T48" fmla="*/ 120 w 180"/>
                      <a:gd name="T49" fmla="*/ 153 h 154"/>
                      <a:gd name="T50" fmla="*/ 136 w 180"/>
                      <a:gd name="T51" fmla="*/ 136 h 154"/>
                      <a:gd name="T52" fmla="*/ 145 w 180"/>
                      <a:gd name="T53" fmla="*/ 102 h 154"/>
                      <a:gd name="T54" fmla="*/ 145 w 180"/>
                      <a:gd name="T55" fmla="*/ 60 h 154"/>
                      <a:gd name="T56" fmla="*/ 120 w 180"/>
                      <a:gd name="T57" fmla="*/ 68 h 154"/>
                      <a:gd name="T58" fmla="*/ 85 w 180"/>
                      <a:gd name="T59" fmla="*/ 68 h 154"/>
                      <a:gd name="T60" fmla="*/ 59 w 180"/>
                      <a:gd name="T61" fmla="*/ 68 h 154"/>
                      <a:gd name="T62" fmla="*/ 43 w 180"/>
                      <a:gd name="T63" fmla="*/ 68 h 154"/>
                      <a:gd name="T64" fmla="*/ 43 w 180"/>
                      <a:gd name="T65" fmla="*/ 76 h 154"/>
                      <a:gd name="T66" fmla="*/ 34 w 180"/>
                      <a:gd name="T67" fmla="*/ 102 h 154"/>
                      <a:gd name="T68" fmla="*/ 43 w 180"/>
                      <a:gd name="T69" fmla="*/ 136 h 154"/>
                      <a:gd name="T70" fmla="*/ 51 w 180"/>
                      <a:gd name="T71" fmla="*/ 153 h 154"/>
                      <a:gd name="T72" fmla="*/ 34 w 180"/>
                      <a:gd name="T73" fmla="*/ 144 h 154"/>
                      <a:gd name="T74" fmla="*/ 17 w 180"/>
                      <a:gd name="T75" fmla="*/ 136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0"/>
                      <a:gd name="T115" fmla="*/ 0 h 154"/>
                      <a:gd name="T116" fmla="*/ 180 w 18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0" h="154">
                        <a:moveTo>
                          <a:pt x="17" y="136"/>
                        </a:moveTo>
                        <a:lnTo>
                          <a:pt x="9" y="119"/>
                        </a:lnTo>
                        <a:lnTo>
                          <a:pt x="0" y="102"/>
                        </a:lnTo>
                        <a:lnTo>
                          <a:pt x="0" y="76"/>
                        </a:lnTo>
                        <a:lnTo>
                          <a:pt x="9" y="60"/>
                        </a:lnTo>
                        <a:lnTo>
                          <a:pt x="17" y="43"/>
                        </a:lnTo>
                        <a:lnTo>
                          <a:pt x="26" y="34"/>
                        </a:lnTo>
                        <a:lnTo>
                          <a:pt x="34" y="17"/>
                        </a:lnTo>
                        <a:lnTo>
                          <a:pt x="51" y="9"/>
                        </a:lnTo>
                        <a:lnTo>
                          <a:pt x="59" y="0"/>
                        </a:lnTo>
                        <a:lnTo>
                          <a:pt x="85" y="0"/>
                        </a:lnTo>
                        <a:lnTo>
                          <a:pt x="111" y="0"/>
                        </a:lnTo>
                        <a:lnTo>
                          <a:pt x="128" y="9"/>
                        </a:lnTo>
                        <a:lnTo>
                          <a:pt x="145" y="9"/>
                        </a:lnTo>
                        <a:lnTo>
                          <a:pt x="153" y="26"/>
                        </a:lnTo>
                        <a:lnTo>
                          <a:pt x="162" y="34"/>
                        </a:lnTo>
                        <a:lnTo>
                          <a:pt x="170" y="51"/>
                        </a:lnTo>
                        <a:lnTo>
                          <a:pt x="179" y="68"/>
                        </a:lnTo>
                        <a:lnTo>
                          <a:pt x="179" y="93"/>
                        </a:lnTo>
                        <a:lnTo>
                          <a:pt x="179" y="110"/>
                        </a:lnTo>
                        <a:lnTo>
                          <a:pt x="170" y="119"/>
                        </a:lnTo>
                        <a:lnTo>
                          <a:pt x="162" y="136"/>
                        </a:lnTo>
                        <a:lnTo>
                          <a:pt x="153" y="144"/>
                        </a:lnTo>
                        <a:lnTo>
                          <a:pt x="136" y="153"/>
                        </a:lnTo>
                        <a:lnTo>
                          <a:pt x="120" y="153"/>
                        </a:lnTo>
                        <a:lnTo>
                          <a:pt x="136" y="136"/>
                        </a:lnTo>
                        <a:lnTo>
                          <a:pt x="145" y="102"/>
                        </a:lnTo>
                        <a:lnTo>
                          <a:pt x="145" y="60"/>
                        </a:lnTo>
                        <a:lnTo>
                          <a:pt x="120" y="68"/>
                        </a:lnTo>
                        <a:lnTo>
                          <a:pt x="85" y="68"/>
                        </a:lnTo>
                        <a:lnTo>
                          <a:pt x="59" y="68"/>
                        </a:lnTo>
                        <a:lnTo>
                          <a:pt x="43" y="68"/>
                        </a:lnTo>
                        <a:lnTo>
                          <a:pt x="43" y="76"/>
                        </a:lnTo>
                        <a:lnTo>
                          <a:pt x="34" y="102"/>
                        </a:lnTo>
                        <a:lnTo>
                          <a:pt x="43" y="136"/>
                        </a:lnTo>
                        <a:lnTo>
                          <a:pt x="51" y="153"/>
                        </a:lnTo>
                        <a:lnTo>
                          <a:pt x="34" y="144"/>
                        </a:lnTo>
                        <a:lnTo>
                          <a:pt x="17" y="136"/>
                        </a:lnTo>
                      </a:path>
                    </a:pathLst>
                  </a:custGeom>
                  <a:solidFill>
                    <a:srgbClr val="7F3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565" name="Group 89"/>
                  <p:cNvGrpSpPr>
                    <a:grpSpLocks/>
                  </p:cNvGrpSpPr>
                  <p:nvPr/>
                </p:nvGrpSpPr>
                <p:grpSpPr bwMode="auto">
                  <a:xfrm>
                    <a:off x="1560" y="2292"/>
                    <a:ext cx="134" cy="19"/>
                    <a:chOff x="1560" y="2292"/>
                    <a:chExt cx="134" cy="19"/>
                  </a:xfrm>
                </p:grpSpPr>
                <p:sp>
                  <p:nvSpPr>
                    <p:cNvPr id="63566" name="Oval 90"/>
                    <p:cNvSpPr>
                      <a:spLocks noChangeArrowheads="1"/>
                    </p:cNvSpPr>
                    <p:nvPr/>
                  </p:nvSpPr>
                  <p:spPr bwMode="auto">
                    <a:xfrm>
                      <a:off x="1560" y="2292"/>
                      <a:ext cx="1" cy="10"/>
                    </a:xfrm>
                    <a:prstGeom prst="ellipse">
                      <a:avLst/>
                    </a:prstGeom>
                    <a:solidFill>
                      <a:srgbClr val="5F7FFF"/>
                    </a:solidFill>
                    <a:ln>
                      <a:noFill/>
                    </a:ln>
                    <a:extLst>
                      <a:ext uri="{91240B29-F687-4F45-9708-019B960494DF}">
                        <a14:hiddenLine xmlns:a14="http://schemas.microsoft.com/office/drawing/2010/main" w="1269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3567" name="Oval 91"/>
                    <p:cNvSpPr>
                      <a:spLocks noChangeArrowheads="1"/>
                    </p:cNvSpPr>
                    <p:nvPr/>
                  </p:nvSpPr>
                  <p:spPr bwMode="auto">
                    <a:xfrm>
                      <a:off x="1684" y="2292"/>
                      <a:ext cx="10" cy="19"/>
                    </a:xfrm>
                    <a:prstGeom prst="ellipse">
                      <a:avLst/>
                    </a:prstGeom>
                    <a:solidFill>
                      <a:srgbClr val="5F7FFF"/>
                    </a:solidFill>
                    <a:ln>
                      <a:noFill/>
                    </a:ln>
                    <a:extLst>
                      <a:ext uri="{91240B29-F687-4F45-9708-019B960494DF}">
                        <a14:hiddenLine xmlns:a14="http://schemas.microsoft.com/office/drawing/2010/main" w="1269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grpSp>
        <p:grpSp>
          <p:nvGrpSpPr>
            <p:cNvPr id="63503" name="Group 92"/>
            <p:cNvGrpSpPr>
              <a:grpSpLocks/>
            </p:cNvGrpSpPr>
            <p:nvPr/>
          </p:nvGrpSpPr>
          <p:grpSpPr bwMode="auto">
            <a:xfrm>
              <a:off x="1969" y="2043"/>
              <a:ext cx="403" cy="1702"/>
              <a:chOff x="1969" y="2043"/>
              <a:chExt cx="403" cy="1702"/>
            </a:xfrm>
          </p:grpSpPr>
          <p:grpSp>
            <p:nvGrpSpPr>
              <p:cNvPr id="63534" name="Group 93"/>
              <p:cNvGrpSpPr>
                <a:grpSpLocks/>
              </p:cNvGrpSpPr>
              <p:nvPr/>
            </p:nvGrpSpPr>
            <p:grpSpPr bwMode="auto">
              <a:xfrm>
                <a:off x="1969" y="3583"/>
                <a:ext cx="394" cy="162"/>
                <a:chOff x="1969" y="3583"/>
                <a:chExt cx="394" cy="162"/>
              </a:xfrm>
            </p:grpSpPr>
            <p:sp>
              <p:nvSpPr>
                <p:cNvPr id="63554" name="Freeform 94"/>
                <p:cNvSpPr>
                  <a:spLocks/>
                </p:cNvSpPr>
                <p:nvPr/>
              </p:nvSpPr>
              <p:spPr bwMode="auto">
                <a:xfrm>
                  <a:off x="1969" y="3583"/>
                  <a:ext cx="162" cy="100"/>
                </a:xfrm>
                <a:custGeom>
                  <a:avLst/>
                  <a:gdLst>
                    <a:gd name="T0" fmla="*/ 76 w 162"/>
                    <a:gd name="T1" fmla="*/ 0 h 100"/>
                    <a:gd name="T2" fmla="*/ 51 w 162"/>
                    <a:gd name="T3" fmla="*/ 25 h 100"/>
                    <a:gd name="T4" fmla="*/ 34 w 162"/>
                    <a:gd name="T5" fmla="*/ 50 h 100"/>
                    <a:gd name="T6" fmla="*/ 0 w 162"/>
                    <a:gd name="T7" fmla="*/ 74 h 100"/>
                    <a:gd name="T8" fmla="*/ 0 w 162"/>
                    <a:gd name="T9" fmla="*/ 91 h 100"/>
                    <a:gd name="T10" fmla="*/ 26 w 162"/>
                    <a:gd name="T11" fmla="*/ 99 h 100"/>
                    <a:gd name="T12" fmla="*/ 60 w 162"/>
                    <a:gd name="T13" fmla="*/ 91 h 100"/>
                    <a:gd name="T14" fmla="*/ 93 w 162"/>
                    <a:gd name="T15" fmla="*/ 74 h 100"/>
                    <a:gd name="T16" fmla="*/ 119 w 162"/>
                    <a:gd name="T17" fmla="*/ 58 h 100"/>
                    <a:gd name="T18" fmla="*/ 145 w 162"/>
                    <a:gd name="T19" fmla="*/ 58 h 100"/>
                    <a:gd name="T20" fmla="*/ 161 w 162"/>
                    <a:gd name="T21" fmla="*/ 50 h 100"/>
                    <a:gd name="T22" fmla="*/ 153 w 162"/>
                    <a:gd name="T23" fmla="*/ 8 h 100"/>
                    <a:gd name="T24" fmla="*/ 76 w 162"/>
                    <a:gd name="T25" fmla="*/ 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100"/>
                    <a:gd name="T41" fmla="*/ 162 w 162"/>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100">
                      <a:moveTo>
                        <a:pt x="76" y="0"/>
                      </a:moveTo>
                      <a:lnTo>
                        <a:pt x="51" y="25"/>
                      </a:lnTo>
                      <a:lnTo>
                        <a:pt x="34" y="50"/>
                      </a:lnTo>
                      <a:lnTo>
                        <a:pt x="0" y="74"/>
                      </a:lnTo>
                      <a:lnTo>
                        <a:pt x="0" y="91"/>
                      </a:lnTo>
                      <a:lnTo>
                        <a:pt x="26" y="99"/>
                      </a:lnTo>
                      <a:lnTo>
                        <a:pt x="60" y="91"/>
                      </a:lnTo>
                      <a:lnTo>
                        <a:pt x="93" y="74"/>
                      </a:lnTo>
                      <a:lnTo>
                        <a:pt x="119" y="58"/>
                      </a:lnTo>
                      <a:lnTo>
                        <a:pt x="145" y="58"/>
                      </a:lnTo>
                      <a:lnTo>
                        <a:pt x="161" y="50"/>
                      </a:lnTo>
                      <a:lnTo>
                        <a:pt x="153" y="8"/>
                      </a:lnTo>
                      <a:lnTo>
                        <a:pt x="76"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55" name="Freeform 95"/>
                <p:cNvSpPr>
                  <a:spLocks/>
                </p:cNvSpPr>
                <p:nvPr/>
              </p:nvSpPr>
              <p:spPr bwMode="auto">
                <a:xfrm>
                  <a:off x="2263" y="3637"/>
                  <a:ext cx="100" cy="108"/>
                </a:xfrm>
                <a:custGeom>
                  <a:avLst/>
                  <a:gdLst>
                    <a:gd name="T0" fmla="*/ 8 w 100"/>
                    <a:gd name="T1" fmla="*/ 0 h 108"/>
                    <a:gd name="T2" fmla="*/ 0 w 100"/>
                    <a:gd name="T3" fmla="*/ 24 h 108"/>
                    <a:gd name="T4" fmla="*/ 17 w 100"/>
                    <a:gd name="T5" fmla="*/ 41 h 108"/>
                    <a:gd name="T6" fmla="*/ 17 w 100"/>
                    <a:gd name="T7" fmla="*/ 66 h 108"/>
                    <a:gd name="T8" fmla="*/ 42 w 100"/>
                    <a:gd name="T9" fmla="*/ 91 h 108"/>
                    <a:gd name="T10" fmla="*/ 57 w 100"/>
                    <a:gd name="T11" fmla="*/ 99 h 108"/>
                    <a:gd name="T12" fmla="*/ 74 w 100"/>
                    <a:gd name="T13" fmla="*/ 107 h 108"/>
                    <a:gd name="T14" fmla="*/ 91 w 100"/>
                    <a:gd name="T15" fmla="*/ 99 h 108"/>
                    <a:gd name="T16" fmla="*/ 99 w 100"/>
                    <a:gd name="T17" fmla="*/ 83 h 108"/>
                    <a:gd name="T18" fmla="*/ 99 w 100"/>
                    <a:gd name="T19" fmla="*/ 66 h 108"/>
                    <a:gd name="T20" fmla="*/ 82 w 100"/>
                    <a:gd name="T21" fmla="*/ 33 h 108"/>
                    <a:gd name="T22" fmla="*/ 57 w 100"/>
                    <a:gd name="T23" fmla="*/ 8 h 108"/>
                    <a:gd name="T24" fmla="*/ 57 w 100"/>
                    <a:gd name="T25" fmla="*/ 0 h 108"/>
                    <a:gd name="T26" fmla="*/ 8 w 100"/>
                    <a:gd name="T27" fmla="*/ 0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108"/>
                    <a:gd name="T44" fmla="*/ 100 w 100"/>
                    <a:gd name="T45" fmla="*/ 108 h 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108">
                      <a:moveTo>
                        <a:pt x="8" y="0"/>
                      </a:moveTo>
                      <a:lnTo>
                        <a:pt x="0" y="24"/>
                      </a:lnTo>
                      <a:lnTo>
                        <a:pt x="17" y="41"/>
                      </a:lnTo>
                      <a:lnTo>
                        <a:pt x="17" y="66"/>
                      </a:lnTo>
                      <a:lnTo>
                        <a:pt x="42" y="91"/>
                      </a:lnTo>
                      <a:lnTo>
                        <a:pt x="57" y="99"/>
                      </a:lnTo>
                      <a:lnTo>
                        <a:pt x="74" y="107"/>
                      </a:lnTo>
                      <a:lnTo>
                        <a:pt x="91" y="99"/>
                      </a:lnTo>
                      <a:lnTo>
                        <a:pt x="99" y="83"/>
                      </a:lnTo>
                      <a:lnTo>
                        <a:pt x="99" y="66"/>
                      </a:lnTo>
                      <a:lnTo>
                        <a:pt x="82" y="33"/>
                      </a:lnTo>
                      <a:lnTo>
                        <a:pt x="57" y="8"/>
                      </a:lnTo>
                      <a:lnTo>
                        <a:pt x="57" y="0"/>
                      </a:lnTo>
                      <a:lnTo>
                        <a:pt x="8" y="0"/>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nvGrpSpPr>
              <p:cNvPr id="63535" name="Group 96"/>
              <p:cNvGrpSpPr>
                <a:grpSpLocks/>
              </p:cNvGrpSpPr>
              <p:nvPr/>
            </p:nvGrpSpPr>
            <p:grpSpPr bwMode="auto">
              <a:xfrm>
                <a:off x="2005" y="2265"/>
                <a:ext cx="367" cy="1365"/>
                <a:chOff x="2005" y="2265"/>
                <a:chExt cx="367" cy="1365"/>
              </a:xfrm>
            </p:grpSpPr>
            <p:sp>
              <p:nvSpPr>
                <p:cNvPr id="63543" name="Freeform 97"/>
                <p:cNvSpPr>
                  <a:spLocks/>
                </p:cNvSpPr>
                <p:nvPr/>
              </p:nvSpPr>
              <p:spPr bwMode="auto">
                <a:xfrm>
                  <a:off x="2014" y="2969"/>
                  <a:ext cx="46" cy="126"/>
                </a:xfrm>
                <a:custGeom>
                  <a:avLst/>
                  <a:gdLst>
                    <a:gd name="T0" fmla="*/ 8 w 46"/>
                    <a:gd name="T1" fmla="*/ 8 h 126"/>
                    <a:gd name="T2" fmla="*/ 0 w 46"/>
                    <a:gd name="T3" fmla="*/ 67 h 126"/>
                    <a:gd name="T4" fmla="*/ 22 w 46"/>
                    <a:gd name="T5" fmla="*/ 109 h 126"/>
                    <a:gd name="T6" fmla="*/ 37 w 46"/>
                    <a:gd name="T7" fmla="*/ 125 h 126"/>
                    <a:gd name="T8" fmla="*/ 30 w 46"/>
                    <a:gd name="T9" fmla="*/ 67 h 126"/>
                    <a:gd name="T10" fmla="*/ 37 w 46"/>
                    <a:gd name="T11" fmla="*/ 75 h 126"/>
                    <a:gd name="T12" fmla="*/ 45 w 46"/>
                    <a:gd name="T13" fmla="*/ 92 h 126"/>
                    <a:gd name="T14" fmla="*/ 45 w 46"/>
                    <a:gd name="T15" fmla="*/ 67 h 126"/>
                    <a:gd name="T16" fmla="*/ 37 w 46"/>
                    <a:gd name="T17" fmla="*/ 33 h 126"/>
                    <a:gd name="T18" fmla="*/ 22 w 46"/>
                    <a:gd name="T19" fmla="*/ 0 h 126"/>
                    <a:gd name="T20" fmla="*/ 8 w 46"/>
                    <a:gd name="T21" fmla="*/ 8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26"/>
                    <a:gd name="T35" fmla="*/ 46 w 46"/>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26">
                      <a:moveTo>
                        <a:pt x="8" y="8"/>
                      </a:moveTo>
                      <a:lnTo>
                        <a:pt x="0" y="67"/>
                      </a:lnTo>
                      <a:lnTo>
                        <a:pt x="22" y="109"/>
                      </a:lnTo>
                      <a:lnTo>
                        <a:pt x="37" y="125"/>
                      </a:lnTo>
                      <a:lnTo>
                        <a:pt x="30" y="67"/>
                      </a:lnTo>
                      <a:lnTo>
                        <a:pt x="37" y="75"/>
                      </a:lnTo>
                      <a:lnTo>
                        <a:pt x="45" y="92"/>
                      </a:lnTo>
                      <a:lnTo>
                        <a:pt x="45" y="67"/>
                      </a:lnTo>
                      <a:lnTo>
                        <a:pt x="37" y="33"/>
                      </a:lnTo>
                      <a:lnTo>
                        <a:pt x="22" y="0"/>
                      </a:lnTo>
                      <a:lnTo>
                        <a:pt x="8" y="8"/>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44" name="Freeform 98"/>
                <p:cNvSpPr>
                  <a:spLocks/>
                </p:cNvSpPr>
                <p:nvPr/>
              </p:nvSpPr>
              <p:spPr bwMode="auto">
                <a:xfrm>
                  <a:off x="2040" y="2693"/>
                  <a:ext cx="287" cy="937"/>
                </a:xfrm>
                <a:custGeom>
                  <a:avLst/>
                  <a:gdLst>
                    <a:gd name="T0" fmla="*/ 0 w 287"/>
                    <a:gd name="T1" fmla="*/ 0 h 937"/>
                    <a:gd name="T2" fmla="*/ 0 w 287"/>
                    <a:gd name="T3" fmla="*/ 512 h 937"/>
                    <a:gd name="T4" fmla="*/ 0 w 287"/>
                    <a:gd name="T5" fmla="*/ 882 h 937"/>
                    <a:gd name="T6" fmla="*/ 88 w 287"/>
                    <a:gd name="T7" fmla="*/ 900 h 937"/>
                    <a:gd name="T8" fmla="*/ 104 w 287"/>
                    <a:gd name="T9" fmla="*/ 591 h 937"/>
                    <a:gd name="T10" fmla="*/ 95 w 287"/>
                    <a:gd name="T11" fmla="*/ 565 h 937"/>
                    <a:gd name="T12" fmla="*/ 104 w 287"/>
                    <a:gd name="T13" fmla="*/ 547 h 937"/>
                    <a:gd name="T14" fmla="*/ 104 w 287"/>
                    <a:gd name="T15" fmla="*/ 362 h 937"/>
                    <a:gd name="T16" fmla="*/ 122 w 287"/>
                    <a:gd name="T17" fmla="*/ 423 h 937"/>
                    <a:gd name="T18" fmla="*/ 174 w 287"/>
                    <a:gd name="T19" fmla="*/ 679 h 937"/>
                    <a:gd name="T20" fmla="*/ 217 w 287"/>
                    <a:gd name="T21" fmla="*/ 936 h 937"/>
                    <a:gd name="T22" fmla="*/ 286 w 287"/>
                    <a:gd name="T23" fmla="*/ 936 h 937"/>
                    <a:gd name="T24" fmla="*/ 252 w 287"/>
                    <a:gd name="T25" fmla="*/ 582 h 937"/>
                    <a:gd name="T26" fmla="*/ 243 w 287"/>
                    <a:gd name="T27" fmla="*/ 292 h 937"/>
                    <a:gd name="T28" fmla="*/ 243 w 287"/>
                    <a:gd name="T29" fmla="*/ 9 h 937"/>
                    <a:gd name="T30" fmla="*/ 0 w 287"/>
                    <a:gd name="T31" fmla="*/ 0 h 9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937"/>
                    <a:gd name="T50" fmla="*/ 287 w 287"/>
                    <a:gd name="T51" fmla="*/ 937 h 9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937">
                      <a:moveTo>
                        <a:pt x="0" y="0"/>
                      </a:moveTo>
                      <a:lnTo>
                        <a:pt x="0" y="512"/>
                      </a:lnTo>
                      <a:lnTo>
                        <a:pt x="0" y="882"/>
                      </a:lnTo>
                      <a:lnTo>
                        <a:pt x="88" y="900"/>
                      </a:lnTo>
                      <a:lnTo>
                        <a:pt x="104" y="591"/>
                      </a:lnTo>
                      <a:lnTo>
                        <a:pt x="95" y="565"/>
                      </a:lnTo>
                      <a:lnTo>
                        <a:pt x="104" y="547"/>
                      </a:lnTo>
                      <a:lnTo>
                        <a:pt x="104" y="362"/>
                      </a:lnTo>
                      <a:lnTo>
                        <a:pt x="122" y="423"/>
                      </a:lnTo>
                      <a:lnTo>
                        <a:pt x="174" y="679"/>
                      </a:lnTo>
                      <a:lnTo>
                        <a:pt x="217" y="936"/>
                      </a:lnTo>
                      <a:lnTo>
                        <a:pt x="286" y="936"/>
                      </a:lnTo>
                      <a:lnTo>
                        <a:pt x="252" y="582"/>
                      </a:lnTo>
                      <a:lnTo>
                        <a:pt x="243" y="292"/>
                      </a:lnTo>
                      <a:lnTo>
                        <a:pt x="243" y="9"/>
                      </a:lnTo>
                      <a:lnTo>
                        <a:pt x="0" y="0"/>
                      </a:lnTo>
                    </a:path>
                  </a:pathLst>
                </a:custGeom>
                <a:solidFill>
                  <a:srgbClr val="0000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45" name="Freeform 99"/>
                <p:cNvSpPr>
                  <a:spLocks/>
                </p:cNvSpPr>
                <p:nvPr/>
              </p:nvSpPr>
              <p:spPr bwMode="auto">
                <a:xfrm>
                  <a:off x="2005" y="2265"/>
                  <a:ext cx="367" cy="706"/>
                </a:xfrm>
                <a:custGeom>
                  <a:avLst/>
                  <a:gdLst>
                    <a:gd name="T0" fmla="*/ 122 w 367"/>
                    <a:gd name="T1" fmla="*/ 9 h 706"/>
                    <a:gd name="T2" fmla="*/ 9 w 367"/>
                    <a:gd name="T3" fmla="*/ 88 h 706"/>
                    <a:gd name="T4" fmla="*/ 9 w 367"/>
                    <a:gd name="T5" fmla="*/ 317 h 706"/>
                    <a:gd name="T6" fmla="*/ 0 w 367"/>
                    <a:gd name="T7" fmla="*/ 432 h 706"/>
                    <a:gd name="T8" fmla="*/ 9 w 367"/>
                    <a:gd name="T9" fmla="*/ 705 h 706"/>
                    <a:gd name="T10" fmla="*/ 34 w 367"/>
                    <a:gd name="T11" fmla="*/ 705 h 706"/>
                    <a:gd name="T12" fmla="*/ 43 w 367"/>
                    <a:gd name="T13" fmla="*/ 432 h 706"/>
                    <a:gd name="T14" fmla="*/ 279 w 367"/>
                    <a:gd name="T15" fmla="*/ 432 h 706"/>
                    <a:gd name="T16" fmla="*/ 288 w 367"/>
                    <a:gd name="T17" fmla="*/ 361 h 706"/>
                    <a:gd name="T18" fmla="*/ 297 w 367"/>
                    <a:gd name="T19" fmla="*/ 405 h 706"/>
                    <a:gd name="T20" fmla="*/ 279 w 367"/>
                    <a:gd name="T21" fmla="*/ 511 h 706"/>
                    <a:gd name="T22" fmla="*/ 261 w 367"/>
                    <a:gd name="T23" fmla="*/ 669 h 706"/>
                    <a:gd name="T24" fmla="*/ 304 w 367"/>
                    <a:gd name="T25" fmla="*/ 678 h 706"/>
                    <a:gd name="T26" fmla="*/ 366 w 367"/>
                    <a:gd name="T27" fmla="*/ 405 h 706"/>
                    <a:gd name="T28" fmla="*/ 322 w 367"/>
                    <a:gd name="T29" fmla="*/ 79 h 706"/>
                    <a:gd name="T30" fmla="*/ 201 w 367"/>
                    <a:gd name="T31" fmla="*/ 0 h 706"/>
                    <a:gd name="T32" fmla="*/ 148 w 367"/>
                    <a:gd name="T33" fmla="*/ 36 h 706"/>
                    <a:gd name="T34" fmla="*/ 122 w 367"/>
                    <a:gd name="T35" fmla="*/ 9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7"/>
                    <a:gd name="T55" fmla="*/ 0 h 706"/>
                    <a:gd name="T56" fmla="*/ 367 w 367"/>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7" h="706">
                      <a:moveTo>
                        <a:pt x="122" y="9"/>
                      </a:moveTo>
                      <a:lnTo>
                        <a:pt x="9" y="88"/>
                      </a:lnTo>
                      <a:lnTo>
                        <a:pt x="9" y="317"/>
                      </a:lnTo>
                      <a:lnTo>
                        <a:pt x="0" y="432"/>
                      </a:lnTo>
                      <a:lnTo>
                        <a:pt x="9" y="705"/>
                      </a:lnTo>
                      <a:lnTo>
                        <a:pt x="34" y="705"/>
                      </a:lnTo>
                      <a:lnTo>
                        <a:pt x="43" y="432"/>
                      </a:lnTo>
                      <a:lnTo>
                        <a:pt x="279" y="432"/>
                      </a:lnTo>
                      <a:lnTo>
                        <a:pt x="288" y="361"/>
                      </a:lnTo>
                      <a:lnTo>
                        <a:pt x="297" y="405"/>
                      </a:lnTo>
                      <a:lnTo>
                        <a:pt x="279" y="511"/>
                      </a:lnTo>
                      <a:lnTo>
                        <a:pt x="261" y="669"/>
                      </a:lnTo>
                      <a:lnTo>
                        <a:pt x="304" y="678"/>
                      </a:lnTo>
                      <a:lnTo>
                        <a:pt x="366" y="405"/>
                      </a:lnTo>
                      <a:lnTo>
                        <a:pt x="322" y="79"/>
                      </a:lnTo>
                      <a:lnTo>
                        <a:pt x="201" y="0"/>
                      </a:lnTo>
                      <a:lnTo>
                        <a:pt x="148" y="36"/>
                      </a:lnTo>
                      <a:lnTo>
                        <a:pt x="122" y="9"/>
                      </a:lnTo>
                    </a:path>
                  </a:pathLst>
                </a:custGeom>
                <a:solidFill>
                  <a:srgbClr val="3F7FF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46" name="Freeform 100"/>
                <p:cNvSpPr>
                  <a:spLocks/>
                </p:cNvSpPr>
                <p:nvPr/>
              </p:nvSpPr>
              <p:spPr bwMode="auto">
                <a:xfrm>
                  <a:off x="2263" y="2942"/>
                  <a:ext cx="46" cy="109"/>
                </a:xfrm>
                <a:custGeom>
                  <a:avLst/>
                  <a:gdLst>
                    <a:gd name="T0" fmla="*/ 15 w 46"/>
                    <a:gd name="T1" fmla="*/ 0 h 109"/>
                    <a:gd name="T2" fmla="*/ 0 w 46"/>
                    <a:gd name="T3" fmla="*/ 58 h 109"/>
                    <a:gd name="T4" fmla="*/ 23 w 46"/>
                    <a:gd name="T5" fmla="*/ 108 h 109"/>
                    <a:gd name="T6" fmla="*/ 31 w 46"/>
                    <a:gd name="T7" fmla="*/ 108 h 109"/>
                    <a:gd name="T8" fmla="*/ 45 w 46"/>
                    <a:gd name="T9" fmla="*/ 100 h 109"/>
                    <a:gd name="T10" fmla="*/ 38 w 46"/>
                    <a:gd name="T11" fmla="*/ 83 h 109"/>
                    <a:gd name="T12" fmla="*/ 38 w 46"/>
                    <a:gd name="T13" fmla="*/ 58 h 109"/>
                    <a:gd name="T14" fmla="*/ 45 w 46"/>
                    <a:gd name="T15" fmla="*/ 42 h 109"/>
                    <a:gd name="T16" fmla="*/ 38 w 46"/>
                    <a:gd name="T17" fmla="*/ 0 h 109"/>
                    <a:gd name="T18" fmla="*/ 15 w 46"/>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09"/>
                    <a:gd name="T32" fmla="*/ 46 w 46"/>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09">
                      <a:moveTo>
                        <a:pt x="15" y="0"/>
                      </a:moveTo>
                      <a:lnTo>
                        <a:pt x="0" y="58"/>
                      </a:lnTo>
                      <a:lnTo>
                        <a:pt x="23" y="108"/>
                      </a:lnTo>
                      <a:lnTo>
                        <a:pt x="31" y="108"/>
                      </a:lnTo>
                      <a:lnTo>
                        <a:pt x="45" y="100"/>
                      </a:lnTo>
                      <a:lnTo>
                        <a:pt x="38" y="83"/>
                      </a:lnTo>
                      <a:lnTo>
                        <a:pt x="38" y="58"/>
                      </a:lnTo>
                      <a:lnTo>
                        <a:pt x="45" y="42"/>
                      </a:lnTo>
                      <a:lnTo>
                        <a:pt x="38" y="0"/>
                      </a:lnTo>
                      <a:lnTo>
                        <a:pt x="15" y="0"/>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547" name="Group 101"/>
                <p:cNvGrpSpPr>
                  <a:grpSpLocks/>
                </p:cNvGrpSpPr>
                <p:nvPr/>
              </p:nvGrpSpPr>
              <p:grpSpPr bwMode="auto">
                <a:xfrm>
                  <a:off x="2049" y="2274"/>
                  <a:ext cx="242" cy="446"/>
                  <a:chOff x="2049" y="2274"/>
                  <a:chExt cx="242" cy="446"/>
                </a:xfrm>
              </p:grpSpPr>
              <p:grpSp>
                <p:nvGrpSpPr>
                  <p:cNvPr id="63548" name="Group 102"/>
                  <p:cNvGrpSpPr>
                    <a:grpSpLocks/>
                  </p:cNvGrpSpPr>
                  <p:nvPr/>
                </p:nvGrpSpPr>
                <p:grpSpPr bwMode="auto">
                  <a:xfrm>
                    <a:off x="2049" y="2274"/>
                    <a:ext cx="242" cy="446"/>
                    <a:chOff x="2049" y="2274"/>
                    <a:chExt cx="242" cy="446"/>
                  </a:xfrm>
                </p:grpSpPr>
                <p:grpSp>
                  <p:nvGrpSpPr>
                    <p:cNvPr id="63550" name="Group 103"/>
                    <p:cNvGrpSpPr>
                      <a:grpSpLocks/>
                    </p:cNvGrpSpPr>
                    <p:nvPr/>
                  </p:nvGrpSpPr>
                  <p:grpSpPr bwMode="auto">
                    <a:xfrm>
                      <a:off x="2049" y="2702"/>
                      <a:ext cx="242" cy="18"/>
                      <a:chOff x="2049" y="2702"/>
                      <a:chExt cx="242" cy="18"/>
                    </a:xfrm>
                  </p:grpSpPr>
                  <p:sp>
                    <p:nvSpPr>
                      <p:cNvPr id="63552" name="Freeform 104"/>
                      <p:cNvSpPr>
                        <a:spLocks/>
                      </p:cNvSpPr>
                      <p:nvPr/>
                    </p:nvSpPr>
                    <p:spPr bwMode="auto">
                      <a:xfrm>
                        <a:off x="2049" y="2719"/>
                        <a:ext cx="242" cy="1"/>
                      </a:xfrm>
                      <a:custGeom>
                        <a:avLst/>
                        <a:gdLst>
                          <a:gd name="T0" fmla="*/ 0 w 242"/>
                          <a:gd name="T1" fmla="*/ 0 h 1"/>
                          <a:gd name="T2" fmla="*/ 241 w 242"/>
                          <a:gd name="T3" fmla="*/ 0 h 1"/>
                          <a:gd name="T4" fmla="*/ 0 w 242"/>
                          <a:gd name="T5" fmla="*/ 0 h 1"/>
                          <a:gd name="T6" fmla="*/ 0 60000 65536"/>
                          <a:gd name="T7" fmla="*/ 0 60000 65536"/>
                          <a:gd name="T8" fmla="*/ 0 60000 65536"/>
                          <a:gd name="T9" fmla="*/ 0 w 242"/>
                          <a:gd name="T10" fmla="*/ 0 h 1"/>
                          <a:gd name="T11" fmla="*/ 242 w 242"/>
                          <a:gd name="T12" fmla="*/ 1 h 1"/>
                        </a:gdLst>
                        <a:ahLst/>
                        <a:cxnLst>
                          <a:cxn ang="T6">
                            <a:pos x="T0" y="T1"/>
                          </a:cxn>
                          <a:cxn ang="T7">
                            <a:pos x="T2" y="T3"/>
                          </a:cxn>
                          <a:cxn ang="T8">
                            <a:pos x="T4" y="T5"/>
                          </a:cxn>
                        </a:cxnLst>
                        <a:rect l="T9" t="T10" r="T11" b="T12"/>
                        <a:pathLst>
                          <a:path w="242" h="1">
                            <a:moveTo>
                              <a:pt x="0" y="0"/>
                            </a:moveTo>
                            <a:lnTo>
                              <a:pt x="241" y="0"/>
                            </a:lnTo>
                            <a:lnTo>
                              <a:pt x="0"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sp>
                    <p:nvSpPr>
                      <p:cNvPr id="63553" name="Freeform 105"/>
                      <p:cNvSpPr>
                        <a:spLocks/>
                      </p:cNvSpPr>
                      <p:nvPr/>
                    </p:nvSpPr>
                    <p:spPr bwMode="auto">
                      <a:xfrm>
                        <a:off x="2049" y="2702"/>
                        <a:ext cx="242" cy="1"/>
                      </a:xfrm>
                      <a:custGeom>
                        <a:avLst/>
                        <a:gdLst>
                          <a:gd name="T0" fmla="*/ 0 w 242"/>
                          <a:gd name="T1" fmla="*/ 0 h 1"/>
                          <a:gd name="T2" fmla="*/ 241 w 242"/>
                          <a:gd name="T3" fmla="*/ 0 h 1"/>
                          <a:gd name="T4" fmla="*/ 0 w 242"/>
                          <a:gd name="T5" fmla="*/ 0 h 1"/>
                          <a:gd name="T6" fmla="*/ 0 60000 65536"/>
                          <a:gd name="T7" fmla="*/ 0 60000 65536"/>
                          <a:gd name="T8" fmla="*/ 0 60000 65536"/>
                          <a:gd name="T9" fmla="*/ 0 w 242"/>
                          <a:gd name="T10" fmla="*/ 0 h 1"/>
                          <a:gd name="T11" fmla="*/ 242 w 242"/>
                          <a:gd name="T12" fmla="*/ 1 h 1"/>
                        </a:gdLst>
                        <a:ahLst/>
                        <a:cxnLst>
                          <a:cxn ang="T6">
                            <a:pos x="T0" y="T1"/>
                          </a:cxn>
                          <a:cxn ang="T7">
                            <a:pos x="T2" y="T3"/>
                          </a:cxn>
                          <a:cxn ang="T8">
                            <a:pos x="T4" y="T5"/>
                          </a:cxn>
                        </a:cxnLst>
                        <a:rect l="T9" t="T10" r="T11" b="T12"/>
                        <a:pathLst>
                          <a:path w="242" h="1">
                            <a:moveTo>
                              <a:pt x="0" y="0"/>
                            </a:moveTo>
                            <a:lnTo>
                              <a:pt x="241" y="0"/>
                            </a:lnTo>
                            <a:lnTo>
                              <a:pt x="0"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sp>
                  <p:nvSpPr>
                    <p:cNvPr id="63551" name="Freeform 106"/>
                    <p:cNvSpPr>
                      <a:spLocks/>
                    </p:cNvSpPr>
                    <p:nvPr/>
                  </p:nvSpPr>
                  <p:spPr bwMode="auto">
                    <a:xfrm>
                      <a:off x="2121" y="2274"/>
                      <a:ext cx="107" cy="64"/>
                    </a:xfrm>
                    <a:custGeom>
                      <a:avLst/>
                      <a:gdLst>
                        <a:gd name="T0" fmla="*/ 0 w 107"/>
                        <a:gd name="T1" fmla="*/ 9 h 64"/>
                        <a:gd name="T2" fmla="*/ 0 w 107"/>
                        <a:gd name="T3" fmla="*/ 63 h 64"/>
                        <a:gd name="T4" fmla="*/ 35 w 107"/>
                        <a:gd name="T5" fmla="*/ 27 h 64"/>
                        <a:gd name="T6" fmla="*/ 53 w 107"/>
                        <a:gd name="T7" fmla="*/ 63 h 64"/>
                        <a:gd name="T8" fmla="*/ 106 w 107"/>
                        <a:gd name="T9" fmla="*/ 0 h 64"/>
                        <a:gd name="T10" fmla="*/ 0 60000 65536"/>
                        <a:gd name="T11" fmla="*/ 0 60000 65536"/>
                        <a:gd name="T12" fmla="*/ 0 60000 65536"/>
                        <a:gd name="T13" fmla="*/ 0 60000 65536"/>
                        <a:gd name="T14" fmla="*/ 0 60000 65536"/>
                        <a:gd name="T15" fmla="*/ 0 w 107"/>
                        <a:gd name="T16" fmla="*/ 0 h 64"/>
                        <a:gd name="T17" fmla="*/ 107 w 107"/>
                        <a:gd name="T18" fmla="*/ 64 h 64"/>
                      </a:gdLst>
                      <a:ahLst/>
                      <a:cxnLst>
                        <a:cxn ang="T10">
                          <a:pos x="T0" y="T1"/>
                        </a:cxn>
                        <a:cxn ang="T11">
                          <a:pos x="T2" y="T3"/>
                        </a:cxn>
                        <a:cxn ang="T12">
                          <a:pos x="T4" y="T5"/>
                        </a:cxn>
                        <a:cxn ang="T13">
                          <a:pos x="T6" y="T7"/>
                        </a:cxn>
                        <a:cxn ang="T14">
                          <a:pos x="T8" y="T9"/>
                        </a:cxn>
                      </a:cxnLst>
                      <a:rect l="T15" t="T16" r="T17" b="T18"/>
                      <a:pathLst>
                        <a:path w="107" h="64">
                          <a:moveTo>
                            <a:pt x="0" y="9"/>
                          </a:moveTo>
                          <a:lnTo>
                            <a:pt x="0" y="63"/>
                          </a:lnTo>
                          <a:lnTo>
                            <a:pt x="35" y="27"/>
                          </a:lnTo>
                          <a:lnTo>
                            <a:pt x="53" y="63"/>
                          </a:lnTo>
                          <a:lnTo>
                            <a:pt x="106"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sp>
                <p:nvSpPr>
                  <p:cNvPr id="63549" name="Freeform 107"/>
                  <p:cNvSpPr>
                    <a:spLocks/>
                  </p:cNvSpPr>
                  <p:nvPr/>
                </p:nvSpPr>
                <p:spPr bwMode="auto">
                  <a:xfrm>
                    <a:off x="2156" y="2310"/>
                    <a:ext cx="1" cy="410"/>
                  </a:xfrm>
                  <a:custGeom>
                    <a:avLst/>
                    <a:gdLst>
                      <a:gd name="T0" fmla="*/ 0 w 1"/>
                      <a:gd name="T1" fmla="*/ 0 h 410"/>
                      <a:gd name="T2" fmla="*/ 0 w 1"/>
                      <a:gd name="T3" fmla="*/ 409 h 410"/>
                      <a:gd name="T4" fmla="*/ 0 w 1"/>
                      <a:gd name="T5" fmla="*/ 0 h 410"/>
                      <a:gd name="T6" fmla="*/ 0 60000 65536"/>
                      <a:gd name="T7" fmla="*/ 0 60000 65536"/>
                      <a:gd name="T8" fmla="*/ 0 60000 65536"/>
                      <a:gd name="T9" fmla="*/ 0 w 1"/>
                      <a:gd name="T10" fmla="*/ 0 h 410"/>
                      <a:gd name="T11" fmla="*/ 1 w 1"/>
                      <a:gd name="T12" fmla="*/ 410 h 410"/>
                    </a:gdLst>
                    <a:ahLst/>
                    <a:cxnLst>
                      <a:cxn ang="T6">
                        <a:pos x="T0" y="T1"/>
                      </a:cxn>
                      <a:cxn ang="T7">
                        <a:pos x="T2" y="T3"/>
                      </a:cxn>
                      <a:cxn ang="T8">
                        <a:pos x="T4" y="T5"/>
                      </a:cxn>
                    </a:cxnLst>
                    <a:rect l="T9" t="T10" r="T11" b="T12"/>
                    <a:pathLst>
                      <a:path w="1" h="410">
                        <a:moveTo>
                          <a:pt x="0" y="0"/>
                        </a:moveTo>
                        <a:lnTo>
                          <a:pt x="0" y="409"/>
                        </a:lnTo>
                        <a:lnTo>
                          <a:pt x="0" y="0"/>
                        </a:lnTo>
                      </a:path>
                    </a:pathLst>
                  </a:custGeom>
                  <a:noFill/>
                  <a:ln w="12699"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grpSp>
          <p:grpSp>
            <p:nvGrpSpPr>
              <p:cNvPr id="63536" name="Group 108"/>
              <p:cNvGrpSpPr>
                <a:grpSpLocks/>
              </p:cNvGrpSpPr>
              <p:nvPr/>
            </p:nvGrpSpPr>
            <p:grpSpPr bwMode="auto">
              <a:xfrm>
                <a:off x="2085" y="2043"/>
                <a:ext cx="144" cy="251"/>
                <a:chOff x="2085" y="2043"/>
                <a:chExt cx="144" cy="251"/>
              </a:xfrm>
            </p:grpSpPr>
            <p:grpSp>
              <p:nvGrpSpPr>
                <p:cNvPr id="63537" name="Group 109"/>
                <p:cNvGrpSpPr>
                  <a:grpSpLocks/>
                </p:cNvGrpSpPr>
                <p:nvPr/>
              </p:nvGrpSpPr>
              <p:grpSpPr bwMode="auto">
                <a:xfrm>
                  <a:off x="2085" y="2061"/>
                  <a:ext cx="144" cy="233"/>
                  <a:chOff x="2085" y="2061"/>
                  <a:chExt cx="144" cy="233"/>
                </a:xfrm>
              </p:grpSpPr>
              <p:sp>
                <p:nvSpPr>
                  <p:cNvPr id="63539" name="Freeform 110"/>
                  <p:cNvSpPr>
                    <a:spLocks/>
                  </p:cNvSpPr>
                  <p:nvPr/>
                </p:nvSpPr>
                <p:spPr bwMode="auto">
                  <a:xfrm>
                    <a:off x="2085" y="2061"/>
                    <a:ext cx="144" cy="233"/>
                  </a:xfrm>
                  <a:custGeom>
                    <a:avLst/>
                    <a:gdLst>
                      <a:gd name="T0" fmla="*/ 9 w 144"/>
                      <a:gd name="T1" fmla="*/ 43 h 233"/>
                      <a:gd name="T2" fmla="*/ 9 w 144"/>
                      <a:gd name="T3" fmla="*/ 60 h 233"/>
                      <a:gd name="T4" fmla="*/ 0 w 144"/>
                      <a:gd name="T5" fmla="*/ 69 h 233"/>
                      <a:gd name="T6" fmla="*/ 9 w 144"/>
                      <a:gd name="T7" fmla="*/ 77 h 233"/>
                      <a:gd name="T8" fmla="*/ 0 w 144"/>
                      <a:gd name="T9" fmla="*/ 102 h 233"/>
                      <a:gd name="T10" fmla="*/ 9 w 144"/>
                      <a:gd name="T11" fmla="*/ 129 h 233"/>
                      <a:gd name="T12" fmla="*/ 9 w 144"/>
                      <a:gd name="T13" fmla="*/ 137 h 233"/>
                      <a:gd name="T14" fmla="*/ 9 w 144"/>
                      <a:gd name="T15" fmla="*/ 155 h 233"/>
                      <a:gd name="T16" fmla="*/ 17 w 144"/>
                      <a:gd name="T17" fmla="*/ 163 h 233"/>
                      <a:gd name="T18" fmla="*/ 26 w 144"/>
                      <a:gd name="T19" fmla="*/ 181 h 233"/>
                      <a:gd name="T20" fmla="*/ 34 w 144"/>
                      <a:gd name="T21" fmla="*/ 181 h 233"/>
                      <a:gd name="T22" fmla="*/ 43 w 144"/>
                      <a:gd name="T23" fmla="*/ 189 h 233"/>
                      <a:gd name="T24" fmla="*/ 43 w 144"/>
                      <a:gd name="T25" fmla="*/ 197 h 233"/>
                      <a:gd name="T26" fmla="*/ 43 w 144"/>
                      <a:gd name="T27" fmla="*/ 206 h 233"/>
                      <a:gd name="T28" fmla="*/ 67 w 144"/>
                      <a:gd name="T29" fmla="*/ 232 h 233"/>
                      <a:gd name="T30" fmla="*/ 118 w 144"/>
                      <a:gd name="T31" fmla="*/ 197 h 233"/>
                      <a:gd name="T32" fmla="*/ 118 w 144"/>
                      <a:gd name="T33" fmla="*/ 129 h 233"/>
                      <a:gd name="T34" fmla="*/ 127 w 144"/>
                      <a:gd name="T35" fmla="*/ 111 h 233"/>
                      <a:gd name="T36" fmla="*/ 134 w 144"/>
                      <a:gd name="T37" fmla="*/ 102 h 233"/>
                      <a:gd name="T38" fmla="*/ 134 w 144"/>
                      <a:gd name="T39" fmla="*/ 86 h 233"/>
                      <a:gd name="T40" fmla="*/ 143 w 144"/>
                      <a:gd name="T41" fmla="*/ 69 h 233"/>
                      <a:gd name="T42" fmla="*/ 134 w 144"/>
                      <a:gd name="T43" fmla="*/ 51 h 233"/>
                      <a:gd name="T44" fmla="*/ 134 w 144"/>
                      <a:gd name="T45" fmla="*/ 34 h 233"/>
                      <a:gd name="T46" fmla="*/ 134 w 144"/>
                      <a:gd name="T47" fmla="*/ 25 h 233"/>
                      <a:gd name="T48" fmla="*/ 127 w 144"/>
                      <a:gd name="T49" fmla="*/ 16 h 233"/>
                      <a:gd name="T50" fmla="*/ 118 w 144"/>
                      <a:gd name="T51" fmla="*/ 8 h 233"/>
                      <a:gd name="T52" fmla="*/ 110 w 144"/>
                      <a:gd name="T53" fmla="*/ 8 h 233"/>
                      <a:gd name="T54" fmla="*/ 101 w 144"/>
                      <a:gd name="T55" fmla="*/ 0 h 233"/>
                      <a:gd name="T56" fmla="*/ 84 w 144"/>
                      <a:gd name="T57" fmla="*/ 0 h 233"/>
                      <a:gd name="T58" fmla="*/ 67 w 144"/>
                      <a:gd name="T59" fmla="*/ 0 h 233"/>
                      <a:gd name="T60" fmla="*/ 50 w 144"/>
                      <a:gd name="T61" fmla="*/ 0 h 233"/>
                      <a:gd name="T62" fmla="*/ 34 w 144"/>
                      <a:gd name="T63" fmla="*/ 0 h 233"/>
                      <a:gd name="T64" fmla="*/ 26 w 144"/>
                      <a:gd name="T65" fmla="*/ 8 h 233"/>
                      <a:gd name="T66" fmla="*/ 17 w 144"/>
                      <a:gd name="T67" fmla="*/ 16 h 233"/>
                      <a:gd name="T68" fmla="*/ 9 w 144"/>
                      <a:gd name="T69" fmla="*/ 25 h 233"/>
                      <a:gd name="T70" fmla="*/ 9 w 144"/>
                      <a:gd name="T71" fmla="*/ 43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233"/>
                      <a:gd name="T110" fmla="*/ 144 w 144"/>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233">
                        <a:moveTo>
                          <a:pt x="9" y="43"/>
                        </a:moveTo>
                        <a:lnTo>
                          <a:pt x="9" y="60"/>
                        </a:lnTo>
                        <a:lnTo>
                          <a:pt x="0" y="69"/>
                        </a:lnTo>
                        <a:lnTo>
                          <a:pt x="9" y="77"/>
                        </a:lnTo>
                        <a:lnTo>
                          <a:pt x="0" y="102"/>
                        </a:lnTo>
                        <a:lnTo>
                          <a:pt x="9" y="129"/>
                        </a:lnTo>
                        <a:lnTo>
                          <a:pt x="9" y="137"/>
                        </a:lnTo>
                        <a:lnTo>
                          <a:pt x="9" y="155"/>
                        </a:lnTo>
                        <a:lnTo>
                          <a:pt x="17" y="163"/>
                        </a:lnTo>
                        <a:lnTo>
                          <a:pt x="26" y="181"/>
                        </a:lnTo>
                        <a:lnTo>
                          <a:pt x="34" y="181"/>
                        </a:lnTo>
                        <a:lnTo>
                          <a:pt x="43" y="189"/>
                        </a:lnTo>
                        <a:lnTo>
                          <a:pt x="43" y="197"/>
                        </a:lnTo>
                        <a:lnTo>
                          <a:pt x="43" y="206"/>
                        </a:lnTo>
                        <a:lnTo>
                          <a:pt x="67" y="232"/>
                        </a:lnTo>
                        <a:lnTo>
                          <a:pt x="118" y="197"/>
                        </a:lnTo>
                        <a:lnTo>
                          <a:pt x="118" y="129"/>
                        </a:lnTo>
                        <a:lnTo>
                          <a:pt x="127" y="111"/>
                        </a:lnTo>
                        <a:lnTo>
                          <a:pt x="134" y="102"/>
                        </a:lnTo>
                        <a:lnTo>
                          <a:pt x="134" y="86"/>
                        </a:lnTo>
                        <a:lnTo>
                          <a:pt x="143" y="69"/>
                        </a:lnTo>
                        <a:lnTo>
                          <a:pt x="134" y="51"/>
                        </a:lnTo>
                        <a:lnTo>
                          <a:pt x="134" y="34"/>
                        </a:lnTo>
                        <a:lnTo>
                          <a:pt x="134" y="25"/>
                        </a:lnTo>
                        <a:lnTo>
                          <a:pt x="127" y="16"/>
                        </a:lnTo>
                        <a:lnTo>
                          <a:pt x="118" y="8"/>
                        </a:lnTo>
                        <a:lnTo>
                          <a:pt x="110" y="8"/>
                        </a:lnTo>
                        <a:lnTo>
                          <a:pt x="101" y="0"/>
                        </a:lnTo>
                        <a:lnTo>
                          <a:pt x="84" y="0"/>
                        </a:lnTo>
                        <a:lnTo>
                          <a:pt x="67" y="0"/>
                        </a:lnTo>
                        <a:lnTo>
                          <a:pt x="50" y="0"/>
                        </a:lnTo>
                        <a:lnTo>
                          <a:pt x="34" y="0"/>
                        </a:lnTo>
                        <a:lnTo>
                          <a:pt x="26" y="8"/>
                        </a:lnTo>
                        <a:lnTo>
                          <a:pt x="17" y="16"/>
                        </a:lnTo>
                        <a:lnTo>
                          <a:pt x="9" y="25"/>
                        </a:lnTo>
                        <a:lnTo>
                          <a:pt x="9" y="43"/>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40" name="Freeform 111"/>
                  <p:cNvSpPr>
                    <a:spLocks/>
                  </p:cNvSpPr>
                  <p:nvPr/>
                </p:nvSpPr>
                <p:spPr bwMode="auto">
                  <a:xfrm>
                    <a:off x="2130" y="2141"/>
                    <a:ext cx="46" cy="46"/>
                  </a:xfrm>
                  <a:custGeom>
                    <a:avLst/>
                    <a:gdLst>
                      <a:gd name="T0" fmla="*/ 0 w 46"/>
                      <a:gd name="T1" fmla="*/ 0 h 46"/>
                      <a:gd name="T2" fmla="*/ 14 w 46"/>
                      <a:gd name="T3" fmla="*/ 0 h 46"/>
                      <a:gd name="T4" fmla="*/ 30 w 46"/>
                      <a:gd name="T5" fmla="*/ 0 h 46"/>
                      <a:gd name="T6" fmla="*/ 37 w 46"/>
                      <a:gd name="T7" fmla="*/ 0 h 46"/>
                      <a:gd name="T8" fmla="*/ 37 w 46"/>
                      <a:gd name="T9" fmla="*/ 8 h 46"/>
                      <a:gd name="T10" fmla="*/ 45 w 46"/>
                      <a:gd name="T11" fmla="*/ 8 h 46"/>
                      <a:gd name="T12" fmla="*/ 22 w 46"/>
                      <a:gd name="T13" fmla="*/ 8 h 46"/>
                      <a:gd name="T14" fmla="*/ 22 w 46"/>
                      <a:gd name="T15" fmla="*/ 14 h 46"/>
                      <a:gd name="T16" fmla="*/ 37 w 46"/>
                      <a:gd name="T17" fmla="*/ 14 h 46"/>
                      <a:gd name="T18" fmla="*/ 14 w 46"/>
                      <a:gd name="T19" fmla="*/ 14 h 46"/>
                      <a:gd name="T20" fmla="*/ 7 w 46"/>
                      <a:gd name="T21" fmla="*/ 14 h 46"/>
                      <a:gd name="T22" fmla="*/ 0 w 46"/>
                      <a:gd name="T23" fmla="*/ 37 h 46"/>
                      <a:gd name="T24" fmla="*/ 7 w 46"/>
                      <a:gd name="T25" fmla="*/ 45 h 46"/>
                      <a:gd name="T26" fmla="*/ 0 w 46"/>
                      <a:gd name="T27" fmla="*/ 37 h 46"/>
                      <a:gd name="T28" fmla="*/ 0 w 46"/>
                      <a:gd name="T29" fmla="*/ 8 h 46"/>
                      <a:gd name="T30" fmla="*/ 0 w 46"/>
                      <a:gd name="T31" fmla="*/ 0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46"/>
                      <a:gd name="T50" fmla="*/ 46 w 46"/>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46">
                        <a:moveTo>
                          <a:pt x="0" y="0"/>
                        </a:moveTo>
                        <a:lnTo>
                          <a:pt x="14" y="0"/>
                        </a:lnTo>
                        <a:lnTo>
                          <a:pt x="30" y="0"/>
                        </a:lnTo>
                        <a:lnTo>
                          <a:pt x="37" y="0"/>
                        </a:lnTo>
                        <a:lnTo>
                          <a:pt x="37" y="8"/>
                        </a:lnTo>
                        <a:lnTo>
                          <a:pt x="45" y="8"/>
                        </a:lnTo>
                        <a:lnTo>
                          <a:pt x="22" y="8"/>
                        </a:lnTo>
                        <a:lnTo>
                          <a:pt x="22" y="14"/>
                        </a:lnTo>
                        <a:lnTo>
                          <a:pt x="37" y="14"/>
                        </a:lnTo>
                        <a:lnTo>
                          <a:pt x="14" y="14"/>
                        </a:lnTo>
                        <a:lnTo>
                          <a:pt x="7" y="14"/>
                        </a:lnTo>
                        <a:lnTo>
                          <a:pt x="0" y="37"/>
                        </a:lnTo>
                        <a:lnTo>
                          <a:pt x="7" y="45"/>
                        </a:lnTo>
                        <a:lnTo>
                          <a:pt x="0" y="37"/>
                        </a:lnTo>
                        <a:lnTo>
                          <a:pt x="0" y="8"/>
                        </a:lnTo>
                        <a:lnTo>
                          <a:pt x="0" y="0"/>
                        </a:lnTo>
                      </a:path>
                    </a:pathLst>
                  </a:custGeom>
                  <a:solidFill>
                    <a:srgbClr val="7F3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41" name="Freeform 112"/>
                  <p:cNvSpPr>
                    <a:spLocks/>
                  </p:cNvSpPr>
                  <p:nvPr/>
                </p:nvSpPr>
                <p:spPr bwMode="auto">
                  <a:xfrm>
                    <a:off x="2094" y="2141"/>
                    <a:ext cx="20" cy="10"/>
                  </a:xfrm>
                  <a:custGeom>
                    <a:avLst/>
                    <a:gdLst>
                      <a:gd name="T0" fmla="*/ 13 w 20"/>
                      <a:gd name="T1" fmla="*/ 0 h 10"/>
                      <a:gd name="T2" fmla="*/ 6 w 20"/>
                      <a:gd name="T3" fmla="*/ 0 h 10"/>
                      <a:gd name="T4" fmla="*/ 0 w 20"/>
                      <a:gd name="T5" fmla="*/ 0 h 10"/>
                      <a:gd name="T6" fmla="*/ 0 w 20"/>
                      <a:gd name="T7" fmla="*/ 5 h 10"/>
                      <a:gd name="T8" fmla="*/ 0 w 20"/>
                      <a:gd name="T9" fmla="*/ 9 h 10"/>
                      <a:gd name="T10" fmla="*/ 6 w 20"/>
                      <a:gd name="T11" fmla="*/ 9 h 10"/>
                      <a:gd name="T12" fmla="*/ 13 w 20"/>
                      <a:gd name="T13" fmla="*/ 9 h 10"/>
                      <a:gd name="T14" fmla="*/ 6 w 20"/>
                      <a:gd name="T15" fmla="*/ 9 h 10"/>
                      <a:gd name="T16" fmla="*/ 0 w 20"/>
                      <a:gd name="T17" fmla="*/ 9 h 10"/>
                      <a:gd name="T18" fmla="*/ 13 w 20"/>
                      <a:gd name="T19" fmla="*/ 9 h 10"/>
                      <a:gd name="T20" fmla="*/ 19 w 20"/>
                      <a:gd name="T21" fmla="*/ 9 h 10"/>
                      <a:gd name="T22" fmla="*/ 13 w 20"/>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0"/>
                      <a:gd name="T38" fmla="*/ 20 w 2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0">
                        <a:moveTo>
                          <a:pt x="13" y="0"/>
                        </a:moveTo>
                        <a:lnTo>
                          <a:pt x="6" y="0"/>
                        </a:lnTo>
                        <a:lnTo>
                          <a:pt x="0" y="0"/>
                        </a:lnTo>
                        <a:lnTo>
                          <a:pt x="0" y="5"/>
                        </a:lnTo>
                        <a:lnTo>
                          <a:pt x="0" y="9"/>
                        </a:lnTo>
                        <a:lnTo>
                          <a:pt x="6" y="9"/>
                        </a:lnTo>
                        <a:lnTo>
                          <a:pt x="13" y="9"/>
                        </a:lnTo>
                        <a:lnTo>
                          <a:pt x="6" y="9"/>
                        </a:lnTo>
                        <a:lnTo>
                          <a:pt x="0" y="9"/>
                        </a:lnTo>
                        <a:lnTo>
                          <a:pt x="13" y="9"/>
                        </a:lnTo>
                        <a:lnTo>
                          <a:pt x="19" y="9"/>
                        </a:lnTo>
                        <a:lnTo>
                          <a:pt x="13" y="0"/>
                        </a:lnTo>
                      </a:path>
                    </a:pathLst>
                  </a:custGeom>
                  <a:solidFill>
                    <a:srgbClr val="7F3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42" name="Freeform 113"/>
                  <p:cNvSpPr>
                    <a:spLocks/>
                  </p:cNvSpPr>
                  <p:nvPr/>
                </p:nvSpPr>
                <p:spPr bwMode="auto">
                  <a:xfrm>
                    <a:off x="2138" y="2185"/>
                    <a:ext cx="65" cy="73"/>
                  </a:xfrm>
                  <a:custGeom>
                    <a:avLst/>
                    <a:gdLst>
                      <a:gd name="T0" fmla="*/ 56 w 65"/>
                      <a:gd name="T1" fmla="*/ 24 h 73"/>
                      <a:gd name="T2" fmla="*/ 48 w 65"/>
                      <a:gd name="T3" fmla="*/ 41 h 73"/>
                      <a:gd name="T4" fmla="*/ 0 w 65"/>
                      <a:gd name="T5" fmla="*/ 64 h 73"/>
                      <a:gd name="T6" fmla="*/ 24 w 65"/>
                      <a:gd name="T7" fmla="*/ 57 h 73"/>
                      <a:gd name="T8" fmla="*/ 40 w 65"/>
                      <a:gd name="T9" fmla="*/ 57 h 73"/>
                      <a:gd name="T10" fmla="*/ 48 w 65"/>
                      <a:gd name="T11" fmla="*/ 57 h 73"/>
                      <a:gd name="T12" fmla="*/ 64 w 65"/>
                      <a:gd name="T13" fmla="*/ 57 h 73"/>
                      <a:gd name="T14" fmla="*/ 64 w 65"/>
                      <a:gd name="T15" fmla="*/ 72 h 73"/>
                      <a:gd name="T16" fmla="*/ 64 w 65"/>
                      <a:gd name="T17" fmla="*/ 24 h 73"/>
                      <a:gd name="T18" fmla="*/ 64 w 65"/>
                      <a:gd name="T19" fmla="*/ 16 h 73"/>
                      <a:gd name="T20" fmla="*/ 56 w 65"/>
                      <a:gd name="T21" fmla="*/ 0 h 73"/>
                      <a:gd name="T22" fmla="*/ 56 w 65"/>
                      <a:gd name="T23" fmla="*/ 24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3"/>
                      <a:gd name="T38" fmla="*/ 65 w 65"/>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3">
                        <a:moveTo>
                          <a:pt x="56" y="24"/>
                        </a:moveTo>
                        <a:lnTo>
                          <a:pt x="48" y="41"/>
                        </a:lnTo>
                        <a:lnTo>
                          <a:pt x="0" y="64"/>
                        </a:lnTo>
                        <a:lnTo>
                          <a:pt x="24" y="57"/>
                        </a:lnTo>
                        <a:lnTo>
                          <a:pt x="40" y="57"/>
                        </a:lnTo>
                        <a:lnTo>
                          <a:pt x="48" y="57"/>
                        </a:lnTo>
                        <a:lnTo>
                          <a:pt x="64" y="57"/>
                        </a:lnTo>
                        <a:lnTo>
                          <a:pt x="64" y="72"/>
                        </a:lnTo>
                        <a:lnTo>
                          <a:pt x="64" y="24"/>
                        </a:lnTo>
                        <a:lnTo>
                          <a:pt x="64" y="16"/>
                        </a:lnTo>
                        <a:lnTo>
                          <a:pt x="56" y="0"/>
                        </a:lnTo>
                        <a:lnTo>
                          <a:pt x="56" y="24"/>
                        </a:lnTo>
                      </a:path>
                    </a:pathLst>
                  </a:custGeom>
                  <a:solidFill>
                    <a:srgbClr val="7F3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sp>
              <p:nvSpPr>
                <p:cNvPr id="63538" name="Freeform 114"/>
                <p:cNvSpPr>
                  <a:spLocks/>
                </p:cNvSpPr>
                <p:nvPr/>
              </p:nvSpPr>
              <p:spPr bwMode="auto">
                <a:xfrm>
                  <a:off x="2085" y="2043"/>
                  <a:ext cx="144" cy="171"/>
                </a:xfrm>
                <a:custGeom>
                  <a:avLst/>
                  <a:gdLst>
                    <a:gd name="T0" fmla="*/ 26 w 144"/>
                    <a:gd name="T1" fmla="*/ 17 h 171"/>
                    <a:gd name="T2" fmla="*/ 34 w 144"/>
                    <a:gd name="T3" fmla="*/ 9 h 171"/>
                    <a:gd name="T4" fmla="*/ 50 w 144"/>
                    <a:gd name="T5" fmla="*/ 9 h 171"/>
                    <a:gd name="T6" fmla="*/ 67 w 144"/>
                    <a:gd name="T7" fmla="*/ 0 h 171"/>
                    <a:gd name="T8" fmla="*/ 76 w 144"/>
                    <a:gd name="T9" fmla="*/ 0 h 171"/>
                    <a:gd name="T10" fmla="*/ 93 w 144"/>
                    <a:gd name="T11" fmla="*/ 0 h 171"/>
                    <a:gd name="T12" fmla="*/ 110 w 144"/>
                    <a:gd name="T13" fmla="*/ 9 h 171"/>
                    <a:gd name="T14" fmla="*/ 118 w 144"/>
                    <a:gd name="T15" fmla="*/ 9 h 171"/>
                    <a:gd name="T16" fmla="*/ 127 w 144"/>
                    <a:gd name="T17" fmla="*/ 9 h 171"/>
                    <a:gd name="T18" fmla="*/ 134 w 144"/>
                    <a:gd name="T19" fmla="*/ 17 h 171"/>
                    <a:gd name="T20" fmla="*/ 143 w 144"/>
                    <a:gd name="T21" fmla="*/ 25 h 171"/>
                    <a:gd name="T22" fmla="*/ 143 w 144"/>
                    <a:gd name="T23" fmla="*/ 42 h 171"/>
                    <a:gd name="T24" fmla="*/ 143 w 144"/>
                    <a:gd name="T25" fmla="*/ 51 h 171"/>
                    <a:gd name="T26" fmla="*/ 143 w 144"/>
                    <a:gd name="T27" fmla="*/ 76 h 171"/>
                    <a:gd name="T28" fmla="*/ 143 w 144"/>
                    <a:gd name="T29" fmla="*/ 94 h 171"/>
                    <a:gd name="T30" fmla="*/ 143 w 144"/>
                    <a:gd name="T31" fmla="*/ 110 h 171"/>
                    <a:gd name="T32" fmla="*/ 134 w 144"/>
                    <a:gd name="T33" fmla="*/ 127 h 171"/>
                    <a:gd name="T34" fmla="*/ 134 w 144"/>
                    <a:gd name="T35" fmla="*/ 136 h 171"/>
                    <a:gd name="T36" fmla="*/ 127 w 144"/>
                    <a:gd name="T37" fmla="*/ 153 h 171"/>
                    <a:gd name="T38" fmla="*/ 127 w 144"/>
                    <a:gd name="T39" fmla="*/ 161 h 171"/>
                    <a:gd name="T40" fmla="*/ 118 w 144"/>
                    <a:gd name="T41" fmla="*/ 170 h 171"/>
                    <a:gd name="T42" fmla="*/ 118 w 144"/>
                    <a:gd name="T43" fmla="*/ 153 h 171"/>
                    <a:gd name="T44" fmla="*/ 110 w 144"/>
                    <a:gd name="T45" fmla="*/ 144 h 171"/>
                    <a:gd name="T46" fmla="*/ 110 w 144"/>
                    <a:gd name="T47" fmla="*/ 136 h 171"/>
                    <a:gd name="T48" fmla="*/ 118 w 144"/>
                    <a:gd name="T49" fmla="*/ 127 h 171"/>
                    <a:gd name="T50" fmla="*/ 118 w 144"/>
                    <a:gd name="T51" fmla="*/ 110 h 171"/>
                    <a:gd name="T52" fmla="*/ 110 w 144"/>
                    <a:gd name="T53" fmla="*/ 110 h 171"/>
                    <a:gd name="T54" fmla="*/ 110 w 144"/>
                    <a:gd name="T55" fmla="*/ 118 h 171"/>
                    <a:gd name="T56" fmla="*/ 101 w 144"/>
                    <a:gd name="T57" fmla="*/ 127 h 171"/>
                    <a:gd name="T58" fmla="*/ 101 w 144"/>
                    <a:gd name="T59" fmla="*/ 110 h 171"/>
                    <a:gd name="T60" fmla="*/ 101 w 144"/>
                    <a:gd name="T61" fmla="*/ 85 h 171"/>
                    <a:gd name="T62" fmla="*/ 101 w 144"/>
                    <a:gd name="T63" fmla="*/ 68 h 171"/>
                    <a:gd name="T64" fmla="*/ 101 w 144"/>
                    <a:gd name="T65" fmla="*/ 59 h 171"/>
                    <a:gd name="T66" fmla="*/ 101 w 144"/>
                    <a:gd name="T67" fmla="*/ 51 h 171"/>
                    <a:gd name="T68" fmla="*/ 93 w 144"/>
                    <a:gd name="T69" fmla="*/ 51 h 171"/>
                    <a:gd name="T70" fmla="*/ 84 w 144"/>
                    <a:gd name="T71" fmla="*/ 59 h 171"/>
                    <a:gd name="T72" fmla="*/ 76 w 144"/>
                    <a:gd name="T73" fmla="*/ 59 h 171"/>
                    <a:gd name="T74" fmla="*/ 59 w 144"/>
                    <a:gd name="T75" fmla="*/ 59 h 171"/>
                    <a:gd name="T76" fmla="*/ 50 w 144"/>
                    <a:gd name="T77" fmla="*/ 59 h 171"/>
                    <a:gd name="T78" fmla="*/ 67 w 144"/>
                    <a:gd name="T79" fmla="*/ 59 h 171"/>
                    <a:gd name="T80" fmla="*/ 59 w 144"/>
                    <a:gd name="T81" fmla="*/ 59 h 171"/>
                    <a:gd name="T82" fmla="*/ 43 w 144"/>
                    <a:gd name="T83" fmla="*/ 59 h 171"/>
                    <a:gd name="T84" fmla="*/ 26 w 144"/>
                    <a:gd name="T85" fmla="*/ 51 h 171"/>
                    <a:gd name="T86" fmla="*/ 9 w 144"/>
                    <a:gd name="T87" fmla="*/ 59 h 171"/>
                    <a:gd name="T88" fmla="*/ 9 w 144"/>
                    <a:gd name="T89" fmla="*/ 68 h 171"/>
                    <a:gd name="T90" fmla="*/ 9 w 144"/>
                    <a:gd name="T91" fmla="*/ 76 h 171"/>
                    <a:gd name="T92" fmla="*/ 0 w 144"/>
                    <a:gd name="T93" fmla="*/ 59 h 171"/>
                    <a:gd name="T94" fmla="*/ 0 w 144"/>
                    <a:gd name="T95" fmla="*/ 42 h 171"/>
                    <a:gd name="T96" fmla="*/ 9 w 144"/>
                    <a:gd name="T97" fmla="*/ 33 h 171"/>
                    <a:gd name="T98" fmla="*/ 17 w 144"/>
                    <a:gd name="T99" fmla="*/ 25 h 171"/>
                    <a:gd name="T100" fmla="*/ 26 w 144"/>
                    <a:gd name="T101" fmla="*/ 17 h 1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71"/>
                    <a:gd name="T155" fmla="*/ 144 w 144"/>
                    <a:gd name="T156" fmla="*/ 171 h 1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71">
                      <a:moveTo>
                        <a:pt x="26" y="17"/>
                      </a:moveTo>
                      <a:lnTo>
                        <a:pt x="34" y="9"/>
                      </a:lnTo>
                      <a:lnTo>
                        <a:pt x="50" y="9"/>
                      </a:lnTo>
                      <a:lnTo>
                        <a:pt x="67" y="0"/>
                      </a:lnTo>
                      <a:lnTo>
                        <a:pt x="76" y="0"/>
                      </a:lnTo>
                      <a:lnTo>
                        <a:pt x="93" y="0"/>
                      </a:lnTo>
                      <a:lnTo>
                        <a:pt x="110" y="9"/>
                      </a:lnTo>
                      <a:lnTo>
                        <a:pt x="118" y="9"/>
                      </a:lnTo>
                      <a:lnTo>
                        <a:pt x="127" y="9"/>
                      </a:lnTo>
                      <a:lnTo>
                        <a:pt x="134" y="17"/>
                      </a:lnTo>
                      <a:lnTo>
                        <a:pt x="143" y="25"/>
                      </a:lnTo>
                      <a:lnTo>
                        <a:pt x="143" y="42"/>
                      </a:lnTo>
                      <a:lnTo>
                        <a:pt x="143" y="51"/>
                      </a:lnTo>
                      <a:lnTo>
                        <a:pt x="143" y="76"/>
                      </a:lnTo>
                      <a:lnTo>
                        <a:pt x="143" y="94"/>
                      </a:lnTo>
                      <a:lnTo>
                        <a:pt x="143" y="110"/>
                      </a:lnTo>
                      <a:lnTo>
                        <a:pt x="134" y="127"/>
                      </a:lnTo>
                      <a:lnTo>
                        <a:pt x="134" y="136"/>
                      </a:lnTo>
                      <a:lnTo>
                        <a:pt x="127" y="153"/>
                      </a:lnTo>
                      <a:lnTo>
                        <a:pt x="127" y="161"/>
                      </a:lnTo>
                      <a:lnTo>
                        <a:pt x="118" y="170"/>
                      </a:lnTo>
                      <a:lnTo>
                        <a:pt x="118" y="153"/>
                      </a:lnTo>
                      <a:lnTo>
                        <a:pt x="110" y="144"/>
                      </a:lnTo>
                      <a:lnTo>
                        <a:pt x="110" y="136"/>
                      </a:lnTo>
                      <a:lnTo>
                        <a:pt x="118" y="127"/>
                      </a:lnTo>
                      <a:lnTo>
                        <a:pt x="118" y="110"/>
                      </a:lnTo>
                      <a:lnTo>
                        <a:pt x="110" y="110"/>
                      </a:lnTo>
                      <a:lnTo>
                        <a:pt x="110" y="118"/>
                      </a:lnTo>
                      <a:lnTo>
                        <a:pt x="101" y="127"/>
                      </a:lnTo>
                      <a:lnTo>
                        <a:pt x="101" y="110"/>
                      </a:lnTo>
                      <a:lnTo>
                        <a:pt x="101" y="85"/>
                      </a:lnTo>
                      <a:lnTo>
                        <a:pt x="101" y="68"/>
                      </a:lnTo>
                      <a:lnTo>
                        <a:pt x="101" y="59"/>
                      </a:lnTo>
                      <a:lnTo>
                        <a:pt x="101" y="51"/>
                      </a:lnTo>
                      <a:lnTo>
                        <a:pt x="93" y="51"/>
                      </a:lnTo>
                      <a:lnTo>
                        <a:pt x="84" y="59"/>
                      </a:lnTo>
                      <a:lnTo>
                        <a:pt x="76" y="59"/>
                      </a:lnTo>
                      <a:lnTo>
                        <a:pt x="59" y="59"/>
                      </a:lnTo>
                      <a:lnTo>
                        <a:pt x="50" y="59"/>
                      </a:lnTo>
                      <a:lnTo>
                        <a:pt x="67" y="59"/>
                      </a:lnTo>
                      <a:lnTo>
                        <a:pt x="59" y="59"/>
                      </a:lnTo>
                      <a:lnTo>
                        <a:pt x="43" y="59"/>
                      </a:lnTo>
                      <a:lnTo>
                        <a:pt x="26" y="51"/>
                      </a:lnTo>
                      <a:lnTo>
                        <a:pt x="9" y="59"/>
                      </a:lnTo>
                      <a:lnTo>
                        <a:pt x="9" y="68"/>
                      </a:lnTo>
                      <a:lnTo>
                        <a:pt x="9" y="76"/>
                      </a:lnTo>
                      <a:lnTo>
                        <a:pt x="0" y="59"/>
                      </a:lnTo>
                      <a:lnTo>
                        <a:pt x="0" y="42"/>
                      </a:lnTo>
                      <a:lnTo>
                        <a:pt x="9" y="33"/>
                      </a:lnTo>
                      <a:lnTo>
                        <a:pt x="17" y="25"/>
                      </a:lnTo>
                      <a:lnTo>
                        <a:pt x="26" y="17"/>
                      </a:lnTo>
                    </a:path>
                  </a:pathLst>
                </a:custGeom>
                <a:solidFill>
                  <a:srgbClr val="0000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grpSp>
          <p:nvGrpSpPr>
            <p:cNvPr id="63504" name="Group 115"/>
            <p:cNvGrpSpPr>
              <a:grpSpLocks/>
            </p:cNvGrpSpPr>
            <p:nvPr/>
          </p:nvGrpSpPr>
          <p:grpSpPr bwMode="auto">
            <a:xfrm>
              <a:off x="1729" y="2087"/>
              <a:ext cx="349" cy="1632"/>
              <a:chOff x="1729" y="2087"/>
              <a:chExt cx="349" cy="1632"/>
            </a:xfrm>
          </p:grpSpPr>
          <p:grpSp>
            <p:nvGrpSpPr>
              <p:cNvPr id="63505" name="Group 116"/>
              <p:cNvGrpSpPr>
                <a:grpSpLocks/>
              </p:cNvGrpSpPr>
              <p:nvPr/>
            </p:nvGrpSpPr>
            <p:grpSpPr bwMode="auto">
              <a:xfrm>
                <a:off x="1800" y="2087"/>
                <a:ext cx="180" cy="278"/>
                <a:chOff x="1800" y="2087"/>
                <a:chExt cx="180" cy="278"/>
              </a:xfrm>
            </p:grpSpPr>
            <p:sp>
              <p:nvSpPr>
                <p:cNvPr id="63525" name="Freeform 117"/>
                <p:cNvSpPr>
                  <a:spLocks/>
                </p:cNvSpPr>
                <p:nvPr/>
              </p:nvSpPr>
              <p:spPr bwMode="auto">
                <a:xfrm>
                  <a:off x="1800" y="2087"/>
                  <a:ext cx="180" cy="216"/>
                </a:xfrm>
                <a:custGeom>
                  <a:avLst/>
                  <a:gdLst>
                    <a:gd name="T0" fmla="*/ 68 w 180"/>
                    <a:gd name="T1" fmla="*/ 0 h 216"/>
                    <a:gd name="T2" fmla="*/ 52 w 180"/>
                    <a:gd name="T3" fmla="*/ 9 h 216"/>
                    <a:gd name="T4" fmla="*/ 43 w 180"/>
                    <a:gd name="T5" fmla="*/ 26 h 216"/>
                    <a:gd name="T6" fmla="*/ 34 w 180"/>
                    <a:gd name="T7" fmla="*/ 43 h 216"/>
                    <a:gd name="T8" fmla="*/ 17 w 180"/>
                    <a:gd name="T9" fmla="*/ 68 h 216"/>
                    <a:gd name="T10" fmla="*/ 9 w 180"/>
                    <a:gd name="T11" fmla="*/ 112 h 216"/>
                    <a:gd name="T12" fmla="*/ 0 w 180"/>
                    <a:gd name="T13" fmla="*/ 155 h 216"/>
                    <a:gd name="T14" fmla="*/ 9 w 180"/>
                    <a:gd name="T15" fmla="*/ 172 h 216"/>
                    <a:gd name="T16" fmla="*/ 9 w 180"/>
                    <a:gd name="T17" fmla="*/ 180 h 216"/>
                    <a:gd name="T18" fmla="*/ 9 w 180"/>
                    <a:gd name="T19" fmla="*/ 206 h 216"/>
                    <a:gd name="T20" fmla="*/ 17 w 180"/>
                    <a:gd name="T21" fmla="*/ 206 h 216"/>
                    <a:gd name="T22" fmla="*/ 26 w 180"/>
                    <a:gd name="T23" fmla="*/ 206 h 216"/>
                    <a:gd name="T24" fmla="*/ 43 w 180"/>
                    <a:gd name="T25" fmla="*/ 206 h 216"/>
                    <a:gd name="T26" fmla="*/ 59 w 180"/>
                    <a:gd name="T27" fmla="*/ 215 h 216"/>
                    <a:gd name="T28" fmla="*/ 68 w 180"/>
                    <a:gd name="T29" fmla="*/ 215 h 216"/>
                    <a:gd name="T30" fmla="*/ 68 w 180"/>
                    <a:gd name="T31" fmla="*/ 198 h 216"/>
                    <a:gd name="T32" fmla="*/ 52 w 180"/>
                    <a:gd name="T33" fmla="*/ 172 h 216"/>
                    <a:gd name="T34" fmla="*/ 52 w 180"/>
                    <a:gd name="T35" fmla="*/ 121 h 216"/>
                    <a:gd name="T36" fmla="*/ 52 w 180"/>
                    <a:gd name="T37" fmla="*/ 77 h 216"/>
                    <a:gd name="T38" fmla="*/ 77 w 180"/>
                    <a:gd name="T39" fmla="*/ 52 h 216"/>
                    <a:gd name="T40" fmla="*/ 120 w 180"/>
                    <a:gd name="T41" fmla="*/ 52 h 216"/>
                    <a:gd name="T42" fmla="*/ 137 w 180"/>
                    <a:gd name="T43" fmla="*/ 77 h 216"/>
                    <a:gd name="T44" fmla="*/ 137 w 180"/>
                    <a:gd name="T45" fmla="*/ 163 h 216"/>
                    <a:gd name="T46" fmla="*/ 120 w 180"/>
                    <a:gd name="T47" fmla="*/ 198 h 216"/>
                    <a:gd name="T48" fmla="*/ 120 w 180"/>
                    <a:gd name="T49" fmla="*/ 215 h 216"/>
                    <a:gd name="T50" fmla="*/ 128 w 180"/>
                    <a:gd name="T51" fmla="*/ 215 h 216"/>
                    <a:gd name="T52" fmla="*/ 145 w 180"/>
                    <a:gd name="T53" fmla="*/ 206 h 216"/>
                    <a:gd name="T54" fmla="*/ 153 w 180"/>
                    <a:gd name="T55" fmla="*/ 206 h 216"/>
                    <a:gd name="T56" fmla="*/ 162 w 180"/>
                    <a:gd name="T57" fmla="*/ 215 h 216"/>
                    <a:gd name="T58" fmla="*/ 170 w 180"/>
                    <a:gd name="T59" fmla="*/ 215 h 216"/>
                    <a:gd name="T60" fmla="*/ 170 w 180"/>
                    <a:gd name="T61" fmla="*/ 198 h 216"/>
                    <a:gd name="T62" fmla="*/ 179 w 180"/>
                    <a:gd name="T63" fmla="*/ 180 h 216"/>
                    <a:gd name="T64" fmla="*/ 179 w 180"/>
                    <a:gd name="T65" fmla="*/ 155 h 216"/>
                    <a:gd name="T66" fmla="*/ 179 w 180"/>
                    <a:gd name="T67" fmla="*/ 138 h 216"/>
                    <a:gd name="T68" fmla="*/ 179 w 180"/>
                    <a:gd name="T69" fmla="*/ 121 h 216"/>
                    <a:gd name="T70" fmla="*/ 179 w 180"/>
                    <a:gd name="T71" fmla="*/ 112 h 216"/>
                    <a:gd name="T72" fmla="*/ 170 w 180"/>
                    <a:gd name="T73" fmla="*/ 94 h 216"/>
                    <a:gd name="T74" fmla="*/ 170 w 180"/>
                    <a:gd name="T75" fmla="*/ 77 h 216"/>
                    <a:gd name="T76" fmla="*/ 170 w 180"/>
                    <a:gd name="T77" fmla="*/ 68 h 216"/>
                    <a:gd name="T78" fmla="*/ 170 w 180"/>
                    <a:gd name="T79" fmla="*/ 52 h 216"/>
                    <a:gd name="T80" fmla="*/ 162 w 180"/>
                    <a:gd name="T81" fmla="*/ 35 h 216"/>
                    <a:gd name="T82" fmla="*/ 153 w 180"/>
                    <a:gd name="T83" fmla="*/ 17 h 216"/>
                    <a:gd name="T84" fmla="*/ 137 w 180"/>
                    <a:gd name="T85" fmla="*/ 0 h 216"/>
                    <a:gd name="T86" fmla="*/ 111 w 180"/>
                    <a:gd name="T87" fmla="*/ 0 h 216"/>
                    <a:gd name="T88" fmla="*/ 94 w 180"/>
                    <a:gd name="T89" fmla="*/ 0 h 216"/>
                    <a:gd name="T90" fmla="*/ 68 w 180"/>
                    <a:gd name="T91" fmla="*/ 0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0"/>
                    <a:gd name="T139" fmla="*/ 0 h 216"/>
                    <a:gd name="T140" fmla="*/ 180 w 180"/>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0" h="216">
                      <a:moveTo>
                        <a:pt x="68" y="0"/>
                      </a:moveTo>
                      <a:lnTo>
                        <a:pt x="52" y="9"/>
                      </a:lnTo>
                      <a:lnTo>
                        <a:pt x="43" y="26"/>
                      </a:lnTo>
                      <a:lnTo>
                        <a:pt x="34" y="43"/>
                      </a:lnTo>
                      <a:lnTo>
                        <a:pt x="17" y="68"/>
                      </a:lnTo>
                      <a:lnTo>
                        <a:pt x="9" y="112"/>
                      </a:lnTo>
                      <a:lnTo>
                        <a:pt x="0" y="155"/>
                      </a:lnTo>
                      <a:lnTo>
                        <a:pt x="9" y="172"/>
                      </a:lnTo>
                      <a:lnTo>
                        <a:pt x="9" y="180"/>
                      </a:lnTo>
                      <a:lnTo>
                        <a:pt x="9" y="206"/>
                      </a:lnTo>
                      <a:lnTo>
                        <a:pt x="17" y="206"/>
                      </a:lnTo>
                      <a:lnTo>
                        <a:pt x="26" y="206"/>
                      </a:lnTo>
                      <a:lnTo>
                        <a:pt x="43" y="206"/>
                      </a:lnTo>
                      <a:lnTo>
                        <a:pt x="59" y="215"/>
                      </a:lnTo>
                      <a:lnTo>
                        <a:pt x="68" y="215"/>
                      </a:lnTo>
                      <a:lnTo>
                        <a:pt x="68" y="198"/>
                      </a:lnTo>
                      <a:lnTo>
                        <a:pt x="52" y="172"/>
                      </a:lnTo>
                      <a:lnTo>
                        <a:pt x="52" y="121"/>
                      </a:lnTo>
                      <a:lnTo>
                        <a:pt x="52" y="77"/>
                      </a:lnTo>
                      <a:lnTo>
                        <a:pt x="77" y="52"/>
                      </a:lnTo>
                      <a:lnTo>
                        <a:pt x="120" y="52"/>
                      </a:lnTo>
                      <a:lnTo>
                        <a:pt x="137" y="77"/>
                      </a:lnTo>
                      <a:lnTo>
                        <a:pt x="137" y="163"/>
                      </a:lnTo>
                      <a:lnTo>
                        <a:pt x="120" y="198"/>
                      </a:lnTo>
                      <a:lnTo>
                        <a:pt x="120" y="215"/>
                      </a:lnTo>
                      <a:lnTo>
                        <a:pt x="128" y="215"/>
                      </a:lnTo>
                      <a:lnTo>
                        <a:pt x="145" y="206"/>
                      </a:lnTo>
                      <a:lnTo>
                        <a:pt x="153" y="206"/>
                      </a:lnTo>
                      <a:lnTo>
                        <a:pt x="162" y="215"/>
                      </a:lnTo>
                      <a:lnTo>
                        <a:pt x="170" y="215"/>
                      </a:lnTo>
                      <a:lnTo>
                        <a:pt x="170" y="198"/>
                      </a:lnTo>
                      <a:lnTo>
                        <a:pt x="179" y="180"/>
                      </a:lnTo>
                      <a:lnTo>
                        <a:pt x="179" y="155"/>
                      </a:lnTo>
                      <a:lnTo>
                        <a:pt x="179" y="138"/>
                      </a:lnTo>
                      <a:lnTo>
                        <a:pt x="179" y="121"/>
                      </a:lnTo>
                      <a:lnTo>
                        <a:pt x="179" y="112"/>
                      </a:lnTo>
                      <a:lnTo>
                        <a:pt x="170" y="94"/>
                      </a:lnTo>
                      <a:lnTo>
                        <a:pt x="170" y="77"/>
                      </a:lnTo>
                      <a:lnTo>
                        <a:pt x="170" y="68"/>
                      </a:lnTo>
                      <a:lnTo>
                        <a:pt x="170" y="52"/>
                      </a:lnTo>
                      <a:lnTo>
                        <a:pt x="162" y="35"/>
                      </a:lnTo>
                      <a:lnTo>
                        <a:pt x="153" y="17"/>
                      </a:lnTo>
                      <a:lnTo>
                        <a:pt x="137" y="0"/>
                      </a:lnTo>
                      <a:lnTo>
                        <a:pt x="111" y="0"/>
                      </a:lnTo>
                      <a:lnTo>
                        <a:pt x="94" y="0"/>
                      </a:lnTo>
                      <a:lnTo>
                        <a:pt x="68" y="0"/>
                      </a:lnTo>
                    </a:path>
                  </a:pathLst>
                </a:custGeom>
                <a:solidFill>
                  <a:srgbClr val="BF3F00"/>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26" name="Freeform 118"/>
                <p:cNvSpPr>
                  <a:spLocks/>
                </p:cNvSpPr>
                <p:nvPr/>
              </p:nvSpPr>
              <p:spPr bwMode="auto">
                <a:xfrm>
                  <a:off x="1845" y="2132"/>
                  <a:ext cx="99" cy="233"/>
                </a:xfrm>
                <a:custGeom>
                  <a:avLst/>
                  <a:gdLst>
                    <a:gd name="T0" fmla="*/ 8 w 99"/>
                    <a:gd name="T1" fmla="*/ 25 h 233"/>
                    <a:gd name="T2" fmla="*/ 0 w 99"/>
                    <a:gd name="T3" fmla="*/ 34 h 233"/>
                    <a:gd name="T4" fmla="*/ 0 w 99"/>
                    <a:gd name="T5" fmla="*/ 60 h 233"/>
                    <a:gd name="T6" fmla="*/ 0 w 99"/>
                    <a:gd name="T7" fmla="*/ 77 h 233"/>
                    <a:gd name="T8" fmla="*/ 0 w 99"/>
                    <a:gd name="T9" fmla="*/ 95 h 233"/>
                    <a:gd name="T10" fmla="*/ 0 w 99"/>
                    <a:gd name="T11" fmla="*/ 112 h 233"/>
                    <a:gd name="T12" fmla="*/ 24 w 99"/>
                    <a:gd name="T13" fmla="*/ 155 h 233"/>
                    <a:gd name="T14" fmla="*/ 24 w 99"/>
                    <a:gd name="T15" fmla="*/ 206 h 233"/>
                    <a:gd name="T16" fmla="*/ 49 w 99"/>
                    <a:gd name="T17" fmla="*/ 232 h 233"/>
                    <a:gd name="T18" fmla="*/ 74 w 99"/>
                    <a:gd name="T19" fmla="*/ 198 h 233"/>
                    <a:gd name="T20" fmla="*/ 74 w 99"/>
                    <a:gd name="T21" fmla="*/ 155 h 233"/>
                    <a:gd name="T22" fmla="*/ 98 w 99"/>
                    <a:gd name="T23" fmla="*/ 120 h 233"/>
                    <a:gd name="T24" fmla="*/ 98 w 99"/>
                    <a:gd name="T25" fmla="*/ 95 h 233"/>
                    <a:gd name="T26" fmla="*/ 98 w 99"/>
                    <a:gd name="T27" fmla="*/ 77 h 233"/>
                    <a:gd name="T28" fmla="*/ 98 w 99"/>
                    <a:gd name="T29" fmla="*/ 60 h 233"/>
                    <a:gd name="T30" fmla="*/ 98 w 99"/>
                    <a:gd name="T31" fmla="*/ 43 h 233"/>
                    <a:gd name="T32" fmla="*/ 98 w 99"/>
                    <a:gd name="T33" fmla="*/ 25 h 233"/>
                    <a:gd name="T34" fmla="*/ 91 w 99"/>
                    <a:gd name="T35" fmla="*/ 17 h 233"/>
                    <a:gd name="T36" fmla="*/ 82 w 99"/>
                    <a:gd name="T37" fmla="*/ 9 h 233"/>
                    <a:gd name="T38" fmla="*/ 66 w 99"/>
                    <a:gd name="T39" fmla="*/ 0 h 233"/>
                    <a:gd name="T40" fmla="*/ 49 w 99"/>
                    <a:gd name="T41" fmla="*/ 0 h 233"/>
                    <a:gd name="T42" fmla="*/ 32 w 99"/>
                    <a:gd name="T43" fmla="*/ 0 h 233"/>
                    <a:gd name="T44" fmla="*/ 16 w 99"/>
                    <a:gd name="T45" fmla="*/ 9 h 233"/>
                    <a:gd name="T46" fmla="*/ 8 w 99"/>
                    <a:gd name="T47" fmla="*/ 25 h 2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233"/>
                    <a:gd name="T74" fmla="*/ 99 w 99"/>
                    <a:gd name="T75" fmla="*/ 233 h 2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233">
                      <a:moveTo>
                        <a:pt x="8" y="25"/>
                      </a:moveTo>
                      <a:lnTo>
                        <a:pt x="0" y="34"/>
                      </a:lnTo>
                      <a:lnTo>
                        <a:pt x="0" y="60"/>
                      </a:lnTo>
                      <a:lnTo>
                        <a:pt x="0" y="77"/>
                      </a:lnTo>
                      <a:lnTo>
                        <a:pt x="0" y="95"/>
                      </a:lnTo>
                      <a:lnTo>
                        <a:pt x="0" y="112"/>
                      </a:lnTo>
                      <a:lnTo>
                        <a:pt x="24" y="155"/>
                      </a:lnTo>
                      <a:lnTo>
                        <a:pt x="24" y="206"/>
                      </a:lnTo>
                      <a:lnTo>
                        <a:pt x="49" y="232"/>
                      </a:lnTo>
                      <a:lnTo>
                        <a:pt x="74" y="198"/>
                      </a:lnTo>
                      <a:lnTo>
                        <a:pt x="74" y="155"/>
                      </a:lnTo>
                      <a:lnTo>
                        <a:pt x="98" y="120"/>
                      </a:lnTo>
                      <a:lnTo>
                        <a:pt x="98" y="95"/>
                      </a:lnTo>
                      <a:lnTo>
                        <a:pt x="98" y="77"/>
                      </a:lnTo>
                      <a:lnTo>
                        <a:pt x="98" y="60"/>
                      </a:lnTo>
                      <a:lnTo>
                        <a:pt x="98" y="43"/>
                      </a:lnTo>
                      <a:lnTo>
                        <a:pt x="98" y="25"/>
                      </a:lnTo>
                      <a:lnTo>
                        <a:pt x="91" y="17"/>
                      </a:lnTo>
                      <a:lnTo>
                        <a:pt x="82" y="9"/>
                      </a:lnTo>
                      <a:lnTo>
                        <a:pt x="66" y="0"/>
                      </a:lnTo>
                      <a:lnTo>
                        <a:pt x="49" y="0"/>
                      </a:lnTo>
                      <a:lnTo>
                        <a:pt x="32" y="0"/>
                      </a:lnTo>
                      <a:lnTo>
                        <a:pt x="16" y="9"/>
                      </a:lnTo>
                      <a:lnTo>
                        <a:pt x="8" y="25"/>
                      </a:lnTo>
                    </a:path>
                  </a:pathLst>
                </a:custGeom>
                <a:solidFill>
                  <a:srgbClr val="FF7F7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527" name="Group 119"/>
                <p:cNvGrpSpPr>
                  <a:grpSpLocks/>
                </p:cNvGrpSpPr>
                <p:nvPr/>
              </p:nvGrpSpPr>
              <p:grpSpPr bwMode="auto">
                <a:xfrm>
                  <a:off x="1836" y="2230"/>
                  <a:ext cx="116" cy="27"/>
                  <a:chOff x="1836" y="2230"/>
                  <a:chExt cx="116" cy="27"/>
                </a:xfrm>
              </p:grpSpPr>
              <p:grpSp>
                <p:nvGrpSpPr>
                  <p:cNvPr id="63528" name="Group 120"/>
                  <p:cNvGrpSpPr>
                    <a:grpSpLocks/>
                  </p:cNvGrpSpPr>
                  <p:nvPr/>
                </p:nvGrpSpPr>
                <p:grpSpPr bwMode="auto">
                  <a:xfrm>
                    <a:off x="1836" y="2230"/>
                    <a:ext cx="10" cy="27"/>
                    <a:chOff x="1836" y="2230"/>
                    <a:chExt cx="10" cy="27"/>
                  </a:xfrm>
                </p:grpSpPr>
                <p:sp>
                  <p:nvSpPr>
                    <p:cNvPr id="63532" name="Oval 121"/>
                    <p:cNvSpPr>
                      <a:spLocks noChangeArrowheads="1"/>
                    </p:cNvSpPr>
                    <p:nvPr/>
                  </p:nvSpPr>
                  <p:spPr bwMode="auto">
                    <a:xfrm>
                      <a:off x="1836" y="2230"/>
                      <a:ext cx="10" cy="27"/>
                    </a:xfrm>
                    <a:prstGeom prst="ellipse">
                      <a:avLst/>
                    </a:prstGeom>
                    <a:solidFill>
                      <a:srgbClr val="5F009F"/>
                    </a:solidFill>
                    <a:ln>
                      <a:noFill/>
                    </a:ln>
                    <a:extLst>
                      <a:ext uri="{91240B29-F687-4F45-9708-019B960494DF}">
                        <a14:hiddenLine xmlns:a14="http://schemas.microsoft.com/office/drawing/2010/main" w="126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3533" name="Oval 122"/>
                    <p:cNvSpPr>
                      <a:spLocks noChangeArrowheads="1"/>
                    </p:cNvSpPr>
                    <p:nvPr/>
                  </p:nvSpPr>
                  <p:spPr bwMode="auto">
                    <a:xfrm>
                      <a:off x="1836" y="2239"/>
                      <a:ext cx="10" cy="18"/>
                    </a:xfrm>
                    <a:prstGeom prst="ellipse">
                      <a:avLst/>
                    </a:prstGeom>
                    <a:solidFill>
                      <a:srgbClr val="BF5FFF"/>
                    </a:solidFill>
                    <a:ln>
                      <a:noFill/>
                    </a:ln>
                    <a:extLst>
                      <a:ext uri="{91240B29-F687-4F45-9708-019B960494DF}">
                        <a14:hiddenLine xmlns:a14="http://schemas.microsoft.com/office/drawing/2010/main" w="126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63529" name="Group 123"/>
                  <p:cNvGrpSpPr>
                    <a:grpSpLocks/>
                  </p:cNvGrpSpPr>
                  <p:nvPr/>
                </p:nvGrpSpPr>
                <p:grpSpPr bwMode="auto">
                  <a:xfrm>
                    <a:off x="1943" y="2230"/>
                    <a:ext cx="9" cy="27"/>
                    <a:chOff x="1943" y="2230"/>
                    <a:chExt cx="9" cy="27"/>
                  </a:xfrm>
                </p:grpSpPr>
                <p:sp>
                  <p:nvSpPr>
                    <p:cNvPr id="63530" name="Oval 124"/>
                    <p:cNvSpPr>
                      <a:spLocks noChangeArrowheads="1"/>
                    </p:cNvSpPr>
                    <p:nvPr/>
                  </p:nvSpPr>
                  <p:spPr bwMode="auto">
                    <a:xfrm>
                      <a:off x="1943" y="2230"/>
                      <a:ext cx="9" cy="27"/>
                    </a:xfrm>
                    <a:prstGeom prst="ellipse">
                      <a:avLst/>
                    </a:prstGeom>
                    <a:solidFill>
                      <a:srgbClr val="5F009F"/>
                    </a:solidFill>
                    <a:ln>
                      <a:noFill/>
                    </a:ln>
                    <a:extLst>
                      <a:ext uri="{91240B29-F687-4F45-9708-019B960494DF}">
                        <a14:hiddenLine xmlns:a14="http://schemas.microsoft.com/office/drawing/2010/main" w="126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3531" name="Oval 125"/>
                    <p:cNvSpPr>
                      <a:spLocks noChangeArrowheads="1"/>
                    </p:cNvSpPr>
                    <p:nvPr/>
                  </p:nvSpPr>
                  <p:spPr bwMode="auto">
                    <a:xfrm>
                      <a:off x="1943" y="2239"/>
                      <a:ext cx="9" cy="18"/>
                    </a:xfrm>
                    <a:prstGeom prst="ellipse">
                      <a:avLst/>
                    </a:prstGeom>
                    <a:solidFill>
                      <a:srgbClr val="BF5FFF"/>
                    </a:solidFill>
                    <a:ln>
                      <a:noFill/>
                    </a:ln>
                    <a:extLst>
                      <a:ext uri="{91240B29-F687-4F45-9708-019B960494DF}">
                        <a14:hiddenLine xmlns:a14="http://schemas.microsoft.com/office/drawing/2010/main" w="12699">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grpSp>
          <p:grpSp>
            <p:nvGrpSpPr>
              <p:cNvPr id="63506" name="Group 126"/>
              <p:cNvGrpSpPr>
                <a:grpSpLocks/>
              </p:cNvGrpSpPr>
              <p:nvPr/>
            </p:nvGrpSpPr>
            <p:grpSpPr bwMode="auto">
              <a:xfrm>
                <a:off x="1782" y="2880"/>
                <a:ext cx="287" cy="767"/>
                <a:chOff x="1782" y="2880"/>
                <a:chExt cx="287" cy="767"/>
              </a:xfrm>
            </p:grpSpPr>
            <p:grpSp>
              <p:nvGrpSpPr>
                <p:cNvPr id="63521" name="Group 127"/>
                <p:cNvGrpSpPr>
                  <a:grpSpLocks/>
                </p:cNvGrpSpPr>
                <p:nvPr/>
              </p:nvGrpSpPr>
              <p:grpSpPr bwMode="auto">
                <a:xfrm>
                  <a:off x="1782" y="2880"/>
                  <a:ext cx="287" cy="767"/>
                  <a:chOff x="1782" y="2880"/>
                  <a:chExt cx="287" cy="767"/>
                </a:xfrm>
              </p:grpSpPr>
              <p:sp>
                <p:nvSpPr>
                  <p:cNvPr id="63523" name="Freeform 128"/>
                  <p:cNvSpPr>
                    <a:spLocks/>
                  </p:cNvSpPr>
                  <p:nvPr/>
                </p:nvSpPr>
                <p:spPr bwMode="auto">
                  <a:xfrm>
                    <a:off x="1782" y="3049"/>
                    <a:ext cx="207" cy="598"/>
                  </a:xfrm>
                  <a:custGeom>
                    <a:avLst/>
                    <a:gdLst>
                      <a:gd name="T0" fmla="*/ 43 w 207"/>
                      <a:gd name="T1" fmla="*/ 9 h 598"/>
                      <a:gd name="T2" fmla="*/ 43 w 207"/>
                      <a:gd name="T3" fmla="*/ 185 h 598"/>
                      <a:gd name="T4" fmla="*/ 43 w 207"/>
                      <a:gd name="T5" fmla="*/ 334 h 598"/>
                      <a:gd name="T6" fmla="*/ 52 w 207"/>
                      <a:gd name="T7" fmla="*/ 475 h 598"/>
                      <a:gd name="T8" fmla="*/ 26 w 207"/>
                      <a:gd name="T9" fmla="*/ 536 h 598"/>
                      <a:gd name="T10" fmla="*/ 9 w 207"/>
                      <a:gd name="T11" fmla="*/ 571 h 598"/>
                      <a:gd name="T12" fmla="*/ 0 w 207"/>
                      <a:gd name="T13" fmla="*/ 589 h 598"/>
                      <a:gd name="T14" fmla="*/ 9 w 207"/>
                      <a:gd name="T15" fmla="*/ 597 h 598"/>
                      <a:gd name="T16" fmla="*/ 43 w 207"/>
                      <a:gd name="T17" fmla="*/ 597 h 598"/>
                      <a:gd name="T18" fmla="*/ 77 w 207"/>
                      <a:gd name="T19" fmla="*/ 518 h 598"/>
                      <a:gd name="T20" fmla="*/ 77 w 207"/>
                      <a:gd name="T21" fmla="*/ 466 h 598"/>
                      <a:gd name="T22" fmla="*/ 103 w 207"/>
                      <a:gd name="T23" fmla="*/ 299 h 598"/>
                      <a:gd name="T24" fmla="*/ 112 w 207"/>
                      <a:gd name="T25" fmla="*/ 263 h 598"/>
                      <a:gd name="T26" fmla="*/ 103 w 207"/>
                      <a:gd name="T27" fmla="*/ 342 h 598"/>
                      <a:gd name="T28" fmla="*/ 120 w 207"/>
                      <a:gd name="T29" fmla="*/ 448 h 598"/>
                      <a:gd name="T30" fmla="*/ 112 w 207"/>
                      <a:gd name="T31" fmla="*/ 500 h 598"/>
                      <a:gd name="T32" fmla="*/ 129 w 207"/>
                      <a:gd name="T33" fmla="*/ 554 h 598"/>
                      <a:gd name="T34" fmla="*/ 155 w 207"/>
                      <a:gd name="T35" fmla="*/ 589 h 598"/>
                      <a:gd name="T36" fmla="*/ 180 w 207"/>
                      <a:gd name="T37" fmla="*/ 589 h 598"/>
                      <a:gd name="T38" fmla="*/ 197 w 207"/>
                      <a:gd name="T39" fmla="*/ 580 h 598"/>
                      <a:gd name="T40" fmla="*/ 163 w 207"/>
                      <a:gd name="T41" fmla="*/ 500 h 598"/>
                      <a:gd name="T42" fmla="*/ 155 w 207"/>
                      <a:gd name="T43" fmla="*/ 466 h 598"/>
                      <a:gd name="T44" fmla="*/ 163 w 207"/>
                      <a:gd name="T45" fmla="*/ 387 h 598"/>
                      <a:gd name="T46" fmla="*/ 171 w 207"/>
                      <a:gd name="T47" fmla="*/ 246 h 598"/>
                      <a:gd name="T48" fmla="*/ 206 w 207"/>
                      <a:gd name="T49" fmla="*/ 0 h 598"/>
                      <a:gd name="T50" fmla="*/ 43 w 207"/>
                      <a:gd name="T51" fmla="*/ 9 h 5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598"/>
                      <a:gd name="T80" fmla="*/ 207 w 207"/>
                      <a:gd name="T81" fmla="*/ 598 h 5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598">
                        <a:moveTo>
                          <a:pt x="43" y="9"/>
                        </a:moveTo>
                        <a:lnTo>
                          <a:pt x="43" y="185"/>
                        </a:lnTo>
                        <a:lnTo>
                          <a:pt x="43" y="334"/>
                        </a:lnTo>
                        <a:lnTo>
                          <a:pt x="52" y="475"/>
                        </a:lnTo>
                        <a:lnTo>
                          <a:pt x="26" y="536"/>
                        </a:lnTo>
                        <a:lnTo>
                          <a:pt x="9" y="571"/>
                        </a:lnTo>
                        <a:lnTo>
                          <a:pt x="0" y="589"/>
                        </a:lnTo>
                        <a:lnTo>
                          <a:pt x="9" y="597"/>
                        </a:lnTo>
                        <a:lnTo>
                          <a:pt x="43" y="597"/>
                        </a:lnTo>
                        <a:lnTo>
                          <a:pt x="77" y="518"/>
                        </a:lnTo>
                        <a:lnTo>
                          <a:pt x="77" y="466"/>
                        </a:lnTo>
                        <a:lnTo>
                          <a:pt x="103" y="299"/>
                        </a:lnTo>
                        <a:lnTo>
                          <a:pt x="112" y="263"/>
                        </a:lnTo>
                        <a:lnTo>
                          <a:pt x="103" y="342"/>
                        </a:lnTo>
                        <a:lnTo>
                          <a:pt x="120" y="448"/>
                        </a:lnTo>
                        <a:lnTo>
                          <a:pt x="112" y="500"/>
                        </a:lnTo>
                        <a:lnTo>
                          <a:pt x="129" y="554"/>
                        </a:lnTo>
                        <a:lnTo>
                          <a:pt x="155" y="589"/>
                        </a:lnTo>
                        <a:lnTo>
                          <a:pt x="180" y="589"/>
                        </a:lnTo>
                        <a:lnTo>
                          <a:pt x="197" y="580"/>
                        </a:lnTo>
                        <a:lnTo>
                          <a:pt x="163" y="500"/>
                        </a:lnTo>
                        <a:lnTo>
                          <a:pt x="155" y="466"/>
                        </a:lnTo>
                        <a:lnTo>
                          <a:pt x="163" y="387"/>
                        </a:lnTo>
                        <a:lnTo>
                          <a:pt x="171" y="246"/>
                        </a:lnTo>
                        <a:lnTo>
                          <a:pt x="206" y="0"/>
                        </a:lnTo>
                        <a:lnTo>
                          <a:pt x="43" y="9"/>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24" name="Freeform 129"/>
                  <p:cNvSpPr>
                    <a:spLocks/>
                  </p:cNvSpPr>
                  <p:nvPr/>
                </p:nvSpPr>
                <p:spPr bwMode="auto">
                  <a:xfrm>
                    <a:off x="2023" y="2880"/>
                    <a:ext cx="46" cy="64"/>
                  </a:xfrm>
                  <a:custGeom>
                    <a:avLst/>
                    <a:gdLst>
                      <a:gd name="T0" fmla="*/ 45 w 46"/>
                      <a:gd name="T1" fmla="*/ 0 h 64"/>
                      <a:gd name="T2" fmla="*/ 45 w 46"/>
                      <a:gd name="T3" fmla="*/ 31 h 64"/>
                      <a:gd name="T4" fmla="*/ 0 w 46"/>
                      <a:gd name="T5" fmla="*/ 63 h 64"/>
                      <a:gd name="T6" fmla="*/ 22 w 46"/>
                      <a:gd name="T7" fmla="*/ 0 h 64"/>
                      <a:gd name="T8" fmla="*/ 45 w 46"/>
                      <a:gd name="T9" fmla="*/ 0 h 64"/>
                      <a:gd name="T10" fmla="*/ 0 60000 65536"/>
                      <a:gd name="T11" fmla="*/ 0 60000 65536"/>
                      <a:gd name="T12" fmla="*/ 0 60000 65536"/>
                      <a:gd name="T13" fmla="*/ 0 60000 65536"/>
                      <a:gd name="T14" fmla="*/ 0 60000 65536"/>
                      <a:gd name="T15" fmla="*/ 0 w 46"/>
                      <a:gd name="T16" fmla="*/ 0 h 64"/>
                      <a:gd name="T17" fmla="*/ 46 w 46"/>
                      <a:gd name="T18" fmla="*/ 64 h 64"/>
                    </a:gdLst>
                    <a:ahLst/>
                    <a:cxnLst>
                      <a:cxn ang="T10">
                        <a:pos x="T0" y="T1"/>
                      </a:cxn>
                      <a:cxn ang="T11">
                        <a:pos x="T2" y="T3"/>
                      </a:cxn>
                      <a:cxn ang="T12">
                        <a:pos x="T4" y="T5"/>
                      </a:cxn>
                      <a:cxn ang="T13">
                        <a:pos x="T6" y="T7"/>
                      </a:cxn>
                      <a:cxn ang="T14">
                        <a:pos x="T8" y="T9"/>
                      </a:cxn>
                    </a:cxnLst>
                    <a:rect l="T15" t="T16" r="T17" b="T18"/>
                    <a:pathLst>
                      <a:path w="46" h="64">
                        <a:moveTo>
                          <a:pt x="45" y="0"/>
                        </a:moveTo>
                        <a:lnTo>
                          <a:pt x="45" y="31"/>
                        </a:lnTo>
                        <a:lnTo>
                          <a:pt x="0" y="63"/>
                        </a:lnTo>
                        <a:lnTo>
                          <a:pt x="22" y="0"/>
                        </a:lnTo>
                        <a:lnTo>
                          <a:pt x="45" y="0"/>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sp>
              <p:nvSpPr>
                <p:cNvPr id="63522" name="Freeform 130"/>
                <p:cNvSpPr>
                  <a:spLocks/>
                </p:cNvSpPr>
                <p:nvPr/>
              </p:nvSpPr>
              <p:spPr bwMode="auto">
                <a:xfrm>
                  <a:off x="1889" y="3049"/>
                  <a:ext cx="19" cy="277"/>
                </a:xfrm>
                <a:custGeom>
                  <a:avLst/>
                  <a:gdLst>
                    <a:gd name="T0" fmla="*/ 18 w 19"/>
                    <a:gd name="T1" fmla="*/ 0 h 277"/>
                    <a:gd name="T2" fmla="*/ 18 w 19"/>
                    <a:gd name="T3" fmla="*/ 89 h 277"/>
                    <a:gd name="T4" fmla="*/ 18 w 19"/>
                    <a:gd name="T5" fmla="*/ 142 h 277"/>
                    <a:gd name="T6" fmla="*/ 9 w 19"/>
                    <a:gd name="T7" fmla="*/ 205 h 277"/>
                    <a:gd name="T8" fmla="*/ 0 w 19"/>
                    <a:gd name="T9" fmla="*/ 258 h 277"/>
                    <a:gd name="T10" fmla="*/ 9 w 19"/>
                    <a:gd name="T11" fmla="*/ 276 h 277"/>
                    <a:gd name="T12" fmla="*/ 18 w 19"/>
                    <a:gd name="T13" fmla="*/ 0 h 277"/>
                    <a:gd name="T14" fmla="*/ 0 60000 65536"/>
                    <a:gd name="T15" fmla="*/ 0 60000 65536"/>
                    <a:gd name="T16" fmla="*/ 0 60000 65536"/>
                    <a:gd name="T17" fmla="*/ 0 60000 65536"/>
                    <a:gd name="T18" fmla="*/ 0 60000 65536"/>
                    <a:gd name="T19" fmla="*/ 0 60000 65536"/>
                    <a:gd name="T20" fmla="*/ 0 60000 65536"/>
                    <a:gd name="T21" fmla="*/ 0 w 19"/>
                    <a:gd name="T22" fmla="*/ 0 h 277"/>
                    <a:gd name="T23" fmla="*/ 19 w 19"/>
                    <a:gd name="T24" fmla="*/ 277 h 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7">
                      <a:moveTo>
                        <a:pt x="18" y="0"/>
                      </a:moveTo>
                      <a:lnTo>
                        <a:pt x="18" y="89"/>
                      </a:lnTo>
                      <a:lnTo>
                        <a:pt x="18" y="142"/>
                      </a:lnTo>
                      <a:lnTo>
                        <a:pt x="9" y="205"/>
                      </a:lnTo>
                      <a:lnTo>
                        <a:pt x="0" y="258"/>
                      </a:lnTo>
                      <a:lnTo>
                        <a:pt x="9" y="276"/>
                      </a:lnTo>
                      <a:lnTo>
                        <a:pt x="18" y="0"/>
                      </a:lnTo>
                    </a:path>
                  </a:pathLst>
                </a:custGeom>
                <a:solidFill>
                  <a:srgbClr val="FF5F1F"/>
                </a:solidFill>
                <a:ln w="12699" cap="rnd">
                  <a:solidFill>
                    <a:srgbClr val="FF5F1F"/>
                  </a:solidFill>
                  <a:round/>
                  <a:headEnd/>
                  <a:tailEnd/>
                </a:ln>
              </p:spPr>
              <p:txBody>
                <a:bodyPr/>
                <a:lstStyle/>
                <a:p>
                  <a:endParaRPr lang="sq-AL"/>
                </a:p>
              </p:txBody>
            </p:sp>
          </p:grpSp>
          <p:grpSp>
            <p:nvGrpSpPr>
              <p:cNvPr id="63507" name="Group 131"/>
              <p:cNvGrpSpPr>
                <a:grpSpLocks/>
              </p:cNvGrpSpPr>
              <p:nvPr/>
            </p:nvGrpSpPr>
            <p:grpSpPr bwMode="auto">
              <a:xfrm>
                <a:off x="1729" y="2337"/>
                <a:ext cx="349" cy="723"/>
                <a:chOff x="1729" y="2337"/>
                <a:chExt cx="349" cy="723"/>
              </a:xfrm>
            </p:grpSpPr>
            <p:sp>
              <p:nvSpPr>
                <p:cNvPr id="63511" name="Freeform 132"/>
                <p:cNvSpPr>
                  <a:spLocks/>
                </p:cNvSpPr>
                <p:nvPr/>
              </p:nvSpPr>
              <p:spPr bwMode="auto">
                <a:xfrm>
                  <a:off x="1729" y="2337"/>
                  <a:ext cx="349" cy="723"/>
                </a:xfrm>
                <a:custGeom>
                  <a:avLst/>
                  <a:gdLst>
                    <a:gd name="T0" fmla="*/ 139 w 349"/>
                    <a:gd name="T1" fmla="*/ 0 h 723"/>
                    <a:gd name="T2" fmla="*/ 26 w 349"/>
                    <a:gd name="T3" fmla="*/ 70 h 723"/>
                    <a:gd name="T4" fmla="*/ 9 w 349"/>
                    <a:gd name="T5" fmla="*/ 105 h 723"/>
                    <a:gd name="T6" fmla="*/ 0 w 349"/>
                    <a:gd name="T7" fmla="*/ 378 h 723"/>
                    <a:gd name="T8" fmla="*/ 9 w 349"/>
                    <a:gd name="T9" fmla="*/ 440 h 723"/>
                    <a:gd name="T10" fmla="*/ 43 w 349"/>
                    <a:gd name="T11" fmla="*/ 431 h 723"/>
                    <a:gd name="T12" fmla="*/ 43 w 349"/>
                    <a:gd name="T13" fmla="*/ 589 h 723"/>
                    <a:gd name="T14" fmla="*/ 61 w 349"/>
                    <a:gd name="T15" fmla="*/ 589 h 723"/>
                    <a:gd name="T16" fmla="*/ 78 w 349"/>
                    <a:gd name="T17" fmla="*/ 722 h 723"/>
                    <a:gd name="T18" fmla="*/ 156 w 349"/>
                    <a:gd name="T19" fmla="*/ 722 h 723"/>
                    <a:gd name="T20" fmla="*/ 217 w 349"/>
                    <a:gd name="T21" fmla="*/ 713 h 723"/>
                    <a:gd name="T22" fmla="*/ 261 w 349"/>
                    <a:gd name="T23" fmla="*/ 722 h 723"/>
                    <a:gd name="T24" fmla="*/ 322 w 349"/>
                    <a:gd name="T25" fmla="*/ 546 h 723"/>
                    <a:gd name="T26" fmla="*/ 348 w 349"/>
                    <a:gd name="T27" fmla="*/ 537 h 723"/>
                    <a:gd name="T28" fmla="*/ 322 w 349"/>
                    <a:gd name="T29" fmla="*/ 290 h 723"/>
                    <a:gd name="T30" fmla="*/ 322 w 349"/>
                    <a:gd name="T31" fmla="*/ 88 h 723"/>
                    <a:gd name="T32" fmla="*/ 304 w 349"/>
                    <a:gd name="T33" fmla="*/ 70 h 723"/>
                    <a:gd name="T34" fmla="*/ 192 w 349"/>
                    <a:gd name="T35" fmla="*/ 0 h 723"/>
                    <a:gd name="T36" fmla="*/ 165 w 349"/>
                    <a:gd name="T37" fmla="*/ 26 h 723"/>
                    <a:gd name="T38" fmla="*/ 139 w 349"/>
                    <a:gd name="T39" fmla="*/ 0 h 7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9"/>
                    <a:gd name="T61" fmla="*/ 0 h 723"/>
                    <a:gd name="T62" fmla="*/ 349 w 349"/>
                    <a:gd name="T63" fmla="*/ 723 h 7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9" h="723">
                      <a:moveTo>
                        <a:pt x="139" y="0"/>
                      </a:moveTo>
                      <a:lnTo>
                        <a:pt x="26" y="70"/>
                      </a:lnTo>
                      <a:lnTo>
                        <a:pt x="9" y="105"/>
                      </a:lnTo>
                      <a:lnTo>
                        <a:pt x="0" y="378"/>
                      </a:lnTo>
                      <a:lnTo>
                        <a:pt x="9" y="440"/>
                      </a:lnTo>
                      <a:lnTo>
                        <a:pt x="43" y="431"/>
                      </a:lnTo>
                      <a:lnTo>
                        <a:pt x="43" y="589"/>
                      </a:lnTo>
                      <a:lnTo>
                        <a:pt x="61" y="589"/>
                      </a:lnTo>
                      <a:lnTo>
                        <a:pt x="78" y="722"/>
                      </a:lnTo>
                      <a:lnTo>
                        <a:pt x="156" y="722"/>
                      </a:lnTo>
                      <a:lnTo>
                        <a:pt x="217" y="713"/>
                      </a:lnTo>
                      <a:lnTo>
                        <a:pt x="261" y="722"/>
                      </a:lnTo>
                      <a:lnTo>
                        <a:pt x="322" y="546"/>
                      </a:lnTo>
                      <a:lnTo>
                        <a:pt x="348" y="537"/>
                      </a:lnTo>
                      <a:lnTo>
                        <a:pt x="322" y="290"/>
                      </a:lnTo>
                      <a:lnTo>
                        <a:pt x="322" y="88"/>
                      </a:lnTo>
                      <a:lnTo>
                        <a:pt x="304" y="70"/>
                      </a:lnTo>
                      <a:lnTo>
                        <a:pt x="192" y="0"/>
                      </a:lnTo>
                      <a:lnTo>
                        <a:pt x="165" y="26"/>
                      </a:lnTo>
                      <a:lnTo>
                        <a:pt x="139" y="0"/>
                      </a:lnTo>
                    </a:path>
                  </a:pathLst>
                </a:custGeom>
                <a:solidFill>
                  <a:srgbClr val="5F009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512" name="Group 133"/>
                <p:cNvGrpSpPr>
                  <a:grpSpLocks/>
                </p:cNvGrpSpPr>
                <p:nvPr/>
              </p:nvGrpSpPr>
              <p:grpSpPr bwMode="auto">
                <a:xfrm>
                  <a:off x="1773" y="2479"/>
                  <a:ext cx="216" cy="455"/>
                  <a:chOff x="1773" y="2479"/>
                  <a:chExt cx="216" cy="455"/>
                </a:xfrm>
              </p:grpSpPr>
              <p:grpSp>
                <p:nvGrpSpPr>
                  <p:cNvPr id="63513" name="Group 134"/>
                  <p:cNvGrpSpPr>
                    <a:grpSpLocks/>
                  </p:cNvGrpSpPr>
                  <p:nvPr/>
                </p:nvGrpSpPr>
                <p:grpSpPr bwMode="auto">
                  <a:xfrm>
                    <a:off x="1782" y="2684"/>
                    <a:ext cx="153" cy="250"/>
                    <a:chOff x="1782" y="2684"/>
                    <a:chExt cx="153" cy="250"/>
                  </a:xfrm>
                </p:grpSpPr>
                <p:sp>
                  <p:nvSpPr>
                    <p:cNvPr id="63519" name="Freeform 135"/>
                    <p:cNvSpPr>
                      <a:spLocks/>
                    </p:cNvSpPr>
                    <p:nvPr/>
                  </p:nvSpPr>
                  <p:spPr bwMode="auto">
                    <a:xfrm>
                      <a:off x="1800" y="2684"/>
                      <a:ext cx="135" cy="250"/>
                    </a:xfrm>
                    <a:custGeom>
                      <a:avLst/>
                      <a:gdLst>
                        <a:gd name="T0" fmla="*/ 0 w 135"/>
                        <a:gd name="T1" fmla="*/ 249 h 250"/>
                        <a:gd name="T2" fmla="*/ 134 w 135"/>
                        <a:gd name="T3" fmla="*/ 240 h 250"/>
                        <a:gd name="T4" fmla="*/ 134 w 135"/>
                        <a:gd name="T5" fmla="*/ 0 h 250"/>
                        <a:gd name="T6" fmla="*/ 0 60000 65536"/>
                        <a:gd name="T7" fmla="*/ 0 60000 65536"/>
                        <a:gd name="T8" fmla="*/ 0 60000 65536"/>
                        <a:gd name="T9" fmla="*/ 0 w 135"/>
                        <a:gd name="T10" fmla="*/ 0 h 250"/>
                        <a:gd name="T11" fmla="*/ 135 w 135"/>
                        <a:gd name="T12" fmla="*/ 250 h 250"/>
                      </a:gdLst>
                      <a:ahLst/>
                      <a:cxnLst>
                        <a:cxn ang="T6">
                          <a:pos x="T0" y="T1"/>
                        </a:cxn>
                        <a:cxn ang="T7">
                          <a:pos x="T2" y="T3"/>
                        </a:cxn>
                        <a:cxn ang="T8">
                          <a:pos x="T4" y="T5"/>
                        </a:cxn>
                      </a:cxnLst>
                      <a:rect l="T9" t="T10" r="T11" b="T12"/>
                      <a:pathLst>
                        <a:path w="135" h="250">
                          <a:moveTo>
                            <a:pt x="0" y="249"/>
                          </a:moveTo>
                          <a:lnTo>
                            <a:pt x="134" y="240"/>
                          </a:lnTo>
                          <a:lnTo>
                            <a:pt x="134" y="0"/>
                          </a:lnTo>
                        </a:path>
                      </a:pathLst>
                    </a:custGeom>
                    <a:noFill/>
                    <a:ln w="12699" cap="rnd">
                      <a:solidFill>
                        <a:srgbClr val="9F3FD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sp>
                  <p:nvSpPr>
                    <p:cNvPr id="63520" name="Freeform 136"/>
                    <p:cNvSpPr>
                      <a:spLocks/>
                    </p:cNvSpPr>
                    <p:nvPr/>
                  </p:nvSpPr>
                  <p:spPr bwMode="auto">
                    <a:xfrm>
                      <a:off x="1782" y="2719"/>
                      <a:ext cx="153" cy="64"/>
                    </a:xfrm>
                    <a:custGeom>
                      <a:avLst/>
                      <a:gdLst>
                        <a:gd name="T0" fmla="*/ 0 w 153"/>
                        <a:gd name="T1" fmla="*/ 63 h 64"/>
                        <a:gd name="T2" fmla="*/ 54 w 153"/>
                        <a:gd name="T3" fmla="*/ 45 h 64"/>
                        <a:gd name="T4" fmla="*/ 152 w 153"/>
                        <a:gd name="T5" fmla="*/ 0 h 64"/>
                        <a:gd name="T6" fmla="*/ 0 60000 65536"/>
                        <a:gd name="T7" fmla="*/ 0 60000 65536"/>
                        <a:gd name="T8" fmla="*/ 0 60000 65536"/>
                        <a:gd name="T9" fmla="*/ 0 w 153"/>
                        <a:gd name="T10" fmla="*/ 0 h 64"/>
                        <a:gd name="T11" fmla="*/ 153 w 153"/>
                        <a:gd name="T12" fmla="*/ 64 h 64"/>
                      </a:gdLst>
                      <a:ahLst/>
                      <a:cxnLst>
                        <a:cxn ang="T6">
                          <a:pos x="T0" y="T1"/>
                        </a:cxn>
                        <a:cxn ang="T7">
                          <a:pos x="T2" y="T3"/>
                        </a:cxn>
                        <a:cxn ang="T8">
                          <a:pos x="T4" y="T5"/>
                        </a:cxn>
                      </a:cxnLst>
                      <a:rect l="T9" t="T10" r="T11" b="T12"/>
                      <a:pathLst>
                        <a:path w="153" h="64">
                          <a:moveTo>
                            <a:pt x="0" y="63"/>
                          </a:moveTo>
                          <a:lnTo>
                            <a:pt x="54" y="45"/>
                          </a:lnTo>
                          <a:lnTo>
                            <a:pt x="152" y="0"/>
                          </a:lnTo>
                        </a:path>
                      </a:pathLst>
                    </a:custGeom>
                    <a:noFill/>
                    <a:ln w="12699" cap="rnd">
                      <a:solidFill>
                        <a:srgbClr val="9F3FDF"/>
                      </a:solidFill>
                      <a:round/>
                      <a:headEnd/>
                      <a:tailEnd/>
                    </a:ln>
                    <a:extLst>
                      <a:ext uri="{909E8E84-426E-40DD-AFC4-6F175D3DCCD1}">
                        <a14:hiddenFill xmlns:a14="http://schemas.microsoft.com/office/drawing/2010/main">
                          <a:solidFill>
                            <a:srgbClr val="FFFFFF"/>
                          </a:solidFill>
                        </a14:hiddenFill>
                      </a:ext>
                    </a:extLst>
                  </p:spPr>
                  <p:txBody>
                    <a:bodyPr/>
                    <a:lstStyle/>
                    <a:p>
                      <a:endParaRPr lang="sq-AL"/>
                    </a:p>
                  </p:txBody>
                </p:sp>
              </p:grpSp>
              <p:grpSp>
                <p:nvGrpSpPr>
                  <p:cNvPr id="63514" name="Group 137"/>
                  <p:cNvGrpSpPr>
                    <a:grpSpLocks/>
                  </p:cNvGrpSpPr>
                  <p:nvPr/>
                </p:nvGrpSpPr>
                <p:grpSpPr bwMode="auto">
                  <a:xfrm>
                    <a:off x="1773" y="2479"/>
                    <a:ext cx="216" cy="287"/>
                    <a:chOff x="1773" y="2479"/>
                    <a:chExt cx="216" cy="287"/>
                  </a:xfrm>
                </p:grpSpPr>
                <p:sp>
                  <p:nvSpPr>
                    <p:cNvPr id="63515" name="Freeform 138"/>
                    <p:cNvSpPr>
                      <a:spLocks/>
                    </p:cNvSpPr>
                    <p:nvPr/>
                  </p:nvSpPr>
                  <p:spPr bwMode="auto">
                    <a:xfrm>
                      <a:off x="1791" y="2479"/>
                      <a:ext cx="180" cy="216"/>
                    </a:xfrm>
                    <a:custGeom>
                      <a:avLst/>
                      <a:gdLst>
                        <a:gd name="T0" fmla="*/ 0 w 180"/>
                        <a:gd name="T1" fmla="*/ 77 h 216"/>
                        <a:gd name="T2" fmla="*/ 120 w 180"/>
                        <a:gd name="T3" fmla="*/ 0 h 216"/>
                        <a:gd name="T4" fmla="*/ 179 w 180"/>
                        <a:gd name="T5" fmla="*/ 146 h 216"/>
                        <a:gd name="T6" fmla="*/ 68 w 180"/>
                        <a:gd name="T7" fmla="*/ 215 h 216"/>
                        <a:gd name="T8" fmla="*/ 0 w 180"/>
                        <a:gd name="T9" fmla="*/ 77 h 216"/>
                        <a:gd name="T10" fmla="*/ 0 60000 65536"/>
                        <a:gd name="T11" fmla="*/ 0 60000 65536"/>
                        <a:gd name="T12" fmla="*/ 0 60000 65536"/>
                        <a:gd name="T13" fmla="*/ 0 60000 65536"/>
                        <a:gd name="T14" fmla="*/ 0 60000 65536"/>
                        <a:gd name="T15" fmla="*/ 0 w 180"/>
                        <a:gd name="T16" fmla="*/ 0 h 216"/>
                        <a:gd name="T17" fmla="*/ 180 w 180"/>
                        <a:gd name="T18" fmla="*/ 216 h 216"/>
                      </a:gdLst>
                      <a:ahLst/>
                      <a:cxnLst>
                        <a:cxn ang="T10">
                          <a:pos x="T0" y="T1"/>
                        </a:cxn>
                        <a:cxn ang="T11">
                          <a:pos x="T2" y="T3"/>
                        </a:cxn>
                        <a:cxn ang="T12">
                          <a:pos x="T4" y="T5"/>
                        </a:cxn>
                        <a:cxn ang="T13">
                          <a:pos x="T6" y="T7"/>
                        </a:cxn>
                        <a:cxn ang="T14">
                          <a:pos x="T8" y="T9"/>
                        </a:cxn>
                      </a:cxnLst>
                      <a:rect l="T15" t="T16" r="T17" b="T18"/>
                      <a:pathLst>
                        <a:path w="180" h="216">
                          <a:moveTo>
                            <a:pt x="0" y="77"/>
                          </a:moveTo>
                          <a:lnTo>
                            <a:pt x="120" y="0"/>
                          </a:lnTo>
                          <a:lnTo>
                            <a:pt x="179" y="146"/>
                          </a:lnTo>
                          <a:lnTo>
                            <a:pt x="68" y="215"/>
                          </a:lnTo>
                          <a:lnTo>
                            <a:pt x="0" y="77"/>
                          </a:lnTo>
                        </a:path>
                      </a:pathLst>
                    </a:custGeom>
                    <a:solidFill>
                      <a:srgbClr val="DFDFF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nvGrpSpPr>
                    <p:cNvPr id="63516" name="Group 139"/>
                    <p:cNvGrpSpPr>
                      <a:grpSpLocks/>
                    </p:cNvGrpSpPr>
                    <p:nvPr/>
                  </p:nvGrpSpPr>
                  <p:grpSpPr bwMode="auto">
                    <a:xfrm>
                      <a:off x="1773" y="2577"/>
                      <a:ext cx="216" cy="189"/>
                      <a:chOff x="1773" y="2577"/>
                      <a:chExt cx="216" cy="189"/>
                    </a:xfrm>
                  </p:grpSpPr>
                  <p:sp>
                    <p:nvSpPr>
                      <p:cNvPr id="63517" name="Freeform 140"/>
                      <p:cNvSpPr>
                        <a:spLocks/>
                      </p:cNvSpPr>
                      <p:nvPr/>
                    </p:nvSpPr>
                    <p:spPr bwMode="auto">
                      <a:xfrm>
                        <a:off x="1916" y="2577"/>
                        <a:ext cx="73" cy="109"/>
                      </a:xfrm>
                      <a:custGeom>
                        <a:avLst/>
                        <a:gdLst>
                          <a:gd name="T0" fmla="*/ 0 w 73"/>
                          <a:gd name="T1" fmla="*/ 66 h 109"/>
                          <a:gd name="T2" fmla="*/ 16 w 73"/>
                          <a:gd name="T3" fmla="*/ 49 h 109"/>
                          <a:gd name="T4" fmla="*/ 24 w 73"/>
                          <a:gd name="T5" fmla="*/ 17 h 109"/>
                          <a:gd name="T6" fmla="*/ 40 w 73"/>
                          <a:gd name="T7" fmla="*/ 8 h 109"/>
                          <a:gd name="T8" fmla="*/ 48 w 73"/>
                          <a:gd name="T9" fmla="*/ 0 h 109"/>
                          <a:gd name="T10" fmla="*/ 48 w 73"/>
                          <a:gd name="T11" fmla="*/ 8 h 109"/>
                          <a:gd name="T12" fmla="*/ 64 w 73"/>
                          <a:gd name="T13" fmla="*/ 25 h 109"/>
                          <a:gd name="T14" fmla="*/ 72 w 73"/>
                          <a:gd name="T15" fmla="*/ 49 h 109"/>
                          <a:gd name="T16" fmla="*/ 64 w 73"/>
                          <a:gd name="T17" fmla="*/ 74 h 109"/>
                          <a:gd name="T18" fmla="*/ 48 w 73"/>
                          <a:gd name="T19" fmla="*/ 91 h 109"/>
                          <a:gd name="T20" fmla="*/ 0 w 73"/>
                          <a:gd name="T21" fmla="*/ 108 h 109"/>
                          <a:gd name="T22" fmla="*/ 0 w 73"/>
                          <a:gd name="T23" fmla="*/ 66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109"/>
                          <a:gd name="T38" fmla="*/ 73 w 73"/>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109">
                            <a:moveTo>
                              <a:pt x="0" y="66"/>
                            </a:moveTo>
                            <a:lnTo>
                              <a:pt x="16" y="49"/>
                            </a:lnTo>
                            <a:lnTo>
                              <a:pt x="24" y="17"/>
                            </a:lnTo>
                            <a:lnTo>
                              <a:pt x="40" y="8"/>
                            </a:lnTo>
                            <a:lnTo>
                              <a:pt x="48" y="0"/>
                            </a:lnTo>
                            <a:lnTo>
                              <a:pt x="48" y="8"/>
                            </a:lnTo>
                            <a:lnTo>
                              <a:pt x="64" y="25"/>
                            </a:lnTo>
                            <a:lnTo>
                              <a:pt x="72" y="49"/>
                            </a:lnTo>
                            <a:lnTo>
                              <a:pt x="64" y="74"/>
                            </a:lnTo>
                            <a:lnTo>
                              <a:pt x="48" y="91"/>
                            </a:lnTo>
                            <a:lnTo>
                              <a:pt x="0" y="108"/>
                            </a:lnTo>
                            <a:lnTo>
                              <a:pt x="0" y="66"/>
                            </a:lnTo>
                          </a:path>
                        </a:pathLst>
                      </a:custGeom>
                      <a:solidFill>
                        <a:srgbClr val="FF7F3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18" name="Freeform 141"/>
                      <p:cNvSpPr>
                        <a:spLocks/>
                      </p:cNvSpPr>
                      <p:nvPr/>
                    </p:nvSpPr>
                    <p:spPr bwMode="auto">
                      <a:xfrm>
                        <a:off x="1773" y="2648"/>
                        <a:ext cx="145" cy="118"/>
                      </a:xfrm>
                      <a:custGeom>
                        <a:avLst/>
                        <a:gdLst>
                          <a:gd name="T0" fmla="*/ 0 w 145"/>
                          <a:gd name="T1" fmla="*/ 117 h 118"/>
                          <a:gd name="T2" fmla="*/ 60 w 145"/>
                          <a:gd name="T3" fmla="*/ 100 h 118"/>
                          <a:gd name="T4" fmla="*/ 101 w 145"/>
                          <a:gd name="T5" fmla="*/ 75 h 118"/>
                          <a:gd name="T6" fmla="*/ 144 w 145"/>
                          <a:gd name="T7" fmla="*/ 51 h 118"/>
                          <a:gd name="T8" fmla="*/ 127 w 145"/>
                          <a:gd name="T9" fmla="*/ 0 h 118"/>
                          <a:gd name="T10" fmla="*/ 51 w 145"/>
                          <a:gd name="T11" fmla="*/ 34 h 118"/>
                          <a:gd name="T12" fmla="*/ 9 w 145"/>
                          <a:gd name="T13" fmla="*/ 51 h 118"/>
                          <a:gd name="T14" fmla="*/ 9 w 145"/>
                          <a:gd name="T15" fmla="*/ 34 h 118"/>
                          <a:gd name="T16" fmla="*/ 0 w 145"/>
                          <a:gd name="T17" fmla="*/ 117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118"/>
                          <a:gd name="T29" fmla="*/ 145 w 145"/>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118">
                            <a:moveTo>
                              <a:pt x="0" y="117"/>
                            </a:moveTo>
                            <a:lnTo>
                              <a:pt x="60" y="100"/>
                            </a:lnTo>
                            <a:lnTo>
                              <a:pt x="101" y="75"/>
                            </a:lnTo>
                            <a:lnTo>
                              <a:pt x="144" y="51"/>
                            </a:lnTo>
                            <a:lnTo>
                              <a:pt x="127" y="0"/>
                            </a:lnTo>
                            <a:lnTo>
                              <a:pt x="51" y="34"/>
                            </a:lnTo>
                            <a:lnTo>
                              <a:pt x="9" y="51"/>
                            </a:lnTo>
                            <a:lnTo>
                              <a:pt x="9" y="34"/>
                            </a:lnTo>
                            <a:lnTo>
                              <a:pt x="0" y="117"/>
                            </a:lnTo>
                          </a:path>
                        </a:pathLst>
                      </a:custGeom>
                      <a:solidFill>
                        <a:srgbClr val="5F009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grpSp>
          </p:grpSp>
          <p:grpSp>
            <p:nvGrpSpPr>
              <p:cNvPr id="63508" name="Group 142"/>
              <p:cNvGrpSpPr>
                <a:grpSpLocks/>
              </p:cNvGrpSpPr>
              <p:nvPr/>
            </p:nvGrpSpPr>
            <p:grpSpPr bwMode="auto">
              <a:xfrm>
                <a:off x="1773" y="3556"/>
                <a:ext cx="216" cy="163"/>
                <a:chOff x="1773" y="3556"/>
                <a:chExt cx="216" cy="163"/>
              </a:xfrm>
            </p:grpSpPr>
            <p:sp>
              <p:nvSpPr>
                <p:cNvPr id="63509" name="Freeform 143"/>
                <p:cNvSpPr>
                  <a:spLocks/>
                </p:cNvSpPr>
                <p:nvPr/>
              </p:nvSpPr>
              <p:spPr bwMode="auto">
                <a:xfrm>
                  <a:off x="1898" y="3556"/>
                  <a:ext cx="91" cy="154"/>
                </a:xfrm>
                <a:custGeom>
                  <a:avLst/>
                  <a:gdLst>
                    <a:gd name="T0" fmla="*/ 0 w 91"/>
                    <a:gd name="T1" fmla="*/ 0 h 154"/>
                    <a:gd name="T2" fmla="*/ 0 w 91"/>
                    <a:gd name="T3" fmla="*/ 26 h 154"/>
                    <a:gd name="T4" fmla="*/ 0 w 91"/>
                    <a:gd name="T5" fmla="*/ 68 h 154"/>
                    <a:gd name="T6" fmla="*/ 8 w 91"/>
                    <a:gd name="T7" fmla="*/ 51 h 154"/>
                    <a:gd name="T8" fmla="*/ 17 w 91"/>
                    <a:gd name="T9" fmla="*/ 77 h 154"/>
                    <a:gd name="T10" fmla="*/ 17 w 91"/>
                    <a:gd name="T11" fmla="*/ 102 h 154"/>
                    <a:gd name="T12" fmla="*/ 33 w 91"/>
                    <a:gd name="T13" fmla="*/ 136 h 154"/>
                    <a:gd name="T14" fmla="*/ 57 w 91"/>
                    <a:gd name="T15" fmla="*/ 153 h 154"/>
                    <a:gd name="T16" fmla="*/ 73 w 91"/>
                    <a:gd name="T17" fmla="*/ 153 h 154"/>
                    <a:gd name="T18" fmla="*/ 90 w 91"/>
                    <a:gd name="T19" fmla="*/ 153 h 154"/>
                    <a:gd name="T20" fmla="*/ 90 w 91"/>
                    <a:gd name="T21" fmla="*/ 119 h 154"/>
                    <a:gd name="T22" fmla="*/ 73 w 91"/>
                    <a:gd name="T23" fmla="*/ 77 h 154"/>
                    <a:gd name="T24" fmla="*/ 73 w 91"/>
                    <a:gd name="T25" fmla="*/ 86 h 154"/>
                    <a:gd name="T26" fmla="*/ 57 w 91"/>
                    <a:gd name="T27" fmla="*/ 86 h 154"/>
                    <a:gd name="T28" fmla="*/ 41 w 91"/>
                    <a:gd name="T29" fmla="*/ 86 h 154"/>
                    <a:gd name="T30" fmla="*/ 25 w 91"/>
                    <a:gd name="T31" fmla="*/ 68 h 154"/>
                    <a:gd name="T32" fmla="*/ 17 w 91"/>
                    <a:gd name="T33" fmla="*/ 43 h 154"/>
                    <a:gd name="T34" fmla="*/ 0 w 91"/>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54"/>
                    <a:gd name="T56" fmla="*/ 91 w 91"/>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54">
                      <a:moveTo>
                        <a:pt x="0" y="0"/>
                      </a:moveTo>
                      <a:lnTo>
                        <a:pt x="0" y="26"/>
                      </a:lnTo>
                      <a:lnTo>
                        <a:pt x="0" y="68"/>
                      </a:lnTo>
                      <a:lnTo>
                        <a:pt x="8" y="51"/>
                      </a:lnTo>
                      <a:lnTo>
                        <a:pt x="17" y="77"/>
                      </a:lnTo>
                      <a:lnTo>
                        <a:pt x="17" y="102"/>
                      </a:lnTo>
                      <a:lnTo>
                        <a:pt x="33" y="136"/>
                      </a:lnTo>
                      <a:lnTo>
                        <a:pt x="57" y="153"/>
                      </a:lnTo>
                      <a:lnTo>
                        <a:pt x="73" y="153"/>
                      </a:lnTo>
                      <a:lnTo>
                        <a:pt x="90" y="153"/>
                      </a:lnTo>
                      <a:lnTo>
                        <a:pt x="90" y="119"/>
                      </a:lnTo>
                      <a:lnTo>
                        <a:pt x="73" y="77"/>
                      </a:lnTo>
                      <a:lnTo>
                        <a:pt x="73" y="86"/>
                      </a:lnTo>
                      <a:lnTo>
                        <a:pt x="57" y="86"/>
                      </a:lnTo>
                      <a:lnTo>
                        <a:pt x="41" y="86"/>
                      </a:lnTo>
                      <a:lnTo>
                        <a:pt x="25" y="68"/>
                      </a:lnTo>
                      <a:lnTo>
                        <a:pt x="17" y="43"/>
                      </a:lnTo>
                      <a:lnTo>
                        <a:pt x="0" y="0"/>
                      </a:lnTo>
                    </a:path>
                  </a:pathLst>
                </a:custGeom>
                <a:solidFill>
                  <a:srgbClr val="DF3F5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sp>
              <p:nvSpPr>
                <p:cNvPr id="63510" name="Freeform 144"/>
                <p:cNvSpPr>
                  <a:spLocks/>
                </p:cNvSpPr>
                <p:nvPr/>
              </p:nvSpPr>
              <p:spPr bwMode="auto">
                <a:xfrm>
                  <a:off x="1773" y="3556"/>
                  <a:ext cx="82" cy="163"/>
                </a:xfrm>
                <a:custGeom>
                  <a:avLst/>
                  <a:gdLst>
                    <a:gd name="T0" fmla="*/ 81 w 82"/>
                    <a:gd name="T1" fmla="*/ 0 h 163"/>
                    <a:gd name="T2" fmla="*/ 81 w 82"/>
                    <a:gd name="T3" fmla="*/ 69 h 163"/>
                    <a:gd name="T4" fmla="*/ 81 w 82"/>
                    <a:gd name="T5" fmla="*/ 51 h 163"/>
                    <a:gd name="T6" fmla="*/ 74 w 82"/>
                    <a:gd name="T7" fmla="*/ 69 h 163"/>
                    <a:gd name="T8" fmla="*/ 66 w 82"/>
                    <a:gd name="T9" fmla="*/ 102 h 163"/>
                    <a:gd name="T10" fmla="*/ 57 w 82"/>
                    <a:gd name="T11" fmla="*/ 128 h 163"/>
                    <a:gd name="T12" fmla="*/ 41 w 82"/>
                    <a:gd name="T13" fmla="*/ 145 h 163"/>
                    <a:gd name="T14" fmla="*/ 25 w 82"/>
                    <a:gd name="T15" fmla="*/ 162 h 163"/>
                    <a:gd name="T16" fmla="*/ 8 w 82"/>
                    <a:gd name="T17" fmla="*/ 162 h 163"/>
                    <a:gd name="T18" fmla="*/ 8 w 82"/>
                    <a:gd name="T19" fmla="*/ 153 h 163"/>
                    <a:gd name="T20" fmla="*/ 0 w 82"/>
                    <a:gd name="T21" fmla="*/ 136 h 163"/>
                    <a:gd name="T22" fmla="*/ 0 w 82"/>
                    <a:gd name="T23" fmla="*/ 128 h 163"/>
                    <a:gd name="T24" fmla="*/ 0 w 82"/>
                    <a:gd name="T25" fmla="*/ 111 h 163"/>
                    <a:gd name="T26" fmla="*/ 8 w 82"/>
                    <a:gd name="T27" fmla="*/ 86 h 163"/>
                    <a:gd name="T28" fmla="*/ 25 w 82"/>
                    <a:gd name="T29" fmla="*/ 93 h 163"/>
                    <a:gd name="T30" fmla="*/ 41 w 82"/>
                    <a:gd name="T31" fmla="*/ 93 h 163"/>
                    <a:gd name="T32" fmla="*/ 49 w 82"/>
                    <a:gd name="T33" fmla="*/ 93 h 163"/>
                    <a:gd name="T34" fmla="*/ 74 w 82"/>
                    <a:gd name="T35" fmla="*/ 34 h 163"/>
                    <a:gd name="T36" fmla="*/ 81 w 82"/>
                    <a:gd name="T37" fmla="*/ 0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63"/>
                    <a:gd name="T59" fmla="*/ 82 w 82"/>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63">
                      <a:moveTo>
                        <a:pt x="81" y="0"/>
                      </a:moveTo>
                      <a:lnTo>
                        <a:pt x="81" y="69"/>
                      </a:lnTo>
                      <a:lnTo>
                        <a:pt x="81" y="51"/>
                      </a:lnTo>
                      <a:lnTo>
                        <a:pt x="74" y="69"/>
                      </a:lnTo>
                      <a:lnTo>
                        <a:pt x="66" y="102"/>
                      </a:lnTo>
                      <a:lnTo>
                        <a:pt x="57" y="128"/>
                      </a:lnTo>
                      <a:lnTo>
                        <a:pt x="41" y="145"/>
                      </a:lnTo>
                      <a:lnTo>
                        <a:pt x="25" y="162"/>
                      </a:lnTo>
                      <a:lnTo>
                        <a:pt x="8" y="162"/>
                      </a:lnTo>
                      <a:lnTo>
                        <a:pt x="8" y="153"/>
                      </a:lnTo>
                      <a:lnTo>
                        <a:pt x="0" y="136"/>
                      </a:lnTo>
                      <a:lnTo>
                        <a:pt x="0" y="128"/>
                      </a:lnTo>
                      <a:lnTo>
                        <a:pt x="0" y="111"/>
                      </a:lnTo>
                      <a:lnTo>
                        <a:pt x="8" y="86"/>
                      </a:lnTo>
                      <a:lnTo>
                        <a:pt x="25" y="93"/>
                      </a:lnTo>
                      <a:lnTo>
                        <a:pt x="41" y="93"/>
                      </a:lnTo>
                      <a:lnTo>
                        <a:pt x="49" y="93"/>
                      </a:lnTo>
                      <a:lnTo>
                        <a:pt x="74" y="34"/>
                      </a:lnTo>
                      <a:lnTo>
                        <a:pt x="81" y="0"/>
                      </a:lnTo>
                    </a:path>
                  </a:pathLst>
                </a:custGeom>
                <a:solidFill>
                  <a:srgbClr val="DF3F5F"/>
                </a:solidFill>
                <a:ln>
                  <a:noFill/>
                </a:ln>
                <a:extLst>
                  <a:ext uri="{91240B29-F687-4F45-9708-019B960494DF}">
                    <a14:hiddenLine xmlns:a14="http://schemas.microsoft.com/office/drawing/2010/main" w="12699" cap="rnd">
                      <a:solidFill>
                        <a:srgbClr val="000000"/>
                      </a:solidFill>
                      <a:round/>
                      <a:headEnd/>
                      <a:tailEnd/>
                    </a14:hiddenLine>
                  </a:ext>
                </a:extLst>
              </p:spPr>
              <p:txBody>
                <a:bodyPr/>
                <a:lstStyle/>
                <a:p>
                  <a:endParaRPr lang="sq-AL"/>
                </a:p>
              </p:txBody>
            </p:sp>
          </p:grpSp>
        </p:grpSp>
      </p:grpSp>
      <p:sp>
        <p:nvSpPr>
          <p:cNvPr id="739473" name="Rectangle 145"/>
          <p:cNvSpPr>
            <a:spLocks noChangeArrowheads="1"/>
          </p:cNvSpPr>
          <p:nvPr/>
        </p:nvSpPr>
        <p:spPr bwMode="auto">
          <a:xfrm>
            <a:off x="2211389" y="420689"/>
            <a:ext cx="77692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sq-AL" sz="2800" b="1">
                <a:solidFill>
                  <a:srgbClr val="FFFFFF"/>
                </a:solidFill>
                <a:effectLst>
                  <a:outerShdw blurRad="38100" dist="38100" dir="2700000" algn="tl">
                    <a:srgbClr val="000000"/>
                  </a:outerShdw>
                </a:effectLst>
              </a:rPr>
              <a:t>Shfrytëzuesit e informatave të kontabilitetit</a:t>
            </a:r>
          </a:p>
        </p:txBody>
      </p:sp>
      <p:sp>
        <p:nvSpPr>
          <p:cNvPr id="63498" name="AutoShape 146"/>
          <p:cNvSpPr>
            <a:spLocks noChangeArrowheads="1"/>
          </p:cNvSpPr>
          <p:nvPr/>
        </p:nvSpPr>
        <p:spPr bwMode="auto">
          <a:xfrm>
            <a:off x="6559550" y="2597150"/>
            <a:ext cx="825500" cy="444500"/>
          </a:xfrm>
          <a:prstGeom prst="rightArrow">
            <a:avLst>
              <a:gd name="adj1" fmla="val 50000"/>
              <a:gd name="adj2" fmla="val 92866"/>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41</a:t>
            </a:fld>
            <a:endParaRPr lang="sq-AL"/>
          </a:p>
        </p:txBody>
      </p:sp>
    </p:spTree>
    <p:extLst>
      <p:ext uri="{BB962C8B-B14F-4D97-AF65-F5344CB8AC3E}">
        <p14:creationId xmlns:p14="http://schemas.microsoft.com/office/powerpoint/2010/main" val="2947963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9335">
                                            <p:txEl>
                                              <p:pRg st="0" end="0"/>
                                            </p:txEl>
                                          </p:spTgt>
                                        </p:tgtEl>
                                        <p:attrNameLst>
                                          <p:attrName>style.visibility</p:attrName>
                                        </p:attrNameLst>
                                      </p:cBhvr>
                                      <p:to>
                                        <p:strVal val="visible"/>
                                      </p:to>
                                    </p:set>
                                    <p:animEffect transition="in" filter="blinds(horizontal)">
                                      <p:cBhvr>
                                        <p:cTn id="7" dur="500"/>
                                        <p:tgtEl>
                                          <p:spTgt spid="739335">
                                            <p:txEl>
                                              <p:pRg st="0" end="0"/>
                                            </p:txEl>
                                          </p:spTgt>
                                        </p:tgtEl>
                                      </p:cBhvr>
                                    </p:animEffect>
                                  </p:childTnLst>
                                  <p:subTnLst>
                                    <p:animClr clrSpc="rgb" dir="cw">
                                      <p:cBhvr override="childStyle">
                                        <p:cTn dur="1" fill="hold" display="0" masterRel="nextClick" afterEffect="1"/>
                                        <p:tgtEl>
                                          <p:spTgt spid="739335">
                                            <p:txEl>
                                              <p:pRg st="0" end="0"/>
                                            </p:txEl>
                                          </p:spTgt>
                                        </p:tgtEl>
                                        <p:attrNameLst>
                                          <p:attrName>ppt_c</p:attrName>
                                        </p:attrNameLst>
                                      </p:cBhvr>
                                      <p:to>
                                        <a:srgbClr val="114FFB"/>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9335">
                                            <p:txEl>
                                              <p:pRg st="1" end="1"/>
                                            </p:txEl>
                                          </p:spTgt>
                                        </p:tgtEl>
                                        <p:attrNameLst>
                                          <p:attrName>style.visibility</p:attrName>
                                        </p:attrNameLst>
                                      </p:cBhvr>
                                      <p:to>
                                        <p:strVal val="visible"/>
                                      </p:to>
                                    </p:set>
                                    <p:animEffect transition="in" filter="blinds(horizontal)">
                                      <p:cBhvr>
                                        <p:cTn id="12" dur="500"/>
                                        <p:tgtEl>
                                          <p:spTgt spid="739335">
                                            <p:txEl>
                                              <p:pRg st="1" end="1"/>
                                            </p:txEl>
                                          </p:spTgt>
                                        </p:tgtEl>
                                      </p:cBhvr>
                                    </p:animEffect>
                                  </p:childTnLst>
                                  <p:subTnLst>
                                    <p:animClr clrSpc="rgb" dir="cw">
                                      <p:cBhvr override="childStyle">
                                        <p:cTn dur="1" fill="hold" display="0" masterRel="nextClick" afterEffect="1"/>
                                        <p:tgtEl>
                                          <p:spTgt spid="739335">
                                            <p:txEl>
                                              <p:pRg st="1" end="1"/>
                                            </p:txEl>
                                          </p:spTgt>
                                        </p:tgtEl>
                                        <p:attrNameLst>
                                          <p:attrName>ppt_c</p:attrName>
                                        </p:attrNameLst>
                                      </p:cBhvr>
                                      <p:to>
                                        <a:srgbClr val="114FFB"/>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9335">
                                            <p:txEl>
                                              <p:pRg st="2" end="2"/>
                                            </p:txEl>
                                          </p:spTgt>
                                        </p:tgtEl>
                                        <p:attrNameLst>
                                          <p:attrName>style.visibility</p:attrName>
                                        </p:attrNameLst>
                                      </p:cBhvr>
                                      <p:to>
                                        <p:strVal val="visible"/>
                                      </p:to>
                                    </p:set>
                                    <p:animEffect transition="in" filter="blinds(horizontal)">
                                      <p:cBhvr>
                                        <p:cTn id="17" dur="500"/>
                                        <p:tgtEl>
                                          <p:spTgt spid="739335">
                                            <p:txEl>
                                              <p:pRg st="2" end="2"/>
                                            </p:txEl>
                                          </p:spTgt>
                                        </p:tgtEl>
                                      </p:cBhvr>
                                    </p:animEffect>
                                  </p:childTnLst>
                                  <p:subTnLst>
                                    <p:animClr clrSpc="rgb" dir="cw">
                                      <p:cBhvr override="childStyle">
                                        <p:cTn dur="1" fill="hold" display="0" masterRel="nextClick" afterEffect="1"/>
                                        <p:tgtEl>
                                          <p:spTgt spid="739335">
                                            <p:txEl>
                                              <p:pRg st="2" end="2"/>
                                            </p:txEl>
                                          </p:spTgt>
                                        </p:tgtEl>
                                        <p:attrNameLst>
                                          <p:attrName>ppt_c</p:attrName>
                                        </p:attrNameLst>
                                      </p:cBhvr>
                                      <p:to>
                                        <a:srgbClr val="114FFB"/>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9335">
                                            <p:txEl>
                                              <p:pRg st="3" end="3"/>
                                            </p:txEl>
                                          </p:spTgt>
                                        </p:tgtEl>
                                        <p:attrNameLst>
                                          <p:attrName>style.visibility</p:attrName>
                                        </p:attrNameLst>
                                      </p:cBhvr>
                                      <p:to>
                                        <p:strVal val="visible"/>
                                      </p:to>
                                    </p:set>
                                    <p:animEffect transition="in" filter="blinds(horizontal)">
                                      <p:cBhvr>
                                        <p:cTn id="22" dur="500"/>
                                        <p:tgtEl>
                                          <p:spTgt spid="739335">
                                            <p:txEl>
                                              <p:pRg st="3" end="3"/>
                                            </p:txEl>
                                          </p:spTgt>
                                        </p:tgtEl>
                                      </p:cBhvr>
                                    </p:animEffect>
                                  </p:childTnLst>
                                  <p:subTnLst>
                                    <p:animClr clrSpc="rgb" dir="cw">
                                      <p:cBhvr override="childStyle">
                                        <p:cTn dur="1" fill="hold" display="0" masterRel="nextClick" afterEffect="1"/>
                                        <p:tgtEl>
                                          <p:spTgt spid="739335">
                                            <p:txEl>
                                              <p:pRg st="3" end="3"/>
                                            </p:txEl>
                                          </p:spTgt>
                                        </p:tgtEl>
                                        <p:attrNameLst>
                                          <p:attrName>ppt_c</p:attrName>
                                        </p:attrNameLst>
                                      </p:cBhvr>
                                      <p:to>
                                        <a:srgbClr val="114FFB"/>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9335">
                                            <p:txEl>
                                              <p:pRg st="4" end="4"/>
                                            </p:txEl>
                                          </p:spTgt>
                                        </p:tgtEl>
                                        <p:attrNameLst>
                                          <p:attrName>style.visibility</p:attrName>
                                        </p:attrNameLst>
                                      </p:cBhvr>
                                      <p:to>
                                        <p:strVal val="visible"/>
                                      </p:to>
                                    </p:set>
                                    <p:animEffect transition="in" filter="blinds(horizontal)">
                                      <p:cBhvr>
                                        <p:cTn id="27" dur="500"/>
                                        <p:tgtEl>
                                          <p:spTgt spid="739335">
                                            <p:txEl>
                                              <p:pRg st="4" end="4"/>
                                            </p:txEl>
                                          </p:spTgt>
                                        </p:tgtEl>
                                      </p:cBhvr>
                                    </p:animEffect>
                                  </p:childTnLst>
                                  <p:subTnLst>
                                    <p:animClr clrSpc="rgb" dir="cw">
                                      <p:cBhvr override="childStyle">
                                        <p:cTn dur="1" fill="hold" display="0" masterRel="nextClick" afterEffect="1"/>
                                        <p:tgtEl>
                                          <p:spTgt spid="739335">
                                            <p:txEl>
                                              <p:pRg st="4" end="4"/>
                                            </p:txEl>
                                          </p:spTgt>
                                        </p:tgtEl>
                                        <p:attrNameLst>
                                          <p:attrName>ppt_c</p:attrName>
                                        </p:attrNameLst>
                                      </p:cBhvr>
                                      <p:to>
                                        <a:srgbClr val="114FF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7245350" y="1377950"/>
            <a:ext cx="2654300" cy="2730500"/>
          </a:xfrm>
          <a:prstGeom prst="rect">
            <a:avLst/>
          </a:prstGeom>
          <a:solidFill>
            <a:srgbClr val="8CF4EA"/>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39" name="Rectangle 3"/>
          <p:cNvSpPr>
            <a:spLocks noChangeArrowheads="1"/>
          </p:cNvSpPr>
          <p:nvPr/>
        </p:nvSpPr>
        <p:spPr bwMode="auto">
          <a:xfrm>
            <a:off x="2368550" y="1758950"/>
            <a:ext cx="4406900" cy="1682750"/>
          </a:xfrm>
          <a:prstGeom prst="rect">
            <a:avLst/>
          </a:prstGeom>
          <a:solidFill>
            <a:srgbClr val="009688"/>
          </a:solidFill>
          <a:ln w="12699">
            <a:solidFill>
              <a:schemeClr val="tx1"/>
            </a:solidFill>
            <a:miter lim="800000"/>
            <a:headEnd/>
            <a:tailEnd/>
          </a:ln>
          <a:effectLst>
            <a:outerShdw dist="107763" dir="2700000" algn="ctr" rotWithShape="0">
              <a:srgbClr val="00B7A5"/>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76" name="Rectangle 4"/>
          <p:cNvSpPr>
            <a:spLocks noChangeArrowheads="1"/>
          </p:cNvSpPr>
          <p:nvPr/>
        </p:nvSpPr>
        <p:spPr bwMode="auto">
          <a:xfrm>
            <a:off x="2673350" y="2532064"/>
            <a:ext cx="3797300" cy="6048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1" hangingPunct="1">
              <a:defRPr/>
            </a:pPr>
            <a:endParaRPr lang="en-US"/>
          </a:p>
        </p:txBody>
      </p:sp>
      <p:sp>
        <p:nvSpPr>
          <p:cNvPr id="65541" name="Rectangle 5"/>
          <p:cNvSpPr>
            <a:spLocks noChangeArrowheads="1"/>
          </p:cNvSpPr>
          <p:nvPr/>
        </p:nvSpPr>
        <p:spPr bwMode="auto">
          <a:xfrm>
            <a:off x="2692401" y="2551114"/>
            <a:ext cx="37830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lnSpc>
                <a:spcPct val="150000"/>
              </a:lnSpc>
              <a:spcBef>
                <a:spcPct val="0"/>
              </a:spcBef>
              <a:buFontTx/>
              <a:buNone/>
            </a:pPr>
            <a:r>
              <a:rPr lang="sq-AL" altLang="en-US" sz="1800" b="1">
                <a:solidFill>
                  <a:srgbClr val="00279F"/>
                </a:solidFill>
                <a:latin typeface="Arial" panose="020B0604020202020204" pitchFamily="34" charset="0"/>
              </a:rPr>
              <a:t>SHFRYT</a:t>
            </a:r>
            <a:r>
              <a:rPr lang="en-US" altLang="en-US" sz="1800" b="1">
                <a:solidFill>
                  <a:srgbClr val="00279F"/>
                </a:solidFill>
                <a:latin typeface="Arial" panose="020B0604020202020204" pitchFamily="34" charset="0"/>
              </a:rPr>
              <a:t>Ë</a:t>
            </a:r>
            <a:r>
              <a:rPr lang="sq-AL" altLang="en-US" sz="1800" b="1">
                <a:solidFill>
                  <a:srgbClr val="00279F"/>
                </a:solidFill>
                <a:latin typeface="Arial" panose="020B0604020202020204" pitchFamily="34" charset="0"/>
              </a:rPr>
              <a:t>ZUESIT E JASHT</a:t>
            </a:r>
            <a:r>
              <a:rPr lang="en-US" altLang="en-US" sz="1800" b="1">
                <a:solidFill>
                  <a:srgbClr val="00279F"/>
                </a:solidFill>
                <a:latin typeface="Arial" panose="020B0604020202020204" pitchFamily="34" charset="0"/>
              </a:rPr>
              <a:t>Ë</a:t>
            </a:r>
            <a:r>
              <a:rPr lang="sq-AL" altLang="en-US" sz="1800" b="1">
                <a:solidFill>
                  <a:srgbClr val="00279F"/>
                </a:solidFill>
                <a:latin typeface="Arial" panose="020B0604020202020204" pitchFamily="34" charset="0"/>
              </a:rPr>
              <a:t>M</a:t>
            </a:r>
            <a:endParaRPr lang="sq-AL" altLang="en-US" sz="2000" b="1">
              <a:solidFill>
                <a:srgbClr val="00279F"/>
              </a:solidFill>
              <a:latin typeface="Arial" panose="020B0604020202020204" pitchFamily="34" charset="0"/>
            </a:endParaRPr>
          </a:p>
        </p:txBody>
      </p:sp>
      <p:sp>
        <p:nvSpPr>
          <p:cNvPr id="741382" name="Rectangle 6"/>
          <p:cNvSpPr>
            <a:spLocks noChangeArrowheads="1"/>
          </p:cNvSpPr>
          <p:nvPr/>
        </p:nvSpPr>
        <p:spPr bwMode="auto">
          <a:xfrm>
            <a:off x="2671763" y="1920876"/>
            <a:ext cx="3415808" cy="520655"/>
          </a:xfrm>
          <a:prstGeom prst="rect">
            <a:avLst/>
          </a:prstGeom>
          <a:noFill/>
          <a:ln w="12699">
            <a:noFill/>
            <a:miter lim="800000"/>
            <a:headEnd/>
            <a:tailEnd/>
          </a:ln>
          <a:effectLst/>
        </p:spPr>
        <p:txBody>
          <a:bodyPr wrap="none" lIns="90488" tIns="44450" rIns="90488" bIns="44450">
            <a:spAutoFit/>
          </a:bodyPr>
          <a:lstStyle/>
          <a:p>
            <a:pPr>
              <a:defRPr/>
            </a:pPr>
            <a:r>
              <a:rPr lang="sq-AL" sz="2800" b="1">
                <a:solidFill>
                  <a:srgbClr val="FFFFFF"/>
                </a:solidFill>
                <a:effectLst>
                  <a:outerShdw blurRad="38100" dist="38100" dir="2700000" algn="tl">
                    <a:srgbClr val="C0C0C0"/>
                  </a:outerShdw>
                </a:effectLst>
              </a:rPr>
              <a:t>Kontabiliteti financiar</a:t>
            </a:r>
          </a:p>
        </p:txBody>
      </p:sp>
      <p:sp>
        <p:nvSpPr>
          <p:cNvPr id="65543" name="Rectangle 7"/>
          <p:cNvSpPr>
            <a:spLocks noChangeArrowheads="1"/>
          </p:cNvSpPr>
          <p:nvPr/>
        </p:nvSpPr>
        <p:spPr bwMode="auto">
          <a:xfrm>
            <a:off x="7467600" y="1600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pPr>
            <a:r>
              <a:rPr lang="sq-AL" altLang="en-US" sz="2400" b="1">
                <a:solidFill>
                  <a:srgbClr val="00279F"/>
                </a:solidFill>
                <a:latin typeface="Times New Roman" panose="02020603050405020304" pitchFamily="18" charset="0"/>
              </a:rPr>
              <a:t>investitorët</a:t>
            </a:r>
          </a:p>
          <a:p>
            <a:pPr>
              <a:buFontTx/>
              <a:buChar char="•"/>
            </a:pPr>
            <a:r>
              <a:rPr lang="sq-AL" altLang="en-US" sz="2400" b="1">
                <a:solidFill>
                  <a:srgbClr val="00279F"/>
                </a:solidFill>
                <a:latin typeface="Times New Roman" panose="02020603050405020304" pitchFamily="18" charset="0"/>
              </a:rPr>
              <a:t>kreditorët</a:t>
            </a:r>
          </a:p>
          <a:p>
            <a:pPr>
              <a:buFontTx/>
              <a:buChar char="•"/>
            </a:pPr>
            <a:r>
              <a:rPr lang="sq-AL" altLang="en-US" sz="2400" b="1">
                <a:solidFill>
                  <a:srgbClr val="00279F"/>
                </a:solidFill>
                <a:latin typeface="Times New Roman" panose="02020603050405020304" pitchFamily="18" charset="0"/>
              </a:rPr>
              <a:t>rregullatorët</a:t>
            </a:r>
          </a:p>
          <a:p>
            <a:pPr>
              <a:buFontTx/>
              <a:buChar char="•"/>
            </a:pPr>
            <a:r>
              <a:rPr lang="sq-AL" altLang="en-US" sz="2400" b="1">
                <a:solidFill>
                  <a:srgbClr val="00279F"/>
                </a:solidFill>
                <a:latin typeface="Times New Roman" panose="02020603050405020304" pitchFamily="18" charset="0"/>
              </a:rPr>
              <a:t>konsumatorët</a:t>
            </a:r>
          </a:p>
          <a:p>
            <a:pPr>
              <a:buFontTx/>
              <a:buChar char="•"/>
            </a:pPr>
            <a:r>
              <a:rPr lang="sq-AL" altLang="en-US" sz="2400" b="1">
                <a:solidFill>
                  <a:srgbClr val="00279F"/>
                </a:solidFill>
                <a:latin typeface="Times New Roman" panose="02020603050405020304" pitchFamily="18" charset="0"/>
              </a:rPr>
              <a:t>konkurenca</a:t>
            </a:r>
          </a:p>
        </p:txBody>
      </p:sp>
      <p:sp>
        <p:nvSpPr>
          <p:cNvPr id="65544" name="Rectangle 8"/>
          <p:cNvSpPr>
            <a:spLocks noChangeArrowheads="1"/>
          </p:cNvSpPr>
          <p:nvPr/>
        </p:nvSpPr>
        <p:spPr bwMode="auto">
          <a:xfrm>
            <a:off x="7245350" y="4349750"/>
            <a:ext cx="2654300" cy="1651000"/>
          </a:xfrm>
          <a:prstGeom prst="rect">
            <a:avLst/>
          </a:prstGeom>
          <a:solidFill>
            <a:srgbClr val="FCFEB9"/>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41385" name="Rectangle 9"/>
          <p:cNvSpPr>
            <a:spLocks noGrp="1" noChangeArrowheads="1"/>
          </p:cNvSpPr>
          <p:nvPr>
            <p:ph idx="1"/>
          </p:nvPr>
        </p:nvSpPr>
        <p:spPr>
          <a:xfrm>
            <a:off x="7548564" y="4495800"/>
            <a:ext cx="2662237" cy="1462088"/>
          </a:xfrm>
        </p:spPr>
        <p:txBody>
          <a:bodyPr vert="horz" lIns="90488" tIns="44450" rIns="90488" bIns="44450" rtlCol="0">
            <a:normAutofit/>
          </a:bodyPr>
          <a:lstStyle/>
          <a:p>
            <a:pPr eaLnBrk="1" hangingPunct="1"/>
            <a:r>
              <a:rPr lang="sq-AL" altLang="en-US" sz="2400" b="1">
                <a:solidFill>
                  <a:srgbClr val="00279F"/>
                </a:solidFill>
              </a:rPr>
              <a:t>pronarët</a:t>
            </a:r>
          </a:p>
          <a:p>
            <a:pPr eaLnBrk="1" hangingPunct="1"/>
            <a:r>
              <a:rPr lang="sq-AL" altLang="en-US" sz="2400" b="1">
                <a:solidFill>
                  <a:srgbClr val="00279F"/>
                </a:solidFill>
              </a:rPr>
              <a:t>menaxherët</a:t>
            </a:r>
          </a:p>
          <a:p>
            <a:pPr eaLnBrk="1" hangingPunct="1"/>
            <a:r>
              <a:rPr lang="sq-AL" altLang="en-US" sz="2400" b="1">
                <a:solidFill>
                  <a:srgbClr val="00279F"/>
                </a:solidFill>
              </a:rPr>
              <a:t>punëtorët</a:t>
            </a:r>
          </a:p>
        </p:txBody>
      </p:sp>
      <p:sp>
        <p:nvSpPr>
          <p:cNvPr id="65546" name="Rectangle 10"/>
          <p:cNvSpPr>
            <a:spLocks noChangeArrowheads="1"/>
          </p:cNvSpPr>
          <p:nvPr/>
        </p:nvSpPr>
        <p:spPr bwMode="auto">
          <a:xfrm>
            <a:off x="2387600" y="3968750"/>
            <a:ext cx="4406900" cy="1682750"/>
          </a:xfrm>
          <a:prstGeom prst="rect">
            <a:avLst/>
          </a:prstGeom>
          <a:solidFill>
            <a:srgbClr val="C0FEF9"/>
          </a:solidFill>
          <a:ln w="12699">
            <a:solidFill>
              <a:schemeClr val="tx1"/>
            </a:solidFill>
            <a:miter lim="800000"/>
            <a:headEnd/>
            <a:tailEnd/>
          </a:ln>
          <a:effectLst>
            <a:outerShdw dist="107763" dir="2700000" algn="ctr" rotWithShape="0">
              <a:srgbClr val="00B7A5"/>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3" name="Rectangle 11"/>
          <p:cNvSpPr>
            <a:spLocks noChangeArrowheads="1"/>
          </p:cNvSpPr>
          <p:nvPr/>
        </p:nvSpPr>
        <p:spPr bwMode="auto">
          <a:xfrm>
            <a:off x="2692400" y="4741864"/>
            <a:ext cx="3797300" cy="6048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1" hangingPunct="1">
              <a:defRPr/>
            </a:pPr>
            <a:endParaRPr lang="en-US"/>
          </a:p>
        </p:txBody>
      </p:sp>
      <p:sp>
        <p:nvSpPr>
          <p:cNvPr id="65548" name="Rectangle 12"/>
          <p:cNvSpPr>
            <a:spLocks noChangeArrowheads="1"/>
          </p:cNvSpPr>
          <p:nvPr/>
        </p:nvSpPr>
        <p:spPr bwMode="auto">
          <a:xfrm>
            <a:off x="2590800" y="4767263"/>
            <a:ext cx="3962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tabLst>
                <a:tab pos="4800600" algn="dec"/>
                <a:tab pos="5715000" algn="dec"/>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800600" algn="dec"/>
                <a:tab pos="5715000" algn="dec"/>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800600" algn="dec"/>
                <a:tab pos="5715000" algn="dec"/>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800600" algn="dec"/>
                <a:tab pos="5715000" algn="dec"/>
              </a:tabLst>
              <a:defRPr sz="2000">
                <a:solidFill>
                  <a:schemeClr val="tx1"/>
                </a:solidFill>
                <a:latin typeface="Calibri" panose="020F0502020204030204" pitchFamily="34" charset="0"/>
              </a:defRPr>
            </a:lvl9pPr>
          </a:lstStyle>
          <a:p>
            <a:pPr algn="ctr">
              <a:lnSpc>
                <a:spcPct val="150000"/>
              </a:lnSpc>
              <a:spcBef>
                <a:spcPct val="0"/>
              </a:spcBef>
              <a:buFontTx/>
              <a:buNone/>
            </a:pPr>
            <a:r>
              <a:rPr lang="sq-AL" altLang="en-US" sz="1800" b="1">
                <a:solidFill>
                  <a:srgbClr val="00279F"/>
                </a:solidFill>
                <a:latin typeface="Arial" panose="020B0604020202020204" pitchFamily="34" charset="0"/>
              </a:rPr>
              <a:t>SHFRYT</a:t>
            </a:r>
            <a:r>
              <a:rPr lang="en-US" altLang="en-US" sz="1800" b="1">
                <a:solidFill>
                  <a:srgbClr val="00279F"/>
                </a:solidFill>
                <a:latin typeface="Arial" panose="020B0604020202020204" pitchFamily="34" charset="0"/>
              </a:rPr>
              <a:t>Ë</a:t>
            </a:r>
            <a:r>
              <a:rPr lang="sq-AL" altLang="en-US" sz="1800" b="1">
                <a:solidFill>
                  <a:srgbClr val="00279F"/>
                </a:solidFill>
                <a:latin typeface="Arial" panose="020B0604020202020204" pitchFamily="34" charset="0"/>
              </a:rPr>
              <a:t>ZUESIT E BRENDSH</a:t>
            </a:r>
            <a:r>
              <a:rPr lang="en-US" altLang="en-US" sz="1800" b="1">
                <a:solidFill>
                  <a:srgbClr val="00279F"/>
                </a:solidFill>
                <a:latin typeface="Arial" panose="020B0604020202020204" pitchFamily="34" charset="0"/>
              </a:rPr>
              <a:t>Ë</a:t>
            </a:r>
            <a:r>
              <a:rPr lang="sq-AL" altLang="en-US" sz="1800" b="1">
                <a:solidFill>
                  <a:srgbClr val="00279F"/>
                </a:solidFill>
                <a:latin typeface="Arial" panose="020B0604020202020204" pitchFamily="34" charset="0"/>
              </a:rPr>
              <a:t>M</a:t>
            </a:r>
            <a:endParaRPr lang="sq-AL" altLang="en-US" sz="2000" b="1">
              <a:solidFill>
                <a:srgbClr val="063DE8"/>
              </a:solidFill>
              <a:latin typeface="Arial" panose="020B0604020202020204" pitchFamily="34" charset="0"/>
            </a:endParaRPr>
          </a:p>
        </p:txBody>
      </p:sp>
      <p:sp>
        <p:nvSpPr>
          <p:cNvPr id="741389" name="Rectangle 13"/>
          <p:cNvSpPr>
            <a:spLocks noChangeArrowheads="1"/>
          </p:cNvSpPr>
          <p:nvPr/>
        </p:nvSpPr>
        <p:spPr bwMode="auto">
          <a:xfrm>
            <a:off x="2538414" y="4130675"/>
            <a:ext cx="3858365" cy="459100"/>
          </a:xfrm>
          <a:prstGeom prst="rect">
            <a:avLst/>
          </a:prstGeom>
          <a:noFill/>
          <a:ln w="12699">
            <a:noFill/>
            <a:miter lim="800000"/>
            <a:headEnd/>
            <a:tailEnd/>
          </a:ln>
          <a:effectLst/>
        </p:spPr>
        <p:txBody>
          <a:bodyPr wrap="none" lIns="90488" tIns="44450" rIns="90488" bIns="44450">
            <a:spAutoFit/>
          </a:bodyPr>
          <a:lstStyle/>
          <a:p>
            <a:pPr>
              <a:defRPr/>
            </a:pPr>
            <a:r>
              <a:rPr lang="sq-AL" sz="2400" b="1">
                <a:solidFill>
                  <a:srgbClr val="006B61"/>
                </a:solidFill>
                <a:effectLst>
                  <a:outerShdw blurRad="38100" dist="38100" dir="2700000" algn="tl">
                    <a:srgbClr val="C0C0C0"/>
                  </a:outerShdw>
                </a:effectLst>
              </a:rPr>
              <a:t>Kontabiliteti i menaxhmentit</a:t>
            </a:r>
          </a:p>
        </p:txBody>
      </p:sp>
      <p:sp>
        <p:nvSpPr>
          <p:cNvPr id="65550" name="AutoShape 14"/>
          <p:cNvSpPr>
            <a:spLocks noChangeArrowheads="1"/>
          </p:cNvSpPr>
          <p:nvPr/>
        </p:nvSpPr>
        <p:spPr bwMode="auto">
          <a:xfrm>
            <a:off x="6559550" y="2597150"/>
            <a:ext cx="825500" cy="444500"/>
          </a:xfrm>
          <a:prstGeom prst="rightArrow">
            <a:avLst>
              <a:gd name="adj1" fmla="val 50000"/>
              <a:gd name="adj2" fmla="val 92866"/>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5551" name="AutoShape 15"/>
          <p:cNvSpPr>
            <a:spLocks noChangeArrowheads="1"/>
          </p:cNvSpPr>
          <p:nvPr/>
        </p:nvSpPr>
        <p:spPr bwMode="auto">
          <a:xfrm>
            <a:off x="6604000" y="4806950"/>
            <a:ext cx="749300" cy="444500"/>
          </a:xfrm>
          <a:prstGeom prst="rightArrow">
            <a:avLst>
              <a:gd name="adj1" fmla="val 50000"/>
              <a:gd name="adj2" fmla="val 84294"/>
            </a:avLst>
          </a:prstGeom>
          <a:solidFill>
            <a:srgbClr val="FAFD00"/>
          </a:solidFill>
          <a:ln w="12699">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41392" name="Rectangle 16"/>
          <p:cNvSpPr>
            <a:spLocks noChangeArrowheads="1"/>
          </p:cNvSpPr>
          <p:nvPr/>
        </p:nvSpPr>
        <p:spPr bwMode="auto">
          <a:xfrm>
            <a:off x="2211389" y="420689"/>
            <a:ext cx="7769225" cy="515937"/>
          </a:xfrm>
          <a:prstGeom prst="rect">
            <a:avLst/>
          </a:prstGeom>
          <a:solidFill>
            <a:schemeClr val="hlink"/>
          </a:solidFill>
          <a:ln w="12699">
            <a:noFill/>
            <a:miter lim="800000"/>
            <a:headEnd/>
            <a:tailEnd/>
          </a:ln>
          <a:effectLst>
            <a:outerShdw dist="107763" dir="2700000" algn="ctr" rotWithShape="0">
              <a:srgbClr val="8CF4EA"/>
            </a:outerShdw>
          </a:effectLst>
        </p:spPr>
        <p:txBody>
          <a:bodyPr lIns="90488" tIns="44450" rIns="90488" bIns="44450">
            <a:spAutoFit/>
          </a:bodyPr>
          <a:lstStyle/>
          <a:p>
            <a:pPr algn="ctr">
              <a:defRPr/>
            </a:pPr>
            <a:r>
              <a:rPr lang="sq-AL" sz="2800" b="1">
                <a:solidFill>
                  <a:srgbClr val="FFFFFF"/>
                </a:solidFill>
                <a:effectLst>
                  <a:outerShdw blurRad="38100" dist="38100" dir="2700000" algn="tl">
                    <a:srgbClr val="000000"/>
                  </a:outerShdw>
                </a:effectLst>
              </a:rPr>
              <a:t>Shfrytëzuesit e informatave të kontabilitetit</a:t>
            </a:r>
          </a:p>
        </p:txBody>
      </p:sp>
      <p:sp>
        <p:nvSpPr>
          <p:cNvPr id="2" name="Slide Number Placeholder 1"/>
          <p:cNvSpPr>
            <a:spLocks noGrp="1"/>
          </p:cNvSpPr>
          <p:nvPr>
            <p:ph type="sldNum" sz="quarter" idx="12"/>
          </p:nvPr>
        </p:nvSpPr>
        <p:spPr/>
        <p:txBody>
          <a:bodyPr/>
          <a:lstStyle/>
          <a:p>
            <a:fld id="{30EAF011-1B97-48A7-85B3-B95A2B65C876}" type="slidenum">
              <a:rPr lang="sq-AL" smtClean="0"/>
              <a:t>42</a:t>
            </a:fld>
            <a:endParaRPr lang="sq-AL"/>
          </a:p>
        </p:txBody>
      </p:sp>
    </p:spTree>
    <p:extLst>
      <p:ext uri="{BB962C8B-B14F-4D97-AF65-F5344CB8AC3E}">
        <p14:creationId xmlns:p14="http://schemas.microsoft.com/office/powerpoint/2010/main" val="1940155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1385">
                                            <p:txEl>
                                              <p:pRg st="0" end="0"/>
                                            </p:txEl>
                                          </p:spTgt>
                                        </p:tgtEl>
                                        <p:attrNameLst>
                                          <p:attrName>style.visibility</p:attrName>
                                        </p:attrNameLst>
                                      </p:cBhvr>
                                      <p:to>
                                        <p:strVal val="visible"/>
                                      </p:to>
                                    </p:set>
                                    <p:animEffect transition="in" filter="blinds(horizontal)">
                                      <p:cBhvr>
                                        <p:cTn id="7" dur="500"/>
                                        <p:tgtEl>
                                          <p:spTgt spid="741385">
                                            <p:txEl>
                                              <p:pRg st="0" end="0"/>
                                            </p:txEl>
                                          </p:spTgt>
                                        </p:tgtEl>
                                      </p:cBhvr>
                                    </p:animEffect>
                                  </p:childTnLst>
                                  <p:subTnLst>
                                    <p:animClr clrSpc="rgb" dir="cw">
                                      <p:cBhvr override="childStyle">
                                        <p:cTn dur="1" fill="hold" display="0" masterRel="nextClick" afterEffect="1"/>
                                        <p:tgtEl>
                                          <p:spTgt spid="741385">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1385">
                                            <p:txEl>
                                              <p:pRg st="1" end="1"/>
                                            </p:txEl>
                                          </p:spTgt>
                                        </p:tgtEl>
                                        <p:attrNameLst>
                                          <p:attrName>style.visibility</p:attrName>
                                        </p:attrNameLst>
                                      </p:cBhvr>
                                      <p:to>
                                        <p:strVal val="visible"/>
                                      </p:to>
                                    </p:set>
                                    <p:animEffect transition="in" filter="blinds(horizontal)">
                                      <p:cBhvr>
                                        <p:cTn id="12" dur="500"/>
                                        <p:tgtEl>
                                          <p:spTgt spid="741385">
                                            <p:txEl>
                                              <p:pRg st="1" end="1"/>
                                            </p:txEl>
                                          </p:spTgt>
                                        </p:tgtEl>
                                      </p:cBhvr>
                                    </p:animEffect>
                                  </p:childTnLst>
                                  <p:subTnLst>
                                    <p:animClr clrSpc="rgb" dir="cw">
                                      <p:cBhvr override="childStyle">
                                        <p:cTn dur="1" fill="hold" display="0" masterRel="nextClick" afterEffect="1"/>
                                        <p:tgtEl>
                                          <p:spTgt spid="741385">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1385">
                                            <p:txEl>
                                              <p:pRg st="2" end="2"/>
                                            </p:txEl>
                                          </p:spTgt>
                                        </p:tgtEl>
                                        <p:attrNameLst>
                                          <p:attrName>style.visibility</p:attrName>
                                        </p:attrNameLst>
                                      </p:cBhvr>
                                      <p:to>
                                        <p:strVal val="visible"/>
                                      </p:to>
                                    </p:set>
                                    <p:animEffect transition="in" filter="blinds(horizontal)">
                                      <p:cBhvr>
                                        <p:cTn id="17" dur="500"/>
                                        <p:tgtEl>
                                          <p:spTgt spid="741385">
                                            <p:txEl>
                                              <p:pRg st="2" end="2"/>
                                            </p:txEl>
                                          </p:spTgt>
                                        </p:tgtEl>
                                      </p:cBhvr>
                                    </p:animEffect>
                                  </p:childTnLst>
                                  <p:subTnLst>
                                    <p:animClr clrSpc="rgb" dir="cw">
                                      <p:cBhvr override="childStyle">
                                        <p:cTn dur="1" fill="hold" display="0" masterRel="nextClick" afterEffect="1"/>
                                        <p:tgtEl>
                                          <p:spTgt spid="741385">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1698625" y="381001"/>
            <a:ext cx="8777288" cy="1508125"/>
          </a:xfrm>
        </p:spPr>
        <p:txBody>
          <a:bodyPr rtlCol="0">
            <a:normAutofit/>
          </a:bodyPr>
          <a:lstStyle/>
          <a:p>
            <a:pPr>
              <a:defRPr/>
            </a:pPr>
            <a:r>
              <a:rPr lang="sq-AL" sz="3200" u="sng">
                <a:solidFill>
                  <a:srgbClr val="3A06FA"/>
                </a:solidFill>
                <a:effectLst>
                  <a:outerShdw blurRad="38100" dist="38100" dir="2700000" algn="tl">
                    <a:srgbClr val="C0C0C0"/>
                  </a:outerShdw>
                </a:effectLst>
                <a:latin typeface="Arial Black" pitchFamily="34" charset="0"/>
              </a:rPr>
              <a:t>DALLIMET NË MES TË </a:t>
            </a:r>
            <a:br>
              <a:rPr lang="en-US" sz="3200" u="sng">
                <a:solidFill>
                  <a:srgbClr val="3A06FA"/>
                </a:solidFill>
                <a:effectLst>
                  <a:outerShdw blurRad="38100" dist="38100" dir="2700000" algn="tl">
                    <a:srgbClr val="C0C0C0"/>
                  </a:outerShdw>
                </a:effectLst>
                <a:latin typeface="Arial Black" pitchFamily="34" charset="0"/>
              </a:rPr>
            </a:br>
            <a:r>
              <a:rPr lang="sq-AL" sz="3200" u="sng">
                <a:solidFill>
                  <a:srgbClr val="3A06FA"/>
                </a:solidFill>
                <a:effectLst>
                  <a:outerShdw blurRad="38100" dist="38100" dir="2700000" algn="tl">
                    <a:srgbClr val="C0C0C0"/>
                  </a:outerShdw>
                </a:effectLst>
                <a:latin typeface="Arial Black" pitchFamily="34" charset="0"/>
              </a:rPr>
              <a:t>KONTABILITETIT MENAXHERIAL DHE </a:t>
            </a:r>
            <a:br>
              <a:rPr lang="en-US" sz="3200" u="sng">
                <a:solidFill>
                  <a:srgbClr val="3A06FA"/>
                </a:solidFill>
                <a:effectLst>
                  <a:outerShdw blurRad="38100" dist="38100" dir="2700000" algn="tl">
                    <a:srgbClr val="C0C0C0"/>
                  </a:outerShdw>
                </a:effectLst>
                <a:latin typeface="Arial Black" pitchFamily="34" charset="0"/>
              </a:rPr>
            </a:br>
            <a:r>
              <a:rPr lang="sq-AL" sz="3200" u="sng">
                <a:solidFill>
                  <a:srgbClr val="3A06FA"/>
                </a:solidFill>
                <a:effectLst>
                  <a:outerShdw blurRad="38100" dist="38100" dir="2700000" algn="tl">
                    <a:srgbClr val="C0C0C0"/>
                  </a:outerShdw>
                </a:effectLst>
                <a:latin typeface="Arial Black" pitchFamily="34" charset="0"/>
              </a:rPr>
              <a:t>KONTABILITETIT FINANCIAR</a:t>
            </a:r>
            <a:endParaRPr lang="sq-AL" sz="3200" u="sng">
              <a:solidFill>
                <a:srgbClr val="3A06FA"/>
              </a:solidFill>
              <a:latin typeface="Arial Black" pitchFamily="34" charset="0"/>
            </a:endParaRPr>
          </a:p>
        </p:txBody>
      </p:sp>
      <p:grpSp>
        <p:nvGrpSpPr>
          <p:cNvPr id="67587" name="Group 3"/>
          <p:cNvGrpSpPr>
            <a:grpSpLocks/>
          </p:cNvGrpSpPr>
          <p:nvPr/>
        </p:nvGrpSpPr>
        <p:grpSpPr bwMode="auto">
          <a:xfrm>
            <a:off x="6184978" y="2796101"/>
            <a:ext cx="3944938" cy="3417887"/>
            <a:chOff x="576" y="1741"/>
            <a:chExt cx="2485" cy="2153"/>
          </a:xfrm>
        </p:grpSpPr>
        <p:sp>
          <p:nvSpPr>
            <p:cNvPr id="67589" name="Freeform 4"/>
            <p:cNvSpPr>
              <a:spLocks/>
            </p:cNvSpPr>
            <p:nvPr/>
          </p:nvSpPr>
          <p:spPr bwMode="auto">
            <a:xfrm>
              <a:off x="1391" y="3570"/>
              <a:ext cx="1176" cy="308"/>
            </a:xfrm>
            <a:custGeom>
              <a:avLst/>
              <a:gdLst>
                <a:gd name="T0" fmla="*/ 1 w 2352"/>
                <a:gd name="T1" fmla="*/ 1 h 616"/>
                <a:gd name="T2" fmla="*/ 1 w 2352"/>
                <a:gd name="T3" fmla="*/ 1 h 616"/>
                <a:gd name="T4" fmla="*/ 0 w 2352"/>
                <a:gd name="T5" fmla="*/ 1 h 616"/>
                <a:gd name="T6" fmla="*/ 1 w 2352"/>
                <a:gd name="T7" fmla="*/ 0 h 616"/>
                <a:gd name="T8" fmla="*/ 1 w 2352"/>
                <a:gd name="T9" fmla="*/ 1 h 616"/>
                <a:gd name="T10" fmla="*/ 1 w 2352"/>
                <a:gd name="T11" fmla="*/ 1 h 616"/>
                <a:gd name="T12" fmla="*/ 0 60000 65536"/>
                <a:gd name="T13" fmla="*/ 0 60000 65536"/>
                <a:gd name="T14" fmla="*/ 0 60000 65536"/>
                <a:gd name="T15" fmla="*/ 0 60000 65536"/>
                <a:gd name="T16" fmla="*/ 0 60000 65536"/>
                <a:gd name="T17" fmla="*/ 0 60000 65536"/>
                <a:gd name="T18" fmla="*/ 0 w 2352"/>
                <a:gd name="T19" fmla="*/ 0 h 616"/>
                <a:gd name="T20" fmla="*/ 2352 w 2352"/>
                <a:gd name="T21" fmla="*/ 616 h 616"/>
              </a:gdLst>
              <a:ahLst/>
              <a:cxnLst>
                <a:cxn ang="T12">
                  <a:pos x="T0" y="T1"/>
                </a:cxn>
                <a:cxn ang="T13">
                  <a:pos x="T2" y="T3"/>
                </a:cxn>
                <a:cxn ang="T14">
                  <a:pos x="T4" y="T5"/>
                </a:cxn>
                <a:cxn ang="T15">
                  <a:pos x="T6" y="T7"/>
                </a:cxn>
                <a:cxn ang="T16">
                  <a:pos x="T8" y="T9"/>
                </a:cxn>
                <a:cxn ang="T17">
                  <a:pos x="T10" y="T11"/>
                </a:cxn>
              </a:cxnLst>
              <a:rect l="T18" t="T19" r="T20" b="T21"/>
              <a:pathLst>
                <a:path w="2352" h="616">
                  <a:moveTo>
                    <a:pt x="2352" y="388"/>
                  </a:moveTo>
                  <a:lnTo>
                    <a:pt x="797" y="616"/>
                  </a:lnTo>
                  <a:lnTo>
                    <a:pt x="0" y="167"/>
                  </a:lnTo>
                  <a:lnTo>
                    <a:pt x="1360" y="0"/>
                  </a:lnTo>
                  <a:lnTo>
                    <a:pt x="2352" y="388"/>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0" name="Freeform 5"/>
            <p:cNvSpPr>
              <a:spLocks/>
            </p:cNvSpPr>
            <p:nvPr/>
          </p:nvSpPr>
          <p:spPr bwMode="auto">
            <a:xfrm>
              <a:off x="1701" y="3578"/>
              <a:ext cx="40" cy="52"/>
            </a:xfrm>
            <a:custGeom>
              <a:avLst/>
              <a:gdLst>
                <a:gd name="T0" fmla="*/ 1 w 80"/>
                <a:gd name="T1" fmla="*/ 0 h 105"/>
                <a:gd name="T2" fmla="*/ 1 w 80"/>
                <a:gd name="T3" fmla="*/ 0 h 105"/>
                <a:gd name="T4" fmla="*/ 1 w 80"/>
                <a:gd name="T5" fmla="*/ 0 h 105"/>
                <a:gd name="T6" fmla="*/ 0 w 80"/>
                <a:gd name="T7" fmla="*/ 0 h 105"/>
                <a:gd name="T8" fmla="*/ 1 w 80"/>
                <a:gd name="T9" fmla="*/ 0 h 105"/>
                <a:gd name="T10" fmla="*/ 1 w 80"/>
                <a:gd name="T11" fmla="*/ 0 h 105"/>
                <a:gd name="T12" fmla="*/ 0 60000 65536"/>
                <a:gd name="T13" fmla="*/ 0 60000 65536"/>
                <a:gd name="T14" fmla="*/ 0 60000 65536"/>
                <a:gd name="T15" fmla="*/ 0 60000 65536"/>
                <a:gd name="T16" fmla="*/ 0 60000 65536"/>
                <a:gd name="T17" fmla="*/ 0 60000 65536"/>
                <a:gd name="T18" fmla="*/ 0 w 80"/>
                <a:gd name="T19" fmla="*/ 0 h 105"/>
                <a:gd name="T20" fmla="*/ 80 w 80"/>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80" h="105">
                  <a:moveTo>
                    <a:pt x="40" y="0"/>
                  </a:moveTo>
                  <a:lnTo>
                    <a:pt x="80" y="105"/>
                  </a:lnTo>
                  <a:lnTo>
                    <a:pt x="21" y="48"/>
                  </a:lnTo>
                  <a:lnTo>
                    <a:pt x="0" y="25"/>
                  </a:lnTo>
                  <a:lnTo>
                    <a:pt x="40"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1" name="Freeform 6"/>
            <p:cNvSpPr>
              <a:spLocks/>
            </p:cNvSpPr>
            <p:nvPr/>
          </p:nvSpPr>
          <p:spPr bwMode="auto">
            <a:xfrm>
              <a:off x="747" y="2399"/>
              <a:ext cx="2284" cy="1180"/>
            </a:xfrm>
            <a:custGeom>
              <a:avLst/>
              <a:gdLst>
                <a:gd name="T0" fmla="*/ 1 w 4567"/>
                <a:gd name="T1" fmla="*/ 0 h 2361"/>
                <a:gd name="T2" fmla="*/ 1 w 4567"/>
                <a:gd name="T3" fmla="*/ 0 h 2361"/>
                <a:gd name="T4" fmla="*/ 1 w 4567"/>
                <a:gd name="T5" fmla="*/ 0 h 2361"/>
                <a:gd name="T6" fmla="*/ 1 w 4567"/>
                <a:gd name="T7" fmla="*/ 0 h 2361"/>
                <a:gd name="T8" fmla="*/ 1 w 4567"/>
                <a:gd name="T9" fmla="*/ 0 h 2361"/>
                <a:gd name="T10" fmla="*/ 1 w 4567"/>
                <a:gd name="T11" fmla="*/ 0 h 2361"/>
                <a:gd name="T12" fmla="*/ 1 w 4567"/>
                <a:gd name="T13" fmla="*/ 0 h 2361"/>
                <a:gd name="T14" fmla="*/ 1 w 4567"/>
                <a:gd name="T15" fmla="*/ 0 h 2361"/>
                <a:gd name="T16" fmla="*/ 1 w 4567"/>
                <a:gd name="T17" fmla="*/ 0 h 2361"/>
                <a:gd name="T18" fmla="*/ 1 w 4567"/>
                <a:gd name="T19" fmla="*/ 0 h 2361"/>
                <a:gd name="T20" fmla="*/ 1 w 4567"/>
                <a:gd name="T21" fmla="*/ 0 h 2361"/>
                <a:gd name="T22" fmla="*/ 1 w 4567"/>
                <a:gd name="T23" fmla="*/ 0 h 2361"/>
                <a:gd name="T24" fmla="*/ 1 w 4567"/>
                <a:gd name="T25" fmla="*/ 0 h 2361"/>
                <a:gd name="T26" fmla="*/ 1 w 4567"/>
                <a:gd name="T27" fmla="*/ 0 h 2361"/>
                <a:gd name="T28" fmla="*/ 1 w 4567"/>
                <a:gd name="T29" fmla="*/ 0 h 2361"/>
                <a:gd name="T30" fmla="*/ 1 w 4567"/>
                <a:gd name="T31" fmla="*/ 0 h 2361"/>
                <a:gd name="T32" fmla="*/ 1 w 4567"/>
                <a:gd name="T33" fmla="*/ 0 h 2361"/>
                <a:gd name="T34" fmla="*/ 1 w 4567"/>
                <a:gd name="T35" fmla="*/ 0 h 2361"/>
                <a:gd name="T36" fmla="*/ 1 w 4567"/>
                <a:gd name="T37" fmla="*/ 0 h 2361"/>
                <a:gd name="T38" fmla="*/ 1 w 4567"/>
                <a:gd name="T39" fmla="*/ 0 h 2361"/>
                <a:gd name="T40" fmla="*/ 1 w 4567"/>
                <a:gd name="T41" fmla="*/ 0 h 2361"/>
                <a:gd name="T42" fmla="*/ 1 w 4567"/>
                <a:gd name="T43" fmla="*/ 0 h 2361"/>
                <a:gd name="T44" fmla="*/ 1 w 4567"/>
                <a:gd name="T45" fmla="*/ 0 h 2361"/>
                <a:gd name="T46" fmla="*/ 1 w 4567"/>
                <a:gd name="T47" fmla="*/ 0 h 2361"/>
                <a:gd name="T48" fmla="*/ 1 w 4567"/>
                <a:gd name="T49" fmla="*/ 0 h 2361"/>
                <a:gd name="T50" fmla="*/ 1 w 4567"/>
                <a:gd name="T51" fmla="*/ 0 h 2361"/>
                <a:gd name="T52" fmla="*/ 1 w 4567"/>
                <a:gd name="T53" fmla="*/ 0 h 2361"/>
                <a:gd name="T54" fmla="*/ 1 w 4567"/>
                <a:gd name="T55" fmla="*/ 0 h 2361"/>
                <a:gd name="T56" fmla="*/ 1 w 4567"/>
                <a:gd name="T57" fmla="*/ 0 h 2361"/>
                <a:gd name="T58" fmla="*/ 1 w 4567"/>
                <a:gd name="T59" fmla="*/ 0 h 2361"/>
                <a:gd name="T60" fmla="*/ 1 w 4567"/>
                <a:gd name="T61" fmla="*/ 0 h 2361"/>
                <a:gd name="T62" fmla="*/ 1 w 4567"/>
                <a:gd name="T63" fmla="*/ 0 h 2361"/>
                <a:gd name="T64" fmla="*/ 1 w 4567"/>
                <a:gd name="T65" fmla="*/ 0 h 2361"/>
                <a:gd name="T66" fmla="*/ 1 w 4567"/>
                <a:gd name="T67" fmla="*/ 0 h 2361"/>
                <a:gd name="T68" fmla="*/ 1 w 4567"/>
                <a:gd name="T69" fmla="*/ 0 h 2361"/>
                <a:gd name="T70" fmla="*/ 1 w 4567"/>
                <a:gd name="T71" fmla="*/ 0 h 2361"/>
                <a:gd name="T72" fmla="*/ 1 w 4567"/>
                <a:gd name="T73" fmla="*/ 0 h 2361"/>
                <a:gd name="T74" fmla="*/ 1 w 4567"/>
                <a:gd name="T75" fmla="*/ 0 h 2361"/>
                <a:gd name="T76" fmla="*/ 1 w 4567"/>
                <a:gd name="T77" fmla="*/ 0 h 2361"/>
                <a:gd name="T78" fmla="*/ 1 w 4567"/>
                <a:gd name="T79" fmla="*/ 0 h 2361"/>
                <a:gd name="T80" fmla="*/ 0 w 4567"/>
                <a:gd name="T81" fmla="*/ 0 h 2361"/>
                <a:gd name="T82" fmla="*/ 1 w 4567"/>
                <a:gd name="T83" fmla="*/ 0 h 2361"/>
                <a:gd name="T84" fmla="*/ 1 w 4567"/>
                <a:gd name="T85" fmla="*/ 0 h 2361"/>
                <a:gd name="T86" fmla="*/ 1 w 4567"/>
                <a:gd name="T87" fmla="*/ 0 h 2361"/>
                <a:gd name="T88" fmla="*/ 1 w 4567"/>
                <a:gd name="T89" fmla="*/ 0 h 2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67"/>
                <a:gd name="T136" fmla="*/ 0 h 2361"/>
                <a:gd name="T137" fmla="*/ 4567 w 4567"/>
                <a:gd name="T138" fmla="*/ 2361 h 23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67" h="2361">
                  <a:moveTo>
                    <a:pt x="331" y="2325"/>
                  </a:moveTo>
                  <a:lnTo>
                    <a:pt x="377" y="2296"/>
                  </a:lnTo>
                  <a:lnTo>
                    <a:pt x="403" y="2241"/>
                  </a:lnTo>
                  <a:lnTo>
                    <a:pt x="835" y="2121"/>
                  </a:lnTo>
                  <a:lnTo>
                    <a:pt x="955" y="1829"/>
                  </a:lnTo>
                  <a:lnTo>
                    <a:pt x="1498" y="1452"/>
                  </a:lnTo>
                  <a:lnTo>
                    <a:pt x="1709" y="1838"/>
                  </a:lnTo>
                  <a:lnTo>
                    <a:pt x="1966" y="2251"/>
                  </a:lnTo>
                  <a:lnTo>
                    <a:pt x="3997" y="2251"/>
                  </a:lnTo>
                  <a:lnTo>
                    <a:pt x="4347" y="2361"/>
                  </a:lnTo>
                  <a:lnTo>
                    <a:pt x="4457" y="2325"/>
                  </a:lnTo>
                  <a:lnTo>
                    <a:pt x="4567" y="1922"/>
                  </a:lnTo>
                  <a:lnTo>
                    <a:pt x="4493" y="1618"/>
                  </a:lnTo>
                  <a:lnTo>
                    <a:pt x="4347" y="1370"/>
                  </a:lnTo>
                  <a:lnTo>
                    <a:pt x="4301" y="1241"/>
                  </a:lnTo>
                  <a:lnTo>
                    <a:pt x="4208" y="983"/>
                  </a:lnTo>
                  <a:lnTo>
                    <a:pt x="4200" y="846"/>
                  </a:lnTo>
                  <a:lnTo>
                    <a:pt x="4200" y="506"/>
                  </a:lnTo>
                  <a:lnTo>
                    <a:pt x="4181" y="450"/>
                  </a:lnTo>
                  <a:lnTo>
                    <a:pt x="4090" y="395"/>
                  </a:lnTo>
                  <a:lnTo>
                    <a:pt x="3886" y="323"/>
                  </a:lnTo>
                  <a:lnTo>
                    <a:pt x="3721" y="276"/>
                  </a:lnTo>
                  <a:lnTo>
                    <a:pt x="3438" y="156"/>
                  </a:lnTo>
                  <a:lnTo>
                    <a:pt x="3232" y="0"/>
                  </a:lnTo>
                  <a:lnTo>
                    <a:pt x="2455" y="9"/>
                  </a:lnTo>
                  <a:lnTo>
                    <a:pt x="2187" y="137"/>
                  </a:lnTo>
                  <a:lnTo>
                    <a:pt x="2023" y="167"/>
                  </a:lnTo>
                  <a:lnTo>
                    <a:pt x="1820" y="156"/>
                  </a:lnTo>
                  <a:lnTo>
                    <a:pt x="1717" y="148"/>
                  </a:lnTo>
                  <a:lnTo>
                    <a:pt x="1506" y="192"/>
                  </a:lnTo>
                  <a:lnTo>
                    <a:pt x="1386" y="369"/>
                  </a:lnTo>
                  <a:lnTo>
                    <a:pt x="1360" y="494"/>
                  </a:lnTo>
                  <a:lnTo>
                    <a:pt x="1266" y="523"/>
                  </a:lnTo>
                  <a:lnTo>
                    <a:pt x="909" y="956"/>
                  </a:lnTo>
                  <a:lnTo>
                    <a:pt x="835" y="1019"/>
                  </a:lnTo>
                  <a:lnTo>
                    <a:pt x="708" y="1213"/>
                  </a:lnTo>
                  <a:lnTo>
                    <a:pt x="386" y="1469"/>
                  </a:lnTo>
                  <a:lnTo>
                    <a:pt x="303" y="1553"/>
                  </a:lnTo>
                  <a:lnTo>
                    <a:pt x="204" y="1591"/>
                  </a:lnTo>
                  <a:lnTo>
                    <a:pt x="53" y="1726"/>
                  </a:lnTo>
                  <a:lnTo>
                    <a:pt x="0" y="1882"/>
                  </a:lnTo>
                  <a:lnTo>
                    <a:pt x="17" y="2040"/>
                  </a:lnTo>
                  <a:lnTo>
                    <a:pt x="192" y="2186"/>
                  </a:lnTo>
                  <a:lnTo>
                    <a:pt x="331" y="2325"/>
                  </a:lnTo>
                  <a:close/>
                </a:path>
              </a:pathLst>
            </a:custGeom>
            <a:solidFill>
              <a:srgbClr val="1947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2" name="Freeform 7"/>
            <p:cNvSpPr>
              <a:spLocks/>
            </p:cNvSpPr>
            <p:nvPr/>
          </p:nvSpPr>
          <p:spPr bwMode="auto">
            <a:xfrm>
              <a:off x="2491" y="2698"/>
              <a:ext cx="139" cy="278"/>
            </a:xfrm>
            <a:custGeom>
              <a:avLst/>
              <a:gdLst>
                <a:gd name="T0" fmla="*/ 0 w 280"/>
                <a:gd name="T1" fmla="*/ 0 h 555"/>
                <a:gd name="T2" fmla="*/ 0 w 280"/>
                <a:gd name="T3" fmla="*/ 1 h 555"/>
                <a:gd name="T4" fmla="*/ 0 w 280"/>
                <a:gd name="T5" fmla="*/ 1 h 555"/>
                <a:gd name="T6" fmla="*/ 0 w 280"/>
                <a:gd name="T7" fmla="*/ 1 h 555"/>
                <a:gd name="T8" fmla="*/ 0 w 280"/>
                <a:gd name="T9" fmla="*/ 1 h 555"/>
                <a:gd name="T10" fmla="*/ 0 w 280"/>
                <a:gd name="T11" fmla="*/ 1 h 555"/>
                <a:gd name="T12" fmla="*/ 0 w 280"/>
                <a:gd name="T13" fmla="*/ 1 h 555"/>
                <a:gd name="T14" fmla="*/ 0 w 280"/>
                <a:gd name="T15" fmla="*/ 1 h 555"/>
                <a:gd name="T16" fmla="*/ 0 w 280"/>
                <a:gd name="T17" fmla="*/ 1 h 555"/>
                <a:gd name="T18" fmla="*/ 0 w 280"/>
                <a:gd name="T19" fmla="*/ 1 h 555"/>
                <a:gd name="T20" fmla="*/ 0 w 280"/>
                <a:gd name="T21" fmla="*/ 0 h 555"/>
                <a:gd name="T22" fmla="*/ 0 w 280"/>
                <a:gd name="T23" fmla="*/ 0 h 555"/>
                <a:gd name="T24" fmla="*/ 0 w 280"/>
                <a:gd name="T25" fmla="*/ 0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555"/>
                <a:gd name="T41" fmla="*/ 280 w 280"/>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555">
                  <a:moveTo>
                    <a:pt x="257" y="0"/>
                  </a:moveTo>
                  <a:lnTo>
                    <a:pt x="278" y="36"/>
                  </a:lnTo>
                  <a:lnTo>
                    <a:pt x="280" y="104"/>
                  </a:lnTo>
                  <a:lnTo>
                    <a:pt x="268" y="190"/>
                  </a:lnTo>
                  <a:lnTo>
                    <a:pt x="249" y="239"/>
                  </a:lnTo>
                  <a:lnTo>
                    <a:pt x="225" y="311"/>
                  </a:lnTo>
                  <a:lnTo>
                    <a:pt x="196" y="374"/>
                  </a:lnTo>
                  <a:lnTo>
                    <a:pt x="162" y="429"/>
                  </a:lnTo>
                  <a:lnTo>
                    <a:pt x="50" y="555"/>
                  </a:lnTo>
                  <a:lnTo>
                    <a:pt x="0" y="346"/>
                  </a:lnTo>
                  <a:lnTo>
                    <a:pt x="238" y="0"/>
                  </a:lnTo>
                  <a:lnTo>
                    <a:pt x="2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3" name="Freeform 8"/>
            <p:cNvSpPr>
              <a:spLocks/>
            </p:cNvSpPr>
            <p:nvPr/>
          </p:nvSpPr>
          <p:spPr bwMode="auto">
            <a:xfrm>
              <a:off x="1009" y="3360"/>
              <a:ext cx="298" cy="200"/>
            </a:xfrm>
            <a:custGeom>
              <a:avLst/>
              <a:gdLst>
                <a:gd name="T0" fmla="*/ 0 w 597"/>
                <a:gd name="T1" fmla="*/ 0 h 401"/>
                <a:gd name="T2" fmla="*/ 0 w 597"/>
                <a:gd name="T3" fmla="*/ 0 h 401"/>
                <a:gd name="T4" fmla="*/ 0 w 597"/>
                <a:gd name="T5" fmla="*/ 0 h 401"/>
                <a:gd name="T6" fmla="*/ 0 w 597"/>
                <a:gd name="T7" fmla="*/ 0 h 401"/>
                <a:gd name="T8" fmla="*/ 0 w 597"/>
                <a:gd name="T9" fmla="*/ 0 h 401"/>
                <a:gd name="T10" fmla="*/ 0 w 597"/>
                <a:gd name="T11" fmla="*/ 0 h 401"/>
                <a:gd name="T12" fmla="*/ 0 w 597"/>
                <a:gd name="T13" fmla="*/ 0 h 401"/>
                <a:gd name="T14" fmla="*/ 0 w 597"/>
                <a:gd name="T15" fmla="*/ 0 h 401"/>
                <a:gd name="T16" fmla="*/ 0 w 597"/>
                <a:gd name="T17" fmla="*/ 0 h 401"/>
                <a:gd name="T18" fmla="*/ 0 w 597"/>
                <a:gd name="T19" fmla="*/ 0 h 401"/>
                <a:gd name="T20" fmla="*/ 0 w 597"/>
                <a:gd name="T21" fmla="*/ 0 h 401"/>
                <a:gd name="T22" fmla="*/ 0 w 597"/>
                <a:gd name="T23" fmla="*/ 0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7"/>
                <a:gd name="T37" fmla="*/ 0 h 401"/>
                <a:gd name="T38" fmla="*/ 597 w 597"/>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7" h="401">
                  <a:moveTo>
                    <a:pt x="40" y="171"/>
                  </a:moveTo>
                  <a:lnTo>
                    <a:pt x="112" y="100"/>
                  </a:lnTo>
                  <a:lnTo>
                    <a:pt x="285" y="13"/>
                  </a:lnTo>
                  <a:lnTo>
                    <a:pt x="399" y="0"/>
                  </a:lnTo>
                  <a:lnTo>
                    <a:pt x="483" y="13"/>
                  </a:lnTo>
                  <a:lnTo>
                    <a:pt x="557" y="57"/>
                  </a:lnTo>
                  <a:lnTo>
                    <a:pt x="597" y="114"/>
                  </a:lnTo>
                  <a:lnTo>
                    <a:pt x="297" y="401"/>
                  </a:lnTo>
                  <a:lnTo>
                    <a:pt x="127" y="386"/>
                  </a:lnTo>
                  <a:lnTo>
                    <a:pt x="0" y="302"/>
                  </a:lnTo>
                  <a:lnTo>
                    <a:pt x="40"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4" name="Freeform 9"/>
            <p:cNvSpPr>
              <a:spLocks/>
            </p:cNvSpPr>
            <p:nvPr/>
          </p:nvSpPr>
          <p:spPr bwMode="auto">
            <a:xfrm>
              <a:off x="2415" y="2803"/>
              <a:ext cx="156" cy="179"/>
            </a:xfrm>
            <a:custGeom>
              <a:avLst/>
              <a:gdLst>
                <a:gd name="T0" fmla="*/ 0 w 314"/>
                <a:gd name="T1" fmla="*/ 1 h 357"/>
                <a:gd name="T2" fmla="*/ 0 w 314"/>
                <a:gd name="T3" fmla="*/ 1 h 357"/>
                <a:gd name="T4" fmla="*/ 0 w 314"/>
                <a:gd name="T5" fmla="*/ 1 h 357"/>
                <a:gd name="T6" fmla="*/ 0 w 314"/>
                <a:gd name="T7" fmla="*/ 1 h 357"/>
                <a:gd name="T8" fmla="*/ 0 w 314"/>
                <a:gd name="T9" fmla="*/ 1 h 357"/>
                <a:gd name="T10" fmla="*/ 0 w 314"/>
                <a:gd name="T11" fmla="*/ 1 h 357"/>
                <a:gd name="T12" fmla="*/ 0 w 314"/>
                <a:gd name="T13" fmla="*/ 0 h 357"/>
                <a:gd name="T14" fmla="*/ 0 w 314"/>
                <a:gd name="T15" fmla="*/ 1 h 357"/>
                <a:gd name="T16" fmla="*/ 0 w 314"/>
                <a:gd name="T17" fmla="*/ 1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57"/>
                <a:gd name="T29" fmla="*/ 314 w 314"/>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57">
                  <a:moveTo>
                    <a:pt x="243" y="101"/>
                  </a:moveTo>
                  <a:lnTo>
                    <a:pt x="314" y="215"/>
                  </a:lnTo>
                  <a:lnTo>
                    <a:pt x="200" y="357"/>
                  </a:lnTo>
                  <a:lnTo>
                    <a:pt x="143" y="329"/>
                  </a:lnTo>
                  <a:lnTo>
                    <a:pt x="101" y="215"/>
                  </a:lnTo>
                  <a:lnTo>
                    <a:pt x="0" y="158"/>
                  </a:lnTo>
                  <a:lnTo>
                    <a:pt x="70" y="0"/>
                  </a:lnTo>
                  <a:lnTo>
                    <a:pt x="243" y="10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5" name="Freeform 10"/>
            <p:cNvSpPr>
              <a:spLocks/>
            </p:cNvSpPr>
            <p:nvPr/>
          </p:nvSpPr>
          <p:spPr bwMode="auto">
            <a:xfrm>
              <a:off x="979" y="3417"/>
              <a:ext cx="207" cy="163"/>
            </a:xfrm>
            <a:custGeom>
              <a:avLst/>
              <a:gdLst>
                <a:gd name="T0" fmla="*/ 0 w 415"/>
                <a:gd name="T1" fmla="*/ 0 h 327"/>
                <a:gd name="T2" fmla="*/ 0 w 415"/>
                <a:gd name="T3" fmla="*/ 0 h 327"/>
                <a:gd name="T4" fmla="*/ 0 w 415"/>
                <a:gd name="T5" fmla="*/ 0 h 327"/>
                <a:gd name="T6" fmla="*/ 0 w 415"/>
                <a:gd name="T7" fmla="*/ 0 h 327"/>
                <a:gd name="T8" fmla="*/ 0 w 415"/>
                <a:gd name="T9" fmla="*/ 0 h 327"/>
                <a:gd name="T10" fmla="*/ 0 w 415"/>
                <a:gd name="T11" fmla="*/ 0 h 327"/>
                <a:gd name="T12" fmla="*/ 0 w 415"/>
                <a:gd name="T13" fmla="*/ 0 h 327"/>
                <a:gd name="T14" fmla="*/ 0 w 415"/>
                <a:gd name="T15" fmla="*/ 0 h 327"/>
                <a:gd name="T16" fmla="*/ 0 w 415"/>
                <a:gd name="T17" fmla="*/ 0 h 327"/>
                <a:gd name="T18" fmla="*/ 0 w 415"/>
                <a:gd name="T19" fmla="*/ 0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327"/>
                <a:gd name="T32" fmla="*/ 415 w 415"/>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327">
                  <a:moveTo>
                    <a:pt x="171" y="0"/>
                  </a:moveTo>
                  <a:lnTo>
                    <a:pt x="415" y="57"/>
                  </a:lnTo>
                  <a:lnTo>
                    <a:pt x="356" y="315"/>
                  </a:lnTo>
                  <a:lnTo>
                    <a:pt x="272" y="327"/>
                  </a:lnTo>
                  <a:lnTo>
                    <a:pt x="171" y="300"/>
                  </a:lnTo>
                  <a:lnTo>
                    <a:pt x="114" y="256"/>
                  </a:lnTo>
                  <a:lnTo>
                    <a:pt x="0" y="201"/>
                  </a:lnTo>
                  <a:lnTo>
                    <a:pt x="99" y="42"/>
                  </a:lnTo>
                  <a:lnTo>
                    <a:pt x="171"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6" name="Freeform 11"/>
            <p:cNvSpPr>
              <a:spLocks/>
            </p:cNvSpPr>
            <p:nvPr/>
          </p:nvSpPr>
          <p:spPr bwMode="auto">
            <a:xfrm>
              <a:off x="1947" y="2393"/>
              <a:ext cx="377" cy="857"/>
            </a:xfrm>
            <a:custGeom>
              <a:avLst/>
              <a:gdLst>
                <a:gd name="T0" fmla="*/ 1 w 754"/>
                <a:gd name="T1" fmla="*/ 0 h 1712"/>
                <a:gd name="T2" fmla="*/ 1 w 754"/>
                <a:gd name="T3" fmla="*/ 1 h 1712"/>
                <a:gd name="T4" fmla="*/ 0 w 754"/>
                <a:gd name="T5" fmla="*/ 1 h 1712"/>
                <a:gd name="T6" fmla="*/ 1 w 754"/>
                <a:gd name="T7" fmla="*/ 1 h 1712"/>
                <a:gd name="T8" fmla="*/ 1 w 754"/>
                <a:gd name="T9" fmla="*/ 1 h 1712"/>
                <a:gd name="T10" fmla="*/ 1 w 754"/>
                <a:gd name="T11" fmla="*/ 1 h 1712"/>
                <a:gd name="T12" fmla="*/ 1 w 754"/>
                <a:gd name="T13" fmla="*/ 1 h 1712"/>
                <a:gd name="T14" fmla="*/ 1 w 754"/>
                <a:gd name="T15" fmla="*/ 1 h 1712"/>
                <a:gd name="T16" fmla="*/ 1 w 754"/>
                <a:gd name="T17" fmla="*/ 1 h 1712"/>
                <a:gd name="T18" fmla="*/ 1 w 754"/>
                <a:gd name="T19" fmla="*/ 1 h 1712"/>
                <a:gd name="T20" fmla="*/ 1 w 754"/>
                <a:gd name="T21" fmla="*/ 1 h 1712"/>
                <a:gd name="T22" fmla="*/ 1 w 754"/>
                <a:gd name="T23" fmla="*/ 1 h 1712"/>
                <a:gd name="T24" fmla="*/ 1 w 754"/>
                <a:gd name="T25" fmla="*/ 1 h 1712"/>
                <a:gd name="T26" fmla="*/ 1 w 754"/>
                <a:gd name="T27" fmla="*/ 1 h 1712"/>
                <a:gd name="T28" fmla="*/ 1 w 754"/>
                <a:gd name="T29" fmla="*/ 0 h 1712"/>
                <a:gd name="T30" fmla="*/ 1 w 754"/>
                <a:gd name="T31" fmla="*/ 0 h 17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4"/>
                <a:gd name="T49" fmla="*/ 0 h 1712"/>
                <a:gd name="T50" fmla="*/ 754 w 754"/>
                <a:gd name="T51" fmla="*/ 1712 h 17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4" h="1712">
                  <a:moveTo>
                    <a:pt x="95" y="0"/>
                  </a:moveTo>
                  <a:lnTo>
                    <a:pt x="36" y="26"/>
                  </a:lnTo>
                  <a:lnTo>
                    <a:pt x="0" y="136"/>
                  </a:lnTo>
                  <a:lnTo>
                    <a:pt x="7" y="287"/>
                  </a:lnTo>
                  <a:lnTo>
                    <a:pt x="45" y="501"/>
                  </a:lnTo>
                  <a:lnTo>
                    <a:pt x="100" y="882"/>
                  </a:lnTo>
                  <a:lnTo>
                    <a:pt x="129" y="1157"/>
                  </a:lnTo>
                  <a:lnTo>
                    <a:pt x="154" y="1444"/>
                  </a:lnTo>
                  <a:lnTo>
                    <a:pt x="199" y="1712"/>
                  </a:lnTo>
                  <a:lnTo>
                    <a:pt x="342" y="1520"/>
                  </a:lnTo>
                  <a:lnTo>
                    <a:pt x="526" y="1294"/>
                  </a:lnTo>
                  <a:lnTo>
                    <a:pt x="599" y="1129"/>
                  </a:lnTo>
                  <a:lnTo>
                    <a:pt x="754" y="557"/>
                  </a:lnTo>
                  <a:lnTo>
                    <a:pt x="581" y="294"/>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7" name="Freeform 12" descr="Wide upward diagonal"/>
            <p:cNvSpPr>
              <a:spLocks/>
            </p:cNvSpPr>
            <p:nvPr/>
          </p:nvSpPr>
          <p:spPr bwMode="auto">
            <a:xfrm>
              <a:off x="2026" y="2605"/>
              <a:ext cx="191" cy="626"/>
            </a:xfrm>
            <a:custGeom>
              <a:avLst/>
              <a:gdLst>
                <a:gd name="T0" fmla="*/ 0 w 383"/>
                <a:gd name="T1" fmla="*/ 1 h 1251"/>
                <a:gd name="T2" fmla="*/ 0 w 383"/>
                <a:gd name="T3" fmla="*/ 1 h 1251"/>
                <a:gd name="T4" fmla="*/ 0 w 383"/>
                <a:gd name="T5" fmla="*/ 1 h 1251"/>
                <a:gd name="T6" fmla="*/ 0 w 383"/>
                <a:gd name="T7" fmla="*/ 1 h 1251"/>
                <a:gd name="T8" fmla="*/ 0 w 383"/>
                <a:gd name="T9" fmla="*/ 1 h 1251"/>
                <a:gd name="T10" fmla="*/ 0 w 383"/>
                <a:gd name="T11" fmla="*/ 1 h 1251"/>
                <a:gd name="T12" fmla="*/ 0 w 383"/>
                <a:gd name="T13" fmla="*/ 1 h 1251"/>
                <a:gd name="T14" fmla="*/ 0 w 383"/>
                <a:gd name="T15" fmla="*/ 1 h 1251"/>
                <a:gd name="T16" fmla="*/ 0 w 383"/>
                <a:gd name="T17" fmla="*/ 1 h 1251"/>
                <a:gd name="T18" fmla="*/ 0 w 383"/>
                <a:gd name="T19" fmla="*/ 1 h 1251"/>
                <a:gd name="T20" fmla="*/ 0 w 383"/>
                <a:gd name="T21" fmla="*/ 1 h 1251"/>
                <a:gd name="T22" fmla="*/ 0 w 383"/>
                <a:gd name="T23" fmla="*/ 1 h 1251"/>
                <a:gd name="T24" fmla="*/ 0 w 383"/>
                <a:gd name="T25" fmla="*/ 1 h 1251"/>
                <a:gd name="T26" fmla="*/ 0 w 383"/>
                <a:gd name="T27" fmla="*/ 1 h 1251"/>
                <a:gd name="T28" fmla="*/ 0 w 383"/>
                <a:gd name="T29" fmla="*/ 1 h 1251"/>
                <a:gd name="T30" fmla="*/ 0 w 383"/>
                <a:gd name="T31" fmla="*/ 1 h 1251"/>
                <a:gd name="T32" fmla="*/ 0 w 383"/>
                <a:gd name="T33" fmla="*/ 1 h 1251"/>
                <a:gd name="T34" fmla="*/ 0 w 383"/>
                <a:gd name="T35" fmla="*/ 1 h 1251"/>
                <a:gd name="T36" fmla="*/ 0 w 383"/>
                <a:gd name="T37" fmla="*/ 1 h 1251"/>
                <a:gd name="T38" fmla="*/ 0 w 383"/>
                <a:gd name="T39" fmla="*/ 1 h 1251"/>
                <a:gd name="T40" fmla="*/ 0 w 383"/>
                <a:gd name="T41" fmla="*/ 1 h 1251"/>
                <a:gd name="T42" fmla="*/ 0 w 383"/>
                <a:gd name="T43" fmla="*/ 0 h 1251"/>
                <a:gd name="T44" fmla="*/ 0 w 383"/>
                <a:gd name="T45" fmla="*/ 1 h 1251"/>
                <a:gd name="T46" fmla="*/ 0 w 383"/>
                <a:gd name="T47" fmla="*/ 1 h 12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1251"/>
                <a:gd name="T74" fmla="*/ 383 w 383"/>
                <a:gd name="T75" fmla="*/ 1251 h 12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1251">
                  <a:moveTo>
                    <a:pt x="232" y="6"/>
                  </a:moveTo>
                  <a:lnTo>
                    <a:pt x="128" y="96"/>
                  </a:lnTo>
                  <a:lnTo>
                    <a:pt x="141" y="154"/>
                  </a:lnTo>
                  <a:lnTo>
                    <a:pt x="225" y="297"/>
                  </a:lnTo>
                  <a:lnTo>
                    <a:pt x="232" y="350"/>
                  </a:lnTo>
                  <a:lnTo>
                    <a:pt x="208" y="455"/>
                  </a:lnTo>
                  <a:lnTo>
                    <a:pt x="149" y="652"/>
                  </a:lnTo>
                  <a:lnTo>
                    <a:pt x="0" y="1133"/>
                  </a:lnTo>
                  <a:lnTo>
                    <a:pt x="132" y="1251"/>
                  </a:lnTo>
                  <a:lnTo>
                    <a:pt x="145" y="1249"/>
                  </a:lnTo>
                  <a:lnTo>
                    <a:pt x="232" y="1147"/>
                  </a:lnTo>
                  <a:lnTo>
                    <a:pt x="284" y="1055"/>
                  </a:lnTo>
                  <a:lnTo>
                    <a:pt x="373" y="863"/>
                  </a:lnTo>
                  <a:lnTo>
                    <a:pt x="383" y="755"/>
                  </a:lnTo>
                  <a:lnTo>
                    <a:pt x="379" y="647"/>
                  </a:lnTo>
                  <a:lnTo>
                    <a:pt x="369" y="468"/>
                  </a:lnTo>
                  <a:lnTo>
                    <a:pt x="350" y="364"/>
                  </a:lnTo>
                  <a:lnTo>
                    <a:pt x="324" y="308"/>
                  </a:lnTo>
                  <a:lnTo>
                    <a:pt x="333" y="196"/>
                  </a:lnTo>
                  <a:lnTo>
                    <a:pt x="366" y="92"/>
                  </a:lnTo>
                  <a:lnTo>
                    <a:pt x="341" y="46"/>
                  </a:lnTo>
                  <a:lnTo>
                    <a:pt x="278" y="0"/>
                  </a:lnTo>
                  <a:lnTo>
                    <a:pt x="232" y="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8" name="Freeform 13"/>
            <p:cNvSpPr>
              <a:spLocks/>
            </p:cNvSpPr>
            <p:nvPr/>
          </p:nvSpPr>
          <p:spPr bwMode="auto">
            <a:xfrm>
              <a:off x="2194" y="2581"/>
              <a:ext cx="126" cy="420"/>
            </a:xfrm>
            <a:custGeom>
              <a:avLst/>
              <a:gdLst>
                <a:gd name="T0" fmla="*/ 0 w 253"/>
                <a:gd name="T1" fmla="*/ 1 h 840"/>
                <a:gd name="T2" fmla="*/ 0 w 253"/>
                <a:gd name="T3" fmla="*/ 0 h 840"/>
                <a:gd name="T4" fmla="*/ 0 w 253"/>
                <a:gd name="T5" fmla="*/ 1 h 840"/>
                <a:gd name="T6" fmla="*/ 0 w 253"/>
                <a:gd name="T7" fmla="*/ 1 h 840"/>
                <a:gd name="T8" fmla="*/ 0 w 253"/>
                <a:gd name="T9" fmla="*/ 1 h 840"/>
                <a:gd name="T10" fmla="*/ 0 w 253"/>
                <a:gd name="T11" fmla="*/ 1 h 840"/>
                <a:gd name="T12" fmla="*/ 0 w 253"/>
                <a:gd name="T13" fmla="*/ 1 h 840"/>
                <a:gd name="T14" fmla="*/ 0 w 253"/>
                <a:gd name="T15" fmla="*/ 1 h 840"/>
                <a:gd name="T16" fmla="*/ 0 w 253"/>
                <a:gd name="T17" fmla="*/ 1 h 840"/>
                <a:gd name="T18" fmla="*/ 0 w 253"/>
                <a:gd name="T19" fmla="*/ 1 h 840"/>
                <a:gd name="T20" fmla="*/ 0 w 253"/>
                <a:gd name="T21" fmla="*/ 1 h 840"/>
                <a:gd name="T22" fmla="*/ 0 w 253"/>
                <a:gd name="T23" fmla="*/ 1 h 8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840"/>
                <a:gd name="T38" fmla="*/ 253 w 253"/>
                <a:gd name="T39" fmla="*/ 840 h 8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840">
                  <a:moveTo>
                    <a:pt x="19" y="101"/>
                  </a:moveTo>
                  <a:lnTo>
                    <a:pt x="105" y="0"/>
                  </a:lnTo>
                  <a:lnTo>
                    <a:pt x="253" y="183"/>
                  </a:lnTo>
                  <a:lnTo>
                    <a:pt x="162" y="603"/>
                  </a:lnTo>
                  <a:lnTo>
                    <a:pt x="80" y="840"/>
                  </a:lnTo>
                  <a:lnTo>
                    <a:pt x="131" y="570"/>
                  </a:lnTo>
                  <a:lnTo>
                    <a:pt x="137" y="445"/>
                  </a:lnTo>
                  <a:lnTo>
                    <a:pt x="95" y="365"/>
                  </a:lnTo>
                  <a:lnTo>
                    <a:pt x="0" y="257"/>
                  </a:lnTo>
                  <a:lnTo>
                    <a:pt x="29" y="164"/>
                  </a:lnTo>
                  <a:lnTo>
                    <a:pt x="19" y="10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599" name="Freeform 14"/>
            <p:cNvSpPr>
              <a:spLocks/>
            </p:cNvSpPr>
            <p:nvPr/>
          </p:nvSpPr>
          <p:spPr bwMode="auto">
            <a:xfrm>
              <a:off x="1947" y="2397"/>
              <a:ext cx="198" cy="745"/>
            </a:xfrm>
            <a:custGeom>
              <a:avLst/>
              <a:gdLst>
                <a:gd name="T0" fmla="*/ 1 w 395"/>
                <a:gd name="T1" fmla="*/ 0 h 1490"/>
                <a:gd name="T2" fmla="*/ 1 w 395"/>
                <a:gd name="T3" fmla="*/ 1 h 1490"/>
                <a:gd name="T4" fmla="*/ 1 w 395"/>
                <a:gd name="T5" fmla="*/ 1 h 1490"/>
                <a:gd name="T6" fmla="*/ 1 w 395"/>
                <a:gd name="T7" fmla="*/ 1 h 1490"/>
                <a:gd name="T8" fmla="*/ 1 w 395"/>
                <a:gd name="T9" fmla="*/ 1 h 1490"/>
                <a:gd name="T10" fmla="*/ 1 w 395"/>
                <a:gd name="T11" fmla="*/ 1 h 1490"/>
                <a:gd name="T12" fmla="*/ 1 w 395"/>
                <a:gd name="T13" fmla="*/ 1 h 1490"/>
                <a:gd name="T14" fmla="*/ 1 w 395"/>
                <a:gd name="T15" fmla="*/ 1 h 1490"/>
                <a:gd name="T16" fmla="*/ 1 w 395"/>
                <a:gd name="T17" fmla="*/ 1 h 1490"/>
                <a:gd name="T18" fmla="*/ 1 w 395"/>
                <a:gd name="T19" fmla="*/ 1 h 1490"/>
                <a:gd name="T20" fmla="*/ 1 w 395"/>
                <a:gd name="T21" fmla="*/ 1 h 1490"/>
                <a:gd name="T22" fmla="*/ 1 w 395"/>
                <a:gd name="T23" fmla="*/ 1 h 1490"/>
                <a:gd name="T24" fmla="*/ 1 w 395"/>
                <a:gd name="T25" fmla="*/ 1 h 1490"/>
                <a:gd name="T26" fmla="*/ 1 w 395"/>
                <a:gd name="T27" fmla="*/ 1 h 1490"/>
                <a:gd name="T28" fmla="*/ 1 w 395"/>
                <a:gd name="T29" fmla="*/ 1 h 1490"/>
                <a:gd name="T30" fmla="*/ 1 w 395"/>
                <a:gd name="T31" fmla="*/ 1 h 1490"/>
                <a:gd name="T32" fmla="*/ 1 w 395"/>
                <a:gd name="T33" fmla="*/ 1 h 1490"/>
                <a:gd name="T34" fmla="*/ 1 w 395"/>
                <a:gd name="T35" fmla="*/ 1 h 1490"/>
                <a:gd name="T36" fmla="*/ 1 w 395"/>
                <a:gd name="T37" fmla="*/ 1 h 1490"/>
                <a:gd name="T38" fmla="*/ 1 w 395"/>
                <a:gd name="T39" fmla="*/ 1 h 1490"/>
                <a:gd name="T40" fmla="*/ 1 w 395"/>
                <a:gd name="T41" fmla="*/ 1 h 1490"/>
                <a:gd name="T42" fmla="*/ 1 w 395"/>
                <a:gd name="T43" fmla="*/ 1 h 1490"/>
                <a:gd name="T44" fmla="*/ 1 w 395"/>
                <a:gd name="T45" fmla="*/ 1 h 1490"/>
                <a:gd name="T46" fmla="*/ 1 w 395"/>
                <a:gd name="T47" fmla="*/ 1 h 1490"/>
                <a:gd name="T48" fmla="*/ 0 w 395"/>
                <a:gd name="T49" fmla="*/ 1 h 1490"/>
                <a:gd name="T50" fmla="*/ 1 w 395"/>
                <a:gd name="T51" fmla="*/ 1 h 1490"/>
                <a:gd name="T52" fmla="*/ 1 w 395"/>
                <a:gd name="T53" fmla="*/ 1 h 1490"/>
                <a:gd name="T54" fmla="*/ 1 w 395"/>
                <a:gd name="T55" fmla="*/ 0 h 1490"/>
                <a:gd name="T56" fmla="*/ 1 w 395"/>
                <a:gd name="T57" fmla="*/ 0 h 14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490"/>
                <a:gd name="T89" fmla="*/ 395 w 395"/>
                <a:gd name="T90" fmla="*/ 1490 h 14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490">
                  <a:moveTo>
                    <a:pt x="55" y="0"/>
                  </a:moveTo>
                  <a:lnTo>
                    <a:pt x="45" y="129"/>
                  </a:lnTo>
                  <a:lnTo>
                    <a:pt x="100" y="291"/>
                  </a:lnTo>
                  <a:lnTo>
                    <a:pt x="302" y="462"/>
                  </a:lnTo>
                  <a:lnTo>
                    <a:pt x="277" y="538"/>
                  </a:lnTo>
                  <a:lnTo>
                    <a:pt x="365" y="650"/>
                  </a:lnTo>
                  <a:lnTo>
                    <a:pt x="395" y="742"/>
                  </a:lnTo>
                  <a:lnTo>
                    <a:pt x="361" y="907"/>
                  </a:lnTo>
                  <a:lnTo>
                    <a:pt x="230" y="1316"/>
                  </a:lnTo>
                  <a:lnTo>
                    <a:pt x="161" y="1490"/>
                  </a:lnTo>
                  <a:lnTo>
                    <a:pt x="140" y="1316"/>
                  </a:lnTo>
                  <a:lnTo>
                    <a:pt x="289" y="913"/>
                  </a:lnTo>
                  <a:lnTo>
                    <a:pt x="319" y="780"/>
                  </a:lnTo>
                  <a:lnTo>
                    <a:pt x="306" y="692"/>
                  </a:lnTo>
                  <a:lnTo>
                    <a:pt x="266" y="633"/>
                  </a:lnTo>
                  <a:lnTo>
                    <a:pt x="211" y="705"/>
                  </a:lnTo>
                  <a:lnTo>
                    <a:pt x="182" y="795"/>
                  </a:lnTo>
                  <a:lnTo>
                    <a:pt x="150" y="755"/>
                  </a:lnTo>
                  <a:lnTo>
                    <a:pt x="127" y="812"/>
                  </a:lnTo>
                  <a:lnTo>
                    <a:pt x="108" y="1029"/>
                  </a:lnTo>
                  <a:lnTo>
                    <a:pt x="95" y="825"/>
                  </a:lnTo>
                  <a:lnTo>
                    <a:pt x="74" y="681"/>
                  </a:lnTo>
                  <a:lnTo>
                    <a:pt x="32" y="441"/>
                  </a:lnTo>
                  <a:lnTo>
                    <a:pt x="11" y="301"/>
                  </a:lnTo>
                  <a:lnTo>
                    <a:pt x="0" y="185"/>
                  </a:lnTo>
                  <a:lnTo>
                    <a:pt x="7" y="109"/>
                  </a:lnTo>
                  <a:lnTo>
                    <a:pt x="32" y="50"/>
                  </a:lnTo>
                  <a:lnTo>
                    <a:pt x="55"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0" name="Freeform 15"/>
            <p:cNvSpPr>
              <a:spLocks/>
            </p:cNvSpPr>
            <p:nvPr/>
          </p:nvSpPr>
          <p:spPr bwMode="auto">
            <a:xfrm>
              <a:off x="1137" y="3340"/>
              <a:ext cx="587" cy="318"/>
            </a:xfrm>
            <a:custGeom>
              <a:avLst/>
              <a:gdLst>
                <a:gd name="T0" fmla="*/ 0 w 1175"/>
                <a:gd name="T1" fmla="*/ 0 h 637"/>
                <a:gd name="T2" fmla="*/ 0 w 1175"/>
                <a:gd name="T3" fmla="*/ 0 h 637"/>
                <a:gd name="T4" fmla="*/ 0 w 1175"/>
                <a:gd name="T5" fmla="*/ 0 h 637"/>
                <a:gd name="T6" fmla="*/ 0 w 1175"/>
                <a:gd name="T7" fmla="*/ 0 h 637"/>
                <a:gd name="T8" fmla="*/ 0 w 1175"/>
                <a:gd name="T9" fmla="*/ 0 h 637"/>
                <a:gd name="T10" fmla="*/ 0 w 1175"/>
                <a:gd name="T11" fmla="*/ 0 h 637"/>
                <a:gd name="T12" fmla="*/ 0 w 1175"/>
                <a:gd name="T13" fmla="*/ 0 h 637"/>
                <a:gd name="T14" fmla="*/ 0 w 1175"/>
                <a:gd name="T15" fmla="*/ 0 h 637"/>
                <a:gd name="T16" fmla="*/ 0 w 1175"/>
                <a:gd name="T17" fmla="*/ 0 h 637"/>
                <a:gd name="T18" fmla="*/ 0 w 1175"/>
                <a:gd name="T19" fmla="*/ 0 h 637"/>
                <a:gd name="T20" fmla="*/ 0 w 1175"/>
                <a:gd name="T21" fmla="*/ 0 h 637"/>
                <a:gd name="T22" fmla="*/ 0 w 1175"/>
                <a:gd name="T23" fmla="*/ 0 h 637"/>
                <a:gd name="T24" fmla="*/ 0 w 1175"/>
                <a:gd name="T25" fmla="*/ 0 h 637"/>
                <a:gd name="T26" fmla="*/ 0 w 1175"/>
                <a:gd name="T27" fmla="*/ 0 h 637"/>
                <a:gd name="T28" fmla="*/ 0 w 1175"/>
                <a:gd name="T29" fmla="*/ 0 h 637"/>
                <a:gd name="T30" fmla="*/ 0 w 1175"/>
                <a:gd name="T31" fmla="*/ 0 h 637"/>
                <a:gd name="T32" fmla="*/ 0 w 1175"/>
                <a:gd name="T33" fmla="*/ 0 h 637"/>
                <a:gd name="T34" fmla="*/ 0 w 1175"/>
                <a:gd name="T35" fmla="*/ 0 h 637"/>
                <a:gd name="T36" fmla="*/ 0 w 1175"/>
                <a:gd name="T37" fmla="*/ 0 h 637"/>
                <a:gd name="T38" fmla="*/ 0 w 1175"/>
                <a:gd name="T39" fmla="*/ 0 h 637"/>
                <a:gd name="T40" fmla="*/ 0 w 1175"/>
                <a:gd name="T41" fmla="*/ 0 h 637"/>
                <a:gd name="T42" fmla="*/ 0 w 1175"/>
                <a:gd name="T43" fmla="*/ 0 h 637"/>
                <a:gd name="T44" fmla="*/ 0 w 1175"/>
                <a:gd name="T45" fmla="*/ 0 h 637"/>
                <a:gd name="T46" fmla="*/ 0 w 1175"/>
                <a:gd name="T47" fmla="*/ 0 h 637"/>
                <a:gd name="T48" fmla="*/ 0 w 1175"/>
                <a:gd name="T49" fmla="*/ 0 h 637"/>
                <a:gd name="T50" fmla="*/ 0 w 1175"/>
                <a:gd name="T51" fmla="*/ 0 h 637"/>
                <a:gd name="T52" fmla="*/ 0 w 1175"/>
                <a:gd name="T53" fmla="*/ 0 h 637"/>
                <a:gd name="T54" fmla="*/ 0 w 1175"/>
                <a:gd name="T55" fmla="*/ 0 h 637"/>
                <a:gd name="T56" fmla="*/ 0 w 1175"/>
                <a:gd name="T57" fmla="*/ 0 h 637"/>
                <a:gd name="T58" fmla="*/ 0 w 1175"/>
                <a:gd name="T59" fmla="*/ 0 h 6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75"/>
                <a:gd name="T91" fmla="*/ 0 h 637"/>
                <a:gd name="T92" fmla="*/ 1175 w 1175"/>
                <a:gd name="T93" fmla="*/ 637 h 6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75" h="637">
                  <a:moveTo>
                    <a:pt x="57" y="443"/>
                  </a:moveTo>
                  <a:lnTo>
                    <a:pt x="0" y="389"/>
                  </a:lnTo>
                  <a:lnTo>
                    <a:pt x="19" y="253"/>
                  </a:lnTo>
                  <a:lnTo>
                    <a:pt x="64" y="211"/>
                  </a:lnTo>
                  <a:lnTo>
                    <a:pt x="152" y="177"/>
                  </a:lnTo>
                  <a:lnTo>
                    <a:pt x="258" y="146"/>
                  </a:lnTo>
                  <a:lnTo>
                    <a:pt x="329" y="146"/>
                  </a:lnTo>
                  <a:lnTo>
                    <a:pt x="479" y="150"/>
                  </a:lnTo>
                  <a:lnTo>
                    <a:pt x="525" y="116"/>
                  </a:lnTo>
                  <a:lnTo>
                    <a:pt x="553" y="110"/>
                  </a:lnTo>
                  <a:lnTo>
                    <a:pt x="580" y="44"/>
                  </a:lnTo>
                  <a:lnTo>
                    <a:pt x="682" y="0"/>
                  </a:lnTo>
                  <a:lnTo>
                    <a:pt x="975" y="82"/>
                  </a:lnTo>
                  <a:lnTo>
                    <a:pt x="1171" y="363"/>
                  </a:lnTo>
                  <a:lnTo>
                    <a:pt x="1175" y="475"/>
                  </a:lnTo>
                  <a:lnTo>
                    <a:pt x="1133" y="488"/>
                  </a:lnTo>
                  <a:lnTo>
                    <a:pt x="1087" y="481"/>
                  </a:lnTo>
                  <a:lnTo>
                    <a:pt x="1116" y="585"/>
                  </a:lnTo>
                  <a:lnTo>
                    <a:pt x="1087" y="612"/>
                  </a:lnTo>
                  <a:lnTo>
                    <a:pt x="1002" y="580"/>
                  </a:lnTo>
                  <a:lnTo>
                    <a:pt x="852" y="595"/>
                  </a:lnTo>
                  <a:lnTo>
                    <a:pt x="804" y="591"/>
                  </a:lnTo>
                  <a:lnTo>
                    <a:pt x="739" y="637"/>
                  </a:lnTo>
                  <a:lnTo>
                    <a:pt x="621" y="637"/>
                  </a:lnTo>
                  <a:lnTo>
                    <a:pt x="515" y="599"/>
                  </a:lnTo>
                  <a:lnTo>
                    <a:pt x="253" y="471"/>
                  </a:lnTo>
                  <a:lnTo>
                    <a:pt x="152" y="443"/>
                  </a:lnTo>
                  <a:lnTo>
                    <a:pt x="97" y="446"/>
                  </a:lnTo>
                  <a:lnTo>
                    <a:pt x="57" y="443"/>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1" name="Freeform 16"/>
            <p:cNvSpPr>
              <a:spLocks/>
            </p:cNvSpPr>
            <p:nvPr/>
          </p:nvSpPr>
          <p:spPr bwMode="auto">
            <a:xfrm>
              <a:off x="1866" y="1830"/>
              <a:ext cx="743" cy="1043"/>
            </a:xfrm>
            <a:custGeom>
              <a:avLst/>
              <a:gdLst>
                <a:gd name="T0" fmla="*/ 0 w 1487"/>
                <a:gd name="T1" fmla="*/ 0 h 2087"/>
                <a:gd name="T2" fmla="*/ 0 w 1487"/>
                <a:gd name="T3" fmla="*/ 0 h 2087"/>
                <a:gd name="T4" fmla="*/ 0 w 1487"/>
                <a:gd name="T5" fmla="*/ 0 h 2087"/>
                <a:gd name="T6" fmla="*/ 0 w 1487"/>
                <a:gd name="T7" fmla="*/ 0 h 2087"/>
                <a:gd name="T8" fmla="*/ 0 w 1487"/>
                <a:gd name="T9" fmla="*/ 0 h 2087"/>
                <a:gd name="T10" fmla="*/ 0 w 1487"/>
                <a:gd name="T11" fmla="*/ 0 h 2087"/>
                <a:gd name="T12" fmla="*/ 0 w 1487"/>
                <a:gd name="T13" fmla="*/ 0 h 2087"/>
                <a:gd name="T14" fmla="*/ 0 w 1487"/>
                <a:gd name="T15" fmla="*/ 0 h 2087"/>
                <a:gd name="T16" fmla="*/ 0 w 1487"/>
                <a:gd name="T17" fmla="*/ 0 h 2087"/>
                <a:gd name="T18" fmla="*/ 0 w 1487"/>
                <a:gd name="T19" fmla="*/ 0 h 2087"/>
                <a:gd name="T20" fmla="*/ 0 w 1487"/>
                <a:gd name="T21" fmla="*/ 0 h 2087"/>
                <a:gd name="T22" fmla="*/ 0 w 1487"/>
                <a:gd name="T23" fmla="*/ 0 h 2087"/>
                <a:gd name="T24" fmla="*/ 0 w 1487"/>
                <a:gd name="T25" fmla="*/ 0 h 2087"/>
                <a:gd name="T26" fmla="*/ 0 w 1487"/>
                <a:gd name="T27" fmla="*/ 0 h 2087"/>
                <a:gd name="T28" fmla="*/ 0 w 1487"/>
                <a:gd name="T29" fmla="*/ 0 h 2087"/>
                <a:gd name="T30" fmla="*/ 0 w 1487"/>
                <a:gd name="T31" fmla="*/ 0 h 2087"/>
                <a:gd name="T32" fmla="*/ 0 w 1487"/>
                <a:gd name="T33" fmla="*/ 0 h 2087"/>
                <a:gd name="T34" fmla="*/ 0 w 1487"/>
                <a:gd name="T35" fmla="*/ 0 h 2087"/>
                <a:gd name="T36" fmla="*/ 0 w 1487"/>
                <a:gd name="T37" fmla="*/ 0 h 2087"/>
                <a:gd name="T38" fmla="*/ 0 w 1487"/>
                <a:gd name="T39" fmla="*/ 0 h 2087"/>
                <a:gd name="T40" fmla="*/ 0 w 1487"/>
                <a:gd name="T41" fmla="*/ 0 h 2087"/>
                <a:gd name="T42" fmla="*/ 0 w 1487"/>
                <a:gd name="T43" fmla="*/ 0 h 2087"/>
                <a:gd name="T44" fmla="*/ 0 w 1487"/>
                <a:gd name="T45" fmla="*/ 0 h 2087"/>
                <a:gd name="T46" fmla="*/ 0 w 1487"/>
                <a:gd name="T47" fmla="*/ 0 h 2087"/>
                <a:gd name="T48" fmla="*/ 0 w 1487"/>
                <a:gd name="T49" fmla="*/ 0 h 2087"/>
                <a:gd name="T50" fmla="*/ 0 w 1487"/>
                <a:gd name="T51" fmla="*/ 0 h 2087"/>
                <a:gd name="T52" fmla="*/ 0 w 1487"/>
                <a:gd name="T53" fmla="*/ 0 h 2087"/>
                <a:gd name="T54" fmla="*/ 0 w 1487"/>
                <a:gd name="T55" fmla="*/ 0 h 2087"/>
                <a:gd name="T56" fmla="*/ 0 w 1487"/>
                <a:gd name="T57" fmla="*/ 0 h 2087"/>
                <a:gd name="T58" fmla="*/ 0 w 1487"/>
                <a:gd name="T59" fmla="*/ 0 h 2087"/>
                <a:gd name="T60" fmla="*/ 0 w 1487"/>
                <a:gd name="T61" fmla="*/ 0 h 2087"/>
                <a:gd name="T62" fmla="*/ 0 w 1487"/>
                <a:gd name="T63" fmla="*/ 0 h 2087"/>
                <a:gd name="T64" fmla="*/ 0 w 1487"/>
                <a:gd name="T65" fmla="*/ 0 h 2087"/>
                <a:gd name="T66" fmla="*/ 0 w 1487"/>
                <a:gd name="T67" fmla="*/ 0 h 2087"/>
                <a:gd name="T68" fmla="*/ 0 w 1487"/>
                <a:gd name="T69" fmla="*/ 0 h 2087"/>
                <a:gd name="T70" fmla="*/ 0 w 1487"/>
                <a:gd name="T71" fmla="*/ 0 h 2087"/>
                <a:gd name="T72" fmla="*/ 0 w 1487"/>
                <a:gd name="T73" fmla="*/ 0 h 2087"/>
                <a:gd name="T74" fmla="*/ 0 w 1487"/>
                <a:gd name="T75" fmla="*/ 0 h 2087"/>
                <a:gd name="T76" fmla="*/ 0 w 1487"/>
                <a:gd name="T77" fmla="*/ 0 h 2087"/>
                <a:gd name="T78" fmla="*/ 0 w 1487"/>
                <a:gd name="T79" fmla="*/ 0 h 2087"/>
                <a:gd name="T80" fmla="*/ 0 w 1487"/>
                <a:gd name="T81" fmla="*/ 0 h 2087"/>
                <a:gd name="T82" fmla="*/ 0 w 1487"/>
                <a:gd name="T83" fmla="*/ 0 h 2087"/>
                <a:gd name="T84" fmla="*/ 0 w 1487"/>
                <a:gd name="T85" fmla="*/ 0 h 20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7"/>
                <a:gd name="T130" fmla="*/ 0 h 2087"/>
                <a:gd name="T131" fmla="*/ 1487 w 1487"/>
                <a:gd name="T132" fmla="*/ 2087 h 20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7" h="2087">
                  <a:moveTo>
                    <a:pt x="36" y="709"/>
                  </a:moveTo>
                  <a:lnTo>
                    <a:pt x="15" y="749"/>
                  </a:lnTo>
                  <a:lnTo>
                    <a:pt x="0" y="803"/>
                  </a:lnTo>
                  <a:lnTo>
                    <a:pt x="0" y="837"/>
                  </a:lnTo>
                  <a:lnTo>
                    <a:pt x="4" y="896"/>
                  </a:lnTo>
                  <a:lnTo>
                    <a:pt x="44" y="960"/>
                  </a:lnTo>
                  <a:lnTo>
                    <a:pt x="84" y="991"/>
                  </a:lnTo>
                  <a:lnTo>
                    <a:pt x="112" y="998"/>
                  </a:lnTo>
                  <a:lnTo>
                    <a:pt x="171" y="1059"/>
                  </a:lnTo>
                  <a:lnTo>
                    <a:pt x="217" y="1063"/>
                  </a:lnTo>
                  <a:lnTo>
                    <a:pt x="243" y="1059"/>
                  </a:lnTo>
                  <a:lnTo>
                    <a:pt x="350" y="1280"/>
                  </a:lnTo>
                  <a:lnTo>
                    <a:pt x="542" y="1468"/>
                  </a:lnTo>
                  <a:lnTo>
                    <a:pt x="635" y="1479"/>
                  </a:lnTo>
                  <a:lnTo>
                    <a:pt x="635" y="1443"/>
                  </a:lnTo>
                  <a:lnTo>
                    <a:pt x="605" y="1394"/>
                  </a:lnTo>
                  <a:lnTo>
                    <a:pt x="658" y="1354"/>
                  </a:lnTo>
                  <a:lnTo>
                    <a:pt x="715" y="1403"/>
                  </a:lnTo>
                  <a:lnTo>
                    <a:pt x="783" y="1527"/>
                  </a:lnTo>
                  <a:lnTo>
                    <a:pt x="846" y="1614"/>
                  </a:lnTo>
                  <a:lnTo>
                    <a:pt x="915" y="1675"/>
                  </a:lnTo>
                  <a:lnTo>
                    <a:pt x="985" y="1713"/>
                  </a:lnTo>
                  <a:lnTo>
                    <a:pt x="1053" y="1749"/>
                  </a:lnTo>
                  <a:lnTo>
                    <a:pt x="1103" y="1816"/>
                  </a:lnTo>
                  <a:lnTo>
                    <a:pt x="1171" y="1930"/>
                  </a:lnTo>
                  <a:lnTo>
                    <a:pt x="1230" y="2087"/>
                  </a:lnTo>
                  <a:lnTo>
                    <a:pt x="1339" y="2044"/>
                  </a:lnTo>
                  <a:lnTo>
                    <a:pt x="1413" y="1954"/>
                  </a:lnTo>
                  <a:lnTo>
                    <a:pt x="1472" y="1857"/>
                  </a:lnTo>
                  <a:lnTo>
                    <a:pt x="1487" y="1816"/>
                  </a:lnTo>
                  <a:lnTo>
                    <a:pt x="1342" y="1576"/>
                  </a:lnTo>
                  <a:lnTo>
                    <a:pt x="1118" y="1202"/>
                  </a:lnTo>
                  <a:lnTo>
                    <a:pt x="1150" y="1059"/>
                  </a:lnTo>
                  <a:lnTo>
                    <a:pt x="1171" y="882"/>
                  </a:lnTo>
                  <a:lnTo>
                    <a:pt x="1164" y="706"/>
                  </a:lnTo>
                  <a:lnTo>
                    <a:pt x="1147" y="533"/>
                  </a:lnTo>
                  <a:lnTo>
                    <a:pt x="1112" y="352"/>
                  </a:lnTo>
                  <a:lnTo>
                    <a:pt x="979" y="75"/>
                  </a:lnTo>
                  <a:lnTo>
                    <a:pt x="831" y="0"/>
                  </a:lnTo>
                  <a:lnTo>
                    <a:pt x="270" y="84"/>
                  </a:lnTo>
                  <a:lnTo>
                    <a:pt x="127" y="242"/>
                  </a:lnTo>
                  <a:lnTo>
                    <a:pt x="36" y="709"/>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2" name="Freeform 17"/>
            <p:cNvSpPr>
              <a:spLocks/>
            </p:cNvSpPr>
            <p:nvPr/>
          </p:nvSpPr>
          <p:spPr bwMode="auto">
            <a:xfrm>
              <a:off x="2338" y="2088"/>
              <a:ext cx="66" cy="34"/>
            </a:xfrm>
            <a:custGeom>
              <a:avLst/>
              <a:gdLst>
                <a:gd name="T0" fmla="*/ 0 w 131"/>
                <a:gd name="T1" fmla="*/ 0 h 69"/>
                <a:gd name="T2" fmla="*/ 1 w 131"/>
                <a:gd name="T3" fmla="*/ 0 h 69"/>
                <a:gd name="T4" fmla="*/ 1 w 131"/>
                <a:gd name="T5" fmla="*/ 0 h 69"/>
                <a:gd name="T6" fmla="*/ 1 w 131"/>
                <a:gd name="T7" fmla="*/ 0 h 69"/>
                <a:gd name="T8" fmla="*/ 1 w 131"/>
                <a:gd name="T9" fmla="*/ 0 h 69"/>
                <a:gd name="T10" fmla="*/ 1 w 131"/>
                <a:gd name="T11" fmla="*/ 0 h 69"/>
                <a:gd name="T12" fmla="*/ 1 w 131"/>
                <a:gd name="T13" fmla="*/ 0 h 69"/>
                <a:gd name="T14" fmla="*/ 0 w 131"/>
                <a:gd name="T15" fmla="*/ 0 h 69"/>
                <a:gd name="T16" fmla="*/ 0 w 13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69"/>
                <a:gd name="T29" fmla="*/ 131 w 13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69">
                  <a:moveTo>
                    <a:pt x="0" y="69"/>
                  </a:moveTo>
                  <a:lnTo>
                    <a:pt x="44" y="59"/>
                  </a:lnTo>
                  <a:lnTo>
                    <a:pt x="131" y="56"/>
                  </a:lnTo>
                  <a:lnTo>
                    <a:pt x="127" y="19"/>
                  </a:lnTo>
                  <a:lnTo>
                    <a:pt x="112" y="0"/>
                  </a:lnTo>
                  <a:lnTo>
                    <a:pt x="59" y="4"/>
                  </a:lnTo>
                  <a:lnTo>
                    <a:pt x="19" y="2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3" name="Freeform 18"/>
            <p:cNvSpPr>
              <a:spLocks/>
            </p:cNvSpPr>
            <p:nvPr/>
          </p:nvSpPr>
          <p:spPr bwMode="auto">
            <a:xfrm>
              <a:off x="2116" y="2116"/>
              <a:ext cx="92" cy="43"/>
            </a:xfrm>
            <a:custGeom>
              <a:avLst/>
              <a:gdLst>
                <a:gd name="T0" fmla="*/ 0 w 185"/>
                <a:gd name="T1" fmla="*/ 0 h 87"/>
                <a:gd name="T2" fmla="*/ 0 w 185"/>
                <a:gd name="T3" fmla="*/ 0 h 87"/>
                <a:gd name="T4" fmla="*/ 0 w 185"/>
                <a:gd name="T5" fmla="*/ 0 h 87"/>
                <a:gd name="T6" fmla="*/ 0 w 185"/>
                <a:gd name="T7" fmla="*/ 0 h 87"/>
                <a:gd name="T8" fmla="*/ 0 w 185"/>
                <a:gd name="T9" fmla="*/ 0 h 87"/>
                <a:gd name="T10" fmla="*/ 0 w 185"/>
                <a:gd name="T11" fmla="*/ 0 h 87"/>
                <a:gd name="T12" fmla="*/ 0 w 185"/>
                <a:gd name="T13" fmla="*/ 0 h 87"/>
                <a:gd name="T14" fmla="*/ 0 w 185"/>
                <a:gd name="T15" fmla="*/ 0 h 87"/>
                <a:gd name="T16" fmla="*/ 0 w 185"/>
                <a:gd name="T17" fmla="*/ 0 h 87"/>
                <a:gd name="T18" fmla="*/ 0 w 185"/>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87"/>
                <a:gd name="T32" fmla="*/ 185 w 18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87">
                  <a:moveTo>
                    <a:pt x="8" y="87"/>
                  </a:moveTo>
                  <a:lnTo>
                    <a:pt x="65" y="87"/>
                  </a:lnTo>
                  <a:lnTo>
                    <a:pt x="185" y="38"/>
                  </a:lnTo>
                  <a:lnTo>
                    <a:pt x="181" y="13"/>
                  </a:lnTo>
                  <a:lnTo>
                    <a:pt x="124" y="0"/>
                  </a:lnTo>
                  <a:lnTo>
                    <a:pt x="76" y="20"/>
                  </a:lnTo>
                  <a:lnTo>
                    <a:pt x="21" y="49"/>
                  </a:lnTo>
                  <a:lnTo>
                    <a:pt x="0" y="68"/>
                  </a:lnTo>
                  <a:lnTo>
                    <a:pt x="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4" name="Freeform 19"/>
            <p:cNvSpPr>
              <a:spLocks/>
            </p:cNvSpPr>
            <p:nvPr/>
          </p:nvSpPr>
          <p:spPr bwMode="auto">
            <a:xfrm>
              <a:off x="2470" y="2681"/>
              <a:ext cx="116" cy="111"/>
            </a:xfrm>
            <a:custGeom>
              <a:avLst/>
              <a:gdLst>
                <a:gd name="T0" fmla="*/ 0 w 232"/>
                <a:gd name="T1" fmla="*/ 1 h 220"/>
                <a:gd name="T2" fmla="*/ 1 w 232"/>
                <a:gd name="T3" fmla="*/ 1 h 220"/>
                <a:gd name="T4" fmla="*/ 1 w 232"/>
                <a:gd name="T5" fmla="*/ 1 h 220"/>
                <a:gd name="T6" fmla="*/ 1 w 232"/>
                <a:gd name="T7" fmla="*/ 1 h 220"/>
                <a:gd name="T8" fmla="*/ 1 w 232"/>
                <a:gd name="T9" fmla="*/ 1 h 220"/>
                <a:gd name="T10" fmla="*/ 1 w 232"/>
                <a:gd name="T11" fmla="*/ 1 h 220"/>
                <a:gd name="T12" fmla="*/ 1 w 232"/>
                <a:gd name="T13" fmla="*/ 0 h 220"/>
                <a:gd name="T14" fmla="*/ 1 w 232"/>
                <a:gd name="T15" fmla="*/ 1 h 220"/>
                <a:gd name="T16" fmla="*/ 1 w 232"/>
                <a:gd name="T17" fmla="*/ 1 h 220"/>
                <a:gd name="T18" fmla="*/ 1 w 232"/>
                <a:gd name="T19" fmla="*/ 1 h 220"/>
                <a:gd name="T20" fmla="*/ 1 w 232"/>
                <a:gd name="T21" fmla="*/ 1 h 220"/>
                <a:gd name="T22" fmla="*/ 0 w 232"/>
                <a:gd name="T23" fmla="*/ 1 h 220"/>
                <a:gd name="T24" fmla="*/ 0 w 232"/>
                <a:gd name="T25" fmla="*/ 1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2"/>
                <a:gd name="T40" fmla="*/ 0 h 220"/>
                <a:gd name="T41" fmla="*/ 232 w 232"/>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2" h="220">
                  <a:moveTo>
                    <a:pt x="0" y="146"/>
                  </a:moveTo>
                  <a:lnTo>
                    <a:pt x="50" y="117"/>
                  </a:lnTo>
                  <a:lnTo>
                    <a:pt x="97" y="79"/>
                  </a:lnTo>
                  <a:lnTo>
                    <a:pt x="118" y="62"/>
                  </a:lnTo>
                  <a:lnTo>
                    <a:pt x="137" y="45"/>
                  </a:lnTo>
                  <a:lnTo>
                    <a:pt x="139" y="20"/>
                  </a:lnTo>
                  <a:lnTo>
                    <a:pt x="168" y="0"/>
                  </a:lnTo>
                  <a:lnTo>
                    <a:pt x="232" y="112"/>
                  </a:lnTo>
                  <a:lnTo>
                    <a:pt x="198" y="133"/>
                  </a:lnTo>
                  <a:lnTo>
                    <a:pt x="145" y="171"/>
                  </a:lnTo>
                  <a:lnTo>
                    <a:pt x="48" y="220"/>
                  </a:lnTo>
                  <a:lnTo>
                    <a:pt x="0" y="146"/>
                  </a:lnTo>
                  <a:close/>
                </a:path>
              </a:pathLst>
            </a:custGeom>
            <a:solidFill>
              <a:srgbClr val="FF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5" name="Freeform 20"/>
            <p:cNvSpPr>
              <a:spLocks/>
            </p:cNvSpPr>
            <p:nvPr/>
          </p:nvSpPr>
          <p:spPr bwMode="auto">
            <a:xfrm>
              <a:off x="2547" y="2651"/>
              <a:ext cx="69" cy="91"/>
            </a:xfrm>
            <a:custGeom>
              <a:avLst/>
              <a:gdLst>
                <a:gd name="T0" fmla="*/ 0 w 139"/>
                <a:gd name="T1" fmla="*/ 0 h 182"/>
                <a:gd name="T2" fmla="*/ 0 w 139"/>
                <a:gd name="T3" fmla="*/ 1 h 182"/>
                <a:gd name="T4" fmla="*/ 0 w 139"/>
                <a:gd name="T5" fmla="*/ 1 h 182"/>
                <a:gd name="T6" fmla="*/ 0 w 139"/>
                <a:gd name="T7" fmla="*/ 1 h 182"/>
                <a:gd name="T8" fmla="*/ 0 w 139"/>
                <a:gd name="T9" fmla="*/ 1 h 182"/>
                <a:gd name="T10" fmla="*/ 0 w 139"/>
                <a:gd name="T11" fmla="*/ 1 h 182"/>
                <a:gd name="T12" fmla="*/ 0 w 139"/>
                <a:gd name="T13" fmla="*/ 1 h 182"/>
                <a:gd name="T14" fmla="*/ 0 w 139"/>
                <a:gd name="T15" fmla="*/ 1 h 182"/>
                <a:gd name="T16" fmla="*/ 0 w 139"/>
                <a:gd name="T17" fmla="*/ 1 h 182"/>
                <a:gd name="T18" fmla="*/ 0 w 139"/>
                <a:gd name="T19" fmla="*/ 1 h 182"/>
                <a:gd name="T20" fmla="*/ 0 w 139"/>
                <a:gd name="T21" fmla="*/ 1 h 182"/>
                <a:gd name="T22" fmla="*/ 0 w 139"/>
                <a:gd name="T23" fmla="*/ 1 h 182"/>
                <a:gd name="T24" fmla="*/ 0 w 139"/>
                <a:gd name="T25" fmla="*/ 1 h 182"/>
                <a:gd name="T26" fmla="*/ 0 w 139"/>
                <a:gd name="T27" fmla="*/ 1 h 182"/>
                <a:gd name="T28" fmla="*/ 0 w 139"/>
                <a:gd name="T29" fmla="*/ 0 h 182"/>
                <a:gd name="T30" fmla="*/ 0 w 139"/>
                <a:gd name="T31" fmla="*/ 0 h 182"/>
                <a:gd name="T32" fmla="*/ 0 w 139"/>
                <a:gd name="T33" fmla="*/ 0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82"/>
                <a:gd name="T53" fmla="*/ 139 w 139"/>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82">
                  <a:moveTo>
                    <a:pt x="23" y="0"/>
                  </a:moveTo>
                  <a:lnTo>
                    <a:pt x="8" y="19"/>
                  </a:lnTo>
                  <a:lnTo>
                    <a:pt x="0" y="43"/>
                  </a:lnTo>
                  <a:lnTo>
                    <a:pt x="6" y="74"/>
                  </a:lnTo>
                  <a:lnTo>
                    <a:pt x="17" y="112"/>
                  </a:lnTo>
                  <a:lnTo>
                    <a:pt x="57" y="159"/>
                  </a:lnTo>
                  <a:lnTo>
                    <a:pt x="94" y="182"/>
                  </a:lnTo>
                  <a:lnTo>
                    <a:pt x="113" y="178"/>
                  </a:lnTo>
                  <a:lnTo>
                    <a:pt x="132" y="171"/>
                  </a:lnTo>
                  <a:lnTo>
                    <a:pt x="139" y="157"/>
                  </a:lnTo>
                  <a:lnTo>
                    <a:pt x="139" y="110"/>
                  </a:lnTo>
                  <a:lnTo>
                    <a:pt x="124" y="61"/>
                  </a:lnTo>
                  <a:lnTo>
                    <a:pt x="90" y="19"/>
                  </a:lnTo>
                  <a:lnTo>
                    <a:pt x="61" y="4"/>
                  </a:lnTo>
                  <a:lnTo>
                    <a:pt x="40"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6" name="Freeform 21"/>
            <p:cNvSpPr>
              <a:spLocks/>
            </p:cNvSpPr>
            <p:nvPr/>
          </p:nvSpPr>
          <p:spPr bwMode="auto">
            <a:xfrm>
              <a:off x="2487" y="2724"/>
              <a:ext cx="57" cy="59"/>
            </a:xfrm>
            <a:custGeom>
              <a:avLst/>
              <a:gdLst>
                <a:gd name="T0" fmla="*/ 1 w 114"/>
                <a:gd name="T1" fmla="*/ 0 h 118"/>
                <a:gd name="T2" fmla="*/ 1 w 114"/>
                <a:gd name="T3" fmla="*/ 1 h 118"/>
                <a:gd name="T4" fmla="*/ 1 w 114"/>
                <a:gd name="T5" fmla="*/ 1 h 118"/>
                <a:gd name="T6" fmla="*/ 0 w 114"/>
                <a:gd name="T7" fmla="*/ 1 h 118"/>
                <a:gd name="T8" fmla="*/ 1 w 114"/>
                <a:gd name="T9" fmla="*/ 1 h 118"/>
                <a:gd name="T10" fmla="*/ 1 w 114"/>
                <a:gd name="T11" fmla="*/ 0 h 118"/>
                <a:gd name="T12" fmla="*/ 1 w 114"/>
                <a:gd name="T13" fmla="*/ 0 h 118"/>
                <a:gd name="T14" fmla="*/ 0 60000 65536"/>
                <a:gd name="T15" fmla="*/ 0 60000 65536"/>
                <a:gd name="T16" fmla="*/ 0 60000 65536"/>
                <a:gd name="T17" fmla="*/ 0 60000 65536"/>
                <a:gd name="T18" fmla="*/ 0 60000 65536"/>
                <a:gd name="T19" fmla="*/ 0 60000 65536"/>
                <a:gd name="T20" fmla="*/ 0 60000 65536"/>
                <a:gd name="T21" fmla="*/ 0 w 114"/>
                <a:gd name="T22" fmla="*/ 0 h 118"/>
                <a:gd name="T23" fmla="*/ 114 w 114"/>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18">
                  <a:moveTo>
                    <a:pt x="62" y="0"/>
                  </a:moveTo>
                  <a:lnTo>
                    <a:pt x="114" y="76"/>
                  </a:lnTo>
                  <a:lnTo>
                    <a:pt x="45" y="118"/>
                  </a:lnTo>
                  <a:lnTo>
                    <a:pt x="0" y="46"/>
                  </a:lnTo>
                  <a:lnTo>
                    <a:pt x="36" y="19"/>
                  </a:lnTo>
                  <a:lnTo>
                    <a:pt x="62" y="0"/>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7" name="Freeform 22"/>
            <p:cNvSpPr>
              <a:spLocks/>
            </p:cNvSpPr>
            <p:nvPr/>
          </p:nvSpPr>
          <p:spPr bwMode="auto">
            <a:xfrm>
              <a:off x="1842" y="1741"/>
              <a:ext cx="598" cy="627"/>
            </a:xfrm>
            <a:custGeom>
              <a:avLst/>
              <a:gdLst>
                <a:gd name="T0" fmla="*/ 1 w 1195"/>
                <a:gd name="T1" fmla="*/ 1 h 1252"/>
                <a:gd name="T2" fmla="*/ 1 w 1195"/>
                <a:gd name="T3" fmla="*/ 1 h 1252"/>
                <a:gd name="T4" fmla="*/ 1 w 1195"/>
                <a:gd name="T5" fmla="*/ 1 h 1252"/>
                <a:gd name="T6" fmla="*/ 1 w 1195"/>
                <a:gd name="T7" fmla="*/ 1 h 1252"/>
                <a:gd name="T8" fmla="*/ 1 w 1195"/>
                <a:gd name="T9" fmla="*/ 1 h 1252"/>
                <a:gd name="T10" fmla="*/ 1 w 1195"/>
                <a:gd name="T11" fmla="*/ 1 h 1252"/>
                <a:gd name="T12" fmla="*/ 1 w 1195"/>
                <a:gd name="T13" fmla="*/ 1 h 1252"/>
                <a:gd name="T14" fmla="*/ 1 w 1195"/>
                <a:gd name="T15" fmla="*/ 1 h 1252"/>
                <a:gd name="T16" fmla="*/ 1 w 1195"/>
                <a:gd name="T17" fmla="*/ 1 h 1252"/>
                <a:gd name="T18" fmla="*/ 1 w 1195"/>
                <a:gd name="T19" fmla="*/ 1 h 1252"/>
                <a:gd name="T20" fmla="*/ 1 w 1195"/>
                <a:gd name="T21" fmla="*/ 1 h 1252"/>
                <a:gd name="T22" fmla="*/ 1 w 1195"/>
                <a:gd name="T23" fmla="*/ 1 h 1252"/>
                <a:gd name="T24" fmla="*/ 1 w 1195"/>
                <a:gd name="T25" fmla="*/ 1 h 1252"/>
                <a:gd name="T26" fmla="*/ 1 w 1195"/>
                <a:gd name="T27" fmla="*/ 1 h 1252"/>
                <a:gd name="T28" fmla="*/ 1 w 1195"/>
                <a:gd name="T29" fmla="*/ 1 h 1252"/>
                <a:gd name="T30" fmla="*/ 1 w 1195"/>
                <a:gd name="T31" fmla="*/ 1 h 1252"/>
                <a:gd name="T32" fmla="*/ 1 w 1195"/>
                <a:gd name="T33" fmla="*/ 1 h 1252"/>
                <a:gd name="T34" fmla="*/ 1 w 1195"/>
                <a:gd name="T35" fmla="*/ 0 h 1252"/>
                <a:gd name="T36" fmla="*/ 1 w 1195"/>
                <a:gd name="T37" fmla="*/ 1 h 1252"/>
                <a:gd name="T38" fmla="*/ 1 w 1195"/>
                <a:gd name="T39" fmla="*/ 1 h 1252"/>
                <a:gd name="T40" fmla="*/ 0 w 1195"/>
                <a:gd name="T41" fmla="*/ 1 h 1252"/>
                <a:gd name="T42" fmla="*/ 1 w 1195"/>
                <a:gd name="T43" fmla="*/ 1 h 1252"/>
                <a:gd name="T44" fmla="*/ 1 w 1195"/>
                <a:gd name="T45" fmla="*/ 1 h 1252"/>
                <a:gd name="T46" fmla="*/ 1 w 1195"/>
                <a:gd name="T47" fmla="*/ 1 h 1252"/>
                <a:gd name="T48" fmla="*/ 1 w 1195"/>
                <a:gd name="T49" fmla="*/ 1 h 1252"/>
                <a:gd name="T50" fmla="*/ 1 w 1195"/>
                <a:gd name="T51" fmla="*/ 1 h 1252"/>
                <a:gd name="T52" fmla="*/ 1 w 1195"/>
                <a:gd name="T53" fmla="*/ 1 h 1252"/>
                <a:gd name="T54" fmla="*/ 1 w 1195"/>
                <a:gd name="T55" fmla="*/ 1 h 1252"/>
                <a:gd name="T56" fmla="*/ 1 w 1195"/>
                <a:gd name="T57" fmla="*/ 1 h 1252"/>
                <a:gd name="T58" fmla="*/ 1 w 1195"/>
                <a:gd name="T59" fmla="*/ 1 h 1252"/>
                <a:gd name="T60" fmla="*/ 1 w 1195"/>
                <a:gd name="T61" fmla="*/ 1 h 1252"/>
                <a:gd name="T62" fmla="*/ 1 w 1195"/>
                <a:gd name="T63" fmla="*/ 1 h 1252"/>
                <a:gd name="T64" fmla="*/ 1 w 1195"/>
                <a:gd name="T65" fmla="*/ 1 h 1252"/>
                <a:gd name="T66" fmla="*/ 1 w 1195"/>
                <a:gd name="T67" fmla="*/ 1 h 1252"/>
                <a:gd name="T68" fmla="*/ 1 w 1195"/>
                <a:gd name="T69" fmla="*/ 1 h 1252"/>
                <a:gd name="T70" fmla="*/ 1 w 1195"/>
                <a:gd name="T71" fmla="*/ 1 h 1252"/>
                <a:gd name="T72" fmla="*/ 1 w 1195"/>
                <a:gd name="T73" fmla="*/ 1 h 1252"/>
                <a:gd name="T74" fmla="*/ 1 w 1195"/>
                <a:gd name="T75" fmla="*/ 1 h 1252"/>
                <a:gd name="T76" fmla="*/ 1 w 1195"/>
                <a:gd name="T77" fmla="*/ 1 h 12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5"/>
                <a:gd name="T118" fmla="*/ 0 h 1252"/>
                <a:gd name="T119" fmla="*/ 1195 w 1195"/>
                <a:gd name="T120" fmla="*/ 1252 h 12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5" h="1252">
                  <a:moveTo>
                    <a:pt x="273" y="967"/>
                  </a:moveTo>
                  <a:lnTo>
                    <a:pt x="260" y="925"/>
                  </a:lnTo>
                  <a:lnTo>
                    <a:pt x="260" y="790"/>
                  </a:lnTo>
                  <a:lnTo>
                    <a:pt x="313" y="665"/>
                  </a:lnTo>
                  <a:lnTo>
                    <a:pt x="283" y="517"/>
                  </a:lnTo>
                  <a:lnTo>
                    <a:pt x="270" y="374"/>
                  </a:lnTo>
                  <a:lnTo>
                    <a:pt x="380" y="311"/>
                  </a:lnTo>
                  <a:lnTo>
                    <a:pt x="498" y="268"/>
                  </a:lnTo>
                  <a:lnTo>
                    <a:pt x="623" y="245"/>
                  </a:lnTo>
                  <a:lnTo>
                    <a:pt x="766" y="239"/>
                  </a:lnTo>
                  <a:lnTo>
                    <a:pt x="929" y="252"/>
                  </a:lnTo>
                  <a:lnTo>
                    <a:pt x="1017" y="277"/>
                  </a:lnTo>
                  <a:lnTo>
                    <a:pt x="1062" y="332"/>
                  </a:lnTo>
                  <a:lnTo>
                    <a:pt x="1114" y="467"/>
                  </a:lnTo>
                  <a:lnTo>
                    <a:pt x="1140" y="520"/>
                  </a:lnTo>
                  <a:lnTo>
                    <a:pt x="1093" y="555"/>
                  </a:lnTo>
                  <a:lnTo>
                    <a:pt x="1043" y="610"/>
                  </a:lnTo>
                  <a:lnTo>
                    <a:pt x="1040" y="627"/>
                  </a:lnTo>
                  <a:lnTo>
                    <a:pt x="1119" y="585"/>
                  </a:lnTo>
                  <a:lnTo>
                    <a:pt x="1159" y="577"/>
                  </a:lnTo>
                  <a:lnTo>
                    <a:pt x="1167" y="623"/>
                  </a:lnTo>
                  <a:lnTo>
                    <a:pt x="1167" y="648"/>
                  </a:lnTo>
                  <a:lnTo>
                    <a:pt x="1140" y="707"/>
                  </a:lnTo>
                  <a:lnTo>
                    <a:pt x="1150" y="720"/>
                  </a:lnTo>
                  <a:lnTo>
                    <a:pt x="1190" y="680"/>
                  </a:lnTo>
                  <a:lnTo>
                    <a:pt x="1195" y="737"/>
                  </a:lnTo>
                  <a:lnTo>
                    <a:pt x="1195" y="644"/>
                  </a:lnTo>
                  <a:lnTo>
                    <a:pt x="1190" y="595"/>
                  </a:lnTo>
                  <a:lnTo>
                    <a:pt x="1184" y="498"/>
                  </a:lnTo>
                  <a:lnTo>
                    <a:pt x="1159" y="387"/>
                  </a:lnTo>
                  <a:lnTo>
                    <a:pt x="1102" y="258"/>
                  </a:lnTo>
                  <a:lnTo>
                    <a:pt x="1028" y="155"/>
                  </a:lnTo>
                  <a:lnTo>
                    <a:pt x="924" y="76"/>
                  </a:lnTo>
                  <a:lnTo>
                    <a:pt x="823" y="30"/>
                  </a:lnTo>
                  <a:lnTo>
                    <a:pt x="724" y="0"/>
                  </a:lnTo>
                  <a:lnTo>
                    <a:pt x="560" y="0"/>
                  </a:lnTo>
                  <a:lnTo>
                    <a:pt x="412" y="38"/>
                  </a:lnTo>
                  <a:lnTo>
                    <a:pt x="250" y="110"/>
                  </a:lnTo>
                  <a:lnTo>
                    <a:pt x="140" y="186"/>
                  </a:lnTo>
                  <a:lnTo>
                    <a:pt x="60" y="302"/>
                  </a:lnTo>
                  <a:lnTo>
                    <a:pt x="13" y="418"/>
                  </a:lnTo>
                  <a:lnTo>
                    <a:pt x="0" y="532"/>
                  </a:lnTo>
                  <a:lnTo>
                    <a:pt x="9" y="678"/>
                  </a:lnTo>
                  <a:lnTo>
                    <a:pt x="39" y="813"/>
                  </a:lnTo>
                  <a:lnTo>
                    <a:pt x="60" y="883"/>
                  </a:lnTo>
                  <a:lnTo>
                    <a:pt x="62" y="904"/>
                  </a:lnTo>
                  <a:lnTo>
                    <a:pt x="47" y="937"/>
                  </a:lnTo>
                  <a:lnTo>
                    <a:pt x="34" y="998"/>
                  </a:lnTo>
                  <a:lnTo>
                    <a:pt x="47" y="1068"/>
                  </a:lnTo>
                  <a:lnTo>
                    <a:pt x="79" y="1136"/>
                  </a:lnTo>
                  <a:lnTo>
                    <a:pt x="114" y="1167"/>
                  </a:lnTo>
                  <a:lnTo>
                    <a:pt x="154" y="1178"/>
                  </a:lnTo>
                  <a:lnTo>
                    <a:pt x="186" y="1212"/>
                  </a:lnTo>
                  <a:lnTo>
                    <a:pt x="207" y="1237"/>
                  </a:lnTo>
                  <a:lnTo>
                    <a:pt x="233" y="1252"/>
                  </a:lnTo>
                  <a:lnTo>
                    <a:pt x="256" y="1252"/>
                  </a:lnTo>
                  <a:lnTo>
                    <a:pt x="270" y="1245"/>
                  </a:lnTo>
                  <a:lnTo>
                    <a:pt x="279" y="1220"/>
                  </a:lnTo>
                  <a:lnTo>
                    <a:pt x="279" y="1203"/>
                  </a:lnTo>
                  <a:lnTo>
                    <a:pt x="266" y="1220"/>
                  </a:lnTo>
                  <a:lnTo>
                    <a:pt x="233" y="1233"/>
                  </a:lnTo>
                  <a:lnTo>
                    <a:pt x="211" y="1226"/>
                  </a:lnTo>
                  <a:lnTo>
                    <a:pt x="157" y="1163"/>
                  </a:lnTo>
                  <a:lnTo>
                    <a:pt x="119" y="1153"/>
                  </a:lnTo>
                  <a:lnTo>
                    <a:pt x="79" y="1110"/>
                  </a:lnTo>
                  <a:lnTo>
                    <a:pt x="57" y="1049"/>
                  </a:lnTo>
                  <a:lnTo>
                    <a:pt x="47" y="998"/>
                  </a:lnTo>
                  <a:lnTo>
                    <a:pt x="60" y="942"/>
                  </a:lnTo>
                  <a:lnTo>
                    <a:pt x="79" y="904"/>
                  </a:lnTo>
                  <a:lnTo>
                    <a:pt x="110" y="893"/>
                  </a:lnTo>
                  <a:lnTo>
                    <a:pt x="136" y="893"/>
                  </a:lnTo>
                  <a:lnTo>
                    <a:pt x="163" y="914"/>
                  </a:lnTo>
                  <a:lnTo>
                    <a:pt x="193" y="918"/>
                  </a:lnTo>
                  <a:lnTo>
                    <a:pt x="220" y="937"/>
                  </a:lnTo>
                  <a:lnTo>
                    <a:pt x="233" y="956"/>
                  </a:lnTo>
                  <a:lnTo>
                    <a:pt x="252" y="956"/>
                  </a:lnTo>
                  <a:lnTo>
                    <a:pt x="273" y="9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8" name="Freeform 23"/>
            <p:cNvSpPr>
              <a:spLocks/>
            </p:cNvSpPr>
            <p:nvPr/>
          </p:nvSpPr>
          <p:spPr bwMode="auto">
            <a:xfrm>
              <a:off x="2134" y="2068"/>
              <a:ext cx="62" cy="22"/>
            </a:xfrm>
            <a:custGeom>
              <a:avLst/>
              <a:gdLst>
                <a:gd name="T0" fmla="*/ 1 w 124"/>
                <a:gd name="T1" fmla="*/ 1 h 44"/>
                <a:gd name="T2" fmla="*/ 0 w 124"/>
                <a:gd name="T3" fmla="*/ 1 h 44"/>
                <a:gd name="T4" fmla="*/ 1 w 124"/>
                <a:gd name="T5" fmla="*/ 1 h 44"/>
                <a:gd name="T6" fmla="*/ 1 w 124"/>
                <a:gd name="T7" fmla="*/ 1 h 44"/>
                <a:gd name="T8" fmla="*/ 1 w 124"/>
                <a:gd name="T9" fmla="*/ 0 h 44"/>
                <a:gd name="T10" fmla="*/ 1 w 124"/>
                <a:gd name="T11" fmla="*/ 1 h 44"/>
                <a:gd name="T12" fmla="*/ 1 w 124"/>
                <a:gd name="T13" fmla="*/ 1 h 44"/>
                <a:gd name="T14" fmla="*/ 1 w 124"/>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44"/>
                <a:gd name="T26" fmla="*/ 124 w 12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44">
                  <a:moveTo>
                    <a:pt x="23" y="21"/>
                  </a:moveTo>
                  <a:lnTo>
                    <a:pt x="0" y="44"/>
                  </a:lnTo>
                  <a:lnTo>
                    <a:pt x="97" y="44"/>
                  </a:lnTo>
                  <a:lnTo>
                    <a:pt x="124" y="16"/>
                  </a:lnTo>
                  <a:lnTo>
                    <a:pt x="107" y="0"/>
                  </a:lnTo>
                  <a:lnTo>
                    <a:pt x="71" y="16"/>
                  </a:lnTo>
                  <a:lnTo>
                    <a:pt x="2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09" name="Freeform 24"/>
            <p:cNvSpPr>
              <a:spLocks/>
            </p:cNvSpPr>
            <p:nvPr/>
          </p:nvSpPr>
          <p:spPr bwMode="auto">
            <a:xfrm>
              <a:off x="2190" y="2090"/>
              <a:ext cx="46" cy="88"/>
            </a:xfrm>
            <a:custGeom>
              <a:avLst/>
              <a:gdLst>
                <a:gd name="T0" fmla="*/ 0 w 92"/>
                <a:gd name="T1" fmla="*/ 0 h 177"/>
                <a:gd name="T2" fmla="*/ 1 w 92"/>
                <a:gd name="T3" fmla="*/ 0 h 177"/>
                <a:gd name="T4" fmla="*/ 1 w 92"/>
                <a:gd name="T5" fmla="*/ 0 h 177"/>
                <a:gd name="T6" fmla="*/ 1 w 92"/>
                <a:gd name="T7" fmla="*/ 0 h 177"/>
                <a:gd name="T8" fmla="*/ 1 w 92"/>
                <a:gd name="T9" fmla="*/ 0 h 177"/>
                <a:gd name="T10" fmla="*/ 1 w 92"/>
                <a:gd name="T11" fmla="*/ 0 h 177"/>
                <a:gd name="T12" fmla="*/ 1 w 92"/>
                <a:gd name="T13" fmla="*/ 0 h 177"/>
                <a:gd name="T14" fmla="*/ 1 w 92"/>
                <a:gd name="T15" fmla="*/ 0 h 177"/>
                <a:gd name="T16" fmla="*/ 1 w 92"/>
                <a:gd name="T17" fmla="*/ 0 h 177"/>
                <a:gd name="T18" fmla="*/ 0 w 92"/>
                <a:gd name="T19" fmla="*/ 0 h 177"/>
                <a:gd name="T20" fmla="*/ 0 w 92"/>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77"/>
                <a:gd name="T35" fmla="*/ 92 w 92"/>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77">
                  <a:moveTo>
                    <a:pt x="0" y="0"/>
                  </a:moveTo>
                  <a:lnTo>
                    <a:pt x="59" y="23"/>
                  </a:lnTo>
                  <a:lnTo>
                    <a:pt x="88" y="57"/>
                  </a:lnTo>
                  <a:lnTo>
                    <a:pt x="92" y="103"/>
                  </a:lnTo>
                  <a:lnTo>
                    <a:pt x="84" y="137"/>
                  </a:lnTo>
                  <a:lnTo>
                    <a:pt x="46" y="177"/>
                  </a:lnTo>
                  <a:lnTo>
                    <a:pt x="78" y="133"/>
                  </a:lnTo>
                  <a:lnTo>
                    <a:pt x="78" y="86"/>
                  </a:lnTo>
                  <a:lnTo>
                    <a:pt x="25"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0" name="Freeform 25"/>
            <p:cNvSpPr>
              <a:spLocks/>
            </p:cNvSpPr>
            <p:nvPr/>
          </p:nvSpPr>
          <p:spPr bwMode="auto">
            <a:xfrm>
              <a:off x="2070" y="2111"/>
              <a:ext cx="148" cy="70"/>
            </a:xfrm>
            <a:custGeom>
              <a:avLst/>
              <a:gdLst>
                <a:gd name="T0" fmla="*/ 1 w 295"/>
                <a:gd name="T1" fmla="*/ 0 h 141"/>
                <a:gd name="T2" fmla="*/ 1 w 295"/>
                <a:gd name="T3" fmla="*/ 0 h 141"/>
                <a:gd name="T4" fmla="*/ 1 w 295"/>
                <a:gd name="T5" fmla="*/ 0 h 141"/>
                <a:gd name="T6" fmla="*/ 1 w 295"/>
                <a:gd name="T7" fmla="*/ 0 h 141"/>
                <a:gd name="T8" fmla="*/ 1 w 295"/>
                <a:gd name="T9" fmla="*/ 0 h 141"/>
                <a:gd name="T10" fmla="*/ 1 w 295"/>
                <a:gd name="T11" fmla="*/ 0 h 141"/>
                <a:gd name="T12" fmla="*/ 1 w 295"/>
                <a:gd name="T13" fmla="*/ 0 h 141"/>
                <a:gd name="T14" fmla="*/ 1 w 295"/>
                <a:gd name="T15" fmla="*/ 0 h 141"/>
                <a:gd name="T16" fmla="*/ 0 w 295"/>
                <a:gd name="T17" fmla="*/ 0 h 141"/>
                <a:gd name="T18" fmla="*/ 1 w 295"/>
                <a:gd name="T19" fmla="*/ 0 h 141"/>
                <a:gd name="T20" fmla="*/ 1 w 295"/>
                <a:gd name="T21" fmla="*/ 0 h 141"/>
                <a:gd name="T22" fmla="*/ 1 w 295"/>
                <a:gd name="T23" fmla="*/ 0 h 141"/>
                <a:gd name="T24" fmla="*/ 1 w 295"/>
                <a:gd name="T25" fmla="*/ 0 h 141"/>
                <a:gd name="T26" fmla="*/ 1 w 295"/>
                <a:gd name="T27" fmla="*/ 0 h 141"/>
                <a:gd name="T28" fmla="*/ 1 w 295"/>
                <a:gd name="T29" fmla="*/ 0 h 141"/>
                <a:gd name="T30" fmla="*/ 1 w 295"/>
                <a:gd name="T31" fmla="*/ 0 h 141"/>
                <a:gd name="T32" fmla="*/ 1 w 295"/>
                <a:gd name="T33" fmla="*/ 0 h 141"/>
                <a:gd name="T34" fmla="*/ 1 w 295"/>
                <a:gd name="T35" fmla="*/ 0 h 141"/>
                <a:gd name="T36" fmla="*/ 1 w 295"/>
                <a:gd name="T37" fmla="*/ 0 h 141"/>
                <a:gd name="T38" fmla="*/ 1 w 295"/>
                <a:gd name="T39" fmla="*/ 0 h 141"/>
                <a:gd name="T40" fmla="*/ 1 w 295"/>
                <a:gd name="T41" fmla="*/ 0 h 141"/>
                <a:gd name="T42" fmla="*/ 1 w 295"/>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5"/>
                <a:gd name="T67" fmla="*/ 0 h 141"/>
                <a:gd name="T68" fmla="*/ 295 w 295"/>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5" h="141">
                  <a:moveTo>
                    <a:pt x="264" y="74"/>
                  </a:moveTo>
                  <a:lnTo>
                    <a:pt x="295" y="34"/>
                  </a:lnTo>
                  <a:lnTo>
                    <a:pt x="295" y="25"/>
                  </a:lnTo>
                  <a:lnTo>
                    <a:pt x="245" y="0"/>
                  </a:lnTo>
                  <a:lnTo>
                    <a:pt x="184" y="0"/>
                  </a:lnTo>
                  <a:lnTo>
                    <a:pt x="142" y="30"/>
                  </a:lnTo>
                  <a:lnTo>
                    <a:pt x="104" y="61"/>
                  </a:lnTo>
                  <a:lnTo>
                    <a:pt x="25" y="51"/>
                  </a:lnTo>
                  <a:lnTo>
                    <a:pt x="0" y="97"/>
                  </a:lnTo>
                  <a:lnTo>
                    <a:pt x="66" y="141"/>
                  </a:lnTo>
                  <a:lnTo>
                    <a:pt x="108" y="118"/>
                  </a:lnTo>
                  <a:lnTo>
                    <a:pt x="87" y="112"/>
                  </a:lnTo>
                  <a:lnTo>
                    <a:pt x="97" y="86"/>
                  </a:lnTo>
                  <a:lnTo>
                    <a:pt x="135" y="51"/>
                  </a:lnTo>
                  <a:lnTo>
                    <a:pt x="154" y="38"/>
                  </a:lnTo>
                  <a:lnTo>
                    <a:pt x="184" y="86"/>
                  </a:lnTo>
                  <a:lnTo>
                    <a:pt x="230" y="68"/>
                  </a:lnTo>
                  <a:lnTo>
                    <a:pt x="234" y="34"/>
                  </a:lnTo>
                  <a:lnTo>
                    <a:pt x="264" y="38"/>
                  </a:lnTo>
                  <a:lnTo>
                    <a:pt x="264" y="61"/>
                  </a:lnTo>
                  <a:lnTo>
                    <a:pt x="26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1" name="Freeform 26"/>
            <p:cNvSpPr>
              <a:spLocks/>
            </p:cNvSpPr>
            <p:nvPr/>
          </p:nvSpPr>
          <p:spPr bwMode="auto">
            <a:xfrm>
              <a:off x="2026" y="2007"/>
              <a:ext cx="33" cy="145"/>
            </a:xfrm>
            <a:custGeom>
              <a:avLst/>
              <a:gdLst>
                <a:gd name="T0" fmla="*/ 0 w 67"/>
                <a:gd name="T1" fmla="*/ 1 h 289"/>
                <a:gd name="T2" fmla="*/ 0 w 67"/>
                <a:gd name="T3" fmla="*/ 1 h 289"/>
                <a:gd name="T4" fmla="*/ 0 w 67"/>
                <a:gd name="T5" fmla="*/ 1 h 289"/>
                <a:gd name="T6" fmla="*/ 0 w 67"/>
                <a:gd name="T7" fmla="*/ 1 h 289"/>
                <a:gd name="T8" fmla="*/ 0 w 67"/>
                <a:gd name="T9" fmla="*/ 1 h 289"/>
                <a:gd name="T10" fmla="*/ 0 w 67"/>
                <a:gd name="T11" fmla="*/ 1 h 289"/>
                <a:gd name="T12" fmla="*/ 0 w 67"/>
                <a:gd name="T13" fmla="*/ 0 h 289"/>
                <a:gd name="T14" fmla="*/ 0 w 67"/>
                <a:gd name="T15" fmla="*/ 1 h 289"/>
                <a:gd name="T16" fmla="*/ 0 w 67"/>
                <a:gd name="T17" fmla="*/ 1 h 289"/>
                <a:gd name="T18" fmla="*/ 0 w 67"/>
                <a:gd name="T19" fmla="*/ 1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89"/>
                <a:gd name="T32" fmla="*/ 67 w 67"/>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89">
                  <a:moveTo>
                    <a:pt x="0" y="64"/>
                  </a:moveTo>
                  <a:lnTo>
                    <a:pt x="35" y="146"/>
                  </a:lnTo>
                  <a:lnTo>
                    <a:pt x="4" y="262"/>
                  </a:lnTo>
                  <a:lnTo>
                    <a:pt x="59" y="289"/>
                  </a:lnTo>
                  <a:lnTo>
                    <a:pt x="67" y="142"/>
                  </a:lnTo>
                  <a:lnTo>
                    <a:pt x="10" y="55"/>
                  </a:lnTo>
                  <a:lnTo>
                    <a:pt x="10" y="0"/>
                  </a:lnTo>
                  <a:lnTo>
                    <a:pt x="0" y="11"/>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2" name="Freeform 27"/>
            <p:cNvSpPr>
              <a:spLocks/>
            </p:cNvSpPr>
            <p:nvPr/>
          </p:nvSpPr>
          <p:spPr bwMode="auto">
            <a:xfrm>
              <a:off x="2005" y="2170"/>
              <a:ext cx="71" cy="126"/>
            </a:xfrm>
            <a:custGeom>
              <a:avLst/>
              <a:gdLst>
                <a:gd name="T0" fmla="*/ 1 w 142"/>
                <a:gd name="T1" fmla="*/ 0 h 253"/>
                <a:gd name="T2" fmla="*/ 0 w 142"/>
                <a:gd name="T3" fmla="*/ 0 h 253"/>
                <a:gd name="T4" fmla="*/ 0 w 142"/>
                <a:gd name="T5" fmla="*/ 0 h 253"/>
                <a:gd name="T6" fmla="*/ 1 w 142"/>
                <a:gd name="T7" fmla="*/ 0 h 253"/>
                <a:gd name="T8" fmla="*/ 1 w 142"/>
                <a:gd name="T9" fmla="*/ 0 h 253"/>
                <a:gd name="T10" fmla="*/ 1 w 142"/>
                <a:gd name="T11" fmla="*/ 0 h 253"/>
                <a:gd name="T12" fmla="*/ 1 w 142"/>
                <a:gd name="T13" fmla="*/ 0 h 253"/>
                <a:gd name="T14" fmla="*/ 1 w 142"/>
                <a:gd name="T15" fmla="*/ 0 h 253"/>
                <a:gd name="T16" fmla="*/ 1 w 142"/>
                <a:gd name="T17" fmla="*/ 0 h 253"/>
                <a:gd name="T18" fmla="*/ 1 w 142"/>
                <a:gd name="T19" fmla="*/ 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53"/>
                <a:gd name="T32" fmla="*/ 142 w 142"/>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53">
                  <a:moveTo>
                    <a:pt x="28" y="0"/>
                  </a:moveTo>
                  <a:lnTo>
                    <a:pt x="0" y="99"/>
                  </a:lnTo>
                  <a:lnTo>
                    <a:pt x="0" y="154"/>
                  </a:lnTo>
                  <a:lnTo>
                    <a:pt x="51" y="207"/>
                  </a:lnTo>
                  <a:lnTo>
                    <a:pt x="85" y="203"/>
                  </a:lnTo>
                  <a:lnTo>
                    <a:pt x="142" y="253"/>
                  </a:lnTo>
                  <a:lnTo>
                    <a:pt x="114" y="182"/>
                  </a:lnTo>
                  <a:lnTo>
                    <a:pt x="28" y="103"/>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3" name="Freeform 28"/>
            <p:cNvSpPr>
              <a:spLocks/>
            </p:cNvSpPr>
            <p:nvPr/>
          </p:nvSpPr>
          <p:spPr bwMode="auto">
            <a:xfrm>
              <a:off x="2310" y="2074"/>
              <a:ext cx="43" cy="96"/>
            </a:xfrm>
            <a:custGeom>
              <a:avLst/>
              <a:gdLst>
                <a:gd name="T0" fmla="*/ 1 w 86"/>
                <a:gd name="T1" fmla="*/ 0 h 192"/>
                <a:gd name="T2" fmla="*/ 1 w 86"/>
                <a:gd name="T3" fmla="*/ 1 h 192"/>
                <a:gd name="T4" fmla="*/ 0 w 86"/>
                <a:gd name="T5" fmla="*/ 1 h 192"/>
                <a:gd name="T6" fmla="*/ 0 w 86"/>
                <a:gd name="T7" fmla="*/ 1 h 192"/>
                <a:gd name="T8" fmla="*/ 1 w 86"/>
                <a:gd name="T9" fmla="*/ 1 h 192"/>
                <a:gd name="T10" fmla="*/ 1 w 86"/>
                <a:gd name="T11" fmla="*/ 1 h 192"/>
                <a:gd name="T12" fmla="*/ 1 w 86"/>
                <a:gd name="T13" fmla="*/ 1 h 192"/>
                <a:gd name="T14" fmla="*/ 1 w 86"/>
                <a:gd name="T15" fmla="*/ 1 h 192"/>
                <a:gd name="T16" fmla="*/ 1 w 86"/>
                <a:gd name="T17" fmla="*/ 1 h 192"/>
                <a:gd name="T18" fmla="*/ 1 w 86"/>
                <a:gd name="T19" fmla="*/ 1 h 192"/>
                <a:gd name="T20" fmla="*/ 1 w 86"/>
                <a:gd name="T21" fmla="*/ 0 h 192"/>
                <a:gd name="T22" fmla="*/ 1 w 8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192"/>
                <a:gd name="T38" fmla="*/ 86 w 8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192">
                  <a:moveTo>
                    <a:pt x="42" y="0"/>
                  </a:moveTo>
                  <a:lnTo>
                    <a:pt x="8" y="59"/>
                  </a:lnTo>
                  <a:lnTo>
                    <a:pt x="0" y="89"/>
                  </a:lnTo>
                  <a:lnTo>
                    <a:pt x="0" y="108"/>
                  </a:lnTo>
                  <a:lnTo>
                    <a:pt x="55" y="192"/>
                  </a:lnTo>
                  <a:lnTo>
                    <a:pt x="55" y="89"/>
                  </a:lnTo>
                  <a:lnTo>
                    <a:pt x="86" y="46"/>
                  </a:lnTo>
                  <a:lnTo>
                    <a:pt x="34" y="80"/>
                  </a:lnTo>
                  <a:lnTo>
                    <a:pt x="8" y="80"/>
                  </a:lnTo>
                  <a:lnTo>
                    <a:pt x="8" y="7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4" name="Freeform 29"/>
            <p:cNvSpPr>
              <a:spLocks/>
            </p:cNvSpPr>
            <p:nvPr/>
          </p:nvSpPr>
          <p:spPr bwMode="auto">
            <a:xfrm>
              <a:off x="2362" y="2085"/>
              <a:ext cx="60" cy="50"/>
            </a:xfrm>
            <a:custGeom>
              <a:avLst/>
              <a:gdLst>
                <a:gd name="T0" fmla="*/ 0 w 119"/>
                <a:gd name="T1" fmla="*/ 1 h 99"/>
                <a:gd name="T2" fmla="*/ 1 w 119"/>
                <a:gd name="T3" fmla="*/ 0 h 99"/>
                <a:gd name="T4" fmla="*/ 1 w 119"/>
                <a:gd name="T5" fmla="*/ 0 h 99"/>
                <a:gd name="T6" fmla="*/ 1 w 119"/>
                <a:gd name="T7" fmla="*/ 1 h 99"/>
                <a:gd name="T8" fmla="*/ 1 w 119"/>
                <a:gd name="T9" fmla="*/ 1 h 99"/>
                <a:gd name="T10" fmla="*/ 1 w 119"/>
                <a:gd name="T11" fmla="*/ 1 h 99"/>
                <a:gd name="T12" fmla="*/ 1 w 119"/>
                <a:gd name="T13" fmla="*/ 1 h 99"/>
                <a:gd name="T14" fmla="*/ 1 w 119"/>
                <a:gd name="T15" fmla="*/ 1 h 99"/>
                <a:gd name="T16" fmla="*/ 1 w 119"/>
                <a:gd name="T17" fmla="*/ 1 h 99"/>
                <a:gd name="T18" fmla="*/ 1 w 119"/>
                <a:gd name="T19" fmla="*/ 1 h 99"/>
                <a:gd name="T20" fmla="*/ 1 w 119"/>
                <a:gd name="T21" fmla="*/ 1 h 99"/>
                <a:gd name="T22" fmla="*/ 1 w 119"/>
                <a:gd name="T23" fmla="*/ 1 h 99"/>
                <a:gd name="T24" fmla="*/ 1 w 119"/>
                <a:gd name="T25" fmla="*/ 1 h 99"/>
                <a:gd name="T26" fmla="*/ 1 w 119"/>
                <a:gd name="T27" fmla="*/ 1 h 99"/>
                <a:gd name="T28" fmla="*/ 1 w 119"/>
                <a:gd name="T29" fmla="*/ 1 h 99"/>
                <a:gd name="T30" fmla="*/ 0 w 119"/>
                <a:gd name="T31" fmla="*/ 1 h 99"/>
                <a:gd name="T32" fmla="*/ 0 w 119"/>
                <a:gd name="T33" fmla="*/ 1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99"/>
                <a:gd name="T53" fmla="*/ 119 w 119"/>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99">
                  <a:moveTo>
                    <a:pt x="0" y="9"/>
                  </a:moveTo>
                  <a:lnTo>
                    <a:pt x="26" y="0"/>
                  </a:lnTo>
                  <a:lnTo>
                    <a:pt x="89" y="0"/>
                  </a:lnTo>
                  <a:lnTo>
                    <a:pt x="119" y="23"/>
                  </a:lnTo>
                  <a:lnTo>
                    <a:pt x="119" y="72"/>
                  </a:lnTo>
                  <a:lnTo>
                    <a:pt x="89" y="72"/>
                  </a:lnTo>
                  <a:lnTo>
                    <a:pt x="34" y="99"/>
                  </a:lnTo>
                  <a:lnTo>
                    <a:pt x="83" y="66"/>
                  </a:lnTo>
                  <a:lnTo>
                    <a:pt x="77" y="23"/>
                  </a:lnTo>
                  <a:lnTo>
                    <a:pt x="60" y="9"/>
                  </a:lnTo>
                  <a:lnTo>
                    <a:pt x="60" y="57"/>
                  </a:lnTo>
                  <a:lnTo>
                    <a:pt x="22" y="57"/>
                  </a:lnTo>
                  <a:lnTo>
                    <a:pt x="34" y="40"/>
                  </a:lnTo>
                  <a:lnTo>
                    <a:pt x="17" y="26"/>
                  </a:lnTo>
                  <a:lnTo>
                    <a:pt x="17" y="5"/>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5" name="Freeform 30"/>
            <p:cNvSpPr>
              <a:spLocks/>
            </p:cNvSpPr>
            <p:nvPr/>
          </p:nvSpPr>
          <p:spPr bwMode="auto">
            <a:xfrm>
              <a:off x="1884" y="2213"/>
              <a:ext cx="69" cy="92"/>
            </a:xfrm>
            <a:custGeom>
              <a:avLst/>
              <a:gdLst>
                <a:gd name="T0" fmla="*/ 0 w 137"/>
                <a:gd name="T1" fmla="*/ 0 h 185"/>
                <a:gd name="T2" fmla="*/ 1 w 137"/>
                <a:gd name="T3" fmla="*/ 0 h 185"/>
                <a:gd name="T4" fmla="*/ 1 w 137"/>
                <a:gd name="T5" fmla="*/ 0 h 185"/>
                <a:gd name="T6" fmla="*/ 1 w 137"/>
                <a:gd name="T7" fmla="*/ 0 h 185"/>
                <a:gd name="T8" fmla="*/ 1 w 137"/>
                <a:gd name="T9" fmla="*/ 0 h 185"/>
                <a:gd name="T10" fmla="*/ 1 w 137"/>
                <a:gd name="T11" fmla="*/ 0 h 185"/>
                <a:gd name="T12" fmla="*/ 1 w 137"/>
                <a:gd name="T13" fmla="*/ 0 h 185"/>
                <a:gd name="T14" fmla="*/ 1 w 137"/>
                <a:gd name="T15" fmla="*/ 0 h 185"/>
                <a:gd name="T16" fmla="*/ 1 w 137"/>
                <a:gd name="T17" fmla="*/ 0 h 185"/>
                <a:gd name="T18" fmla="*/ 1 w 137"/>
                <a:gd name="T19" fmla="*/ 0 h 185"/>
                <a:gd name="T20" fmla="*/ 1 w 137"/>
                <a:gd name="T21" fmla="*/ 0 h 185"/>
                <a:gd name="T22" fmla="*/ 1 w 137"/>
                <a:gd name="T23" fmla="*/ 0 h 185"/>
                <a:gd name="T24" fmla="*/ 1 w 137"/>
                <a:gd name="T25" fmla="*/ 0 h 185"/>
                <a:gd name="T26" fmla="*/ 1 w 137"/>
                <a:gd name="T27" fmla="*/ 0 h 185"/>
                <a:gd name="T28" fmla="*/ 1 w 137"/>
                <a:gd name="T29" fmla="*/ 0 h 185"/>
                <a:gd name="T30" fmla="*/ 1 w 137"/>
                <a:gd name="T31" fmla="*/ 0 h 185"/>
                <a:gd name="T32" fmla="*/ 1 w 137"/>
                <a:gd name="T33" fmla="*/ 0 h 185"/>
                <a:gd name="T34" fmla="*/ 1 w 137"/>
                <a:gd name="T35" fmla="*/ 0 h 185"/>
                <a:gd name="T36" fmla="*/ 1 w 137"/>
                <a:gd name="T37" fmla="*/ 0 h 185"/>
                <a:gd name="T38" fmla="*/ 1 w 137"/>
                <a:gd name="T39" fmla="*/ 0 h 185"/>
                <a:gd name="T40" fmla="*/ 0 w 137"/>
                <a:gd name="T41" fmla="*/ 0 h 185"/>
                <a:gd name="T42" fmla="*/ 0 w 137"/>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7"/>
                <a:gd name="T67" fmla="*/ 0 h 185"/>
                <a:gd name="T68" fmla="*/ 137 w 137"/>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7" h="185">
                  <a:moveTo>
                    <a:pt x="0" y="42"/>
                  </a:moveTo>
                  <a:lnTo>
                    <a:pt x="23" y="8"/>
                  </a:lnTo>
                  <a:lnTo>
                    <a:pt x="71" y="0"/>
                  </a:lnTo>
                  <a:lnTo>
                    <a:pt x="80" y="35"/>
                  </a:lnTo>
                  <a:lnTo>
                    <a:pt x="103" y="80"/>
                  </a:lnTo>
                  <a:lnTo>
                    <a:pt x="133" y="101"/>
                  </a:lnTo>
                  <a:lnTo>
                    <a:pt x="137" y="151"/>
                  </a:lnTo>
                  <a:lnTo>
                    <a:pt x="97" y="185"/>
                  </a:lnTo>
                  <a:lnTo>
                    <a:pt x="97" y="105"/>
                  </a:lnTo>
                  <a:lnTo>
                    <a:pt x="80" y="88"/>
                  </a:lnTo>
                  <a:lnTo>
                    <a:pt x="57" y="122"/>
                  </a:lnTo>
                  <a:lnTo>
                    <a:pt x="71" y="156"/>
                  </a:lnTo>
                  <a:lnTo>
                    <a:pt x="61" y="160"/>
                  </a:lnTo>
                  <a:lnTo>
                    <a:pt x="44" y="130"/>
                  </a:lnTo>
                  <a:lnTo>
                    <a:pt x="44" y="105"/>
                  </a:lnTo>
                  <a:lnTo>
                    <a:pt x="23" y="105"/>
                  </a:lnTo>
                  <a:lnTo>
                    <a:pt x="48" y="80"/>
                  </a:lnTo>
                  <a:lnTo>
                    <a:pt x="48" y="42"/>
                  </a:lnTo>
                  <a:lnTo>
                    <a:pt x="65" y="25"/>
                  </a:lnTo>
                  <a:lnTo>
                    <a:pt x="17" y="25"/>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6" name="Freeform 31"/>
            <p:cNvSpPr>
              <a:spLocks/>
            </p:cNvSpPr>
            <p:nvPr/>
          </p:nvSpPr>
          <p:spPr bwMode="auto">
            <a:xfrm>
              <a:off x="2232" y="2188"/>
              <a:ext cx="59" cy="95"/>
            </a:xfrm>
            <a:custGeom>
              <a:avLst/>
              <a:gdLst>
                <a:gd name="T0" fmla="*/ 1 w 118"/>
                <a:gd name="T1" fmla="*/ 0 h 190"/>
                <a:gd name="T2" fmla="*/ 1 w 118"/>
                <a:gd name="T3" fmla="*/ 1 h 190"/>
                <a:gd name="T4" fmla="*/ 1 w 118"/>
                <a:gd name="T5" fmla="*/ 1 h 190"/>
                <a:gd name="T6" fmla="*/ 1 w 118"/>
                <a:gd name="T7" fmla="*/ 1 h 190"/>
                <a:gd name="T8" fmla="*/ 1 w 118"/>
                <a:gd name="T9" fmla="*/ 1 h 190"/>
                <a:gd name="T10" fmla="*/ 1 w 118"/>
                <a:gd name="T11" fmla="*/ 1 h 190"/>
                <a:gd name="T12" fmla="*/ 1 w 118"/>
                <a:gd name="T13" fmla="*/ 1 h 190"/>
                <a:gd name="T14" fmla="*/ 1 w 118"/>
                <a:gd name="T15" fmla="*/ 1 h 190"/>
                <a:gd name="T16" fmla="*/ 0 w 118"/>
                <a:gd name="T17" fmla="*/ 1 h 190"/>
                <a:gd name="T18" fmla="*/ 0 w 118"/>
                <a:gd name="T19" fmla="*/ 1 h 190"/>
                <a:gd name="T20" fmla="*/ 1 w 118"/>
                <a:gd name="T21" fmla="*/ 1 h 190"/>
                <a:gd name="T22" fmla="*/ 1 w 118"/>
                <a:gd name="T23" fmla="*/ 1 h 190"/>
                <a:gd name="T24" fmla="*/ 1 w 118"/>
                <a:gd name="T25" fmla="*/ 1 h 190"/>
                <a:gd name="T26" fmla="*/ 1 w 118"/>
                <a:gd name="T27" fmla="*/ 0 h 190"/>
                <a:gd name="T28" fmla="*/ 1 w 118"/>
                <a:gd name="T29" fmla="*/ 0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190"/>
                <a:gd name="T47" fmla="*/ 118 w 118"/>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190">
                  <a:moveTo>
                    <a:pt x="97" y="0"/>
                  </a:moveTo>
                  <a:lnTo>
                    <a:pt x="118" y="25"/>
                  </a:lnTo>
                  <a:lnTo>
                    <a:pt x="88" y="91"/>
                  </a:lnTo>
                  <a:lnTo>
                    <a:pt x="48" y="91"/>
                  </a:lnTo>
                  <a:lnTo>
                    <a:pt x="17" y="146"/>
                  </a:lnTo>
                  <a:lnTo>
                    <a:pt x="17" y="167"/>
                  </a:lnTo>
                  <a:lnTo>
                    <a:pt x="55" y="190"/>
                  </a:lnTo>
                  <a:lnTo>
                    <a:pt x="25" y="190"/>
                  </a:lnTo>
                  <a:lnTo>
                    <a:pt x="0" y="167"/>
                  </a:lnTo>
                  <a:lnTo>
                    <a:pt x="0" y="129"/>
                  </a:lnTo>
                  <a:lnTo>
                    <a:pt x="55" y="63"/>
                  </a:lnTo>
                  <a:lnTo>
                    <a:pt x="78" y="63"/>
                  </a:lnTo>
                  <a:lnTo>
                    <a:pt x="88" y="8"/>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7" name="Freeform 32"/>
            <p:cNvSpPr>
              <a:spLocks/>
            </p:cNvSpPr>
            <p:nvPr/>
          </p:nvSpPr>
          <p:spPr bwMode="auto">
            <a:xfrm>
              <a:off x="2185" y="2247"/>
              <a:ext cx="250" cy="117"/>
            </a:xfrm>
            <a:custGeom>
              <a:avLst/>
              <a:gdLst>
                <a:gd name="T0" fmla="*/ 1 w 498"/>
                <a:gd name="T1" fmla="*/ 1 h 234"/>
                <a:gd name="T2" fmla="*/ 1 w 498"/>
                <a:gd name="T3" fmla="*/ 1 h 234"/>
                <a:gd name="T4" fmla="*/ 1 w 498"/>
                <a:gd name="T5" fmla="*/ 1 h 234"/>
                <a:gd name="T6" fmla="*/ 1 w 498"/>
                <a:gd name="T7" fmla="*/ 1 h 234"/>
                <a:gd name="T8" fmla="*/ 1 w 498"/>
                <a:gd name="T9" fmla="*/ 1 h 234"/>
                <a:gd name="T10" fmla="*/ 1 w 498"/>
                <a:gd name="T11" fmla="*/ 0 h 234"/>
                <a:gd name="T12" fmla="*/ 1 w 498"/>
                <a:gd name="T13" fmla="*/ 1 h 234"/>
                <a:gd name="T14" fmla="*/ 1 w 498"/>
                <a:gd name="T15" fmla="*/ 1 h 234"/>
                <a:gd name="T16" fmla="*/ 1 w 498"/>
                <a:gd name="T17" fmla="*/ 1 h 234"/>
                <a:gd name="T18" fmla="*/ 1 w 498"/>
                <a:gd name="T19" fmla="*/ 1 h 234"/>
                <a:gd name="T20" fmla="*/ 1 w 498"/>
                <a:gd name="T21" fmla="*/ 1 h 234"/>
                <a:gd name="T22" fmla="*/ 1 w 498"/>
                <a:gd name="T23" fmla="*/ 1 h 234"/>
                <a:gd name="T24" fmla="*/ 1 w 498"/>
                <a:gd name="T25" fmla="*/ 1 h 234"/>
                <a:gd name="T26" fmla="*/ 1 w 498"/>
                <a:gd name="T27" fmla="*/ 1 h 234"/>
                <a:gd name="T28" fmla="*/ 1 w 498"/>
                <a:gd name="T29" fmla="*/ 1 h 234"/>
                <a:gd name="T30" fmla="*/ 1 w 498"/>
                <a:gd name="T31" fmla="*/ 1 h 234"/>
                <a:gd name="T32" fmla="*/ 1 w 498"/>
                <a:gd name="T33" fmla="*/ 1 h 234"/>
                <a:gd name="T34" fmla="*/ 1 w 498"/>
                <a:gd name="T35" fmla="*/ 1 h 234"/>
                <a:gd name="T36" fmla="*/ 1 w 498"/>
                <a:gd name="T37" fmla="*/ 1 h 234"/>
                <a:gd name="T38" fmla="*/ 1 w 498"/>
                <a:gd name="T39" fmla="*/ 1 h 234"/>
                <a:gd name="T40" fmla="*/ 1 w 498"/>
                <a:gd name="T41" fmla="*/ 1 h 234"/>
                <a:gd name="T42" fmla="*/ 0 w 498"/>
                <a:gd name="T43" fmla="*/ 1 h 234"/>
                <a:gd name="T44" fmla="*/ 1 w 498"/>
                <a:gd name="T45" fmla="*/ 1 h 234"/>
                <a:gd name="T46" fmla="*/ 1 w 498"/>
                <a:gd name="T47" fmla="*/ 1 h 234"/>
                <a:gd name="T48" fmla="*/ 1 w 498"/>
                <a:gd name="T49" fmla="*/ 1 h 234"/>
                <a:gd name="T50" fmla="*/ 1 w 498"/>
                <a:gd name="T51" fmla="*/ 1 h 234"/>
                <a:gd name="T52" fmla="*/ 1 w 498"/>
                <a:gd name="T53" fmla="*/ 1 h 234"/>
                <a:gd name="T54" fmla="*/ 1 w 498"/>
                <a:gd name="T55" fmla="*/ 1 h 234"/>
                <a:gd name="T56" fmla="*/ 1 w 498"/>
                <a:gd name="T57" fmla="*/ 1 h 2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8"/>
                <a:gd name="T88" fmla="*/ 0 h 234"/>
                <a:gd name="T89" fmla="*/ 498 w 498"/>
                <a:gd name="T90" fmla="*/ 234 h 2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8" h="234">
                  <a:moveTo>
                    <a:pt x="161" y="38"/>
                  </a:moveTo>
                  <a:lnTo>
                    <a:pt x="200" y="15"/>
                  </a:lnTo>
                  <a:lnTo>
                    <a:pt x="224" y="15"/>
                  </a:lnTo>
                  <a:lnTo>
                    <a:pt x="283" y="49"/>
                  </a:lnTo>
                  <a:lnTo>
                    <a:pt x="314" y="49"/>
                  </a:lnTo>
                  <a:lnTo>
                    <a:pt x="346" y="0"/>
                  </a:lnTo>
                  <a:lnTo>
                    <a:pt x="376" y="4"/>
                  </a:lnTo>
                  <a:lnTo>
                    <a:pt x="380" y="25"/>
                  </a:lnTo>
                  <a:lnTo>
                    <a:pt x="338" y="38"/>
                  </a:lnTo>
                  <a:lnTo>
                    <a:pt x="354" y="72"/>
                  </a:lnTo>
                  <a:lnTo>
                    <a:pt x="443" y="108"/>
                  </a:lnTo>
                  <a:lnTo>
                    <a:pt x="498" y="146"/>
                  </a:lnTo>
                  <a:lnTo>
                    <a:pt x="490" y="179"/>
                  </a:lnTo>
                  <a:lnTo>
                    <a:pt x="431" y="156"/>
                  </a:lnTo>
                  <a:lnTo>
                    <a:pt x="317" y="156"/>
                  </a:lnTo>
                  <a:lnTo>
                    <a:pt x="277" y="139"/>
                  </a:lnTo>
                  <a:lnTo>
                    <a:pt x="238" y="161"/>
                  </a:lnTo>
                  <a:lnTo>
                    <a:pt x="188" y="175"/>
                  </a:lnTo>
                  <a:lnTo>
                    <a:pt x="154" y="171"/>
                  </a:lnTo>
                  <a:lnTo>
                    <a:pt x="101" y="205"/>
                  </a:lnTo>
                  <a:lnTo>
                    <a:pt x="9" y="234"/>
                  </a:lnTo>
                  <a:lnTo>
                    <a:pt x="0" y="222"/>
                  </a:lnTo>
                  <a:lnTo>
                    <a:pt x="65" y="156"/>
                  </a:lnTo>
                  <a:lnTo>
                    <a:pt x="144" y="129"/>
                  </a:lnTo>
                  <a:lnTo>
                    <a:pt x="207" y="82"/>
                  </a:lnTo>
                  <a:lnTo>
                    <a:pt x="220" y="45"/>
                  </a:lnTo>
                  <a:lnTo>
                    <a:pt x="200" y="38"/>
                  </a:lnTo>
                  <a:lnTo>
                    <a:pt x="16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8" name="Freeform 33"/>
            <p:cNvSpPr>
              <a:spLocks/>
            </p:cNvSpPr>
            <p:nvPr/>
          </p:nvSpPr>
          <p:spPr bwMode="auto">
            <a:xfrm>
              <a:off x="2384" y="2159"/>
              <a:ext cx="70" cy="272"/>
            </a:xfrm>
            <a:custGeom>
              <a:avLst/>
              <a:gdLst>
                <a:gd name="T0" fmla="*/ 1 w 139"/>
                <a:gd name="T1" fmla="*/ 0 h 546"/>
                <a:gd name="T2" fmla="*/ 1 w 139"/>
                <a:gd name="T3" fmla="*/ 0 h 546"/>
                <a:gd name="T4" fmla="*/ 1 w 139"/>
                <a:gd name="T5" fmla="*/ 0 h 546"/>
                <a:gd name="T6" fmla="*/ 1 w 139"/>
                <a:gd name="T7" fmla="*/ 0 h 546"/>
                <a:gd name="T8" fmla="*/ 1 w 139"/>
                <a:gd name="T9" fmla="*/ 0 h 546"/>
                <a:gd name="T10" fmla="*/ 1 w 139"/>
                <a:gd name="T11" fmla="*/ 0 h 546"/>
                <a:gd name="T12" fmla="*/ 1 w 139"/>
                <a:gd name="T13" fmla="*/ 0 h 546"/>
                <a:gd name="T14" fmla="*/ 1 w 139"/>
                <a:gd name="T15" fmla="*/ 0 h 546"/>
                <a:gd name="T16" fmla="*/ 1 w 139"/>
                <a:gd name="T17" fmla="*/ 0 h 546"/>
                <a:gd name="T18" fmla="*/ 0 w 139"/>
                <a:gd name="T19" fmla="*/ 0 h 546"/>
                <a:gd name="T20" fmla="*/ 1 w 139"/>
                <a:gd name="T21" fmla="*/ 0 h 546"/>
                <a:gd name="T22" fmla="*/ 1 w 139"/>
                <a:gd name="T23" fmla="*/ 0 h 546"/>
                <a:gd name="T24" fmla="*/ 1 w 139"/>
                <a:gd name="T25" fmla="*/ 0 h 546"/>
                <a:gd name="T26" fmla="*/ 1 w 139"/>
                <a:gd name="T27" fmla="*/ 0 h 546"/>
                <a:gd name="T28" fmla="*/ 1 w 139"/>
                <a:gd name="T29" fmla="*/ 0 h 546"/>
                <a:gd name="T30" fmla="*/ 1 w 139"/>
                <a:gd name="T31" fmla="*/ 0 h 546"/>
                <a:gd name="T32" fmla="*/ 1 w 139"/>
                <a:gd name="T33" fmla="*/ 0 h 546"/>
                <a:gd name="T34" fmla="*/ 1 w 139"/>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546"/>
                <a:gd name="T56" fmla="*/ 139 w 139"/>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546">
                  <a:moveTo>
                    <a:pt x="128" y="0"/>
                  </a:moveTo>
                  <a:lnTo>
                    <a:pt x="133" y="84"/>
                  </a:lnTo>
                  <a:lnTo>
                    <a:pt x="139" y="196"/>
                  </a:lnTo>
                  <a:lnTo>
                    <a:pt x="130" y="337"/>
                  </a:lnTo>
                  <a:lnTo>
                    <a:pt x="122" y="405"/>
                  </a:lnTo>
                  <a:lnTo>
                    <a:pt x="76" y="546"/>
                  </a:lnTo>
                  <a:lnTo>
                    <a:pt x="46" y="508"/>
                  </a:lnTo>
                  <a:lnTo>
                    <a:pt x="46" y="411"/>
                  </a:lnTo>
                  <a:lnTo>
                    <a:pt x="23" y="399"/>
                  </a:lnTo>
                  <a:lnTo>
                    <a:pt x="0" y="418"/>
                  </a:lnTo>
                  <a:lnTo>
                    <a:pt x="31" y="386"/>
                  </a:lnTo>
                  <a:lnTo>
                    <a:pt x="57" y="399"/>
                  </a:lnTo>
                  <a:lnTo>
                    <a:pt x="63" y="489"/>
                  </a:lnTo>
                  <a:lnTo>
                    <a:pt x="107" y="411"/>
                  </a:lnTo>
                  <a:lnTo>
                    <a:pt x="122" y="316"/>
                  </a:lnTo>
                  <a:lnTo>
                    <a:pt x="130" y="188"/>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19" name="Freeform 34"/>
            <p:cNvSpPr>
              <a:spLocks/>
            </p:cNvSpPr>
            <p:nvPr/>
          </p:nvSpPr>
          <p:spPr bwMode="auto">
            <a:xfrm>
              <a:off x="1977" y="2336"/>
              <a:ext cx="241" cy="266"/>
            </a:xfrm>
            <a:custGeom>
              <a:avLst/>
              <a:gdLst>
                <a:gd name="T0" fmla="*/ 1 w 481"/>
                <a:gd name="T1" fmla="*/ 0 h 532"/>
                <a:gd name="T2" fmla="*/ 1 w 481"/>
                <a:gd name="T3" fmla="*/ 1 h 532"/>
                <a:gd name="T4" fmla="*/ 1 w 481"/>
                <a:gd name="T5" fmla="*/ 1 h 532"/>
                <a:gd name="T6" fmla="*/ 1 w 481"/>
                <a:gd name="T7" fmla="*/ 1 h 532"/>
                <a:gd name="T8" fmla="*/ 1 w 481"/>
                <a:gd name="T9" fmla="*/ 1 h 532"/>
                <a:gd name="T10" fmla="*/ 1 w 481"/>
                <a:gd name="T11" fmla="*/ 1 h 532"/>
                <a:gd name="T12" fmla="*/ 1 w 481"/>
                <a:gd name="T13" fmla="*/ 1 h 532"/>
                <a:gd name="T14" fmla="*/ 1 w 481"/>
                <a:gd name="T15" fmla="*/ 1 h 532"/>
                <a:gd name="T16" fmla="*/ 1 w 481"/>
                <a:gd name="T17" fmla="*/ 1 h 532"/>
                <a:gd name="T18" fmla="*/ 1 w 481"/>
                <a:gd name="T19" fmla="*/ 1 h 532"/>
                <a:gd name="T20" fmla="*/ 1 w 481"/>
                <a:gd name="T21" fmla="*/ 1 h 532"/>
                <a:gd name="T22" fmla="*/ 1 w 481"/>
                <a:gd name="T23" fmla="*/ 1 h 532"/>
                <a:gd name="T24" fmla="*/ 1 w 481"/>
                <a:gd name="T25" fmla="*/ 1 h 532"/>
                <a:gd name="T26" fmla="*/ 1 w 481"/>
                <a:gd name="T27" fmla="*/ 1 h 532"/>
                <a:gd name="T28" fmla="*/ 1 w 481"/>
                <a:gd name="T29" fmla="*/ 1 h 532"/>
                <a:gd name="T30" fmla="*/ 1 w 481"/>
                <a:gd name="T31" fmla="*/ 1 h 532"/>
                <a:gd name="T32" fmla="*/ 1 w 481"/>
                <a:gd name="T33" fmla="*/ 1 h 532"/>
                <a:gd name="T34" fmla="*/ 1 w 481"/>
                <a:gd name="T35" fmla="*/ 1 h 532"/>
                <a:gd name="T36" fmla="*/ 1 w 481"/>
                <a:gd name="T37" fmla="*/ 1 h 532"/>
                <a:gd name="T38" fmla="*/ 1 w 481"/>
                <a:gd name="T39" fmla="*/ 1 h 532"/>
                <a:gd name="T40" fmla="*/ 1 w 481"/>
                <a:gd name="T41" fmla="*/ 1 h 532"/>
                <a:gd name="T42" fmla="*/ 1 w 481"/>
                <a:gd name="T43" fmla="*/ 1 h 532"/>
                <a:gd name="T44" fmla="*/ 1 w 481"/>
                <a:gd name="T45" fmla="*/ 1 h 532"/>
                <a:gd name="T46" fmla="*/ 1 w 481"/>
                <a:gd name="T47" fmla="*/ 1 h 532"/>
                <a:gd name="T48" fmla="*/ 1 w 481"/>
                <a:gd name="T49" fmla="*/ 1 h 532"/>
                <a:gd name="T50" fmla="*/ 1 w 481"/>
                <a:gd name="T51" fmla="*/ 1 h 532"/>
                <a:gd name="T52" fmla="*/ 1 w 481"/>
                <a:gd name="T53" fmla="*/ 1 h 532"/>
                <a:gd name="T54" fmla="*/ 1 w 481"/>
                <a:gd name="T55" fmla="*/ 1 h 532"/>
                <a:gd name="T56" fmla="*/ 1 w 481"/>
                <a:gd name="T57" fmla="*/ 1 h 532"/>
                <a:gd name="T58" fmla="*/ 1 w 481"/>
                <a:gd name="T59" fmla="*/ 1 h 532"/>
                <a:gd name="T60" fmla="*/ 1 w 481"/>
                <a:gd name="T61" fmla="*/ 1 h 532"/>
                <a:gd name="T62" fmla="*/ 1 w 481"/>
                <a:gd name="T63" fmla="*/ 1 h 532"/>
                <a:gd name="T64" fmla="*/ 1 w 481"/>
                <a:gd name="T65" fmla="*/ 1 h 532"/>
                <a:gd name="T66" fmla="*/ 1 w 481"/>
                <a:gd name="T67" fmla="*/ 1 h 532"/>
                <a:gd name="T68" fmla="*/ 1 w 481"/>
                <a:gd name="T69" fmla="*/ 1 h 532"/>
                <a:gd name="T70" fmla="*/ 0 w 481"/>
                <a:gd name="T71" fmla="*/ 1 h 532"/>
                <a:gd name="T72" fmla="*/ 1 w 481"/>
                <a:gd name="T73" fmla="*/ 0 h 532"/>
                <a:gd name="T74" fmla="*/ 1 w 481"/>
                <a:gd name="T75" fmla="*/ 0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1"/>
                <a:gd name="T115" fmla="*/ 0 h 532"/>
                <a:gd name="T116" fmla="*/ 481 w 481"/>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1" h="532">
                  <a:moveTo>
                    <a:pt x="3" y="0"/>
                  </a:moveTo>
                  <a:lnTo>
                    <a:pt x="55" y="49"/>
                  </a:lnTo>
                  <a:lnTo>
                    <a:pt x="123" y="197"/>
                  </a:lnTo>
                  <a:lnTo>
                    <a:pt x="155" y="222"/>
                  </a:lnTo>
                  <a:lnTo>
                    <a:pt x="224" y="245"/>
                  </a:lnTo>
                  <a:lnTo>
                    <a:pt x="197" y="142"/>
                  </a:lnTo>
                  <a:lnTo>
                    <a:pt x="197" y="58"/>
                  </a:lnTo>
                  <a:lnTo>
                    <a:pt x="211" y="133"/>
                  </a:lnTo>
                  <a:lnTo>
                    <a:pt x="294" y="230"/>
                  </a:lnTo>
                  <a:lnTo>
                    <a:pt x="349" y="209"/>
                  </a:lnTo>
                  <a:lnTo>
                    <a:pt x="397" y="125"/>
                  </a:lnTo>
                  <a:lnTo>
                    <a:pt x="425" y="89"/>
                  </a:lnTo>
                  <a:lnTo>
                    <a:pt x="481" y="79"/>
                  </a:lnTo>
                  <a:lnTo>
                    <a:pt x="420" y="115"/>
                  </a:lnTo>
                  <a:lnTo>
                    <a:pt x="363" y="222"/>
                  </a:lnTo>
                  <a:lnTo>
                    <a:pt x="410" y="203"/>
                  </a:lnTo>
                  <a:lnTo>
                    <a:pt x="346" y="245"/>
                  </a:lnTo>
                  <a:lnTo>
                    <a:pt x="308" y="258"/>
                  </a:lnTo>
                  <a:lnTo>
                    <a:pt x="277" y="288"/>
                  </a:lnTo>
                  <a:lnTo>
                    <a:pt x="277" y="311"/>
                  </a:lnTo>
                  <a:lnTo>
                    <a:pt x="313" y="425"/>
                  </a:lnTo>
                  <a:lnTo>
                    <a:pt x="323" y="439"/>
                  </a:lnTo>
                  <a:lnTo>
                    <a:pt x="416" y="463"/>
                  </a:lnTo>
                  <a:lnTo>
                    <a:pt x="332" y="463"/>
                  </a:lnTo>
                  <a:lnTo>
                    <a:pt x="332" y="532"/>
                  </a:lnTo>
                  <a:lnTo>
                    <a:pt x="313" y="522"/>
                  </a:lnTo>
                  <a:lnTo>
                    <a:pt x="290" y="501"/>
                  </a:lnTo>
                  <a:lnTo>
                    <a:pt x="230" y="460"/>
                  </a:lnTo>
                  <a:lnTo>
                    <a:pt x="140" y="408"/>
                  </a:lnTo>
                  <a:lnTo>
                    <a:pt x="79" y="359"/>
                  </a:lnTo>
                  <a:lnTo>
                    <a:pt x="51" y="311"/>
                  </a:lnTo>
                  <a:lnTo>
                    <a:pt x="30" y="262"/>
                  </a:lnTo>
                  <a:lnTo>
                    <a:pt x="30" y="218"/>
                  </a:lnTo>
                  <a:lnTo>
                    <a:pt x="30" y="142"/>
                  </a:lnTo>
                  <a:lnTo>
                    <a:pt x="17" y="89"/>
                  </a:lnTo>
                  <a:lnTo>
                    <a:pt x="0" y="4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0" name="Freeform 35"/>
            <p:cNvSpPr>
              <a:spLocks/>
            </p:cNvSpPr>
            <p:nvPr/>
          </p:nvSpPr>
          <p:spPr bwMode="auto">
            <a:xfrm>
              <a:off x="2233" y="2335"/>
              <a:ext cx="576" cy="416"/>
            </a:xfrm>
            <a:custGeom>
              <a:avLst/>
              <a:gdLst>
                <a:gd name="T0" fmla="*/ 1 w 1152"/>
                <a:gd name="T1" fmla="*/ 1 h 830"/>
                <a:gd name="T2" fmla="*/ 1 w 1152"/>
                <a:gd name="T3" fmla="*/ 0 h 830"/>
                <a:gd name="T4" fmla="*/ 1 w 1152"/>
                <a:gd name="T5" fmla="*/ 1 h 830"/>
                <a:gd name="T6" fmla="*/ 1 w 1152"/>
                <a:gd name="T7" fmla="*/ 1 h 830"/>
                <a:gd name="T8" fmla="*/ 1 w 1152"/>
                <a:gd name="T9" fmla="*/ 1 h 830"/>
                <a:gd name="T10" fmla="*/ 1 w 1152"/>
                <a:gd name="T11" fmla="*/ 1 h 830"/>
                <a:gd name="T12" fmla="*/ 1 w 1152"/>
                <a:gd name="T13" fmla="*/ 1 h 830"/>
                <a:gd name="T14" fmla="*/ 1 w 1152"/>
                <a:gd name="T15" fmla="*/ 1 h 830"/>
                <a:gd name="T16" fmla="*/ 1 w 1152"/>
                <a:gd name="T17" fmla="*/ 1 h 830"/>
                <a:gd name="T18" fmla="*/ 1 w 1152"/>
                <a:gd name="T19" fmla="*/ 1 h 830"/>
                <a:gd name="T20" fmla="*/ 1 w 1152"/>
                <a:gd name="T21" fmla="*/ 1 h 830"/>
                <a:gd name="T22" fmla="*/ 1 w 1152"/>
                <a:gd name="T23" fmla="*/ 1 h 830"/>
                <a:gd name="T24" fmla="*/ 1 w 1152"/>
                <a:gd name="T25" fmla="*/ 1 h 830"/>
                <a:gd name="T26" fmla="*/ 1 w 1152"/>
                <a:gd name="T27" fmla="*/ 1 h 830"/>
                <a:gd name="T28" fmla="*/ 1 w 1152"/>
                <a:gd name="T29" fmla="*/ 1 h 830"/>
                <a:gd name="T30" fmla="*/ 1 w 1152"/>
                <a:gd name="T31" fmla="*/ 1 h 830"/>
                <a:gd name="T32" fmla="*/ 1 w 1152"/>
                <a:gd name="T33" fmla="*/ 1 h 830"/>
                <a:gd name="T34" fmla="*/ 1 w 1152"/>
                <a:gd name="T35" fmla="*/ 1 h 830"/>
                <a:gd name="T36" fmla="*/ 1 w 1152"/>
                <a:gd name="T37" fmla="*/ 1 h 830"/>
                <a:gd name="T38" fmla="*/ 1 w 1152"/>
                <a:gd name="T39" fmla="*/ 1 h 830"/>
                <a:gd name="T40" fmla="*/ 1 w 1152"/>
                <a:gd name="T41" fmla="*/ 1 h 830"/>
                <a:gd name="T42" fmla="*/ 1 w 1152"/>
                <a:gd name="T43" fmla="*/ 1 h 830"/>
                <a:gd name="T44" fmla="*/ 1 w 1152"/>
                <a:gd name="T45" fmla="*/ 1 h 830"/>
                <a:gd name="T46" fmla="*/ 1 w 1152"/>
                <a:gd name="T47" fmla="*/ 1 h 830"/>
                <a:gd name="T48" fmla="*/ 1 w 1152"/>
                <a:gd name="T49" fmla="*/ 1 h 830"/>
                <a:gd name="T50" fmla="*/ 1 w 1152"/>
                <a:gd name="T51" fmla="*/ 1 h 830"/>
                <a:gd name="T52" fmla="*/ 1 w 1152"/>
                <a:gd name="T53" fmla="*/ 1 h 830"/>
                <a:gd name="T54" fmla="*/ 1 w 1152"/>
                <a:gd name="T55" fmla="*/ 1 h 830"/>
                <a:gd name="T56" fmla="*/ 1 w 1152"/>
                <a:gd name="T57" fmla="*/ 1 h 830"/>
                <a:gd name="T58" fmla="*/ 1 w 1152"/>
                <a:gd name="T59" fmla="*/ 1 h 830"/>
                <a:gd name="T60" fmla="*/ 1 w 1152"/>
                <a:gd name="T61" fmla="*/ 1 h 830"/>
                <a:gd name="T62" fmla="*/ 1 w 1152"/>
                <a:gd name="T63" fmla="*/ 1 h 830"/>
                <a:gd name="T64" fmla="*/ 1 w 1152"/>
                <a:gd name="T65" fmla="*/ 1 h 830"/>
                <a:gd name="T66" fmla="*/ 1 w 1152"/>
                <a:gd name="T67" fmla="*/ 1 h 830"/>
                <a:gd name="T68" fmla="*/ 1 w 1152"/>
                <a:gd name="T69" fmla="*/ 1 h 830"/>
                <a:gd name="T70" fmla="*/ 1 w 1152"/>
                <a:gd name="T71" fmla="*/ 1 h 830"/>
                <a:gd name="T72" fmla="*/ 0 w 1152"/>
                <a:gd name="T73" fmla="*/ 1 h 8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2"/>
                <a:gd name="T112" fmla="*/ 0 h 830"/>
                <a:gd name="T113" fmla="*/ 1152 w 1152"/>
                <a:gd name="T114" fmla="*/ 830 h 8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2" h="830">
                  <a:moveTo>
                    <a:pt x="0" y="78"/>
                  </a:moveTo>
                  <a:lnTo>
                    <a:pt x="57" y="55"/>
                  </a:lnTo>
                  <a:lnTo>
                    <a:pt x="112" y="5"/>
                  </a:lnTo>
                  <a:lnTo>
                    <a:pt x="141" y="0"/>
                  </a:lnTo>
                  <a:lnTo>
                    <a:pt x="251" y="11"/>
                  </a:lnTo>
                  <a:lnTo>
                    <a:pt x="274" y="30"/>
                  </a:lnTo>
                  <a:lnTo>
                    <a:pt x="317" y="85"/>
                  </a:lnTo>
                  <a:lnTo>
                    <a:pt x="371" y="167"/>
                  </a:lnTo>
                  <a:lnTo>
                    <a:pt x="390" y="197"/>
                  </a:lnTo>
                  <a:lnTo>
                    <a:pt x="509" y="237"/>
                  </a:lnTo>
                  <a:lnTo>
                    <a:pt x="622" y="317"/>
                  </a:lnTo>
                  <a:lnTo>
                    <a:pt x="722" y="366"/>
                  </a:lnTo>
                  <a:lnTo>
                    <a:pt x="859" y="414"/>
                  </a:lnTo>
                  <a:lnTo>
                    <a:pt x="922" y="446"/>
                  </a:lnTo>
                  <a:lnTo>
                    <a:pt x="1068" y="492"/>
                  </a:lnTo>
                  <a:lnTo>
                    <a:pt x="1152" y="553"/>
                  </a:lnTo>
                  <a:lnTo>
                    <a:pt x="1053" y="492"/>
                  </a:lnTo>
                  <a:lnTo>
                    <a:pt x="928" y="456"/>
                  </a:lnTo>
                  <a:lnTo>
                    <a:pt x="859" y="429"/>
                  </a:lnTo>
                  <a:lnTo>
                    <a:pt x="772" y="427"/>
                  </a:lnTo>
                  <a:lnTo>
                    <a:pt x="662" y="410"/>
                  </a:lnTo>
                  <a:lnTo>
                    <a:pt x="578" y="397"/>
                  </a:lnTo>
                  <a:lnTo>
                    <a:pt x="605" y="443"/>
                  </a:lnTo>
                  <a:lnTo>
                    <a:pt x="654" y="492"/>
                  </a:lnTo>
                  <a:lnTo>
                    <a:pt x="715" y="541"/>
                  </a:lnTo>
                  <a:lnTo>
                    <a:pt x="793" y="591"/>
                  </a:lnTo>
                  <a:lnTo>
                    <a:pt x="916" y="635"/>
                  </a:lnTo>
                  <a:lnTo>
                    <a:pt x="991" y="661"/>
                  </a:lnTo>
                  <a:lnTo>
                    <a:pt x="1004" y="674"/>
                  </a:lnTo>
                  <a:lnTo>
                    <a:pt x="895" y="705"/>
                  </a:lnTo>
                  <a:lnTo>
                    <a:pt x="772" y="735"/>
                  </a:lnTo>
                  <a:lnTo>
                    <a:pt x="766" y="790"/>
                  </a:lnTo>
                  <a:lnTo>
                    <a:pt x="764" y="743"/>
                  </a:lnTo>
                  <a:lnTo>
                    <a:pt x="747" y="699"/>
                  </a:lnTo>
                  <a:lnTo>
                    <a:pt x="721" y="665"/>
                  </a:lnTo>
                  <a:lnTo>
                    <a:pt x="696" y="642"/>
                  </a:lnTo>
                  <a:lnTo>
                    <a:pt x="671" y="635"/>
                  </a:lnTo>
                  <a:lnTo>
                    <a:pt x="652" y="635"/>
                  </a:lnTo>
                  <a:lnTo>
                    <a:pt x="637" y="648"/>
                  </a:lnTo>
                  <a:lnTo>
                    <a:pt x="633" y="673"/>
                  </a:lnTo>
                  <a:lnTo>
                    <a:pt x="635" y="699"/>
                  </a:lnTo>
                  <a:lnTo>
                    <a:pt x="646" y="737"/>
                  </a:lnTo>
                  <a:lnTo>
                    <a:pt x="675" y="771"/>
                  </a:lnTo>
                  <a:lnTo>
                    <a:pt x="698" y="792"/>
                  </a:lnTo>
                  <a:lnTo>
                    <a:pt x="722" y="809"/>
                  </a:lnTo>
                  <a:lnTo>
                    <a:pt x="740" y="809"/>
                  </a:lnTo>
                  <a:lnTo>
                    <a:pt x="764" y="800"/>
                  </a:lnTo>
                  <a:lnTo>
                    <a:pt x="747" y="823"/>
                  </a:lnTo>
                  <a:lnTo>
                    <a:pt x="721" y="830"/>
                  </a:lnTo>
                  <a:lnTo>
                    <a:pt x="688" y="823"/>
                  </a:lnTo>
                  <a:lnTo>
                    <a:pt x="667" y="821"/>
                  </a:lnTo>
                  <a:lnTo>
                    <a:pt x="622" y="754"/>
                  </a:lnTo>
                  <a:lnTo>
                    <a:pt x="667" y="804"/>
                  </a:lnTo>
                  <a:lnTo>
                    <a:pt x="671" y="781"/>
                  </a:lnTo>
                  <a:lnTo>
                    <a:pt x="641" y="739"/>
                  </a:lnTo>
                  <a:lnTo>
                    <a:pt x="633" y="712"/>
                  </a:lnTo>
                  <a:lnTo>
                    <a:pt x="610" y="737"/>
                  </a:lnTo>
                  <a:lnTo>
                    <a:pt x="610" y="697"/>
                  </a:lnTo>
                  <a:lnTo>
                    <a:pt x="616" y="657"/>
                  </a:lnTo>
                  <a:lnTo>
                    <a:pt x="624" y="636"/>
                  </a:lnTo>
                  <a:lnTo>
                    <a:pt x="555" y="539"/>
                  </a:lnTo>
                  <a:lnTo>
                    <a:pt x="523" y="492"/>
                  </a:lnTo>
                  <a:lnTo>
                    <a:pt x="441" y="306"/>
                  </a:lnTo>
                  <a:lnTo>
                    <a:pt x="348" y="155"/>
                  </a:lnTo>
                  <a:lnTo>
                    <a:pt x="291" y="62"/>
                  </a:lnTo>
                  <a:lnTo>
                    <a:pt x="251" y="30"/>
                  </a:lnTo>
                  <a:lnTo>
                    <a:pt x="224" y="22"/>
                  </a:lnTo>
                  <a:lnTo>
                    <a:pt x="182" y="24"/>
                  </a:lnTo>
                  <a:lnTo>
                    <a:pt x="156" y="41"/>
                  </a:lnTo>
                  <a:lnTo>
                    <a:pt x="110" y="43"/>
                  </a:lnTo>
                  <a:lnTo>
                    <a:pt x="68" y="62"/>
                  </a:lnTo>
                  <a:lnTo>
                    <a:pt x="32" y="74"/>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1" name="Freeform 36"/>
            <p:cNvSpPr>
              <a:spLocks/>
            </p:cNvSpPr>
            <p:nvPr/>
          </p:nvSpPr>
          <p:spPr bwMode="auto">
            <a:xfrm>
              <a:off x="2313" y="2379"/>
              <a:ext cx="91" cy="136"/>
            </a:xfrm>
            <a:custGeom>
              <a:avLst/>
              <a:gdLst>
                <a:gd name="T0" fmla="*/ 0 w 182"/>
                <a:gd name="T1" fmla="*/ 0 h 272"/>
                <a:gd name="T2" fmla="*/ 1 w 182"/>
                <a:gd name="T3" fmla="*/ 1 h 272"/>
                <a:gd name="T4" fmla="*/ 1 w 182"/>
                <a:gd name="T5" fmla="*/ 1 h 272"/>
                <a:gd name="T6" fmla="*/ 1 w 182"/>
                <a:gd name="T7" fmla="*/ 1 h 272"/>
                <a:gd name="T8" fmla="*/ 1 w 182"/>
                <a:gd name="T9" fmla="*/ 1 h 272"/>
                <a:gd name="T10" fmla="*/ 1 w 182"/>
                <a:gd name="T11" fmla="*/ 1 h 272"/>
                <a:gd name="T12" fmla="*/ 1 w 182"/>
                <a:gd name="T13" fmla="*/ 1 h 272"/>
                <a:gd name="T14" fmla="*/ 1 w 182"/>
                <a:gd name="T15" fmla="*/ 1 h 272"/>
                <a:gd name="T16" fmla="*/ 0 w 182"/>
                <a:gd name="T17" fmla="*/ 0 h 272"/>
                <a:gd name="T18" fmla="*/ 0 w 18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272"/>
                <a:gd name="T32" fmla="*/ 182 w 18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272">
                  <a:moveTo>
                    <a:pt x="0" y="0"/>
                  </a:moveTo>
                  <a:lnTo>
                    <a:pt x="62" y="59"/>
                  </a:lnTo>
                  <a:lnTo>
                    <a:pt x="76" y="118"/>
                  </a:lnTo>
                  <a:lnTo>
                    <a:pt x="97" y="156"/>
                  </a:lnTo>
                  <a:lnTo>
                    <a:pt x="182" y="272"/>
                  </a:lnTo>
                  <a:lnTo>
                    <a:pt x="114" y="200"/>
                  </a:lnTo>
                  <a:lnTo>
                    <a:pt x="100" y="173"/>
                  </a:lnTo>
                  <a:lnTo>
                    <a:pt x="2"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2" name="Freeform 37"/>
            <p:cNvSpPr>
              <a:spLocks/>
            </p:cNvSpPr>
            <p:nvPr/>
          </p:nvSpPr>
          <p:spPr bwMode="auto">
            <a:xfrm>
              <a:off x="2270" y="2426"/>
              <a:ext cx="43" cy="59"/>
            </a:xfrm>
            <a:custGeom>
              <a:avLst/>
              <a:gdLst>
                <a:gd name="T0" fmla="*/ 0 w 86"/>
                <a:gd name="T1" fmla="*/ 0 h 118"/>
                <a:gd name="T2" fmla="*/ 1 w 86"/>
                <a:gd name="T3" fmla="*/ 1 h 118"/>
                <a:gd name="T4" fmla="*/ 1 w 86"/>
                <a:gd name="T5" fmla="*/ 1 h 118"/>
                <a:gd name="T6" fmla="*/ 1 w 86"/>
                <a:gd name="T7" fmla="*/ 1 h 118"/>
                <a:gd name="T8" fmla="*/ 1 w 86"/>
                <a:gd name="T9" fmla="*/ 1 h 118"/>
                <a:gd name="T10" fmla="*/ 1 w 86"/>
                <a:gd name="T11" fmla="*/ 1 h 118"/>
                <a:gd name="T12" fmla="*/ 0 w 86"/>
                <a:gd name="T13" fmla="*/ 0 h 118"/>
                <a:gd name="T14" fmla="*/ 0 w 86"/>
                <a:gd name="T15" fmla="*/ 0 h 11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18"/>
                <a:gd name="T26" fmla="*/ 86 w 86"/>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18">
                  <a:moveTo>
                    <a:pt x="0" y="0"/>
                  </a:moveTo>
                  <a:lnTo>
                    <a:pt x="44" y="33"/>
                  </a:lnTo>
                  <a:lnTo>
                    <a:pt x="67" y="84"/>
                  </a:lnTo>
                  <a:lnTo>
                    <a:pt x="86" y="118"/>
                  </a:lnTo>
                  <a:lnTo>
                    <a:pt x="38" y="69"/>
                  </a:lnTo>
                  <a:lnTo>
                    <a:pt x="6"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3" name="Freeform 38"/>
            <p:cNvSpPr>
              <a:spLocks/>
            </p:cNvSpPr>
            <p:nvPr/>
          </p:nvSpPr>
          <p:spPr bwMode="auto">
            <a:xfrm>
              <a:off x="2155" y="2490"/>
              <a:ext cx="455" cy="398"/>
            </a:xfrm>
            <a:custGeom>
              <a:avLst/>
              <a:gdLst>
                <a:gd name="T0" fmla="*/ 0 w 911"/>
                <a:gd name="T1" fmla="*/ 1 h 795"/>
                <a:gd name="T2" fmla="*/ 0 w 911"/>
                <a:gd name="T3" fmla="*/ 1 h 795"/>
                <a:gd name="T4" fmla="*/ 0 w 911"/>
                <a:gd name="T5" fmla="*/ 1 h 795"/>
                <a:gd name="T6" fmla="*/ 0 w 911"/>
                <a:gd name="T7" fmla="*/ 1 h 795"/>
                <a:gd name="T8" fmla="*/ 0 w 911"/>
                <a:gd name="T9" fmla="*/ 1 h 795"/>
                <a:gd name="T10" fmla="*/ 0 w 911"/>
                <a:gd name="T11" fmla="*/ 1 h 795"/>
                <a:gd name="T12" fmla="*/ 0 w 911"/>
                <a:gd name="T13" fmla="*/ 1 h 795"/>
                <a:gd name="T14" fmla="*/ 0 w 911"/>
                <a:gd name="T15" fmla="*/ 1 h 795"/>
                <a:gd name="T16" fmla="*/ 0 w 911"/>
                <a:gd name="T17" fmla="*/ 1 h 795"/>
                <a:gd name="T18" fmla="*/ 0 w 911"/>
                <a:gd name="T19" fmla="*/ 1 h 795"/>
                <a:gd name="T20" fmla="*/ 0 w 911"/>
                <a:gd name="T21" fmla="*/ 1 h 795"/>
                <a:gd name="T22" fmla="*/ 0 w 911"/>
                <a:gd name="T23" fmla="*/ 1 h 795"/>
                <a:gd name="T24" fmla="*/ 0 w 911"/>
                <a:gd name="T25" fmla="*/ 1 h 795"/>
                <a:gd name="T26" fmla="*/ 0 w 911"/>
                <a:gd name="T27" fmla="*/ 1 h 795"/>
                <a:gd name="T28" fmla="*/ 0 w 911"/>
                <a:gd name="T29" fmla="*/ 1 h 795"/>
                <a:gd name="T30" fmla="*/ 0 w 911"/>
                <a:gd name="T31" fmla="*/ 1 h 795"/>
                <a:gd name="T32" fmla="*/ 0 w 911"/>
                <a:gd name="T33" fmla="*/ 1 h 795"/>
                <a:gd name="T34" fmla="*/ 0 w 911"/>
                <a:gd name="T35" fmla="*/ 1 h 795"/>
                <a:gd name="T36" fmla="*/ 0 w 911"/>
                <a:gd name="T37" fmla="*/ 1 h 795"/>
                <a:gd name="T38" fmla="*/ 0 w 911"/>
                <a:gd name="T39" fmla="*/ 1 h 795"/>
                <a:gd name="T40" fmla="*/ 0 w 911"/>
                <a:gd name="T41" fmla="*/ 1 h 795"/>
                <a:gd name="T42" fmla="*/ 0 w 911"/>
                <a:gd name="T43" fmla="*/ 1 h 795"/>
                <a:gd name="T44" fmla="*/ 0 w 911"/>
                <a:gd name="T45" fmla="*/ 1 h 795"/>
                <a:gd name="T46" fmla="*/ 0 w 911"/>
                <a:gd name="T47" fmla="*/ 1 h 795"/>
                <a:gd name="T48" fmla="*/ 0 w 911"/>
                <a:gd name="T49" fmla="*/ 1 h 795"/>
                <a:gd name="T50" fmla="*/ 0 w 911"/>
                <a:gd name="T51" fmla="*/ 1 h 795"/>
                <a:gd name="T52" fmla="*/ 0 w 911"/>
                <a:gd name="T53" fmla="*/ 1 h 795"/>
                <a:gd name="T54" fmla="*/ 0 w 911"/>
                <a:gd name="T55" fmla="*/ 1 h 795"/>
                <a:gd name="T56" fmla="*/ 0 w 911"/>
                <a:gd name="T57" fmla="*/ 1 h 795"/>
                <a:gd name="T58" fmla="*/ 0 w 911"/>
                <a:gd name="T59" fmla="*/ 1 h 795"/>
                <a:gd name="T60" fmla="*/ 0 w 911"/>
                <a:gd name="T61" fmla="*/ 1 h 795"/>
                <a:gd name="T62" fmla="*/ 0 w 911"/>
                <a:gd name="T63" fmla="*/ 1 h 795"/>
                <a:gd name="T64" fmla="*/ 0 w 911"/>
                <a:gd name="T65" fmla="*/ 1 h 795"/>
                <a:gd name="T66" fmla="*/ 0 w 911"/>
                <a:gd name="T67" fmla="*/ 1 h 795"/>
                <a:gd name="T68" fmla="*/ 0 w 911"/>
                <a:gd name="T69" fmla="*/ 1 h 795"/>
                <a:gd name="T70" fmla="*/ 0 w 911"/>
                <a:gd name="T71" fmla="*/ 1 h 795"/>
                <a:gd name="T72" fmla="*/ 0 w 911"/>
                <a:gd name="T73" fmla="*/ 1 h 795"/>
                <a:gd name="T74" fmla="*/ 0 w 911"/>
                <a:gd name="T75" fmla="*/ 1 h 795"/>
                <a:gd name="T76" fmla="*/ 0 w 911"/>
                <a:gd name="T77" fmla="*/ 1 h 795"/>
                <a:gd name="T78" fmla="*/ 0 w 911"/>
                <a:gd name="T79" fmla="*/ 1 h 795"/>
                <a:gd name="T80" fmla="*/ 0 w 911"/>
                <a:gd name="T81" fmla="*/ 1 h 795"/>
                <a:gd name="T82" fmla="*/ 0 w 911"/>
                <a:gd name="T83" fmla="*/ 1 h 795"/>
                <a:gd name="T84" fmla="*/ 0 w 911"/>
                <a:gd name="T85" fmla="*/ 1 h 795"/>
                <a:gd name="T86" fmla="*/ 0 w 911"/>
                <a:gd name="T87" fmla="*/ 1 h 795"/>
                <a:gd name="T88" fmla="*/ 0 w 911"/>
                <a:gd name="T89" fmla="*/ 1 h 795"/>
                <a:gd name="T90" fmla="*/ 0 w 911"/>
                <a:gd name="T91" fmla="*/ 1 h 795"/>
                <a:gd name="T92" fmla="*/ 0 w 911"/>
                <a:gd name="T93" fmla="*/ 1 h 795"/>
                <a:gd name="T94" fmla="*/ 0 w 911"/>
                <a:gd name="T95" fmla="*/ 1 h 795"/>
                <a:gd name="T96" fmla="*/ 0 w 911"/>
                <a:gd name="T97" fmla="*/ 1 h 795"/>
                <a:gd name="T98" fmla="*/ 0 w 911"/>
                <a:gd name="T99" fmla="*/ 1 h 795"/>
                <a:gd name="T100" fmla="*/ 0 w 911"/>
                <a:gd name="T101" fmla="*/ 1 h 795"/>
                <a:gd name="T102" fmla="*/ 0 w 911"/>
                <a:gd name="T103" fmla="*/ 1 h 795"/>
                <a:gd name="T104" fmla="*/ 0 w 911"/>
                <a:gd name="T105" fmla="*/ 1 h 795"/>
                <a:gd name="T106" fmla="*/ 0 w 911"/>
                <a:gd name="T107" fmla="*/ 1 h 795"/>
                <a:gd name="T108" fmla="*/ 0 w 911"/>
                <a:gd name="T109" fmla="*/ 1 h 795"/>
                <a:gd name="T110" fmla="*/ 0 w 911"/>
                <a:gd name="T111" fmla="*/ 0 h 795"/>
                <a:gd name="T112" fmla="*/ 0 w 911"/>
                <a:gd name="T113" fmla="*/ 1 h 795"/>
                <a:gd name="T114" fmla="*/ 0 w 911"/>
                <a:gd name="T115" fmla="*/ 1 h 795"/>
                <a:gd name="T116" fmla="*/ 0 w 911"/>
                <a:gd name="T117" fmla="*/ 1 h 795"/>
                <a:gd name="T118" fmla="*/ 0 w 911"/>
                <a:gd name="T119" fmla="*/ 1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1"/>
                <a:gd name="T181" fmla="*/ 0 h 795"/>
                <a:gd name="T182" fmla="*/ 911 w 911"/>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1" h="795">
                  <a:moveTo>
                    <a:pt x="13" y="40"/>
                  </a:moveTo>
                  <a:lnTo>
                    <a:pt x="13" y="69"/>
                  </a:lnTo>
                  <a:lnTo>
                    <a:pt x="4" y="120"/>
                  </a:lnTo>
                  <a:lnTo>
                    <a:pt x="25" y="94"/>
                  </a:lnTo>
                  <a:lnTo>
                    <a:pt x="48" y="120"/>
                  </a:lnTo>
                  <a:lnTo>
                    <a:pt x="63" y="158"/>
                  </a:lnTo>
                  <a:lnTo>
                    <a:pt x="63" y="118"/>
                  </a:lnTo>
                  <a:lnTo>
                    <a:pt x="42" y="65"/>
                  </a:lnTo>
                  <a:lnTo>
                    <a:pt x="76" y="54"/>
                  </a:lnTo>
                  <a:lnTo>
                    <a:pt x="84" y="46"/>
                  </a:lnTo>
                  <a:lnTo>
                    <a:pt x="148" y="126"/>
                  </a:lnTo>
                  <a:lnTo>
                    <a:pt x="188" y="225"/>
                  </a:lnTo>
                  <a:lnTo>
                    <a:pt x="253" y="312"/>
                  </a:lnTo>
                  <a:lnTo>
                    <a:pt x="344" y="384"/>
                  </a:lnTo>
                  <a:lnTo>
                    <a:pt x="430" y="430"/>
                  </a:lnTo>
                  <a:lnTo>
                    <a:pt x="468" y="457"/>
                  </a:lnTo>
                  <a:lnTo>
                    <a:pt x="523" y="533"/>
                  </a:lnTo>
                  <a:lnTo>
                    <a:pt x="567" y="595"/>
                  </a:lnTo>
                  <a:lnTo>
                    <a:pt x="599" y="671"/>
                  </a:lnTo>
                  <a:lnTo>
                    <a:pt x="616" y="776"/>
                  </a:lnTo>
                  <a:lnTo>
                    <a:pt x="641" y="795"/>
                  </a:lnTo>
                  <a:lnTo>
                    <a:pt x="698" y="776"/>
                  </a:lnTo>
                  <a:lnTo>
                    <a:pt x="772" y="721"/>
                  </a:lnTo>
                  <a:lnTo>
                    <a:pt x="816" y="670"/>
                  </a:lnTo>
                  <a:lnTo>
                    <a:pt x="861" y="603"/>
                  </a:lnTo>
                  <a:lnTo>
                    <a:pt x="892" y="538"/>
                  </a:lnTo>
                  <a:lnTo>
                    <a:pt x="911" y="498"/>
                  </a:lnTo>
                  <a:lnTo>
                    <a:pt x="846" y="609"/>
                  </a:lnTo>
                  <a:lnTo>
                    <a:pt x="800" y="670"/>
                  </a:lnTo>
                  <a:lnTo>
                    <a:pt x="702" y="746"/>
                  </a:lnTo>
                  <a:lnTo>
                    <a:pt x="671" y="751"/>
                  </a:lnTo>
                  <a:lnTo>
                    <a:pt x="618" y="647"/>
                  </a:lnTo>
                  <a:lnTo>
                    <a:pt x="734" y="578"/>
                  </a:lnTo>
                  <a:lnTo>
                    <a:pt x="789" y="546"/>
                  </a:lnTo>
                  <a:lnTo>
                    <a:pt x="831" y="514"/>
                  </a:lnTo>
                  <a:lnTo>
                    <a:pt x="827" y="512"/>
                  </a:lnTo>
                  <a:lnTo>
                    <a:pt x="774" y="544"/>
                  </a:lnTo>
                  <a:lnTo>
                    <a:pt x="696" y="590"/>
                  </a:lnTo>
                  <a:lnTo>
                    <a:pt x="654" y="527"/>
                  </a:lnTo>
                  <a:lnTo>
                    <a:pt x="734" y="464"/>
                  </a:lnTo>
                  <a:lnTo>
                    <a:pt x="734" y="457"/>
                  </a:lnTo>
                  <a:lnTo>
                    <a:pt x="690" y="487"/>
                  </a:lnTo>
                  <a:lnTo>
                    <a:pt x="635" y="521"/>
                  </a:lnTo>
                  <a:lnTo>
                    <a:pt x="572" y="556"/>
                  </a:lnTo>
                  <a:lnTo>
                    <a:pt x="504" y="451"/>
                  </a:lnTo>
                  <a:lnTo>
                    <a:pt x="540" y="428"/>
                  </a:lnTo>
                  <a:lnTo>
                    <a:pt x="521" y="415"/>
                  </a:lnTo>
                  <a:lnTo>
                    <a:pt x="472" y="415"/>
                  </a:lnTo>
                  <a:lnTo>
                    <a:pt x="411" y="396"/>
                  </a:lnTo>
                  <a:lnTo>
                    <a:pt x="361" y="364"/>
                  </a:lnTo>
                  <a:lnTo>
                    <a:pt x="299" y="303"/>
                  </a:lnTo>
                  <a:lnTo>
                    <a:pt x="238" y="236"/>
                  </a:lnTo>
                  <a:lnTo>
                    <a:pt x="196" y="172"/>
                  </a:lnTo>
                  <a:lnTo>
                    <a:pt x="167" y="120"/>
                  </a:lnTo>
                  <a:lnTo>
                    <a:pt x="120" y="57"/>
                  </a:lnTo>
                  <a:lnTo>
                    <a:pt x="68" y="0"/>
                  </a:lnTo>
                  <a:lnTo>
                    <a:pt x="49" y="19"/>
                  </a:lnTo>
                  <a:lnTo>
                    <a:pt x="0" y="35"/>
                  </a:lnTo>
                  <a:lnTo>
                    <a:pt x="1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4" name="Freeform 39"/>
            <p:cNvSpPr>
              <a:spLocks/>
            </p:cNvSpPr>
            <p:nvPr/>
          </p:nvSpPr>
          <p:spPr bwMode="auto">
            <a:xfrm>
              <a:off x="2493" y="2735"/>
              <a:ext cx="33" cy="44"/>
            </a:xfrm>
            <a:custGeom>
              <a:avLst/>
              <a:gdLst>
                <a:gd name="T0" fmla="*/ 0 w 65"/>
                <a:gd name="T1" fmla="*/ 1 h 87"/>
                <a:gd name="T2" fmla="*/ 1 w 65"/>
                <a:gd name="T3" fmla="*/ 1 h 87"/>
                <a:gd name="T4" fmla="*/ 1 w 65"/>
                <a:gd name="T5" fmla="*/ 1 h 87"/>
                <a:gd name="T6" fmla="*/ 1 w 65"/>
                <a:gd name="T7" fmla="*/ 0 h 87"/>
                <a:gd name="T8" fmla="*/ 0 w 65"/>
                <a:gd name="T9" fmla="*/ 1 h 87"/>
                <a:gd name="T10" fmla="*/ 0 w 65"/>
                <a:gd name="T11" fmla="*/ 1 h 87"/>
                <a:gd name="T12" fmla="*/ 0 60000 65536"/>
                <a:gd name="T13" fmla="*/ 0 60000 65536"/>
                <a:gd name="T14" fmla="*/ 0 60000 65536"/>
                <a:gd name="T15" fmla="*/ 0 60000 65536"/>
                <a:gd name="T16" fmla="*/ 0 60000 65536"/>
                <a:gd name="T17" fmla="*/ 0 60000 65536"/>
                <a:gd name="T18" fmla="*/ 0 w 65"/>
                <a:gd name="T19" fmla="*/ 0 h 87"/>
                <a:gd name="T20" fmla="*/ 65 w 65"/>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65" h="87">
                  <a:moveTo>
                    <a:pt x="0" y="17"/>
                  </a:moveTo>
                  <a:lnTo>
                    <a:pt x="40" y="87"/>
                  </a:lnTo>
                  <a:lnTo>
                    <a:pt x="65" y="72"/>
                  </a:lnTo>
                  <a:lnTo>
                    <a:pt x="21"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5" name="Freeform 40"/>
            <p:cNvSpPr>
              <a:spLocks/>
            </p:cNvSpPr>
            <p:nvPr/>
          </p:nvSpPr>
          <p:spPr bwMode="auto">
            <a:xfrm>
              <a:off x="2415" y="2813"/>
              <a:ext cx="113" cy="177"/>
            </a:xfrm>
            <a:custGeom>
              <a:avLst/>
              <a:gdLst>
                <a:gd name="T0" fmla="*/ 1 w 224"/>
                <a:gd name="T1" fmla="*/ 0 h 353"/>
                <a:gd name="T2" fmla="*/ 1 w 224"/>
                <a:gd name="T3" fmla="*/ 1 h 353"/>
                <a:gd name="T4" fmla="*/ 1 w 224"/>
                <a:gd name="T5" fmla="*/ 1 h 353"/>
                <a:gd name="T6" fmla="*/ 0 w 224"/>
                <a:gd name="T7" fmla="*/ 1 h 353"/>
                <a:gd name="T8" fmla="*/ 1 w 224"/>
                <a:gd name="T9" fmla="*/ 1 h 353"/>
                <a:gd name="T10" fmla="*/ 1 w 224"/>
                <a:gd name="T11" fmla="*/ 1 h 353"/>
                <a:gd name="T12" fmla="*/ 1 w 224"/>
                <a:gd name="T13" fmla="*/ 1 h 353"/>
                <a:gd name="T14" fmla="*/ 1 w 224"/>
                <a:gd name="T15" fmla="*/ 1 h 353"/>
                <a:gd name="T16" fmla="*/ 1 w 224"/>
                <a:gd name="T17" fmla="*/ 1 h 353"/>
                <a:gd name="T18" fmla="*/ 1 w 224"/>
                <a:gd name="T19" fmla="*/ 1 h 353"/>
                <a:gd name="T20" fmla="*/ 1 w 224"/>
                <a:gd name="T21" fmla="*/ 1 h 353"/>
                <a:gd name="T22" fmla="*/ 1 w 224"/>
                <a:gd name="T23" fmla="*/ 1 h 353"/>
                <a:gd name="T24" fmla="*/ 1 w 224"/>
                <a:gd name="T25" fmla="*/ 1 h 353"/>
                <a:gd name="T26" fmla="*/ 1 w 224"/>
                <a:gd name="T27" fmla="*/ 1 h 353"/>
                <a:gd name="T28" fmla="*/ 1 w 224"/>
                <a:gd name="T29" fmla="*/ 1 h 353"/>
                <a:gd name="T30" fmla="*/ 1 w 224"/>
                <a:gd name="T31" fmla="*/ 1 h 353"/>
                <a:gd name="T32" fmla="*/ 1 w 224"/>
                <a:gd name="T33" fmla="*/ 1 h 353"/>
                <a:gd name="T34" fmla="*/ 1 w 224"/>
                <a:gd name="T35" fmla="*/ 1 h 353"/>
                <a:gd name="T36" fmla="*/ 1 w 224"/>
                <a:gd name="T37" fmla="*/ 1 h 353"/>
                <a:gd name="T38" fmla="*/ 1 w 224"/>
                <a:gd name="T39" fmla="*/ 1 h 353"/>
                <a:gd name="T40" fmla="*/ 1 w 224"/>
                <a:gd name="T41" fmla="*/ 1 h 353"/>
                <a:gd name="T42" fmla="*/ 1 w 224"/>
                <a:gd name="T43" fmla="*/ 1 h 353"/>
                <a:gd name="T44" fmla="*/ 1 w 224"/>
                <a:gd name="T45" fmla="*/ 0 h 353"/>
                <a:gd name="T46" fmla="*/ 1 w 224"/>
                <a:gd name="T47" fmla="*/ 0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353"/>
                <a:gd name="T74" fmla="*/ 224 w 224"/>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353">
                  <a:moveTo>
                    <a:pt x="61" y="0"/>
                  </a:moveTo>
                  <a:lnTo>
                    <a:pt x="44" y="36"/>
                  </a:lnTo>
                  <a:lnTo>
                    <a:pt x="15" y="89"/>
                  </a:lnTo>
                  <a:lnTo>
                    <a:pt x="0" y="129"/>
                  </a:lnTo>
                  <a:lnTo>
                    <a:pt x="6" y="144"/>
                  </a:lnTo>
                  <a:lnTo>
                    <a:pt x="55" y="180"/>
                  </a:lnTo>
                  <a:lnTo>
                    <a:pt x="86" y="216"/>
                  </a:lnTo>
                  <a:lnTo>
                    <a:pt x="108" y="270"/>
                  </a:lnTo>
                  <a:lnTo>
                    <a:pt x="141" y="325"/>
                  </a:lnTo>
                  <a:lnTo>
                    <a:pt x="160" y="338"/>
                  </a:lnTo>
                  <a:lnTo>
                    <a:pt x="224" y="353"/>
                  </a:lnTo>
                  <a:lnTo>
                    <a:pt x="221" y="325"/>
                  </a:lnTo>
                  <a:lnTo>
                    <a:pt x="175" y="317"/>
                  </a:lnTo>
                  <a:lnTo>
                    <a:pt x="156" y="292"/>
                  </a:lnTo>
                  <a:lnTo>
                    <a:pt x="133" y="247"/>
                  </a:lnTo>
                  <a:lnTo>
                    <a:pt x="97" y="197"/>
                  </a:lnTo>
                  <a:lnTo>
                    <a:pt x="59" y="156"/>
                  </a:lnTo>
                  <a:lnTo>
                    <a:pt x="21" y="129"/>
                  </a:lnTo>
                  <a:lnTo>
                    <a:pt x="21" y="106"/>
                  </a:lnTo>
                  <a:lnTo>
                    <a:pt x="44" y="57"/>
                  </a:lnTo>
                  <a:lnTo>
                    <a:pt x="55" y="32"/>
                  </a:lnTo>
                  <a:lnTo>
                    <a:pt x="87" y="32"/>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6" name="Freeform 41"/>
            <p:cNvSpPr>
              <a:spLocks/>
            </p:cNvSpPr>
            <p:nvPr/>
          </p:nvSpPr>
          <p:spPr bwMode="auto">
            <a:xfrm>
              <a:off x="2531" y="2700"/>
              <a:ext cx="101" cy="276"/>
            </a:xfrm>
            <a:custGeom>
              <a:avLst/>
              <a:gdLst>
                <a:gd name="T0" fmla="*/ 1 w 201"/>
                <a:gd name="T1" fmla="*/ 1 h 551"/>
                <a:gd name="T2" fmla="*/ 1 w 201"/>
                <a:gd name="T3" fmla="*/ 1 h 551"/>
                <a:gd name="T4" fmla="*/ 1 w 201"/>
                <a:gd name="T5" fmla="*/ 1 h 551"/>
                <a:gd name="T6" fmla="*/ 1 w 201"/>
                <a:gd name="T7" fmla="*/ 1 h 551"/>
                <a:gd name="T8" fmla="*/ 1 w 201"/>
                <a:gd name="T9" fmla="*/ 1 h 551"/>
                <a:gd name="T10" fmla="*/ 0 w 201"/>
                <a:gd name="T11" fmla="*/ 1 h 551"/>
                <a:gd name="T12" fmla="*/ 1 w 201"/>
                <a:gd name="T13" fmla="*/ 1 h 551"/>
                <a:gd name="T14" fmla="*/ 1 w 201"/>
                <a:gd name="T15" fmla="*/ 1 h 551"/>
                <a:gd name="T16" fmla="*/ 1 w 201"/>
                <a:gd name="T17" fmla="*/ 1 h 551"/>
                <a:gd name="T18" fmla="*/ 1 w 201"/>
                <a:gd name="T19" fmla="*/ 1 h 551"/>
                <a:gd name="T20" fmla="*/ 1 w 201"/>
                <a:gd name="T21" fmla="*/ 1 h 551"/>
                <a:gd name="T22" fmla="*/ 1 w 201"/>
                <a:gd name="T23" fmla="*/ 1 h 551"/>
                <a:gd name="T24" fmla="*/ 1 w 201"/>
                <a:gd name="T25" fmla="*/ 0 h 551"/>
                <a:gd name="T26" fmla="*/ 1 w 201"/>
                <a:gd name="T27" fmla="*/ 1 h 551"/>
                <a:gd name="T28" fmla="*/ 1 w 201"/>
                <a:gd name="T29" fmla="*/ 1 h 5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551"/>
                <a:gd name="T47" fmla="*/ 201 w 201"/>
                <a:gd name="T48" fmla="*/ 551 h 5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551">
                  <a:moveTo>
                    <a:pt x="173" y="57"/>
                  </a:moveTo>
                  <a:lnTo>
                    <a:pt x="181" y="131"/>
                  </a:lnTo>
                  <a:lnTo>
                    <a:pt x="173" y="212"/>
                  </a:lnTo>
                  <a:lnTo>
                    <a:pt x="148" y="283"/>
                  </a:lnTo>
                  <a:lnTo>
                    <a:pt x="93" y="401"/>
                  </a:lnTo>
                  <a:lnTo>
                    <a:pt x="0" y="551"/>
                  </a:lnTo>
                  <a:lnTo>
                    <a:pt x="99" y="406"/>
                  </a:lnTo>
                  <a:lnTo>
                    <a:pt x="162" y="277"/>
                  </a:lnTo>
                  <a:lnTo>
                    <a:pt x="188" y="188"/>
                  </a:lnTo>
                  <a:lnTo>
                    <a:pt x="201" y="112"/>
                  </a:lnTo>
                  <a:lnTo>
                    <a:pt x="200" y="57"/>
                  </a:lnTo>
                  <a:lnTo>
                    <a:pt x="192" y="24"/>
                  </a:lnTo>
                  <a:lnTo>
                    <a:pt x="181" y="0"/>
                  </a:lnTo>
                  <a:lnTo>
                    <a:pt x="17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7" name="Freeform 42"/>
            <p:cNvSpPr>
              <a:spLocks/>
            </p:cNvSpPr>
            <p:nvPr/>
          </p:nvSpPr>
          <p:spPr bwMode="auto">
            <a:xfrm>
              <a:off x="2627" y="2675"/>
              <a:ext cx="262" cy="732"/>
            </a:xfrm>
            <a:custGeom>
              <a:avLst/>
              <a:gdLst>
                <a:gd name="T0" fmla="*/ 0 w 525"/>
                <a:gd name="T1" fmla="*/ 0 h 1466"/>
                <a:gd name="T2" fmla="*/ 0 w 525"/>
                <a:gd name="T3" fmla="*/ 0 h 1466"/>
                <a:gd name="T4" fmla="*/ 0 w 525"/>
                <a:gd name="T5" fmla="*/ 0 h 1466"/>
                <a:gd name="T6" fmla="*/ 0 w 525"/>
                <a:gd name="T7" fmla="*/ 0 h 1466"/>
                <a:gd name="T8" fmla="*/ 0 w 525"/>
                <a:gd name="T9" fmla="*/ 0 h 1466"/>
                <a:gd name="T10" fmla="*/ 0 w 525"/>
                <a:gd name="T11" fmla="*/ 0 h 1466"/>
                <a:gd name="T12" fmla="*/ 0 w 525"/>
                <a:gd name="T13" fmla="*/ 0 h 1466"/>
                <a:gd name="T14" fmla="*/ 0 w 525"/>
                <a:gd name="T15" fmla="*/ 0 h 1466"/>
                <a:gd name="T16" fmla="*/ 0 w 525"/>
                <a:gd name="T17" fmla="*/ 0 h 1466"/>
                <a:gd name="T18" fmla="*/ 0 w 525"/>
                <a:gd name="T19" fmla="*/ 0 h 1466"/>
                <a:gd name="T20" fmla="*/ 0 w 525"/>
                <a:gd name="T21" fmla="*/ 0 h 1466"/>
                <a:gd name="T22" fmla="*/ 0 w 525"/>
                <a:gd name="T23" fmla="*/ 0 h 1466"/>
                <a:gd name="T24" fmla="*/ 0 w 525"/>
                <a:gd name="T25" fmla="*/ 0 h 1466"/>
                <a:gd name="T26" fmla="*/ 0 w 525"/>
                <a:gd name="T27" fmla="*/ 0 h 1466"/>
                <a:gd name="T28" fmla="*/ 0 w 525"/>
                <a:gd name="T29" fmla="*/ 0 h 1466"/>
                <a:gd name="T30" fmla="*/ 0 w 525"/>
                <a:gd name="T31" fmla="*/ 0 h 1466"/>
                <a:gd name="T32" fmla="*/ 0 w 525"/>
                <a:gd name="T33" fmla="*/ 0 h 1466"/>
                <a:gd name="T34" fmla="*/ 0 w 525"/>
                <a:gd name="T35" fmla="*/ 0 h 1466"/>
                <a:gd name="T36" fmla="*/ 0 w 525"/>
                <a:gd name="T37" fmla="*/ 0 h 1466"/>
                <a:gd name="T38" fmla="*/ 0 w 525"/>
                <a:gd name="T39" fmla="*/ 0 h 1466"/>
                <a:gd name="T40" fmla="*/ 0 w 525"/>
                <a:gd name="T41" fmla="*/ 0 h 1466"/>
                <a:gd name="T42" fmla="*/ 0 w 525"/>
                <a:gd name="T43" fmla="*/ 0 h 1466"/>
                <a:gd name="T44" fmla="*/ 0 w 525"/>
                <a:gd name="T45" fmla="*/ 0 h 1466"/>
                <a:gd name="T46" fmla="*/ 0 w 525"/>
                <a:gd name="T47" fmla="*/ 0 h 1466"/>
                <a:gd name="T48" fmla="*/ 0 w 525"/>
                <a:gd name="T49" fmla="*/ 0 h 1466"/>
                <a:gd name="T50" fmla="*/ 0 w 525"/>
                <a:gd name="T51" fmla="*/ 0 h 1466"/>
                <a:gd name="T52" fmla="*/ 0 w 525"/>
                <a:gd name="T53" fmla="*/ 0 h 1466"/>
                <a:gd name="T54" fmla="*/ 0 w 525"/>
                <a:gd name="T55" fmla="*/ 0 h 1466"/>
                <a:gd name="T56" fmla="*/ 0 w 525"/>
                <a:gd name="T57" fmla="*/ 0 h 1466"/>
                <a:gd name="T58" fmla="*/ 0 w 525"/>
                <a:gd name="T59" fmla="*/ 0 h 1466"/>
                <a:gd name="T60" fmla="*/ 0 w 525"/>
                <a:gd name="T61" fmla="*/ 0 h 1466"/>
                <a:gd name="T62" fmla="*/ 0 w 525"/>
                <a:gd name="T63" fmla="*/ 0 h 1466"/>
                <a:gd name="T64" fmla="*/ 0 w 525"/>
                <a:gd name="T65" fmla="*/ 0 h 1466"/>
                <a:gd name="T66" fmla="*/ 0 w 525"/>
                <a:gd name="T67" fmla="*/ 0 h 1466"/>
                <a:gd name="T68" fmla="*/ 0 w 525"/>
                <a:gd name="T69" fmla="*/ 0 h 1466"/>
                <a:gd name="T70" fmla="*/ 0 w 525"/>
                <a:gd name="T71" fmla="*/ 0 h 1466"/>
                <a:gd name="T72" fmla="*/ 0 w 525"/>
                <a:gd name="T73" fmla="*/ 0 h 1466"/>
                <a:gd name="T74" fmla="*/ 0 w 525"/>
                <a:gd name="T75" fmla="*/ 0 h 1466"/>
                <a:gd name="T76" fmla="*/ 0 w 525"/>
                <a:gd name="T77" fmla="*/ 0 h 1466"/>
                <a:gd name="T78" fmla="*/ 0 w 525"/>
                <a:gd name="T79" fmla="*/ 0 h 1466"/>
                <a:gd name="T80" fmla="*/ 0 w 525"/>
                <a:gd name="T81" fmla="*/ 0 h 1466"/>
                <a:gd name="T82" fmla="*/ 0 w 525"/>
                <a:gd name="T83" fmla="*/ 0 h 14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5"/>
                <a:gd name="T127" fmla="*/ 0 h 1466"/>
                <a:gd name="T128" fmla="*/ 525 w 525"/>
                <a:gd name="T129" fmla="*/ 1466 h 14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5" h="1466">
                  <a:moveTo>
                    <a:pt x="0" y="84"/>
                  </a:moveTo>
                  <a:lnTo>
                    <a:pt x="91" y="217"/>
                  </a:lnTo>
                  <a:lnTo>
                    <a:pt x="173" y="331"/>
                  </a:lnTo>
                  <a:lnTo>
                    <a:pt x="213" y="198"/>
                  </a:lnTo>
                  <a:lnTo>
                    <a:pt x="308" y="0"/>
                  </a:lnTo>
                  <a:lnTo>
                    <a:pt x="223" y="207"/>
                  </a:lnTo>
                  <a:lnTo>
                    <a:pt x="200" y="352"/>
                  </a:lnTo>
                  <a:lnTo>
                    <a:pt x="276" y="451"/>
                  </a:lnTo>
                  <a:lnTo>
                    <a:pt x="396" y="553"/>
                  </a:lnTo>
                  <a:lnTo>
                    <a:pt x="493" y="738"/>
                  </a:lnTo>
                  <a:lnTo>
                    <a:pt x="525" y="920"/>
                  </a:lnTo>
                  <a:lnTo>
                    <a:pt x="502" y="1089"/>
                  </a:lnTo>
                  <a:lnTo>
                    <a:pt x="502" y="1308"/>
                  </a:lnTo>
                  <a:lnTo>
                    <a:pt x="521" y="1466"/>
                  </a:lnTo>
                  <a:lnTo>
                    <a:pt x="396" y="1207"/>
                  </a:lnTo>
                  <a:lnTo>
                    <a:pt x="447" y="1120"/>
                  </a:lnTo>
                  <a:lnTo>
                    <a:pt x="460" y="1036"/>
                  </a:lnTo>
                  <a:lnTo>
                    <a:pt x="466" y="941"/>
                  </a:lnTo>
                  <a:lnTo>
                    <a:pt x="447" y="848"/>
                  </a:lnTo>
                  <a:lnTo>
                    <a:pt x="401" y="683"/>
                  </a:lnTo>
                  <a:lnTo>
                    <a:pt x="337" y="534"/>
                  </a:lnTo>
                  <a:lnTo>
                    <a:pt x="287" y="475"/>
                  </a:lnTo>
                  <a:lnTo>
                    <a:pt x="223" y="415"/>
                  </a:lnTo>
                  <a:lnTo>
                    <a:pt x="253" y="553"/>
                  </a:lnTo>
                  <a:lnTo>
                    <a:pt x="276" y="757"/>
                  </a:lnTo>
                  <a:lnTo>
                    <a:pt x="283" y="907"/>
                  </a:lnTo>
                  <a:lnTo>
                    <a:pt x="268" y="994"/>
                  </a:lnTo>
                  <a:lnTo>
                    <a:pt x="249" y="1029"/>
                  </a:lnTo>
                  <a:lnTo>
                    <a:pt x="223" y="1044"/>
                  </a:lnTo>
                  <a:lnTo>
                    <a:pt x="188" y="1040"/>
                  </a:lnTo>
                  <a:lnTo>
                    <a:pt x="108" y="1015"/>
                  </a:lnTo>
                  <a:lnTo>
                    <a:pt x="173" y="1011"/>
                  </a:lnTo>
                  <a:lnTo>
                    <a:pt x="204" y="985"/>
                  </a:lnTo>
                  <a:lnTo>
                    <a:pt x="230" y="926"/>
                  </a:lnTo>
                  <a:lnTo>
                    <a:pt x="234" y="833"/>
                  </a:lnTo>
                  <a:lnTo>
                    <a:pt x="213" y="664"/>
                  </a:lnTo>
                  <a:lnTo>
                    <a:pt x="173" y="494"/>
                  </a:lnTo>
                  <a:lnTo>
                    <a:pt x="114" y="316"/>
                  </a:lnTo>
                  <a:lnTo>
                    <a:pt x="55" y="198"/>
                  </a:lnTo>
                  <a:lnTo>
                    <a:pt x="6" y="109"/>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8" name="Freeform 43"/>
            <p:cNvSpPr>
              <a:spLocks/>
            </p:cNvSpPr>
            <p:nvPr/>
          </p:nvSpPr>
          <p:spPr bwMode="auto">
            <a:xfrm>
              <a:off x="2745" y="2633"/>
              <a:ext cx="169" cy="440"/>
            </a:xfrm>
            <a:custGeom>
              <a:avLst/>
              <a:gdLst>
                <a:gd name="T0" fmla="*/ 1 w 336"/>
                <a:gd name="T1" fmla="*/ 0 h 880"/>
                <a:gd name="T2" fmla="*/ 1 w 336"/>
                <a:gd name="T3" fmla="*/ 1 h 880"/>
                <a:gd name="T4" fmla="*/ 1 w 336"/>
                <a:gd name="T5" fmla="*/ 1 h 880"/>
                <a:gd name="T6" fmla="*/ 1 w 336"/>
                <a:gd name="T7" fmla="*/ 1 h 880"/>
                <a:gd name="T8" fmla="*/ 1 w 336"/>
                <a:gd name="T9" fmla="*/ 1 h 880"/>
                <a:gd name="T10" fmla="*/ 1 w 336"/>
                <a:gd name="T11" fmla="*/ 1 h 880"/>
                <a:gd name="T12" fmla="*/ 1 w 336"/>
                <a:gd name="T13" fmla="*/ 1 h 880"/>
                <a:gd name="T14" fmla="*/ 0 w 336"/>
                <a:gd name="T15" fmla="*/ 1 h 880"/>
                <a:gd name="T16" fmla="*/ 1 w 336"/>
                <a:gd name="T17" fmla="*/ 1 h 880"/>
                <a:gd name="T18" fmla="*/ 1 w 336"/>
                <a:gd name="T19" fmla="*/ 1 h 880"/>
                <a:gd name="T20" fmla="*/ 1 w 336"/>
                <a:gd name="T21" fmla="*/ 1 h 880"/>
                <a:gd name="T22" fmla="*/ 1 w 336"/>
                <a:gd name="T23" fmla="*/ 1 h 880"/>
                <a:gd name="T24" fmla="*/ 1 w 336"/>
                <a:gd name="T25" fmla="*/ 1 h 880"/>
                <a:gd name="T26" fmla="*/ 1 w 336"/>
                <a:gd name="T27" fmla="*/ 1 h 880"/>
                <a:gd name="T28" fmla="*/ 1 w 336"/>
                <a:gd name="T29" fmla="*/ 1 h 880"/>
                <a:gd name="T30" fmla="*/ 1 w 336"/>
                <a:gd name="T31" fmla="*/ 1 h 880"/>
                <a:gd name="T32" fmla="*/ 1 w 336"/>
                <a:gd name="T33" fmla="*/ 1 h 880"/>
                <a:gd name="T34" fmla="*/ 1 w 336"/>
                <a:gd name="T35" fmla="*/ 1 h 880"/>
                <a:gd name="T36" fmla="*/ 1 w 336"/>
                <a:gd name="T37" fmla="*/ 1 h 880"/>
                <a:gd name="T38" fmla="*/ 1 w 336"/>
                <a:gd name="T39" fmla="*/ 1 h 880"/>
                <a:gd name="T40" fmla="*/ 1 w 336"/>
                <a:gd name="T41" fmla="*/ 1 h 880"/>
                <a:gd name="T42" fmla="*/ 1 w 336"/>
                <a:gd name="T43" fmla="*/ 1 h 880"/>
                <a:gd name="T44" fmla="*/ 1 w 336"/>
                <a:gd name="T45" fmla="*/ 1 h 880"/>
                <a:gd name="T46" fmla="*/ 1 w 336"/>
                <a:gd name="T47" fmla="*/ 1 h 880"/>
                <a:gd name="T48" fmla="*/ 1 w 336"/>
                <a:gd name="T49" fmla="*/ 1 h 880"/>
                <a:gd name="T50" fmla="*/ 1 w 336"/>
                <a:gd name="T51" fmla="*/ 1 h 880"/>
                <a:gd name="T52" fmla="*/ 1 w 336"/>
                <a:gd name="T53" fmla="*/ 1 h 880"/>
                <a:gd name="T54" fmla="*/ 1 w 336"/>
                <a:gd name="T55" fmla="*/ 1 h 880"/>
                <a:gd name="T56" fmla="*/ 1 w 336"/>
                <a:gd name="T57" fmla="*/ 1 h 880"/>
                <a:gd name="T58" fmla="*/ 1 w 336"/>
                <a:gd name="T59" fmla="*/ 1 h 880"/>
                <a:gd name="T60" fmla="*/ 1 w 336"/>
                <a:gd name="T61" fmla="*/ 1 h 880"/>
                <a:gd name="T62" fmla="*/ 1 w 336"/>
                <a:gd name="T63" fmla="*/ 1 h 880"/>
                <a:gd name="T64" fmla="*/ 1 w 336"/>
                <a:gd name="T65" fmla="*/ 1 h 880"/>
                <a:gd name="T66" fmla="*/ 1 w 336"/>
                <a:gd name="T67" fmla="*/ 1 h 880"/>
                <a:gd name="T68" fmla="*/ 1 w 336"/>
                <a:gd name="T69" fmla="*/ 0 h 880"/>
                <a:gd name="T70" fmla="*/ 1 w 336"/>
                <a:gd name="T71" fmla="*/ 0 h 8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6"/>
                <a:gd name="T109" fmla="*/ 0 h 880"/>
                <a:gd name="T110" fmla="*/ 336 w 336"/>
                <a:gd name="T111" fmla="*/ 880 h 8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6" h="880">
                  <a:moveTo>
                    <a:pt x="199" y="0"/>
                  </a:moveTo>
                  <a:lnTo>
                    <a:pt x="199" y="38"/>
                  </a:lnTo>
                  <a:lnTo>
                    <a:pt x="188" y="102"/>
                  </a:lnTo>
                  <a:lnTo>
                    <a:pt x="154" y="157"/>
                  </a:lnTo>
                  <a:lnTo>
                    <a:pt x="76" y="241"/>
                  </a:lnTo>
                  <a:lnTo>
                    <a:pt x="38" y="306"/>
                  </a:lnTo>
                  <a:lnTo>
                    <a:pt x="19" y="361"/>
                  </a:lnTo>
                  <a:lnTo>
                    <a:pt x="0" y="494"/>
                  </a:lnTo>
                  <a:lnTo>
                    <a:pt x="26" y="441"/>
                  </a:lnTo>
                  <a:lnTo>
                    <a:pt x="70" y="389"/>
                  </a:lnTo>
                  <a:lnTo>
                    <a:pt x="114" y="370"/>
                  </a:lnTo>
                  <a:lnTo>
                    <a:pt x="148" y="370"/>
                  </a:lnTo>
                  <a:lnTo>
                    <a:pt x="169" y="380"/>
                  </a:lnTo>
                  <a:lnTo>
                    <a:pt x="184" y="404"/>
                  </a:lnTo>
                  <a:lnTo>
                    <a:pt x="178" y="441"/>
                  </a:lnTo>
                  <a:lnTo>
                    <a:pt x="135" y="501"/>
                  </a:lnTo>
                  <a:lnTo>
                    <a:pt x="91" y="549"/>
                  </a:lnTo>
                  <a:lnTo>
                    <a:pt x="64" y="558"/>
                  </a:lnTo>
                  <a:lnTo>
                    <a:pt x="144" y="636"/>
                  </a:lnTo>
                  <a:lnTo>
                    <a:pt x="215" y="758"/>
                  </a:lnTo>
                  <a:lnTo>
                    <a:pt x="249" y="806"/>
                  </a:lnTo>
                  <a:lnTo>
                    <a:pt x="313" y="826"/>
                  </a:lnTo>
                  <a:lnTo>
                    <a:pt x="336" y="880"/>
                  </a:lnTo>
                  <a:lnTo>
                    <a:pt x="336" y="712"/>
                  </a:lnTo>
                  <a:lnTo>
                    <a:pt x="264" y="602"/>
                  </a:lnTo>
                  <a:lnTo>
                    <a:pt x="255" y="549"/>
                  </a:lnTo>
                  <a:lnTo>
                    <a:pt x="275" y="494"/>
                  </a:lnTo>
                  <a:lnTo>
                    <a:pt x="275" y="435"/>
                  </a:lnTo>
                  <a:lnTo>
                    <a:pt x="228" y="404"/>
                  </a:lnTo>
                  <a:lnTo>
                    <a:pt x="222" y="330"/>
                  </a:lnTo>
                  <a:lnTo>
                    <a:pt x="268" y="268"/>
                  </a:lnTo>
                  <a:lnTo>
                    <a:pt x="275" y="197"/>
                  </a:lnTo>
                  <a:lnTo>
                    <a:pt x="268" y="138"/>
                  </a:lnTo>
                  <a:lnTo>
                    <a:pt x="234" y="62"/>
                  </a:lnTo>
                  <a:lnTo>
                    <a:pt x="1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29" name="Freeform 44"/>
            <p:cNvSpPr>
              <a:spLocks/>
            </p:cNvSpPr>
            <p:nvPr/>
          </p:nvSpPr>
          <p:spPr bwMode="auto">
            <a:xfrm>
              <a:off x="2919" y="3087"/>
              <a:ext cx="59" cy="427"/>
            </a:xfrm>
            <a:custGeom>
              <a:avLst/>
              <a:gdLst>
                <a:gd name="T0" fmla="*/ 0 w 118"/>
                <a:gd name="T1" fmla="*/ 0 h 854"/>
                <a:gd name="T2" fmla="*/ 1 w 118"/>
                <a:gd name="T3" fmla="*/ 1 h 854"/>
                <a:gd name="T4" fmla="*/ 1 w 118"/>
                <a:gd name="T5" fmla="*/ 1 h 854"/>
                <a:gd name="T6" fmla="*/ 1 w 118"/>
                <a:gd name="T7" fmla="*/ 1 h 854"/>
                <a:gd name="T8" fmla="*/ 1 w 118"/>
                <a:gd name="T9" fmla="*/ 1 h 854"/>
                <a:gd name="T10" fmla="*/ 1 w 118"/>
                <a:gd name="T11" fmla="*/ 1 h 854"/>
                <a:gd name="T12" fmla="*/ 1 w 118"/>
                <a:gd name="T13" fmla="*/ 1 h 854"/>
                <a:gd name="T14" fmla="*/ 1 w 118"/>
                <a:gd name="T15" fmla="*/ 1 h 854"/>
                <a:gd name="T16" fmla="*/ 1 w 118"/>
                <a:gd name="T17" fmla="*/ 1 h 854"/>
                <a:gd name="T18" fmla="*/ 1 w 118"/>
                <a:gd name="T19" fmla="*/ 1 h 854"/>
                <a:gd name="T20" fmla="*/ 1 w 118"/>
                <a:gd name="T21" fmla="*/ 1 h 854"/>
                <a:gd name="T22" fmla="*/ 1 w 118"/>
                <a:gd name="T23" fmla="*/ 1 h 854"/>
                <a:gd name="T24" fmla="*/ 1 w 118"/>
                <a:gd name="T25" fmla="*/ 1 h 854"/>
                <a:gd name="T26" fmla="*/ 0 w 118"/>
                <a:gd name="T27" fmla="*/ 0 h 854"/>
                <a:gd name="T28" fmla="*/ 0 w 118"/>
                <a:gd name="T29" fmla="*/ 0 h 8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854"/>
                <a:gd name="T47" fmla="*/ 118 w 118"/>
                <a:gd name="T48" fmla="*/ 854 h 8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854">
                  <a:moveTo>
                    <a:pt x="0" y="0"/>
                  </a:moveTo>
                  <a:lnTo>
                    <a:pt x="59" y="31"/>
                  </a:lnTo>
                  <a:lnTo>
                    <a:pt x="118" y="175"/>
                  </a:lnTo>
                  <a:lnTo>
                    <a:pt x="118" y="264"/>
                  </a:lnTo>
                  <a:lnTo>
                    <a:pt x="99" y="363"/>
                  </a:lnTo>
                  <a:lnTo>
                    <a:pt x="68" y="513"/>
                  </a:lnTo>
                  <a:lnTo>
                    <a:pt x="53" y="690"/>
                  </a:lnTo>
                  <a:lnTo>
                    <a:pt x="45" y="854"/>
                  </a:lnTo>
                  <a:lnTo>
                    <a:pt x="34" y="705"/>
                  </a:lnTo>
                  <a:lnTo>
                    <a:pt x="34" y="546"/>
                  </a:lnTo>
                  <a:lnTo>
                    <a:pt x="53" y="367"/>
                  </a:lnTo>
                  <a:lnTo>
                    <a:pt x="53" y="224"/>
                  </a:lnTo>
                  <a:lnTo>
                    <a:pt x="38" y="8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0" name="Freeform 45"/>
            <p:cNvSpPr>
              <a:spLocks/>
            </p:cNvSpPr>
            <p:nvPr/>
          </p:nvSpPr>
          <p:spPr bwMode="auto">
            <a:xfrm>
              <a:off x="2897" y="3172"/>
              <a:ext cx="164" cy="411"/>
            </a:xfrm>
            <a:custGeom>
              <a:avLst/>
              <a:gdLst>
                <a:gd name="T0" fmla="*/ 0 w 329"/>
                <a:gd name="T1" fmla="*/ 0 h 823"/>
                <a:gd name="T2" fmla="*/ 0 w 329"/>
                <a:gd name="T3" fmla="*/ 0 h 823"/>
                <a:gd name="T4" fmla="*/ 0 w 329"/>
                <a:gd name="T5" fmla="*/ 0 h 823"/>
                <a:gd name="T6" fmla="*/ 0 w 329"/>
                <a:gd name="T7" fmla="*/ 0 h 823"/>
                <a:gd name="T8" fmla="*/ 0 w 329"/>
                <a:gd name="T9" fmla="*/ 0 h 823"/>
                <a:gd name="T10" fmla="*/ 0 w 329"/>
                <a:gd name="T11" fmla="*/ 0 h 823"/>
                <a:gd name="T12" fmla="*/ 0 w 329"/>
                <a:gd name="T13" fmla="*/ 0 h 823"/>
                <a:gd name="T14" fmla="*/ 0 w 329"/>
                <a:gd name="T15" fmla="*/ 0 h 823"/>
                <a:gd name="T16" fmla="*/ 0 w 329"/>
                <a:gd name="T17" fmla="*/ 0 h 823"/>
                <a:gd name="T18" fmla="*/ 0 w 329"/>
                <a:gd name="T19" fmla="*/ 0 h 823"/>
                <a:gd name="T20" fmla="*/ 0 w 329"/>
                <a:gd name="T21" fmla="*/ 0 h 823"/>
                <a:gd name="T22" fmla="*/ 0 w 329"/>
                <a:gd name="T23" fmla="*/ 0 h 823"/>
                <a:gd name="T24" fmla="*/ 0 w 329"/>
                <a:gd name="T25" fmla="*/ 0 h 823"/>
                <a:gd name="T26" fmla="*/ 0 w 329"/>
                <a:gd name="T27" fmla="*/ 0 h 823"/>
                <a:gd name="T28" fmla="*/ 0 w 329"/>
                <a:gd name="T29" fmla="*/ 0 h 823"/>
                <a:gd name="T30" fmla="*/ 0 w 329"/>
                <a:gd name="T31" fmla="*/ 0 h 823"/>
                <a:gd name="T32" fmla="*/ 0 w 329"/>
                <a:gd name="T33" fmla="*/ 0 h 823"/>
                <a:gd name="T34" fmla="*/ 0 w 329"/>
                <a:gd name="T35" fmla="*/ 0 h 823"/>
                <a:gd name="T36" fmla="*/ 0 w 329"/>
                <a:gd name="T37" fmla="*/ 0 h 823"/>
                <a:gd name="T38" fmla="*/ 0 w 329"/>
                <a:gd name="T39" fmla="*/ 0 h 823"/>
                <a:gd name="T40" fmla="*/ 0 w 329"/>
                <a:gd name="T41" fmla="*/ 0 h 823"/>
                <a:gd name="T42" fmla="*/ 0 w 329"/>
                <a:gd name="T43" fmla="*/ 0 h 823"/>
                <a:gd name="T44" fmla="*/ 0 w 329"/>
                <a:gd name="T45" fmla="*/ 0 h 823"/>
                <a:gd name="T46" fmla="*/ 0 w 329"/>
                <a:gd name="T47" fmla="*/ 0 h 823"/>
                <a:gd name="T48" fmla="*/ 0 w 329"/>
                <a:gd name="T49" fmla="*/ 0 h 823"/>
                <a:gd name="T50" fmla="*/ 0 w 329"/>
                <a:gd name="T51" fmla="*/ 0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9"/>
                <a:gd name="T79" fmla="*/ 0 h 823"/>
                <a:gd name="T80" fmla="*/ 329 w 329"/>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9" h="823">
                  <a:moveTo>
                    <a:pt x="164" y="35"/>
                  </a:moveTo>
                  <a:lnTo>
                    <a:pt x="200" y="160"/>
                  </a:lnTo>
                  <a:lnTo>
                    <a:pt x="207" y="287"/>
                  </a:lnTo>
                  <a:lnTo>
                    <a:pt x="190" y="417"/>
                  </a:lnTo>
                  <a:lnTo>
                    <a:pt x="160" y="527"/>
                  </a:lnTo>
                  <a:lnTo>
                    <a:pt x="118" y="624"/>
                  </a:lnTo>
                  <a:lnTo>
                    <a:pt x="80" y="696"/>
                  </a:lnTo>
                  <a:lnTo>
                    <a:pt x="38" y="696"/>
                  </a:lnTo>
                  <a:lnTo>
                    <a:pt x="0" y="669"/>
                  </a:lnTo>
                  <a:lnTo>
                    <a:pt x="61" y="734"/>
                  </a:lnTo>
                  <a:lnTo>
                    <a:pt x="118" y="783"/>
                  </a:lnTo>
                  <a:lnTo>
                    <a:pt x="61" y="823"/>
                  </a:lnTo>
                  <a:lnTo>
                    <a:pt x="164" y="804"/>
                  </a:lnTo>
                  <a:lnTo>
                    <a:pt x="238" y="753"/>
                  </a:lnTo>
                  <a:lnTo>
                    <a:pt x="287" y="685"/>
                  </a:lnTo>
                  <a:lnTo>
                    <a:pt x="314" y="601"/>
                  </a:lnTo>
                  <a:lnTo>
                    <a:pt x="329" y="510"/>
                  </a:lnTo>
                  <a:lnTo>
                    <a:pt x="321" y="394"/>
                  </a:lnTo>
                  <a:lnTo>
                    <a:pt x="306" y="263"/>
                  </a:lnTo>
                  <a:lnTo>
                    <a:pt x="287" y="179"/>
                  </a:lnTo>
                  <a:lnTo>
                    <a:pt x="257" y="160"/>
                  </a:lnTo>
                  <a:lnTo>
                    <a:pt x="224" y="118"/>
                  </a:lnTo>
                  <a:lnTo>
                    <a:pt x="179" y="55"/>
                  </a:lnTo>
                  <a:lnTo>
                    <a:pt x="160" y="0"/>
                  </a:lnTo>
                  <a:lnTo>
                    <a:pt x="16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1" name="Freeform 46"/>
            <p:cNvSpPr>
              <a:spLocks/>
            </p:cNvSpPr>
            <p:nvPr/>
          </p:nvSpPr>
          <p:spPr bwMode="auto">
            <a:xfrm>
              <a:off x="1997" y="2669"/>
              <a:ext cx="982" cy="924"/>
            </a:xfrm>
            <a:custGeom>
              <a:avLst/>
              <a:gdLst>
                <a:gd name="T0" fmla="*/ 1 w 1964"/>
                <a:gd name="T1" fmla="*/ 1 h 1847"/>
                <a:gd name="T2" fmla="*/ 1 w 1964"/>
                <a:gd name="T3" fmla="*/ 1 h 1847"/>
                <a:gd name="T4" fmla="*/ 1 w 1964"/>
                <a:gd name="T5" fmla="*/ 1 h 1847"/>
                <a:gd name="T6" fmla="*/ 1 w 1964"/>
                <a:gd name="T7" fmla="*/ 1 h 1847"/>
                <a:gd name="T8" fmla="*/ 1 w 1964"/>
                <a:gd name="T9" fmla="*/ 1 h 1847"/>
                <a:gd name="T10" fmla="*/ 1 w 1964"/>
                <a:gd name="T11" fmla="*/ 1 h 1847"/>
                <a:gd name="T12" fmla="*/ 1 w 1964"/>
                <a:gd name="T13" fmla="*/ 1 h 1847"/>
                <a:gd name="T14" fmla="*/ 1 w 1964"/>
                <a:gd name="T15" fmla="*/ 1 h 1847"/>
                <a:gd name="T16" fmla="*/ 1 w 1964"/>
                <a:gd name="T17" fmla="*/ 1 h 1847"/>
                <a:gd name="T18" fmla="*/ 1 w 1964"/>
                <a:gd name="T19" fmla="*/ 1 h 1847"/>
                <a:gd name="T20" fmla="*/ 1 w 1964"/>
                <a:gd name="T21" fmla="*/ 1 h 1847"/>
                <a:gd name="T22" fmla="*/ 1 w 1964"/>
                <a:gd name="T23" fmla="*/ 1 h 1847"/>
                <a:gd name="T24" fmla="*/ 1 w 1964"/>
                <a:gd name="T25" fmla="*/ 1 h 1847"/>
                <a:gd name="T26" fmla="*/ 1 w 1964"/>
                <a:gd name="T27" fmla="*/ 1 h 1847"/>
                <a:gd name="T28" fmla="*/ 1 w 1964"/>
                <a:gd name="T29" fmla="*/ 1 h 1847"/>
                <a:gd name="T30" fmla="*/ 1 w 1964"/>
                <a:gd name="T31" fmla="*/ 1 h 1847"/>
                <a:gd name="T32" fmla="*/ 1 w 1964"/>
                <a:gd name="T33" fmla="*/ 1 h 1847"/>
                <a:gd name="T34" fmla="*/ 0 w 1964"/>
                <a:gd name="T35" fmla="*/ 1 h 1847"/>
                <a:gd name="T36" fmla="*/ 1 w 1964"/>
                <a:gd name="T37" fmla="*/ 1 h 1847"/>
                <a:gd name="T38" fmla="*/ 1 w 1964"/>
                <a:gd name="T39" fmla="*/ 1 h 1847"/>
                <a:gd name="T40" fmla="*/ 1 w 1964"/>
                <a:gd name="T41" fmla="*/ 1 h 1847"/>
                <a:gd name="T42" fmla="*/ 1 w 1964"/>
                <a:gd name="T43" fmla="*/ 1 h 1847"/>
                <a:gd name="T44" fmla="*/ 1 w 1964"/>
                <a:gd name="T45" fmla="*/ 1 h 1847"/>
                <a:gd name="T46" fmla="*/ 1 w 1964"/>
                <a:gd name="T47" fmla="*/ 1 h 1847"/>
                <a:gd name="T48" fmla="*/ 1 w 1964"/>
                <a:gd name="T49" fmla="*/ 1 h 1847"/>
                <a:gd name="T50" fmla="*/ 1 w 1964"/>
                <a:gd name="T51" fmla="*/ 1 h 1847"/>
                <a:gd name="T52" fmla="*/ 1 w 1964"/>
                <a:gd name="T53" fmla="*/ 1 h 1847"/>
                <a:gd name="T54" fmla="*/ 1 w 1964"/>
                <a:gd name="T55" fmla="*/ 1 h 1847"/>
                <a:gd name="T56" fmla="*/ 1 w 1964"/>
                <a:gd name="T57" fmla="*/ 1 h 1847"/>
                <a:gd name="T58" fmla="*/ 1 w 1964"/>
                <a:gd name="T59" fmla="*/ 1 h 1847"/>
                <a:gd name="T60" fmla="*/ 1 w 1964"/>
                <a:gd name="T61" fmla="*/ 1 h 1847"/>
                <a:gd name="T62" fmla="*/ 1 w 1964"/>
                <a:gd name="T63" fmla="*/ 1 h 1847"/>
                <a:gd name="T64" fmla="*/ 1 w 1964"/>
                <a:gd name="T65" fmla="*/ 1 h 1847"/>
                <a:gd name="T66" fmla="*/ 1 w 1964"/>
                <a:gd name="T67" fmla="*/ 1 h 1847"/>
                <a:gd name="T68" fmla="*/ 1 w 1964"/>
                <a:gd name="T69" fmla="*/ 1 h 1847"/>
                <a:gd name="T70" fmla="*/ 1 w 1964"/>
                <a:gd name="T71" fmla="*/ 1 h 1847"/>
                <a:gd name="T72" fmla="*/ 1 w 1964"/>
                <a:gd name="T73" fmla="*/ 1 h 1847"/>
                <a:gd name="T74" fmla="*/ 1 w 1964"/>
                <a:gd name="T75" fmla="*/ 1 h 1847"/>
                <a:gd name="T76" fmla="*/ 1 w 1964"/>
                <a:gd name="T77" fmla="*/ 1 h 1847"/>
                <a:gd name="T78" fmla="*/ 1 w 1964"/>
                <a:gd name="T79" fmla="*/ 1 h 1847"/>
                <a:gd name="T80" fmla="*/ 1 w 1964"/>
                <a:gd name="T81" fmla="*/ 1 h 1847"/>
                <a:gd name="T82" fmla="*/ 1 w 1964"/>
                <a:gd name="T83" fmla="*/ 1 h 1847"/>
                <a:gd name="T84" fmla="*/ 1 w 1964"/>
                <a:gd name="T85" fmla="*/ 0 h 18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4"/>
                <a:gd name="T130" fmla="*/ 0 h 1847"/>
                <a:gd name="T131" fmla="*/ 1964 w 1964"/>
                <a:gd name="T132" fmla="*/ 1847 h 18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4" h="1847">
                  <a:moveTo>
                    <a:pt x="641" y="0"/>
                  </a:moveTo>
                  <a:lnTo>
                    <a:pt x="599" y="137"/>
                  </a:lnTo>
                  <a:lnTo>
                    <a:pt x="537" y="401"/>
                  </a:lnTo>
                  <a:lnTo>
                    <a:pt x="489" y="599"/>
                  </a:lnTo>
                  <a:lnTo>
                    <a:pt x="440" y="800"/>
                  </a:lnTo>
                  <a:lnTo>
                    <a:pt x="392" y="939"/>
                  </a:lnTo>
                  <a:lnTo>
                    <a:pt x="335" y="1028"/>
                  </a:lnTo>
                  <a:lnTo>
                    <a:pt x="261" y="1118"/>
                  </a:lnTo>
                  <a:lnTo>
                    <a:pt x="172" y="1207"/>
                  </a:lnTo>
                  <a:lnTo>
                    <a:pt x="94" y="1268"/>
                  </a:lnTo>
                  <a:lnTo>
                    <a:pt x="46" y="1330"/>
                  </a:lnTo>
                  <a:lnTo>
                    <a:pt x="19" y="1414"/>
                  </a:lnTo>
                  <a:lnTo>
                    <a:pt x="19" y="1482"/>
                  </a:lnTo>
                  <a:lnTo>
                    <a:pt x="46" y="1391"/>
                  </a:lnTo>
                  <a:lnTo>
                    <a:pt x="67" y="1372"/>
                  </a:lnTo>
                  <a:lnTo>
                    <a:pt x="109" y="1372"/>
                  </a:lnTo>
                  <a:lnTo>
                    <a:pt x="103" y="1338"/>
                  </a:lnTo>
                  <a:lnTo>
                    <a:pt x="109" y="1309"/>
                  </a:lnTo>
                  <a:lnTo>
                    <a:pt x="143" y="1304"/>
                  </a:lnTo>
                  <a:lnTo>
                    <a:pt x="185" y="1304"/>
                  </a:lnTo>
                  <a:lnTo>
                    <a:pt x="198" y="1330"/>
                  </a:lnTo>
                  <a:lnTo>
                    <a:pt x="198" y="1367"/>
                  </a:lnTo>
                  <a:lnTo>
                    <a:pt x="172" y="1378"/>
                  </a:lnTo>
                  <a:lnTo>
                    <a:pt x="282" y="1387"/>
                  </a:lnTo>
                  <a:lnTo>
                    <a:pt x="461" y="1441"/>
                  </a:lnTo>
                  <a:lnTo>
                    <a:pt x="537" y="1488"/>
                  </a:lnTo>
                  <a:lnTo>
                    <a:pt x="558" y="1545"/>
                  </a:lnTo>
                  <a:lnTo>
                    <a:pt x="550" y="1593"/>
                  </a:lnTo>
                  <a:lnTo>
                    <a:pt x="518" y="1614"/>
                  </a:lnTo>
                  <a:lnTo>
                    <a:pt x="440" y="1602"/>
                  </a:lnTo>
                  <a:lnTo>
                    <a:pt x="310" y="1574"/>
                  </a:lnTo>
                  <a:lnTo>
                    <a:pt x="185" y="1551"/>
                  </a:lnTo>
                  <a:lnTo>
                    <a:pt x="75" y="1551"/>
                  </a:lnTo>
                  <a:lnTo>
                    <a:pt x="25" y="1517"/>
                  </a:lnTo>
                  <a:lnTo>
                    <a:pt x="19" y="1593"/>
                  </a:lnTo>
                  <a:lnTo>
                    <a:pt x="0" y="1709"/>
                  </a:lnTo>
                  <a:lnTo>
                    <a:pt x="40" y="1709"/>
                  </a:lnTo>
                  <a:lnTo>
                    <a:pt x="54" y="1671"/>
                  </a:lnTo>
                  <a:lnTo>
                    <a:pt x="88" y="1655"/>
                  </a:lnTo>
                  <a:lnTo>
                    <a:pt x="130" y="1661"/>
                  </a:lnTo>
                  <a:lnTo>
                    <a:pt x="151" y="1690"/>
                  </a:lnTo>
                  <a:lnTo>
                    <a:pt x="143" y="1709"/>
                  </a:lnTo>
                  <a:lnTo>
                    <a:pt x="717" y="1709"/>
                  </a:lnTo>
                  <a:lnTo>
                    <a:pt x="675" y="1574"/>
                  </a:lnTo>
                  <a:lnTo>
                    <a:pt x="641" y="1420"/>
                  </a:lnTo>
                  <a:lnTo>
                    <a:pt x="618" y="1262"/>
                  </a:lnTo>
                  <a:lnTo>
                    <a:pt x="702" y="1391"/>
                  </a:lnTo>
                  <a:lnTo>
                    <a:pt x="801" y="1532"/>
                  </a:lnTo>
                  <a:lnTo>
                    <a:pt x="888" y="1640"/>
                  </a:lnTo>
                  <a:lnTo>
                    <a:pt x="945" y="1709"/>
                  </a:lnTo>
                  <a:lnTo>
                    <a:pt x="1419" y="1709"/>
                  </a:lnTo>
                  <a:lnTo>
                    <a:pt x="1613" y="1821"/>
                  </a:lnTo>
                  <a:lnTo>
                    <a:pt x="1731" y="1847"/>
                  </a:lnTo>
                  <a:lnTo>
                    <a:pt x="1856" y="1842"/>
                  </a:lnTo>
                  <a:lnTo>
                    <a:pt x="1945" y="1821"/>
                  </a:lnTo>
                  <a:lnTo>
                    <a:pt x="1964" y="1800"/>
                  </a:lnTo>
                  <a:lnTo>
                    <a:pt x="1867" y="1800"/>
                  </a:lnTo>
                  <a:lnTo>
                    <a:pt x="1752" y="1766"/>
                  </a:lnTo>
                  <a:lnTo>
                    <a:pt x="1607" y="1684"/>
                  </a:lnTo>
                  <a:lnTo>
                    <a:pt x="1482" y="1587"/>
                  </a:lnTo>
                  <a:lnTo>
                    <a:pt x="1655" y="1627"/>
                  </a:lnTo>
                  <a:lnTo>
                    <a:pt x="1780" y="1671"/>
                  </a:lnTo>
                  <a:lnTo>
                    <a:pt x="1620" y="1564"/>
                  </a:lnTo>
                  <a:lnTo>
                    <a:pt x="1489" y="1482"/>
                  </a:lnTo>
                  <a:lnTo>
                    <a:pt x="1394" y="1401"/>
                  </a:lnTo>
                  <a:lnTo>
                    <a:pt x="1303" y="1262"/>
                  </a:lnTo>
                  <a:lnTo>
                    <a:pt x="1413" y="1330"/>
                  </a:lnTo>
                  <a:lnTo>
                    <a:pt x="1516" y="1372"/>
                  </a:lnTo>
                  <a:lnTo>
                    <a:pt x="1613" y="1420"/>
                  </a:lnTo>
                  <a:lnTo>
                    <a:pt x="1717" y="1532"/>
                  </a:lnTo>
                  <a:lnTo>
                    <a:pt x="1786" y="1640"/>
                  </a:lnTo>
                  <a:lnTo>
                    <a:pt x="1731" y="1501"/>
                  </a:lnTo>
                  <a:lnTo>
                    <a:pt x="1586" y="1315"/>
                  </a:lnTo>
                  <a:lnTo>
                    <a:pt x="1371" y="1070"/>
                  </a:lnTo>
                  <a:lnTo>
                    <a:pt x="1250" y="924"/>
                  </a:lnTo>
                  <a:lnTo>
                    <a:pt x="1069" y="627"/>
                  </a:lnTo>
                  <a:lnTo>
                    <a:pt x="993" y="599"/>
                  </a:lnTo>
                  <a:lnTo>
                    <a:pt x="896" y="538"/>
                  </a:lnTo>
                  <a:lnTo>
                    <a:pt x="750" y="391"/>
                  </a:lnTo>
                  <a:lnTo>
                    <a:pt x="717" y="325"/>
                  </a:lnTo>
                  <a:lnTo>
                    <a:pt x="660" y="281"/>
                  </a:lnTo>
                  <a:lnTo>
                    <a:pt x="641" y="205"/>
                  </a:lnTo>
                  <a:lnTo>
                    <a:pt x="641" y="95"/>
                  </a:lnTo>
                  <a:lnTo>
                    <a:pt x="660" y="21"/>
                  </a:lnTo>
                  <a:lnTo>
                    <a:pt x="6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2" name="Freeform 47"/>
            <p:cNvSpPr>
              <a:spLocks/>
            </p:cNvSpPr>
            <p:nvPr/>
          </p:nvSpPr>
          <p:spPr bwMode="auto">
            <a:xfrm>
              <a:off x="1575" y="2399"/>
              <a:ext cx="594" cy="1101"/>
            </a:xfrm>
            <a:custGeom>
              <a:avLst/>
              <a:gdLst>
                <a:gd name="T0" fmla="*/ 0 w 1189"/>
                <a:gd name="T1" fmla="*/ 1 h 2201"/>
                <a:gd name="T2" fmla="*/ 0 w 1189"/>
                <a:gd name="T3" fmla="*/ 1 h 2201"/>
                <a:gd name="T4" fmla="*/ 0 w 1189"/>
                <a:gd name="T5" fmla="*/ 1 h 2201"/>
                <a:gd name="T6" fmla="*/ 0 w 1189"/>
                <a:gd name="T7" fmla="*/ 1 h 2201"/>
                <a:gd name="T8" fmla="*/ 0 w 1189"/>
                <a:gd name="T9" fmla="*/ 1 h 2201"/>
                <a:gd name="T10" fmla="*/ 0 w 1189"/>
                <a:gd name="T11" fmla="*/ 1 h 2201"/>
                <a:gd name="T12" fmla="*/ 0 w 1189"/>
                <a:gd name="T13" fmla="*/ 1 h 2201"/>
                <a:gd name="T14" fmla="*/ 0 w 1189"/>
                <a:gd name="T15" fmla="*/ 1 h 2201"/>
                <a:gd name="T16" fmla="*/ 0 w 1189"/>
                <a:gd name="T17" fmla="*/ 1 h 2201"/>
                <a:gd name="T18" fmla="*/ 0 w 1189"/>
                <a:gd name="T19" fmla="*/ 1 h 2201"/>
                <a:gd name="T20" fmla="*/ 0 w 1189"/>
                <a:gd name="T21" fmla="*/ 1 h 2201"/>
                <a:gd name="T22" fmla="*/ 0 w 1189"/>
                <a:gd name="T23" fmla="*/ 1 h 2201"/>
                <a:gd name="T24" fmla="*/ 0 w 1189"/>
                <a:gd name="T25" fmla="*/ 1 h 2201"/>
                <a:gd name="T26" fmla="*/ 0 w 1189"/>
                <a:gd name="T27" fmla="*/ 1 h 2201"/>
                <a:gd name="T28" fmla="*/ 0 w 1189"/>
                <a:gd name="T29" fmla="*/ 1 h 2201"/>
                <a:gd name="T30" fmla="*/ 0 w 1189"/>
                <a:gd name="T31" fmla="*/ 1 h 2201"/>
                <a:gd name="T32" fmla="*/ 0 w 1189"/>
                <a:gd name="T33" fmla="*/ 1 h 2201"/>
                <a:gd name="T34" fmla="*/ 0 w 1189"/>
                <a:gd name="T35" fmla="*/ 1 h 2201"/>
                <a:gd name="T36" fmla="*/ 0 w 1189"/>
                <a:gd name="T37" fmla="*/ 1 h 2201"/>
                <a:gd name="T38" fmla="*/ 0 w 1189"/>
                <a:gd name="T39" fmla="*/ 1 h 2201"/>
                <a:gd name="T40" fmla="*/ 0 w 1189"/>
                <a:gd name="T41" fmla="*/ 1 h 2201"/>
                <a:gd name="T42" fmla="*/ 0 w 1189"/>
                <a:gd name="T43" fmla="*/ 1 h 2201"/>
                <a:gd name="T44" fmla="*/ 0 w 1189"/>
                <a:gd name="T45" fmla="*/ 1 h 2201"/>
                <a:gd name="T46" fmla="*/ 0 w 1189"/>
                <a:gd name="T47" fmla="*/ 1 h 2201"/>
                <a:gd name="T48" fmla="*/ 0 w 1189"/>
                <a:gd name="T49" fmla="*/ 1 h 2201"/>
                <a:gd name="T50" fmla="*/ 0 w 1189"/>
                <a:gd name="T51" fmla="*/ 1 h 2201"/>
                <a:gd name="T52" fmla="*/ 0 w 1189"/>
                <a:gd name="T53" fmla="*/ 1 h 2201"/>
                <a:gd name="T54" fmla="*/ 0 w 1189"/>
                <a:gd name="T55" fmla="*/ 1 h 2201"/>
                <a:gd name="T56" fmla="*/ 0 w 1189"/>
                <a:gd name="T57" fmla="*/ 1 h 2201"/>
                <a:gd name="T58" fmla="*/ 0 w 1189"/>
                <a:gd name="T59" fmla="*/ 1 h 2201"/>
                <a:gd name="T60" fmla="*/ 0 w 1189"/>
                <a:gd name="T61" fmla="*/ 1 h 2201"/>
                <a:gd name="T62" fmla="*/ 0 w 1189"/>
                <a:gd name="T63" fmla="*/ 1 h 2201"/>
                <a:gd name="T64" fmla="*/ 0 w 1189"/>
                <a:gd name="T65" fmla="*/ 1 h 2201"/>
                <a:gd name="T66" fmla="*/ 0 w 1189"/>
                <a:gd name="T67" fmla="*/ 1 h 2201"/>
                <a:gd name="T68" fmla="*/ 0 w 1189"/>
                <a:gd name="T69" fmla="*/ 1 h 2201"/>
                <a:gd name="T70" fmla="*/ 0 w 1189"/>
                <a:gd name="T71" fmla="*/ 1 h 2201"/>
                <a:gd name="T72" fmla="*/ 0 w 1189"/>
                <a:gd name="T73" fmla="*/ 1 h 2201"/>
                <a:gd name="T74" fmla="*/ 0 w 1189"/>
                <a:gd name="T75" fmla="*/ 1 h 2201"/>
                <a:gd name="T76" fmla="*/ 0 w 1189"/>
                <a:gd name="T77" fmla="*/ 1 h 2201"/>
                <a:gd name="T78" fmla="*/ 0 w 1189"/>
                <a:gd name="T79" fmla="*/ 1 h 2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9"/>
                <a:gd name="T121" fmla="*/ 0 h 2201"/>
                <a:gd name="T122" fmla="*/ 1189 w 1189"/>
                <a:gd name="T123" fmla="*/ 2201 h 2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9" h="2201">
                  <a:moveTo>
                    <a:pt x="795" y="15"/>
                  </a:moveTo>
                  <a:lnTo>
                    <a:pt x="768" y="72"/>
                  </a:lnTo>
                  <a:lnTo>
                    <a:pt x="759" y="141"/>
                  </a:lnTo>
                  <a:lnTo>
                    <a:pt x="774" y="333"/>
                  </a:lnTo>
                  <a:lnTo>
                    <a:pt x="844" y="831"/>
                  </a:lnTo>
                  <a:lnTo>
                    <a:pt x="911" y="1380"/>
                  </a:lnTo>
                  <a:lnTo>
                    <a:pt x="1092" y="897"/>
                  </a:lnTo>
                  <a:lnTo>
                    <a:pt x="1120" y="787"/>
                  </a:lnTo>
                  <a:lnTo>
                    <a:pt x="1126" y="726"/>
                  </a:lnTo>
                  <a:lnTo>
                    <a:pt x="1105" y="720"/>
                  </a:lnTo>
                  <a:lnTo>
                    <a:pt x="1092" y="677"/>
                  </a:lnTo>
                  <a:lnTo>
                    <a:pt x="1071" y="629"/>
                  </a:lnTo>
                  <a:lnTo>
                    <a:pt x="1008" y="561"/>
                  </a:lnTo>
                  <a:lnTo>
                    <a:pt x="932" y="635"/>
                  </a:lnTo>
                  <a:lnTo>
                    <a:pt x="879" y="768"/>
                  </a:lnTo>
                  <a:lnTo>
                    <a:pt x="905" y="663"/>
                  </a:lnTo>
                  <a:lnTo>
                    <a:pt x="953" y="572"/>
                  </a:lnTo>
                  <a:lnTo>
                    <a:pt x="1016" y="490"/>
                  </a:lnTo>
                  <a:lnTo>
                    <a:pt x="1076" y="422"/>
                  </a:lnTo>
                  <a:lnTo>
                    <a:pt x="1120" y="388"/>
                  </a:lnTo>
                  <a:lnTo>
                    <a:pt x="1189" y="422"/>
                  </a:lnTo>
                  <a:lnTo>
                    <a:pt x="1139" y="443"/>
                  </a:lnTo>
                  <a:lnTo>
                    <a:pt x="1086" y="485"/>
                  </a:lnTo>
                  <a:lnTo>
                    <a:pt x="1057" y="527"/>
                  </a:lnTo>
                  <a:lnTo>
                    <a:pt x="1097" y="587"/>
                  </a:lnTo>
                  <a:lnTo>
                    <a:pt x="1145" y="686"/>
                  </a:lnTo>
                  <a:lnTo>
                    <a:pt x="1154" y="720"/>
                  </a:lnTo>
                  <a:lnTo>
                    <a:pt x="1189" y="720"/>
                  </a:lnTo>
                  <a:lnTo>
                    <a:pt x="1154" y="760"/>
                  </a:lnTo>
                  <a:lnTo>
                    <a:pt x="1111" y="905"/>
                  </a:lnTo>
                  <a:lnTo>
                    <a:pt x="1042" y="1146"/>
                  </a:lnTo>
                  <a:lnTo>
                    <a:pt x="987" y="1388"/>
                  </a:lnTo>
                  <a:lnTo>
                    <a:pt x="953" y="1540"/>
                  </a:lnTo>
                  <a:lnTo>
                    <a:pt x="987" y="1610"/>
                  </a:lnTo>
                  <a:lnTo>
                    <a:pt x="1023" y="1652"/>
                  </a:lnTo>
                  <a:lnTo>
                    <a:pt x="1042" y="1663"/>
                  </a:lnTo>
                  <a:lnTo>
                    <a:pt x="995" y="1711"/>
                  </a:lnTo>
                  <a:lnTo>
                    <a:pt x="947" y="1754"/>
                  </a:lnTo>
                  <a:lnTo>
                    <a:pt x="890" y="1808"/>
                  </a:lnTo>
                  <a:lnTo>
                    <a:pt x="856" y="1768"/>
                  </a:lnTo>
                  <a:lnTo>
                    <a:pt x="816" y="1747"/>
                  </a:lnTo>
                  <a:lnTo>
                    <a:pt x="759" y="1754"/>
                  </a:lnTo>
                  <a:lnTo>
                    <a:pt x="662" y="1796"/>
                  </a:lnTo>
                  <a:lnTo>
                    <a:pt x="768" y="1726"/>
                  </a:lnTo>
                  <a:lnTo>
                    <a:pt x="822" y="1663"/>
                  </a:lnTo>
                  <a:lnTo>
                    <a:pt x="850" y="1600"/>
                  </a:lnTo>
                  <a:lnTo>
                    <a:pt x="863" y="1526"/>
                  </a:lnTo>
                  <a:lnTo>
                    <a:pt x="863" y="1395"/>
                  </a:lnTo>
                  <a:lnTo>
                    <a:pt x="850" y="1023"/>
                  </a:lnTo>
                  <a:lnTo>
                    <a:pt x="829" y="808"/>
                  </a:lnTo>
                  <a:lnTo>
                    <a:pt x="774" y="464"/>
                  </a:lnTo>
                  <a:lnTo>
                    <a:pt x="711" y="1249"/>
                  </a:lnTo>
                  <a:lnTo>
                    <a:pt x="671" y="1513"/>
                  </a:lnTo>
                  <a:lnTo>
                    <a:pt x="635" y="1760"/>
                  </a:lnTo>
                  <a:lnTo>
                    <a:pt x="614" y="1981"/>
                  </a:lnTo>
                  <a:lnTo>
                    <a:pt x="614" y="2201"/>
                  </a:lnTo>
                  <a:lnTo>
                    <a:pt x="601" y="1975"/>
                  </a:lnTo>
                  <a:lnTo>
                    <a:pt x="609" y="1739"/>
                  </a:lnTo>
                  <a:lnTo>
                    <a:pt x="649" y="1395"/>
                  </a:lnTo>
                  <a:lnTo>
                    <a:pt x="649" y="1201"/>
                  </a:lnTo>
                  <a:lnTo>
                    <a:pt x="671" y="975"/>
                  </a:lnTo>
                  <a:lnTo>
                    <a:pt x="711" y="755"/>
                  </a:lnTo>
                  <a:lnTo>
                    <a:pt x="746" y="519"/>
                  </a:lnTo>
                  <a:lnTo>
                    <a:pt x="753" y="369"/>
                  </a:lnTo>
                  <a:lnTo>
                    <a:pt x="734" y="278"/>
                  </a:lnTo>
                  <a:lnTo>
                    <a:pt x="662" y="192"/>
                  </a:lnTo>
                  <a:lnTo>
                    <a:pt x="601" y="167"/>
                  </a:lnTo>
                  <a:lnTo>
                    <a:pt x="527" y="160"/>
                  </a:lnTo>
                  <a:lnTo>
                    <a:pt x="401" y="304"/>
                  </a:lnTo>
                  <a:lnTo>
                    <a:pt x="512" y="144"/>
                  </a:lnTo>
                  <a:lnTo>
                    <a:pt x="291" y="201"/>
                  </a:lnTo>
                  <a:lnTo>
                    <a:pt x="145" y="160"/>
                  </a:lnTo>
                  <a:lnTo>
                    <a:pt x="0" y="167"/>
                  </a:lnTo>
                  <a:lnTo>
                    <a:pt x="139" y="141"/>
                  </a:lnTo>
                  <a:lnTo>
                    <a:pt x="284" y="160"/>
                  </a:lnTo>
                  <a:lnTo>
                    <a:pt x="360" y="160"/>
                  </a:lnTo>
                  <a:lnTo>
                    <a:pt x="527" y="133"/>
                  </a:lnTo>
                  <a:lnTo>
                    <a:pt x="656" y="49"/>
                  </a:lnTo>
                  <a:lnTo>
                    <a:pt x="801" y="0"/>
                  </a:lnTo>
                  <a:lnTo>
                    <a:pt x="79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3" name="Freeform 48"/>
            <p:cNvSpPr>
              <a:spLocks/>
            </p:cNvSpPr>
            <p:nvPr/>
          </p:nvSpPr>
          <p:spPr bwMode="auto">
            <a:xfrm>
              <a:off x="2138" y="2596"/>
              <a:ext cx="134" cy="442"/>
            </a:xfrm>
            <a:custGeom>
              <a:avLst/>
              <a:gdLst>
                <a:gd name="T0" fmla="*/ 1 w 268"/>
                <a:gd name="T1" fmla="*/ 0 h 884"/>
                <a:gd name="T2" fmla="*/ 1 w 268"/>
                <a:gd name="T3" fmla="*/ 1 h 884"/>
                <a:gd name="T4" fmla="*/ 1 w 268"/>
                <a:gd name="T5" fmla="*/ 1 h 884"/>
                <a:gd name="T6" fmla="*/ 1 w 268"/>
                <a:gd name="T7" fmla="*/ 1 h 884"/>
                <a:gd name="T8" fmla="*/ 1 w 268"/>
                <a:gd name="T9" fmla="*/ 1 h 884"/>
                <a:gd name="T10" fmla="*/ 1 w 268"/>
                <a:gd name="T11" fmla="*/ 1 h 884"/>
                <a:gd name="T12" fmla="*/ 1 w 268"/>
                <a:gd name="T13" fmla="*/ 1 h 884"/>
                <a:gd name="T14" fmla="*/ 1 w 268"/>
                <a:gd name="T15" fmla="*/ 1 h 884"/>
                <a:gd name="T16" fmla="*/ 1 w 268"/>
                <a:gd name="T17" fmla="*/ 1 h 884"/>
                <a:gd name="T18" fmla="*/ 1 w 268"/>
                <a:gd name="T19" fmla="*/ 1 h 884"/>
                <a:gd name="T20" fmla="*/ 1 w 268"/>
                <a:gd name="T21" fmla="*/ 1 h 884"/>
                <a:gd name="T22" fmla="*/ 1 w 268"/>
                <a:gd name="T23" fmla="*/ 1 h 884"/>
                <a:gd name="T24" fmla="*/ 1 w 268"/>
                <a:gd name="T25" fmla="*/ 1 h 884"/>
                <a:gd name="T26" fmla="*/ 1 w 268"/>
                <a:gd name="T27" fmla="*/ 1 h 884"/>
                <a:gd name="T28" fmla="*/ 1 w 268"/>
                <a:gd name="T29" fmla="*/ 1 h 884"/>
                <a:gd name="T30" fmla="*/ 1 w 268"/>
                <a:gd name="T31" fmla="*/ 1 h 884"/>
                <a:gd name="T32" fmla="*/ 1 w 268"/>
                <a:gd name="T33" fmla="*/ 1 h 884"/>
                <a:gd name="T34" fmla="*/ 1 w 268"/>
                <a:gd name="T35" fmla="*/ 1 h 884"/>
                <a:gd name="T36" fmla="*/ 1 w 268"/>
                <a:gd name="T37" fmla="*/ 1 h 884"/>
                <a:gd name="T38" fmla="*/ 1 w 268"/>
                <a:gd name="T39" fmla="*/ 1 h 884"/>
                <a:gd name="T40" fmla="*/ 1 w 268"/>
                <a:gd name="T41" fmla="*/ 1 h 884"/>
                <a:gd name="T42" fmla="*/ 1 w 268"/>
                <a:gd name="T43" fmla="*/ 1 h 884"/>
                <a:gd name="T44" fmla="*/ 1 w 268"/>
                <a:gd name="T45" fmla="*/ 1 h 884"/>
                <a:gd name="T46" fmla="*/ 1 w 268"/>
                <a:gd name="T47" fmla="*/ 1 h 884"/>
                <a:gd name="T48" fmla="*/ 1 w 268"/>
                <a:gd name="T49" fmla="*/ 1 h 884"/>
                <a:gd name="T50" fmla="*/ 1 w 268"/>
                <a:gd name="T51" fmla="*/ 1 h 884"/>
                <a:gd name="T52" fmla="*/ 1 w 268"/>
                <a:gd name="T53" fmla="*/ 1 h 884"/>
                <a:gd name="T54" fmla="*/ 0 w 268"/>
                <a:gd name="T55" fmla="*/ 1 h 884"/>
                <a:gd name="T56" fmla="*/ 1 w 268"/>
                <a:gd name="T57" fmla="*/ 0 h 884"/>
                <a:gd name="T58" fmla="*/ 1 w 268"/>
                <a:gd name="T59" fmla="*/ 0 h 8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884"/>
                <a:gd name="T92" fmla="*/ 268 w 268"/>
                <a:gd name="T93" fmla="*/ 884 h 8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884">
                  <a:moveTo>
                    <a:pt x="13" y="0"/>
                  </a:moveTo>
                  <a:lnTo>
                    <a:pt x="82" y="21"/>
                  </a:lnTo>
                  <a:lnTo>
                    <a:pt x="150" y="92"/>
                  </a:lnTo>
                  <a:lnTo>
                    <a:pt x="201" y="160"/>
                  </a:lnTo>
                  <a:lnTo>
                    <a:pt x="249" y="265"/>
                  </a:lnTo>
                  <a:lnTo>
                    <a:pt x="268" y="352"/>
                  </a:lnTo>
                  <a:lnTo>
                    <a:pt x="255" y="362"/>
                  </a:lnTo>
                  <a:lnTo>
                    <a:pt x="144" y="173"/>
                  </a:lnTo>
                  <a:lnTo>
                    <a:pt x="110" y="230"/>
                  </a:lnTo>
                  <a:lnTo>
                    <a:pt x="116" y="278"/>
                  </a:lnTo>
                  <a:lnTo>
                    <a:pt x="123" y="318"/>
                  </a:lnTo>
                  <a:lnTo>
                    <a:pt x="116" y="333"/>
                  </a:lnTo>
                  <a:lnTo>
                    <a:pt x="144" y="394"/>
                  </a:lnTo>
                  <a:lnTo>
                    <a:pt x="158" y="519"/>
                  </a:lnTo>
                  <a:lnTo>
                    <a:pt x="158" y="643"/>
                  </a:lnTo>
                  <a:lnTo>
                    <a:pt x="167" y="740"/>
                  </a:lnTo>
                  <a:lnTo>
                    <a:pt x="167" y="808"/>
                  </a:lnTo>
                  <a:lnTo>
                    <a:pt x="144" y="884"/>
                  </a:lnTo>
                  <a:lnTo>
                    <a:pt x="150" y="721"/>
                  </a:lnTo>
                  <a:lnTo>
                    <a:pt x="139" y="535"/>
                  </a:lnTo>
                  <a:lnTo>
                    <a:pt x="123" y="400"/>
                  </a:lnTo>
                  <a:lnTo>
                    <a:pt x="89" y="333"/>
                  </a:lnTo>
                  <a:lnTo>
                    <a:pt x="95" y="305"/>
                  </a:lnTo>
                  <a:lnTo>
                    <a:pt x="95" y="251"/>
                  </a:lnTo>
                  <a:lnTo>
                    <a:pt x="110" y="160"/>
                  </a:lnTo>
                  <a:lnTo>
                    <a:pt x="123" y="120"/>
                  </a:lnTo>
                  <a:lnTo>
                    <a:pt x="76" y="71"/>
                  </a:lnTo>
                  <a:lnTo>
                    <a:pt x="0" y="4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4" name="Freeform 49"/>
            <p:cNvSpPr>
              <a:spLocks/>
            </p:cNvSpPr>
            <p:nvPr/>
          </p:nvSpPr>
          <p:spPr bwMode="auto">
            <a:xfrm>
              <a:off x="1735" y="2610"/>
              <a:ext cx="84" cy="41"/>
            </a:xfrm>
            <a:custGeom>
              <a:avLst/>
              <a:gdLst>
                <a:gd name="T0" fmla="*/ 0 w 169"/>
                <a:gd name="T1" fmla="*/ 1 h 82"/>
                <a:gd name="T2" fmla="*/ 0 w 169"/>
                <a:gd name="T3" fmla="*/ 1 h 82"/>
                <a:gd name="T4" fmla="*/ 0 w 169"/>
                <a:gd name="T5" fmla="*/ 1 h 82"/>
                <a:gd name="T6" fmla="*/ 0 w 169"/>
                <a:gd name="T7" fmla="*/ 1 h 82"/>
                <a:gd name="T8" fmla="*/ 0 w 169"/>
                <a:gd name="T9" fmla="*/ 0 h 82"/>
                <a:gd name="T10" fmla="*/ 0 w 169"/>
                <a:gd name="T11" fmla="*/ 1 h 82"/>
                <a:gd name="T12" fmla="*/ 0 w 169"/>
                <a:gd name="T13" fmla="*/ 1 h 82"/>
                <a:gd name="T14" fmla="*/ 0 60000 65536"/>
                <a:gd name="T15" fmla="*/ 0 60000 65536"/>
                <a:gd name="T16" fmla="*/ 0 60000 65536"/>
                <a:gd name="T17" fmla="*/ 0 60000 65536"/>
                <a:gd name="T18" fmla="*/ 0 60000 65536"/>
                <a:gd name="T19" fmla="*/ 0 60000 65536"/>
                <a:gd name="T20" fmla="*/ 0 60000 65536"/>
                <a:gd name="T21" fmla="*/ 0 w 169"/>
                <a:gd name="T22" fmla="*/ 0 h 82"/>
                <a:gd name="T23" fmla="*/ 169 w 16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 h="82">
                  <a:moveTo>
                    <a:pt x="0" y="13"/>
                  </a:moveTo>
                  <a:lnTo>
                    <a:pt x="116" y="82"/>
                  </a:lnTo>
                  <a:lnTo>
                    <a:pt x="169" y="49"/>
                  </a:lnTo>
                  <a:lnTo>
                    <a:pt x="135" y="21"/>
                  </a:lnTo>
                  <a:lnTo>
                    <a:pt x="74"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5" name="Freeform 50"/>
            <p:cNvSpPr>
              <a:spLocks/>
            </p:cNvSpPr>
            <p:nvPr/>
          </p:nvSpPr>
          <p:spPr bwMode="auto">
            <a:xfrm>
              <a:off x="1479" y="2606"/>
              <a:ext cx="300" cy="917"/>
            </a:xfrm>
            <a:custGeom>
              <a:avLst/>
              <a:gdLst>
                <a:gd name="T0" fmla="*/ 1 w 599"/>
                <a:gd name="T1" fmla="*/ 0 h 1835"/>
                <a:gd name="T2" fmla="*/ 1 w 599"/>
                <a:gd name="T3" fmla="*/ 0 h 1835"/>
                <a:gd name="T4" fmla="*/ 1 w 599"/>
                <a:gd name="T5" fmla="*/ 0 h 1835"/>
                <a:gd name="T6" fmla="*/ 1 w 599"/>
                <a:gd name="T7" fmla="*/ 0 h 1835"/>
                <a:gd name="T8" fmla="*/ 1 w 599"/>
                <a:gd name="T9" fmla="*/ 0 h 1835"/>
                <a:gd name="T10" fmla="*/ 1 w 599"/>
                <a:gd name="T11" fmla="*/ 0 h 1835"/>
                <a:gd name="T12" fmla="*/ 1 w 599"/>
                <a:gd name="T13" fmla="*/ 0 h 1835"/>
                <a:gd name="T14" fmla="*/ 1 w 599"/>
                <a:gd name="T15" fmla="*/ 0 h 1835"/>
                <a:gd name="T16" fmla="*/ 1 w 599"/>
                <a:gd name="T17" fmla="*/ 0 h 1835"/>
                <a:gd name="T18" fmla="*/ 1 w 599"/>
                <a:gd name="T19" fmla="*/ 0 h 1835"/>
                <a:gd name="T20" fmla="*/ 1 w 599"/>
                <a:gd name="T21" fmla="*/ 0 h 1835"/>
                <a:gd name="T22" fmla="*/ 1 w 599"/>
                <a:gd name="T23" fmla="*/ 0 h 1835"/>
                <a:gd name="T24" fmla="*/ 1 w 599"/>
                <a:gd name="T25" fmla="*/ 0 h 1835"/>
                <a:gd name="T26" fmla="*/ 0 w 599"/>
                <a:gd name="T27" fmla="*/ 0 h 1835"/>
                <a:gd name="T28" fmla="*/ 0 w 599"/>
                <a:gd name="T29" fmla="*/ 0 h 1835"/>
                <a:gd name="T30" fmla="*/ 1 w 599"/>
                <a:gd name="T31" fmla="*/ 0 h 1835"/>
                <a:gd name="T32" fmla="*/ 1 w 599"/>
                <a:gd name="T33" fmla="*/ 0 h 1835"/>
                <a:gd name="T34" fmla="*/ 1 w 599"/>
                <a:gd name="T35" fmla="*/ 0 h 1835"/>
                <a:gd name="T36" fmla="*/ 1 w 599"/>
                <a:gd name="T37" fmla="*/ 0 h 1835"/>
                <a:gd name="T38" fmla="*/ 1 w 599"/>
                <a:gd name="T39" fmla="*/ 0 h 1835"/>
                <a:gd name="T40" fmla="*/ 1 w 599"/>
                <a:gd name="T41" fmla="*/ 0 h 1835"/>
                <a:gd name="T42" fmla="*/ 1 w 599"/>
                <a:gd name="T43" fmla="*/ 0 h 1835"/>
                <a:gd name="T44" fmla="*/ 1 w 599"/>
                <a:gd name="T45" fmla="*/ 0 h 1835"/>
                <a:gd name="T46" fmla="*/ 1 w 599"/>
                <a:gd name="T47" fmla="*/ 0 h 1835"/>
                <a:gd name="T48" fmla="*/ 1 w 599"/>
                <a:gd name="T49" fmla="*/ 0 h 1835"/>
                <a:gd name="T50" fmla="*/ 1 w 599"/>
                <a:gd name="T51" fmla="*/ 0 h 1835"/>
                <a:gd name="T52" fmla="*/ 1 w 599"/>
                <a:gd name="T53" fmla="*/ 0 h 1835"/>
                <a:gd name="T54" fmla="*/ 1 w 599"/>
                <a:gd name="T55" fmla="*/ 0 h 1835"/>
                <a:gd name="T56" fmla="*/ 1 w 599"/>
                <a:gd name="T57" fmla="*/ 0 h 18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9"/>
                <a:gd name="T88" fmla="*/ 0 h 1835"/>
                <a:gd name="T89" fmla="*/ 599 w 599"/>
                <a:gd name="T90" fmla="*/ 1835 h 18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9" h="1835">
                  <a:moveTo>
                    <a:pt x="512" y="249"/>
                  </a:moveTo>
                  <a:lnTo>
                    <a:pt x="489" y="457"/>
                  </a:lnTo>
                  <a:lnTo>
                    <a:pt x="489" y="747"/>
                  </a:lnTo>
                  <a:lnTo>
                    <a:pt x="496" y="1065"/>
                  </a:lnTo>
                  <a:lnTo>
                    <a:pt x="531" y="1416"/>
                  </a:lnTo>
                  <a:lnTo>
                    <a:pt x="571" y="1690"/>
                  </a:lnTo>
                  <a:lnTo>
                    <a:pt x="599" y="1835"/>
                  </a:lnTo>
                  <a:lnTo>
                    <a:pt x="571" y="1835"/>
                  </a:lnTo>
                  <a:lnTo>
                    <a:pt x="449" y="1637"/>
                  </a:lnTo>
                  <a:lnTo>
                    <a:pt x="310" y="1382"/>
                  </a:lnTo>
                  <a:lnTo>
                    <a:pt x="192" y="1084"/>
                  </a:lnTo>
                  <a:lnTo>
                    <a:pt x="90" y="759"/>
                  </a:lnTo>
                  <a:lnTo>
                    <a:pt x="34" y="483"/>
                  </a:lnTo>
                  <a:lnTo>
                    <a:pt x="0" y="187"/>
                  </a:lnTo>
                  <a:lnTo>
                    <a:pt x="0" y="0"/>
                  </a:lnTo>
                  <a:lnTo>
                    <a:pt x="25" y="306"/>
                  </a:lnTo>
                  <a:lnTo>
                    <a:pt x="69" y="561"/>
                  </a:lnTo>
                  <a:lnTo>
                    <a:pt x="137" y="816"/>
                  </a:lnTo>
                  <a:lnTo>
                    <a:pt x="221" y="1050"/>
                  </a:lnTo>
                  <a:lnTo>
                    <a:pt x="310" y="1272"/>
                  </a:lnTo>
                  <a:lnTo>
                    <a:pt x="405" y="1470"/>
                  </a:lnTo>
                  <a:lnTo>
                    <a:pt x="523" y="1650"/>
                  </a:lnTo>
                  <a:lnTo>
                    <a:pt x="460" y="1346"/>
                  </a:lnTo>
                  <a:lnTo>
                    <a:pt x="441" y="1050"/>
                  </a:lnTo>
                  <a:lnTo>
                    <a:pt x="441" y="740"/>
                  </a:lnTo>
                  <a:lnTo>
                    <a:pt x="460" y="430"/>
                  </a:lnTo>
                  <a:lnTo>
                    <a:pt x="489" y="257"/>
                  </a:lnTo>
                  <a:lnTo>
                    <a:pt x="512"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6" name="Freeform 51"/>
            <p:cNvSpPr>
              <a:spLocks/>
            </p:cNvSpPr>
            <p:nvPr/>
          </p:nvSpPr>
          <p:spPr bwMode="auto">
            <a:xfrm>
              <a:off x="1283" y="2954"/>
              <a:ext cx="496" cy="639"/>
            </a:xfrm>
            <a:custGeom>
              <a:avLst/>
              <a:gdLst>
                <a:gd name="T0" fmla="*/ 1 w 990"/>
                <a:gd name="T1" fmla="*/ 1 h 1277"/>
                <a:gd name="T2" fmla="*/ 1 w 990"/>
                <a:gd name="T3" fmla="*/ 1 h 1277"/>
                <a:gd name="T4" fmla="*/ 1 w 990"/>
                <a:gd name="T5" fmla="*/ 1 h 1277"/>
                <a:gd name="T6" fmla="*/ 1 w 990"/>
                <a:gd name="T7" fmla="*/ 1 h 1277"/>
                <a:gd name="T8" fmla="*/ 1 w 990"/>
                <a:gd name="T9" fmla="*/ 1 h 1277"/>
                <a:gd name="T10" fmla="*/ 1 w 990"/>
                <a:gd name="T11" fmla="*/ 1 h 1277"/>
                <a:gd name="T12" fmla="*/ 1 w 990"/>
                <a:gd name="T13" fmla="*/ 1 h 1277"/>
                <a:gd name="T14" fmla="*/ 1 w 990"/>
                <a:gd name="T15" fmla="*/ 1 h 1277"/>
                <a:gd name="T16" fmla="*/ 1 w 990"/>
                <a:gd name="T17" fmla="*/ 1 h 1277"/>
                <a:gd name="T18" fmla="*/ 0 w 990"/>
                <a:gd name="T19" fmla="*/ 1 h 1277"/>
                <a:gd name="T20" fmla="*/ 1 w 990"/>
                <a:gd name="T21" fmla="*/ 1 h 1277"/>
                <a:gd name="T22" fmla="*/ 1 w 990"/>
                <a:gd name="T23" fmla="*/ 1 h 1277"/>
                <a:gd name="T24" fmla="*/ 1 w 990"/>
                <a:gd name="T25" fmla="*/ 0 h 1277"/>
                <a:gd name="T26" fmla="*/ 1 w 990"/>
                <a:gd name="T27" fmla="*/ 1 h 1277"/>
                <a:gd name="T28" fmla="*/ 1 w 990"/>
                <a:gd name="T29" fmla="*/ 1 h 1277"/>
                <a:gd name="T30" fmla="*/ 1 w 990"/>
                <a:gd name="T31" fmla="*/ 1 h 1277"/>
                <a:gd name="T32" fmla="*/ 1 w 990"/>
                <a:gd name="T33" fmla="*/ 1 h 1277"/>
                <a:gd name="T34" fmla="*/ 1 w 990"/>
                <a:gd name="T35" fmla="*/ 1 h 1277"/>
                <a:gd name="T36" fmla="*/ 1 w 990"/>
                <a:gd name="T37" fmla="*/ 1 h 1277"/>
                <a:gd name="T38" fmla="*/ 1 w 990"/>
                <a:gd name="T39" fmla="*/ 1 h 1277"/>
                <a:gd name="T40" fmla="*/ 1 w 990"/>
                <a:gd name="T41" fmla="*/ 1 h 1277"/>
                <a:gd name="T42" fmla="*/ 1 w 990"/>
                <a:gd name="T43" fmla="*/ 1 h 1277"/>
                <a:gd name="T44" fmla="*/ 1 w 990"/>
                <a:gd name="T45" fmla="*/ 1 h 1277"/>
                <a:gd name="T46" fmla="*/ 1 w 990"/>
                <a:gd name="T47" fmla="*/ 1 h 1277"/>
                <a:gd name="T48" fmla="*/ 1 w 990"/>
                <a:gd name="T49" fmla="*/ 1 h 1277"/>
                <a:gd name="T50" fmla="*/ 1 w 990"/>
                <a:gd name="T51" fmla="*/ 1 h 1277"/>
                <a:gd name="T52" fmla="*/ 1 w 990"/>
                <a:gd name="T53" fmla="*/ 1 h 1277"/>
                <a:gd name="T54" fmla="*/ 1 w 990"/>
                <a:gd name="T55" fmla="*/ 1 h 1277"/>
                <a:gd name="T56" fmla="*/ 1 w 990"/>
                <a:gd name="T57" fmla="*/ 1 h 1277"/>
                <a:gd name="T58" fmla="*/ 1 w 990"/>
                <a:gd name="T59" fmla="*/ 1 h 1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90"/>
                <a:gd name="T91" fmla="*/ 0 h 1277"/>
                <a:gd name="T92" fmla="*/ 990 w 990"/>
                <a:gd name="T93" fmla="*/ 1277 h 1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90" h="1277">
                  <a:moveTo>
                    <a:pt x="300" y="542"/>
                  </a:moveTo>
                  <a:lnTo>
                    <a:pt x="313" y="534"/>
                  </a:lnTo>
                  <a:lnTo>
                    <a:pt x="463" y="703"/>
                  </a:lnTo>
                  <a:lnTo>
                    <a:pt x="463" y="576"/>
                  </a:lnTo>
                  <a:lnTo>
                    <a:pt x="429" y="439"/>
                  </a:lnTo>
                  <a:lnTo>
                    <a:pt x="429" y="359"/>
                  </a:lnTo>
                  <a:lnTo>
                    <a:pt x="368" y="394"/>
                  </a:lnTo>
                  <a:lnTo>
                    <a:pt x="334" y="310"/>
                  </a:lnTo>
                  <a:lnTo>
                    <a:pt x="129" y="228"/>
                  </a:lnTo>
                  <a:lnTo>
                    <a:pt x="0" y="124"/>
                  </a:lnTo>
                  <a:lnTo>
                    <a:pt x="95" y="175"/>
                  </a:lnTo>
                  <a:lnTo>
                    <a:pt x="376" y="135"/>
                  </a:lnTo>
                  <a:lnTo>
                    <a:pt x="294" y="0"/>
                  </a:lnTo>
                  <a:lnTo>
                    <a:pt x="412" y="59"/>
                  </a:lnTo>
                  <a:lnTo>
                    <a:pt x="481" y="59"/>
                  </a:lnTo>
                  <a:lnTo>
                    <a:pt x="627" y="470"/>
                  </a:lnTo>
                  <a:lnTo>
                    <a:pt x="745" y="757"/>
                  </a:lnTo>
                  <a:lnTo>
                    <a:pt x="844" y="926"/>
                  </a:lnTo>
                  <a:lnTo>
                    <a:pt x="990" y="1137"/>
                  </a:lnTo>
                  <a:lnTo>
                    <a:pt x="887" y="1137"/>
                  </a:lnTo>
                  <a:lnTo>
                    <a:pt x="887" y="1249"/>
                  </a:lnTo>
                  <a:lnTo>
                    <a:pt x="840" y="1277"/>
                  </a:lnTo>
                  <a:lnTo>
                    <a:pt x="874" y="1236"/>
                  </a:lnTo>
                  <a:lnTo>
                    <a:pt x="874" y="1137"/>
                  </a:lnTo>
                  <a:lnTo>
                    <a:pt x="675" y="863"/>
                  </a:lnTo>
                  <a:lnTo>
                    <a:pt x="399" y="774"/>
                  </a:lnTo>
                  <a:lnTo>
                    <a:pt x="475" y="791"/>
                  </a:lnTo>
                  <a:lnTo>
                    <a:pt x="304" y="559"/>
                  </a:lnTo>
                  <a:lnTo>
                    <a:pt x="300"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7" name="Freeform 52"/>
            <p:cNvSpPr>
              <a:spLocks/>
            </p:cNvSpPr>
            <p:nvPr/>
          </p:nvSpPr>
          <p:spPr bwMode="auto">
            <a:xfrm>
              <a:off x="1221" y="2483"/>
              <a:ext cx="309" cy="562"/>
            </a:xfrm>
            <a:custGeom>
              <a:avLst/>
              <a:gdLst>
                <a:gd name="T0" fmla="*/ 1 w 618"/>
                <a:gd name="T1" fmla="*/ 0 h 1126"/>
                <a:gd name="T2" fmla="*/ 1 w 618"/>
                <a:gd name="T3" fmla="*/ 0 h 1126"/>
                <a:gd name="T4" fmla="*/ 1 w 618"/>
                <a:gd name="T5" fmla="*/ 0 h 1126"/>
                <a:gd name="T6" fmla="*/ 1 w 618"/>
                <a:gd name="T7" fmla="*/ 0 h 1126"/>
                <a:gd name="T8" fmla="*/ 1 w 618"/>
                <a:gd name="T9" fmla="*/ 0 h 1126"/>
                <a:gd name="T10" fmla="*/ 1 w 618"/>
                <a:gd name="T11" fmla="*/ 0 h 1126"/>
                <a:gd name="T12" fmla="*/ 1 w 618"/>
                <a:gd name="T13" fmla="*/ 0 h 1126"/>
                <a:gd name="T14" fmla="*/ 1 w 618"/>
                <a:gd name="T15" fmla="*/ 0 h 1126"/>
                <a:gd name="T16" fmla="*/ 1 w 618"/>
                <a:gd name="T17" fmla="*/ 0 h 1126"/>
                <a:gd name="T18" fmla="*/ 1 w 618"/>
                <a:gd name="T19" fmla="*/ 0 h 1126"/>
                <a:gd name="T20" fmla="*/ 1 w 618"/>
                <a:gd name="T21" fmla="*/ 0 h 1126"/>
                <a:gd name="T22" fmla="*/ 1 w 618"/>
                <a:gd name="T23" fmla="*/ 0 h 1126"/>
                <a:gd name="T24" fmla="*/ 1 w 618"/>
                <a:gd name="T25" fmla="*/ 0 h 1126"/>
                <a:gd name="T26" fmla="*/ 1 w 618"/>
                <a:gd name="T27" fmla="*/ 0 h 1126"/>
                <a:gd name="T28" fmla="*/ 1 w 618"/>
                <a:gd name="T29" fmla="*/ 0 h 1126"/>
                <a:gd name="T30" fmla="*/ 1 w 618"/>
                <a:gd name="T31" fmla="*/ 0 h 1126"/>
                <a:gd name="T32" fmla="*/ 1 w 618"/>
                <a:gd name="T33" fmla="*/ 0 h 1126"/>
                <a:gd name="T34" fmla="*/ 1 w 618"/>
                <a:gd name="T35" fmla="*/ 0 h 1126"/>
                <a:gd name="T36" fmla="*/ 1 w 618"/>
                <a:gd name="T37" fmla="*/ 0 h 1126"/>
                <a:gd name="T38" fmla="*/ 1 w 618"/>
                <a:gd name="T39" fmla="*/ 0 h 1126"/>
                <a:gd name="T40" fmla="*/ 1 w 618"/>
                <a:gd name="T41" fmla="*/ 0 h 1126"/>
                <a:gd name="T42" fmla="*/ 1 w 618"/>
                <a:gd name="T43" fmla="*/ 0 h 1126"/>
                <a:gd name="T44" fmla="*/ 1 w 618"/>
                <a:gd name="T45" fmla="*/ 0 h 1126"/>
                <a:gd name="T46" fmla="*/ 1 w 618"/>
                <a:gd name="T47" fmla="*/ 0 h 1126"/>
                <a:gd name="T48" fmla="*/ 1 w 618"/>
                <a:gd name="T49" fmla="*/ 0 h 1126"/>
                <a:gd name="T50" fmla="*/ 1 w 618"/>
                <a:gd name="T51" fmla="*/ 0 h 1126"/>
                <a:gd name="T52" fmla="*/ 0 w 618"/>
                <a:gd name="T53" fmla="*/ 0 h 1126"/>
                <a:gd name="T54" fmla="*/ 1 w 618"/>
                <a:gd name="T55" fmla="*/ 0 h 1126"/>
                <a:gd name="T56" fmla="*/ 1 w 618"/>
                <a:gd name="T57" fmla="*/ 0 h 1126"/>
                <a:gd name="T58" fmla="*/ 1 w 618"/>
                <a:gd name="T59" fmla="*/ 0 h 1126"/>
                <a:gd name="T60" fmla="*/ 1 w 618"/>
                <a:gd name="T61" fmla="*/ 0 h 1126"/>
                <a:gd name="T62" fmla="*/ 1 w 618"/>
                <a:gd name="T63" fmla="*/ 0 h 1126"/>
                <a:gd name="T64" fmla="*/ 1 w 618"/>
                <a:gd name="T65" fmla="*/ 0 h 1126"/>
                <a:gd name="T66" fmla="*/ 1 w 618"/>
                <a:gd name="T67" fmla="*/ 0 h 1126"/>
                <a:gd name="T68" fmla="*/ 1 w 618"/>
                <a:gd name="T69" fmla="*/ 0 h 1126"/>
                <a:gd name="T70" fmla="*/ 1 w 618"/>
                <a:gd name="T71" fmla="*/ 0 h 1126"/>
                <a:gd name="T72" fmla="*/ 1 w 618"/>
                <a:gd name="T73" fmla="*/ 0 h 1126"/>
                <a:gd name="T74" fmla="*/ 1 w 618"/>
                <a:gd name="T75" fmla="*/ 0 h 1126"/>
                <a:gd name="T76" fmla="*/ 1 w 618"/>
                <a:gd name="T77" fmla="*/ 0 h 1126"/>
                <a:gd name="T78" fmla="*/ 1 w 618"/>
                <a:gd name="T79" fmla="*/ 0 h 1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1126"/>
                <a:gd name="T122" fmla="*/ 618 w 618"/>
                <a:gd name="T123" fmla="*/ 1126 h 1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1126">
                  <a:moveTo>
                    <a:pt x="618" y="6"/>
                  </a:moveTo>
                  <a:lnTo>
                    <a:pt x="565" y="82"/>
                  </a:lnTo>
                  <a:lnTo>
                    <a:pt x="530" y="152"/>
                  </a:lnTo>
                  <a:lnTo>
                    <a:pt x="519" y="228"/>
                  </a:lnTo>
                  <a:lnTo>
                    <a:pt x="513" y="327"/>
                  </a:lnTo>
                  <a:lnTo>
                    <a:pt x="492" y="177"/>
                  </a:lnTo>
                  <a:lnTo>
                    <a:pt x="441" y="287"/>
                  </a:lnTo>
                  <a:lnTo>
                    <a:pt x="424" y="388"/>
                  </a:lnTo>
                  <a:lnTo>
                    <a:pt x="424" y="493"/>
                  </a:lnTo>
                  <a:lnTo>
                    <a:pt x="452" y="664"/>
                  </a:lnTo>
                  <a:lnTo>
                    <a:pt x="500" y="802"/>
                  </a:lnTo>
                  <a:lnTo>
                    <a:pt x="570" y="962"/>
                  </a:lnTo>
                  <a:lnTo>
                    <a:pt x="471" y="821"/>
                  </a:lnTo>
                  <a:lnTo>
                    <a:pt x="399" y="681"/>
                  </a:lnTo>
                  <a:lnTo>
                    <a:pt x="346" y="534"/>
                  </a:lnTo>
                  <a:lnTo>
                    <a:pt x="312" y="388"/>
                  </a:lnTo>
                  <a:lnTo>
                    <a:pt x="300" y="489"/>
                  </a:lnTo>
                  <a:lnTo>
                    <a:pt x="308" y="622"/>
                  </a:lnTo>
                  <a:lnTo>
                    <a:pt x="342" y="762"/>
                  </a:lnTo>
                  <a:lnTo>
                    <a:pt x="382" y="896"/>
                  </a:lnTo>
                  <a:lnTo>
                    <a:pt x="213" y="622"/>
                  </a:lnTo>
                  <a:lnTo>
                    <a:pt x="183" y="622"/>
                  </a:lnTo>
                  <a:lnTo>
                    <a:pt x="200" y="762"/>
                  </a:lnTo>
                  <a:lnTo>
                    <a:pt x="264" y="954"/>
                  </a:lnTo>
                  <a:lnTo>
                    <a:pt x="352" y="1126"/>
                  </a:lnTo>
                  <a:lnTo>
                    <a:pt x="317" y="1126"/>
                  </a:lnTo>
                  <a:lnTo>
                    <a:pt x="0" y="787"/>
                  </a:lnTo>
                  <a:lnTo>
                    <a:pt x="232" y="962"/>
                  </a:lnTo>
                  <a:lnTo>
                    <a:pt x="154" y="821"/>
                  </a:lnTo>
                  <a:lnTo>
                    <a:pt x="114" y="686"/>
                  </a:lnTo>
                  <a:lnTo>
                    <a:pt x="106" y="588"/>
                  </a:lnTo>
                  <a:lnTo>
                    <a:pt x="179" y="498"/>
                  </a:lnTo>
                  <a:lnTo>
                    <a:pt x="260" y="377"/>
                  </a:lnTo>
                  <a:lnTo>
                    <a:pt x="312" y="293"/>
                  </a:lnTo>
                  <a:lnTo>
                    <a:pt x="399" y="276"/>
                  </a:lnTo>
                  <a:lnTo>
                    <a:pt x="407" y="181"/>
                  </a:lnTo>
                  <a:lnTo>
                    <a:pt x="500" y="31"/>
                  </a:lnTo>
                  <a:lnTo>
                    <a:pt x="587" y="0"/>
                  </a:lnTo>
                  <a:lnTo>
                    <a:pt x="6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8" name="Freeform 53"/>
            <p:cNvSpPr>
              <a:spLocks/>
            </p:cNvSpPr>
            <p:nvPr/>
          </p:nvSpPr>
          <p:spPr bwMode="auto">
            <a:xfrm>
              <a:off x="1202" y="2776"/>
              <a:ext cx="81" cy="244"/>
            </a:xfrm>
            <a:custGeom>
              <a:avLst/>
              <a:gdLst>
                <a:gd name="T0" fmla="*/ 0 w 164"/>
                <a:gd name="T1" fmla="*/ 0 h 486"/>
                <a:gd name="T2" fmla="*/ 0 w 164"/>
                <a:gd name="T3" fmla="*/ 1 h 486"/>
                <a:gd name="T4" fmla="*/ 0 w 164"/>
                <a:gd name="T5" fmla="*/ 1 h 486"/>
                <a:gd name="T6" fmla="*/ 0 w 164"/>
                <a:gd name="T7" fmla="*/ 1 h 486"/>
                <a:gd name="T8" fmla="*/ 0 w 164"/>
                <a:gd name="T9" fmla="*/ 1 h 486"/>
                <a:gd name="T10" fmla="*/ 0 w 164"/>
                <a:gd name="T11" fmla="*/ 1 h 486"/>
                <a:gd name="T12" fmla="*/ 0 w 164"/>
                <a:gd name="T13" fmla="*/ 1 h 486"/>
                <a:gd name="T14" fmla="*/ 0 w 164"/>
                <a:gd name="T15" fmla="*/ 1 h 486"/>
                <a:gd name="T16" fmla="*/ 0 w 164"/>
                <a:gd name="T17" fmla="*/ 1 h 486"/>
                <a:gd name="T18" fmla="*/ 0 w 164"/>
                <a:gd name="T19" fmla="*/ 0 h 486"/>
                <a:gd name="T20" fmla="*/ 0 w 164"/>
                <a:gd name="T21" fmla="*/ 0 h 4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86"/>
                <a:gd name="T35" fmla="*/ 164 w 164"/>
                <a:gd name="T36" fmla="*/ 486 h 4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86">
                  <a:moveTo>
                    <a:pt x="154" y="0"/>
                  </a:moveTo>
                  <a:lnTo>
                    <a:pt x="78" y="85"/>
                  </a:lnTo>
                  <a:lnTo>
                    <a:pt x="0" y="203"/>
                  </a:lnTo>
                  <a:lnTo>
                    <a:pt x="6" y="268"/>
                  </a:lnTo>
                  <a:lnTo>
                    <a:pt x="82" y="384"/>
                  </a:lnTo>
                  <a:lnTo>
                    <a:pt x="164" y="486"/>
                  </a:lnTo>
                  <a:lnTo>
                    <a:pt x="95" y="355"/>
                  </a:lnTo>
                  <a:lnTo>
                    <a:pt x="82" y="228"/>
                  </a:lnTo>
                  <a:lnTo>
                    <a:pt x="164" y="59"/>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39" name="Freeform 54"/>
            <p:cNvSpPr>
              <a:spLocks/>
            </p:cNvSpPr>
            <p:nvPr/>
          </p:nvSpPr>
          <p:spPr bwMode="auto">
            <a:xfrm>
              <a:off x="888" y="2900"/>
              <a:ext cx="308" cy="303"/>
            </a:xfrm>
            <a:custGeom>
              <a:avLst/>
              <a:gdLst>
                <a:gd name="T0" fmla="*/ 1 w 616"/>
                <a:gd name="T1" fmla="*/ 0 h 606"/>
                <a:gd name="T2" fmla="*/ 1 w 616"/>
                <a:gd name="T3" fmla="*/ 1 h 606"/>
                <a:gd name="T4" fmla="*/ 1 w 616"/>
                <a:gd name="T5" fmla="*/ 1 h 606"/>
                <a:gd name="T6" fmla="*/ 1 w 616"/>
                <a:gd name="T7" fmla="*/ 1 h 606"/>
                <a:gd name="T8" fmla="*/ 1 w 616"/>
                <a:gd name="T9" fmla="*/ 1 h 606"/>
                <a:gd name="T10" fmla="*/ 1 w 616"/>
                <a:gd name="T11" fmla="*/ 1 h 606"/>
                <a:gd name="T12" fmla="*/ 1 w 616"/>
                <a:gd name="T13" fmla="*/ 1 h 606"/>
                <a:gd name="T14" fmla="*/ 1 w 616"/>
                <a:gd name="T15" fmla="*/ 1 h 606"/>
                <a:gd name="T16" fmla="*/ 1 w 616"/>
                <a:gd name="T17" fmla="*/ 1 h 606"/>
                <a:gd name="T18" fmla="*/ 1 w 616"/>
                <a:gd name="T19" fmla="*/ 1 h 606"/>
                <a:gd name="T20" fmla="*/ 1 w 616"/>
                <a:gd name="T21" fmla="*/ 1 h 606"/>
                <a:gd name="T22" fmla="*/ 1 w 616"/>
                <a:gd name="T23" fmla="*/ 1 h 606"/>
                <a:gd name="T24" fmla="*/ 1 w 616"/>
                <a:gd name="T25" fmla="*/ 1 h 606"/>
                <a:gd name="T26" fmla="*/ 1 w 616"/>
                <a:gd name="T27" fmla="*/ 1 h 606"/>
                <a:gd name="T28" fmla="*/ 1 w 616"/>
                <a:gd name="T29" fmla="*/ 1 h 606"/>
                <a:gd name="T30" fmla="*/ 0 w 616"/>
                <a:gd name="T31" fmla="*/ 1 h 606"/>
                <a:gd name="T32" fmla="*/ 1 w 616"/>
                <a:gd name="T33" fmla="*/ 1 h 606"/>
                <a:gd name="T34" fmla="*/ 1 w 616"/>
                <a:gd name="T35" fmla="*/ 1 h 606"/>
                <a:gd name="T36" fmla="*/ 1 w 616"/>
                <a:gd name="T37" fmla="*/ 1 h 606"/>
                <a:gd name="T38" fmla="*/ 1 w 616"/>
                <a:gd name="T39" fmla="*/ 1 h 606"/>
                <a:gd name="T40" fmla="*/ 1 w 616"/>
                <a:gd name="T41" fmla="*/ 1 h 606"/>
                <a:gd name="T42" fmla="*/ 1 w 616"/>
                <a:gd name="T43" fmla="*/ 1 h 606"/>
                <a:gd name="T44" fmla="*/ 1 w 616"/>
                <a:gd name="T45" fmla="*/ 0 h 606"/>
                <a:gd name="T46" fmla="*/ 1 w 616"/>
                <a:gd name="T47" fmla="*/ 0 h 6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6"/>
                <a:gd name="T73" fmla="*/ 0 h 606"/>
                <a:gd name="T74" fmla="*/ 616 w 616"/>
                <a:gd name="T75" fmla="*/ 606 h 6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6" h="606">
                  <a:moveTo>
                    <a:pt x="576" y="0"/>
                  </a:moveTo>
                  <a:lnTo>
                    <a:pt x="576" y="51"/>
                  </a:lnTo>
                  <a:lnTo>
                    <a:pt x="616" y="137"/>
                  </a:lnTo>
                  <a:lnTo>
                    <a:pt x="576" y="119"/>
                  </a:lnTo>
                  <a:lnTo>
                    <a:pt x="534" y="161"/>
                  </a:lnTo>
                  <a:lnTo>
                    <a:pt x="511" y="232"/>
                  </a:lnTo>
                  <a:lnTo>
                    <a:pt x="486" y="355"/>
                  </a:lnTo>
                  <a:lnTo>
                    <a:pt x="486" y="502"/>
                  </a:lnTo>
                  <a:lnTo>
                    <a:pt x="500" y="606"/>
                  </a:lnTo>
                  <a:lnTo>
                    <a:pt x="456" y="513"/>
                  </a:lnTo>
                  <a:lnTo>
                    <a:pt x="405" y="471"/>
                  </a:lnTo>
                  <a:lnTo>
                    <a:pt x="353" y="454"/>
                  </a:lnTo>
                  <a:lnTo>
                    <a:pt x="281" y="454"/>
                  </a:lnTo>
                  <a:lnTo>
                    <a:pt x="190" y="467"/>
                  </a:lnTo>
                  <a:lnTo>
                    <a:pt x="81" y="502"/>
                  </a:lnTo>
                  <a:lnTo>
                    <a:pt x="0" y="547"/>
                  </a:lnTo>
                  <a:lnTo>
                    <a:pt x="59" y="454"/>
                  </a:lnTo>
                  <a:lnTo>
                    <a:pt x="146" y="349"/>
                  </a:lnTo>
                  <a:lnTo>
                    <a:pt x="247" y="260"/>
                  </a:lnTo>
                  <a:lnTo>
                    <a:pt x="382" y="175"/>
                  </a:lnTo>
                  <a:lnTo>
                    <a:pt x="475" y="102"/>
                  </a:lnTo>
                  <a:lnTo>
                    <a:pt x="534" y="38"/>
                  </a:lnTo>
                  <a:lnTo>
                    <a:pt x="5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0" name="Freeform 55"/>
            <p:cNvSpPr>
              <a:spLocks/>
            </p:cNvSpPr>
            <p:nvPr/>
          </p:nvSpPr>
          <p:spPr bwMode="auto">
            <a:xfrm>
              <a:off x="837" y="3007"/>
              <a:ext cx="667" cy="545"/>
            </a:xfrm>
            <a:custGeom>
              <a:avLst/>
              <a:gdLst>
                <a:gd name="T0" fmla="*/ 1 w 1333"/>
                <a:gd name="T1" fmla="*/ 1 h 1089"/>
                <a:gd name="T2" fmla="*/ 1 w 1333"/>
                <a:gd name="T3" fmla="*/ 1 h 1089"/>
                <a:gd name="T4" fmla="*/ 1 w 1333"/>
                <a:gd name="T5" fmla="*/ 1 h 1089"/>
                <a:gd name="T6" fmla="*/ 1 w 1333"/>
                <a:gd name="T7" fmla="*/ 1 h 1089"/>
                <a:gd name="T8" fmla="*/ 1 w 1333"/>
                <a:gd name="T9" fmla="*/ 1 h 1089"/>
                <a:gd name="T10" fmla="*/ 1 w 1333"/>
                <a:gd name="T11" fmla="*/ 1 h 1089"/>
                <a:gd name="T12" fmla="*/ 1 w 1333"/>
                <a:gd name="T13" fmla="*/ 1 h 1089"/>
                <a:gd name="T14" fmla="*/ 1 w 1333"/>
                <a:gd name="T15" fmla="*/ 1 h 1089"/>
                <a:gd name="T16" fmla="*/ 1 w 1333"/>
                <a:gd name="T17" fmla="*/ 1 h 1089"/>
                <a:gd name="T18" fmla="*/ 1 w 1333"/>
                <a:gd name="T19" fmla="*/ 1 h 1089"/>
                <a:gd name="T20" fmla="*/ 1 w 1333"/>
                <a:gd name="T21" fmla="*/ 1 h 1089"/>
                <a:gd name="T22" fmla="*/ 1 w 1333"/>
                <a:gd name="T23" fmla="*/ 1 h 1089"/>
                <a:gd name="T24" fmla="*/ 1 w 1333"/>
                <a:gd name="T25" fmla="*/ 1 h 1089"/>
                <a:gd name="T26" fmla="*/ 1 w 1333"/>
                <a:gd name="T27" fmla="*/ 1 h 1089"/>
                <a:gd name="T28" fmla="*/ 1 w 1333"/>
                <a:gd name="T29" fmla="*/ 1 h 1089"/>
                <a:gd name="T30" fmla="*/ 1 w 1333"/>
                <a:gd name="T31" fmla="*/ 1 h 1089"/>
                <a:gd name="T32" fmla="*/ 1 w 1333"/>
                <a:gd name="T33" fmla="*/ 1 h 1089"/>
                <a:gd name="T34" fmla="*/ 1 w 1333"/>
                <a:gd name="T35" fmla="*/ 1 h 1089"/>
                <a:gd name="T36" fmla="*/ 1 w 1333"/>
                <a:gd name="T37" fmla="*/ 1 h 1089"/>
                <a:gd name="T38" fmla="*/ 1 w 1333"/>
                <a:gd name="T39" fmla="*/ 1 h 1089"/>
                <a:gd name="T40" fmla="*/ 1 w 1333"/>
                <a:gd name="T41" fmla="*/ 1 h 1089"/>
                <a:gd name="T42" fmla="*/ 1 w 1333"/>
                <a:gd name="T43" fmla="*/ 1 h 1089"/>
                <a:gd name="T44" fmla="*/ 1 w 1333"/>
                <a:gd name="T45" fmla="*/ 1 h 1089"/>
                <a:gd name="T46" fmla="*/ 1 w 1333"/>
                <a:gd name="T47" fmla="*/ 1 h 1089"/>
                <a:gd name="T48" fmla="*/ 1 w 1333"/>
                <a:gd name="T49" fmla="*/ 1 h 1089"/>
                <a:gd name="T50" fmla="*/ 1 w 1333"/>
                <a:gd name="T51" fmla="*/ 1 h 1089"/>
                <a:gd name="T52" fmla="*/ 1 w 1333"/>
                <a:gd name="T53" fmla="*/ 1 h 1089"/>
                <a:gd name="T54" fmla="*/ 1 w 1333"/>
                <a:gd name="T55" fmla="*/ 1 h 1089"/>
                <a:gd name="T56" fmla="*/ 0 w 1333"/>
                <a:gd name="T57" fmla="*/ 1 h 1089"/>
                <a:gd name="T58" fmla="*/ 1 w 1333"/>
                <a:gd name="T59" fmla="*/ 1 h 1089"/>
                <a:gd name="T60" fmla="*/ 1 w 1333"/>
                <a:gd name="T61" fmla="*/ 1 h 1089"/>
                <a:gd name="T62" fmla="*/ 1 w 1333"/>
                <a:gd name="T63" fmla="*/ 1 h 1089"/>
                <a:gd name="T64" fmla="*/ 1 w 1333"/>
                <a:gd name="T65" fmla="*/ 1 h 1089"/>
                <a:gd name="T66" fmla="*/ 1 w 1333"/>
                <a:gd name="T67" fmla="*/ 0 h 10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3"/>
                <a:gd name="T103" fmla="*/ 0 h 1089"/>
                <a:gd name="T104" fmla="*/ 1333 w 1333"/>
                <a:gd name="T105" fmla="*/ 1089 h 10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3" h="1089">
                  <a:moveTo>
                    <a:pt x="764" y="0"/>
                  </a:moveTo>
                  <a:lnTo>
                    <a:pt x="823" y="89"/>
                  </a:lnTo>
                  <a:lnTo>
                    <a:pt x="905" y="157"/>
                  </a:lnTo>
                  <a:lnTo>
                    <a:pt x="987" y="203"/>
                  </a:lnTo>
                  <a:lnTo>
                    <a:pt x="1127" y="264"/>
                  </a:lnTo>
                  <a:lnTo>
                    <a:pt x="1205" y="269"/>
                  </a:lnTo>
                  <a:lnTo>
                    <a:pt x="1260" y="228"/>
                  </a:lnTo>
                  <a:lnTo>
                    <a:pt x="1333" y="256"/>
                  </a:lnTo>
                  <a:lnTo>
                    <a:pt x="1226" y="345"/>
                  </a:lnTo>
                  <a:lnTo>
                    <a:pt x="1144" y="439"/>
                  </a:lnTo>
                  <a:lnTo>
                    <a:pt x="1114" y="539"/>
                  </a:lnTo>
                  <a:lnTo>
                    <a:pt x="1015" y="579"/>
                  </a:lnTo>
                  <a:lnTo>
                    <a:pt x="882" y="657"/>
                  </a:lnTo>
                  <a:lnTo>
                    <a:pt x="829" y="657"/>
                  </a:lnTo>
                  <a:lnTo>
                    <a:pt x="833" y="709"/>
                  </a:lnTo>
                  <a:lnTo>
                    <a:pt x="905" y="743"/>
                  </a:lnTo>
                  <a:lnTo>
                    <a:pt x="922" y="796"/>
                  </a:lnTo>
                  <a:lnTo>
                    <a:pt x="892" y="756"/>
                  </a:lnTo>
                  <a:lnTo>
                    <a:pt x="846" y="731"/>
                  </a:lnTo>
                  <a:lnTo>
                    <a:pt x="787" y="726"/>
                  </a:lnTo>
                  <a:lnTo>
                    <a:pt x="682" y="726"/>
                  </a:lnTo>
                  <a:lnTo>
                    <a:pt x="557" y="760"/>
                  </a:lnTo>
                  <a:lnTo>
                    <a:pt x="399" y="866"/>
                  </a:lnTo>
                  <a:lnTo>
                    <a:pt x="399" y="959"/>
                  </a:lnTo>
                  <a:lnTo>
                    <a:pt x="390" y="1024"/>
                  </a:lnTo>
                  <a:lnTo>
                    <a:pt x="418" y="1085"/>
                  </a:lnTo>
                  <a:lnTo>
                    <a:pt x="325" y="1085"/>
                  </a:lnTo>
                  <a:lnTo>
                    <a:pt x="207" y="1054"/>
                  </a:lnTo>
                  <a:lnTo>
                    <a:pt x="182" y="1089"/>
                  </a:lnTo>
                  <a:lnTo>
                    <a:pt x="196" y="1047"/>
                  </a:lnTo>
                  <a:lnTo>
                    <a:pt x="253" y="967"/>
                  </a:lnTo>
                  <a:lnTo>
                    <a:pt x="342" y="885"/>
                  </a:lnTo>
                  <a:lnTo>
                    <a:pt x="424" y="815"/>
                  </a:lnTo>
                  <a:lnTo>
                    <a:pt x="557" y="722"/>
                  </a:lnTo>
                  <a:lnTo>
                    <a:pt x="686" y="667"/>
                  </a:lnTo>
                  <a:lnTo>
                    <a:pt x="639" y="627"/>
                  </a:lnTo>
                  <a:lnTo>
                    <a:pt x="557" y="610"/>
                  </a:lnTo>
                  <a:lnTo>
                    <a:pt x="483" y="596"/>
                  </a:lnTo>
                  <a:lnTo>
                    <a:pt x="430" y="562"/>
                  </a:lnTo>
                  <a:lnTo>
                    <a:pt x="365" y="486"/>
                  </a:lnTo>
                  <a:lnTo>
                    <a:pt x="312" y="435"/>
                  </a:lnTo>
                  <a:lnTo>
                    <a:pt x="243" y="421"/>
                  </a:lnTo>
                  <a:lnTo>
                    <a:pt x="160" y="427"/>
                  </a:lnTo>
                  <a:lnTo>
                    <a:pt x="95" y="452"/>
                  </a:lnTo>
                  <a:lnTo>
                    <a:pt x="150" y="414"/>
                  </a:lnTo>
                  <a:lnTo>
                    <a:pt x="236" y="397"/>
                  </a:lnTo>
                  <a:lnTo>
                    <a:pt x="317" y="404"/>
                  </a:lnTo>
                  <a:lnTo>
                    <a:pt x="393" y="444"/>
                  </a:lnTo>
                  <a:lnTo>
                    <a:pt x="454" y="496"/>
                  </a:lnTo>
                  <a:lnTo>
                    <a:pt x="511" y="515"/>
                  </a:lnTo>
                  <a:lnTo>
                    <a:pt x="601" y="526"/>
                  </a:lnTo>
                  <a:lnTo>
                    <a:pt x="711" y="526"/>
                  </a:lnTo>
                  <a:lnTo>
                    <a:pt x="618" y="452"/>
                  </a:lnTo>
                  <a:lnTo>
                    <a:pt x="511" y="404"/>
                  </a:lnTo>
                  <a:lnTo>
                    <a:pt x="365" y="357"/>
                  </a:lnTo>
                  <a:lnTo>
                    <a:pt x="230" y="340"/>
                  </a:lnTo>
                  <a:lnTo>
                    <a:pt x="112" y="351"/>
                  </a:lnTo>
                  <a:lnTo>
                    <a:pt x="0" y="387"/>
                  </a:lnTo>
                  <a:lnTo>
                    <a:pt x="120" y="328"/>
                  </a:lnTo>
                  <a:lnTo>
                    <a:pt x="260" y="315"/>
                  </a:lnTo>
                  <a:lnTo>
                    <a:pt x="407" y="328"/>
                  </a:lnTo>
                  <a:lnTo>
                    <a:pt x="542" y="363"/>
                  </a:lnTo>
                  <a:lnTo>
                    <a:pt x="682" y="414"/>
                  </a:lnTo>
                  <a:lnTo>
                    <a:pt x="823" y="486"/>
                  </a:lnTo>
                  <a:lnTo>
                    <a:pt x="816" y="302"/>
                  </a:lnTo>
                  <a:lnTo>
                    <a:pt x="793" y="157"/>
                  </a:lnTo>
                  <a:lnTo>
                    <a:pt x="764" y="34"/>
                  </a:lnTo>
                  <a:lnTo>
                    <a:pt x="7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1" name="Freeform 56"/>
            <p:cNvSpPr>
              <a:spLocks/>
            </p:cNvSpPr>
            <p:nvPr/>
          </p:nvSpPr>
          <p:spPr bwMode="auto">
            <a:xfrm>
              <a:off x="722" y="3226"/>
              <a:ext cx="228" cy="334"/>
            </a:xfrm>
            <a:custGeom>
              <a:avLst/>
              <a:gdLst>
                <a:gd name="T0" fmla="*/ 1 w 454"/>
                <a:gd name="T1" fmla="*/ 0 h 669"/>
                <a:gd name="T2" fmla="*/ 1 w 454"/>
                <a:gd name="T3" fmla="*/ 0 h 669"/>
                <a:gd name="T4" fmla="*/ 1 w 454"/>
                <a:gd name="T5" fmla="*/ 0 h 669"/>
                <a:gd name="T6" fmla="*/ 1 w 454"/>
                <a:gd name="T7" fmla="*/ 0 h 669"/>
                <a:gd name="T8" fmla="*/ 0 w 454"/>
                <a:gd name="T9" fmla="*/ 0 h 669"/>
                <a:gd name="T10" fmla="*/ 1 w 454"/>
                <a:gd name="T11" fmla="*/ 0 h 669"/>
                <a:gd name="T12" fmla="*/ 1 w 454"/>
                <a:gd name="T13" fmla="*/ 0 h 669"/>
                <a:gd name="T14" fmla="*/ 1 w 454"/>
                <a:gd name="T15" fmla="*/ 0 h 669"/>
                <a:gd name="T16" fmla="*/ 1 w 454"/>
                <a:gd name="T17" fmla="*/ 0 h 669"/>
                <a:gd name="T18" fmla="*/ 1 w 454"/>
                <a:gd name="T19" fmla="*/ 0 h 669"/>
                <a:gd name="T20" fmla="*/ 1 w 454"/>
                <a:gd name="T21" fmla="*/ 0 h 669"/>
                <a:gd name="T22" fmla="*/ 1 w 454"/>
                <a:gd name="T23" fmla="*/ 0 h 669"/>
                <a:gd name="T24" fmla="*/ 1 w 454"/>
                <a:gd name="T25" fmla="*/ 0 h 669"/>
                <a:gd name="T26" fmla="*/ 1 w 454"/>
                <a:gd name="T27" fmla="*/ 0 h 669"/>
                <a:gd name="T28" fmla="*/ 1 w 454"/>
                <a:gd name="T29" fmla="*/ 0 h 669"/>
                <a:gd name="T30" fmla="*/ 1 w 454"/>
                <a:gd name="T31" fmla="*/ 0 h 669"/>
                <a:gd name="T32" fmla="*/ 1 w 454"/>
                <a:gd name="T33" fmla="*/ 0 h 669"/>
                <a:gd name="T34" fmla="*/ 1 w 454"/>
                <a:gd name="T35" fmla="*/ 0 h 669"/>
                <a:gd name="T36" fmla="*/ 1 w 454"/>
                <a:gd name="T37" fmla="*/ 0 h 669"/>
                <a:gd name="T38" fmla="*/ 1 w 454"/>
                <a:gd name="T39" fmla="*/ 0 h 669"/>
                <a:gd name="T40" fmla="*/ 1 w 454"/>
                <a:gd name="T41" fmla="*/ 0 h 669"/>
                <a:gd name="T42" fmla="*/ 1 w 454"/>
                <a:gd name="T43" fmla="*/ 0 h 669"/>
                <a:gd name="T44" fmla="*/ 1 w 454"/>
                <a:gd name="T45" fmla="*/ 0 h 669"/>
                <a:gd name="T46" fmla="*/ 1 w 454"/>
                <a:gd name="T47" fmla="*/ 0 h 669"/>
                <a:gd name="T48" fmla="*/ 1 w 454"/>
                <a:gd name="T49" fmla="*/ 0 h 669"/>
                <a:gd name="T50" fmla="*/ 1 w 454"/>
                <a:gd name="T51" fmla="*/ 0 h 669"/>
                <a:gd name="T52" fmla="*/ 1 w 454"/>
                <a:gd name="T53" fmla="*/ 0 h 669"/>
                <a:gd name="T54" fmla="*/ 1 w 454"/>
                <a:gd name="T55" fmla="*/ 0 h 669"/>
                <a:gd name="T56" fmla="*/ 1 w 454"/>
                <a:gd name="T57" fmla="*/ 0 h 669"/>
                <a:gd name="T58" fmla="*/ 1 w 454"/>
                <a:gd name="T59" fmla="*/ 0 h 669"/>
                <a:gd name="T60" fmla="*/ 1 w 454"/>
                <a:gd name="T61" fmla="*/ 0 h 669"/>
                <a:gd name="T62" fmla="*/ 1 w 454"/>
                <a:gd name="T63" fmla="*/ 0 h 669"/>
                <a:gd name="T64" fmla="*/ 1 w 454"/>
                <a:gd name="T65" fmla="*/ 0 h 669"/>
                <a:gd name="T66" fmla="*/ 1 w 454"/>
                <a:gd name="T67" fmla="*/ 0 h 669"/>
                <a:gd name="T68" fmla="*/ 1 w 454"/>
                <a:gd name="T69" fmla="*/ 0 h 669"/>
                <a:gd name="T70" fmla="*/ 1 w 454"/>
                <a:gd name="T71" fmla="*/ 0 h 669"/>
                <a:gd name="T72" fmla="*/ 1 w 454"/>
                <a:gd name="T73" fmla="*/ 0 h 6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669"/>
                <a:gd name="T113" fmla="*/ 454 w 454"/>
                <a:gd name="T114" fmla="*/ 669 h 6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669">
                  <a:moveTo>
                    <a:pt x="198" y="0"/>
                  </a:moveTo>
                  <a:lnTo>
                    <a:pt x="108" y="72"/>
                  </a:lnTo>
                  <a:lnTo>
                    <a:pt x="40" y="154"/>
                  </a:lnTo>
                  <a:lnTo>
                    <a:pt x="7" y="338"/>
                  </a:lnTo>
                  <a:lnTo>
                    <a:pt x="0" y="500"/>
                  </a:lnTo>
                  <a:lnTo>
                    <a:pt x="44" y="570"/>
                  </a:lnTo>
                  <a:lnTo>
                    <a:pt x="118" y="617"/>
                  </a:lnTo>
                  <a:lnTo>
                    <a:pt x="243" y="606"/>
                  </a:lnTo>
                  <a:lnTo>
                    <a:pt x="374" y="669"/>
                  </a:lnTo>
                  <a:lnTo>
                    <a:pt x="372" y="629"/>
                  </a:lnTo>
                  <a:lnTo>
                    <a:pt x="388" y="568"/>
                  </a:lnTo>
                  <a:lnTo>
                    <a:pt x="422" y="524"/>
                  </a:lnTo>
                  <a:lnTo>
                    <a:pt x="454" y="490"/>
                  </a:lnTo>
                  <a:lnTo>
                    <a:pt x="428" y="498"/>
                  </a:lnTo>
                  <a:lnTo>
                    <a:pt x="428" y="450"/>
                  </a:lnTo>
                  <a:lnTo>
                    <a:pt x="447" y="355"/>
                  </a:lnTo>
                  <a:lnTo>
                    <a:pt x="405" y="334"/>
                  </a:lnTo>
                  <a:lnTo>
                    <a:pt x="228" y="454"/>
                  </a:lnTo>
                  <a:lnTo>
                    <a:pt x="262" y="359"/>
                  </a:lnTo>
                  <a:lnTo>
                    <a:pt x="310" y="300"/>
                  </a:lnTo>
                  <a:lnTo>
                    <a:pt x="255" y="323"/>
                  </a:lnTo>
                  <a:lnTo>
                    <a:pt x="182" y="372"/>
                  </a:lnTo>
                  <a:lnTo>
                    <a:pt x="127" y="408"/>
                  </a:lnTo>
                  <a:lnTo>
                    <a:pt x="140" y="365"/>
                  </a:lnTo>
                  <a:lnTo>
                    <a:pt x="173" y="308"/>
                  </a:lnTo>
                  <a:lnTo>
                    <a:pt x="234" y="245"/>
                  </a:lnTo>
                  <a:lnTo>
                    <a:pt x="289" y="197"/>
                  </a:lnTo>
                  <a:lnTo>
                    <a:pt x="222" y="220"/>
                  </a:lnTo>
                  <a:lnTo>
                    <a:pt x="156" y="258"/>
                  </a:lnTo>
                  <a:lnTo>
                    <a:pt x="93" y="308"/>
                  </a:lnTo>
                  <a:lnTo>
                    <a:pt x="80" y="262"/>
                  </a:lnTo>
                  <a:lnTo>
                    <a:pt x="76" y="201"/>
                  </a:lnTo>
                  <a:lnTo>
                    <a:pt x="83" y="146"/>
                  </a:lnTo>
                  <a:lnTo>
                    <a:pt x="110" y="85"/>
                  </a:lnTo>
                  <a:lnTo>
                    <a:pt x="131" y="55"/>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2" name="Freeform 57"/>
            <p:cNvSpPr>
              <a:spLocks/>
            </p:cNvSpPr>
            <p:nvPr/>
          </p:nvSpPr>
          <p:spPr bwMode="auto">
            <a:xfrm>
              <a:off x="1067" y="3348"/>
              <a:ext cx="391" cy="309"/>
            </a:xfrm>
            <a:custGeom>
              <a:avLst/>
              <a:gdLst>
                <a:gd name="T0" fmla="*/ 0 w 783"/>
                <a:gd name="T1" fmla="*/ 1 h 618"/>
                <a:gd name="T2" fmla="*/ 0 w 783"/>
                <a:gd name="T3" fmla="*/ 1 h 618"/>
                <a:gd name="T4" fmla="*/ 0 w 783"/>
                <a:gd name="T5" fmla="*/ 1 h 618"/>
                <a:gd name="T6" fmla="*/ 0 w 783"/>
                <a:gd name="T7" fmla="*/ 1 h 618"/>
                <a:gd name="T8" fmla="*/ 0 w 783"/>
                <a:gd name="T9" fmla="*/ 1 h 618"/>
                <a:gd name="T10" fmla="*/ 0 w 783"/>
                <a:gd name="T11" fmla="*/ 1 h 618"/>
                <a:gd name="T12" fmla="*/ 0 w 783"/>
                <a:gd name="T13" fmla="*/ 1 h 618"/>
                <a:gd name="T14" fmla="*/ 0 w 783"/>
                <a:gd name="T15" fmla="*/ 1 h 618"/>
                <a:gd name="T16" fmla="*/ 0 w 783"/>
                <a:gd name="T17" fmla="*/ 1 h 618"/>
                <a:gd name="T18" fmla="*/ 0 w 783"/>
                <a:gd name="T19" fmla="*/ 1 h 618"/>
                <a:gd name="T20" fmla="*/ 0 w 783"/>
                <a:gd name="T21" fmla="*/ 1 h 618"/>
                <a:gd name="T22" fmla="*/ 0 w 783"/>
                <a:gd name="T23" fmla="*/ 1 h 618"/>
                <a:gd name="T24" fmla="*/ 0 w 783"/>
                <a:gd name="T25" fmla="*/ 1 h 618"/>
                <a:gd name="T26" fmla="*/ 0 w 783"/>
                <a:gd name="T27" fmla="*/ 1 h 618"/>
                <a:gd name="T28" fmla="*/ 0 w 783"/>
                <a:gd name="T29" fmla="*/ 1 h 618"/>
                <a:gd name="T30" fmla="*/ 0 w 783"/>
                <a:gd name="T31" fmla="*/ 1 h 618"/>
                <a:gd name="T32" fmla="*/ 0 w 783"/>
                <a:gd name="T33" fmla="*/ 1 h 618"/>
                <a:gd name="T34" fmla="*/ 0 w 783"/>
                <a:gd name="T35" fmla="*/ 1 h 618"/>
                <a:gd name="T36" fmla="*/ 0 w 783"/>
                <a:gd name="T37" fmla="*/ 1 h 618"/>
                <a:gd name="T38" fmla="*/ 0 w 783"/>
                <a:gd name="T39" fmla="*/ 1 h 618"/>
                <a:gd name="T40" fmla="*/ 0 w 783"/>
                <a:gd name="T41" fmla="*/ 1 h 618"/>
                <a:gd name="T42" fmla="*/ 0 w 783"/>
                <a:gd name="T43" fmla="*/ 1 h 618"/>
                <a:gd name="T44" fmla="*/ 0 w 783"/>
                <a:gd name="T45" fmla="*/ 1 h 618"/>
                <a:gd name="T46" fmla="*/ 0 w 783"/>
                <a:gd name="T47" fmla="*/ 0 h 618"/>
                <a:gd name="T48" fmla="*/ 0 w 783"/>
                <a:gd name="T49" fmla="*/ 1 h 618"/>
                <a:gd name="T50" fmla="*/ 0 w 783"/>
                <a:gd name="T51" fmla="*/ 1 h 618"/>
                <a:gd name="T52" fmla="*/ 0 w 783"/>
                <a:gd name="T53" fmla="*/ 1 h 618"/>
                <a:gd name="T54" fmla="*/ 0 w 783"/>
                <a:gd name="T55" fmla="*/ 1 h 618"/>
                <a:gd name="T56" fmla="*/ 0 w 783"/>
                <a:gd name="T57" fmla="*/ 1 h 618"/>
                <a:gd name="T58" fmla="*/ 0 w 783"/>
                <a:gd name="T59" fmla="*/ 1 h 618"/>
                <a:gd name="T60" fmla="*/ 0 w 783"/>
                <a:gd name="T61" fmla="*/ 1 h 618"/>
                <a:gd name="T62" fmla="*/ 0 w 783"/>
                <a:gd name="T63" fmla="*/ 1 h 618"/>
                <a:gd name="T64" fmla="*/ 0 w 783"/>
                <a:gd name="T65" fmla="*/ 1 h 618"/>
                <a:gd name="T66" fmla="*/ 0 w 783"/>
                <a:gd name="T67" fmla="*/ 1 h 618"/>
                <a:gd name="T68" fmla="*/ 0 w 783"/>
                <a:gd name="T69" fmla="*/ 1 h 618"/>
                <a:gd name="T70" fmla="*/ 0 w 783"/>
                <a:gd name="T71" fmla="*/ 1 h 618"/>
                <a:gd name="T72" fmla="*/ 0 w 783"/>
                <a:gd name="T73" fmla="*/ 1 h 618"/>
                <a:gd name="T74" fmla="*/ 0 w 783"/>
                <a:gd name="T75" fmla="*/ 1 h 618"/>
                <a:gd name="T76" fmla="*/ 0 w 783"/>
                <a:gd name="T77" fmla="*/ 1 h 618"/>
                <a:gd name="T78" fmla="*/ 0 w 783"/>
                <a:gd name="T79" fmla="*/ 1 h 618"/>
                <a:gd name="T80" fmla="*/ 0 w 783"/>
                <a:gd name="T81" fmla="*/ 1 h 618"/>
                <a:gd name="T82" fmla="*/ 0 w 783"/>
                <a:gd name="T83" fmla="*/ 1 h 618"/>
                <a:gd name="T84" fmla="*/ 0 w 783"/>
                <a:gd name="T85" fmla="*/ 1 h 618"/>
                <a:gd name="T86" fmla="*/ 0 w 783"/>
                <a:gd name="T87" fmla="*/ 1 h 618"/>
                <a:gd name="T88" fmla="*/ 0 w 783"/>
                <a:gd name="T89" fmla="*/ 1 h 618"/>
                <a:gd name="T90" fmla="*/ 0 w 783"/>
                <a:gd name="T91" fmla="*/ 1 h 618"/>
                <a:gd name="T92" fmla="*/ 0 w 783"/>
                <a:gd name="T93" fmla="*/ 1 h 6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3"/>
                <a:gd name="T142" fmla="*/ 0 h 618"/>
                <a:gd name="T143" fmla="*/ 783 w 783"/>
                <a:gd name="T144" fmla="*/ 618 h 6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3" h="618">
                  <a:moveTo>
                    <a:pt x="0" y="393"/>
                  </a:moveTo>
                  <a:lnTo>
                    <a:pt x="53" y="331"/>
                  </a:lnTo>
                  <a:lnTo>
                    <a:pt x="137" y="239"/>
                  </a:lnTo>
                  <a:lnTo>
                    <a:pt x="209" y="188"/>
                  </a:lnTo>
                  <a:lnTo>
                    <a:pt x="291" y="154"/>
                  </a:lnTo>
                  <a:lnTo>
                    <a:pt x="397" y="127"/>
                  </a:lnTo>
                  <a:lnTo>
                    <a:pt x="240" y="188"/>
                  </a:lnTo>
                  <a:lnTo>
                    <a:pt x="188" y="228"/>
                  </a:lnTo>
                  <a:lnTo>
                    <a:pt x="175" y="279"/>
                  </a:lnTo>
                  <a:lnTo>
                    <a:pt x="175" y="329"/>
                  </a:lnTo>
                  <a:lnTo>
                    <a:pt x="188" y="374"/>
                  </a:lnTo>
                  <a:lnTo>
                    <a:pt x="205" y="407"/>
                  </a:lnTo>
                  <a:lnTo>
                    <a:pt x="350" y="433"/>
                  </a:lnTo>
                  <a:lnTo>
                    <a:pt x="418" y="450"/>
                  </a:lnTo>
                  <a:lnTo>
                    <a:pt x="405" y="395"/>
                  </a:lnTo>
                  <a:lnTo>
                    <a:pt x="405" y="334"/>
                  </a:lnTo>
                  <a:lnTo>
                    <a:pt x="428" y="258"/>
                  </a:lnTo>
                  <a:lnTo>
                    <a:pt x="570" y="150"/>
                  </a:lnTo>
                  <a:lnTo>
                    <a:pt x="466" y="127"/>
                  </a:lnTo>
                  <a:lnTo>
                    <a:pt x="591" y="127"/>
                  </a:lnTo>
                  <a:lnTo>
                    <a:pt x="639" y="106"/>
                  </a:lnTo>
                  <a:lnTo>
                    <a:pt x="688" y="89"/>
                  </a:lnTo>
                  <a:lnTo>
                    <a:pt x="709" y="30"/>
                  </a:lnTo>
                  <a:lnTo>
                    <a:pt x="783" y="0"/>
                  </a:lnTo>
                  <a:lnTo>
                    <a:pt x="723" y="55"/>
                  </a:lnTo>
                  <a:lnTo>
                    <a:pt x="719" y="103"/>
                  </a:lnTo>
                  <a:lnTo>
                    <a:pt x="662" y="114"/>
                  </a:lnTo>
                  <a:lnTo>
                    <a:pt x="622" y="171"/>
                  </a:lnTo>
                  <a:lnTo>
                    <a:pt x="622" y="228"/>
                  </a:lnTo>
                  <a:lnTo>
                    <a:pt x="588" y="266"/>
                  </a:lnTo>
                  <a:lnTo>
                    <a:pt x="578" y="323"/>
                  </a:lnTo>
                  <a:lnTo>
                    <a:pt x="591" y="380"/>
                  </a:lnTo>
                  <a:lnTo>
                    <a:pt x="570" y="433"/>
                  </a:lnTo>
                  <a:lnTo>
                    <a:pt x="570" y="485"/>
                  </a:lnTo>
                  <a:lnTo>
                    <a:pt x="608" y="526"/>
                  </a:lnTo>
                  <a:lnTo>
                    <a:pt x="757" y="618"/>
                  </a:lnTo>
                  <a:lnTo>
                    <a:pt x="679" y="610"/>
                  </a:lnTo>
                  <a:lnTo>
                    <a:pt x="527" y="553"/>
                  </a:lnTo>
                  <a:lnTo>
                    <a:pt x="388" y="473"/>
                  </a:lnTo>
                  <a:lnTo>
                    <a:pt x="333" y="450"/>
                  </a:lnTo>
                  <a:lnTo>
                    <a:pt x="281" y="435"/>
                  </a:lnTo>
                  <a:lnTo>
                    <a:pt x="165" y="435"/>
                  </a:lnTo>
                  <a:lnTo>
                    <a:pt x="114" y="424"/>
                  </a:lnTo>
                  <a:lnTo>
                    <a:pt x="80" y="407"/>
                  </a:lnTo>
                  <a:lnTo>
                    <a:pt x="48" y="380"/>
                  </a:lnTo>
                  <a:lnTo>
                    <a:pt x="0" y="3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3" name="Freeform 58"/>
            <p:cNvSpPr>
              <a:spLocks/>
            </p:cNvSpPr>
            <p:nvPr/>
          </p:nvSpPr>
          <p:spPr bwMode="auto">
            <a:xfrm>
              <a:off x="1510" y="3417"/>
              <a:ext cx="212" cy="228"/>
            </a:xfrm>
            <a:custGeom>
              <a:avLst/>
              <a:gdLst>
                <a:gd name="T0" fmla="*/ 0 w 422"/>
                <a:gd name="T1" fmla="*/ 0 h 456"/>
                <a:gd name="T2" fmla="*/ 1 w 422"/>
                <a:gd name="T3" fmla="*/ 1 h 456"/>
                <a:gd name="T4" fmla="*/ 1 w 422"/>
                <a:gd name="T5" fmla="*/ 1 h 456"/>
                <a:gd name="T6" fmla="*/ 1 w 422"/>
                <a:gd name="T7" fmla="*/ 1 h 456"/>
                <a:gd name="T8" fmla="*/ 1 w 422"/>
                <a:gd name="T9" fmla="*/ 1 h 456"/>
                <a:gd name="T10" fmla="*/ 1 w 422"/>
                <a:gd name="T11" fmla="*/ 1 h 456"/>
                <a:gd name="T12" fmla="*/ 1 w 422"/>
                <a:gd name="T13" fmla="*/ 1 h 456"/>
                <a:gd name="T14" fmla="*/ 1 w 422"/>
                <a:gd name="T15" fmla="*/ 1 h 456"/>
                <a:gd name="T16" fmla="*/ 1 w 422"/>
                <a:gd name="T17" fmla="*/ 1 h 456"/>
                <a:gd name="T18" fmla="*/ 1 w 422"/>
                <a:gd name="T19" fmla="*/ 1 h 456"/>
                <a:gd name="T20" fmla="*/ 1 w 422"/>
                <a:gd name="T21" fmla="*/ 1 h 456"/>
                <a:gd name="T22" fmla="*/ 0 w 422"/>
                <a:gd name="T23" fmla="*/ 1 h 456"/>
                <a:gd name="T24" fmla="*/ 0 w 422"/>
                <a:gd name="T25" fmla="*/ 0 h 456"/>
                <a:gd name="T26" fmla="*/ 0 w 422"/>
                <a:gd name="T27" fmla="*/ 0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2"/>
                <a:gd name="T43" fmla="*/ 0 h 456"/>
                <a:gd name="T44" fmla="*/ 422 w 422"/>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2" h="456">
                  <a:moveTo>
                    <a:pt x="0" y="0"/>
                  </a:moveTo>
                  <a:lnTo>
                    <a:pt x="209" y="108"/>
                  </a:lnTo>
                  <a:lnTo>
                    <a:pt x="354" y="298"/>
                  </a:lnTo>
                  <a:lnTo>
                    <a:pt x="422" y="321"/>
                  </a:lnTo>
                  <a:lnTo>
                    <a:pt x="380" y="351"/>
                  </a:lnTo>
                  <a:lnTo>
                    <a:pt x="356" y="348"/>
                  </a:lnTo>
                  <a:lnTo>
                    <a:pt x="369" y="437"/>
                  </a:lnTo>
                  <a:lnTo>
                    <a:pt x="342" y="456"/>
                  </a:lnTo>
                  <a:lnTo>
                    <a:pt x="356" y="429"/>
                  </a:lnTo>
                  <a:lnTo>
                    <a:pt x="335" y="334"/>
                  </a:lnTo>
                  <a:lnTo>
                    <a:pt x="190" y="129"/>
                  </a:lnTo>
                  <a:lnTo>
                    <a:pt x="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4" name="Freeform 59"/>
            <p:cNvSpPr>
              <a:spLocks/>
            </p:cNvSpPr>
            <p:nvPr/>
          </p:nvSpPr>
          <p:spPr bwMode="auto">
            <a:xfrm>
              <a:off x="1465" y="3478"/>
              <a:ext cx="206" cy="179"/>
            </a:xfrm>
            <a:custGeom>
              <a:avLst/>
              <a:gdLst>
                <a:gd name="T0" fmla="*/ 1 w 412"/>
                <a:gd name="T1" fmla="*/ 0 h 360"/>
                <a:gd name="T2" fmla="*/ 1 w 412"/>
                <a:gd name="T3" fmla="*/ 0 h 360"/>
                <a:gd name="T4" fmla="*/ 1 w 412"/>
                <a:gd name="T5" fmla="*/ 0 h 360"/>
                <a:gd name="T6" fmla="*/ 1 w 412"/>
                <a:gd name="T7" fmla="*/ 0 h 360"/>
                <a:gd name="T8" fmla="*/ 1 w 412"/>
                <a:gd name="T9" fmla="*/ 0 h 360"/>
                <a:gd name="T10" fmla="*/ 1 w 412"/>
                <a:gd name="T11" fmla="*/ 0 h 360"/>
                <a:gd name="T12" fmla="*/ 1 w 412"/>
                <a:gd name="T13" fmla="*/ 0 h 360"/>
                <a:gd name="T14" fmla="*/ 1 w 412"/>
                <a:gd name="T15" fmla="*/ 0 h 360"/>
                <a:gd name="T16" fmla="*/ 1 w 412"/>
                <a:gd name="T17" fmla="*/ 0 h 360"/>
                <a:gd name="T18" fmla="*/ 1 w 412"/>
                <a:gd name="T19" fmla="*/ 0 h 360"/>
                <a:gd name="T20" fmla="*/ 1 w 412"/>
                <a:gd name="T21" fmla="*/ 0 h 360"/>
                <a:gd name="T22" fmla="*/ 1 w 412"/>
                <a:gd name="T23" fmla="*/ 0 h 360"/>
                <a:gd name="T24" fmla="*/ 0 w 412"/>
                <a:gd name="T25" fmla="*/ 0 h 360"/>
                <a:gd name="T26" fmla="*/ 1 w 412"/>
                <a:gd name="T27" fmla="*/ 0 h 360"/>
                <a:gd name="T28" fmla="*/ 1 w 412"/>
                <a:gd name="T29" fmla="*/ 0 h 360"/>
                <a:gd name="T30" fmla="*/ 1 w 412"/>
                <a:gd name="T31" fmla="*/ 0 h 360"/>
                <a:gd name="T32" fmla="*/ 1 w 412"/>
                <a:gd name="T33" fmla="*/ 0 h 360"/>
                <a:gd name="T34" fmla="*/ 1 w 412"/>
                <a:gd name="T35" fmla="*/ 0 h 360"/>
                <a:gd name="T36" fmla="*/ 1 w 412"/>
                <a:gd name="T37" fmla="*/ 0 h 360"/>
                <a:gd name="T38" fmla="*/ 1 w 412"/>
                <a:gd name="T39" fmla="*/ 0 h 360"/>
                <a:gd name="T40" fmla="*/ 1 w 412"/>
                <a:gd name="T41" fmla="*/ 0 h 360"/>
                <a:gd name="T42" fmla="*/ 1 w 412"/>
                <a:gd name="T43" fmla="*/ 0 h 360"/>
                <a:gd name="T44" fmla="*/ 1 w 412"/>
                <a:gd name="T45" fmla="*/ 0 h 3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360"/>
                <a:gd name="T71" fmla="*/ 412 w 412"/>
                <a:gd name="T72" fmla="*/ 360 h 3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360">
                  <a:moveTo>
                    <a:pt x="34" y="0"/>
                  </a:moveTo>
                  <a:lnTo>
                    <a:pt x="112" y="84"/>
                  </a:lnTo>
                  <a:lnTo>
                    <a:pt x="216" y="137"/>
                  </a:lnTo>
                  <a:lnTo>
                    <a:pt x="351" y="291"/>
                  </a:lnTo>
                  <a:lnTo>
                    <a:pt x="412" y="325"/>
                  </a:lnTo>
                  <a:lnTo>
                    <a:pt x="348" y="308"/>
                  </a:lnTo>
                  <a:lnTo>
                    <a:pt x="256" y="325"/>
                  </a:lnTo>
                  <a:lnTo>
                    <a:pt x="188" y="325"/>
                  </a:lnTo>
                  <a:lnTo>
                    <a:pt x="123" y="356"/>
                  </a:lnTo>
                  <a:lnTo>
                    <a:pt x="83" y="360"/>
                  </a:lnTo>
                  <a:lnTo>
                    <a:pt x="76" y="352"/>
                  </a:lnTo>
                  <a:lnTo>
                    <a:pt x="125" y="308"/>
                  </a:lnTo>
                  <a:lnTo>
                    <a:pt x="0" y="204"/>
                  </a:lnTo>
                  <a:lnTo>
                    <a:pt x="104" y="261"/>
                  </a:lnTo>
                  <a:lnTo>
                    <a:pt x="169" y="295"/>
                  </a:lnTo>
                  <a:lnTo>
                    <a:pt x="216" y="299"/>
                  </a:lnTo>
                  <a:lnTo>
                    <a:pt x="249" y="274"/>
                  </a:lnTo>
                  <a:lnTo>
                    <a:pt x="273" y="257"/>
                  </a:lnTo>
                  <a:lnTo>
                    <a:pt x="216" y="183"/>
                  </a:lnTo>
                  <a:lnTo>
                    <a:pt x="85" y="94"/>
                  </a:lnTo>
                  <a:lnTo>
                    <a:pt x="26" y="2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5" name="Freeform 60"/>
            <p:cNvSpPr>
              <a:spLocks/>
            </p:cNvSpPr>
            <p:nvPr/>
          </p:nvSpPr>
          <p:spPr bwMode="auto">
            <a:xfrm>
              <a:off x="1041" y="3548"/>
              <a:ext cx="155" cy="32"/>
            </a:xfrm>
            <a:custGeom>
              <a:avLst/>
              <a:gdLst>
                <a:gd name="T0" fmla="*/ 1 w 310"/>
                <a:gd name="T1" fmla="*/ 0 h 65"/>
                <a:gd name="T2" fmla="*/ 1 w 310"/>
                <a:gd name="T3" fmla="*/ 0 h 65"/>
                <a:gd name="T4" fmla="*/ 1 w 310"/>
                <a:gd name="T5" fmla="*/ 0 h 65"/>
                <a:gd name="T6" fmla="*/ 1 w 310"/>
                <a:gd name="T7" fmla="*/ 0 h 65"/>
                <a:gd name="T8" fmla="*/ 1 w 310"/>
                <a:gd name="T9" fmla="*/ 0 h 65"/>
                <a:gd name="T10" fmla="*/ 1 w 310"/>
                <a:gd name="T11" fmla="*/ 0 h 65"/>
                <a:gd name="T12" fmla="*/ 1 w 310"/>
                <a:gd name="T13" fmla="*/ 0 h 65"/>
                <a:gd name="T14" fmla="*/ 1 w 310"/>
                <a:gd name="T15" fmla="*/ 0 h 65"/>
                <a:gd name="T16" fmla="*/ 1 w 310"/>
                <a:gd name="T17" fmla="*/ 0 h 65"/>
                <a:gd name="T18" fmla="*/ 0 w 310"/>
                <a:gd name="T19" fmla="*/ 0 h 65"/>
                <a:gd name="T20" fmla="*/ 1 w 310"/>
                <a:gd name="T21" fmla="*/ 0 h 65"/>
                <a:gd name="T22" fmla="*/ 1 w 310"/>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0"/>
                <a:gd name="T37" fmla="*/ 0 h 65"/>
                <a:gd name="T38" fmla="*/ 310 w 310"/>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0" h="65">
                  <a:moveTo>
                    <a:pt x="47" y="0"/>
                  </a:moveTo>
                  <a:lnTo>
                    <a:pt x="95" y="34"/>
                  </a:lnTo>
                  <a:lnTo>
                    <a:pt x="148" y="51"/>
                  </a:lnTo>
                  <a:lnTo>
                    <a:pt x="209" y="51"/>
                  </a:lnTo>
                  <a:lnTo>
                    <a:pt x="260" y="29"/>
                  </a:lnTo>
                  <a:lnTo>
                    <a:pt x="310" y="34"/>
                  </a:lnTo>
                  <a:lnTo>
                    <a:pt x="239" y="63"/>
                  </a:lnTo>
                  <a:lnTo>
                    <a:pt x="175" y="65"/>
                  </a:lnTo>
                  <a:lnTo>
                    <a:pt x="104" y="55"/>
                  </a:lnTo>
                  <a:lnTo>
                    <a:pt x="0" y="8"/>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6" name="Freeform 61"/>
            <p:cNvSpPr>
              <a:spLocks/>
            </p:cNvSpPr>
            <p:nvPr/>
          </p:nvSpPr>
          <p:spPr bwMode="auto">
            <a:xfrm>
              <a:off x="1691" y="3576"/>
              <a:ext cx="56" cy="62"/>
            </a:xfrm>
            <a:custGeom>
              <a:avLst/>
              <a:gdLst>
                <a:gd name="T0" fmla="*/ 1 w 112"/>
                <a:gd name="T1" fmla="*/ 0 h 126"/>
                <a:gd name="T2" fmla="*/ 1 w 112"/>
                <a:gd name="T3" fmla="*/ 0 h 126"/>
                <a:gd name="T4" fmla="*/ 1 w 112"/>
                <a:gd name="T5" fmla="*/ 0 h 126"/>
                <a:gd name="T6" fmla="*/ 0 w 112"/>
                <a:gd name="T7" fmla="*/ 0 h 126"/>
                <a:gd name="T8" fmla="*/ 1 w 112"/>
                <a:gd name="T9" fmla="*/ 0 h 126"/>
                <a:gd name="T10" fmla="*/ 1 w 112"/>
                <a:gd name="T11" fmla="*/ 0 h 126"/>
                <a:gd name="T12" fmla="*/ 1 w 112"/>
                <a:gd name="T13" fmla="*/ 0 h 126"/>
                <a:gd name="T14" fmla="*/ 1 w 112"/>
                <a:gd name="T15" fmla="*/ 0 h 126"/>
                <a:gd name="T16" fmla="*/ 1 w 112"/>
                <a:gd name="T17" fmla="*/ 0 h 126"/>
                <a:gd name="T18" fmla="*/ 1 w 112"/>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26"/>
                <a:gd name="T32" fmla="*/ 112 w 112"/>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26">
                  <a:moveTo>
                    <a:pt x="71" y="0"/>
                  </a:moveTo>
                  <a:lnTo>
                    <a:pt x="112" y="126"/>
                  </a:lnTo>
                  <a:lnTo>
                    <a:pt x="29" y="55"/>
                  </a:lnTo>
                  <a:lnTo>
                    <a:pt x="0" y="17"/>
                  </a:lnTo>
                  <a:lnTo>
                    <a:pt x="27" y="19"/>
                  </a:lnTo>
                  <a:lnTo>
                    <a:pt x="48" y="55"/>
                  </a:lnTo>
                  <a:lnTo>
                    <a:pt x="95" y="103"/>
                  </a:lnTo>
                  <a:lnTo>
                    <a:pt x="52" y="1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7" name="Freeform 62"/>
            <p:cNvSpPr>
              <a:spLocks/>
            </p:cNvSpPr>
            <p:nvPr/>
          </p:nvSpPr>
          <p:spPr bwMode="auto">
            <a:xfrm>
              <a:off x="2136" y="2509"/>
              <a:ext cx="94" cy="94"/>
            </a:xfrm>
            <a:custGeom>
              <a:avLst/>
              <a:gdLst>
                <a:gd name="T0" fmla="*/ 1 w 188"/>
                <a:gd name="T1" fmla="*/ 0 h 189"/>
                <a:gd name="T2" fmla="*/ 1 w 188"/>
                <a:gd name="T3" fmla="*/ 0 h 189"/>
                <a:gd name="T4" fmla="*/ 1 w 188"/>
                <a:gd name="T5" fmla="*/ 0 h 189"/>
                <a:gd name="T6" fmla="*/ 1 w 188"/>
                <a:gd name="T7" fmla="*/ 0 h 189"/>
                <a:gd name="T8" fmla="*/ 1 w 188"/>
                <a:gd name="T9" fmla="*/ 0 h 189"/>
                <a:gd name="T10" fmla="*/ 1 w 188"/>
                <a:gd name="T11" fmla="*/ 0 h 189"/>
                <a:gd name="T12" fmla="*/ 1 w 188"/>
                <a:gd name="T13" fmla="*/ 0 h 189"/>
                <a:gd name="T14" fmla="*/ 0 w 188"/>
                <a:gd name="T15" fmla="*/ 0 h 189"/>
                <a:gd name="T16" fmla="*/ 0 w 188"/>
                <a:gd name="T17" fmla="*/ 0 h 189"/>
                <a:gd name="T18" fmla="*/ 1 w 188"/>
                <a:gd name="T19" fmla="*/ 0 h 189"/>
                <a:gd name="T20" fmla="*/ 1 w 188"/>
                <a:gd name="T21" fmla="*/ 0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89"/>
                <a:gd name="T35" fmla="*/ 188 w 18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89">
                  <a:moveTo>
                    <a:pt x="53" y="189"/>
                  </a:moveTo>
                  <a:lnTo>
                    <a:pt x="158" y="130"/>
                  </a:lnTo>
                  <a:lnTo>
                    <a:pt x="188" y="96"/>
                  </a:lnTo>
                  <a:lnTo>
                    <a:pt x="120" y="0"/>
                  </a:lnTo>
                  <a:lnTo>
                    <a:pt x="76" y="25"/>
                  </a:lnTo>
                  <a:lnTo>
                    <a:pt x="87" y="96"/>
                  </a:lnTo>
                  <a:lnTo>
                    <a:pt x="70" y="113"/>
                  </a:lnTo>
                  <a:lnTo>
                    <a:pt x="0" y="118"/>
                  </a:lnTo>
                  <a:lnTo>
                    <a:pt x="0" y="185"/>
                  </a:lnTo>
                  <a:lnTo>
                    <a:pt x="53"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8" name="Freeform 63"/>
            <p:cNvSpPr>
              <a:spLocks/>
            </p:cNvSpPr>
            <p:nvPr/>
          </p:nvSpPr>
          <p:spPr bwMode="auto">
            <a:xfrm>
              <a:off x="1723" y="3520"/>
              <a:ext cx="1139" cy="73"/>
            </a:xfrm>
            <a:custGeom>
              <a:avLst/>
              <a:gdLst>
                <a:gd name="T0" fmla="*/ 1 w 2278"/>
                <a:gd name="T1" fmla="*/ 1 h 146"/>
                <a:gd name="T2" fmla="*/ 1 w 2278"/>
                <a:gd name="T3" fmla="*/ 1 h 146"/>
                <a:gd name="T4" fmla="*/ 1 w 2278"/>
                <a:gd name="T5" fmla="*/ 1 h 146"/>
                <a:gd name="T6" fmla="*/ 1 w 2278"/>
                <a:gd name="T7" fmla="*/ 1 h 146"/>
                <a:gd name="T8" fmla="*/ 1 w 2278"/>
                <a:gd name="T9" fmla="*/ 0 h 146"/>
                <a:gd name="T10" fmla="*/ 0 w 2278"/>
                <a:gd name="T11" fmla="*/ 0 h 146"/>
                <a:gd name="T12" fmla="*/ 1 w 2278"/>
                <a:gd name="T13" fmla="*/ 1 h 146"/>
                <a:gd name="T14" fmla="*/ 1 w 2278"/>
                <a:gd name="T15" fmla="*/ 1 h 146"/>
                <a:gd name="T16" fmla="*/ 0 60000 65536"/>
                <a:gd name="T17" fmla="*/ 0 60000 65536"/>
                <a:gd name="T18" fmla="*/ 0 60000 65536"/>
                <a:gd name="T19" fmla="*/ 0 60000 65536"/>
                <a:gd name="T20" fmla="*/ 0 60000 65536"/>
                <a:gd name="T21" fmla="*/ 0 60000 65536"/>
                <a:gd name="T22" fmla="*/ 0 60000 65536"/>
                <a:gd name="T23" fmla="*/ 0 60000 65536"/>
                <a:gd name="T24" fmla="*/ 0 w 2278"/>
                <a:gd name="T25" fmla="*/ 0 h 146"/>
                <a:gd name="T26" fmla="*/ 2278 w 2278"/>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8" h="146">
                  <a:moveTo>
                    <a:pt x="9" y="67"/>
                  </a:moveTo>
                  <a:lnTo>
                    <a:pt x="686" y="38"/>
                  </a:lnTo>
                  <a:lnTo>
                    <a:pt x="2278" y="146"/>
                  </a:lnTo>
                  <a:lnTo>
                    <a:pt x="1850" y="38"/>
                  </a:lnTo>
                  <a:lnTo>
                    <a:pt x="2044" y="0"/>
                  </a:lnTo>
                  <a:lnTo>
                    <a:pt x="0" y="0"/>
                  </a:lnTo>
                  <a:lnTo>
                    <a:pt x="9"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49" name="Freeform 64"/>
            <p:cNvSpPr>
              <a:spLocks/>
            </p:cNvSpPr>
            <p:nvPr/>
          </p:nvSpPr>
          <p:spPr bwMode="auto">
            <a:xfrm>
              <a:off x="576" y="3520"/>
              <a:ext cx="755" cy="94"/>
            </a:xfrm>
            <a:custGeom>
              <a:avLst/>
              <a:gdLst>
                <a:gd name="T0" fmla="*/ 1 w 1510"/>
                <a:gd name="T1" fmla="*/ 0 h 188"/>
                <a:gd name="T2" fmla="*/ 0 w 1510"/>
                <a:gd name="T3" fmla="*/ 0 h 188"/>
                <a:gd name="T4" fmla="*/ 1 w 1510"/>
                <a:gd name="T5" fmla="*/ 1 h 188"/>
                <a:gd name="T6" fmla="*/ 1 w 1510"/>
                <a:gd name="T7" fmla="*/ 1 h 188"/>
                <a:gd name="T8" fmla="*/ 1 w 1510"/>
                <a:gd name="T9" fmla="*/ 1 h 188"/>
                <a:gd name="T10" fmla="*/ 1 w 1510"/>
                <a:gd name="T11" fmla="*/ 1 h 188"/>
                <a:gd name="T12" fmla="*/ 1 w 1510"/>
                <a:gd name="T13" fmla="*/ 1 h 188"/>
                <a:gd name="T14" fmla="*/ 1 w 1510"/>
                <a:gd name="T15" fmla="*/ 1 h 188"/>
                <a:gd name="T16" fmla="*/ 1 w 1510"/>
                <a:gd name="T17" fmla="*/ 1 h 188"/>
                <a:gd name="T18" fmla="*/ 1 w 1510"/>
                <a:gd name="T19" fmla="*/ 1 h 188"/>
                <a:gd name="T20" fmla="*/ 1 w 1510"/>
                <a:gd name="T21" fmla="*/ 1 h 188"/>
                <a:gd name="T22" fmla="*/ 1 w 1510"/>
                <a:gd name="T23" fmla="*/ 1 h 188"/>
                <a:gd name="T24" fmla="*/ 1 w 1510"/>
                <a:gd name="T25" fmla="*/ 1 h 188"/>
                <a:gd name="T26" fmla="*/ 1 w 1510"/>
                <a:gd name="T27" fmla="*/ 1 h 188"/>
                <a:gd name="T28" fmla="*/ 1 w 1510"/>
                <a:gd name="T29" fmla="*/ 1 h 188"/>
                <a:gd name="T30" fmla="*/ 1 w 1510"/>
                <a:gd name="T31" fmla="*/ 1 h 188"/>
                <a:gd name="T32" fmla="*/ 1 w 1510"/>
                <a:gd name="T33" fmla="*/ 0 h 188"/>
                <a:gd name="T34" fmla="*/ 1 w 1510"/>
                <a:gd name="T35" fmla="*/ 0 h 188"/>
                <a:gd name="T36" fmla="*/ 1 w 1510"/>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0"/>
                <a:gd name="T58" fmla="*/ 0 h 188"/>
                <a:gd name="T59" fmla="*/ 1510 w 1510"/>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0" h="188">
                  <a:moveTo>
                    <a:pt x="414" y="0"/>
                  </a:moveTo>
                  <a:lnTo>
                    <a:pt x="0" y="0"/>
                  </a:lnTo>
                  <a:lnTo>
                    <a:pt x="371" y="63"/>
                  </a:lnTo>
                  <a:lnTo>
                    <a:pt x="603" y="122"/>
                  </a:lnTo>
                  <a:lnTo>
                    <a:pt x="837" y="122"/>
                  </a:lnTo>
                  <a:lnTo>
                    <a:pt x="1114" y="160"/>
                  </a:lnTo>
                  <a:lnTo>
                    <a:pt x="1280" y="148"/>
                  </a:lnTo>
                  <a:lnTo>
                    <a:pt x="1510" y="188"/>
                  </a:lnTo>
                  <a:lnTo>
                    <a:pt x="1348" y="101"/>
                  </a:lnTo>
                  <a:lnTo>
                    <a:pt x="1190" y="86"/>
                  </a:lnTo>
                  <a:lnTo>
                    <a:pt x="1169" y="120"/>
                  </a:lnTo>
                  <a:lnTo>
                    <a:pt x="1057" y="112"/>
                  </a:lnTo>
                  <a:lnTo>
                    <a:pt x="886" y="46"/>
                  </a:lnTo>
                  <a:lnTo>
                    <a:pt x="730" y="30"/>
                  </a:lnTo>
                  <a:lnTo>
                    <a:pt x="719" y="55"/>
                  </a:lnTo>
                  <a:lnTo>
                    <a:pt x="667" y="82"/>
                  </a:lnTo>
                  <a:lnTo>
                    <a:pt x="580" y="0"/>
                  </a:lnTo>
                  <a:lnTo>
                    <a:pt x="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67650" name="Freeform 65"/>
            <p:cNvSpPr>
              <a:spLocks/>
            </p:cNvSpPr>
            <p:nvPr/>
          </p:nvSpPr>
          <p:spPr bwMode="auto">
            <a:xfrm>
              <a:off x="1346" y="3562"/>
              <a:ext cx="1256" cy="332"/>
            </a:xfrm>
            <a:custGeom>
              <a:avLst/>
              <a:gdLst>
                <a:gd name="T0" fmla="*/ 1 w 2512"/>
                <a:gd name="T1" fmla="*/ 1 h 663"/>
                <a:gd name="T2" fmla="*/ 0 w 2512"/>
                <a:gd name="T3" fmla="*/ 1 h 663"/>
                <a:gd name="T4" fmla="*/ 1 w 2512"/>
                <a:gd name="T5" fmla="*/ 1 h 663"/>
                <a:gd name="T6" fmla="*/ 1 w 2512"/>
                <a:gd name="T7" fmla="*/ 1 h 663"/>
                <a:gd name="T8" fmla="*/ 1 w 2512"/>
                <a:gd name="T9" fmla="*/ 1 h 663"/>
                <a:gd name="T10" fmla="*/ 1 w 2512"/>
                <a:gd name="T11" fmla="*/ 1 h 663"/>
                <a:gd name="T12" fmla="*/ 1 w 2512"/>
                <a:gd name="T13" fmla="*/ 1 h 663"/>
                <a:gd name="T14" fmla="*/ 1 w 2512"/>
                <a:gd name="T15" fmla="*/ 1 h 663"/>
                <a:gd name="T16" fmla="*/ 1 w 2512"/>
                <a:gd name="T17" fmla="*/ 1 h 663"/>
                <a:gd name="T18" fmla="*/ 1 w 2512"/>
                <a:gd name="T19" fmla="*/ 0 h 663"/>
                <a:gd name="T20" fmla="*/ 1 w 2512"/>
                <a:gd name="T21" fmla="*/ 1 h 663"/>
                <a:gd name="T22" fmla="*/ 1 w 2512"/>
                <a:gd name="T23" fmla="*/ 1 h 663"/>
                <a:gd name="T24" fmla="*/ 1 w 2512"/>
                <a:gd name="T25" fmla="*/ 1 h 663"/>
                <a:gd name="T26" fmla="*/ 1 w 2512"/>
                <a:gd name="T27" fmla="*/ 1 h 663"/>
                <a:gd name="T28" fmla="*/ 1 w 2512"/>
                <a:gd name="T29" fmla="*/ 1 h 663"/>
                <a:gd name="T30" fmla="*/ 1 w 2512"/>
                <a:gd name="T31" fmla="*/ 1 h 663"/>
                <a:gd name="T32" fmla="*/ 1 w 2512"/>
                <a:gd name="T33" fmla="*/ 1 h 663"/>
                <a:gd name="T34" fmla="*/ 1 w 2512"/>
                <a:gd name="T35" fmla="*/ 1 h 663"/>
                <a:gd name="T36" fmla="*/ 1 w 2512"/>
                <a:gd name="T37" fmla="*/ 1 h 663"/>
                <a:gd name="T38" fmla="*/ 1 w 2512"/>
                <a:gd name="T39" fmla="*/ 1 h 663"/>
                <a:gd name="T40" fmla="*/ 1 w 2512"/>
                <a:gd name="T41" fmla="*/ 1 h 663"/>
                <a:gd name="T42" fmla="*/ 1 w 2512"/>
                <a:gd name="T43" fmla="*/ 1 h 663"/>
                <a:gd name="T44" fmla="*/ 1 w 2512"/>
                <a:gd name="T45" fmla="*/ 1 h 663"/>
                <a:gd name="T46" fmla="*/ 1 w 2512"/>
                <a:gd name="T47" fmla="*/ 1 h 6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12"/>
                <a:gd name="T73" fmla="*/ 0 h 663"/>
                <a:gd name="T74" fmla="*/ 2512 w 2512"/>
                <a:gd name="T75" fmla="*/ 663 h 6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12" h="663">
                  <a:moveTo>
                    <a:pt x="103" y="165"/>
                  </a:moveTo>
                  <a:lnTo>
                    <a:pt x="0" y="173"/>
                  </a:lnTo>
                  <a:lnTo>
                    <a:pt x="198" y="264"/>
                  </a:lnTo>
                  <a:lnTo>
                    <a:pt x="761" y="593"/>
                  </a:lnTo>
                  <a:lnTo>
                    <a:pt x="909" y="663"/>
                  </a:lnTo>
                  <a:lnTo>
                    <a:pt x="1272" y="593"/>
                  </a:lnTo>
                  <a:lnTo>
                    <a:pt x="2217" y="456"/>
                  </a:lnTo>
                  <a:lnTo>
                    <a:pt x="2512" y="416"/>
                  </a:lnTo>
                  <a:lnTo>
                    <a:pt x="2067" y="228"/>
                  </a:lnTo>
                  <a:lnTo>
                    <a:pt x="1441" y="0"/>
                  </a:lnTo>
                  <a:lnTo>
                    <a:pt x="1059" y="51"/>
                  </a:lnTo>
                  <a:lnTo>
                    <a:pt x="681" y="102"/>
                  </a:lnTo>
                  <a:lnTo>
                    <a:pt x="681" y="121"/>
                  </a:lnTo>
                  <a:lnTo>
                    <a:pt x="745" y="102"/>
                  </a:lnTo>
                  <a:lnTo>
                    <a:pt x="791" y="146"/>
                  </a:lnTo>
                  <a:lnTo>
                    <a:pt x="780" y="102"/>
                  </a:lnTo>
                  <a:lnTo>
                    <a:pt x="1449" y="15"/>
                  </a:lnTo>
                  <a:lnTo>
                    <a:pt x="2394" y="397"/>
                  </a:lnTo>
                  <a:lnTo>
                    <a:pt x="2071" y="437"/>
                  </a:lnTo>
                  <a:lnTo>
                    <a:pt x="1320" y="549"/>
                  </a:lnTo>
                  <a:lnTo>
                    <a:pt x="886" y="631"/>
                  </a:lnTo>
                  <a:lnTo>
                    <a:pt x="120" y="182"/>
                  </a:lnTo>
                  <a:lnTo>
                    <a:pt x="103"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grpSp>
      <p:sp>
        <p:nvSpPr>
          <p:cNvPr id="67588" name="Text Box 66"/>
          <p:cNvSpPr txBox="1">
            <a:spLocks noChangeArrowheads="1"/>
          </p:cNvSpPr>
          <p:nvPr/>
        </p:nvSpPr>
        <p:spPr bwMode="auto">
          <a:xfrm>
            <a:off x="5732464" y="1903414"/>
            <a:ext cx="7397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7500">
                <a:latin typeface="Algerian" panose="04020705040A02060702" pitchFamily="82" charset="0"/>
              </a:rPr>
              <a:t>?</a:t>
            </a:r>
            <a:endParaRPr lang="sq-AL" altLang="en-US" sz="7500">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43</a:t>
            </a:fld>
            <a:endParaRPr lang="sq-AL"/>
          </a:p>
        </p:txBody>
      </p:sp>
      <p:pic>
        <p:nvPicPr>
          <p:cNvPr id="4" name="Picture 3">
            <a:extLst>
              <a:ext uri="{FF2B5EF4-FFF2-40B4-BE49-F238E27FC236}">
                <a16:creationId xmlns:a16="http://schemas.microsoft.com/office/drawing/2014/main" id="{057CDA1B-E68F-41B8-C36D-08500B604240}"/>
              </a:ext>
            </a:extLst>
          </p:cNvPr>
          <p:cNvPicPr>
            <a:picLocks noChangeAspect="1"/>
          </p:cNvPicPr>
          <p:nvPr/>
        </p:nvPicPr>
        <p:blipFill>
          <a:blip r:embed="rId3"/>
          <a:stretch>
            <a:fillRect/>
          </a:stretch>
        </p:blipFill>
        <p:spPr>
          <a:xfrm>
            <a:off x="589473" y="2658155"/>
            <a:ext cx="5128704" cy="3482642"/>
          </a:xfrm>
          <a:prstGeom prst="rect">
            <a:avLst/>
          </a:prstGeom>
        </p:spPr>
      </p:pic>
    </p:spTree>
    <p:extLst>
      <p:ext uri="{BB962C8B-B14F-4D97-AF65-F5344CB8AC3E}">
        <p14:creationId xmlns:p14="http://schemas.microsoft.com/office/powerpoint/2010/main" val="3803374357"/>
      </p:ext>
    </p:extLst>
  </p:cSld>
  <p:clrMapOvr>
    <a:masterClrMapping/>
  </p:clrMapOvr>
  <p:transitio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77520" y="533400"/>
            <a:ext cx="1090168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sq-AL" altLang="en-US" sz="2800" b="1" i="1" u="sng" dirty="0">
                <a:latin typeface="Arial" panose="020B0604020202020204" pitchFamily="34" charset="0"/>
              </a:rPr>
              <a:t>Raportet e kontabilitetit financiar </a:t>
            </a:r>
            <a:r>
              <a:rPr lang="en-US" altLang="en-US" sz="2800" b="1" i="1" dirty="0">
                <a:latin typeface="Arial" panose="020B0604020202020204" pitchFamily="34" charset="0"/>
              </a:rPr>
              <a:t> </a:t>
            </a:r>
            <a:r>
              <a:rPr lang="sq-AL" altLang="en-US" sz="2800" b="1" i="1" dirty="0">
                <a:latin typeface="Arial" panose="020B0604020202020204" pitchFamily="34" charset="0"/>
              </a:rPr>
              <a:t>përdoren nga individët “jashtë” biznesit për të marrë vendime si</a:t>
            </a:r>
            <a:r>
              <a:rPr lang="en-US" altLang="en-US" sz="2800" b="1" i="1" dirty="0">
                <a:latin typeface="Arial" panose="020B0604020202020204" pitchFamily="34" charset="0"/>
              </a:rPr>
              <a:t>ç</a:t>
            </a:r>
            <a:r>
              <a:rPr lang="sq-AL" altLang="en-US" sz="2800" b="1" i="1" dirty="0">
                <a:latin typeface="Arial" panose="020B0604020202020204" pitchFamily="34" charset="0"/>
              </a:rPr>
              <a:t> janë</a:t>
            </a:r>
            <a:r>
              <a:rPr lang="en-US" altLang="en-US" sz="2800" b="1" i="1" dirty="0">
                <a:latin typeface="Arial" panose="020B0604020202020204" pitchFamily="34" charset="0"/>
              </a:rPr>
              <a:t>:</a:t>
            </a:r>
          </a:p>
          <a:p>
            <a:pPr algn="just" eaLnBrk="1" hangingPunct="1">
              <a:spcBef>
                <a:spcPct val="50000"/>
              </a:spcBef>
              <a:buFontTx/>
              <a:buChar char="•"/>
            </a:pPr>
            <a:r>
              <a:rPr lang="en-US" altLang="en-US" b="1" i="1" dirty="0">
                <a:latin typeface="Arial" panose="020B0604020202020204" pitchFamily="34" charset="0"/>
              </a:rPr>
              <a:t>  </a:t>
            </a:r>
            <a:r>
              <a:rPr lang="sq-AL" altLang="en-US" b="1" i="1" dirty="0">
                <a:latin typeface="Arial" panose="020B0604020202020204" pitchFamily="34" charset="0"/>
              </a:rPr>
              <a:t>inves</a:t>
            </a:r>
            <a:r>
              <a:rPr lang="sq-AL" altLang="en-US" sz="2800" b="1" i="1" dirty="0">
                <a:latin typeface="Arial" panose="020B0604020202020204" pitchFamily="34" charset="0"/>
              </a:rPr>
              <a:t>timi në biznes</a:t>
            </a:r>
            <a:r>
              <a:rPr lang="en-US" altLang="en-US" sz="2800" b="1" i="1" dirty="0">
                <a:latin typeface="Arial" panose="020B0604020202020204" pitchFamily="34" charset="0"/>
              </a:rPr>
              <a:t> (</a:t>
            </a:r>
            <a:r>
              <a:rPr lang="sq-AL" altLang="en-US" sz="2800" b="1" i="1" dirty="0">
                <a:latin typeface="Arial" panose="020B0604020202020204" pitchFamily="34" charset="0"/>
              </a:rPr>
              <a:t>aksionarët</a:t>
            </a:r>
            <a:r>
              <a:rPr lang="en-US" altLang="en-US" sz="2800" b="1" i="1" dirty="0">
                <a:latin typeface="Arial" panose="020B0604020202020204" pitchFamily="34" charset="0"/>
              </a:rPr>
              <a:t>)</a:t>
            </a:r>
          </a:p>
          <a:p>
            <a:pPr algn="just" eaLnBrk="1" hangingPunct="1">
              <a:spcBef>
                <a:spcPct val="50000"/>
              </a:spcBef>
              <a:buFontTx/>
              <a:buChar char="•"/>
            </a:pPr>
            <a:r>
              <a:rPr lang="en-US" altLang="en-US" sz="2800" b="1" i="1" dirty="0">
                <a:latin typeface="Arial" panose="020B0604020202020204" pitchFamily="34" charset="0"/>
              </a:rPr>
              <a:t>  </a:t>
            </a:r>
            <a:r>
              <a:rPr lang="sq-AL" altLang="en-US" sz="2800" b="1" i="1" dirty="0">
                <a:latin typeface="Arial" panose="020B0604020202020204" pitchFamily="34" charset="0"/>
              </a:rPr>
              <a:t>huazimi i parasë për biznesin </a:t>
            </a:r>
            <a:r>
              <a:rPr lang="en-US" altLang="en-US" sz="2800" b="1" i="1" dirty="0">
                <a:latin typeface="Arial" panose="020B0604020202020204" pitchFamily="34" charset="0"/>
              </a:rPr>
              <a:t>(</a:t>
            </a:r>
            <a:r>
              <a:rPr lang="sq-AL" altLang="en-US" sz="2800" b="1" i="1" dirty="0">
                <a:latin typeface="Arial" panose="020B0604020202020204" pitchFamily="34" charset="0"/>
              </a:rPr>
              <a:t>bankat</a:t>
            </a:r>
            <a:r>
              <a:rPr lang="en-US" altLang="en-US" sz="2800" b="1" i="1" dirty="0">
                <a:latin typeface="Arial" panose="020B0604020202020204" pitchFamily="34" charset="0"/>
              </a:rPr>
              <a:t>)</a:t>
            </a:r>
          </a:p>
          <a:p>
            <a:pPr algn="just" eaLnBrk="1" hangingPunct="1">
              <a:spcBef>
                <a:spcPct val="50000"/>
              </a:spcBef>
              <a:buFontTx/>
              <a:buChar char="•"/>
            </a:pPr>
            <a:r>
              <a:rPr lang="en-US" altLang="en-US" sz="2800" b="1" i="1" dirty="0">
                <a:latin typeface="Arial" panose="020B0604020202020204" pitchFamily="34" charset="0"/>
              </a:rPr>
              <a:t>  </a:t>
            </a:r>
            <a:r>
              <a:rPr lang="sq-AL" altLang="en-US" sz="2800" b="1" i="1" dirty="0">
                <a:latin typeface="Arial" panose="020B0604020202020204" pitchFamily="34" charset="0"/>
              </a:rPr>
              <a:t>qëllime të taksave</a:t>
            </a:r>
            <a:r>
              <a:rPr lang="en-US" altLang="en-US" sz="2800" b="1" i="1" dirty="0">
                <a:latin typeface="Arial" panose="020B0604020202020204" pitchFamily="34" charset="0"/>
              </a:rPr>
              <a:t> (</a:t>
            </a:r>
            <a:r>
              <a:rPr lang="sq-AL" altLang="en-US" sz="2800" b="1" i="1" dirty="0">
                <a:latin typeface="Arial" panose="020B0604020202020204" pitchFamily="34" charset="0"/>
              </a:rPr>
              <a:t>komunale, </a:t>
            </a:r>
            <a:r>
              <a:rPr lang="sq-AL" altLang="en-US" sz="2800" b="1" i="1" dirty="0" err="1">
                <a:latin typeface="Arial" panose="020B0604020202020204" pitchFamily="34" charset="0"/>
              </a:rPr>
              <a:t>qëndrore</a:t>
            </a:r>
            <a:r>
              <a:rPr lang="en-US" altLang="en-US" sz="2800" b="1" i="1" dirty="0">
                <a:latin typeface="Arial" panose="020B0604020202020204" pitchFamily="34" charset="0"/>
              </a:rPr>
              <a:t>)</a:t>
            </a:r>
          </a:p>
          <a:p>
            <a:pPr algn="just" eaLnBrk="1" hangingPunct="1">
              <a:spcBef>
                <a:spcPct val="50000"/>
              </a:spcBef>
              <a:buFontTx/>
              <a:buChar char="•"/>
            </a:pPr>
            <a:r>
              <a:rPr lang="en-US" altLang="en-US" sz="2800" b="1" i="1" dirty="0">
                <a:latin typeface="Arial" panose="020B0604020202020204" pitchFamily="34" charset="0"/>
              </a:rPr>
              <a:t>  </a:t>
            </a:r>
            <a:r>
              <a:rPr lang="en-US" altLang="en-US" sz="2800" b="1" i="1" dirty="0" err="1">
                <a:latin typeface="Arial" panose="020B0604020202020204" pitchFamily="34" charset="0"/>
              </a:rPr>
              <a:t>rregullatorët</a:t>
            </a:r>
            <a:r>
              <a:rPr lang="en-US" altLang="en-US" sz="2800" b="1" i="1" dirty="0">
                <a:latin typeface="Arial" panose="020B0604020202020204" pitchFamily="34" charset="0"/>
              </a:rPr>
              <a:t> </a:t>
            </a:r>
            <a:r>
              <a:rPr lang="en-US" altLang="en-US" sz="2800" b="1" i="1" dirty="0" err="1">
                <a:latin typeface="Arial" panose="020B0604020202020204" pitchFamily="34" charset="0"/>
              </a:rPr>
              <a:t>dhe</a:t>
            </a:r>
            <a:r>
              <a:rPr lang="en-US" altLang="en-US" sz="2800" b="1" i="1" dirty="0">
                <a:latin typeface="Arial" panose="020B0604020202020204" pitchFamily="34" charset="0"/>
              </a:rPr>
              <a:t> </a:t>
            </a:r>
            <a:r>
              <a:rPr lang="en-US" altLang="en-US" sz="2800" b="1" i="1" dirty="0" err="1">
                <a:latin typeface="Arial" panose="020B0604020202020204" pitchFamily="34" charset="0"/>
              </a:rPr>
              <a:t>agjencitë</a:t>
            </a:r>
            <a:r>
              <a:rPr lang="en-US" altLang="en-US" sz="2800" b="1" i="1" dirty="0">
                <a:latin typeface="Arial" panose="020B0604020202020204" pitchFamily="34" charset="0"/>
              </a:rPr>
              <a:t> </a:t>
            </a:r>
            <a:r>
              <a:rPr lang="en-US" altLang="en-US" sz="2800" b="1" i="1" dirty="0" err="1">
                <a:latin typeface="Arial" panose="020B0604020202020204" pitchFamily="34" charset="0"/>
              </a:rPr>
              <a:t>qeveritare</a:t>
            </a:r>
            <a:endParaRPr lang="en-US" altLang="en-US" sz="2800" b="1" i="1" dirty="0">
              <a:latin typeface="Arial" panose="020B0604020202020204" pitchFamily="34" charset="0"/>
            </a:endParaRPr>
          </a:p>
          <a:p>
            <a:pPr algn="just" eaLnBrk="1" hangingPunct="1">
              <a:spcBef>
                <a:spcPct val="50000"/>
              </a:spcBef>
              <a:buFontTx/>
              <a:buChar char="•"/>
            </a:pPr>
            <a:r>
              <a:rPr lang="sq-AL" altLang="en-US" sz="2800" b="1" i="1" dirty="0">
                <a:latin typeface="Arial" panose="020B0604020202020204" pitchFamily="34" charset="0"/>
              </a:rPr>
              <a:t>konkurruesit</a:t>
            </a:r>
            <a:r>
              <a:rPr lang="en-US" altLang="en-US" sz="2800" b="1" i="1" dirty="0">
                <a:latin typeface="Arial" panose="020B0604020202020204" pitchFamily="34" charset="0"/>
              </a:rPr>
              <a:t>, </a:t>
            </a:r>
            <a:r>
              <a:rPr lang="sq-AL" altLang="en-US" sz="2800" b="1" i="1" dirty="0">
                <a:latin typeface="Arial" panose="020B0604020202020204" pitchFamily="34" charset="0"/>
              </a:rPr>
              <a:t>konsumatorët,</a:t>
            </a:r>
            <a:r>
              <a:rPr lang="en-US" altLang="en-US" sz="2800" b="1" i="1" dirty="0">
                <a:latin typeface="Arial" panose="020B0604020202020204" pitchFamily="34" charset="0"/>
              </a:rPr>
              <a:t> </a:t>
            </a:r>
            <a:r>
              <a:rPr lang="sq-AL" altLang="en-US" sz="2800" b="1" i="1" dirty="0">
                <a:latin typeface="Arial" panose="020B0604020202020204" pitchFamily="34" charset="0"/>
              </a:rPr>
              <a:t>sindikatat</a:t>
            </a:r>
            <a:endParaRPr lang="en-US" altLang="en-US" sz="2800" b="1" i="1" dirty="0">
              <a:latin typeface="Arial" panose="020B0604020202020204" pitchFamily="34" charset="0"/>
            </a:endParaRPr>
          </a:p>
          <a:p>
            <a:pPr eaLnBrk="1" hangingPunct="1">
              <a:spcBef>
                <a:spcPct val="50000"/>
              </a:spcBef>
              <a:buFontTx/>
              <a:buChar char="•"/>
            </a:pPr>
            <a:endParaRPr lang="en-US" altLang="en-US" sz="2800" b="1" i="1" dirty="0">
              <a:latin typeface="Arial" panose="020B0604020202020204" pitchFamily="34" charset="0"/>
            </a:endParaRPr>
          </a:p>
        </p:txBody>
      </p:sp>
      <p:pic>
        <p:nvPicPr>
          <p:cNvPr id="28675" name="Picture 3" descr="D:\PFiles\MSOffice\Clipart\standard\stddir2\BS00602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401" y="5029200"/>
            <a:ext cx="17557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44</a:t>
            </a:fld>
            <a:endParaRPr lang="sq-AL"/>
          </a:p>
        </p:txBody>
      </p:sp>
    </p:spTree>
    <p:extLst>
      <p:ext uri="{BB962C8B-B14F-4D97-AF65-F5344CB8AC3E}">
        <p14:creationId xmlns:p14="http://schemas.microsoft.com/office/powerpoint/2010/main" val="2087613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400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par>
                          <p:cTn id="9" fill="hold" nodeType="afterGroup">
                            <p:stCondLst>
                              <p:cond delay="4500"/>
                            </p:stCondLst>
                            <p:childTnLst>
                              <p:par>
                                <p:cTn id="10" presetID="5" presetClass="entr" presetSubtype="10" fill="hold" grpId="0" nodeType="afterEffect">
                                  <p:stCondLst>
                                    <p:cond delay="6000"/>
                                  </p:stCondLst>
                                  <p:iterate type="wd">
                                    <p:tmPct val="100000"/>
                                  </p:iterate>
                                  <p:childTnLst>
                                    <p:set>
                                      <p:cBhvr>
                                        <p:cTn id="11" dur="1" fill="hold">
                                          <p:stCondLst>
                                            <p:cond delay="0"/>
                                          </p:stCondLst>
                                        </p:cTn>
                                        <p:tgtEl>
                                          <p:spTgt spid="28674"/>
                                        </p:tgtEl>
                                        <p:attrNameLst>
                                          <p:attrName>style.visibility</p:attrName>
                                        </p:attrNameLst>
                                      </p:cBhvr>
                                      <p:to>
                                        <p:strVal val="visible"/>
                                      </p:to>
                                    </p:set>
                                    <p:animEffect transition="in" filter="checkerboard(across)">
                                      <p:cBhvr>
                                        <p:cTn id="12" dur="300"/>
                                        <p:tgtEl>
                                          <p:spTgt spid="2867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60400" y="838201"/>
            <a:ext cx="1095248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sq-AL" altLang="en-US" b="1" u="sng" dirty="0">
                <a:latin typeface="Arial" panose="020B0604020202020204" pitchFamily="34" charset="0"/>
              </a:rPr>
              <a:t>Raportet e kontabilitetit të menaxhmentit </a:t>
            </a:r>
            <a:r>
              <a:rPr lang="sq-AL" altLang="en-US" b="1" dirty="0">
                <a:latin typeface="Arial" panose="020B0604020202020204" pitchFamily="34" charset="0"/>
              </a:rPr>
              <a:t>shfrytëzohen nga individët “brenda” biznesit në marrjen e vendimeve si:</a:t>
            </a:r>
            <a:endParaRPr lang="en-US" altLang="en-US" b="1" dirty="0">
              <a:latin typeface="Arial" panose="020B0604020202020204" pitchFamily="34" charset="0"/>
            </a:endParaRPr>
          </a:p>
          <a:p>
            <a:pPr algn="just" eaLnBrk="1" hangingPunct="1">
              <a:spcBef>
                <a:spcPct val="50000"/>
              </a:spcBef>
              <a:buFontTx/>
              <a:buChar char="•"/>
            </a:pPr>
            <a:r>
              <a:rPr lang="en-US" altLang="en-US" b="1" dirty="0">
                <a:latin typeface="Arial" panose="020B0604020202020204" pitchFamily="34" charset="0"/>
              </a:rPr>
              <a:t>  	</a:t>
            </a:r>
            <a:r>
              <a:rPr lang="sq-AL" altLang="en-US" b="1" dirty="0">
                <a:latin typeface="Arial" panose="020B0604020202020204" pitchFamily="34" charset="0"/>
              </a:rPr>
              <a:t>llogaritja e kostove</a:t>
            </a:r>
            <a:endParaRPr lang="en-US" altLang="en-US" b="1" dirty="0">
              <a:latin typeface="Arial" panose="020B0604020202020204" pitchFamily="34" charset="0"/>
            </a:endParaRPr>
          </a:p>
          <a:p>
            <a:pPr algn="just" eaLnBrk="1" hangingPunct="1">
              <a:spcBef>
                <a:spcPct val="50000"/>
              </a:spcBef>
              <a:buFontTx/>
              <a:buChar char="•"/>
            </a:pPr>
            <a:r>
              <a:rPr lang="en-US" altLang="en-US" b="1" dirty="0">
                <a:latin typeface="Arial" panose="020B0604020202020204" pitchFamily="34" charset="0"/>
              </a:rPr>
              <a:t>  	</a:t>
            </a:r>
            <a:r>
              <a:rPr lang="sq-AL" altLang="en-US" b="1" dirty="0">
                <a:latin typeface="Arial" panose="020B0604020202020204" pitchFamily="34" charset="0"/>
              </a:rPr>
              <a:t>punësimi i më shumë punëtorëve</a:t>
            </a:r>
            <a:endParaRPr lang="en-US" altLang="en-US" b="1" dirty="0">
              <a:latin typeface="Arial" panose="020B0604020202020204" pitchFamily="34" charset="0"/>
            </a:endParaRPr>
          </a:p>
          <a:p>
            <a:pPr algn="just" eaLnBrk="1" hangingPunct="1">
              <a:spcBef>
                <a:spcPct val="50000"/>
              </a:spcBef>
              <a:buFontTx/>
              <a:buChar char="•"/>
            </a:pPr>
            <a:r>
              <a:rPr lang="en-US" altLang="en-US" b="1" dirty="0">
                <a:latin typeface="Arial" panose="020B0604020202020204" pitchFamily="34" charset="0"/>
              </a:rPr>
              <a:t> 	</a:t>
            </a:r>
            <a:r>
              <a:rPr lang="sq-AL" altLang="en-US" b="1" dirty="0">
                <a:latin typeface="Arial" panose="020B0604020202020204" pitchFamily="34" charset="0"/>
              </a:rPr>
              <a:t>blerja e më shumë mallrave</a:t>
            </a:r>
            <a:endParaRPr lang="en-US" altLang="en-US" b="1" dirty="0">
              <a:latin typeface="Arial" panose="020B0604020202020204" pitchFamily="34" charset="0"/>
            </a:endParaRPr>
          </a:p>
          <a:p>
            <a:pPr eaLnBrk="1" hangingPunct="1">
              <a:spcBef>
                <a:spcPct val="50000"/>
              </a:spcBef>
              <a:buFontTx/>
              <a:buNone/>
            </a:pPr>
            <a:endParaRPr lang="en-US" altLang="en-US" b="1" i="1" dirty="0">
              <a:latin typeface="Arial" panose="020B0604020202020204" pitchFamily="34" charset="0"/>
            </a:endParaRPr>
          </a:p>
        </p:txBody>
      </p:sp>
      <p:pic>
        <p:nvPicPr>
          <p:cNvPr id="29699" name="Picture 3" descr="D:\PFiles\MSOffice\Clipart\standard\stddir1\BD07160_.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201" y="3230880"/>
            <a:ext cx="1833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45</a:t>
            </a:fld>
            <a:endParaRPr lang="sq-AL"/>
          </a:p>
        </p:txBody>
      </p:sp>
    </p:spTree>
    <p:extLst>
      <p:ext uri="{BB962C8B-B14F-4D97-AF65-F5344CB8AC3E}">
        <p14:creationId xmlns:p14="http://schemas.microsoft.com/office/powerpoint/2010/main" val="2400561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300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par>
                          <p:cTn id="9" fill="hold" nodeType="afterGroup">
                            <p:stCondLst>
                              <p:cond delay="3500"/>
                            </p:stCondLst>
                            <p:childTnLst>
                              <p:par>
                                <p:cTn id="10" presetID="4" presetClass="entr" presetSubtype="32" fill="hold" grpId="0" nodeType="afterEffect">
                                  <p:stCondLst>
                                    <p:cond delay="6000"/>
                                  </p:stCondLst>
                                  <p:childTnLst>
                                    <p:set>
                                      <p:cBhvr>
                                        <p:cTn id="11" dur="1" fill="hold">
                                          <p:stCondLst>
                                            <p:cond delay="0"/>
                                          </p:stCondLst>
                                        </p:cTn>
                                        <p:tgtEl>
                                          <p:spTgt spid="29698">
                                            <p:txEl>
                                              <p:pRg st="0" end="0"/>
                                            </p:txEl>
                                          </p:spTgt>
                                        </p:tgtEl>
                                        <p:attrNameLst>
                                          <p:attrName>style.visibility</p:attrName>
                                        </p:attrNameLst>
                                      </p:cBhvr>
                                      <p:to>
                                        <p:strVal val="visible"/>
                                      </p:to>
                                    </p:set>
                                    <p:animEffect transition="in" filter="box(out)">
                                      <p:cBhvr>
                                        <p:cTn id="12" dur="500"/>
                                        <p:tgtEl>
                                          <p:spTgt spid="2969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nodeType="afterGroup">
                            <p:stCondLst>
                              <p:cond delay="10000"/>
                            </p:stCondLst>
                            <p:childTnLst>
                              <p:par>
                                <p:cTn id="14" presetID="4" presetClass="entr" presetSubtype="32" fill="hold" grpId="0" nodeType="afterEffect">
                                  <p:stCondLst>
                                    <p:cond delay="6000"/>
                                  </p:stCondLst>
                                  <p:childTnLst>
                                    <p:set>
                                      <p:cBhvr>
                                        <p:cTn id="15" dur="1" fill="hold">
                                          <p:stCondLst>
                                            <p:cond delay="0"/>
                                          </p:stCondLst>
                                        </p:cTn>
                                        <p:tgtEl>
                                          <p:spTgt spid="29698">
                                            <p:txEl>
                                              <p:pRg st="1" end="1"/>
                                            </p:txEl>
                                          </p:spTgt>
                                        </p:tgtEl>
                                        <p:attrNameLst>
                                          <p:attrName>style.visibility</p:attrName>
                                        </p:attrNameLst>
                                      </p:cBhvr>
                                      <p:to>
                                        <p:strVal val="visible"/>
                                      </p:to>
                                    </p:set>
                                    <p:animEffect transition="in" filter="box(out)">
                                      <p:cBhvr>
                                        <p:cTn id="16" dur="500"/>
                                        <p:tgtEl>
                                          <p:spTgt spid="29698">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par>
                          <p:cTn id="17" fill="hold" nodeType="afterGroup">
                            <p:stCondLst>
                              <p:cond delay="16500"/>
                            </p:stCondLst>
                            <p:childTnLst>
                              <p:par>
                                <p:cTn id="18" presetID="4" presetClass="entr" presetSubtype="32" fill="hold" grpId="0" nodeType="afterEffect">
                                  <p:stCondLst>
                                    <p:cond delay="6000"/>
                                  </p:stCondLst>
                                  <p:childTnLst>
                                    <p:set>
                                      <p:cBhvr>
                                        <p:cTn id="19" dur="1" fill="hold">
                                          <p:stCondLst>
                                            <p:cond delay="0"/>
                                          </p:stCondLst>
                                        </p:cTn>
                                        <p:tgtEl>
                                          <p:spTgt spid="29698">
                                            <p:txEl>
                                              <p:pRg st="2" end="2"/>
                                            </p:txEl>
                                          </p:spTgt>
                                        </p:tgtEl>
                                        <p:attrNameLst>
                                          <p:attrName>style.visibility</p:attrName>
                                        </p:attrNameLst>
                                      </p:cBhvr>
                                      <p:to>
                                        <p:strVal val="visible"/>
                                      </p:to>
                                    </p:set>
                                    <p:animEffect transition="in" filter="box(out)">
                                      <p:cBhvr>
                                        <p:cTn id="20" dur="500"/>
                                        <p:tgtEl>
                                          <p:spTgt spid="29698">
                                            <p:txEl>
                                              <p:pRg st="2" end="2"/>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par>
                          <p:cTn id="21" fill="hold" nodeType="afterGroup">
                            <p:stCondLst>
                              <p:cond delay="23000"/>
                            </p:stCondLst>
                            <p:childTnLst>
                              <p:par>
                                <p:cTn id="22" presetID="4" presetClass="entr" presetSubtype="32" fill="hold" grpId="0" nodeType="afterEffect">
                                  <p:stCondLst>
                                    <p:cond delay="6000"/>
                                  </p:stCondLst>
                                  <p:childTnLst>
                                    <p:set>
                                      <p:cBhvr>
                                        <p:cTn id="23" dur="1" fill="hold">
                                          <p:stCondLst>
                                            <p:cond delay="0"/>
                                          </p:stCondLst>
                                        </p:cTn>
                                        <p:tgtEl>
                                          <p:spTgt spid="29698">
                                            <p:txEl>
                                              <p:pRg st="3" end="3"/>
                                            </p:txEl>
                                          </p:spTgt>
                                        </p:tgtEl>
                                        <p:attrNameLst>
                                          <p:attrName>style.visibility</p:attrName>
                                        </p:attrNameLst>
                                      </p:cBhvr>
                                      <p:to>
                                        <p:strVal val="visible"/>
                                      </p:to>
                                    </p:set>
                                    <p:animEffect transition="in" filter="box(out)">
                                      <p:cBhvr>
                                        <p:cTn id="24" dur="500"/>
                                        <p:tgtEl>
                                          <p:spTgt spid="29698">
                                            <p:txEl>
                                              <p:pRg st="3" end="3"/>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advAuto="600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6607176" y="417514"/>
            <a:ext cx="1941513" cy="1792287"/>
            <a:chOff x="3312" y="336"/>
            <a:chExt cx="912" cy="1056"/>
          </a:xfrm>
        </p:grpSpPr>
        <p:sp>
          <p:nvSpPr>
            <p:cNvPr id="70669" name="Rectangle 3"/>
            <p:cNvSpPr>
              <a:spLocks noChangeArrowheads="1"/>
            </p:cNvSpPr>
            <p:nvPr/>
          </p:nvSpPr>
          <p:spPr bwMode="auto">
            <a:xfrm>
              <a:off x="3504" y="336"/>
              <a:ext cx="720" cy="864"/>
            </a:xfrm>
            <a:prstGeom prst="rect">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0670" name="Rectangle 4"/>
            <p:cNvSpPr>
              <a:spLocks noChangeArrowheads="1"/>
            </p:cNvSpPr>
            <p:nvPr/>
          </p:nvSpPr>
          <p:spPr bwMode="auto">
            <a:xfrm>
              <a:off x="3408" y="432"/>
              <a:ext cx="720" cy="864"/>
            </a:xfrm>
            <a:prstGeom prst="rect">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0671" name="Rectangle 5"/>
            <p:cNvSpPr>
              <a:spLocks noChangeArrowheads="1"/>
            </p:cNvSpPr>
            <p:nvPr/>
          </p:nvSpPr>
          <p:spPr bwMode="auto">
            <a:xfrm>
              <a:off x="3312" y="528"/>
              <a:ext cx="720" cy="864"/>
            </a:xfrm>
            <a:prstGeom prst="rect">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0672" name="Text Box 6"/>
            <p:cNvSpPr txBox="1">
              <a:spLocks noChangeArrowheads="1"/>
            </p:cNvSpPr>
            <p:nvPr/>
          </p:nvSpPr>
          <p:spPr bwMode="auto">
            <a:xfrm>
              <a:off x="3312" y="702"/>
              <a:ext cx="81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1800" b="1">
                  <a:latin typeface="Arial" panose="020B0604020202020204" pitchFamily="34" charset="0"/>
                </a:rPr>
                <a:t>Raportet financiare</a:t>
              </a:r>
            </a:p>
          </p:txBody>
        </p:sp>
      </p:grpSp>
      <p:sp>
        <p:nvSpPr>
          <p:cNvPr id="795655" name="Text Box 7"/>
          <p:cNvSpPr txBox="1">
            <a:spLocks noChangeArrowheads="1"/>
          </p:cNvSpPr>
          <p:nvPr/>
        </p:nvSpPr>
        <p:spPr bwMode="auto">
          <a:xfrm>
            <a:off x="3352800" y="2628900"/>
            <a:ext cx="2514600" cy="459100"/>
          </a:xfrm>
          <a:prstGeom prst="rect">
            <a:avLst/>
          </a:prstGeom>
          <a:solidFill>
            <a:schemeClr val="accent2"/>
          </a:solidFill>
          <a:ln>
            <a:noFill/>
          </a:ln>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45000"/>
              </a:spcBef>
              <a:buFontTx/>
              <a:buNone/>
            </a:pPr>
            <a:r>
              <a:rPr lang="sq-AL" altLang="en-US" sz="2400" b="1" dirty="0">
                <a:latin typeface="Arial" panose="020B0604020202020204" pitchFamily="34" charset="0"/>
              </a:rPr>
              <a:t>Shfrytëzuesit</a:t>
            </a:r>
          </a:p>
        </p:txBody>
      </p:sp>
      <p:sp>
        <p:nvSpPr>
          <p:cNvPr id="795656" name="Rectangle 8"/>
          <p:cNvSpPr>
            <a:spLocks noChangeArrowheads="1"/>
          </p:cNvSpPr>
          <p:nvPr/>
        </p:nvSpPr>
        <p:spPr bwMode="auto">
          <a:xfrm>
            <a:off x="5943600" y="3419476"/>
            <a:ext cx="2819400" cy="457200"/>
          </a:xfrm>
          <a:prstGeom prst="rect">
            <a:avLst/>
          </a:prstGeom>
          <a:solidFill>
            <a:srgbClr val="FFCC99"/>
          </a:solidFill>
          <a:ln w="12700">
            <a:solidFill>
              <a:schemeClr val="tx1"/>
            </a:solidFill>
            <a:miter lim="800000"/>
            <a:headEnd/>
            <a:tailEnd/>
          </a:ln>
          <a:effectLst>
            <a:outerShdw dist="107763" dir="2700000" algn="ctr" rotWithShape="0">
              <a:schemeClr val="tx1"/>
            </a:outerShdw>
          </a:effectLst>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400">
                <a:solidFill>
                  <a:srgbClr val="000000"/>
                </a:solidFill>
                <a:latin typeface="Arial" panose="020B0604020202020204" pitchFamily="34" charset="0"/>
              </a:rPr>
              <a:t>Objektive</a:t>
            </a:r>
          </a:p>
        </p:txBody>
      </p:sp>
      <p:sp>
        <p:nvSpPr>
          <p:cNvPr id="795657" name="Text Box 9"/>
          <p:cNvSpPr txBox="1">
            <a:spLocks noChangeArrowheads="1"/>
          </p:cNvSpPr>
          <p:nvPr/>
        </p:nvSpPr>
        <p:spPr bwMode="auto">
          <a:xfrm>
            <a:off x="5943600" y="4038600"/>
            <a:ext cx="2819400" cy="831850"/>
          </a:xfrm>
          <a:prstGeom prst="rect">
            <a:avLst/>
          </a:prstGeom>
          <a:solidFill>
            <a:srgbClr val="990000"/>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defRPr/>
            </a:pPr>
            <a:r>
              <a:rPr lang="sq-AL" sz="2400" dirty="0">
                <a:solidFill>
                  <a:schemeClr val="bg1"/>
                </a:solidFill>
                <a:effectLst>
                  <a:outerShdw blurRad="38100" dist="38100" dir="2700000" algn="tl">
                    <a:srgbClr val="000000"/>
                  </a:outerShdw>
                </a:effectLst>
              </a:rPr>
              <a:t>Të përgatitura sipas </a:t>
            </a:r>
            <a:r>
              <a:rPr lang="en-US" sz="2400" dirty="0">
                <a:solidFill>
                  <a:schemeClr val="bg1"/>
                </a:solidFill>
                <a:effectLst>
                  <a:outerShdw blurRad="38100" dist="38100" dir="2700000" algn="tl">
                    <a:srgbClr val="000000"/>
                  </a:outerShdw>
                </a:effectLst>
              </a:rPr>
              <a:t>–PKPP- </a:t>
            </a:r>
            <a:r>
              <a:rPr lang="sq-AL" sz="2400" dirty="0">
                <a:solidFill>
                  <a:schemeClr val="bg1"/>
                </a:solidFill>
                <a:effectLst>
                  <a:outerShdw blurRad="38100" dist="38100" dir="2700000" algn="tl">
                    <a:srgbClr val="000000"/>
                  </a:outerShdw>
                </a:effectLst>
              </a:rPr>
              <a:t>GAAP</a:t>
            </a:r>
          </a:p>
        </p:txBody>
      </p:sp>
      <p:sp>
        <p:nvSpPr>
          <p:cNvPr id="795658" name="Text Box 10"/>
          <p:cNvSpPr txBox="1">
            <a:spLocks noChangeArrowheads="1"/>
          </p:cNvSpPr>
          <p:nvPr/>
        </p:nvSpPr>
        <p:spPr bwMode="auto">
          <a:xfrm>
            <a:off x="5943600" y="5111750"/>
            <a:ext cx="2819400" cy="831850"/>
          </a:xfrm>
          <a:prstGeom prst="rect">
            <a:avLst/>
          </a:prstGeom>
          <a:solidFill>
            <a:srgbClr val="000099"/>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defRPr/>
            </a:pPr>
            <a:r>
              <a:rPr lang="sq-AL" sz="2400">
                <a:solidFill>
                  <a:schemeClr val="bg1"/>
                </a:solidFill>
                <a:effectLst>
                  <a:outerShdw blurRad="38100" dist="38100" dir="2700000" algn="tl">
                    <a:srgbClr val="000000"/>
                  </a:outerShdw>
                </a:effectLst>
              </a:rPr>
              <a:t>Të përgatitura periodikisht</a:t>
            </a:r>
          </a:p>
        </p:txBody>
      </p:sp>
      <p:sp>
        <p:nvSpPr>
          <p:cNvPr id="795659" name="Text Box 11"/>
          <p:cNvSpPr txBox="1">
            <a:spLocks noChangeArrowheads="1"/>
          </p:cNvSpPr>
          <p:nvPr/>
        </p:nvSpPr>
        <p:spPr bwMode="auto">
          <a:xfrm>
            <a:off x="5943600" y="5856289"/>
            <a:ext cx="2819400" cy="466725"/>
          </a:xfrm>
          <a:prstGeom prst="rect">
            <a:avLst/>
          </a:prstGeom>
          <a:solidFill>
            <a:srgbClr val="336600"/>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defRPr/>
            </a:pPr>
            <a:r>
              <a:rPr lang="sq-AL" sz="2400">
                <a:solidFill>
                  <a:schemeClr val="bg1"/>
                </a:solidFill>
                <a:effectLst>
                  <a:outerShdw blurRad="38100" dist="38100" dir="2700000" algn="tl">
                    <a:srgbClr val="000000"/>
                  </a:outerShdw>
                </a:effectLst>
              </a:rPr>
              <a:t>Entitete biznesore</a:t>
            </a:r>
          </a:p>
        </p:txBody>
      </p:sp>
      <p:grpSp>
        <p:nvGrpSpPr>
          <p:cNvPr id="3" name="Group 12"/>
          <p:cNvGrpSpPr>
            <a:grpSpLocks/>
          </p:cNvGrpSpPr>
          <p:nvPr/>
        </p:nvGrpSpPr>
        <p:grpSpPr bwMode="auto">
          <a:xfrm>
            <a:off x="5943600" y="2209801"/>
            <a:ext cx="2819400" cy="1133475"/>
            <a:chOff x="2784" y="1392"/>
            <a:chExt cx="1776" cy="714"/>
          </a:xfrm>
        </p:grpSpPr>
        <p:sp>
          <p:nvSpPr>
            <p:cNvPr id="70667" name="Line 13"/>
            <p:cNvSpPr>
              <a:spLocks noChangeShapeType="1"/>
            </p:cNvSpPr>
            <p:nvPr/>
          </p:nvSpPr>
          <p:spPr bwMode="auto">
            <a:xfrm>
              <a:off x="3648" y="1392"/>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sq-AL"/>
            </a:p>
          </p:txBody>
        </p:sp>
        <p:sp>
          <p:nvSpPr>
            <p:cNvPr id="70668" name="Text Box 14"/>
            <p:cNvSpPr txBox="1">
              <a:spLocks noChangeArrowheads="1"/>
            </p:cNvSpPr>
            <p:nvPr/>
          </p:nvSpPr>
          <p:spPr bwMode="auto">
            <a:xfrm>
              <a:off x="2784" y="1584"/>
              <a:ext cx="1776" cy="522"/>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dirty="0">
                  <a:latin typeface="Arial" panose="020B0604020202020204" pitchFamily="34" charset="0"/>
                </a:rPr>
                <a:t>Të jashtëm dhe menaxhmenti</a:t>
              </a:r>
            </a:p>
          </p:txBody>
        </p:sp>
      </p:grpSp>
      <p:sp>
        <p:nvSpPr>
          <p:cNvPr id="795663" name="Text Box 15"/>
          <p:cNvSpPr txBox="1">
            <a:spLocks noChangeArrowheads="1"/>
          </p:cNvSpPr>
          <p:nvPr/>
        </p:nvSpPr>
        <p:spPr bwMode="auto">
          <a:xfrm>
            <a:off x="2915726" y="4640900"/>
            <a:ext cx="2514600" cy="459100"/>
          </a:xfrm>
          <a:prstGeom prst="rect">
            <a:avLst/>
          </a:prstGeom>
          <a:solidFill>
            <a:srgbClr val="FFFF00"/>
          </a:solidFill>
          <a:ln>
            <a:solidFill>
              <a:schemeClr val="tx1"/>
            </a:solidFill>
          </a:ln>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45000"/>
              </a:spcBef>
              <a:buFontTx/>
              <a:buNone/>
            </a:pPr>
            <a:r>
              <a:rPr lang="sq-AL" altLang="en-US" sz="2400" b="1" dirty="0">
                <a:latin typeface="Arial" panose="020B0604020202020204" pitchFamily="34" charset="0"/>
              </a:rPr>
              <a:t>Karakteristikat</a:t>
            </a:r>
          </a:p>
        </p:txBody>
      </p:sp>
      <p:sp>
        <p:nvSpPr>
          <p:cNvPr id="795664" name="Rectangle 16"/>
          <p:cNvSpPr>
            <a:spLocks noChangeArrowheads="1"/>
          </p:cNvSpPr>
          <p:nvPr/>
        </p:nvSpPr>
        <p:spPr bwMode="auto">
          <a:xfrm>
            <a:off x="1766888" y="250826"/>
            <a:ext cx="3738562" cy="1074653"/>
          </a:xfrm>
          <a:prstGeom prst="rect">
            <a:avLst/>
          </a:prstGeom>
          <a:noFill/>
          <a:ln w="12699">
            <a:noFill/>
            <a:miter lim="800000"/>
            <a:headEnd/>
            <a:tailEnd/>
          </a:ln>
          <a:effectLst/>
        </p:spPr>
        <p:txBody>
          <a:bodyPr lIns="90488" tIns="44450" rIns="90488" bIns="44450">
            <a:spAutoFit/>
          </a:bodyPr>
          <a:lstStyle/>
          <a:p>
            <a:pPr algn="ctr">
              <a:defRPr/>
            </a:pPr>
            <a:r>
              <a:rPr lang="sq-AL" sz="3200" b="1" u="sng" dirty="0">
                <a:solidFill>
                  <a:srgbClr val="3A06FA"/>
                </a:solidFill>
                <a:effectLst>
                  <a:outerShdw blurRad="38100" dist="38100" dir="2700000" algn="tl">
                    <a:srgbClr val="C0C0C0"/>
                  </a:outerShdw>
                </a:effectLst>
                <a:latin typeface="Arial Black" pitchFamily="34" charset="0"/>
              </a:rPr>
              <a:t>KONTABILITETI FINANCIAR</a:t>
            </a:r>
          </a:p>
        </p:txBody>
      </p:sp>
      <p:sp>
        <p:nvSpPr>
          <p:cNvPr id="2" name="Slide Number Placeholder 1"/>
          <p:cNvSpPr>
            <a:spLocks noGrp="1"/>
          </p:cNvSpPr>
          <p:nvPr>
            <p:ph type="sldNum" sz="quarter" idx="12"/>
          </p:nvPr>
        </p:nvSpPr>
        <p:spPr/>
        <p:txBody>
          <a:bodyPr/>
          <a:lstStyle/>
          <a:p>
            <a:fld id="{30EAF011-1B97-48A7-85B3-B95A2B65C876}" type="slidenum">
              <a:rPr lang="sq-AL" smtClean="0"/>
              <a:t>46</a:t>
            </a:fld>
            <a:endParaRPr lang="sq-AL"/>
          </a:p>
        </p:txBody>
      </p:sp>
      <p:cxnSp>
        <p:nvCxnSpPr>
          <p:cNvPr id="5" name="Straight Arrow Connector 4">
            <a:extLst>
              <a:ext uri="{FF2B5EF4-FFF2-40B4-BE49-F238E27FC236}">
                <a16:creationId xmlns:a16="http://schemas.microsoft.com/office/drawing/2014/main" id="{FC12D98B-C660-089B-D588-C7C18A08AA1D}"/>
              </a:ext>
            </a:extLst>
          </p:cNvPr>
          <p:cNvCxnSpPr>
            <a:endCxn id="795656" idx="1"/>
          </p:cNvCxnSpPr>
          <p:nvPr/>
        </p:nvCxnSpPr>
        <p:spPr>
          <a:xfrm flipV="1">
            <a:off x="5430326" y="3648076"/>
            <a:ext cx="513274" cy="99282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6" name="Straight Arrow Connector 5">
            <a:extLst>
              <a:ext uri="{FF2B5EF4-FFF2-40B4-BE49-F238E27FC236}">
                <a16:creationId xmlns:a16="http://schemas.microsoft.com/office/drawing/2014/main" id="{A5849F82-C9F9-1B70-F806-D6CEBBA7C2C3}"/>
              </a:ext>
            </a:extLst>
          </p:cNvPr>
          <p:cNvCxnSpPr>
            <a:cxnSpLocks/>
            <a:endCxn id="795657" idx="1"/>
          </p:cNvCxnSpPr>
          <p:nvPr/>
        </p:nvCxnSpPr>
        <p:spPr>
          <a:xfrm flipV="1">
            <a:off x="5430326" y="4454525"/>
            <a:ext cx="513274" cy="489909"/>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a:extLst>
              <a:ext uri="{FF2B5EF4-FFF2-40B4-BE49-F238E27FC236}">
                <a16:creationId xmlns:a16="http://schemas.microsoft.com/office/drawing/2014/main" id="{58CD7137-B563-71A9-5C50-42D904B48679}"/>
              </a:ext>
            </a:extLst>
          </p:cNvPr>
          <p:cNvCxnSpPr>
            <a:cxnSpLocks/>
          </p:cNvCxnSpPr>
          <p:nvPr/>
        </p:nvCxnSpPr>
        <p:spPr>
          <a:xfrm>
            <a:off x="5505450" y="4929310"/>
            <a:ext cx="438150" cy="208002"/>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EFD3004B-976B-87DF-FF42-43376F6AC47C}"/>
              </a:ext>
            </a:extLst>
          </p:cNvPr>
          <p:cNvCxnSpPr>
            <a:cxnSpLocks/>
          </p:cNvCxnSpPr>
          <p:nvPr/>
        </p:nvCxnSpPr>
        <p:spPr>
          <a:xfrm>
            <a:off x="5430326" y="5137312"/>
            <a:ext cx="513274" cy="76969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22504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95655"/>
                                        </p:tgtEl>
                                        <p:attrNameLst>
                                          <p:attrName>style.visibility</p:attrName>
                                        </p:attrNameLst>
                                      </p:cBhvr>
                                      <p:to>
                                        <p:strVal val="visible"/>
                                      </p:to>
                                    </p:set>
                                  </p:childTnLst>
                                </p:cTn>
                              </p:par>
                            </p:childTnLst>
                          </p:cTn>
                        </p:par>
                        <p:par>
                          <p:cTn id="7" fill="hold" nodeType="afterGroup">
                            <p:stCondLst>
                              <p:cond delay="1500"/>
                            </p:stCondLst>
                            <p:childTnLst>
                              <p:par>
                                <p:cTn id="8" presetID="22" presetClass="entr" presetSubtype="1"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499"/>
                                          </p:stCondLst>
                                        </p:cTn>
                                        <p:tgtEl>
                                          <p:spTgt spid="795663"/>
                                        </p:tgtEl>
                                        <p:attrNameLst>
                                          <p:attrName>style.visibility</p:attrName>
                                        </p:attrNameLst>
                                      </p:cBhvr>
                                      <p:to>
                                        <p:strVal val="visible"/>
                                      </p:to>
                                    </p:set>
                                  </p:childTnLst>
                                </p:cTn>
                              </p:par>
                            </p:childTnLst>
                          </p:cTn>
                        </p:par>
                        <p:par>
                          <p:cTn id="14" fill="hold" nodeType="afterGroup">
                            <p:stCondLst>
                              <p:cond delay="4500"/>
                            </p:stCondLst>
                            <p:childTnLst>
                              <p:par>
                                <p:cTn id="15" presetID="22" presetClass="entr" presetSubtype="1" fill="hold" grpId="0" nodeType="afterEffect">
                                  <p:stCondLst>
                                    <p:cond delay="1000"/>
                                  </p:stCondLst>
                                  <p:childTnLst>
                                    <p:set>
                                      <p:cBhvr>
                                        <p:cTn id="16" dur="1" fill="hold">
                                          <p:stCondLst>
                                            <p:cond delay="0"/>
                                          </p:stCondLst>
                                        </p:cTn>
                                        <p:tgtEl>
                                          <p:spTgt spid="795656"/>
                                        </p:tgtEl>
                                        <p:attrNameLst>
                                          <p:attrName>style.visibility</p:attrName>
                                        </p:attrNameLst>
                                      </p:cBhvr>
                                      <p:to>
                                        <p:strVal val="visible"/>
                                      </p:to>
                                    </p:set>
                                    <p:animEffect transition="in" filter="wipe(up)">
                                      <p:cBhvr>
                                        <p:cTn id="17" dur="500"/>
                                        <p:tgtEl>
                                          <p:spTgt spid="795656"/>
                                        </p:tgtEl>
                                      </p:cBhvr>
                                    </p:animEffect>
                                  </p:childTnLst>
                                </p:cTn>
                              </p:par>
                            </p:childTnLst>
                          </p:cTn>
                        </p:par>
                        <p:par>
                          <p:cTn id="18" fill="hold" nodeType="afterGroup">
                            <p:stCondLst>
                              <p:cond delay="6000"/>
                            </p:stCondLst>
                            <p:childTnLst>
                              <p:par>
                                <p:cTn id="19" presetID="22" presetClass="entr" presetSubtype="1" fill="hold" grpId="0" nodeType="afterEffect">
                                  <p:stCondLst>
                                    <p:cond delay="1000"/>
                                  </p:stCondLst>
                                  <p:childTnLst>
                                    <p:set>
                                      <p:cBhvr>
                                        <p:cTn id="20" dur="1" fill="hold">
                                          <p:stCondLst>
                                            <p:cond delay="0"/>
                                          </p:stCondLst>
                                        </p:cTn>
                                        <p:tgtEl>
                                          <p:spTgt spid="795657"/>
                                        </p:tgtEl>
                                        <p:attrNameLst>
                                          <p:attrName>style.visibility</p:attrName>
                                        </p:attrNameLst>
                                      </p:cBhvr>
                                      <p:to>
                                        <p:strVal val="visible"/>
                                      </p:to>
                                    </p:set>
                                    <p:animEffect transition="in" filter="wipe(up)">
                                      <p:cBhvr>
                                        <p:cTn id="21" dur="500"/>
                                        <p:tgtEl>
                                          <p:spTgt spid="795657"/>
                                        </p:tgtEl>
                                      </p:cBhvr>
                                    </p:animEffect>
                                  </p:childTnLst>
                                </p:cTn>
                              </p:par>
                            </p:childTnLst>
                          </p:cTn>
                        </p:par>
                        <p:par>
                          <p:cTn id="22" fill="hold" nodeType="afterGroup">
                            <p:stCondLst>
                              <p:cond delay="7500"/>
                            </p:stCondLst>
                            <p:childTnLst>
                              <p:par>
                                <p:cTn id="23" presetID="22" presetClass="entr" presetSubtype="1" fill="hold" grpId="0" nodeType="afterEffect">
                                  <p:stCondLst>
                                    <p:cond delay="1000"/>
                                  </p:stCondLst>
                                  <p:childTnLst>
                                    <p:set>
                                      <p:cBhvr>
                                        <p:cTn id="24" dur="1" fill="hold">
                                          <p:stCondLst>
                                            <p:cond delay="0"/>
                                          </p:stCondLst>
                                        </p:cTn>
                                        <p:tgtEl>
                                          <p:spTgt spid="795658"/>
                                        </p:tgtEl>
                                        <p:attrNameLst>
                                          <p:attrName>style.visibility</p:attrName>
                                        </p:attrNameLst>
                                      </p:cBhvr>
                                      <p:to>
                                        <p:strVal val="visible"/>
                                      </p:to>
                                    </p:set>
                                    <p:animEffect transition="in" filter="wipe(up)">
                                      <p:cBhvr>
                                        <p:cTn id="25" dur="500"/>
                                        <p:tgtEl>
                                          <p:spTgt spid="795658"/>
                                        </p:tgtEl>
                                      </p:cBhvr>
                                    </p:animEffect>
                                  </p:childTnLst>
                                </p:cTn>
                              </p:par>
                            </p:childTnLst>
                          </p:cTn>
                        </p:par>
                        <p:par>
                          <p:cTn id="26" fill="hold" nodeType="afterGroup">
                            <p:stCondLst>
                              <p:cond delay="9000"/>
                            </p:stCondLst>
                            <p:childTnLst>
                              <p:par>
                                <p:cTn id="27" presetID="22" presetClass="entr" presetSubtype="1" fill="hold" grpId="0" nodeType="afterEffect">
                                  <p:stCondLst>
                                    <p:cond delay="1000"/>
                                  </p:stCondLst>
                                  <p:childTnLst>
                                    <p:set>
                                      <p:cBhvr>
                                        <p:cTn id="28" dur="1" fill="hold">
                                          <p:stCondLst>
                                            <p:cond delay="0"/>
                                          </p:stCondLst>
                                        </p:cTn>
                                        <p:tgtEl>
                                          <p:spTgt spid="795659"/>
                                        </p:tgtEl>
                                        <p:attrNameLst>
                                          <p:attrName>style.visibility</p:attrName>
                                        </p:attrNameLst>
                                      </p:cBhvr>
                                      <p:to>
                                        <p:strVal val="visible"/>
                                      </p:to>
                                    </p:set>
                                    <p:animEffect transition="in" filter="wipe(up)">
                                      <p:cBhvr>
                                        <p:cTn id="29" dur="500"/>
                                        <p:tgtEl>
                                          <p:spTgt spid="79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5" grpId="0" animBg="1" autoUpdateAnimBg="0"/>
      <p:bldP spid="795656" grpId="0" animBg="1" autoUpdateAnimBg="0"/>
      <p:bldP spid="795657" grpId="0" animBg="1" autoUpdateAnimBg="0"/>
      <p:bldP spid="795658" grpId="0" animBg="1" autoUpdateAnimBg="0"/>
      <p:bldP spid="795659" grpId="0" animBg="1" autoUpdateAnimBg="0"/>
      <p:bldP spid="795663"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rot="16200000">
            <a:off x="512763" y="2959100"/>
            <a:ext cx="5105400" cy="1320800"/>
          </a:xfrm>
          <a:prstGeom prst="rect">
            <a:avLst/>
          </a:prstGeom>
          <a:noFill/>
          <a:ln w="12699">
            <a:noFill/>
            <a:miter lim="800000"/>
            <a:headEnd/>
            <a:tailEnd/>
          </a:ln>
          <a:effectLst/>
        </p:spPr>
        <p:txBody>
          <a:bodyPr lIns="90488" tIns="44450" rIns="90488" bIns="44450">
            <a:spAutoFit/>
          </a:bodyPr>
          <a:lstStyle/>
          <a:p>
            <a:pPr algn="ctr">
              <a:defRPr/>
            </a:pPr>
            <a:r>
              <a:rPr lang="sq-AL" sz="4000" b="1" dirty="0">
                <a:solidFill>
                  <a:srgbClr val="3A06FA"/>
                </a:solidFill>
                <a:effectLst>
                  <a:outerShdw blurRad="38100" dist="38100" dir="2700000" algn="tl">
                    <a:srgbClr val="C0C0C0"/>
                  </a:outerShdw>
                </a:effectLst>
                <a:latin typeface="Arial Black" pitchFamily="34" charset="0"/>
              </a:rPr>
              <a:t>KONTABILITETI </a:t>
            </a:r>
          </a:p>
          <a:p>
            <a:pPr algn="ctr">
              <a:defRPr/>
            </a:pPr>
            <a:r>
              <a:rPr lang="sq-AL" sz="4000" b="1" dirty="0">
                <a:solidFill>
                  <a:srgbClr val="3A06FA"/>
                </a:solidFill>
                <a:effectLst>
                  <a:outerShdw blurRad="38100" dist="38100" dir="2700000" algn="tl">
                    <a:srgbClr val="C0C0C0"/>
                  </a:outerShdw>
                </a:effectLst>
                <a:latin typeface="Arial Black" pitchFamily="34" charset="0"/>
              </a:rPr>
              <a:t>FINANCIAR</a:t>
            </a:r>
          </a:p>
        </p:txBody>
      </p:sp>
      <p:sp>
        <p:nvSpPr>
          <p:cNvPr id="71683" name="Content Placeholder 3"/>
          <p:cNvSpPr>
            <a:spLocks noGrp="1"/>
          </p:cNvSpPr>
          <p:nvPr>
            <p:ph idx="1"/>
          </p:nvPr>
        </p:nvSpPr>
        <p:spPr>
          <a:xfrm>
            <a:off x="4419600" y="1828800"/>
            <a:ext cx="5791200" cy="4495800"/>
          </a:xfrm>
        </p:spPr>
        <p:txBody>
          <a:bodyPr/>
          <a:lstStyle/>
          <a:p>
            <a:pPr algn="just" eaLnBrk="1" hangingPunct="1"/>
            <a:r>
              <a:rPr lang="sq-AL" altLang="en-US"/>
              <a:t>Kontabiliteti financiar ofron të dhëna në formë të informatave të shprehura në raporte financiare. </a:t>
            </a:r>
          </a:p>
          <a:p>
            <a:pPr eaLnBrk="1" hangingPunct="1"/>
            <a:endParaRPr lang="sq-AL" altLang="en-US"/>
          </a:p>
          <a:p>
            <a:pPr eaLnBrk="1" hangingPunct="1"/>
            <a:r>
              <a:rPr lang="sq-AL" altLang="en-US"/>
              <a:t>Ato janë:</a:t>
            </a:r>
          </a:p>
          <a:p>
            <a:pPr eaLnBrk="1" hangingPunct="1">
              <a:buFont typeface="Wingdings" panose="05000000000000000000" pitchFamily="2" charset="2"/>
              <a:buChar char="q"/>
            </a:pPr>
            <a:endParaRPr lang="en-US" altLang="en-US"/>
          </a:p>
        </p:txBody>
      </p:sp>
      <p:sp>
        <p:nvSpPr>
          <p:cNvPr id="3" name="Slide Number Placeholder 2"/>
          <p:cNvSpPr>
            <a:spLocks noGrp="1"/>
          </p:cNvSpPr>
          <p:nvPr>
            <p:ph type="sldNum" sz="quarter" idx="12"/>
          </p:nvPr>
        </p:nvSpPr>
        <p:spPr/>
        <p:txBody>
          <a:bodyPr/>
          <a:lstStyle/>
          <a:p>
            <a:fld id="{30EAF011-1B97-48A7-85B3-B95A2B65C876}" type="slidenum">
              <a:rPr lang="sq-AL" smtClean="0"/>
              <a:t>47</a:t>
            </a:fld>
            <a:endParaRPr lang="sq-AL"/>
          </a:p>
        </p:txBody>
      </p:sp>
    </p:spTree>
    <p:extLst>
      <p:ext uri="{BB962C8B-B14F-4D97-AF65-F5344CB8AC3E}">
        <p14:creationId xmlns:p14="http://schemas.microsoft.com/office/powerpoint/2010/main" val="874095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3"/>
          <p:cNvSpPr>
            <a:spLocks noGrp="1" noChangeArrowheads="1"/>
          </p:cNvSpPr>
          <p:nvPr>
            <p:ph type="title"/>
          </p:nvPr>
        </p:nvSpPr>
        <p:spPr>
          <a:xfrm>
            <a:off x="629920" y="381000"/>
            <a:ext cx="9352280" cy="533400"/>
          </a:xfrm>
        </p:spPr>
        <p:txBody>
          <a:bodyPr rtlCol="0">
            <a:normAutofit fontScale="90000"/>
          </a:bodyPr>
          <a:lstStyle/>
          <a:p>
            <a:pPr>
              <a:defRPr/>
            </a:pPr>
            <a:r>
              <a:rPr lang="en-US" dirty="0"/>
              <a:t> </a:t>
            </a:r>
            <a:r>
              <a:rPr lang="sq-AL" dirty="0"/>
              <a:t>Katër pasqyrat bazike financiare</a:t>
            </a:r>
            <a:br>
              <a:rPr lang="en-US" dirty="0"/>
            </a:br>
            <a:r>
              <a:rPr lang="en-US" dirty="0" err="1"/>
              <a:t>dhe</a:t>
            </a:r>
            <a:endParaRPr lang="en-US" dirty="0"/>
          </a:p>
        </p:txBody>
      </p:sp>
      <p:grpSp>
        <p:nvGrpSpPr>
          <p:cNvPr id="72707" name="Group 3"/>
          <p:cNvGrpSpPr>
            <a:grpSpLocks/>
          </p:cNvGrpSpPr>
          <p:nvPr/>
        </p:nvGrpSpPr>
        <p:grpSpPr bwMode="auto">
          <a:xfrm>
            <a:off x="1828800" y="1371601"/>
            <a:ext cx="8305800" cy="4422775"/>
            <a:chOff x="410" y="1008"/>
            <a:chExt cx="5424" cy="2786"/>
          </a:xfrm>
        </p:grpSpPr>
        <p:graphicFrame>
          <p:nvGraphicFramePr>
            <p:cNvPr id="72709" name="Object 2"/>
            <p:cNvGraphicFramePr>
              <a:graphicFrameLocks/>
            </p:cNvGraphicFramePr>
            <p:nvPr/>
          </p:nvGraphicFramePr>
          <p:xfrm>
            <a:off x="410" y="1008"/>
            <a:ext cx="2592" cy="2306"/>
          </p:xfrm>
          <a:graphic>
            <a:graphicData uri="http://schemas.openxmlformats.org/presentationml/2006/ole">
              <mc:AlternateContent xmlns:mc="http://schemas.openxmlformats.org/markup-compatibility/2006">
                <mc:Choice xmlns:v="urn:schemas-microsoft-com:vml" Requires="v">
                  <p:oleObj name="Clip" r:id="rId3" imgW="5303466" imgH="4709232" progId="MS_ClipArt_Gallery.2">
                    <p:embed/>
                  </p:oleObj>
                </mc:Choice>
                <mc:Fallback>
                  <p:oleObj name="Clip" r:id="rId3" imgW="5303466" imgH="4709232" progId="MS_ClipArt_Gallery.2">
                    <p:embed/>
                    <p:pic>
                      <p:nvPicPr>
                        <p:cNvPr id="72709"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 y="1008"/>
                          <a:ext cx="2592" cy="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0" name="Object 3"/>
            <p:cNvGraphicFramePr>
              <a:graphicFrameLocks/>
            </p:cNvGraphicFramePr>
            <p:nvPr/>
          </p:nvGraphicFramePr>
          <p:xfrm>
            <a:off x="602" y="1488"/>
            <a:ext cx="2592" cy="2306"/>
          </p:xfrm>
          <a:graphic>
            <a:graphicData uri="http://schemas.openxmlformats.org/presentationml/2006/ole">
              <mc:AlternateContent xmlns:mc="http://schemas.openxmlformats.org/markup-compatibility/2006">
                <mc:Choice xmlns:v="urn:schemas-microsoft-com:vml" Requires="v">
                  <p:oleObj name="Clip" r:id="rId3" imgW="5303466" imgH="4709232" progId="MS_ClipArt_Gallery.2">
                    <p:embed/>
                  </p:oleObj>
                </mc:Choice>
                <mc:Fallback>
                  <p:oleObj name="Clip" r:id="rId3" imgW="5303466" imgH="4709232" progId="MS_ClipArt_Gallery.2">
                    <p:embed/>
                    <p:pic>
                      <p:nvPicPr>
                        <p:cNvPr id="7271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 y="1488"/>
                          <a:ext cx="2592" cy="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1" name="Object 4"/>
            <p:cNvGraphicFramePr>
              <a:graphicFrameLocks/>
            </p:cNvGraphicFramePr>
            <p:nvPr/>
          </p:nvGraphicFramePr>
          <p:xfrm>
            <a:off x="3050" y="1008"/>
            <a:ext cx="2784" cy="2306"/>
          </p:xfrm>
          <a:graphic>
            <a:graphicData uri="http://schemas.openxmlformats.org/presentationml/2006/ole">
              <mc:AlternateContent xmlns:mc="http://schemas.openxmlformats.org/markup-compatibility/2006">
                <mc:Choice xmlns:v="urn:schemas-microsoft-com:vml" Requires="v">
                  <p:oleObj name="Clip" r:id="rId3" imgW="5303466" imgH="4709232" progId="MS_ClipArt_Gallery.2">
                    <p:embed/>
                  </p:oleObj>
                </mc:Choice>
                <mc:Fallback>
                  <p:oleObj name="Clip" r:id="rId3" imgW="5303466" imgH="4709232" progId="MS_ClipArt_Gallery.2">
                    <p:embed/>
                    <p:pic>
                      <p:nvPicPr>
                        <p:cNvPr id="72711"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0" y="1008"/>
                          <a:ext cx="2784" cy="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2" name="Object 5"/>
            <p:cNvGraphicFramePr>
              <a:graphicFrameLocks/>
            </p:cNvGraphicFramePr>
            <p:nvPr/>
          </p:nvGraphicFramePr>
          <p:xfrm>
            <a:off x="3242" y="1488"/>
            <a:ext cx="2592" cy="2306"/>
          </p:xfrm>
          <a:graphic>
            <a:graphicData uri="http://schemas.openxmlformats.org/presentationml/2006/ole">
              <mc:AlternateContent xmlns:mc="http://schemas.openxmlformats.org/markup-compatibility/2006">
                <mc:Choice xmlns:v="urn:schemas-microsoft-com:vml" Requires="v">
                  <p:oleObj name="Clip" r:id="rId3" imgW="5303466" imgH="4709232" progId="MS_ClipArt_Gallery.2">
                    <p:embed/>
                  </p:oleObj>
                </mc:Choice>
                <mc:Fallback>
                  <p:oleObj name="Clip" r:id="rId3" imgW="5303466" imgH="4709232" progId="MS_ClipArt_Gallery.2">
                    <p:embed/>
                    <p:pic>
                      <p:nvPicPr>
                        <p:cNvPr id="72712"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2" y="1488"/>
                          <a:ext cx="2592" cy="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3" name="Rectangle 8"/>
            <p:cNvSpPr>
              <a:spLocks noChangeArrowheads="1"/>
            </p:cNvSpPr>
            <p:nvPr/>
          </p:nvSpPr>
          <p:spPr bwMode="auto">
            <a:xfrm>
              <a:off x="672" y="1152"/>
              <a:ext cx="1946" cy="250"/>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q-AL" altLang="en-US" sz="2000" b="1">
                  <a:latin typeface="Arial" panose="020B0604020202020204" pitchFamily="34" charset="0"/>
                </a:rPr>
                <a:t>Pasqyra e të ardhurave</a:t>
              </a:r>
              <a:endParaRPr lang="en-US" altLang="en-US" sz="2000" b="1">
                <a:latin typeface="Arial" panose="020B0604020202020204" pitchFamily="34" charset="0"/>
              </a:endParaRPr>
            </a:p>
          </p:txBody>
        </p:sp>
        <p:sp>
          <p:nvSpPr>
            <p:cNvPr id="72714" name="Rectangle 9"/>
            <p:cNvSpPr>
              <a:spLocks noChangeArrowheads="1"/>
            </p:cNvSpPr>
            <p:nvPr/>
          </p:nvSpPr>
          <p:spPr bwMode="auto">
            <a:xfrm>
              <a:off x="829" y="1686"/>
              <a:ext cx="1960" cy="2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q-AL" altLang="en-US" sz="2000" b="1">
                  <a:latin typeface="Arial" panose="020B0604020202020204" pitchFamily="34" charset="0"/>
                </a:rPr>
                <a:t>Bilanci i gjendjes</a:t>
              </a:r>
              <a:r>
                <a:rPr lang="en-US" altLang="en-US" sz="2000" b="1">
                  <a:latin typeface="Arial" panose="020B0604020202020204" pitchFamily="34" charset="0"/>
                </a:rPr>
                <a:t> - PPF</a:t>
              </a:r>
            </a:p>
          </p:txBody>
        </p:sp>
        <p:sp>
          <p:nvSpPr>
            <p:cNvPr id="72715" name="Rectangle 10"/>
            <p:cNvSpPr>
              <a:spLocks noChangeArrowheads="1"/>
            </p:cNvSpPr>
            <p:nvPr/>
          </p:nvSpPr>
          <p:spPr bwMode="auto">
            <a:xfrm>
              <a:off x="3456" y="1632"/>
              <a:ext cx="1955" cy="42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1900" b="1">
                  <a:latin typeface="Arial" panose="020B0604020202020204" pitchFamily="34" charset="0"/>
                </a:rPr>
                <a:t>Pasqyra e rrjedhjes së të parasë</a:t>
              </a:r>
              <a:endParaRPr lang="en-US" altLang="en-US" sz="1900" b="1">
                <a:latin typeface="Arial" panose="020B0604020202020204" pitchFamily="34" charset="0"/>
              </a:endParaRPr>
            </a:p>
          </p:txBody>
        </p:sp>
        <p:sp>
          <p:nvSpPr>
            <p:cNvPr id="72716" name="Rectangle 11"/>
            <p:cNvSpPr>
              <a:spLocks noChangeArrowheads="1"/>
            </p:cNvSpPr>
            <p:nvPr/>
          </p:nvSpPr>
          <p:spPr bwMode="auto">
            <a:xfrm>
              <a:off x="3291" y="1194"/>
              <a:ext cx="2231" cy="347"/>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a:latin typeface="Arial" panose="020B0604020202020204" pitchFamily="34" charset="0"/>
                </a:rPr>
                <a:t>Pasqyra e ndryshimeve në ekuitet</a:t>
              </a:r>
            </a:p>
            <a:p>
              <a:pPr>
                <a:spcBef>
                  <a:spcPct val="0"/>
                </a:spcBef>
                <a:buFontTx/>
                <a:buNone/>
              </a:pPr>
              <a:r>
                <a:rPr lang="en-US" altLang="en-US" sz="1500" b="1">
                  <a:latin typeface="Arial" panose="020B0604020202020204" pitchFamily="34" charset="0"/>
                </a:rPr>
                <a:t>(</a:t>
              </a:r>
              <a:r>
                <a:rPr lang="sq-AL" altLang="en-US" sz="1500" b="1">
                  <a:latin typeface="Arial" panose="020B0604020202020204" pitchFamily="34" charset="0"/>
                </a:rPr>
                <a:t>Raporti i fitimeve të mbajtura</a:t>
              </a:r>
              <a:r>
                <a:rPr lang="en-US" altLang="en-US" sz="1500" b="1">
                  <a:latin typeface="Arial" panose="020B0604020202020204" pitchFamily="34" charset="0"/>
                </a:rPr>
                <a:t>)</a:t>
              </a:r>
            </a:p>
          </p:txBody>
        </p:sp>
      </p:grpSp>
      <p:sp>
        <p:nvSpPr>
          <p:cNvPr id="72708" name="Text Box 12"/>
          <p:cNvSpPr txBox="1">
            <a:spLocks noChangeArrowheads="1"/>
          </p:cNvSpPr>
          <p:nvPr/>
        </p:nvSpPr>
        <p:spPr bwMode="auto">
          <a:xfrm>
            <a:off x="397274" y="5864553"/>
            <a:ext cx="11389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dirty="0" err="1">
                <a:latin typeface="Verdana" panose="020B0604030504040204" pitchFamily="34" charset="0"/>
              </a:rPr>
              <a:t>Shpalosja</a:t>
            </a:r>
            <a:r>
              <a:rPr lang="en-US" altLang="en-US" sz="2800" b="1" dirty="0">
                <a:latin typeface="Verdana" panose="020B0604030504040204" pitchFamily="34" charset="0"/>
              </a:rPr>
              <a:t> e </a:t>
            </a:r>
            <a:r>
              <a:rPr lang="en-US" altLang="en-US" sz="2800" b="1" dirty="0" err="1">
                <a:latin typeface="Verdana" panose="020B0604030504040204" pitchFamily="34" charset="0"/>
              </a:rPr>
              <a:t>politikave</a:t>
            </a:r>
            <a:r>
              <a:rPr lang="en-US" altLang="en-US" sz="2800" b="1" dirty="0">
                <a:latin typeface="Verdana" panose="020B0604030504040204" pitchFamily="34" charset="0"/>
              </a:rPr>
              <a:t> kontabile </a:t>
            </a:r>
            <a:r>
              <a:rPr lang="en-US" altLang="en-US" sz="2800" b="1" dirty="0" err="1">
                <a:latin typeface="Verdana" panose="020B0604030504040204" pitchFamily="34" charset="0"/>
              </a:rPr>
              <a:t>dhe</a:t>
            </a:r>
            <a:r>
              <a:rPr lang="en-US" altLang="en-US" sz="2800" b="1" dirty="0">
                <a:latin typeface="Verdana" panose="020B0604030504040204" pitchFamily="34" charset="0"/>
              </a:rPr>
              <a:t> </a:t>
            </a:r>
            <a:r>
              <a:rPr lang="en-US" altLang="en-US" sz="2800" b="1" dirty="0" err="1">
                <a:latin typeface="Verdana" panose="020B0604030504040204" pitchFamily="34" charset="0"/>
              </a:rPr>
              <a:t>shënimet</a:t>
            </a:r>
            <a:r>
              <a:rPr lang="en-US" altLang="en-US" sz="2800" b="1" dirty="0">
                <a:latin typeface="Verdana" panose="020B0604030504040204" pitchFamily="34" charset="0"/>
              </a:rPr>
              <a:t> </a:t>
            </a:r>
            <a:r>
              <a:rPr lang="en-US" altLang="en-US" sz="2800" b="1" dirty="0" err="1">
                <a:latin typeface="Verdana" panose="020B0604030504040204" pitchFamily="34" charset="0"/>
              </a:rPr>
              <a:t>sqaruese</a:t>
            </a:r>
            <a:endParaRPr lang="en-US" altLang="en-US" sz="2800" b="1" dirty="0">
              <a:latin typeface="Verdana" panose="020B0604030504040204" pitchFamily="34"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48</a:t>
            </a:fld>
            <a:endParaRPr lang="sq-AL"/>
          </a:p>
        </p:txBody>
      </p:sp>
    </p:spTree>
    <p:extLst>
      <p:ext uri="{BB962C8B-B14F-4D97-AF65-F5344CB8AC3E}">
        <p14:creationId xmlns:p14="http://schemas.microsoft.com/office/powerpoint/2010/main" val="532313061"/>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13"/>
          <p:cNvSpPr>
            <a:spLocks noGrp="1" noChangeArrowheads="1"/>
          </p:cNvSpPr>
          <p:nvPr>
            <p:ph type="title"/>
          </p:nvPr>
        </p:nvSpPr>
        <p:spPr>
          <a:xfrm>
            <a:off x="2209800" y="381000"/>
            <a:ext cx="7772400" cy="533400"/>
          </a:xfrm>
        </p:spPr>
        <p:txBody>
          <a:bodyPr rtlCol="0">
            <a:normAutofit fontScale="90000"/>
          </a:bodyPr>
          <a:lstStyle/>
          <a:p>
            <a:pPr>
              <a:defRPr/>
            </a:pPr>
            <a:r>
              <a:rPr lang="en-US" dirty="0"/>
              <a:t> P</a:t>
            </a:r>
            <a:r>
              <a:rPr lang="sq-AL" dirty="0" err="1"/>
              <a:t>asqyrat</a:t>
            </a:r>
            <a:r>
              <a:rPr lang="sq-AL" dirty="0"/>
              <a:t> bazike financiare</a:t>
            </a:r>
            <a:endParaRPr lang="en-US" dirty="0"/>
          </a:p>
        </p:txBody>
      </p:sp>
      <p:sp>
        <p:nvSpPr>
          <p:cNvPr id="74755" name="Rectangle 3"/>
          <p:cNvSpPr>
            <a:spLocks noGrp="1" noChangeArrowheads="1"/>
          </p:cNvSpPr>
          <p:nvPr>
            <p:ph type="body" idx="4294967295"/>
          </p:nvPr>
        </p:nvSpPr>
        <p:spPr>
          <a:xfrm>
            <a:off x="1981201" y="1219200"/>
            <a:ext cx="7616825" cy="1371600"/>
          </a:xfrm>
          <a:noFill/>
        </p:spPr>
        <p:txBody>
          <a:bodyPr vert="horz" lIns="90488" tIns="44450" rIns="90488" bIns="44450" rtlCol="0">
            <a:normAutofit/>
          </a:bodyPr>
          <a:lstStyle/>
          <a:p>
            <a:pPr algn="ctr" eaLnBrk="1" hangingPunct="1">
              <a:lnSpc>
                <a:spcPct val="90000"/>
              </a:lnSpc>
              <a:buFont typeface="Wingdings" panose="05000000000000000000" pitchFamily="2" charset="2"/>
              <a:buNone/>
            </a:pPr>
            <a:r>
              <a:rPr lang="sq-AL" altLang="en-US"/>
              <a:t>Kompanitë përgatisin pasqyra financiare në fund të </a:t>
            </a:r>
            <a:r>
              <a:rPr lang="sq-AL" altLang="en-US">
                <a:solidFill>
                  <a:srgbClr val="0066FF"/>
                </a:solidFill>
              </a:rPr>
              <a:t>vitit apo</a:t>
            </a:r>
            <a:r>
              <a:rPr lang="en-US" altLang="en-US">
                <a:solidFill>
                  <a:srgbClr val="0066FF"/>
                </a:solidFill>
              </a:rPr>
              <a:t> </a:t>
            </a:r>
            <a:r>
              <a:rPr lang="sq-AL" altLang="en-US">
                <a:solidFill>
                  <a:srgbClr val="0066FF"/>
                </a:solidFill>
              </a:rPr>
              <a:t>6 mujore</a:t>
            </a:r>
            <a:r>
              <a:rPr lang="en-US" altLang="en-US"/>
              <a:t>.</a:t>
            </a:r>
          </a:p>
          <a:p>
            <a:pPr algn="ctr" eaLnBrk="1" hangingPunct="1">
              <a:lnSpc>
                <a:spcPct val="90000"/>
              </a:lnSpc>
              <a:buFont typeface="Wingdings" panose="05000000000000000000" pitchFamily="2" charset="2"/>
              <a:buNone/>
            </a:pPr>
            <a:r>
              <a:rPr lang="en-US" altLang="en-US"/>
              <a:t>Sipas SNK më së paku një herë në vit.  </a:t>
            </a:r>
          </a:p>
        </p:txBody>
      </p:sp>
      <p:sp>
        <p:nvSpPr>
          <p:cNvPr id="74756" name="Rectangle 7"/>
          <p:cNvSpPr>
            <a:spLocks noChangeArrowheads="1"/>
          </p:cNvSpPr>
          <p:nvPr/>
        </p:nvSpPr>
        <p:spPr bwMode="auto">
          <a:xfrm>
            <a:off x="2590801" y="5486400"/>
            <a:ext cx="7616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buClr>
                <a:schemeClr val="tx2"/>
              </a:buClr>
              <a:buSzPct val="90000"/>
              <a:buFontTx/>
              <a:buNone/>
            </a:pPr>
            <a:r>
              <a:rPr lang="sq-AL" altLang="en-US" sz="3000">
                <a:latin typeface="Trebuchet MS" panose="020B0603020202020204" pitchFamily="34" charset="0"/>
              </a:rPr>
              <a:t>Pasqyrat financiare të përgatitura në fund të vitit quhen </a:t>
            </a:r>
            <a:r>
              <a:rPr lang="sq-AL" altLang="en-US" sz="3000">
                <a:solidFill>
                  <a:srgbClr val="0066FF"/>
                </a:solidFill>
                <a:latin typeface="Trebuchet MS" panose="020B0603020202020204" pitchFamily="34" charset="0"/>
              </a:rPr>
              <a:t>raporte vjetore</a:t>
            </a:r>
            <a:r>
              <a:rPr lang="en-US" altLang="en-US" sz="3000">
                <a:latin typeface="Trebuchet MS" panose="020B0603020202020204" pitchFamily="34" charset="0"/>
              </a:rPr>
              <a:t>.  </a:t>
            </a:r>
          </a:p>
        </p:txBody>
      </p:sp>
      <p:pic>
        <p:nvPicPr>
          <p:cNvPr id="74757" name="Picture 8" descr="MPj040035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819401"/>
            <a:ext cx="3368675" cy="22447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49</a:t>
            </a:fld>
            <a:endParaRPr lang="sq-AL"/>
          </a:p>
        </p:txBody>
      </p:sp>
    </p:spTree>
    <p:extLst>
      <p:ext uri="{BB962C8B-B14F-4D97-AF65-F5344CB8AC3E}">
        <p14:creationId xmlns:p14="http://schemas.microsoft.com/office/powerpoint/2010/main" val="1689803029"/>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274638"/>
            <a:ext cx="8229600" cy="715962"/>
          </a:xfrm>
        </p:spPr>
        <p:txBody>
          <a:bodyPr rtlCol="0">
            <a:normAutofit/>
          </a:bodyPr>
          <a:lstStyle/>
          <a:p>
            <a:pPr>
              <a:defRPr/>
            </a:pPr>
            <a:r>
              <a:rPr lang="sr-Latn-CS">
                <a:latin typeface="Times New Roman" pitchFamily="18" charset="0"/>
                <a:ea typeface="Arial Unicode MS" pitchFamily="34" charset="-128"/>
                <a:cs typeface="Times New Roman" pitchFamily="18" charset="0"/>
              </a:rPr>
              <a:t>Literatura </a:t>
            </a:r>
            <a:r>
              <a:rPr lang="en-US">
                <a:latin typeface="Times New Roman" pitchFamily="18" charset="0"/>
                <a:ea typeface="Arial Unicode MS" pitchFamily="34" charset="-128"/>
                <a:cs typeface="Times New Roman" pitchFamily="18" charset="0"/>
              </a:rPr>
              <a:t>dhe Web</a:t>
            </a:r>
            <a:r>
              <a:rPr lang="sr-Latn-CS">
                <a:latin typeface="Times New Roman" pitchFamily="18" charset="0"/>
                <a:ea typeface="Arial Unicode MS" pitchFamily="34" charset="-128"/>
                <a:cs typeface="Times New Roman" pitchFamily="18" charset="0"/>
              </a:rPr>
              <a:t> sajt</a:t>
            </a:r>
            <a:r>
              <a:rPr lang="en-US">
                <a:latin typeface="Times New Roman" pitchFamily="18" charset="0"/>
                <a:ea typeface="Arial Unicode MS" pitchFamily="34" charset="-128"/>
                <a:cs typeface="Times New Roman" pitchFamily="18" charset="0"/>
              </a:rPr>
              <a:t>et</a:t>
            </a:r>
            <a:endParaRPr lang="en-US">
              <a:ea typeface="Arial Unicode MS" pitchFamily="34" charset="-128"/>
              <a:cs typeface="Times New Roman" pitchFamily="18" charset="0"/>
            </a:endParaRPr>
          </a:p>
        </p:txBody>
      </p:sp>
      <p:sp>
        <p:nvSpPr>
          <p:cNvPr id="9219" name="Rectangle 3"/>
          <p:cNvSpPr>
            <a:spLocks noGrp="1" noChangeArrowheads="1"/>
          </p:cNvSpPr>
          <p:nvPr>
            <p:ph idx="1"/>
          </p:nvPr>
        </p:nvSpPr>
        <p:spPr>
          <a:xfrm>
            <a:off x="314325" y="1295401"/>
            <a:ext cx="7991475" cy="4830763"/>
          </a:xfrm>
        </p:spPr>
        <p:txBody>
          <a:bodyPr/>
          <a:lstStyle/>
          <a:p>
            <a:pPr eaLnBrk="1" hangingPunct="1">
              <a:lnSpc>
                <a:spcPct val="90000"/>
              </a:lnSpc>
              <a:buFont typeface="Arial" panose="020B0604020202020204" pitchFamily="34" charset="0"/>
              <a:buNone/>
            </a:pPr>
            <a:r>
              <a:rPr lang="sq-AL" altLang="en-US" b="1" dirty="0">
                <a:latin typeface="Times New Roman" panose="02020603050405020304" pitchFamily="18" charset="0"/>
                <a:cs typeface="Times New Roman" panose="02020603050405020304" pitchFamily="18" charset="0"/>
              </a:rPr>
              <a:t>Literatura bazë:</a:t>
            </a:r>
            <a:endParaRPr lang="sq-AL" altLang="en-US" dirty="0">
              <a:latin typeface="Times New Roman" panose="02020603050405020304" pitchFamily="18" charset="0"/>
              <a:cs typeface="Times New Roman" panose="02020603050405020304" pitchFamily="18" charset="0"/>
            </a:endParaRPr>
          </a:p>
          <a:p>
            <a:pPr eaLnBrk="1" hangingPunct="1">
              <a:lnSpc>
                <a:spcPct val="90000"/>
              </a:lnSpc>
            </a:pPr>
            <a:r>
              <a:rPr lang="sq-AL" altLang="en-US" dirty="0">
                <a:latin typeface="Times New Roman" panose="02020603050405020304" pitchFamily="18" charset="0"/>
                <a:cs typeface="Times New Roman" panose="02020603050405020304" pitchFamily="18" charset="0"/>
              </a:rPr>
              <a:t>Kontabiliteti Financiar, (</a:t>
            </a:r>
            <a:r>
              <a:rPr lang="en-US" altLang="en-US" dirty="0" err="1">
                <a:latin typeface="Times New Roman" panose="02020603050405020304" pitchFamily="18" charset="0"/>
                <a:cs typeface="Times New Roman" panose="02020603050405020304" pitchFamily="18" charset="0"/>
              </a:rPr>
              <a:t>Konceptet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themelore</a:t>
            </a:r>
            <a:r>
              <a:rPr lang="sq-AL"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Prof.D</a:t>
            </a:r>
            <a:r>
              <a:rPr lang="sq-AL" altLang="en-US" dirty="0">
                <a:latin typeface="Times New Roman" panose="02020603050405020304" pitchFamily="18" charset="0"/>
                <a:cs typeface="Times New Roman" panose="02020603050405020304" pitchFamily="18" charset="0"/>
              </a:rPr>
              <a:t>r.Sk</a:t>
            </a:r>
            <a:r>
              <a:rPr lang="en-US" altLang="en-US" dirty="0">
                <a:latin typeface="Times New Roman" panose="02020603050405020304" pitchFamily="18" charset="0"/>
                <a:cs typeface="Times New Roman" panose="02020603050405020304" pitchFamily="18" charset="0"/>
              </a:rPr>
              <a:t>e</a:t>
            </a:r>
            <a:r>
              <a:rPr lang="sq-AL" altLang="en-US" dirty="0">
                <a:latin typeface="Times New Roman" panose="02020603050405020304" pitchFamily="18" charset="0"/>
                <a:cs typeface="Times New Roman" panose="02020603050405020304" pitchFamily="18" charset="0"/>
              </a:rPr>
              <a:t>nder Ahmeti</a:t>
            </a:r>
            <a:endParaRPr lang="sq-AL" altLang="en-US" b="1"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None/>
            </a:pPr>
            <a:r>
              <a:rPr lang="sq-AL" altLang="en-US" b="1" dirty="0">
                <a:latin typeface="Times New Roman" panose="02020603050405020304" pitchFamily="18" charset="0"/>
                <a:cs typeface="Times New Roman" panose="02020603050405020304" pitchFamily="18" charset="0"/>
              </a:rPr>
              <a:t>Literatura shtesë: </a:t>
            </a:r>
            <a:endParaRPr lang="sq-AL" altLang="en-US" dirty="0">
              <a:latin typeface="Times New Roman" panose="02020603050405020304" pitchFamily="18" charset="0"/>
              <a:cs typeface="Times New Roman" panose="02020603050405020304" pitchFamily="18" charset="0"/>
            </a:endParaRPr>
          </a:p>
          <a:p>
            <a:pPr eaLnBrk="1" hangingPunct="1">
              <a:lnSpc>
                <a:spcPct val="90000"/>
              </a:lnSpc>
            </a:pPr>
            <a:r>
              <a:rPr lang="sq-AL" altLang="en-US" dirty="0">
                <a:latin typeface="Times New Roman" panose="02020603050405020304" pitchFamily="18" charset="0"/>
                <a:cs typeface="Times New Roman" panose="02020603050405020304" pitchFamily="18" charset="0"/>
              </a:rPr>
              <a:t>Kontabiliteti Financiar Robert Ingram, Thomas Albright dhe Bruce Baldwin (teksti i përkthyer në shqip),</a:t>
            </a:r>
          </a:p>
          <a:p>
            <a:pPr eaLnBrk="1" hangingPunct="1">
              <a:lnSpc>
                <a:spcPct val="90000"/>
              </a:lnSpc>
            </a:pPr>
            <a:r>
              <a:rPr lang="sq-AL" altLang="en-US" dirty="0">
                <a:latin typeface="Times New Roman" panose="02020603050405020304" pitchFamily="18" charset="0"/>
                <a:cs typeface="Times New Roman" panose="02020603050405020304" pitchFamily="18" charset="0"/>
              </a:rPr>
              <a:t>Kontabiliteti Financiar – King, Lemble &amp; Smith</a:t>
            </a:r>
          </a:p>
          <a:p>
            <a:pPr eaLnBrk="1" hangingPunct="1">
              <a:lnSpc>
                <a:spcPct val="90000"/>
              </a:lnSpc>
            </a:pPr>
            <a:r>
              <a:rPr lang="sq-AL" altLang="en-US" dirty="0">
                <a:latin typeface="Times New Roman" panose="02020603050405020304" pitchFamily="18" charset="0"/>
                <a:cs typeface="Times New Roman" panose="02020603050405020304" pitchFamily="18" charset="0"/>
              </a:rPr>
              <a:t>Kontabiliteti Financiar, Meigs &amp; Meigs</a:t>
            </a:r>
          </a:p>
        </p:txBody>
      </p:sp>
      <p:pic>
        <p:nvPicPr>
          <p:cNvPr id="4" name="Picture 6" descr="http://www.freewebs.com/skender-ahmeti/Picture.jpg"/>
          <p:cNvPicPr>
            <a:picLocks noChangeAspect="1" noChangeArrowheads="1"/>
          </p:cNvPicPr>
          <p:nvPr/>
        </p:nvPicPr>
        <p:blipFill>
          <a:blip r:embed="rId2" cstate="print"/>
          <a:srcRect/>
          <a:stretch>
            <a:fillRect/>
          </a:stretch>
        </p:blipFill>
        <p:spPr bwMode="auto">
          <a:xfrm>
            <a:off x="8381999" y="990600"/>
            <a:ext cx="3286125" cy="5389728"/>
          </a:xfrm>
          <a:prstGeom prst="rect">
            <a:avLst/>
          </a:prstGeom>
          <a:noFill/>
          <a:scene3d>
            <a:camera prst="orthographicFront">
              <a:rot lat="0" lon="21299999" rev="0"/>
            </a:camera>
            <a:lightRig rig="threePt" dir="t"/>
          </a:scene3d>
        </p:spPr>
      </p:pic>
      <p:sp>
        <p:nvSpPr>
          <p:cNvPr id="2" name="Slide Number Placeholder 1"/>
          <p:cNvSpPr>
            <a:spLocks noGrp="1"/>
          </p:cNvSpPr>
          <p:nvPr>
            <p:ph type="sldNum" sz="quarter" idx="12"/>
          </p:nvPr>
        </p:nvSpPr>
        <p:spPr/>
        <p:txBody>
          <a:bodyPr/>
          <a:lstStyle/>
          <a:p>
            <a:fld id="{30EAF011-1B97-48A7-85B3-B95A2B65C876}" type="slidenum">
              <a:rPr lang="sq-AL" smtClean="0"/>
              <a:t>5</a:t>
            </a:fld>
            <a:endParaRPr lang="sq-AL"/>
          </a:p>
        </p:txBody>
      </p:sp>
    </p:spTree>
    <p:extLst>
      <p:ext uri="{BB962C8B-B14F-4D97-AF65-F5344CB8AC3E}">
        <p14:creationId xmlns:p14="http://schemas.microsoft.com/office/powerpoint/2010/main" val="251897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363792" y="1298576"/>
            <a:ext cx="10687665" cy="4686300"/>
          </a:xfrm>
          <a:gradFill rotWithShape="1">
            <a:gsLst>
              <a:gs pos="0">
                <a:srgbClr val="EDECD2"/>
              </a:gs>
              <a:gs pos="100000">
                <a:srgbClr val="9D9C8B"/>
              </a:gs>
            </a:gsLst>
            <a:lin ang="5400000" scaled="1"/>
          </a:gradFill>
        </p:spPr>
        <p:txBody>
          <a:bodyPr vert="horz" lIns="90488" tIns="44450" rIns="90488" bIns="44450" rtlCol="0">
            <a:normAutofit/>
          </a:bodyPr>
          <a:lstStyle/>
          <a:p>
            <a:pPr marL="0" indent="0">
              <a:buNone/>
              <a:tabLst>
                <a:tab pos="973138" algn="l"/>
              </a:tabLst>
            </a:pPr>
            <a:r>
              <a:rPr lang="sq-AL" altLang="en-US" u="sng" dirty="0"/>
              <a:t>RAPORTET FINANCIARE TE </a:t>
            </a:r>
            <a:r>
              <a:rPr lang="en-US" altLang="en-US" u="sng" dirty="0"/>
              <a:t>KONTABILITETI</a:t>
            </a:r>
            <a:r>
              <a:rPr lang="sq-AL" altLang="en-US" u="sng" dirty="0"/>
              <a:t>T FINANCIAR DUHET TË JENË?</a:t>
            </a:r>
            <a:endParaRPr lang="en-US" altLang="en-US" u="sng" dirty="0"/>
          </a:p>
          <a:p>
            <a:pPr marL="973138" lvl="1" indent="-625475">
              <a:spcBef>
                <a:spcPct val="100000"/>
              </a:spcBef>
              <a:buFont typeface="Symbol" panose="05050102010706020507" pitchFamily="18" charset="2"/>
              <a:buAutoNum type="alphaUcParenR"/>
              <a:tabLst>
                <a:tab pos="973138" algn="l"/>
              </a:tabLst>
            </a:pPr>
            <a:r>
              <a:rPr lang="sq-AL" altLang="en-US" dirty="0"/>
              <a:t>Objektive dhe të dedikuara për shfrytëzuesit e jashtëm dhe menaxhmentin </a:t>
            </a:r>
          </a:p>
          <a:p>
            <a:pPr marL="973138" lvl="1" indent="-625475">
              <a:spcBef>
                <a:spcPct val="100000"/>
              </a:spcBef>
              <a:buFont typeface="Symbol" panose="05050102010706020507" pitchFamily="18" charset="2"/>
              <a:buAutoNum type="alphaUcParenR"/>
              <a:tabLst>
                <a:tab pos="973138" algn="l"/>
              </a:tabLst>
            </a:pPr>
            <a:r>
              <a:rPr lang="sq-AL" altLang="en-US" dirty="0"/>
              <a:t>Të përgatitura sipas GAAP</a:t>
            </a:r>
          </a:p>
          <a:p>
            <a:pPr marL="973138" lvl="1" indent="-625475">
              <a:spcBef>
                <a:spcPct val="100000"/>
              </a:spcBef>
              <a:buFont typeface="Symbol" panose="05050102010706020507" pitchFamily="18" charset="2"/>
              <a:buAutoNum type="alphaUcParenR"/>
              <a:tabLst>
                <a:tab pos="973138" algn="l"/>
              </a:tabLst>
            </a:pPr>
            <a:r>
              <a:rPr lang="sq-AL" altLang="en-US" dirty="0"/>
              <a:t>Të përgatitura periodikisht dhe për entitete biznesore</a:t>
            </a:r>
          </a:p>
          <a:p>
            <a:pPr marL="973138" lvl="1" indent="-625475">
              <a:spcBef>
                <a:spcPct val="100000"/>
              </a:spcBef>
              <a:buFont typeface="Symbol" panose="05050102010706020507" pitchFamily="18" charset="2"/>
              <a:buAutoNum type="alphaUcParenR"/>
              <a:tabLst>
                <a:tab pos="973138" algn="l"/>
              </a:tabLst>
            </a:pPr>
            <a:r>
              <a:rPr lang="sq-AL" altLang="en-US" dirty="0"/>
              <a:t>Të gjitha të mësipërmet </a:t>
            </a:r>
            <a:endParaRPr lang="en-US" altLang="en-US" dirty="0"/>
          </a:p>
        </p:txBody>
      </p:sp>
      <p:sp>
        <p:nvSpPr>
          <p:cNvPr id="796675" name="Oval 3"/>
          <p:cNvSpPr>
            <a:spLocks noChangeArrowheads="1"/>
          </p:cNvSpPr>
          <p:nvPr/>
        </p:nvSpPr>
        <p:spPr bwMode="auto">
          <a:xfrm>
            <a:off x="602226" y="4102510"/>
            <a:ext cx="675968" cy="574675"/>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96676" name="Rectangle 4"/>
          <p:cNvSpPr>
            <a:spLocks noChangeArrowheads="1"/>
          </p:cNvSpPr>
          <p:nvPr/>
        </p:nvSpPr>
        <p:spPr bwMode="auto">
          <a:xfrm>
            <a:off x="1524000" y="257176"/>
            <a:ext cx="9144000" cy="360363"/>
          </a:xfrm>
          <a:prstGeom prst="rect">
            <a:avLst/>
          </a:prstGeom>
          <a:solidFill>
            <a:schemeClr val="bg1"/>
          </a:solidFill>
          <a:ln w="12700">
            <a:noFill/>
            <a:miter lim="800000"/>
            <a:headEnd/>
            <a:tailEnd/>
          </a:ln>
          <a:effectLst/>
        </p:spPr>
        <p:txBody>
          <a:bodyPr lIns="90488" tIns="44450" rIns="90488" bIns="44450" anchor="ctr"/>
          <a:lstStyle/>
          <a:p>
            <a:pPr marL="180975" algn="ctr">
              <a:defRPr/>
            </a:pPr>
            <a:r>
              <a:rPr lang="en-US" sz="4000" u="sng">
                <a:solidFill>
                  <a:srgbClr val="0000FF"/>
                </a:solidFill>
                <a:effectLst>
                  <a:outerShdw blurRad="38100" dist="38100" dir="2700000" algn="tl">
                    <a:srgbClr val="C0C0C0"/>
                  </a:outerShdw>
                </a:effectLst>
                <a:latin typeface="Arial Black" pitchFamily="34" charset="0"/>
              </a:rPr>
              <a:t>TEST I SHPEJT</a:t>
            </a:r>
            <a:r>
              <a:rPr lang="en-US" sz="4000">
                <a:solidFill>
                  <a:srgbClr val="0000FF"/>
                </a:solidFill>
                <a:effectLst>
                  <a:outerShdw blurRad="38100" dist="38100" dir="2700000" algn="tl">
                    <a:srgbClr val="C0C0C0"/>
                  </a:outerShdw>
                </a:effectLst>
                <a:latin typeface="Tahoma" pitchFamily="34" charset="0"/>
              </a:rPr>
              <a:t>  </a:t>
            </a:r>
            <a:r>
              <a:rPr lang="en-US" sz="4800">
                <a:solidFill>
                  <a:srgbClr val="FF6600"/>
                </a:solidFill>
                <a:latin typeface="Arial Black" pitchFamily="34" charset="0"/>
                <a:sym typeface="Wingdings" pitchFamily="2" charset="2"/>
              </a:rPr>
              <a:t></a:t>
            </a:r>
          </a:p>
        </p:txBody>
      </p:sp>
      <p:sp>
        <p:nvSpPr>
          <p:cNvPr id="2" name="Slide Number Placeholder 1"/>
          <p:cNvSpPr>
            <a:spLocks noGrp="1"/>
          </p:cNvSpPr>
          <p:nvPr>
            <p:ph type="sldNum" sz="quarter" idx="12"/>
          </p:nvPr>
        </p:nvSpPr>
        <p:spPr/>
        <p:txBody>
          <a:bodyPr/>
          <a:lstStyle/>
          <a:p>
            <a:fld id="{30EAF011-1B97-48A7-85B3-B95A2B65C876}" type="slidenum">
              <a:rPr lang="sq-AL" smtClean="0"/>
              <a:t>50</a:t>
            </a:fld>
            <a:endParaRPr lang="sq-AL"/>
          </a:p>
        </p:txBody>
      </p:sp>
    </p:spTree>
    <p:extLst>
      <p:ext uri="{BB962C8B-B14F-4D97-AF65-F5344CB8AC3E}">
        <p14:creationId xmlns:p14="http://schemas.microsoft.com/office/powerpoint/2010/main" val="384564920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30500"/>
                                  </p:stCondLst>
                                  <p:childTnLst>
                                    <p:set>
                                      <p:cBhvr>
                                        <p:cTn id="6" dur="1" fill="hold">
                                          <p:stCondLst>
                                            <p:cond delay="0"/>
                                          </p:stCondLst>
                                        </p:cTn>
                                        <p:tgtEl>
                                          <p:spTgt spid="796675"/>
                                        </p:tgtEl>
                                        <p:attrNameLst>
                                          <p:attrName>style.visibility</p:attrName>
                                        </p:attrNameLst>
                                      </p:cBhvr>
                                      <p:to>
                                        <p:strVal val="visible"/>
                                      </p:to>
                                    </p:set>
                                    <p:anim calcmode="lin" valueType="num">
                                      <p:cBhvr additive="base">
                                        <p:cTn id="7" dur="5000" fill="hold"/>
                                        <p:tgtEl>
                                          <p:spTgt spid="796675"/>
                                        </p:tgtEl>
                                        <p:attrNameLst>
                                          <p:attrName>ppt_x</p:attrName>
                                        </p:attrNameLst>
                                      </p:cBhvr>
                                      <p:tavLst>
                                        <p:tav tm="0">
                                          <p:val>
                                            <p:strVal val="#ppt_x"/>
                                          </p:val>
                                        </p:tav>
                                        <p:tav tm="100000">
                                          <p:val>
                                            <p:strVal val="#ppt_x"/>
                                          </p:val>
                                        </p:tav>
                                      </p:tavLst>
                                    </p:anim>
                                    <p:anim calcmode="lin" valueType="num">
                                      <p:cBhvr additive="base">
                                        <p:cTn id="8" dur="5000" fill="hold"/>
                                        <p:tgtEl>
                                          <p:spTgt spid="7966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6459537" y="533400"/>
            <a:ext cx="2151057" cy="1676400"/>
            <a:chOff x="3264" y="336"/>
            <a:chExt cx="960" cy="1056"/>
          </a:xfrm>
        </p:grpSpPr>
        <p:sp>
          <p:nvSpPr>
            <p:cNvPr id="77837" name="Rectangle 3"/>
            <p:cNvSpPr>
              <a:spLocks noChangeArrowheads="1"/>
            </p:cNvSpPr>
            <p:nvPr/>
          </p:nvSpPr>
          <p:spPr bwMode="auto">
            <a:xfrm>
              <a:off x="3504" y="336"/>
              <a:ext cx="720" cy="864"/>
            </a:xfrm>
            <a:prstGeom prst="rect">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7838" name="Rectangle 4"/>
            <p:cNvSpPr>
              <a:spLocks noChangeArrowheads="1"/>
            </p:cNvSpPr>
            <p:nvPr/>
          </p:nvSpPr>
          <p:spPr bwMode="auto">
            <a:xfrm>
              <a:off x="3408" y="432"/>
              <a:ext cx="720" cy="864"/>
            </a:xfrm>
            <a:prstGeom prst="rect">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7839" name="Rectangle 5"/>
            <p:cNvSpPr>
              <a:spLocks noChangeArrowheads="1"/>
            </p:cNvSpPr>
            <p:nvPr/>
          </p:nvSpPr>
          <p:spPr bwMode="auto">
            <a:xfrm>
              <a:off x="3312" y="528"/>
              <a:ext cx="720" cy="864"/>
            </a:xfrm>
            <a:prstGeom prst="rect">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7840" name="Text Box 6"/>
            <p:cNvSpPr txBox="1">
              <a:spLocks noChangeArrowheads="1"/>
            </p:cNvSpPr>
            <p:nvPr/>
          </p:nvSpPr>
          <p:spPr bwMode="auto">
            <a:xfrm>
              <a:off x="3264" y="702"/>
              <a:ext cx="816"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1600" dirty="0">
                  <a:latin typeface="Arial" panose="020B0604020202020204" pitchFamily="34" charset="0"/>
                </a:rPr>
                <a:t>Raportet e </a:t>
              </a:r>
              <a:r>
                <a:rPr lang="en-US" altLang="en-US" sz="1600" dirty="0" err="1">
                  <a:latin typeface="Arial" panose="020B0604020202020204" pitchFamily="34" charset="0"/>
                </a:rPr>
                <a:t>Kontabilitetit</a:t>
              </a:r>
              <a:r>
                <a:rPr lang="en-US" altLang="en-US" sz="1600" dirty="0">
                  <a:latin typeface="Arial" panose="020B0604020202020204" pitchFamily="34" charset="0"/>
                </a:rPr>
                <a:t> </a:t>
              </a:r>
              <a:r>
                <a:rPr lang="sq-AL" altLang="en-US" sz="1600" dirty="0" err="1">
                  <a:latin typeface="Arial" panose="020B0604020202020204" pitchFamily="34" charset="0"/>
                </a:rPr>
                <a:t>menaxhe</a:t>
              </a:r>
              <a:r>
                <a:rPr lang="en-US" altLang="en-US" sz="1600" dirty="0">
                  <a:latin typeface="Arial" panose="020B0604020202020204" pitchFamily="34" charset="0"/>
                </a:rPr>
                <a:t>r</a:t>
              </a:r>
              <a:r>
                <a:rPr lang="sq-AL" altLang="en-US" sz="1600" dirty="0">
                  <a:latin typeface="Arial" panose="020B0604020202020204" pitchFamily="34" charset="0"/>
                </a:rPr>
                <a:t>i</a:t>
              </a:r>
              <a:r>
                <a:rPr lang="en-US" altLang="en-US" sz="1600" dirty="0">
                  <a:latin typeface="Arial" panose="020B0604020202020204" pitchFamily="34" charset="0"/>
                </a:rPr>
                <a:t>al</a:t>
              </a:r>
              <a:endParaRPr lang="sq-AL" altLang="en-US" sz="1600" dirty="0">
                <a:latin typeface="Arial" panose="020B0604020202020204" pitchFamily="34" charset="0"/>
              </a:endParaRPr>
            </a:p>
          </p:txBody>
        </p:sp>
      </p:grpSp>
      <p:sp>
        <p:nvSpPr>
          <p:cNvPr id="797703" name="Text Box 7"/>
          <p:cNvSpPr txBox="1">
            <a:spLocks noChangeArrowheads="1"/>
          </p:cNvSpPr>
          <p:nvPr/>
        </p:nvSpPr>
        <p:spPr bwMode="auto">
          <a:xfrm>
            <a:off x="2760663" y="2502340"/>
            <a:ext cx="2514600" cy="459100"/>
          </a:xfrm>
          <a:prstGeom prst="rect">
            <a:avLst/>
          </a:prstGeom>
          <a:solidFill>
            <a:schemeClr val="accent2"/>
          </a:solidFill>
          <a:ln>
            <a:noFill/>
          </a:ln>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45000"/>
              </a:spcBef>
              <a:buFontTx/>
              <a:buNone/>
            </a:pPr>
            <a:r>
              <a:rPr lang="sq-AL" altLang="en-US" sz="2400" b="1" dirty="0">
                <a:latin typeface="Arial" panose="020B0604020202020204" pitchFamily="34" charset="0"/>
              </a:rPr>
              <a:t>Shfrytëzuesit</a:t>
            </a:r>
          </a:p>
        </p:txBody>
      </p:sp>
      <p:sp>
        <p:nvSpPr>
          <p:cNvPr id="797704" name="Rectangle 8"/>
          <p:cNvSpPr>
            <a:spLocks noChangeArrowheads="1"/>
          </p:cNvSpPr>
          <p:nvPr/>
        </p:nvSpPr>
        <p:spPr bwMode="auto">
          <a:xfrm>
            <a:off x="5486400" y="3048000"/>
            <a:ext cx="3657600" cy="533400"/>
          </a:xfrm>
          <a:prstGeom prst="rect">
            <a:avLst/>
          </a:prstGeom>
          <a:solidFill>
            <a:srgbClr val="FFCC99"/>
          </a:solidFill>
          <a:ln w="12700">
            <a:solidFill>
              <a:schemeClr val="tx1"/>
            </a:solidFill>
            <a:miter lim="800000"/>
            <a:headEnd/>
            <a:tailEnd/>
          </a:ln>
          <a:effectLst>
            <a:outerShdw dist="107763" dir="2700000" algn="ctr" rotWithShape="0">
              <a:schemeClr val="tx1"/>
            </a:outerShdw>
          </a:effectLst>
        </p:spPr>
        <p:txBody>
          <a:bodyPr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000">
                <a:solidFill>
                  <a:srgbClr val="000000"/>
                </a:solidFill>
                <a:latin typeface="Arial" panose="020B0604020202020204" pitchFamily="34" charset="0"/>
              </a:rPr>
              <a:t>Objektive dhe subjektive</a:t>
            </a:r>
          </a:p>
        </p:txBody>
      </p:sp>
      <p:sp>
        <p:nvSpPr>
          <p:cNvPr id="797705" name="Text Box 9"/>
          <p:cNvSpPr txBox="1">
            <a:spLocks noChangeArrowheads="1"/>
          </p:cNvSpPr>
          <p:nvPr/>
        </p:nvSpPr>
        <p:spPr bwMode="auto">
          <a:xfrm>
            <a:off x="5486400" y="3733800"/>
            <a:ext cx="3657600" cy="711200"/>
          </a:xfrm>
          <a:prstGeom prst="rect">
            <a:avLst/>
          </a:prstGeom>
          <a:solidFill>
            <a:srgbClr val="00FF00"/>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defRPr/>
            </a:pPr>
            <a:r>
              <a:rPr lang="sq-AL" sz="2000">
                <a:effectLst>
                  <a:outerShdw blurRad="38100" dist="38100" dir="2700000" algn="tl">
                    <a:srgbClr val="FFFFFF"/>
                  </a:outerShdw>
                </a:effectLst>
              </a:rPr>
              <a:t>Të përgatitura në pajtim me nevojat e menaxhmentit</a:t>
            </a:r>
          </a:p>
        </p:txBody>
      </p:sp>
      <p:sp>
        <p:nvSpPr>
          <p:cNvPr id="797706" name="Text Box 10"/>
          <p:cNvSpPr txBox="1">
            <a:spLocks noChangeArrowheads="1"/>
          </p:cNvSpPr>
          <p:nvPr/>
        </p:nvSpPr>
        <p:spPr bwMode="auto">
          <a:xfrm>
            <a:off x="5486400" y="4652963"/>
            <a:ext cx="3657600" cy="711200"/>
          </a:xfrm>
          <a:prstGeom prst="rect">
            <a:avLst/>
          </a:prstGeom>
          <a:solidFill>
            <a:srgbClr val="00FF00"/>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defRPr/>
            </a:pPr>
            <a:r>
              <a:rPr lang="sq-AL" sz="2000">
                <a:effectLst>
                  <a:outerShdw blurRad="38100" dist="38100" dir="2700000" algn="tl">
                    <a:srgbClr val="FFFFFF"/>
                  </a:outerShdw>
                </a:effectLst>
              </a:rPr>
              <a:t>Të përgatitura periodikisht apo sipas nevojës</a:t>
            </a:r>
          </a:p>
        </p:txBody>
      </p:sp>
      <p:sp>
        <p:nvSpPr>
          <p:cNvPr id="797707" name="Text Box 11"/>
          <p:cNvSpPr txBox="1">
            <a:spLocks noChangeArrowheads="1"/>
          </p:cNvSpPr>
          <p:nvPr/>
        </p:nvSpPr>
        <p:spPr bwMode="auto">
          <a:xfrm>
            <a:off x="5486400" y="5554663"/>
            <a:ext cx="3657600" cy="711200"/>
          </a:xfrm>
          <a:prstGeom prst="rect">
            <a:avLst/>
          </a:prstGeom>
          <a:solidFill>
            <a:srgbClr val="FFFF00"/>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defRPr/>
            </a:pPr>
            <a:r>
              <a:rPr lang="sq-AL" sz="2000">
                <a:effectLst>
                  <a:outerShdw blurRad="38100" dist="38100" dir="2700000" algn="tl">
                    <a:srgbClr val="FFFFFF"/>
                  </a:outerShdw>
                </a:effectLst>
              </a:rPr>
              <a:t>Për entitetin biznesor apo një segment të tij</a:t>
            </a:r>
          </a:p>
        </p:txBody>
      </p:sp>
      <p:grpSp>
        <p:nvGrpSpPr>
          <p:cNvPr id="3" name="Group 12"/>
          <p:cNvGrpSpPr>
            <a:grpSpLocks/>
          </p:cNvGrpSpPr>
          <p:nvPr/>
        </p:nvGrpSpPr>
        <p:grpSpPr bwMode="auto">
          <a:xfrm>
            <a:off x="5486400" y="2209801"/>
            <a:ext cx="3657600" cy="763588"/>
            <a:chOff x="2784" y="1392"/>
            <a:chExt cx="1776" cy="481"/>
          </a:xfrm>
          <a:scene3d>
            <a:camera prst="orthographicFront">
              <a:rot lat="0" lon="0" rev="0"/>
            </a:camera>
            <a:lightRig rig="balanced" dir="t">
              <a:rot lat="0" lon="0" rev="8700000"/>
            </a:lightRig>
          </a:scene3d>
        </p:grpSpPr>
        <p:sp>
          <p:nvSpPr>
            <p:cNvPr id="77835" name="Line 13"/>
            <p:cNvSpPr>
              <a:spLocks noChangeShapeType="1"/>
            </p:cNvSpPr>
            <p:nvPr/>
          </p:nvSpPr>
          <p:spPr bwMode="auto">
            <a:xfrm>
              <a:off x="3648" y="1392"/>
              <a:ext cx="0" cy="240"/>
            </a:xfrm>
            <a:prstGeom prst="line">
              <a:avLst/>
            </a:prstGeom>
            <a:noFill/>
            <a:ln w="57150">
              <a:noFill/>
              <a:round/>
              <a:headEnd/>
              <a:tailEnd type="triangle" w="med" len="me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wrap="none" lIns="90488" tIns="44450" rIns="90488" bIns="44450" anchor="ctr"/>
            <a:lstStyle/>
            <a:p>
              <a:endParaRPr lang="sq-AL"/>
            </a:p>
          </p:txBody>
        </p:sp>
        <p:sp>
          <p:nvSpPr>
            <p:cNvPr id="77836" name="Text Box 14"/>
            <p:cNvSpPr txBox="1">
              <a:spLocks noChangeArrowheads="1"/>
            </p:cNvSpPr>
            <p:nvPr/>
          </p:nvSpPr>
          <p:spPr bwMode="auto">
            <a:xfrm>
              <a:off x="2784" y="1584"/>
              <a:ext cx="1776" cy="289"/>
            </a:xfrm>
            <a:prstGeom prst="rect">
              <a:avLst/>
            </a:prstGeom>
            <a:solidFill>
              <a:schemeClr val="accent2"/>
            </a:solidFill>
            <a:ln w="12700">
              <a:noFill/>
              <a:miter lim="800000"/>
              <a:headEnd/>
              <a:tailEnd/>
            </a:ln>
            <a:effectLst>
              <a:outerShdw blurRad="44450" dist="27940" dir="5400000" algn="ctr">
                <a:srgbClr val="000000">
                  <a:alpha val="32000"/>
                </a:srgbClr>
              </a:outerShdw>
            </a:effectLst>
            <a:sp3d>
              <a:bevelT w="190500" h="38100"/>
            </a:sp3d>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dirty="0">
                  <a:latin typeface="Arial" panose="020B0604020202020204" pitchFamily="34" charset="0"/>
                </a:rPr>
                <a:t>Menaxhmenti</a:t>
              </a:r>
            </a:p>
          </p:txBody>
        </p:sp>
      </p:grpSp>
      <p:sp>
        <p:nvSpPr>
          <p:cNvPr id="797711" name="Text Box 15"/>
          <p:cNvSpPr txBox="1">
            <a:spLocks noChangeArrowheads="1"/>
          </p:cNvSpPr>
          <p:nvPr/>
        </p:nvSpPr>
        <p:spPr bwMode="auto">
          <a:xfrm>
            <a:off x="1855839" y="4652963"/>
            <a:ext cx="2514600" cy="459100"/>
          </a:xfrm>
          <a:prstGeom prst="rect">
            <a:avLst/>
          </a:prstGeom>
          <a:solidFill>
            <a:srgbClr val="FFFF00"/>
          </a:solidFill>
          <a:ln>
            <a:solidFill>
              <a:schemeClr val="tx1"/>
            </a:solidFill>
          </a:ln>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45000"/>
              </a:spcBef>
              <a:buFontTx/>
              <a:buNone/>
            </a:pPr>
            <a:r>
              <a:rPr lang="sq-AL" altLang="en-US" sz="2400" b="1" dirty="0">
                <a:latin typeface="Arial" panose="020B0604020202020204" pitchFamily="34" charset="0"/>
              </a:rPr>
              <a:t>Karakteristikat</a:t>
            </a:r>
          </a:p>
        </p:txBody>
      </p:sp>
      <p:sp>
        <p:nvSpPr>
          <p:cNvPr id="797712" name="Rectangle 16"/>
          <p:cNvSpPr>
            <a:spLocks noChangeArrowheads="1"/>
          </p:cNvSpPr>
          <p:nvPr/>
        </p:nvSpPr>
        <p:spPr bwMode="auto">
          <a:xfrm>
            <a:off x="1766889" y="195264"/>
            <a:ext cx="4421187" cy="1074653"/>
          </a:xfrm>
          <a:prstGeom prst="rect">
            <a:avLst/>
          </a:prstGeom>
          <a:noFill/>
          <a:ln w="12699">
            <a:noFill/>
            <a:miter lim="800000"/>
            <a:headEnd/>
            <a:tailEnd/>
          </a:ln>
          <a:effectLst/>
        </p:spPr>
        <p:txBody>
          <a:bodyPr lIns="90488" tIns="44450" rIns="90488" bIns="44450">
            <a:spAutoFit/>
          </a:bodyPr>
          <a:lstStyle/>
          <a:p>
            <a:pPr algn="ctr">
              <a:defRPr/>
            </a:pPr>
            <a:r>
              <a:rPr lang="sq-AL" sz="3200" b="1" u="sng" dirty="0">
                <a:solidFill>
                  <a:srgbClr val="3A06FA"/>
                </a:solidFill>
                <a:effectLst>
                  <a:outerShdw blurRad="38100" dist="38100" dir="2700000" algn="tl">
                    <a:srgbClr val="C0C0C0"/>
                  </a:outerShdw>
                </a:effectLst>
                <a:latin typeface="Arial Black" pitchFamily="34" charset="0"/>
              </a:rPr>
              <a:t>KONTABILITETI  I MENAXHMENTIT</a:t>
            </a:r>
          </a:p>
        </p:txBody>
      </p:sp>
      <p:sp>
        <p:nvSpPr>
          <p:cNvPr id="2" name="Slide Number Placeholder 1"/>
          <p:cNvSpPr>
            <a:spLocks noGrp="1"/>
          </p:cNvSpPr>
          <p:nvPr>
            <p:ph type="sldNum" sz="quarter" idx="12"/>
          </p:nvPr>
        </p:nvSpPr>
        <p:spPr/>
        <p:txBody>
          <a:bodyPr/>
          <a:lstStyle/>
          <a:p>
            <a:fld id="{30EAF011-1B97-48A7-85B3-B95A2B65C876}" type="slidenum">
              <a:rPr lang="sq-AL" smtClean="0"/>
              <a:t>51</a:t>
            </a:fld>
            <a:endParaRPr lang="sq-AL"/>
          </a:p>
        </p:txBody>
      </p:sp>
      <p:cxnSp>
        <p:nvCxnSpPr>
          <p:cNvPr id="5" name="Straight Arrow Connector 4">
            <a:extLst>
              <a:ext uri="{FF2B5EF4-FFF2-40B4-BE49-F238E27FC236}">
                <a16:creationId xmlns:a16="http://schemas.microsoft.com/office/drawing/2014/main" id="{DAFE248C-3FB5-DDEE-C5FD-BDAE0E888C80}"/>
              </a:ext>
            </a:extLst>
          </p:cNvPr>
          <p:cNvCxnSpPr>
            <a:endCxn id="797704" idx="1"/>
          </p:cNvCxnSpPr>
          <p:nvPr/>
        </p:nvCxnSpPr>
        <p:spPr>
          <a:xfrm flipV="1">
            <a:off x="4370439" y="3314700"/>
            <a:ext cx="1115961" cy="1338263"/>
          </a:xfrm>
          <a:prstGeom prst="straightConnector1">
            <a:avLst/>
          </a:prstGeom>
          <a:ln w="38100">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6" name="Straight Arrow Connector 5">
            <a:extLst>
              <a:ext uri="{FF2B5EF4-FFF2-40B4-BE49-F238E27FC236}">
                <a16:creationId xmlns:a16="http://schemas.microsoft.com/office/drawing/2014/main" id="{859C3E79-B889-AA9B-FE39-DA15F8D8F350}"/>
              </a:ext>
            </a:extLst>
          </p:cNvPr>
          <p:cNvCxnSpPr>
            <a:cxnSpLocks/>
            <a:stCxn id="797711" idx="3"/>
          </p:cNvCxnSpPr>
          <p:nvPr/>
        </p:nvCxnSpPr>
        <p:spPr>
          <a:xfrm flipV="1">
            <a:off x="4370439" y="4070391"/>
            <a:ext cx="1115961" cy="686072"/>
          </a:xfrm>
          <a:prstGeom prst="straightConnector1">
            <a:avLst/>
          </a:prstGeom>
          <a:ln w="38100">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a:extLst>
              <a:ext uri="{FF2B5EF4-FFF2-40B4-BE49-F238E27FC236}">
                <a16:creationId xmlns:a16="http://schemas.microsoft.com/office/drawing/2014/main" id="{B6929296-3E43-43E9-98CD-3C77EBC3F028}"/>
              </a:ext>
            </a:extLst>
          </p:cNvPr>
          <p:cNvCxnSpPr>
            <a:cxnSpLocks/>
          </p:cNvCxnSpPr>
          <p:nvPr/>
        </p:nvCxnSpPr>
        <p:spPr>
          <a:xfrm flipV="1">
            <a:off x="4370439" y="4902994"/>
            <a:ext cx="1115961" cy="124578"/>
          </a:xfrm>
          <a:prstGeom prst="straightConnector1">
            <a:avLst/>
          </a:prstGeom>
          <a:ln w="38100">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8BFD69D3-CFFE-D195-F43C-8FED6F3EFE4A}"/>
              </a:ext>
            </a:extLst>
          </p:cNvPr>
          <p:cNvCxnSpPr>
            <a:cxnSpLocks/>
            <a:endCxn id="797707" idx="1"/>
          </p:cNvCxnSpPr>
          <p:nvPr/>
        </p:nvCxnSpPr>
        <p:spPr>
          <a:xfrm>
            <a:off x="4370439" y="5104627"/>
            <a:ext cx="1115961" cy="805636"/>
          </a:xfrm>
          <a:prstGeom prst="straightConnector1">
            <a:avLst/>
          </a:prstGeom>
          <a:ln w="38100">
            <a:solidFill>
              <a:srgbClr val="FFFF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9189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97703"/>
                                        </p:tgtEl>
                                        <p:attrNameLst>
                                          <p:attrName>style.visibility</p:attrName>
                                        </p:attrNameLst>
                                      </p:cBhvr>
                                      <p:to>
                                        <p:strVal val="visible"/>
                                      </p:to>
                                    </p:set>
                                  </p:childTnLst>
                                </p:cTn>
                              </p:par>
                            </p:childTnLst>
                          </p:cTn>
                        </p:par>
                        <p:par>
                          <p:cTn id="7" fill="hold" nodeType="afterGroup">
                            <p:stCondLst>
                              <p:cond delay="1500"/>
                            </p:stCondLst>
                            <p:childTnLst>
                              <p:par>
                                <p:cTn id="8" presetID="22" presetClass="entr" presetSubtype="1"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499"/>
                                          </p:stCondLst>
                                        </p:cTn>
                                        <p:tgtEl>
                                          <p:spTgt spid="797711"/>
                                        </p:tgtEl>
                                        <p:attrNameLst>
                                          <p:attrName>style.visibility</p:attrName>
                                        </p:attrNameLst>
                                      </p:cBhvr>
                                      <p:to>
                                        <p:strVal val="visible"/>
                                      </p:to>
                                    </p:set>
                                  </p:childTnLst>
                                </p:cTn>
                              </p:par>
                            </p:childTnLst>
                          </p:cTn>
                        </p:par>
                        <p:par>
                          <p:cTn id="14" fill="hold" nodeType="afterGroup">
                            <p:stCondLst>
                              <p:cond delay="4500"/>
                            </p:stCondLst>
                            <p:childTnLst>
                              <p:par>
                                <p:cTn id="15" presetID="22" presetClass="entr" presetSubtype="1" fill="hold" grpId="0" nodeType="afterEffect">
                                  <p:stCondLst>
                                    <p:cond delay="1000"/>
                                  </p:stCondLst>
                                  <p:childTnLst>
                                    <p:set>
                                      <p:cBhvr>
                                        <p:cTn id="16" dur="1" fill="hold">
                                          <p:stCondLst>
                                            <p:cond delay="0"/>
                                          </p:stCondLst>
                                        </p:cTn>
                                        <p:tgtEl>
                                          <p:spTgt spid="797704"/>
                                        </p:tgtEl>
                                        <p:attrNameLst>
                                          <p:attrName>style.visibility</p:attrName>
                                        </p:attrNameLst>
                                      </p:cBhvr>
                                      <p:to>
                                        <p:strVal val="visible"/>
                                      </p:to>
                                    </p:set>
                                    <p:animEffect transition="in" filter="wipe(up)">
                                      <p:cBhvr>
                                        <p:cTn id="17" dur="500"/>
                                        <p:tgtEl>
                                          <p:spTgt spid="797704"/>
                                        </p:tgtEl>
                                      </p:cBhvr>
                                    </p:animEffect>
                                  </p:childTnLst>
                                </p:cTn>
                              </p:par>
                            </p:childTnLst>
                          </p:cTn>
                        </p:par>
                        <p:par>
                          <p:cTn id="18" fill="hold" nodeType="afterGroup">
                            <p:stCondLst>
                              <p:cond delay="6000"/>
                            </p:stCondLst>
                            <p:childTnLst>
                              <p:par>
                                <p:cTn id="19" presetID="22" presetClass="entr" presetSubtype="1" fill="hold" grpId="0" nodeType="afterEffect">
                                  <p:stCondLst>
                                    <p:cond delay="1000"/>
                                  </p:stCondLst>
                                  <p:childTnLst>
                                    <p:set>
                                      <p:cBhvr>
                                        <p:cTn id="20" dur="1" fill="hold">
                                          <p:stCondLst>
                                            <p:cond delay="0"/>
                                          </p:stCondLst>
                                        </p:cTn>
                                        <p:tgtEl>
                                          <p:spTgt spid="797705"/>
                                        </p:tgtEl>
                                        <p:attrNameLst>
                                          <p:attrName>style.visibility</p:attrName>
                                        </p:attrNameLst>
                                      </p:cBhvr>
                                      <p:to>
                                        <p:strVal val="visible"/>
                                      </p:to>
                                    </p:set>
                                    <p:animEffect transition="in" filter="wipe(up)">
                                      <p:cBhvr>
                                        <p:cTn id="21" dur="500"/>
                                        <p:tgtEl>
                                          <p:spTgt spid="797705"/>
                                        </p:tgtEl>
                                      </p:cBhvr>
                                    </p:animEffect>
                                  </p:childTnLst>
                                </p:cTn>
                              </p:par>
                            </p:childTnLst>
                          </p:cTn>
                        </p:par>
                        <p:par>
                          <p:cTn id="22" fill="hold" nodeType="afterGroup">
                            <p:stCondLst>
                              <p:cond delay="7500"/>
                            </p:stCondLst>
                            <p:childTnLst>
                              <p:par>
                                <p:cTn id="23" presetID="22" presetClass="entr" presetSubtype="1" fill="hold" grpId="0" nodeType="afterEffect">
                                  <p:stCondLst>
                                    <p:cond delay="1000"/>
                                  </p:stCondLst>
                                  <p:childTnLst>
                                    <p:set>
                                      <p:cBhvr>
                                        <p:cTn id="24" dur="1" fill="hold">
                                          <p:stCondLst>
                                            <p:cond delay="0"/>
                                          </p:stCondLst>
                                        </p:cTn>
                                        <p:tgtEl>
                                          <p:spTgt spid="797706"/>
                                        </p:tgtEl>
                                        <p:attrNameLst>
                                          <p:attrName>style.visibility</p:attrName>
                                        </p:attrNameLst>
                                      </p:cBhvr>
                                      <p:to>
                                        <p:strVal val="visible"/>
                                      </p:to>
                                    </p:set>
                                    <p:animEffect transition="in" filter="wipe(up)">
                                      <p:cBhvr>
                                        <p:cTn id="25" dur="500"/>
                                        <p:tgtEl>
                                          <p:spTgt spid="797706"/>
                                        </p:tgtEl>
                                      </p:cBhvr>
                                    </p:animEffect>
                                  </p:childTnLst>
                                </p:cTn>
                              </p:par>
                            </p:childTnLst>
                          </p:cTn>
                        </p:par>
                        <p:par>
                          <p:cTn id="26" fill="hold" nodeType="afterGroup">
                            <p:stCondLst>
                              <p:cond delay="9000"/>
                            </p:stCondLst>
                            <p:childTnLst>
                              <p:par>
                                <p:cTn id="27" presetID="22" presetClass="entr" presetSubtype="1" fill="hold" grpId="0" nodeType="afterEffect">
                                  <p:stCondLst>
                                    <p:cond delay="1000"/>
                                  </p:stCondLst>
                                  <p:childTnLst>
                                    <p:set>
                                      <p:cBhvr>
                                        <p:cTn id="28" dur="1" fill="hold">
                                          <p:stCondLst>
                                            <p:cond delay="0"/>
                                          </p:stCondLst>
                                        </p:cTn>
                                        <p:tgtEl>
                                          <p:spTgt spid="797707"/>
                                        </p:tgtEl>
                                        <p:attrNameLst>
                                          <p:attrName>style.visibility</p:attrName>
                                        </p:attrNameLst>
                                      </p:cBhvr>
                                      <p:to>
                                        <p:strVal val="visible"/>
                                      </p:to>
                                    </p:set>
                                    <p:animEffect transition="in" filter="wipe(up)">
                                      <p:cBhvr>
                                        <p:cTn id="29" dur="500"/>
                                        <p:tgtEl>
                                          <p:spTgt spid="797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3" grpId="0" animBg="1" autoUpdateAnimBg="0"/>
      <p:bldP spid="797704" grpId="0" animBg="1" autoUpdateAnimBg="0"/>
      <p:bldP spid="797705" grpId="0" animBg="1" autoUpdateAnimBg="0"/>
      <p:bldP spid="797706" grpId="0" animBg="1" autoUpdateAnimBg="0"/>
      <p:bldP spid="797707" grpId="0" animBg="1" autoUpdateAnimBg="0"/>
      <p:bldP spid="79771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766888" y="195263"/>
            <a:ext cx="8520112" cy="582612"/>
          </a:xfrm>
          <a:prstGeom prst="rect">
            <a:avLst/>
          </a:prstGeom>
          <a:noFill/>
          <a:ln w="12699">
            <a:noFill/>
            <a:miter lim="800000"/>
            <a:headEnd/>
            <a:tailEnd/>
          </a:ln>
          <a:effectLst/>
        </p:spPr>
        <p:txBody>
          <a:bodyPr lIns="90488" tIns="44450" rIns="90488" bIns="44450">
            <a:spAutoFit/>
          </a:bodyPr>
          <a:lstStyle/>
          <a:p>
            <a:pPr algn="ctr">
              <a:defRPr/>
            </a:pPr>
            <a:r>
              <a:rPr lang="sq-AL" sz="3200" b="1" u="sng" dirty="0">
                <a:solidFill>
                  <a:srgbClr val="3A06FA"/>
                </a:solidFill>
                <a:effectLst>
                  <a:outerShdw blurRad="38100" dist="38100" dir="2700000" algn="tl">
                    <a:srgbClr val="C0C0C0"/>
                  </a:outerShdw>
                </a:effectLst>
                <a:latin typeface="Arial Black" pitchFamily="34" charset="0"/>
              </a:rPr>
              <a:t>KONTABILITETI  I MENAXHMENTIT</a:t>
            </a:r>
          </a:p>
        </p:txBody>
      </p:sp>
      <p:sp>
        <p:nvSpPr>
          <p:cNvPr id="78851" name="Content Placeholder 3"/>
          <p:cNvSpPr>
            <a:spLocks noGrp="1"/>
          </p:cNvSpPr>
          <p:nvPr>
            <p:ph idx="1"/>
          </p:nvPr>
        </p:nvSpPr>
        <p:spPr>
          <a:xfrm>
            <a:off x="386080" y="1081549"/>
            <a:ext cx="11145520" cy="5044616"/>
          </a:xfrm>
        </p:spPr>
        <p:txBody>
          <a:bodyPr>
            <a:normAutofit fontScale="92500" lnSpcReduction="10000"/>
          </a:bodyPr>
          <a:lstStyle/>
          <a:p>
            <a:pPr marL="0" marR="0" indent="0" algn="just">
              <a:lnSpc>
                <a:spcPct val="107000"/>
              </a:lnSpc>
              <a:spcBef>
                <a:spcPts val="0"/>
              </a:spcBef>
              <a:spcAft>
                <a:spcPts val="800"/>
              </a:spcAft>
              <a:buNone/>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Kontabiliteti menaxherial, i njohur gjithashtu si kontabiliteti i menaxhimit, është i rëndësishëm, për të:</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ndihmuar bizneset të marrin vendime të m</a:t>
            </a:r>
            <a:r>
              <a:rPr lang="en-US" sz="2800" kern="100" dirty="0" err="1">
                <a:effectLst/>
                <a:latin typeface="Times New Roman" panose="02020603050405020304" pitchFamily="18" charset="0"/>
                <a:ea typeface="Aptos" panose="020B0004020202020204" pitchFamily="34" charset="0"/>
                <a:cs typeface="Arial" panose="020B0604020202020204" pitchFamily="34" charset="0"/>
              </a:rPr>
              <a:t>i</a:t>
            </a:r>
            <a:r>
              <a:rPr lang="sq-AL" sz="2800" kern="100" dirty="0">
                <a:effectLst/>
                <a:latin typeface="Times New Roman" panose="02020603050405020304" pitchFamily="18" charset="0"/>
                <a:ea typeface="Aptos" panose="020B0004020202020204" pitchFamily="34" charset="0"/>
                <a:cs typeface="Arial" panose="020B0604020202020204" pitchFamily="34" charset="0"/>
              </a:rPr>
              <a:t>ra, </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Thjesht</a:t>
            </a:r>
            <a:r>
              <a:rPr lang="en-US" sz="2800" kern="100" dirty="0" err="1">
                <a:effectLst/>
                <a:latin typeface="Times New Roman" panose="02020603050405020304" pitchFamily="18" charset="0"/>
                <a:ea typeface="Aptos" panose="020B0004020202020204" pitchFamily="34" charset="0"/>
                <a:cs typeface="Arial" panose="020B0604020202020204" pitchFamily="34" charset="0"/>
              </a:rPr>
              <a:t>uar</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t>
            </a:r>
            <a:r>
              <a:rPr lang="sq-AL" sz="2800" kern="100" dirty="0">
                <a:effectLst/>
                <a:latin typeface="Times New Roman" panose="02020603050405020304" pitchFamily="18" charset="0"/>
                <a:ea typeface="Aptos" panose="020B0004020202020204" pitchFamily="34" charset="0"/>
                <a:cs typeface="Arial" panose="020B0604020202020204" pitchFamily="34" charset="0"/>
              </a:rPr>
              <a:t>operacionet dhe të arrijnë sukses financiar. </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ofruar menaxherëve informacion për planifikimin, kontrollin dhe drejtimin e operacioneve të një organizate. </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marrë menaxhmenti vendime që përputhen me qëllimet dhe objektivat strategjike të kompanisë. </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ndihmuar në </a:t>
            </a:r>
            <a:r>
              <a:rPr lang="sq-AL" sz="2800" kern="100" dirty="0" err="1">
                <a:effectLst/>
                <a:latin typeface="Times New Roman" panose="02020603050405020304" pitchFamily="18" charset="0"/>
                <a:ea typeface="Aptos" panose="020B0004020202020204" pitchFamily="34" charset="0"/>
                <a:cs typeface="Arial" panose="020B0604020202020204" pitchFamily="34" charset="0"/>
              </a:rPr>
              <a:t>buxhetimin</a:t>
            </a:r>
            <a:r>
              <a:rPr lang="sq-AL" sz="2800" kern="100" dirty="0">
                <a:effectLst/>
                <a:latin typeface="Times New Roman" panose="02020603050405020304" pitchFamily="18" charset="0"/>
                <a:ea typeface="Aptos" panose="020B0004020202020204" pitchFamily="34" charset="0"/>
                <a:cs typeface="Arial" panose="020B0604020202020204" pitchFamily="34" charset="0"/>
              </a:rPr>
              <a:t> (planifikimin), analizën e kostos, vlerësimin e performancës dhe planifikimin strategjik.</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vlerësuar opsione të ndryshme, </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sq-AL" sz="2800" kern="100" dirty="0">
                <a:effectLst/>
                <a:latin typeface="Times New Roman" panose="02020603050405020304" pitchFamily="18" charset="0"/>
                <a:ea typeface="Aptos" panose="020B0004020202020204" pitchFamily="34" charset="0"/>
                <a:cs typeface="Arial" panose="020B0604020202020204" pitchFamily="34" charset="0"/>
              </a:rPr>
              <a:t>vlerësuar risqet dhe për të përcaktuar kursin më të përshtatshëm të veprimit. </a:t>
            </a:r>
            <a:endParaRPr lang="sq-AL" sz="2400" kern="100" dirty="0">
              <a:effectLst/>
              <a:latin typeface="Aptos" panose="020B0004020202020204" pitchFamily="34" charset="0"/>
              <a:ea typeface="Aptos" panose="020B0004020202020204" pitchFamily="34" charset="0"/>
              <a:cs typeface="Arial" panose="020B0604020202020204" pitchFamily="34" charset="0"/>
            </a:endParaRPr>
          </a:p>
          <a:p>
            <a:pPr algn="just" eaLnBrk="1" hangingPunct="1"/>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0EAF011-1B97-48A7-85B3-B95A2B65C876}" type="slidenum">
              <a:rPr lang="sq-AL" smtClean="0"/>
              <a:t>52</a:t>
            </a:fld>
            <a:endParaRPr lang="sq-AL"/>
          </a:p>
        </p:txBody>
      </p:sp>
    </p:spTree>
    <p:extLst>
      <p:ext uri="{BB962C8B-B14F-4D97-AF65-F5344CB8AC3E}">
        <p14:creationId xmlns:p14="http://schemas.microsoft.com/office/powerpoint/2010/main" val="631432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title"/>
          </p:nvPr>
        </p:nvSpPr>
        <p:spPr>
          <a:xfrm>
            <a:off x="1981200" y="299461"/>
            <a:ext cx="8229600" cy="532966"/>
          </a:xfrm>
          <a:ln w="12699"/>
        </p:spPr>
        <p:txBody>
          <a:bodyPr vert="horz" lIns="90488" tIns="44450" rIns="90488" bIns="44450" rtlCol="0" anchor="ctr">
            <a:spAutoFit/>
          </a:bodyPr>
          <a:lstStyle/>
          <a:p>
            <a:pPr>
              <a:defRPr/>
            </a:pPr>
            <a:r>
              <a:rPr lang="sq-AL" sz="3200" b="1" u="sng" dirty="0">
                <a:solidFill>
                  <a:srgbClr val="3A06FA"/>
                </a:solidFill>
                <a:effectLst>
                  <a:outerShdw blurRad="38100" dist="38100" dir="2700000" algn="tl">
                    <a:srgbClr val="C0C0C0"/>
                  </a:outerShdw>
                </a:effectLst>
                <a:latin typeface="Arial Black" pitchFamily="34" charset="0"/>
              </a:rPr>
              <a:t>KONTABILITETI  I PËRGJEGJËSISË</a:t>
            </a:r>
          </a:p>
        </p:txBody>
      </p:sp>
      <p:sp>
        <p:nvSpPr>
          <p:cNvPr id="79875" name="Content Placeholder 2"/>
          <p:cNvSpPr>
            <a:spLocks noGrp="1"/>
          </p:cNvSpPr>
          <p:nvPr>
            <p:ph idx="1"/>
          </p:nvPr>
        </p:nvSpPr>
        <p:spPr>
          <a:xfrm>
            <a:off x="690880" y="1676401"/>
            <a:ext cx="10753868" cy="4449763"/>
          </a:xfrm>
        </p:spPr>
        <p:txBody>
          <a:bodyPr/>
          <a:lstStyle/>
          <a:p>
            <a:pPr algn="just" eaLnBrk="1" hangingPunct="1"/>
            <a:r>
              <a:rPr lang="sq-AL" altLang="en-US" dirty="0">
                <a:latin typeface="Times New Roman" panose="02020603050405020304" pitchFamily="18" charset="0"/>
                <a:cs typeface="Times New Roman" panose="02020603050405020304" pitchFamily="18" charset="0"/>
              </a:rPr>
              <a:t>Merret me identifikimin dhe përcjelljen e zonave të përgjegjësisë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aty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ku</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realizohen aktivitetet afariste të ndërmarrjes. </a:t>
            </a:r>
            <a:endParaRPr lang="en-US" altLang="en-US" dirty="0">
              <a:latin typeface="Times New Roman" panose="02020603050405020304" pitchFamily="18" charset="0"/>
              <a:cs typeface="Times New Roman" panose="02020603050405020304" pitchFamily="18" charset="0"/>
            </a:endParaRPr>
          </a:p>
          <a:p>
            <a:pPr algn="just" eaLnBrk="1" hangingPunct="1"/>
            <a:endParaRPr lang="en-US" altLang="en-US" dirty="0">
              <a:latin typeface="Times New Roman" panose="02020603050405020304" pitchFamily="18" charset="0"/>
              <a:cs typeface="Times New Roman" panose="02020603050405020304" pitchFamily="18" charset="0"/>
            </a:endParaRPr>
          </a:p>
          <a:p>
            <a:pPr algn="just" eaLnBrk="1" hangingPunct="1"/>
            <a:r>
              <a:rPr lang="en-US" altLang="en-US" dirty="0">
                <a:latin typeface="Times New Roman" panose="02020603050405020304" pitchFamily="18" charset="0"/>
                <a:cs typeface="Times New Roman" panose="02020603050405020304" pitchFamily="18" charset="0"/>
              </a:rPr>
              <a:t>A</a:t>
            </a:r>
            <a:r>
              <a:rPr lang="sq-AL" altLang="en-US" dirty="0" err="1">
                <a:latin typeface="Times New Roman" panose="02020603050405020304" pitchFamily="18" charset="0"/>
                <a:cs typeface="Times New Roman" panose="02020603050405020304" pitchFamily="18" charset="0"/>
              </a:rPr>
              <a:t>ktivitetet</a:t>
            </a:r>
            <a:r>
              <a:rPr lang="sq-AL" altLang="en-US" dirty="0">
                <a:latin typeface="Times New Roman" panose="02020603050405020304" pitchFamily="18" charset="0"/>
                <a:cs typeface="Times New Roman" panose="02020603050405020304" pitchFamily="18" charset="0"/>
              </a:rPr>
              <a:t> e ndërmarrjes janë në kompetencë të d</a:t>
            </a:r>
            <a:r>
              <a:rPr lang="en-US" altLang="en-US" dirty="0" err="1">
                <a:latin typeface="Times New Roman" panose="02020603050405020304" pitchFamily="18" charset="0"/>
                <a:cs typeface="Times New Roman" panose="02020603050405020304" pitchFamily="18" charset="0"/>
              </a:rPr>
              <a:t>rejtuesve</a:t>
            </a:r>
            <a:r>
              <a:rPr lang="sq-AL" altLang="en-US" dirty="0">
                <a:latin typeface="Times New Roman" panose="02020603050405020304" pitchFamily="18" charset="0"/>
                <a:cs typeface="Times New Roman" panose="02020603050405020304" pitchFamily="18" charset="0"/>
              </a:rPr>
              <a:t>, kjo do të thotë se kostot, të hyrat, fiti</a:t>
            </a:r>
            <a:r>
              <a:rPr lang="en-US" altLang="en-US" dirty="0">
                <a:latin typeface="Times New Roman" panose="02020603050405020304" pitchFamily="18" charset="0"/>
                <a:cs typeface="Times New Roman" panose="02020603050405020304" pitchFamily="18" charset="0"/>
              </a:rPr>
              <a:t>mi</a:t>
            </a:r>
            <a:r>
              <a:rPr lang="sq-AL" altLang="en-US" dirty="0">
                <a:latin typeface="Times New Roman" panose="02020603050405020304" pitchFamily="18" charset="0"/>
                <a:cs typeface="Times New Roman" panose="02020603050405020304" pitchFamily="18" charset="0"/>
              </a:rPr>
              <a:t> dhe humbja paraqesin objektin e përgjegjësisë së d</a:t>
            </a:r>
            <a:r>
              <a:rPr lang="en-US" altLang="en-US" dirty="0" err="1">
                <a:latin typeface="Times New Roman" panose="02020603050405020304" pitchFamily="18" charset="0"/>
                <a:cs typeface="Times New Roman" panose="02020603050405020304" pitchFamily="18" charset="0"/>
              </a:rPr>
              <a:t>rejtuesve</a:t>
            </a:r>
            <a:r>
              <a:rPr lang="sq-AL" altLang="en-US" dirty="0">
                <a:latin typeface="Times New Roman" panose="02020603050405020304" pitchFamily="18" charset="0"/>
                <a:cs typeface="Times New Roman" panose="02020603050405020304" pitchFamily="18" charset="0"/>
              </a:rPr>
              <a:t> në strukturën qeverisëse të ndërmarrjes. </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53</a:t>
            </a:fld>
            <a:endParaRPr lang="sq-AL"/>
          </a:p>
        </p:txBody>
      </p:sp>
    </p:spTree>
    <p:extLst>
      <p:ext uri="{BB962C8B-B14F-4D97-AF65-F5344CB8AC3E}">
        <p14:creationId xmlns:p14="http://schemas.microsoft.com/office/powerpoint/2010/main" val="2941933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idx="1"/>
          </p:nvPr>
        </p:nvSpPr>
        <p:spPr>
          <a:xfrm>
            <a:off x="2108200" y="1265238"/>
            <a:ext cx="8153400" cy="4686300"/>
          </a:xfrm>
          <a:gradFill rotWithShape="1">
            <a:gsLst>
              <a:gs pos="0">
                <a:srgbClr val="EDECD2"/>
              </a:gs>
              <a:gs pos="100000">
                <a:srgbClr val="9D9C8B"/>
              </a:gs>
            </a:gsLst>
            <a:lin ang="5400000" scaled="1"/>
          </a:gradFill>
        </p:spPr>
        <p:txBody>
          <a:bodyPr vert="horz" lIns="90488" tIns="44450" rIns="90488" bIns="44450" rtlCol="0">
            <a:normAutofit/>
          </a:bodyPr>
          <a:lstStyle/>
          <a:p>
            <a:pPr marL="0" indent="0">
              <a:buNone/>
            </a:pPr>
            <a:r>
              <a:rPr lang="en-US" altLang="en-US" u="sng" dirty="0"/>
              <a:t>KONTABILITETI </a:t>
            </a:r>
            <a:r>
              <a:rPr lang="sq-AL" altLang="en-US" u="sng" dirty="0"/>
              <a:t>I MENAXHMENTIT PËRGATITË RAPORTET FINANCIARE?</a:t>
            </a:r>
            <a:endParaRPr lang="en-US" altLang="en-US" u="sng" dirty="0"/>
          </a:p>
          <a:p>
            <a:pPr marL="973138" lvl="1" indent="-625475">
              <a:spcBef>
                <a:spcPct val="100000"/>
              </a:spcBef>
              <a:buFont typeface="Symbol" panose="05050102010706020507" pitchFamily="18" charset="2"/>
              <a:buAutoNum type="alphaUcParenR"/>
            </a:pPr>
            <a:r>
              <a:rPr lang="sq-AL" altLang="en-US" sz="2600" dirty="0"/>
              <a:t>Në mënyrë objektive dhe subjektive  për menaxhmentin  </a:t>
            </a:r>
          </a:p>
          <a:p>
            <a:pPr marL="973138" lvl="1" indent="-625475">
              <a:spcBef>
                <a:spcPct val="100000"/>
              </a:spcBef>
              <a:buFont typeface="Symbol" panose="05050102010706020507" pitchFamily="18" charset="2"/>
              <a:buAutoNum type="alphaUcParenR"/>
            </a:pPr>
            <a:r>
              <a:rPr lang="sq-AL" altLang="en-US" sz="2600" dirty="0"/>
              <a:t>Në mënyrë </a:t>
            </a:r>
            <a:r>
              <a:rPr lang="sq-AL" altLang="en-US" sz="2600" dirty="0" err="1"/>
              <a:t>strikte</a:t>
            </a:r>
            <a:r>
              <a:rPr lang="sq-AL" altLang="en-US" sz="2600" dirty="0"/>
              <a:t> dhe të rregullt periodike </a:t>
            </a:r>
          </a:p>
          <a:p>
            <a:pPr marL="973138" lvl="1" indent="-625475">
              <a:spcBef>
                <a:spcPct val="100000"/>
              </a:spcBef>
              <a:buFont typeface="Symbol" panose="05050102010706020507" pitchFamily="18" charset="2"/>
              <a:buAutoNum type="alphaUcParenR"/>
            </a:pPr>
            <a:r>
              <a:rPr lang="sq-AL" altLang="en-US" sz="2600" dirty="0"/>
              <a:t>Në pajtim dhe për nevoja të menaxhmentit </a:t>
            </a:r>
          </a:p>
          <a:p>
            <a:pPr marL="973138" lvl="1" indent="-625475">
              <a:spcBef>
                <a:spcPct val="100000"/>
              </a:spcBef>
              <a:buFont typeface="Symbol" panose="05050102010706020507" pitchFamily="18" charset="2"/>
              <a:buAutoNum type="alphaUcParenR"/>
            </a:pPr>
            <a:r>
              <a:rPr lang="sq-AL" altLang="en-US" sz="2600" dirty="0"/>
              <a:t>Vetëm për entitete biznesore si tërësi </a:t>
            </a:r>
            <a:endParaRPr lang="en-US" altLang="en-US" sz="2600" dirty="0"/>
          </a:p>
        </p:txBody>
      </p:sp>
      <p:sp>
        <p:nvSpPr>
          <p:cNvPr id="798723" name="Oval 3"/>
          <p:cNvSpPr>
            <a:spLocks noChangeArrowheads="1"/>
          </p:cNvSpPr>
          <p:nvPr/>
        </p:nvSpPr>
        <p:spPr bwMode="auto">
          <a:xfrm>
            <a:off x="2362200" y="2514601"/>
            <a:ext cx="635000" cy="574675"/>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98724" name="Rectangle 4"/>
          <p:cNvSpPr>
            <a:spLocks noChangeArrowheads="1"/>
          </p:cNvSpPr>
          <p:nvPr/>
        </p:nvSpPr>
        <p:spPr bwMode="auto">
          <a:xfrm>
            <a:off x="1524000" y="257176"/>
            <a:ext cx="9144000" cy="360363"/>
          </a:xfrm>
          <a:prstGeom prst="rect">
            <a:avLst/>
          </a:prstGeom>
          <a:solidFill>
            <a:schemeClr val="bg1"/>
          </a:solidFill>
          <a:ln w="12700">
            <a:noFill/>
            <a:miter lim="800000"/>
            <a:headEnd/>
            <a:tailEnd/>
          </a:ln>
          <a:effectLst/>
        </p:spPr>
        <p:txBody>
          <a:bodyPr lIns="90488" tIns="44450" rIns="90488" bIns="44450" anchor="ctr"/>
          <a:lstStyle/>
          <a:p>
            <a:pPr marL="180975" algn="ctr">
              <a:defRPr/>
            </a:pPr>
            <a:r>
              <a:rPr lang="en-US" sz="4000" u="sng">
                <a:solidFill>
                  <a:srgbClr val="0000FF"/>
                </a:solidFill>
                <a:effectLst>
                  <a:outerShdw blurRad="38100" dist="38100" dir="2700000" algn="tl">
                    <a:srgbClr val="C0C0C0"/>
                  </a:outerShdw>
                </a:effectLst>
                <a:latin typeface="Arial Black" pitchFamily="34" charset="0"/>
              </a:rPr>
              <a:t>TEST I SHPEJT</a:t>
            </a:r>
            <a:r>
              <a:rPr lang="en-US" sz="4000">
                <a:solidFill>
                  <a:srgbClr val="0000FF"/>
                </a:solidFill>
                <a:effectLst>
                  <a:outerShdw blurRad="38100" dist="38100" dir="2700000" algn="tl">
                    <a:srgbClr val="C0C0C0"/>
                  </a:outerShdw>
                </a:effectLst>
                <a:latin typeface="Tahoma" pitchFamily="34" charset="0"/>
              </a:rPr>
              <a:t>  </a:t>
            </a:r>
            <a:r>
              <a:rPr lang="en-US" sz="4800">
                <a:solidFill>
                  <a:srgbClr val="FF6600"/>
                </a:solidFill>
                <a:latin typeface="Arial Black" pitchFamily="34" charset="0"/>
                <a:sym typeface="Wingdings" pitchFamily="2" charset="2"/>
              </a:rPr>
              <a:t></a:t>
            </a:r>
          </a:p>
        </p:txBody>
      </p:sp>
      <p:sp>
        <p:nvSpPr>
          <p:cNvPr id="798725" name="Oval 5"/>
          <p:cNvSpPr>
            <a:spLocks noChangeArrowheads="1"/>
          </p:cNvSpPr>
          <p:nvPr/>
        </p:nvSpPr>
        <p:spPr bwMode="auto">
          <a:xfrm>
            <a:off x="2362200" y="4233069"/>
            <a:ext cx="635000" cy="574675"/>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54</a:t>
            </a:fld>
            <a:endParaRPr lang="sq-AL"/>
          </a:p>
        </p:txBody>
      </p:sp>
    </p:spTree>
    <p:extLst>
      <p:ext uri="{BB962C8B-B14F-4D97-AF65-F5344CB8AC3E}">
        <p14:creationId xmlns:p14="http://schemas.microsoft.com/office/powerpoint/2010/main" val="209566292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30500"/>
                                  </p:stCondLst>
                                  <p:childTnLst>
                                    <p:set>
                                      <p:cBhvr>
                                        <p:cTn id="6" dur="1" fill="hold">
                                          <p:stCondLst>
                                            <p:cond delay="0"/>
                                          </p:stCondLst>
                                        </p:cTn>
                                        <p:tgtEl>
                                          <p:spTgt spid="798723"/>
                                        </p:tgtEl>
                                        <p:attrNameLst>
                                          <p:attrName>style.visibility</p:attrName>
                                        </p:attrNameLst>
                                      </p:cBhvr>
                                      <p:to>
                                        <p:strVal val="visible"/>
                                      </p:to>
                                    </p:set>
                                    <p:anim calcmode="lin" valueType="num">
                                      <p:cBhvr additive="base">
                                        <p:cTn id="7" dur="5000" fill="hold"/>
                                        <p:tgtEl>
                                          <p:spTgt spid="798723"/>
                                        </p:tgtEl>
                                        <p:attrNameLst>
                                          <p:attrName>ppt_x</p:attrName>
                                        </p:attrNameLst>
                                      </p:cBhvr>
                                      <p:tavLst>
                                        <p:tav tm="0">
                                          <p:val>
                                            <p:strVal val="#ppt_x"/>
                                          </p:val>
                                        </p:tav>
                                        <p:tav tm="100000">
                                          <p:val>
                                            <p:strVal val="#ppt_x"/>
                                          </p:val>
                                        </p:tav>
                                      </p:tavLst>
                                    </p:anim>
                                    <p:anim calcmode="lin" valueType="num">
                                      <p:cBhvr additive="base">
                                        <p:cTn id="8" dur="5000" fill="hold"/>
                                        <p:tgtEl>
                                          <p:spTgt spid="79872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30500"/>
                                  </p:stCondLst>
                                  <p:childTnLst>
                                    <p:set>
                                      <p:cBhvr>
                                        <p:cTn id="12" dur="1" fill="hold">
                                          <p:stCondLst>
                                            <p:cond delay="0"/>
                                          </p:stCondLst>
                                        </p:cTn>
                                        <p:tgtEl>
                                          <p:spTgt spid="798725"/>
                                        </p:tgtEl>
                                        <p:attrNameLst>
                                          <p:attrName>style.visibility</p:attrName>
                                        </p:attrNameLst>
                                      </p:cBhvr>
                                      <p:to>
                                        <p:strVal val="visible"/>
                                      </p:to>
                                    </p:set>
                                    <p:anim calcmode="lin" valueType="num">
                                      <p:cBhvr additive="base">
                                        <p:cTn id="13" dur="5000" fill="hold"/>
                                        <p:tgtEl>
                                          <p:spTgt spid="798725"/>
                                        </p:tgtEl>
                                        <p:attrNameLst>
                                          <p:attrName>ppt_x</p:attrName>
                                        </p:attrNameLst>
                                      </p:cBhvr>
                                      <p:tavLst>
                                        <p:tav tm="0">
                                          <p:val>
                                            <p:strVal val="#ppt_x"/>
                                          </p:val>
                                        </p:tav>
                                        <p:tav tm="100000">
                                          <p:val>
                                            <p:strVal val="#ppt_x"/>
                                          </p:val>
                                        </p:tav>
                                      </p:tavLst>
                                    </p:anim>
                                    <p:anim calcmode="lin" valueType="num">
                                      <p:cBhvr additive="base">
                                        <p:cTn id="14" dur="5000" fill="hold"/>
                                        <p:tgtEl>
                                          <p:spTgt spid="7987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3" grpId="0" animBg="1"/>
      <p:bldP spid="7987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2" name="Rectangle 4"/>
          <p:cNvSpPr>
            <a:spLocks noGrp="1" noChangeArrowheads="1"/>
          </p:cNvSpPr>
          <p:nvPr>
            <p:ph type="title"/>
          </p:nvPr>
        </p:nvSpPr>
        <p:spPr>
          <a:xfrm>
            <a:off x="1981200" y="381000"/>
            <a:ext cx="8229600" cy="381000"/>
          </a:xfrm>
        </p:spPr>
        <p:txBody>
          <a:bodyPr rtlCol="0">
            <a:noAutofit/>
          </a:bodyPr>
          <a:lstStyle/>
          <a:p>
            <a:pPr>
              <a:defRPr/>
            </a:pPr>
            <a:r>
              <a:rPr lang="sq-AL" sz="3200" b="1" u="sng" dirty="0">
                <a:effectLst>
                  <a:outerShdw blurRad="38100" dist="38100" dir="2700000" algn="tl">
                    <a:srgbClr val="C0C0C0"/>
                  </a:outerShdw>
                </a:effectLst>
              </a:rPr>
              <a:t>INFORMACIONI KONTABËL</a:t>
            </a:r>
          </a:p>
        </p:txBody>
      </p:sp>
      <p:sp>
        <p:nvSpPr>
          <p:cNvPr id="81923" name="Rectangle 3"/>
          <p:cNvSpPr>
            <a:spLocks noGrp="1" noChangeArrowheads="1"/>
          </p:cNvSpPr>
          <p:nvPr>
            <p:ph idx="1"/>
          </p:nvPr>
        </p:nvSpPr>
        <p:spPr>
          <a:xfrm>
            <a:off x="579120" y="1361441"/>
            <a:ext cx="10749280" cy="4602163"/>
          </a:xfrm>
        </p:spPr>
        <p:txBody>
          <a:bodyPr>
            <a:normAutofit/>
          </a:bodyPr>
          <a:lstStyle/>
          <a:p>
            <a:pPr algn="just" eaLnBrk="1" hangingPunct="1"/>
            <a:r>
              <a:rPr lang="sq-AL" altLang="en-US" sz="3200" dirty="0">
                <a:latin typeface="Times New Roman" panose="02020603050405020304" pitchFamily="18" charset="0"/>
                <a:cs typeface="Times New Roman" panose="02020603050405020304" pitchFamily="18" charset="0"/>
              </a:rPr>
              <a:t>Roli i informacionit kontabël në drejtimin e një sistemi ekonomik </a:t>
            </a:r>
          </a:p>
          <a:p>
            <a:pPr algn="just" eaLnBrk="1" hangingPunct="1"/>
            <a:r>
              <a:rPr lang="sq-AL" altLang="en-US" sz="3200" dirty="0">
                <a:latin typeface="Times New Roman" panose="02020603050405020304" pitchFamily="18" charset="0"/>
                <a:cs typeface="Times New Roman" panose="02020603050405020304" pitchFamily="18" charset="0"/>
              </a:rPr>
              <a:t>Regjistrimi besnik i të dhe rigoroz të </a:t>
            </a:r>
            <a:r>
              <a:rPr lang="sq-AL" altLang="en-US" sz="3200" dirty="0" err="1">
                <a:latin typeface="Times New Roman" panose="02020603050405020304" pitchFamily="18" charset="0"/>
                <a:cs typeface="Times New Roman" panose="02020603050405020304" pitchFamily="18" charset="0"/>
              </a:rPr>
              <a:t>të</a:t>
            </a:r>
            <a:r>
              <a:rPr lang="sq-AL" altLang="en-US" sz="3200" dirty="0">
                <a:latin typeface="Times New Roman" panose="02020603050405020304" pitchFamily="18" charset="0"/>
                <a:cs typeface="Times New Roman" panose="02020603050405020304" pitchFamily="18" charset="0"/>
              </a:rPr>
              <a:t> gjitha ngjarjeve ekonomike,</a:t>
            </a:r>
          </a:p>
          <a:p>
            <a:pPr algn="just" eaLnBrk="1" hangingPunct="1"/>
            <a:r>
              <a:rPr lang="sq-AL" altLang="en-US" sz="3200" dirty="0">
                <a:latin typeface="Times New Roman" panose="02020603050405020304" pitchFamily="18" charset="0"/>
                <a:cs typeface="Times New Roman" panose="02020603050405020304" pitchFamily="18" charset="0"/>
              </a:rPr>
              <a:t>Përdorimi i informacionit në marrjen e vendimeve çofshin personale apo të biznesit,</a:t>
            </a:r>
          </a:p>
          <a:p>
            <a:pPr eaLnBrk="1" hangingPunct="1">
              <a:buFontTx/>
              <a:buNone/>
            </a:pPr>
            <a:endParaRPr lang="sq-AL" altLang="en-US" sz="32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55</a:t>
            </a:fld>
            <a:endParaRPr lang="sq-AL"/>
          </a:p>
        </p:txBody>
      </p:sp>
    </p:spTree>
    <p:extLst>
      <p:ext uri="{BB962C8B-B14F-4D97-AF65-F5344CB8AC3E}">
        <p14:creationId xmlns:p14="http://schemas.microsoft.com/office/powerpoint/2010/main" val="374594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8991600" y="1676400"/>
            <a:ext cx="2005012" cy="44069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1" hangingPunct="1">
              <a:defRPr/>
            </a:pPr>
            <a:endParaRPr lang="en-US"/>
          </a:p>
        </p:txBody>
      </p:sp>
      <p:grpSp>
        <p:nvGrpSpPr>
          <p:cNvPr id="82947" name="Group 42"/>
          <p:cNvGrpSpPr>
            <a:grpSpLocks/>
          </p:cNvGrpSpPr>
          <p:nvPr/>
        </p:nvGrpSpPr>
        <p:grpSpPr bwMode="auto">
          <a:xfrm>
            <a:off x="1854201" y="2895600"/>
            <a:ext cx="2346325" cy="2063750"/>
            <a:chOff x="208" y="1824"/>
            <a:chExt cx="1478" cy="1300"/>
          </a:xfrm>
        </p:grpSpPr>
        <p:graphicFrame>
          <p:nvGraphicFramePr>
            <p:cNvPr id="82967" name="Object 4"/>
            <p:cNvGraphicFramePr>
              <a:graphicFrameLocks/>
            </p:cNvGraphicFramePr>
            <p:nvPr/>
          </p:nvGraphicFramePr>
          <p:xfrm>
            <a:off x="208" y="1824"/>
            <a:ext cx="1478" cy="1300"/>
          </p:xfrm>
          <a:graphic>
            <a:graphicData uri="http://schemas.openxmlformats.org/presentationml/2006/ole">
              <mc:AlternateContent xmlns:mc="http://schemas.openxmlformats.org/markup-compatibility/2006">
                <mc:Choice xmlns:v="urn:schemas-microsoft-com:vml" Requires="v">
                  <p:oleObj name="Clip" r:id="rId2" imgW="4099537" imgH="3596616" progId="MS_ClipArt_Gallery.2">
                    <p:embed/>
                  </p:oleObj>
                </mc:Choice>
                <mc:Fallback>
                  <p:oleObj name="Clip" r:id="rId2" imgW="4099537" imgH="3596616" progId="MS_ClipArt_Gallery.2">
                    <p:embed/>
                    <p:pic>
                      <p:nvPicPr>
                        <p:cNvPr id="82967"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1824"/>
                          <a:ext cx="1478" cy="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68" name="Rectangle 10"/>
            <p:cNvSpPr>
              <a:spLocks noChangeArrowheads="1"/>
            </p:cNvSpPr>
            <p:nvPr/>
          </p:nvSpPr>
          <p:spPr bwMode="auto">
            <a:xfrm>
              <a:off x="585" y="2464"/>
              <a:ext cx="6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sz="2000" b="1">
                  <a:latin typeface="Arial" panose="020B0604020202020204" pitchFamily="34" charset="0"/>
                </a:rPr>
                <a:t>Biznesi</a:t>
              </a:r>
              <a:endParaRPr lang="en-US" altLang="en-US" sz="2000" b="1">
                <a:latin typeface="Arial" panose="020B0604020202020204" pitchFamily="34" charset="0"/>
              </a:endParaRPr>
            </a:p>
          </p:txBody>
        </p:sp>
      </p:grpSp>
      <p:sp>
        <p:nvSpPr>
          <p:cNvPr id="82948" name="Rectangle 11"/>
          <p:cNvSpPr>
            <a:spLocks noChangeArrowheads="1"/>
          </p:cNvSpPr>
          <p:nvPr/>
        </p:nvSpPr>
        <p:spPr bwMode="auto">
          <a:xfrm>
            <a:off x="4262438" y="4041775"/>
            <a:ext cx="10715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800" b="1">
                <a:latin typeface="Arial" panose="020B0604020202020204" pitchFamily="34" charset="0"/>
              </a:rPr>
              <a:t>Shet</a:t>
            </a:r>
            <a:endParaRPr lang="en-US" altLang="en-US" sz="2800" b="1">
              <a:latin typeface="Arial" panose="020B0604020202020204" pitchFamily="34" charset="0"/>
            </a:endParaRPr>
          </a:p>
        </p:txBody>
      </p:sp>
      <p:grpSp>
        <p:nvGrpSpPr>
          <p:cNvPr id="82949" name="Group 43"/>
          <p:cNvGrpSpPr>
            <a:grpSpLocks/>
          </p:cNvGrpSpPr>
          <p:nvPr/>
        </p:nvGrpSpPr>
        <p:grpSpPr bwMode="auto">
          <a:xfrm>
            <a:off x="6477001" y="2041525"/>
            <a:ext cx="2066925" cy="1917700"/>
            <a:chOff x="3120" y="1286"/>
            <a:chExt cx="1302" cy="1208"/>
          </a:xfrm>
        </p:grpSpPr>
        <p:graphicFrame>
          <p:nvGraphicFramePr>
            <p:cNvPr id="82965" name="Object 3"/>
            <p:cNvGraphicFramePr>
              <a:graphicFrameLocks/>
            </p:cNvGraphicFramePr>
            <p:nvPr/>
          </p:nvGraphicFramePr>
          <p:xfrm>
            <a:off x="3140" y="1286"/>
            <a:ext cx="1263" cy="969"/>
          </p:xfrm>
          <a:graphic>
            <a:graphicData uri="http://schemas.openxmlformats.org/presentationml/2006/ole">
              <mc:AlternateContent xmlns:mc="http://schemas.openxmlformats.org/markup-compatibility/2006">
                <mc:Choice xmlns:v="urn:schemas-microsoft-com:vml" Requires="v">
                  <p:oleObj name="Clip" r:id="rId4" imgW="4183063" imgH="3216275" progId="MS_ClipArt_Gallery.2">
                    <p:embed/>
                  </p:oleObj>
                </mc:Choice>
                <mc:Fallback>
                  <p:oleObj name="Clip" r:id="rId4" imgW="4183063" imgH="3216275" progId="MS_ClipArt_Gallery.2">
                    <p:embed/>
                    <p:pic>
                      <p:nvPicPr>
                        <p:cNvPr id="82965"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 y="1286"/>
                          <a:ext cx="1263" cy="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66" name="Rectangle 12"/>
            <p:cNvSpPr>
              <a:spLocks noChangeArrowheads="1"/>
            </p:cNvSpPr>
            <p:nvPr/>
          </p:nvSpPr>
          <p:spPr bwMode="auto">
            <a:xfrm>
              <a:off x="3120" y="2205"/>
              <a:ext cx="130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latin typeface="Arial" panose="020B0604020202020204" pitchFamily="34" charset="0"/>
                </a:rPr>
                <a:t>Produktet</a:t>
              </a:r>
              <a:endParaRPr lang="en-US" altLang="en-US" sz="2400" b="1">
                <a:latin typeface="Arial" panose="020B0604020202020204" pitchFamily="34" charset="0"/>
              </a:endParaRPr>
            </a:p>
          </p:txBody>
        </p:sp>
      </p:grpSp>
      <p:sp>
        <p:nvSpPr>
          <p:cNvPr id="82950" name="Rectangle 15"/>
          <p:cNvSpPr>
            <a:spLocks noChangeArrowheads="1"/>
          </p:cNvSpPr>
          <p:nvPr/>
        </p:nvSpPr>
        <p:spPr bwMode="auto">
          <a:xfrm>
            <a:off x="9067800" y="3647921"/>
            <a:ext cx="1012826"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solidFill>
                  <a:srgbClr val="FF0000"/>
                </a:solidFill>
                <a:latin typeface="Arial" panose="020B0604020202020204" pitchFamily="34" charset="0"/>
              </a:rPr>
              <a:t>F</a:t>
            </a:r>
            <a:r>
              <a:rPr lang="sq-AL" altLang="en-US" sz="2400" b="1" dirty="0" err="1">
                <a:solidFill>
                  <a:srgbClr val="FF0000"/>
                </a:solidFill>
                <a:latin typeface="Arial" panose="020B0604020202020204" pitchFamily="34" charset="0"/>
              </a:rPr>
              <a:t>iti</a:t>
            </a:r>
            <a:r>
              <a:rPr lang="en-US" altLang="en-US" sz="2400" b="1" dirty="0">
                <a:solidFill>
                  <a:srgbClr val="FF0000"/>
                </a:solidFill>
                <a:latin typeface="Arial" panose="020B0604020202020204" pitchFamily="34" charset="0"/>
              </a:rPr>
              <a:t>mi</a:t>
            </a:r>
          </a:p>
        </p:txBody>
      </p:sp>
      <p:grpSp>
        <p:nvGrpSpPr>
          <p:cNvPr id="82951" name="Group 44"/>
          <p:cNvGrpSpPr>
            <a:grpSpLocks/>
          </p:cNvGrpSpPr>
          <p:nvPr/>
        </p:nvGrpSpPr>
        <p:grpSpPr bwMode="auto">
          <a:xfrm>
            <a:off x="6477001" y="4191001"/>
            <a:ext cx="2066925" cy="2282825"/>
            <a:chOff x="3120" y="2640"/>
            <a:chExt cx="1302" cy="1438"/>
          </a:xfrm>
        </p:grpSpPr>
        <p:sp>
          <p:nvSpPr>
            <p:cNvPr id="82963" name="Rectangle 13"/>
            <p:cNvSpPr>
              <a:spLocks noChangeArrowheads="1"/>
            </p:cNvSpPr>
            <p:nvPr/>
          </p:nvSpPr>
          <p:spPr bwMode="auto">
            <a:xfrm>
              <a:off x="3120" y="3789"/>
              <a:ext cx="130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latin typeface="Arial" panose="020B0604020202020204" pitchFamily="34" charset="0"/>
                </a:rPr>
                <a:t>Mallrat</a:t>
              </a:r>
              <a:endParaRPr lang="en-US" altLang="en-US" sz="2400" b="1">
                <a:latin typeface="Arial" panose="020B0604020202020204" pitchFamily="34" charset="0"/>
              </a:endParaRPr>
            </a:p>
          </p:txBody>
        </p:sp>
        <p:graphicFrame>
          <p:nvGraphicFramePr>
            <p:cNvPr id="82964" name="Object 2"/>
            <p:cNvGraphicFramePr>
              <a:graphicFrameLocks/>
            </p:cNvGraphicFramePr>
            <p:nvPr/>
          </p:nvGraphicFramePr>
          <p:xfrm>
            <a:off x="3175" y="2640"/>
            <a:ext cx="1193" cy="1127"/>
          </p:xfrm>
          <a:graphic>
            <a:graphicData uri="http://schemas.openxmlformats.org/presentationml/2006/ole">
              <mc:AlternateContent xmlns:mc="http://schemas.openxmlformats.org/markup-compatibility/2006">
                <mc:Choice xmlns:v="urn:schemas-microsoft-com:vml" Requires="v">
                  <p:oleObj name="Clip" r:id="rId6" imgW="5524543" imgH="5219640" progId="MS_ClipArt_Gallery.2">
                    <p:embed/>
                  </p:oleObj>
                </mc:Choice>
                <mc:Fallback>
                  <p:oleObj name="Clip" r:id="rId6" imgW="5524543" imgH="5219640" progId="MS_ClipArt_Gallery.2">
                    <p:embed/>
                    <p:pic>
                      <p:nvPicPr>
                        <p:cNvPr id="82964"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 y="2640"/>
                          <a:ext cx="1193" cy="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2952" name="Rectangle 19"/>
          <p:cNvSpPr>
            <a:spLocks noChangeArrowheads="1"/>
          </p:cNvSpPr>
          <p:nvPr/>
        </p:nvSpPr>
        <p:spPr bwMode="auto">
          <a:xfrm>
            <a:off x="9220201" y="1828801"/>
            <a:ext cx="107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000" b="1" u="sng">
                <a:solidFill>
                  <a:srgbClr val="FF0000"/>
                </a:solidFill>
                <a:latin typeface="Arial" panose="020B0604020202020204" pitchFamily="34" charset="0"/>
              </a:rPr>
              <a:t>Qëllimi</a:t>
            </a:r>
            <a:endParaRPr lang="en-US" altLang="en-US" sz="2000" b="1" u="sng">
              <a:solidFill>
                <a:srgbClr val="FF0000"/>
              </a:solidFill>
              <a:latin typeface="Arial" panose="020B0604020202020204" pitchFamily="34" charset="0"/>
            </a:endParaRPr>
          </a:p>
        </p:txBody>
      </p:sp>
      <p:sp>
        <p:nvSpPr>
          <p:cNvPr id="82953" name="Rectangle 20"/>
          <p:cNvSpPr>
            <a:spLocks noGrp="1" noChangeArrowheads="1"/>
          </p:cNvSpPr>
          <p:nvPr>
            <p:ph type="title"/>
          </p:nvPr>
        </p:nvSpPr>
        <p:spPr/>
        <p:txBody>
          <a:bodyPr/>
          <a:lstStyle/>
          <a:p>
            <a:pPr eaLnBrk="1" hangingPunct="1"/>
            <a:r>
              <a:rPr lang="sq-AL" altLang="en-US"/>
              <a:t>Biznesi dhe investimet</a:t>
            </a:r>
            <a:endParaRPr lang="en-US" altLang="en-US"/>
          </a:p>
        </p:txBody>
      </p:sp>
      <p:sp>
        <p:nvSpPr>
          <p:cNvPr id="82954" name="Rectangle 30"/>
          <p:cNvSpPr>
            <a:spLocks noChangeArrowheads="1"/>
          </p:cNvSpPr>
          <p:nvPr/>
        </p:nvSpPr>
        <p:spPr bwMode="auto">
          <a:xfrm>
            <a:off x="6515100" y="26162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2955" name="Rectangle 31"/>
          <p:cNvSpPr>
            <a:spLocks noChangeArrowheads="1"/>
          </p:cNvSpPr>
          <p:nvPr/>
        </p:nvSpPr>
        <p:spPr bwMode="auto">
          <a:xfrm>
            <a:off x="6515100" y="4948238"/>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82956" name="AutoShape 32"/>
          <p:cNvCxnSpPr>
            <a:cxnSpLocks noChangeShapeType="1"/>
            <a:endCxn id="82954" idx="1"/>
          </p:cNvCxnSpPr>
          <p:nvPr/>
        </p:nvCxnSpPr>
        <p:spPr bwMode="auto">
          <a:xfrm flipV="1">
            <a:off x="4200526" y="2997201"/>
            <a:ext cx="2314575" cy="930275"/>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2957" name="AutoShape 33"/>
          <p:cNvCxnSpPr>
            <a:cxnSpLocks noChangeShapeType="1"/>
            <a:endCxn id="82955" idx="1"/>
          </p:cNvCxnSpPr>
          <p:nvPr/>
        </p:nvCxnSpPr>
        <p:spPr bwMode="auto">
          <a:xfrm>
            <a:off x="4200526" y="3927476"/>
            <a:ext cx="2314575" cy="1401763"/>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82958" name="Rectangle 37"/>
          <p:cNvSpPr>
            <a:spLocks noChangeArrowheads="1"/>
          </p:cNvSpPr>
          <p:nvPr/>
        </p:nvSpPr>
        <p:spPr bwMode="auto">
          <a:xfrm>
            <a:off x="7877175" y="2590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2959" name="Rectangle 38"/>
          <p:cNvSpPr>
            <a:spLocks noChangeArrowheads="1"/>
          </p:cNvSpPr>
          <p:nvPr/>
        </p:nvSpPr>
        <p:spPr bwMode="auto">
          <a:xfrm>
            <a:off x="7877175" y="4922838"/>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82960" name="AutoShape 39"/>
          <p:cNvCxnSpPr>
            <a:cxnSpLocks noChangeShapeType="1"/>
          </p:cNvCxnSpPr>
          <p:nvPr/>
        </p:nvCxnSpPr>
        <p:spPr bwMode="auto">
          <a:xfrm>
            <a:off x="8229601" y="2743200"/>
            <a:ext cx="657225" cy="1588"/>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61" name="AutoShape 40"/>
          <p:cNvCxnSpPr>
            <a:cxnSpLocks noChangeShapeType="1"/>
          </p:cNvCxnSpPr>
          <p:nvPr/>
        </p:nvCxnSpPr>
        <p:spPr bwMode="auto">
          <a:xfrm>
            <a:off x="8458200" y="5334000"/>
            <a:ext cx="609600" cy="1588"/>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962" name="Rectangle 15"/>
          <p:cNvSpPr>
            <a:spLocks noChangeArrowheads="1"/>
          </p:cNvSpPr>
          <p:nvPr/>
        </p:nvSpPr>
        <p:spPr bwMode="auto">
          <a:xfrm>
            <a:off x="9144000" y="5029200"/>
            <a:ext cx="1219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F</a:t>
            </a:r>
            <a:r>
              <a:rPr lang="sq-AL" altLang="en-US" sz="2400" b="1">
                <a:solidFill>
                  <a:srgbClr val="FF0000"/>
                </a:solidFill>
                <a:latin typeface="Arial" panose="020B0604020202020204" pitchFamily="34" charset="0"/>
              </a:rPr>
              <a:t>iti</a:t>
            </a:r>
            <a:r>
              <a:rPr lang="en-US" altLang="en-US" sz="2400" b="1">
                <a:solidFill>
                  <a:srgbClr val="FF0000"/>
                </a:solidFill>
                <a:latin typeface="Arial" panose="020B0604020202020204" pitchFamily="34" charset="0"/>
              </a:rPr>
              <a:t>mi</a:t>
            </a:r>
          </a:p>
        </p:txBody>
      </p:sp>
      <p:sp>
        <p:nvSpPr>
          <p:cNvPr id="2" name="Slide Number Placeholder 1"/>
          <p:cNvSpPr>
            <a:spLocks noGrp="1"/>
          </p:cNvSpPr>
          <p:nvPr>
            <p:ph type="sldNum" sz="quarter" idx="12"/>
          </p:nvPr>
        </p:nvSpPr>
        <p:spPr/>
        <p:txBody>
          <a:bodyPr/>
          <a:lstStyle/>
          <a:p>
            <a:fld id="{30EAF011-1B97-48A7-85B3-B95A2B65C876}" type="slidenum">
              <a:rPr lang="sq-AL" smtClean="0"/>
              <a:t>56</a:t>
            </a:fld>
            <a:endParaRPr lang="sq-AL"/>
          </a:p>
        </p:txBody>
      </p:sp>
    </p:spTree>
    <p:extLst>
      <p:ext uri="{BB962C8B-B14F-4D97-AF65-F5344CB8AC3E}">
        <p14:creationId xmlns:p14="http://schemas.microsoft.com/office/powerpoint/2010/main" val="3740226879"/>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p:cNvGraphicFramePr>
          <p:nvPr/>
        </p:nvGraphicFramePr>
        <p:xfrm>
          <a:off x="1676400" y="2133601"/>
          <a:ext cx="3492500" cy="2239963"/>
        </p:xfrm>
        <a:graphic>
          <a:graphicData uri="http://schemas.openxmlformats.org/presentationml/2006/ole">
            <mc:AlternateContent xmlns:mc="http://schemas.openxmlformats.org/markup-compatibility/2006">
              <mc:Choice xmlns:v="urn:schemas-microsoft-com:vml" Requires="v">
                <p:oleObj name="Worksheet" r:id="rId2" imgW="1363993" imgH="830650" progId="Excel.Sheet.8">
                  <p:embed/>
                </p:oleObj>
              </mc:Choice>
              <mc:Fallback>
                <p:oleObj name="Worksheet" r:id="rId2" imgW="1363993" imgH="830650" progId="Excel.Sheet.8">
                  <p:embed/>
                  <p:pic>
                    <p:nvPicPr>
                      <p:cNvPr id="8397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1"/>
                        <a:ext cx="3492500" cy="2239963"/>
                      </a:xfrm>
                      <a:prstGeom prst="rect">
                        <a:avLst/>
                      </a:prstGeom>
                      <a:noFill/>
                      <a:ln w="25400">
                        <a:solidFill>
                          <a:schemeClr val="bg2"/>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62469" name="Rectangle 5"/>
          <p:cNvSpPr>
            <a:spLocks noChangeArrowheads="1"/>
          </p:cNvSpPr>
          <p:nvPr/>
        </p:nvSpPr>
        <p:spPr bwMode="auto">
          <a:xfrm>
            <a:off x="4038600" y="990600"/>
            <a:ext cx="4572000" cy="7048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0488" tIns="44450" rIns="90488" bIns="44450">
            <a:spAutoFit/>
          </a:bodyPr>
          <a:lstStyle/>
          <a:p>
            <a:pPr algn="ctr" eaLnBrk="1" hangingPunct="1">
              <a:spcBef>
                <a:spcPct val="50000"/>
              </a:spcBef>
              <a:defRPr/>
            </a:pPr>
            <a:r>
              <a:rPr lang="sq-AL" sz="2000" b="1" dirty="0">
                <a:solidFill>
                  <a:schemeClr val="folHlink"/>
                </a:solidFill>
              </a:rPr>
              <a:t>Shuma e fituar nga shitja e produkteve apo shërbimeve</a:t>
            </a:r>
            <a:endParaRPr lang="en-US" sz="2000" b="1" dirty="0">
              <a:solidFill>
                <a:schemeClr val="folHlink"/>
              </a:solidFill>
            </a:endParaRPr>
          </a:p>
        </p:txBody>
      </p:sp>
      <p:graphicFrame>
        <p:nvGraphicFramePr>
          <p:cNvPr id="83972" name="Object 3"/>
          <p:cNvGraphicFramePr>
            <a:graphicFrameLocks/>
          </p:cNvGraphicFramePr>
          <p:nvPr/>
        </p:nvGraphicFramePr>
        <p:xfrm>
          <a:off x="7391400" y="4419600"/>
          <a:ext cx="2954338" cy="1828800"/>
        </p:xfrm>
        <a:graphic>
          <a:graphicData uri="http://schemas.openxmlformats.org/presentationml/2006/ole">
            <mc:AlternateContent xmlns:mc="http://schemas.openxmlformats.org/markup-compatibility/2006">
              <mc:Choice xmlns:v="urn:schemas-microsoft-com:vml" Requires="v">
                <p:oleObj name="Clip" r:id="rId4" imgW="8062595" imgH="5547995" progId="MS_ClipArt_Gallery.2">
                  <p:embed/>
                </p:oleObj>
              </mc:Choice>
              <mc:Fallback>
                <p:oleObj name="Clip" r:id="rId4" imgW="8062595" imgH="5547995" progId="MS_ClipArt_Gallery.2">
                  <p:embed/>
                  <p:pic>
                    <p:nvPicPr>
                      <p:cNvPr id="83972"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419600"/>
                        <a:ext cx="29543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3" name="Rectangle 8"/>
          <p:cNvSpPr>
            <a:spLocks noChangeArrowheads="1"/>
          </p:cNvSpPr>
          <p:nvPr/>
        </p:nvSpPr>
        <p:spPr bwMode="auto">
          <a:xfrm>
            <a:off x="2133600" y="243840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83974" name="AutoShape 9"/>
          <p:cNvCxnSpPr>
            <a:cxnSpLocks noChangeShapeType="1"/>
            <a:stCxn id="62469" idx="1"/>
            <a:endCxn id="83973" idx="0"/>
          </p:cNvCxnSpPr>
          <p:nvPr/>
        </p:nvCxnSpPr>
        <p:spPr bwMode="auto">
          <a:xfrm rot="10800000" flipV="1">
            <a:off x="2819400" y="1343026"/>
            <a:ext cx="1219200" cy="1095375"/>
          </a:xfrm>
          <a:prstGeom prst="bentConnector2">
            <a:avLst/>
          </a:prstGeom>
          <a:noFill/>
          <a:ln w="57150">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83975" name="Rectangle 10"/>
          <p:cNvSpPr>
            <a:spLocks noChangeArrowheads="1"/>
          </p:cNvSpPr>
          <p:nvPr/>
        </p:nvSpPr>
        <p:spPr bwMode="auto">
          <a:xfrm>
            <a:off x="3352800" y="3027363"/>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3976" name="Rectangle 11"/>
          <p:cNvSpPr>
            <a:spLocks noChangeArrowheads="1"/>
          </p:cNvSpPr>
          <p:nvPr/>
        </p:nvSpPr>
        <p:spPr bwMode="auto">
          <a:xfrm>
            <a:off x="2133600" y="365760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3977" name="Rectangle 12"/>
          <p:cNvSpPr>
            <a:spLocks noChangeArrowheads="1"/>
          </p:cNvSpPr>
          <p:nvPr/>
        </p:nvSpPr>
        <p:spPr bwMode="auto">
          <a:xfrm>
            <a:off x="5557838" y="3060701"/>
            <a:ext cx="4572000" cy="396875"/>
          </a:xfrm>
          <a:prstGeom prst="rect">
            <a:avLst/>
          </a:prstGeom>
          <a:solidFill>
            <a:srgbClr val="008000"/>
          </a:solidFill>
          <a:ln w="12700">
            <a:solidFill>
              <a:schemeClr val="hlink"/>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000" b="1">
                <a:solidFill>
                  <a:schemeClr val="bg1"/>
                </a:solidFill>
                <a:latin typeface="Arial" panose="020B0604020202020204" pitchFamily="34" charset="0"/>
              </a:rPr>
              <a:t>Kostot e shkaktuara me shitjen</a:t>
            </a:r>
            <a:endParaRPr lang="en-US" altLang="en-US" sz="2000" b="1">
              <a:solidFill>
                <a:schemeClr val="bg1"/>
              </a:solidFill>
              <a:latin typeface="Arial" panose="020B0604020202020204" pitchFamily="34" charset="0"/>
            </a:endParaRPr>
          </a:p>
        </p:txBody>
      </p:sp>
      <p:cxnSp>
        <p:nvCxnSpPr>
          <p:cNvPr id="83978" name="AutoShape 13"/>
          <p:cNvCxnSpPr>
            <a:cxnSpLocks noChangeShapeType="1"/>
            <a:stCxn id="83977" idx="1"/>
          </p:cNvCxnSpPr>
          <p:nvPr/>
        </p:nvCxnSpPr>
        <p:spPr bwMode="auto">
          <a:xfrm rot="10800000" flipV="1">
            <a:off x="4876800" y="3259138"/>
            <a:ext cx="681038" cy="17462"/>
          </a:xfrm>
          <a:prstGeom prst="straightConnector1">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62478" name="Rectangle 14"/>
          <p:cNvSpPr>
            <a:spLocks noChangeArrowheads="1"/>
          </p:cNvSpPr>
          <p:nvPr/>
        </p:nvSpPr>
        <p:spPr bwMode="auto">
          <a:xfrm>
            <a:off x="3810000" y="4876801"/>
            <a:ext cx="2819400" cy="1196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488" tIns="44450" rIns="90488" bIns="44450">
            <a:spAutoFit/>
          </a:bodyPr>
          <a:lstStyle/>
          <a:p>
            <a:pPr algn="ctr" eaLnBrk="1" hangingPunct="1">
              <a:spcBef>
                <a:spcPct val="50000"/>
              </a:spcBef>
              <a:defRPr/>
            </a:pPr>
            <a:r>
              <a:rPr lang="sq-AL" b="1" dirty="0">
                <a:solidFill>
                  <a:schemeClr val="folHlink"/>
                </a:solidFill>
                <a:latin typeface="Arial" pitchFamily="34" charset="0"/>
              </a:rPr>
              <a:t>Shuma e fituar nga shitja minus shpenzimet e shkaktuara</a:t>
            </a:r>
            <a:endParaRPr lang="en-US" b="1" dirty="0">
              <a:solidFill>
                <a:schemeClr val="folHlink"/>
              </a:solidFill>
              <a:latin typeface="Arial" pitchFamily="34" charset="0"/>
            </a:endParaRPr>
          </a:p>
        </p:txBody>
      </p:sp>
      <p:cxnSp>
        <p:nvCxnSpPr>
          <p:cNvPr id="83980" name="AutoShape 15"/>
          <p:cNvCxnSpPr>
            <a:cxnSpLocks noChangeShapeType="1"/>
            <a:endCxn id="83976" idx="2"/>
          </p:cNvCxnSpPr>
          <p:nvPr/>
        </p:nvCxnSpPr>
        <p:spPr bwMode="auto">
          <a:xfrm rot="10800000">
            <a:off x="2819400" y="4191000"/>
            <a:ext cx="990600" cy="1284288"/>
          </a:xfrm>
          <a:prstGeom prst="bentConnector2">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4" name="Rectangle 13"/>
          <p:cNvSpPr/>
          <p:nvPr/>
        </p:nvSpPr>
        <p:spPr>
          <a:xfrm>
            <a:off x="3962400" y="228600"/>
            <a:ext cx="5145088" cy="584200"/>
          </a:xfrm>
          <a:prstGeom prst="rect">
            <a:avLst/>
          </a:prstGeom>
        </p:spPr>
        <p:txBody>
          <a:bodyPr>
            <a:spAutoFit/>
          </a:bodyPr>
          <a:lstStyle/>
          <a:p>
            <a:pPr algn="ctr">
              <a:defRPr/>
            </a:pPr>
            <a:r>
              <a:rPr lang="en-US" sz="3200" kern="0" dirty="0" err="1">
                <a:solidFill>
                  <a:srgbClr val="000000"/>
                </a:solidFill>
                <a:latin typeface="Times New Roman"/>
                <a:ea typeface="+mj-ea"/>
                <a:cs typeface="+mj-cs"/>
              </a:rPr>
              <a:t>Fi</a:t>
            </a:r>
            <a:r>
              <a:rPr lang="sq-AL" sz="3200" kern="0" dirty="0">
                <a:solidFill>
                  <a:srgbClr val="000000"/>
                </a:solidFill>
                <a:latin typeface="Times New Roman"/>
                <a:ea typeface="+mj-ea"/>
                <a:cs typeface="+mj-cs"/>
              </a:rPr>
              <a:t>ti</a:t>
            </a:r>
            <a:r>
              <a:rPr lang="en-US" sz="3200" kern="0" dirty="0">
                <a:solidFill>
                  <a:srgbClr val="000000"/>
                </a:solidFill>
                <a:latin typeface="Times New Roman"/>
                <a:ea typeface="+mj-ea"/>
                <a:cs typeface="+mj-cs"/>
              </a:rPr>
              <a:t>mi</a:t>
            </a:r>
            <a:r>
              <a:rPr lang="sq-AL" sz="3200" kern="0" dirty="0">
                <a:solidFill>
                  <a:srgbClr val="000000"/>
                </a:solidFill>
                <a:latin typeface="Times New Roman"/>
                <a:ea typeface="+mj-ea"/>
                <a:cs typeface="+mj-cs"/>
              </a:rPr>
              <a:t> i biznesit</a:t>
            </a:r>
            <a:endParaRPr lang="en-US" sz="3200" kern="0" dirty="0">
              <a:solidFill>
                <a:srgbClr val="000000"/>
              </a:solidFill>
              <a:latin typeface="Times New Roman"/>
              <a:ea typeface="+mj-ea"/>
              <a:cs typeface="+mj-cs"/>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57</a:t>
            </a:fld>
            <a:endParaRPr lang="sq-AL"/>
          </a:p>
        </p:txBody>
      </p:sp>
    </p:spTree>
    <p:extLst>
      <p:ext uri="{BB962C8B-B14F-4D97-AF65-F5344CB8AC3E}">
        <p14:creationId xmlns:p14="http://schemas.microsoft.com/office/powerpoint/2010/main" val="4140046354"/>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944545" y="1344990"/>
            <a:ext cx="9266255" cy="3139321"/>
          </a:xfrm>
          <a:prstGeom prst="rect">
            <a:avLst/>
          </a:prstGeom>
          <a:solidFill>
            <a:srgbClr val="FCD388"/>
          </a:solidFill>
          <a:ln w="12700">
            <a:solidFill>
              <a:schemeClr val="tx1"/>
            </a:solidFill>
            <a:miter lim="800000"/>
            <a:headEnd/>
            <a:tailEnd/>
          </a:ln>
          <a:effectLst>
            <a:outerShdw dist="107763" dir="2700000" algn="ctr" rotWithShape="0">
              <a:schemeClr val="tx1"/>
            </a:outerShdw>
          </a:effec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sq-AL" altLang="en-US" sz="3600" dirty="0">
                <a:latin typeface="Times New Roman" panose="02020603050405020304" pitchFamily="18" charset="0"/>
              </a:rPr>
              <a:t>Dy </a:t>
            </a:r>
            <a:r>
              <a:rPr lang="en-US" altLang="en-US" sz="3600" dirty="0" err="1">
                <a:latin typeface="Times New Roman" panose="02020603050405020304" pitchFamily="18" charset="0"/>
              </a:rPr>
              <a:t>pronarë</a:t>
            </a:r>
            <a:r>
              <a:rPr lang="en-US" altLang="en-US" sz="3600" dirty="0">
                <a:latin typeface="Times New Roman" panose="02020603050405020304" pitchFamily="18" charset="0"/>
              </a:rPr>
              <a:t> (</a:t>
            </a:r>
            <a:r>
              <a:rPr lang="sq-AL" altLang="en-US" sz="3600" dirty="0">
                <a:latin typeface="Times New Roman" panose="02020603050405020304" pitchFamily="18" charset="0"/>
              </a:rPr>
              <a:t>ortakë</a:t>
            </a:r>
            <a:r>
              <a:rPr lang="en-US" altLang="en-US" sz="3600" dirty="0">
                <a:latin typeface="Times New Roman" panose="02020603050405020304" pitchFamily="18" charset="0"/>
              </a:rPr>
              <a:t>ria) </a:t>
            </a:r>
            <a:r>
              <a:rPr lang="sq-AL" altLang="en-US" sz="3600" dirty="0">
                <a:latin typeface="Times New Roman" panose="02020603050405020304" pitchFamily="18" charset="0"/>
              </a:rPr>
              <a:t>kanë vendosur të fillojnë biznesin duke shitur prodhime të miellit shitoreve lokale</a:t>
            </a:r>
            <a:r>
              <a:rPr lang="en-US" altLang="en-US" sz="3600" dirty="0">
                <a:latin typeface="Times New Roman" panose="02020603050405020304" pitchFamily="18" charset="0"/>
              </a:rPr>
              <a:t>.  </a:t>
            </a:r>
          </a:p>
          <a:p>
            <a:pPr algn="just">
              <a:spcBef>
                <a:spcPct val="50000"/>
              </a:spcBef>
              <a:buFontTx/>
              <a:buNone/>
            </a:pPr>
            <a:r>
              <a:rPr lang="sq-AL" altLang="en-US" sz="3600" dirty="0">
                <a:latin typeface="Times New Roman" panose="02020603050405020304" pitchFamily="18" charset="0"/>
              </a:rPr>
              <a:t>Ata përcaktuan se mund të shesin</a:t>
            </a:r>
            <a:r>
              <a:rPr lang="en-US" altLang="en-US" sz="3600" dirty="0">
                <a:latin typeface="Times New Roman" panose="02020603050405020304" pitchFamily="18" charset="0"/>
              </a:rPr>
              <a:t> 12,000</a:t>
            </a:r>
            <a:r>
              <a:rPr lang="en-US" altLang="en-US" sz="3600"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rPr>
              <a:t> </a:t>
            </a:r>
            <a:r>
              <a:rPr lang="sq-AL" altLang="en-US" sz="3600" dirty="0">
                <a:latin typeface="Times New Roman" panose="02020603050405020304" pitchFamily="18" charset="0"/>
              </a:rPr>
              <a:t>të prodhimeve të tyre</a:t>
            </a:r>
            <a:r>
              <a:rPr lang="en-US" altLang="en-US" sz="3600" dirty="0">
                <a:latin typeface="Times New Roman" panose="02020603050405020304" pitchFamily="18" charset="0"/>
              </a:rPr>
              <a:t> (</a:t>
            </a:r>
            <a:r>
              <a:rPr lang="sq-AL" altLang="en-US" sz="3600" dirty="0">
                <a:latin typeface="Times New Roman" panose="02020603050405020304" pitchFamily="18" charset="0"/>
              </a:rPr>
              <a:t>pjekjeve</a:t>
            </a:r>
            <a:r>
              <a:rPr lang="en-US" altLang="en-US" sz="3600" dirty="0">
                <a:latin typeface="Times New Roman" panose="02020603050405020304" pitchFamily="18" charset="0"/>
              </a:rPr>
              <a:t>) </a:t>
            </a:r>
            <a:r>
              <a:rPr lang="sq-AL" altLang="en-US" sz="3600" dirty="0">
                <a:latin typeface="Times New Roman" panose="02020603050405020304" pitchFamily="18" charset="0"/>
              </a:rPr>
              <a:t>për secilin muaj</a:t>
            </a:r>
            <a:r>
              <a:rPr lang="en-US" altLang="en-US" sz="3600" dirty="0">
                <a:latin typeface="Times New Roman" panose="02020603050405020304" pitchFamily="18" charset="0"/>
              </a:rPr>
              <a:t>.</a:t>
            </a:r>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4648200"/>
            <a:ext cx="3971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0404" name="Rectangle 4"/>
          <p:cNvSpPr>
            <a:spLocks noChangeArrowheads="1"/>
          </p:cNvSpPr>
          <p:nvPr/>
        </p:nvSpPr>
        <p:spPr bwMode="auto">
          <a:xfrm>
            <a:off x="1752601" y="228600"/>
            <a:ext cx="8367713" cy="1074738"/>
          </a:xfrm>
          <a:prstGeom prst="rect">
            <a:avLst/>
          </a:prstGeom>
          <a:noFill/>
          <a:ln w="12699">
            <a:noFill/>
            <a:miter lim="800000"/>
            <a:headEnd/>
            <a:tailEnd/>
          </a:ln>
          <a:effectLst/>
        </p:spPr>
        <p:txBody>
          <a:bodyPr lIns="90488" tIns="44450" rIns="90488" bIns="44450">
            <a:spAutoFit/>
          </a:bodyPr>
          <a:lstStyle/>
          <a:p>
            <a:pPr algn="ctr">
              <a:defRPr/>
            </a:pPr>
            <a:r>
              <a:rPr lang="sq-AL" sz="3200" b="1" u="sng" dirty="0">
                <a:solidFill>
                  <a:srgbClr val="3A06FA"/>
                </a:solidFill>
                <a:effectLst>
                  <a:outerShdw blurRad="38100" dist="38100" dir="2700000" algn="tl">
                    <a:srgbClr val="C0C0C0"/>
                  </a:outerShdw>
                </a:effectLst>
                <a:latin typeface="Arial Black" pitchFamily="34" charset="0"/>
              </a:rPr>
              <a:t>INFORMACIONI KONTABËL - shembull</a:t>
            </a:r>
          </a:p>
        </p:txBody>
      </p:sp>
      <p:sp>
        <p:nvSpPr>
          <p:cNvPr id="2" name="Slide Number Placeholder 1"/>
          <p:cNvSpPr>
            <a:spLocks noGrp="1"/>
          </p:cNvSpPr>
          <p:nvPr>
            <p:ph type="sldNum" sz="quarter" idx="12"/>
          </p:nvPr>
        </p:nvSpPr>
        <p:spPr/>
        <p:txBody>
          <a:bodyPr/>
          <a:lstStyle/>
          <a:p>
            <a:fld id="{30EAF011-1B97-48A7-85B3-B95A2B65C876}" type="slidenum">
              <a:rPr lang="sq-AL" smtClean="0"/>
              <a:t>58</a:t>
            </a:fld>
            <a:endParaRPr lang="sq-AL"/>
          </a:p>
        </p:txBody>
      </p:sp>
    </p:spTree>
    <p:extLst>
      <p:ext uri="{BB962C8B-B14F-4D97-AF65-F5344CB8AC3E}">
        <p14:creationId xmlns:p14="http://schemas.microsoft.com/office/powerpoint/2010/main" val="379463938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905000" y="1082675"/>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3600">
                <a:latin typeface="Times New Roman" panose="02020603050405020304" pitchFamily="18" charset="0"/>
              </a:rPr>
              <a:t>Ata kalkuluan koston e tyre mujore</a:t>
            </a:r>
            <a:r>
              <a:rPr lang="en-US" altLang="en-US" sz="3600">
                <a:latin typeface="Times New Roman" panose="02020603050405020304" pitchFamily="18" charset="0"/>
              </a:rPr>
              <a:t>.</a:t>
            </a:r>
          </a:p>
        </p:txBody>
      </p:sp>
      <p:sp>
        <p:nvSpPr>
          <p:cNvPr id="231427" name="Text Box 3"/>
          <p:cNvSpPr txBox="1">
            <a:spLocks noChangeArrowheads="1"/>
          </p:cNvSpPr>
          <p:nvPr/>
        </p:nvSpPr>
        <p:spPr bwMode="auto">
          <a:xfrm>
            <a:off x="3810000" y="2209801"/>
            <a:ext cx="4572000" cy="3025775"/>
          </a:xfrm>
          <a:prstGeom prst="rect">
            <a:avLst/>
          </a:prstGeom>
          <a:solidFill>
            <a:srgbClr val="035B9D"/>
          </a:solidFill>
          <a:ln w="9525">
            <a:solidFill>
              <a:schemeClr val="tx1"/>
            </a:solidFill>
            <a:miter lim="800000"/>
            <a:headEnd/>
            <a:tailEnd/>
          </a:ln>
          <a:effectLst>
            <a:outerShdw dist="107763" dir="2700000" algn="ctr" rotWithShape="0">
              <a:schemeClr val="tx1"/>
            </a:outerShdw>
          </a:effectLst>
        </p:spPr>
        <p:txBody>
          <a:bodyPr>
            <a:spAutoFit/>
          </a:bodyPr>
          <a:lstStyle/>
          <a:p>
            <a:pPr>
              <a:tabLst>
                <a:tab pos="4300538" algn="r"/>
              </a:tabLst>
              <a:defRPr/>
            </a:pPr>
            <a:r>
              <a:rPr lang="sq-AL" sz="3200">
                <a:solidFill>
                  <a:schemeClr val="bg1"/>
                </a:solidFill>
                <a:effectLst>
                  <a:outerShdw blurRad="38100" dist="38100" dir="2700000" algn="tl">
                    <a:srgbClr val="000000"/>
                  </a:outerShdw>
                </a:effectLst>
                <a:latin typeface="Times New Roman" pitchFamily="18" charset="0"/>
              </a:rPr>
              <a:t>Prodhimi	</a:t>
            </a:r>
            <a:r>
              <a:rPr lang="sq-AL" sz="3200">
                <a:solidFill>
                  <a:schemeClr val="bg1"/>
                </a:solidFill>
                <a:effectLst>
                  <a:outerShdw blurRad="38100" dist="38100" dir="2700000" algn="tl">
                    <a:srgbClr val="000000"/>
                  </a:outerShdw>
                </a:effectLst>
                <a:latin typeface="Times New Roman" pitchFamily="18" charset="0"/>
                <a:cs typeface="Times New Roman" pitchFamily="18" charset="0"/>
              </a:rPr>
              <a:t>€</a:t>
            </a:r>
            <a:r>
              <a:rPr lang="sq-AL" sz="3200">
                <a:solidFill>
                  <a:schemeClr val="bg1"/>
                </a:solidFill>
                <a:effectLst>
                  <a:outerShdw blurRad="38100" dist="38100" dir="2700000" algn="tl">
                    <a:srgbClr val="000000"/>
                  </a:outerShdw>
                </a:effectLst>
                <a:latin typeface="Times New Roman" pitchFamily="18" charset="0"/>
              </a:rPr>
              <a:t>  8,000</a:t>
            </a:r>
          </a:p>
          <a:p>
            <a:pPr>
              <a:tabLst>
                <a:tab pos="4300538" algn="r"/>
              </a:tabLst>
              <a:defRPr/>
            </a:pPr>
            <a:r>
              <a:rPr lang="sq-AL" sz="3200">
                <a:solidFill>
                  <a:schemeClr val="bg1"/>
                </a:solidFill>
                <a:effectLst>
                  <a:outerShdw blurRad="38100" dist="38100" dir="2700000" algn="tl">
                    <a:srgbClr val="000000"/>
                  </a:outerShdw>
                </a:effectLst>
                <a:latin typeface="Times New Roman" pitchFamily="18" charset="0"/>
              </a:rPr>
              <a:t>Pagat 	1,000</a:t>
            </a:r>
          </a:p>
          <a:p>
            <a:pPr>
              <a:tabLst>
                <a:tab pos="4300538" algn="r"/>
              </a:tabLst>
              <a:defRPr/>
            </a:pPr>
            <a:r>
              <a:rPr lang="sq-AL" sz="3200">
                <a:solidFill>
                  <a:schemeClr val="bg1"/>
                </a:solidFill>
                <a:effectLst>
                  <a:outerShdw blurRad="38100" dist="38100" dir="2700000" algn="tl">
                    <a:srgbClr val="000000"/>
                  </a:outerShdw>
                </a:effectLst>
                <a:latin typeface="Times New Roman" pitchFamily="18" charset="0"/>
              </a:rPr>
              <a:t>Qiraja	600</a:t>
            </a:r>
          </a:p>
          <a:p>
            <a:pPr>
              <a:tabLst>
                <a:tab pos="4300538" algn="r"/>
              </a:tabLst>
              <a:defRPr/>
            </a:pPr>
            <a:r>
              <a:rPr lang="sq-AL" sz="3200">
                <a:solidFill>
                  <a:schemeClr val="bg1"/>
                </a:solidFill>
                <a:effectLst>
                  <a:outerShdw blurRad="38100" dist="38100" dir="2700000" algn="tl">
                    <a:srgbClr val="000000"/>
                  </a:outerShdw>
                </a:effectLst>
                <a:latin typeface="Times New Roman" pitchFamily="18" charset="0"/>
              </a:rPr>
              <a:t>Shërbimet	300</a:t>
            </a:r>
          </a:p>
          <a:p>
            <a:pPr>
              <a:tabLst>
                <a:tab pos="4300538" algn="r"/>
              </a:tabLst>
              <a:defRPr/>
            </a:pPr>
            <a:r>
              <a:rPr lang="sq-AL" sz="3200">
                <a:solidFill>
                  <a:schemeClr val="bg1"/>
                </a:solidFill>
                <a:effectLst>
                  <a:outerShdw blurRad="38100" dist="38100" dir="2700000" algn="tl">
                    <a:srgbClr val="000000"/>
                  </a:outerShdw>
                </a:effectLst>
                <a:latin typeface="Times New Roman" pitchFamily="18" charset="0"/>
              </a:rPr>
              <a:t>Komunaliet	</a:t>
            </a:r>
            <a:r>
              <a:rPr lang="sq-AL" sz="3200" u="sng">
                <a:solidFill>
                  <a:schemeClr val="bg1"/>
                </a:solidFill>
                <a:effectLst>
                  <a:outerShdw blurRad="38100" dist="38100" dir="2700000" algn="tl">
                    <a:srgbClr val="000000"/>
                  </a:outerShdw>
                </a:effectLst>
                <a:latin typeface="Times New Roman" pitchFamily="18" charset="0"/>
              </a:rPr>
              <a:t>       200</a:t>
            </a:r>
            <a:endParaRPr lang="sq-AL" sz="3200">
              <a:solidFill>
                <a:schemeClr val="bg1"/>
              </a:solidFill>
              <a:effectLst>
                <a:outerShdw blurRad="38100" dist="38100" dir="2700000" algn="tl">
                  <a:srgbClr val="000000"/>
                </a:outerShdw>
              </a:effectLst>
              <a:latin typeface="Times New Roman" pitchFamily="18" charset="0"/>
            </a:endParaRPr>
          </a:p>
          <a:p>
            <a:pPr>
              <a:tabLst>
                <a:tab pos="4300538" algn="r"/>
              </a:tabLst>
              <a:defRPr/>
            </a:pPr>
            <a:r>
              <a:rPr lang="sq-AL" sz="3200">
                <a:solidFill>
                  <a:schemeClr val="bg1"/>
                </a:solidFill>
                <a:effectLst>
                  <a:outerShdw blurRad="38100" dist="38100" dir="2700000" algn="tl">
                    <a:srgbClr val="000000"/>
                  </a:outerShdw>
                </a:effectLst>
                <a:latin typeface="Times New Roman" pitchFamily="18" charset="0"/>
              </a:rPr>
              <a:t>   Total	</a:t>
            </a:r>
            <a:r>
              <a:rPr lang="sq-AL" sz="3200">
                <a:solidFill>
                  <a:schemeClr val="bg1"/>
                </a:solidFill>
                <a:effectLst>
                  <a:outerShdw blurRad="38100" dist="38100" dir="2700000" algn="tl">
                    <a:srgbClr val="000000"/>
                  </a:outerShdw>
                </a:effectLst>
                <a:latin typeface="Times New Roman" pitchFamily="18" charset="0"/>
                <a:cs typeface="Times New Roman" pitchFamily="18" charset="0"/>
              </a:rPr>
              <a:t>€</a:t>
            </a:r>
            <a:r>
              <a:rPr lang="sq-AL" sz="3200">
                <a:solidFill>
                  <a:schemeClr val="bg1"/>
                </a:solidFill>
                <a:effectLst>
                  <a:outerShdw blurRad="38100" dist="38100" dir="2700000" algn="tl">
                    <a:srgbClr val="000000"/>
                  </a:outerShdw>
                </a:effectLst>
                <a:latin typeface="Times New Roman" pitchFamily="18" charset="0"/>
              </a:rPr>
              <a:t>10,100</a:t>
            </a:r>
          </a:p>
        </p:txBody>
      </p:sp>
      <p:sp>
        <p:nvSpPr>
          <p:cNvPr id="2" name="Slide Number Placeholder 1"/>
          <p:cNvSpPr>
            <a:spLocks noGrp="1"/>
          </p:cNvSpPr>
          <p:nvPr>
            <p:ph type="sldNum" sz="quarter" idx="12"/>
          </p:nvPr>
        </p:nvSpPr>
        <p:spPr/>
        <p:txBody>
          <a:bodyPr/>
          <a:lstStyle/>
          <a:p>
            <a:fld id="{30EAF011-1B97-48A7-85B3-B95A2B65C876}" type="slidenum">
              <a:rPr lang="sq-AL" smtClean="0"/>
              <a:t>59</a:t>
            </a:fld>
            <a:endParaRPr lang="sq-AL"/>
          </a:p>
        </p:txBody>
      </p:sp>
    </p:spTree>
    <p:extLst>
      <p:ext uri="{BB962C8B-B14F-4D97-AF65-F5344CB8AC3E}">
        <p14:creationId xmlns:p14="http://schemas.microsoft.com/office/powerpoint/2010/main" val="2485210039"/>
      </p:ext>
    </p:extLst>
  </p:cSld>
  <p:clrMapOvr>
    <a:masterClrMapping/>
  </p:clrMapOvr>
  <p:transition>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3884620608"/>
              </p:ext>
            </p:extLst>
          </p:nvPr>
        </p:nvGraphicFramePr>
        <p:xfrm>
          <a:off x="523875" y="207963"/>
          <a:ext cx="11268075" cy="6324600"/>
        </p:xfrm>
        <a:graphic>
          <a:graphicData uri="http://schemas.openxmlformats.org/presentationml/2006/ole">
            <mc:AlternateContent xmlns:mc="http://schemas.openxmlformats.org/markup-compatibility/2006">
              <mc:Choice xmlns:v="urn:schemas-microsoft-com:vml" Requires="v">
                <p:oleObj name="Worksheet" r:id="rId2" imgW="5303520" imgH="3177564" progId="Excel.Sheet.12">
                  <p:embed/>
                </p:oleObj>
              </mc:Choice>
              <mc:Fallback>
                <p:oleObj name="Worksheet" r:id="rId2" imgW="5303520" imgH="3177564" progId="Excel.Sheet.12">
                  <p:embed/>
                  <p:pic>
                    <p:nvPicPr>
                      <p:cNvPr id="10242" name="Object 2"/>
                      <p:cNvPicPr>
                        <a:picLocks noChangeAspect="1" noChangeArrowheads="1"/>
                      </p:cNvPicPr>
                      <p:nvPr/>
                    </p:nvPicPr>
                    <p:blipFill>
                      <a:blip r:embed="rId3"/>
                      <a:srcRect/>
                      <a:stretch>
                        <a:fillRect/>
                      </a:stretch>
                    </p:blipFill>
                    <p:spPr bwMode="auto">
                      <a:xfrm>
                        <a:off x="523875" y="207963"/>
                        <a:ext cx="11268075" cy="6324600"/>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0EAF011-1B97-48A7-85B3-B95A2B65C876}" type="slidenum">
              <a:rPr lang="sq-AL" smtClean="0"/>
              <a:t>6</a:t>
            </a:fld>
            <a:endParaRPr lang="sq-AL"/>
          </a:p>
        </p:txBody>
      </p:sp>
    </p:spTree>
    <p:extLst>
      <p:ext uri="{BB962C8B-B14F-4D97-AF65-F5344CB8AC3E}">
        <p14:creationId xmlns:p14="http://schemas.microsoft.com/office/powerpoint/2010/main" val="1418853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4076700" y="5791201"/>
            <a:ext cx="3124200" cy="531813"/>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dirty="0">
                <a:latin typeface="Times New Roman" panose="02020603050405020304" pitchFamily="18" charset="0"/>
              </a:rPr>
              <a:t>Profit</a:t>
            </a:r>
            <a:r>
              <a:rPr lang="sq-AL" altLang="en-US" sz="2800" dirty="0">
                <a:latin typeface="Times New Roman" panose="02020603050405020304" pitchFamily="18" charset="0"/>
              </a:rPr>
              <a:t>i</a:t>
            </a:r>
            <a:r>
              <a:rPr lang="en-US" altLang="en-US" sz="2800" dirty="0">
                <a:latin typeface="Times New Roman" panose="02020603050405020304" pitchFamily="18" charset="0"/>
              </a:rPr>
              <a:t>    1,900</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ndParaRPr>
          </a:p>
        </p:txBody>
      </p:sp>
      <p:grpSp>
        <p:nvGrpSpPr>
          <p:cNvPr id="2" name="Group 3"/>
          <p:cNvGrpSpPr>
            <a:grpSpLocks/>
          </p:cNvGrpSpPr>
          <p:nvPr/>
        </p:nvGrpSpPr>
        <p:grpSpPr bwMode="auto">
          <a:xfrm>
            <a:off x="3429000" y="4043363"/>
            <a:ext cx="4495800" cy="1752600"/>
            <a:chOff x="1200" y="2547"/>
            <a:chExt cx="2832" cy="1104"/>
          </a:xfrm>
        </p:grpSpPr>
        <p:sp>
          <p:nvSpPr>
            <p:cNvPr id="89099" name="Freeform 4"/>
            <p:cNvSpPr>
              <a:spLocks/>
            </p:cNvSpPr>
            <p:nvPr/>
          </p:nvSpPr>
          <p:spPr bwMode="auto">
            <a:xfrm>
              <a:off x="1200" y="2547"/>
              <a:ext cx="2832" cy="768"/>
            </a:xfrm>
            <a:custGeom>
              <a:avLst/>
              <a:gdLst>
                <a:gd name="T0" fmla="*/ 0 w 2832"/>
                <a:gd name="T1" fmla="*/ 0 h 768"/>
                <a:gd name="T2" fmla="*/ 0 w 2832"/>
                <a:gd name="T3" fmla="*/ 768 h 768"/>
                <a:gd name="T4" fmla="*/ 2832 w 2832"/>
                <a:gd name="T5" fmla="*/ 768 h 768"/>
                <a:gd name="T6" fmla="*/ 2832 w 2832"/>
                <a:gd name="T7" fmla="*/ 240 h 768"/>
                <a:gd name="T8" fmla="*/ 0 60000 65536"/>
                <a:gd name="T9" fmla="*/ 0 60000 65536"/>
                <a:gd name="T10" fmla="*/ 0 60000 65536"/>
                <a:gd name="T11" fmla="*/ 0 60000 65536"/>
                <a:gd name="T12" fmla="*/ 0 w 2832"/>
                <a:gd name="T13" fmla="*/ 0 h 768"/>
                <a:gd name="T14" fmla="*/ 2832 w 2832"/>
                <a:gd name="T15" fmla="*/ 768 h 768"/>
              </a:gdLst>
              <a:ahLst/>
              <a:cxnLst>
                <a:cxn ang="T8">
                  <a:pos x="T0" y="T1"/>
                </a:cxn>
                <a:cxn ang="T9">
                  <a:pos x="T2" y="T3"/>
                </a:cxn>
                <a:cxn ang="T10">
                  <a:pos x="T4" y="T5"/>
                </a:cxn>
                <a:cxn ang="T11">
                  <a:pos x="T6" y="T7"/>
                </a:cxn>
              </a:cxnLst>
              <a:rect l="T12" t="T13" r="T14" b="T15"/>
              <a:pathLst>
                <a:path w="2832" h="768">
                  <a:moveTo>
                    <a:pt x="0" y="0"/>
                  </a:moveTo>
                  <a:lnTo>
                    <a:pt x="0" y="768"/>
                  </a:lnTo>
                  <a:lnTo>
                    <a:pt x="2832" y="768"/>
                  </a:lnTo>
                  <a:lnTo>
                    <a:pt x="2832" y="24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q-AL"/>
            </a:p>
          </p:txBody>
        </p:sp>
        <p:sp>
          <p:nvSpPr>
            <p:cNvPr id="89100" name="Line 5"/>
            <p:cNvSpPr>
              <a:spLocks noChangeShapeType="1"/>
            </p:cNvSpPr>
            <p:nvPr/>
          </p:nvSpPr>
          <p:spPr bwMode="auto">
            <a:xfrm>
              <a:off x="2592" y="3312"/>
              <a:ext cx="0" cy="33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q-AL"/>
            </a:p>
          </p:txBody>
        </p:sp>
      </p:grpSp>
      <p:grpSp>
        <p:nvGrpSpPr>
          <p:cNvPr id="3" name="Group 6"/>
          <p:cNvGrpSpPr>
            <a:grpSpLocks/>
          </p:cNvGrpSpPr>
          <p:nvPr/>
        </p:nvGrpSpPr>
        <p:grpSpPr bwMode="auto">
          <a:xfrm>
            <a:off x="5638800" y="1541464"/>
            <a:ext cx="4419600" cy="3182937"/>
            <a:chOff x="2592" y="971"/>
            <a:chExt cx="2784" cy="2005"/>
          </a:xfrm>
        </p:grpSpPr>
        <p:sp>
          <p:nvSpPr>
            <p:cNvPr id="232455" name="Text Box 7"/>
            <p:cNvSpPr txBox="1">
              <a:spLocks noChangeArrowheads="1"/>
            </p:cNvSpPr>
            <p:nvPr/>
          </p:nvSpPr>
          <p:spPr bwMode="auto">
            <a:xfrm>
              <a:off x="2592" y="1298"/>
              <a:ext cx="2784" cy="1678"/>
            </a:xfrm>
            <a:prstGeom prst="rect">
              <a:avLst/>
            </a:prstGeom>
            <a:solidFill>
              <a:srgbClr val="336600"/>
            </a:solidFill>
            <a:ln w="9525">
              <a:solidFill>
                <a:schemeClr val="tx1"/>
              </a:solidFill>
              <a:miter lim="800000"/>
              <a:headEnd/>
              <a:tailEnd/>
            </a:ln>
            <a:effectLst>
              <a:outerShdw dist="107763" dir="2700000" algn="ctr" rotWithShape="0">
                <a:schemeClr val="tx1"/>
              </a:outerShdw>
            </a:effectLst>
          </p:spPr>
          <p:txBody>
            <a:bodyPr>
              <a:spAutoFit/>
            </a:bodyPr>
            <a:lstStyle/>
            <a:p>
              <a:pPr>
                <a:tabLst>
                  <a:tab pos="4127500" algn="r"/>
                </a:tabLst>
                <a:defRPr/>
              </a:pPr>
              <a:r>
                <a:rPr lang="sq-AL" sz="2800" dirty="0">
                  <a:solidFill>
                    <a:schemeClr val="bg1"/>
                  </a:solidFill>
                  <a:effectLst>
                    <a:outerShdw blurRad="38100" dist="38100" dir="2700000" algn="tl">
                      <a:srgbClr val="000000"/>
                    </a:outerShdw>
                  </a:effectLst>
                  <a:latin typeface="Times New Roman" pitchFamily="18" charset="0"/>
                </a:rPr>
                <a:t>Kostoja e prodhimit</a:t>
              </a:r>
              <a:r>
                <a:rPr lang="en-US" sz="2800" dirty="0">
                  <a:solidFill>
                    <a:schemeClr val="bg1"/>
                  </a:solidFill>
                  <a:effectLst>
                    <a:outerShdw blurRad="38100" dist="38100" dir="2700000" algn="tl">
                      <a:srgbClr val="000000"/>
                    </a:outerShdw>
                  </a:effectLst>
                  <a:latin typeface="Times New Roman" pitchFamily="18" charset="0"/>
                </a:rPr>
                <a:t>	  8,000</a:t>
              </a:r>
            </a:p>
            <a:p>
              <a:pPr>
                <a:tabLst>
                  <a:tab pos="4127500" algn="r"/>
                </a:tabLst>
                <a:defRPr/>
              </a:pPr>
              <a:r>
                <a:rPr lang="sq-AL" sz="2800" dirty="0">
                  <a:solidFill>
                    <a:schemeClr val="bg1"/>
                  </a:solidFill>
                  <a:effectLst>
                    <a:outerShdw blurRad="38100" dist="38100" dir="2700000" algn="tl">
                      <a:srgbClr val="000000"/>
                    </a:outerShdw>
                  </a:effectLst>
                  <a:latin typeface="Times New Roman" pitchFamily="18" charset="0"/>
                </a:rPr>
                <a:t>Pagat</a:t>
              </a:r>
              <a:r>
                <a:rPr lang="en-US" sz="2800" dirty="0">
                  <a:solidFill>
                    <a:schemeClr val="bg1"/>
                  </a:solidFill>
                  <a:effectLst>
                    <a:outerShdw blurRad="38100" dist="38100" dir="2700000" algn="tl">
                      <a:srgbClr val="000000"/>
                    </a:outerShdw>
                  </a:effectLst>
                  <a:latin typeface="Times New Roman" pitchFamily="18" charset="0"/>
                </a:rPr>
                <a:t>	1,000</a:t>
              </a:r>
            </a:p>
            <a:p>
              <a:pPr>
                <a:tabLst>
                  <a:tab pos="4127500" algn="r"/>
                </a:tabLst>
                <a:defRPr/>
              </a:pPr>
              <a:r>
                <a:rPr lang="sq-AL" sz="2800" dirty="0">
                  <a:solidFill>
                    <a:schemeClr val="bg1"/>
                  </a:solidFill>
                  <a:effectLst>
                    <a:outerShdw blurRad="38100" dist="38100" dir="2700000" algn="tl">
                      <a:srgbClr val="000000"/>
                    </a:outerShdw>
                  </a:effectLst>
                  <a:latin typeface="Times New Roman" pitchFamily="18" charset="0"/>
                </a:rPr>
                <a:t>Qiraja</a:t>
              </a:r>
              <a:r>
                <a:rPr lang="en-US" sz="2800" dirty="0">
                  <a:solidFill>
                    <a:schemeClr val="bg1"/>
                  </a:solidFill>
                  <a:effectLst>
                    <a:outerShdw blurRad="38100" dist="38100" dir="2700000" algn="tl">
                      <a:srgbClr val="000000"/>
                    </a:outerShdw>
                  </a:effectLst>
                  <a:latin typeface="Times New Roman" pitchFamily="18" charset="0"/>
                </a:rPr>
                <a:t>	600</a:t>
              </a:r>
            </a:p>
            <a:p>
              <a:pPr>
                <a:tabLst>
                  <a:tab pos="4127500" algn="r"/>
                </a:tabLst>
                <a:defRPr/>
              </a:pPr>
              <a:r>
                <a:rPr lang="sq-AL" sz="2800" dirty="0">
                  <a:solidFill>
                    <a:schemeClr val="bg1"/>
                  </a:solidFill>
                  <a:effectLst>
                    <a:outerShdw blurRad="38100" dist="38100" dir="2700000" algn="tl">
                      <a:srgbClr val="000000"/>
                    </a:outerShdw>
                  </a:effectLst>
                  <a:latin typeface="Times New Roman" pitchFamily="18" charset="0"/>
                </a:rPr>
                <a:t>Shërbimet</a:t>
              </a:r>
              <a:r>
                <a:rPr lang="en-US" sz="2800" dirty="0">
                  <a:solidFill>
                    <a:schemeClr val="bg1"/>
                  </a:solidFill>
                  <a:effectLst>
                    <a:outerShdw blurRad="38100" dist="38100" dir="2700000" algn="tl">
                      <a:srgbClr val="000000"/>
                    </a:outerShdw>
                  </a:effectLst>
                  <a:latin typeface="Times New Roman" pitchFamily="18" charset="0"/>
                </a:rPr>
                <a:t>	300</a:t>
              </a:r>
            </a:p>
            <a:p>
              <a:pPr>
                <a:tabLst>
                  <a:tab pos="4127500" algn="r"/>
                </a:tabLst>
                <a:defRPr/>
              </a:pPr>
              <a:r>
                <a:rPr lang="sq-AL" sz="2800" dirty="0">
                  <a:solidFill>
                    <a:schemeClr val="bg1"/>
                  </a:solidFill>
                  <a:effectLst>
                    <a:outerShdw blurRad="38100" dist="38100" dir="2700000" algn="tl">
                      <a:srgbClr val="000000"/>
                    </a:outerShdw>
                  </a:effectLst>
                  <a:latin typeface="Times New Roman" pitchFamily="18" charset="0"/>
                </a:rPr>
                <a:t>Komunalet</a:t>
              </a:r>
              <a:r>
                <a:rPr lang="en-US" sz="2800" dirty="0">
                  <a:solidFill>
                    <a:schemeClr val="bg1"/>
                  </a:solidFill>
                  <a:effectLst>
                    <a:outerShdw blurRad="38100" dist="38100" dir="2700000" algn="tl">
                      <a:srgbClr val="000000"/>
                    </a:outerShdw>
                  </a:effectLst>
                  <a:latin typeface="Times New Roman" pitchFamily="18" charset="0"/>
                </a:rPr>
                <a:t>	</a:t>
              </a:r>
              <a:r>
                <a:rPr lang="en-US" sz="2800" u="sng" dirty="0">
                  <a:solidFill>
                    <a:schemeClr val="bg1"/>
                  </a:solidFill>
                  <a:effectLst>
                    <a:outerShdw blurRad="38100" dist="38100" dir="2700000" algn="tl">
                      <a:srgbClr val="000000"/>
                    </a:outerShdw>
                  </a:effectLst>
                  <a:latin typeface="Times New Roman" pitchFamily="18" charset="0"/>
                </a:rPr>
                <a:t>       200</a:t>
              </a:r>
              <a:endParaRPr lang="en-US" sz="2800" dirty="0">
                <a:solidFill>
                  <a:schemeClr val="bg1"/>
                </a:solidFill>
                <a:effectLst>
                  <a:outerShdw blurRad="38100" dist="38100" dir="2700000" algn="tl">
                    <a:srgbClr val="000000"/>
                  </a:outerShdw>
                </a:effectLst>
                <a:latin typeface="Times New Roman" pitchFamily="18" charset="0"/>
              </a:endParaRPr>
            </a:p>
            <a:p>
              <a:pPr>
                <a:tabLst>
                  <a:tab pos="4127500" algn="r"/>
                </a:tabLst>
                <a:defRPr/>
              </a:pPr>
              <a:r>
                <a:rPr lang="en-US" sz="2800" dirty="0">
                  <a:solidFill>
                    <a:schemeClr val="bg1"/>
                  </a:solidFill>
                  <a:effectLst>
                    <a:outerShdw blurRad="38100" dist="38100" dir="2700000" algn="tl">
                      <a:srgbClr val="000000"/>
                    </a:outerShdw>
                  </a:effectLst>
                  <a:latin typeface="Times New Roman" pitchFamily="18" charset="0"/>
                </a:rPr>
                <a:t>   </a:t>
              </a:r>
              <a:r>
                <a:rPr lang="en-US" sz="2800" dirty="0" err="1">
                  <a:solidFill>
                    <a:schemeClr val="bg1"/>
                  </a:solidFill>
                  <a:effectLst>
                    <a:outerShdw blurRad="38100" dist="38100" dir="2700000" algn="tl">
                      <a:srgbClr val="000000"/>
                    </a:outerShdw>
                  </a:effectLst>
                  <a:latin typeface="Times New Roman" pitchFamily="18" charset="0"/>
                </a:rPr>
                <a:t>Gjithsej</a:t>
              </a:r>
              <a:r>
                <a:rPr lang="en-US" sz="2800" dirty="0">
                  <a:solidFill>
                    <a:schemeClr val="bg1"/>
                  </a:solidFill>
                  <a:effectLst>
                    <a:outerShdw blurRad="38100" dist="38100" dir="2700000" algn="tl">
                      <a:srgbClr val="000000"/>
                    </a:outerShdw>
                  </a:effectLst>
                  <a:latin typeface="Times New Roman" pitchFamily="18" charset="0"/>
                </a:rPr>
                <a:t>:	10,100</a:t>
              </a:r>
              <a:r>
                <a:rPr lang="en-US" sz="2800" dirty="0">
                  <a:solidFill>
                    <a:schemeClr val="bg1"/>
                  </a:solidFill>
                  <a:effectLst>
                    <a:outerShdw blurRad="38100" dist="38100" dir="2700000" algn="tl">
                      <a:srgbClr val="000000"/>
                    </a:outerShdw>
                  </a:effectLst>
                  <a:latin typeface="Times New Roman" pitchFamily="18" charset="0"/>
                  <a:cs typeface="Times New Roman" pitchFamily="18" charset="0"/>
                </a:rPr>
                <a:t>€</a:t>
              </a:r>
              <a:endParaRPr lang="en-US" sz="2800" dirty="0">
                <a:solidFill>
                  <a:schemeClr val="bg1"/>
                </a:solidFill>
                <a:effectLst>
                  <a:outerShdw blurRad="38100" dist="38100" dir="2700000" algn="tl">
                    <a:srgbClr val="000000"/>
                  </a:outerShdw>
                </a:effectLst>
                <a:latin typeface="Times New Roman" pitchFamily="18" charset="0"/>
              </a:endParaRPr>
            </a:p>
          </p:txBody>
        </p:sp>
        <p:sp>
          <p:nvSpPr>
            <p:cNvPr id="89098" name="Text Box 8"/>
            <p:cNvSpPr txBox="1">
              <a:spLocks noChangeArrowheads="1"/>
            </p:cNvSpPr>
            <p:nvPr/>
          </p:nvSpPr>
          <p:spPr bwMode="auto">
            <a:xfrm>
              <a:off x="3360" y="971"/>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800" b="1">
                  <a:latin typeface="Times New Roman" panose="02020603050405020304" pitchFamily="18" charset="0"/>
                </a:rPr>
                <a:t>K</a:t>
              </a:r>
              <a:r>
                <a:rPr lang="en-US" altLang="en-US" sz="2800" b="1">
                  <a:latin typeface="Times New Roman" panose="02020603050405020304" pitchFamily="18" charset="0"/>
                </a:rPr>
                <a:t>ost</a:t>
              </a:r>
              <a:r>
                <a:rPr lang="sq-AL" altLang="en-US" sz="2800" b="1">
                  <a:latin typeface="Times New Roman" panose="02020603050405020304" pitchFamily="18" charset="0"/>
                </a:rPr>
                <a:t>oja</a:t>
              </a:r>
              <a:endParaRPr lang="en-US" altLang="en-US" sz="2800" b="1">
                <a:latin typeface="Times New Roman" panose="02020603050405020304" pitchFamily="18" charset="0"/>
              </a:endParaRPr>
            </a:p>
          </p:txBody>
        </p:sp>
      </p:grpSp>
      <p:grpSp>
        <p:nvGrpSpPr>
          <p:cNvPr id="4" name="Group 9"/>
          <p:cNvGrpSpPr>
            <a:grpSpLocks/>
          </p:cNvGrpSpPr>
          <p:nvPr/>
        </p:nvGrpSpPr>
        <p:grpSpPr bwMode="auto">
          <a:xfrm>
            <a:off x="2133600" y="2057401"/>
            <a:ext cx="2438400" cy="1916113"/>
            <a:chOff x="384" y="1296"/>
            <a:chExt cx="1536" cy="1207"/>
          </a:xfrm>
        </p:grpSpPr>
        <p:sp>
          <p:nvSpPr>
            <p:cNvPr id="232458" name="Text Box 10"/>
            <p:cNvSpPr txBox="1">
              <a:spLocks noChangeArrowheads="1"/>
            </p:cNvSpPr>
            <p:nvPr/>
          </p:nvSpPr>
          <p:spPr bwMode="auto">
            <a:xfrm>
              <a:off x="384" y="1632"/>
              <a:ext cx="1536" cy="871"/>
            </a:xfrm>
            <a:prstGeom prst="rect">
              <a:avLst/>
            </a:prstGeom>
            <a:solidFill>
              <a:srgbClr val="336600"/>
            </a:solidFill>
            <a:ln w="9525">
              <a:solidFill>
                <a:schemeClr val="tx1"/>
              </a:solidFill>
              <a:miter lim="800000"/>
              <a:headEnd/>
              <a:tailEnd/>
            </a:ln>
            <a:effectLst>
              <a:outerShdw dist="107763" dir="2700000" algn="ctr" rotWithShape="0">
                <a:schemeClr val="tx1"/>
              </a:outerShdw>
            </a:effectLst>
          </p:spPr>
          <p:txBody>
            <a:bodyPr>
              <a:spAutoFit/>
            </a:bodyPr>
            <a:lstStyle/>
            <a:p>
              <a:pPr algn="ctr">
                <a:spcBef>
                  <a:spcPct val="50000"/>
                </a:spcBef>
                <a:defRPr/>
              </a:pPr>
              <a:r>
                <a:rPr lang="sq-AL" sz="2800" dirty="0">
                  <a:solidFill>
                    <a:schemeClr val="bg1"/>
                  </a:solidFill>
                  <a:effectLst>
                    <a:outerShdw blurRad="38100" dist="38100" dir="2700000" algn="tl">
                      <a:srgbClr val="000000"/>
                    </a:outerShdw>
                  </a:effectLst>
                  <a:latin typeface="Times New Roman" pitchFamily="18" charset="0"/>
                </a:rPr>
                <a:t>Shitja e prodhimeve</a:t>
              </a:r>
              <a:r>
                <a:rPr lang="en-US" sz="2800" dirty="0">
                  <a:solidFill>
                    <a:schemeClr val="bg1"/>
                  </a:solidFill>
                  <a:effectLst>
                    <a:outerShdw blurRad="38100" dist="38100" dir="2700000" algn="tl">
                      <a:srgbClr val="000000"/>
                    </a:outerShdw>
                  </a:effectLst>
                  <a:latin typeface="Times New Roman" pitchFamily="18" charset="0"/>
                </a:rPr>
                <a:t> 12,000</a:t>
              </a:r>
              <a:r>
                <a:rPr lang="en-US" sz="2800" dirty="0">
                  <a:solidFill>
                    <a:schemeClr val="bg1"/>
                  </a:solidFill>
                  <a:effectLst>
                    <a:outerShdw blurRad="38100" dist="38100" dir="2700000" algn="tl">
                      <a:srgbClr val="000000"/>
                    </a:outerShdw>
                  </a:effectLst>
                  <a:latin typeface="Times New Roman" pitchFamily="18" charset="0"/>
                  <a:cs typeface="Times New Roman" pitchFamily="18" charset="0"/>
                </a:rPr>
                <a:t> €</a:t>
              </a:r>
              <a:endParaRPr lang="en-US" sz="2800" dirty="0">
                <a:solidFill>
                  <a:schemeClr val="bg1"/>
                </a:solidFill>
                <a:effectLst>
                  <a:outerShdw blurRad="38100" dist="38100" dir="2700000" algn="tl">
                    <a:srgbClr val="000000"/>
                  </a:outerShdw>
                </a:effectLst>
                <a:latin typeface="Times New Roman" pitchFamily="18" charset="0"/>
              </a:endParaRPr>
            </a:p>
          </p:txBody>
        </p:sp>
        <p:sp>
          <p:nvSpPr>
            <p:cNvPr id="89096" name="Text Box 11"/>
            <p:cNvSpPr txBox="1">
              <a:spLocks noChangeArrowheads="1"/>
            </p:cNvSpPr>
            <p:nvPr/>
          </p:nvSpPr>
          <p:spPr bwMode="auto">
            <a:xfrm>
              <a:off x="672" y="1296"/>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800" b="1">
                  <a:latin typeface="Times New Roman" panose="02020603050405020304" pitchFamily="18" charset="0"/>
                </a:rPr>
                <a:t>Shitja</a:t>
              </a:r>
              <a:endParaRPr lang="en-US" altLang="en-US" sz="2800" b="1">
                <a:latin typeface="Times New Roman" panose="02020603050405020304" pitchFamily="18" charset="0"/>
              </a:endParaRPr>
            </a:p>
          </p:txBody>
        </p:sp>
      </p:grpSp>
      <p:sp>
        <p:nvSpPr>
          <p:cNvPr id="89094" name="Text Box 13"/>
          <p:cNvSpPr txBox="1">
            <a:spLocks noChangeArrowheads="1"/>
          </p:cNvSpPr>
          <p:nvPr/>
        </p:nvSpPr>
        <p:spPr bwMode="auto">
          <a:xfrm>
            <a:off x="3962400" y="304801"/>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3600" i="1">
                <a:latin typeface="Andalus" panose="02020603050405020304" pitchFamily="18" charset="-78"/>
                <a:cs typeface="Andalus" panose="02020603050405020304" pitchFamily="18" charset="-78"/>
              </a:rPr>
              <a:t>Të hyrat e pritura për ortakërinë</a:t>
            </a:r>
          </a:p>
        </p:txBody>
      </p:sp>
      <p:sp>
        <p:nvSpPr>
          <p:cNvPr id="5" name="Slide Number Placeholder 4"/>
          <p:cNvSpPr>
            <a:spLocks noGrp="1"/>
          </p:cNvSpPr>
          <p:nvPr>
            <p:ph type="sldNum" sz="quarter" idx="12"/>
          </p:nvPr>
        </p:nvSpPr>
        <p:spPr/>
        <p:txBody>
          <a:bodyPr/>
          <a:lstStyle/>
          <a:p>
            <a:fld id="{30EAF011-1B97-48A7-85B3-B95A2B65C876}" type="slidenum">
              <a:rPr lang="sq-AL" smtClean="0"/>
              <a:t>60</a:t>
            </a:fld>
            <a:endParaRPr lang="sq-AL"/>
          </a:p>
        </p:txBody>
      </p:sp>
    </p:spTree>
    <p:extLst>
      <p:ext uri="{BB962C8B-B14F-4D97-AF65-F5344CB8AC3E}">
        <p14:creationId xmlns:p14="http://schemas.microsoft.com/office/powerpoint/2010/main" val="2607803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32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6" name="Rectangle 4"/>
          <p:cNvSpPr>
            <a:spLocks noGrp="1" noChangeArrowheads="1"/>
          </p:cNvSpPr>
          <p:nvPr>
            <p:ph type="title"/>
          </p:nvPr>
        </p:nvSpPr>
        <p:spPr>
          <a:xfrm>
            <a:off x="1895475" y="221457"/>
            <a:ext cx="8229600" cy="868362"/>
          </a:xfrm>
        </p:spPr>
        <p:txBody>
          <a:bodyPr rtlCol="0">
            <a:normAutofit/>
          </a:bodyPr>
          <a:lstStyle/>
          <a:p>
            <a:pPr>
              <a:defRPr/>
            </a:pPr>
            <a:r>
              <a:rPr lang="sq-AL" sz="3600" b="1" u="sng" dirty="0">
                <a:effectLst>
                  <a:outerShdw blurRad="38100" dist="38100" dir="2700000" algn="tl">
                    <a:srgbClr val="C0C0C0"/>
                  </a:outerShdw>
                </a:effectLst>
                <a:latin typeface="Andalus" pitchFamily="18" charset="-78"/>
                <a:cs typeface="Andalus" pitchFamily="18" charset="-78"/>
              </a:rPr>
              <a:t>INFORMACIONI KONTABËL</a:t>
            </a:r>
          </a:p>
        </p:txBody>
      </p:sp>
      <p:sp>
        <p:nvSpPr>
          <p:cNvPr id="91139" name="Rectangle 3"/>
          <p:cNvSpPr>
            <a:spLocks noGrp="1" noChangeArrowheads="1"/>
          </p:cNvSpPr>
          <p:nvPr>
            <p:ph idx="1"/>
          </p:nvPr>
        </p:nvSpPr>
        <p:spPr>
          <a:xfrm>
            <a:off x="666750" y="1330325"/>
            <a:ext cx="10687050" cy="4351338"/>
          </a:xfrm>
        </p:spPr>
        <p:txBody>
          <a:bodyPr/>
          <a:lstStyle/>
          <a:p>
            <a:pPr marL="0" indent="0" algn="just" eaLnBrk="1" hangingPunct="1">
              <a:buNone/>
            </a:pPr>
            <a:r>
              <a:rPr lang="en-US" altLang="en-US" dirty="0" err="1">
                <a:latin typeface="Times New Roman" panose="02020603050405020304" pitchFamily="18" charset="0"/>
                <a:cs typeface="Times New Roman" panose="02020603050405020304" pitchFamily="18" charset="0"/>
              </a:rPr>
              <a:t>Konstatim</a:t>
            </a:r>
            <a:r>
              <a:rPr lang="en-US" altLang="en-US" dirty="0">
                <a:latin typeface="Times New Roman" panose="02020603050405020304" pitchFamily="18" charset="0"/>
                <a:cs typeface="Times New Roman" panose="02020603050405020304" pitchFamily="18" charset="0"/>
              </a:rPr>
              <a:t>: </a:t>
            </a:r>
          </a:p>
          <a:p>
            <a:pPr algn="just"/>
            <a:r>
              <a:rPr lang="en-US" altLang="en-US" dirty="0">
                <a:latin typeface="Times New Roman" panose="02020603050405020304" pitchFamily="18" charset="0"/>
                <a:cs typeface="Times New Roman" panose="02020603050405020304" pitchFamily="18" charset="0"/>
              </a:rPr>
              <a:t>I</a:t>
            </a:r>
            <a:r>
              <a:rPr lang="sq-AL" altLang="en-US" dirty="0">
                <a:latin typeface="Times New Roman" panose="02020603050405020304" pitchFamily="18" charset="0"/>
                <a:cs typeface="Times New Roman" panose="02020603050405020304" pitchFamily="18" charset="0"/>
              </a:rPr>
              <a:t>nformacioni kontabël </a:t>
            </a:r>
            <a:r>
              <a:rPr lang="en-US" altLang="en-US" dirty="0" err="1">
                <a:latin typeface="Times New Roman" panose="02020603050405020304" pitchFamily="18" charset="0"/>
                <a:cs typeface="Times New Roman" panose="02020603050405020304" pitchFamily="18" charset="0"/>
              </a:rPr>
              <a:t>shpreh</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arsyeshmëri</a:t>
            </a:r>
            <a:r>
              <a:rPr lang="en-US" altLang="en-US" dirty="0" err="1">
                <a:latin typeface="Times New Roman" panose="02020603050405020304" pitchFamily="18" charset="0"/>
                <a:cs typeface="Times New Roman" panose="02020603050405020304" pitchFamily="18" charset="0"/>
              </a:rPr>
              <a:t>në</a:t>
            </a:r>
            <a:r>
              <a:rPr lang="en-US" altLang="en-US" dirty="0">
                <a:latin typeface="Times New Roman" panose="02020603050405020304" pitchFamily="18" charset="0"/>
                <a:cs typeface="Times New Roman" panose="02020603050405020304" pitchFamily="18" charset="0"/>
              </a:rPr>
              <a:t> p</a:t>
            </a:r>
            <a:r>
              <a:rPr lang="sq-AL" altLang="en-US" dirty="0">
                <a:latin typeface="Times New Roman" panose="02020603050405020304" pitchFamily="18" charset="0"/>
                <a:cs typeface="Times New Roman" panose="02020603050405020304" pitchFamily="18" charset="0"/>
              </a:rPr>
              <a:t>ë</a:t>
            </a:r>
            <a:r>
              <a:rPr lang="en-US" altLang="en-US" dirty="0">
                <a:latin typeface="Times New Roman" panose="02020603050405020304" pitchFamily="18" charset="0"/>
                <a:cs typeface="Times New Roman" panose="02020603050405020304" pitchFamily="18" charset="0"/>
              </a:rPr>
              <a:t>r</a:t>
            </a:r>
            <a:r>
              <a:rPr lang="sq-AL" altLang="en-US" dirty="0">
                <a:latin typeface="Times New Roman" panose="02020603050405020304" pitchFamily="18" charset="0"/>
                <a:cs typeface="Times New Roman" panose="02020603050405020304" pitchFamily="18" charset="0"/>
              </a:rPr>
              <a:t> një</a:t>
            </a:r>
            <a:r>
              <a:rPr lang="en-US" altLang="en-US" dirty="0">
                <a:latin typeface="Times New Roman" panose="02020603050405020304" pitchFamily="18" charset="0"/>
                <a:cs typeface="Times New Roman" panose="02020603050405020304" pitchFamily="18" charset="0"/>
              </a:rPr>
              <a:t>:</a:t>
            </a:r>
          </a:p>
          <a:p>
            <a:pPr lvl="1" algn="just"/>
            <a:r>
              <a:rPr lang="sq-AL" altLang="en-US" b="1" dirty="0">
                <a:latin typeface="Times New Roman" panose="02020603050405020304" pitchFamily="18" charset="0"/>
                <a:cs typeface="Times New Roman" panose="02020603050405020304" pitchFamily="18" charset="0"/>
              </a:rPr>
              <a:t>vendim të drejtë </a:t>
            </a:r>
            <a:r>
              <a:rPr lang="en-US" altLang="en-US" b="1" dirty="0" err="1">
                <a:latin typeface="Times New Roman" panose="02020603050405020304" pitchFamily="18" charset="0"/>
                <a:cs typeface="Times New Roman" panose="02020603050405020304" pitchFamily="18" charset="0"/>
              </a:rPr>
              <a:t>të</a:t>
            </a:r>
            <a:r>
              <a:rPr lang="en-US" altLang="en-US" b="1" dirty="0">
                <a:latin typeface="Times New Roman" panose="02020603050405020304" pitchFamily="18" charset="0"/>
                <a:cs typeface="Times New Roman" panose="02020603050405020304" pitchFamily="18" charset="0"/>
              </a:rPr>
              <a:t> </a:t>
            </a:r>
            <a:r>
              <a:rPr lang="sq-AL" altLang="en-US" b="1" dirty="0">
                <a:latin typeface="Times New Roman" panose="02020603050405020304" pitchFamily="18" charset="0"/>
                <a:cs typeface="Times New Roman" panose="02020603050405020304" pitchFamily="18" charset="0"/>
              </a:rPr>
              <a:t>marr</a:t>
            </a:r>
            <a:r>
              <a:rPr lang="en-US" altLang="en-US" b="1" dirty="0">
                <a:latin typeface="Times New Roman" panose="02020603050405020304" pitchFamily="18" charset="0"/>
                <a:cs typeface="Times New Roman" panose="02020603050405020304" pitchFamily="18" charset="0"/>
              </a:rPr>
              <a:t>ë </a:t>
            </a:r>
            <a:r>
              <a:rPr lang="sq-AL" altLang="en-US" b="1" dirty="0">
                <a:latin typeface="Times New Roman" panose="02020603050405020304" pitchFamily="18" charset="0"/>
                <a:cs typeface="Times New Roman" panose="02020603050405020304" pitchFamily="18" charset="0"/>
              </a:rPr>
              <a:t>nga pronarët</a:t>
            </a:r>
            <a:r>
              <a:rPr lang="en-US" altLang="en-US" b="1" dirty="0">
                <a:latin typeface="Times New Roman" panose="02020603050405020304" pitchFamily="18" charset="0"/>
                <a:cs typeface="Times New Roman" panose="02020603050405020304" pitchFamily="18" charset="0"/>
              </a:rPr>
              <a:t>.</a:t>
            </a:r>
          </a:p>
          <a:p>
            <a:pPr algn="just"/>
            <a:r>
              <a:rPr lang="en-US" altLang="en-US" dirty="0" err="1">
                <a:latin typeface="Times New Roman" panose="02020603050405020304" pitchFamily="18" charset="0"/>
                <a:cs typeface="Times New Roman" panose="02020603050405020304" pitchFamily="18" charset="0"/>
              </a:rPr>
              <a:t>Pronarët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mund</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vendosin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për</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të</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vazhd</a:t>
            </a:r>
            <a:r>
              <a:rPr lang="en-US" altLang="en-US" dirty="0" err="1">
                <a:latin typeface="Times New Roman" panose="02020603050405020304" pitchFamily="18" charset="0"/>
                <a:cs typeface="Times New Roman" panose="02020603050405020304" pitchFamily="18" charset="0"/>
              </a:rPr>
              <a:t>uar</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procesi</a:t>
            </a:r>
            <a:r>
              <a:rPr lang="en-US" altLang="en-US" dirty="0">
                <a:latin typeface="Times New Roman" panose="02020603050405020304" pitchFamily="18" charset="0"/>
                <a:cs typeface="Times New Roman" panose="02020603050405020304" pitchFamily="18" charset="0"/>
              </a:rPr>
              <a:t>n e p</a:t>
            </a:r>
            <a:r>
              <a:rPr lang="sq-AL" altLang="en-US" dirty="0">
                <a:latin typeface="Times New Roman" panose="02020603050405020304" pitchFamily="18" charset="0"/>
                <a:cs typeface="Times New Roman" panose="02020603050405020304" pitchFamily="18" charset="0"/>
              </a:rPr>
              <a:t>rodhimit të biskotave për shkak të</a:t>
            </a:r>
            <a:r>
              <a:rPr lang="en-US" altLang="en-US" dirty="0">
                <a:latin typeface="Times New Roman" panose="02020603050405020304" pitchFamily="18" charset="0"/>
                <a:cs typeface="Times New Roman" panose="02020603050405020304" pitchFamily="18" charset="0"/>
              </a:rPr>
              <a:t>:</a:t>
            </a:r>
          </a:p>
          <a:p>
            <a:pPr lvl="1" algn="just"/>
            <a:r>
              <a:rPr lang="en-US" altLang="en-US" b="1" dirty="0">
                <a:latin typeface="Times New Roman" panose="02020603050405020304" pitchFamily="18" charset="0"/>
                <a:cs typeface="Times New Roman" panose="02020603050405020304" pitchFamily="18" charset="0"/>
              </a:rPr>
              <a:t>R</a:t>
            </a:r>
            <a:r>
              <a:rPr lang="sq-AL" altLang="en-US" b="1" dirty="0">
                <a:latin typeface="Times New Roman" panose="02020603050405020304" pitchFamily="18" charset="0"/>
                <a:cs typeface="Times New Roman" panose="02020603050405020304" pitchFamily="18" charset="0"/>
              </a:rPr>
              <a:t>ezultatit financiar pozitiv.</a:t>
            </a:r>
            <a:endParaRPr lang="en-US" altLang="en-US"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61</a:t>
            </a:fld>
            <a:endParaRPr lang="sq-AL"/>
          </a:p>
        </p:txBody>
      </p:sp>
      <p:pic>
        <p:nvPicPr>
          <p:cNvPr id="5" name="Picture 3" descr="D:\PFiles\MSOffice\Clipart\standard\stddir1\BD07173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4146550"/>
            <a:ext cx="678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9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133600" y="228601"/>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Arial" panose="020B0604020202020204" pitchFamily="34" charset="0"/>
              </a:rPr>
              <a:t>Format e organizimit të bizneseve</a:t>
            </a:r>
          </a:p>
        </p:txBody>
      </p:sp>
      <p:sp>
        <p:nvSpPr>
          <p:cNvPr id="92164" name="Rectangle 3"/>
          <p:cNvSpPr>
            <a:spLocks noChangeArrowheads="1"/>
          </p:cNvSpPr>
          <p:nvPr/>
        </p:nvSpPr>
        <p:spPr bwMode="auto">
          <a:xfrm>
            <a:off x="380999" y="1723298"/>
            <a:ext cx="3699388" cy="246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None/>
            </a:pPr>
            <a:r>
              <a:rPr lang="en-US" altLang="en-US" sz="2800" dirty="0">
                <a:latin typeface="Times New Roman" panose="02020603050405020304" pitchFamily="18" charset="0"/>
                <a:cs typeface="Times New Roman" panose="02020603050405020304" pitchFamily="18" charset="0"/>
              </a:rPr>
              <a:t>1.Aktiviteteve biznesore </a:t>
            </a:r>
          </a:p>
          <a:p>
            <a:pPr lvl="1" algn="just" eaLnBrk="1" hangingPunct="1">
              <a:spcBef>
                <a:spcPct val="50000"/>
              </a:spcBef>
            </a:pPr>
            <a:r>
              <a:rPr lang="en-US" altLang="en-US" dirty="0" err="1">
                <a:latin typeface="Times New Roman" panose="02020603050405020304" pitchFamily="18" charset="0"/>
                <a:cs typeface="Times New Roman" panose="02020603050405020304" pitchFamily="18" charset="0"/>
              </a:rPr>
              <a:t>prodhuese</a:t>
            </a:r>
            <a:r>
              <a:rPr lang="en-US" altLang="en-US" dirty="0">
                <a:latin typeface="Times New Roman" panose="02020603050405020304" pitchFamily="18" charset="0"/>
                <a:cs typeface="Times New Roman" panose="02020603050405020304" pitchFamily="18" charset="0"/>
              </a:rPr>
              <a:t> </a:t>
            </a:r>
          </a:p>
          <a:p>
            <a:pPr lvl="1" algn="just" eaLnBrk="1" hangingPunct="1">
              <a:spcBef>
                <a:spcPct val="50000"/>
              </a:spcBef>
            </a:pPr>
            <a:r>
              <a:rPr lang="en-US" altLang="en-US" dirty="0" err="1">
                <a:latin typeface="Times New Roman" panose="02020603050405020304" pitchFamily="18" charset="0"/>
                <a:cs typeface="Times New Roman" panose="02020603050405020304" pitchFamily="18" charset="0"/>
              </a:rPr>
              <a:t>tregtare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dhe</a:t>
            </a:r>
            <a:r>
              <a:rPr lang="en-US" altLang="en-US" dirty="0">
                <a:latin typeface="Times New Roman" panose="02020603050405020304" pitchFamily="18" charset="0"/>
                <a:cs typeface="Times New Roman" panose="02020603050405020304" pitchFamily="18" charset="0"/>
              </a:rPr>
              <a:t> </a:t>
            </a:r>
          </a:p>
          <a:p>
            <a:pPr lvl="1" algn="just" eaLnBrk="1" hangingPunct="1">
              <a:spcBef>
                <a:spcPct val="50000"/>
              </a:spcBef>
            </a:pPr>
            <a:r>
              <a:rPr lang="en-US" altLang="en-US" dirty="0" err="1">
                <a:latin typeface="Times New Roman" panose="02020603050405020304" pitchFamily="18" charset="0"/>
                <a:cs typeface="Times New Roman" panose="02020603050405020304" pitchFamily="18" charset="0"/>
              </a:rPr>
              <a:t>shërbyese</a:t>
            </a:r>
            <a:r>
              <a:rPr lang="en-US" altLang="en-US"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30EAF011-1B97-48A7-85B3-B95A2B65C876}" type="slidenum">
              <a:rPr lang="sq-AL" smtClean="0"/>
              <a:t>62</a:t>
            </a:fld>
            <a:endParaRPr lang="sq-AL"/>
          </a:p>
        </p:txBody>
      </p:sp>
      <p:pic>
        <p:nvPicPr>
          <p:cNvPr id="3" name="Picture 2"/>
          <p:cNvPicPr>
            <a:picLocks noChangeAspect="1"/>
          </p:cNvPicPr>
          <p:nvPr/>
        </p:nvPicPr>
        <p:blipFill>
          <a:blip r:embed="rId3"/>
          <a:stretch>
            <a:fillRect/>
          </a:stretch>
        </p:blipFill>
        <p:spPr>
          <a:xfrm>
            <a:off x="3106994" y="4591665"/>
            <a:ext cx="4507379" cy="1764685"/>
          </a:xfrm>
          <a:prstGeom prst="rect">
            <a:avLst/>
          </a:prstGeom>
        </p:spPr>
      </p:pic>
      <p:sp>
        <p:nvSpPr>
          <p:cNvPr id="5" name="TextBox 4">
            <a:extLst>
              <a:ext uri="{FF2B5EF4-FFF2-40B4-BE49-F238E27FC236}">
                <a16:creationId xmlns:a16="http://schemas.microsoft.com/office/drawing/2014/main" id="{0C1399B7-CB64-7E4B-970C-1D18B714E92D}"/>
              </a:ext>
            </a:extLst>
          </p:cNvPr>
          <p:cNvSpPr txBox="1"/>
          <p:nvPr/>
        </p:nvSpPr>
        <p:spPr>
          <a:xfrm>
            <a:off x="2133600" y="868554"/>
            <a:ext cx="6096000" cy="523220"/>
          </a:xfrm>
          <a:prstGeom prst="rect">
            <a:avLst/>
          </a:prstGeom>
          <a:noFill/>
        </p:spPr>
        <p:txBody>
          <a:bodyPr wrap="square">
            <a:spAutoFit/>
          </a:bodyPr>
          <a:lstStyle/>
          <a:p>
            <a:pPr algn="just" eaLnBrk="1" hangingPunct="1">
              <a:spcBef>
                <a:spcPct val="50000"/>
              </a:spcBef>
              <a:buNone/>
            </a:pPr>
            <a:r>
              <a:rPr lang="en-US" altLang="en-US" sz="2800" dirty="0" err="1">
                <a:latin typeface="Times New Roman" panose="02020603050405020304" pitchFamily="18" charset="0"/>
                <a:cs typeface="Times New Roman" panose="02020603050405020304" pitchFamily="18" charset="0"/>
              </a:rPr>
              <a:t>Bizneset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organizohen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bazë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të</a:t>
            </a:r>
            <a:r>
              <a:rPr lang="en-US" altLang="en-US" sz="28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C58E65B-A1D4-8390-D8E1-36B383B24A57}"/>
              </a:ext>
            </a:extLst>
          </p:cNvPr>
          <p:cNvSpPr txBox="1"/>
          <p:nvPr/>
        </p:nvSpPr>
        <p:spPr>
          <a:xfrm>
            <a:off x="4188542" y="1723297"/>
            <a:ext cx="4345858" cy="2462213"/>
          </a:xfrm>
          <a:prstGeom prst="rect">
            <a:avLst/>
          </a:prstGeom>
          <a:noFill/>
          <a:ln>
            <a:solidFill>
              <a:schemeClr val="tx1"/>
            </a:solidFill>
          </a:ln>
        </p:spPr>
        <p:txBody>
          <a:bodyPr wrap="square">
            <a:spAutoFit/>
          </a:bodyPr>
          <a:lstStyle/>
          <a:p>
            <a:pPr eaLnBrk="1" hangingPunct="1">
              <a:spcBef>
                <a:spcPct val="50000"/>
              </a:spcBef>
              <a:buNone/>
            </a:pPr>
            <a:r>
              <a:rPr lang="en-US" altLang="en-US" sz="2800" dirty="0">
                <a:latin typeface="Times New Roman" panose="02020603050405020304" pitchFamily="18" charset="0"/>
                <a:cs typeface="Times New Roman" panose="02020603050405020304" pitchFamily="18" charset="0"/>
              </a:rPr>
              <a:t>2. </a:t>
            </a:r>
            <a:r>
              <a:rPr lang="en-US" altLang="en-US" sz="2800" dirty="0" err="1">
                <a:latin typeface="Times New Roman" panose="02020603050405020304" pitchFamily="18" charset="0"/>
                <a:cs typeface="Times New Roman" panose="02020603050405020304" pitchFamily="18" charset="0"/>
              </a:rPr>
              <a:t>Themeluesve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pronësisë</a:t>
            </a:r>
            <a:r>
              <a:rPr lang="en-US" altLang="en-US" sz="2800" dirty="0">
                <a:latin typeface="Times New Roman" panose="02020603050405020304" pitchFamily="18" charset="0"/>
                <a:cs typeface="Times New Roman" panose="02020603050405020304" pitchFamily="18" charset="0"/>
              </a:rPr>
              <a:t>) </a:t>
            </a:r>
          </a:p>
          <a:p>
            <a:pPr lvl="1" algn="just" eaLnBrk="1" hangingPunct="1">
              <a:spcBef>
                <a:spcPct val="50000"/>
              </a:spcBef>
            </a:pPr>
            <a:r>
              <a:rPr lang="en-US" altLang="en-US" sz="2800" dirty="0" err="1">
                <a:latin typeface="Times New Roman" panose="02020603050405020304" pitchFamily="18" charset="0"/>
                <a:cs typeface="Times New Roman" panose="02020603050405020304" pitchFamily="18" charset="0"/>
              </a:rPr>
              <a:t>individuale</a:t>
            </a:r>
            <a:endParaRPr lang="en-US" altLang="en-US" sz="2800" dirty="0">
              <a:latin typeface="Times New Roman" panose="02020603050405020304" pitchFamily="18" charset="0"/>
              <a:cs typeface="Times New Roman" panose="02020603050405020304" pitchFamily="18" charset="0"/>
            </a:endParaRPr>
          </a:p>
          <a:p>
            <a:pPr lvl="1" algn="just" eaLnBrk="1" hangingPunct="1">
              <a:spcBef>
                <a:spcPct val="50000"/>
              </a:spcBef>
            </a:pPr>
            <a:r>
              <a:rPr lang="en-US" altLang="en-US" sz="2800" dirty="0" err="1">
                <a:latin typeface="Times New Roman" panose="02020603050405020304" pitchFamily="18" charset="0"/>
                <a:cs typeface="Times New Roman" panose="02020603050405020304" pitchFamily="18" charset="0"/>
              </a:rPr>
              <a:t>ortakëri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dhe</a:t>
            </a:r>
            <a:r>
              <a:rPr lang="en-US" altLang="en-US" sz="2800" dirty="0">
                <a:latin typeface="Times New Roman" panose="02020603050405020304" pitchFamily="18" charset="0"/>
                <a:cs typeface="Times New Roman" panose="02020603050405020304" pitchFamily="18" charset="0"/>
              </a:rPr>
              <a:t> </a:t>
            </a:r>
          </a:p>
          <a:p>
            <a:pPr lvl="1" algn="just" eaLnBrk="1" hangingPunct="1">
              <a:spcBef>
                <a:spcPct val="50000"/>
              </a:spcBef>
            </a:pPr>
            <a:r>
              <a:rPr lang="en-US" altLang="en-US" sz="2800" dirty="0" err="1">
                <a:latin typeface="Times New Roman" panose="02020603050405020304" pitchFamily="18" charset="0"/>
                <a:cs typeface="Times New Roman" panose="02020603050405020304" pitchFamily="18" charset="0"/>
              </a:rPr>
              <a:t>korporatë</a:t>
            </a:r>
            <a:endParaRPr lang="en-US" alt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00DBF78-5E8F-F1D4-BE3E-21E92425B6F9}"/>
              </a:ext>
            </a:extLst>
          </p:cNvPr>
          <p:cNvSpPr txBox="1"/>
          <p:nvPr/>
        </p:nvSpPr>
        <p:spPr>
          <a:xfrm>
            <a:off x="8920317" y="1690335"/>
            <a:ext cx="2658914" cy="2246769"/>
          </a:xfrm>
          <a:prstGeom prst="rect">
            <a:avLst/>
          </a:prstGeom>
          <a:noFill/>
          <a:ln>
            <a:solidFill>
              <a:schemeClr val="tx1"/>
            </a:solidFill>
          </a:ln>
        </p:spPr>
        <p:txBody>
          <a:bodyPr wrap="square">
            <a:spAutoFit/>
          </a:bodyPr>
          <a:lstStyle/>
          <a:p>
            <a:pPr algn="just" eaLnBrk="1" hangingPunct="1">
              <a:spcBef>
                <a:spcPct val="50000"/>
              </a:spcBef>
              <a:buNone/>
            </a:pPr>
            <a:r>
              <a:rPr lang="en-US" altLang="en-US" sz="2800" dirty="0">
                <a:latin typeface="Times New Roman" panose="02020603050405020304" pitchFamily="18" charset="0"/>
                <a:cs typeface="Times New Roman" panose="02020603050405020304" pitchFamily="18" charset="0"/>
              </a:rPr>
              <a:t>3. </a:t>
            </a:r>
            <a:r>
              <a:rPr lang="en-US" altLang="en-US" sz="2800" dirty="0" err="1">
                <a:latin typeface="Times New Roman" panose="02020603050405020304" pitchFamily="18" charset="0"/>
                <a:cs typeface="Times New Roman" panose="02020603050405020304" pitchFamily="18" charset="0"/>
              </a:rPr>
              <a:t>Qëllimit</a:t>
            </a:r>
            <a:r>
              <a:rPr lang="en-US" altLang="en-US" sz="2800" dirty="0">
                <a:latin typeface="Times New Roman" panose="02020603050405020304" pitchFamily="18" charset="0"/>
                <a:cs typeface="Times New Roman" panose="02020603050405020304" pitchFamily="18" charset="0"/>
              </a:rPr>
              <a:t> </a:t>
            </a:r>
          </a:p>
          <a:p>
            <a:pPr lvl="1" algn="just" eaLnBrk="1" hangingPunct="1">
              <a:spcBef>
                <a:spcPct val="50000"/>
              </a:spcBef>
            </a:pPr>
            <a:r>
              <a:rPr lang="en-US" altLang="en-US" sz="2800" dirty="0" err="1">
                <a:latin typeface="Times New Roman" panose="02020603050405020304" pitchFamily="18" charset="0"/>
                <a:cs typeface="Times New Roman" panose="02020603050405020304" pitchFamily="18" charset="0"/>
              </a:rPr>
              <a:t>fitimprurëse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dhe</a:t>
            </a:r>
            <a:r>
              <a:rPr lang="en-US" altLang="en-US" sz="2800" dirty="0">
                <a:latin typeface="Times New Roman" panose="02020603050405020304" pitchFamily="18" charset="0"/>
                <a:cs typeface="Times New Roman" panose="02020603050405020304" pitchFamily="18" charset="0"/>
              </a:rPr>
              <a:t> </a:t>
            </a:r>
          </a:p>
          <a:p>
            <a:pPr lvl="1" algn="just" eaLnBrk="1" hangingPunct="1">
              <a:spcBef>
                <a:spcPct val="50000"/>
              </a:spcBef>
            </a:pPr>
            <a:r>
              <a:rPr lang="en-US" altLang="en-US" sz="2800" dirty="0" err="1">
                <a:latin typeface="Times New Roman" panose="02020603050405020304" pitchFamily="18" charset="0"/>
                <a:cs typeface="Times New Roman" panose="02020603050405020304" pitchFamily="18" charset="0"/>
              </a:rPr>
              <a:t>jofitimprurëse</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845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7000"/>
                                  </p:stCondLst>
                                  <p:iterate type="wd">
                                    <p:tmPct val="100000"/>
                                  </p:iterate>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300"/>
                                        <p:tgtEl>
                                          <p:spTgt spid="2150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106382" y="1445643"/>
            <a:ext cx="3722668" cy="588963"/>
          </a:xfrm>
          <a:prstGeom prst="rect">
            <a:avLst/>
          </a:prstGeom>
          <a:solidFill>
            <a:srgbClr val="006600"/>
          </a:solidFill>
          <a:ln w="9525">
            <a:solidFill>
              <a:schemeClr val="tx1"/>
            </a:solidFill>
            <a:miter lim="800000"/>
            <a:headEnd/>
            <a:tailEnd/>
          </a:ln>
          <a:effectLst>
            <a:outerShdw dist="107763" dir="2700000" algn="ctr" rotWithShape="0">
              <a:schemeClr val="tx2"/>
            </a:outerShdw>
          </a:effectLst>
        </p:spPr>
        <p:txBody>
          <a:bodyPr wrap="square">
            <a:spAutoFit/>
          </a:bodyPr>
          <a:lstStyle/>
          <a:p>
            <a:pPr algn="ctr">
              <a:spcBef>
                <a:spcPct val="50000"/>
              </a:spcBef>
              <a:defRPr/>
            </a:pPr>
            <a:r>
              <a:rPr lang="sq-AL" sz="3200">
                <a:solidFill>
                  <a:schemeClr val="bg1"/>
                </a:solidFill>
                <a:effectLst>
                  <a:outerShdw blurRad="38100" dist="38100" dir="2700000" algn="tl">
                    <a:srgbClr val="000000"/>
                  </a:outerShdw>
                </a:effectLst>
                <a:latin typeface="Times New Roman" pitchFamily="18" charset="0"/>
              </a:rPr>
              <a:t>Bizneset prodhuese</a:t>
            </a:r>
            <a:endParaRPr lang="en-US" sz="3200">
              <a:solidFill>
                <a:schemeClr val="bg1"/>
              </a:solidFill>
              <a:effectLst>
                <a:outerShdw blurRad="38100" dist="38100" dir="2700000" algn="tl">
                  <a:srgbClr val="000000"/>
                </a:outerShdw>
              </a:effectLst>
              <a:latin typeface="Times New Roman" pitchFamily="18" charset="0"/>
            </a:endParaRPr>
          </a:p>
        </p:txBody>
      </p:sp>
      <p:grpSp>
        <p:nvGrpSpPr>
          <p:cNvPr id="2" name="Group 3"/>
          <p:cNvGrpSpPr>
            <a:grpSpLocks/>
          </p:cNvGrpSpPr>
          <p:nvPr/>
        </p:nvGrpSpPr>
        <p:grpSpPr bwMode="auto">
          <a:xfrm>
            <a:off x="106382" y="2062387"/>
            <a:ext cx="7239000" cy="3411537"/>
            <a:chOff x="576" y="1488"/>
            <a:chExt cx="4560" cy="2149"/>
          </a:xfrm>
        </p:grpSpPr>
        <p:sp>
          <p:nvSpPr>
            <p:cNvPr id="568324" name="Rectangle 4"/>
            <p:cNvSpPr>
              <a:spLocks noChangeArrowheads="1"/>
            </p:cNvSpPr>
            <p:nvPr/>
          </p:nvSpPr>
          <p:spPr bwMode="auto">
            <a:xfrm>
              <a:off x="576" y="1488"/>
              <a:ext cx="4560" cy="336"/>
            </a:xfrm>
            <a:prstGeom prst="rect">
              <a:avLst/>
            </a:prstGeom>
            <a:solidFill>
              <a:srgbClr val="006600"/>
            </a:solidFill>
            <a:ln w="9525">
              <a:solidFill>
                <a:schemeClr val="tx1"/>
              </a:solidFill>
              <a:miter lim="800000"/>
              <a:headEnd/>
              <a:tailEnd/>
            </a:ln>
            <a:effectLst>
              <a:outerShdw dist="107763" dir="2700000" algn="ctr" rotWithShape="0">
                <a:schemeClr val="tx2"/>
              </a:outerShdw>
            </a:effectLst>
          </p:spPr>
          <p:txBody>
            <a:bodyPr wrap="none" anchor="ctr"/>
            <a:lstStyle/>
            <a:p>
              <a:pPr>
                <a:defRPr/>
              </a:pPr>
              <a:r>
                <a:rPr lang="en-US" sz="2400">
                  <a:effectLst>
                    <a:outerShdw blurRad="38100" dist="38100" dir="2700000" algn="tl">
                      <a:srgbClr val="FFFFFF"/>
                    </a:outerShdw>
                  </a:effectLst>
                  <a:latin typeface="Times New Roman" pitchFamily="18" charset="0"/>
                </a:rPr>
                <a:t>                                                       </a:t>
              </a:r>
              <a:r>
                <a:rPr lang="sq-AL" sz="2400">
                  <a:solidFill>
                    <a:schemeClr val="bg1"/>
                  </a:solidFill>
                  <a:effectLst>
                    <a:outerShdw blurRad="38100" dist="38100" dir="2700000" algn="tl">
                      <a:srgbClr val="000000"/>
                    </a:outerShdw>
                  </a:effectLst>
                  <a:latin typeface="Times New Roman" pitchFamily="18" charset="0"/>
                </a:rPr>
                <a:t>Produkti</a:t>
              </a:r>
            </a:p>
          </p:txBody>
        </p:sp>
        <p:sp>
          <p:nvSpPr>
            <p:cNvPr id="93266" name="Text Box 5"/>
            <p:cNvSpPr txBox="1">
              <a:spLocks noChangeArrowheads="1"/>
            </p:cNvSpPr>
            <p:nvPr/>
          </p:nvSpPr>
          <p:spPr bwMode="auto">
            <a:xfrm>
              <a:off x="576" y="1824"/>
              <a:ext cx="4560" cy="1813"/>
            </a:xfrm>
            <a:prstGeom prst="rect">
              <a:avLst/>
            </a:prstGeom>
            <a:solidFill>
              <a:srgbClr val="FEDDBC"/>
            </a:solidFill>
            <a:ln w="9525">
              <a:solidFill>
                <a:schemeClr val="tx1"/>
              </a:solidFill>
              <a:miter lim="800000"/>
              <a:headEnd/>
              <a:tailEnd/>
            </a:ln>
            <a:effectLst>
              <a:outerShdw dist="107763" dir="2700000" algn="ctr" rotWithShape="0">
                <a:schemeClr val="tx2"/>
              </a:outerShdw>
            </a:effectLst>
          </p:spPr>
          <p:txBody>
            <a:bodyPr>
              <a:spAutoFit/>
            </a:bodyPr>
            <a:lstStyle>
              <a:lvl1pPr>
                <a:spcBef>
                  <a:spcPct val="20000"/>
                </a:spcBef>
                <a:buFont typeface="Arial" panose="020B0604020202020204" pitchFamily="34" charset="0"/>
                <a:buChar char="•"/>
                <a:tabLst>
                  <a:tab pos="2971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971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971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971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971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9pPr>
            </a:lstStyle>
            <a:p>
              <a:pPr>
                <a:spcBef>
                  <a:spcPct val="50000"/>
                </a:spcBef>
                <a:buFontTx/>
                <a:buNone/>
              </a:pPr>
              <a:r>
                <a:rPr lang="en-US" altLang="en-US" sz="2800">
                  <a:latin typeface="Times New Roman" panose="02020603050405020304" pitchFamily="18" charset="0"/>
                </a:rPr>
                <a:t>General Motors	</a:t>
              </a:r>
              <a:r>
                <a:rPr lang="sq-AL" altLang="en-US" sz="2800">
                  <a:latin typeface="Times New Roman" panose="02020603050405020304" pitchFamily="18" charset="0"/>
                </a:rPr>
                <a:t>Auto, kamionë</a:t>
              </a:r>
              <a:r>
                <a:rPr lang="en-US" altLang="en-US" sz="2800">
                  <a:latin typeface="Times New Roman" panose="02020603050405020304" pitchFamily="18" charset="0"/>
                </a:rPr>
                <a:t>, </a:t>
              </a:r>
              <a:r>
                <a:rPr lang="sq-AL" altLang="en-US" sz="2800">
                  <a:latin typeface="Times New Roman" panose="02020603050405020304" pitchFamily="18" charset="0"/>
                </a:rPr>
                <a:t>furgonë</a:t>
              </a:r>
              <a:endParaRPr lang="en-US" altLang="en-US" sz="2800">
                <a:solidFill>
                  <a:srgbClr val="FF3300"/>
                </a:solidFill>
                <a:latin typeface="Times New Roman" panose="02020603050405020304" pitchFamily="18" charset="0"/>
              </a:endParaRPr>
            </a:p>
            <a:p>
              <a:pPr>
                <a:spcBef>
                  <a:spcPct val="10000"/>
                </a:spcBef>
                <a:buFontTx/>
                <a:buNone/>
              </a:pPr>
              <a:r>
                <a:rPr lang="en-US" altLang="en-US" sz="2800">
                  <a:latin typeface="Times New Roman" panose="02020603050405020304" pitchFamily="18" charset="0"/>
                </a:rPr>
                <a:t>Intel	</a:t>
              </a:r>
              <a:r>
                <a:rPr lang="sq-AL" altLang="en-US" sz="2800">
                  <a:latin typeface="Times New Roman" panose="02020603050405020304" pitchFamily="18" charset="0"/>
                </a:rPr>
                <a:t>Çipa kompjuterësh</a:t>
              </a:r>
              <a:endParaRPr lang="en-US" altLang="en-US" sz="2800">
                <a:latin typeface="Times New Roman" panose="02020603050405020304" pitchFamily="18" charset="0"/>
              </a:endParaRPr>
            </a:p>
            <a:p>
              <a:pPr>
                <a:spcBef>
                  <a:spcPct val="10000"/>
                </a:spcBef>
                <a:buFontTx/>
                <a:buNone/>
              </a:pPr>
              <a:r>
                <a:rPr lang="en-US" altLang="en-US" sz="2800">
                  <a:latin typeface="Times New Roman" panose="02020603050405020304" pitchFamily="18" charset="0"/>
                </a:rPr>
                <a:t>Boeing	</a:t>
              </a:r>
              <a:r>
                <a:rPr lang="sq-AL" altLang="en-US" sz="2800">
                  <a:latin typeface="Times New Roman" panose="02020603050405020304" pitchFamily="18" charset="0"/>
                </a:rPr>
                <a:t>Aeroplanë</a:t>
              </a:r>
              <a:endParaRPr lang="en-US" altLang="en-US" sz="2800">
                <a:latin typeface="Times New Roman" panose="02020603050405020304" pitchFamily="18" charset="0"/>
              </a:endParaRPr>
            </a:p>
            <a:p>
              <a:pPr>
                <a:spcBef>
                  <a:spcPct val="10000"/>
                </a:spcBef>
                <a:buFontTx/>
                <a:buNone/>
              </a:pPr>
              <a:r>
                <a:rPr lang="en-US" altLang="en-US" sz="2800">
                  <a:latin typeface="Times New Roman" panose="02020603050405020304" pitchFamily="18" charset="0"/>
                </a:rPr>
                <a:t>Nike	</a:t>
              </a:r>
              <a:r>
                <a:rPr lang="sq-AL" altLang="en-US" sz="2800">
                  <a:latin typeface="Times New Roman" panose="02020603050405020304" pitchFamily="18" charset="0"/>
                </a:rPr>
                <a:t>Këpucë atletike dhe tjera</a:t>
              </a:r>
              <a:endParaRPr lang="en-US" altLang="en-US" sz="2800">
                <a:latin typeface="Times New Roman" panose="02020603050405020304" pitchFamily="18" charset="0"/>
              </a:endParaRPr>
            </a:p>
            <a:p>
              <a:pPr>
                <a:spcBef>
                  <a:spcPct val="10000"/>
                </a:spcBef>
                <a:buFontTx/>
                <a:buNone/>
              </a:pPr>
              <a:r>
                <a:rPr lang="en-US" altLang="en-US" sz="2800">
                  <a:latin typeface="Times New Roman" panose="02020603050405020304" pitchFamily="18" charset="0"/>
                </a:rPr>
                <a:t>Coca-Cola	</a:t>
              </a:r>
              <a:r>
                <a:rPr lang="sq-AL" altLang="en-US" sz="2800">
                  <a:latin typeface="Times New Roman" panose="02020603050405020304" pitchFamily="18" charset="0"/>
                </a:rPr>
                <a:t>Pije</a:t>
              </a:r>
              <a:endParaRPr lang="en-US" altLang="en-US" sz="2800">
                <a:latin typeface="Times New Roman" panose="02020603050405020304" pitchFamily="18" charset="0"/>
              </a:endParaRPr>
            </a:p>
            <a:p>
              <a:pPr>
                <a:spcBef>
                  <a:spcPct val="10000"/>
                </a:spcBef>
                <a:buFontTx/>
                <a:buNone/>
              </a:pPr>
              <a:r>
                <a:rPr lang="en-US" altLang="en-US" sz="2800">
                  <a:latin typeface="Times New Roman" panose="02020603050405020304" pitchFamily="18" charset="0"/>
                </a:rPr>
                <a:t>Sony	</a:t>
              </a:r>
              <a:r>
                <a:rPr lang="sq-AL" altLang="en-US" sz="2800">
                  <a:latin typeface="Times New Roman" panose="02020603050405020304" pitchFamily="18" charset="0"/>
                </a:rPr>
                <a:t>TV dhe pajisje tjera</a:t>
              </a:r>
              <a:endParaRPr lang="en-US" altLang="en-US" sz="2800">
                <a:latin typeface="Times New Roman" panose="02020603050405020304" pitchFamily="18" charset="0"/>
              </a:endParaRPr>
            </a:p>
          </p:txBody>
        </p:sp>
      </p:grpSp>
      <p:sp>
        <p:nvSpPr>
          <p:cNvPr id="93189" name="Text Box 82"/>
          <p:cNvSpPr txBox="1">
            <a:spLocks noChangeArrowheads="1"/>
          </p:cNvSpPr>
          <p:nvPr/>
        </p:nvSpPr>
        <p:spPr bwMode="auto">
          <a:xfrm>
            <a:off x="3238500" y="215098"/>
            <a:ext cx="571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4800" b="1" dirty="0">
                <a:latin typeface="Times New Roman" panose="02020603050405020304" pitchFamily="18" charset="0"/>
              </a:rPr>
              <a:t>Llojet e bizneseve</a:t>
            </a:r>
            <a:endParaRPr lang="en-US" altLang="en-US" sz="4800" b="1" dirty="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0EAF011-1B97-48A7-85B3-B95A2B65C876}" type="slidenum">
              <a:rPr lang="sq-AL" smtClean="0"/>
              <a:t>63</a:t>
            </a:fld>
            <a:endParaRPr lang="sq-AL"/>
          </a:p>
        </p:txBody>
      </p:sp>
      <p:pic>
        <p:nvPicPr>
          <p:cNvPr id="5" name="Picture 4"/>
          <p:cNvPicPr>
            <a:picLocks noChangeAspect="1"/>
          </p:cNvPicPr>
          <p:nvPr/>
        </p:nvPicPr>
        <p:blipFill>
          <a:blip r:embed="rId3"/>
          <a:stretch>
            <a:fillRect/>
          </a:stretch>
        </p:blipFill>
        <p:spPr>
          <a:xfrm>
            <a:off x="7421582" y="1628095"/>
            <a:ext cx="4208443" cy="4425476"/>
          </a:xfrm>
          <a:prstGeom prst="rect">
            <a:avLst/>
          </a:prstGeom>
        </p:spPr>
      </p:pic>
    </p:spTree>
    <p:extLst>
      <p:ext uri="{BB962C8B-B14F-4D97-AF65-F5344CB8AC3E}">
        <p14:creationId xmlns:p14="http://schemas.microsoft.com/office/powerpoint/2010/main" val="23962454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68322"/>
                                        </p:tgtEl>
                                        <p:attrNameLst>
                                          <p:attrName>style.visibility</p:attrName>
                                        </p:attrNameLst>
                                      </p:cBhvr>
                                      <p:to>
                                        <p:strVal val="visible"/>
                                      </p:to>
                                    </p:set>
                                  </p:childTnLst>
                                </p:cTn>
                              </p:par>
                            </p:childTnLst>
                          </p:cTn>
                        </p:par>
                        <p:par>
                          <p:cTn id="7" fill="hold" nodeType="afterGroup">
                            <p:stCondLst>
                              <p:cond delay="1500"/>
                            </p:stCondLst>
                            <p:childTnLst>
                              <p:par>
                                <p:cTn id="8" presetID="16" presetClass="entr" presetSubtype="37"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Text Box 2"/>
          <p:cNvSpPr txBox="1">
            <a:spLocks noChangeArrowheads="1"/>
          </p:cNvSpPr>
          <p:nvPr/>
        </p:nvSpPr>
        <p:spPr bwMode="auto">
          <a:xfrm>
            <a:off x="2420069" y="1856655"/>
            <a:ext cx="4419600" cy="588963"/>
          </a:xfrm>
          <a:prstGeom prst="rect">
            <a:avLst/>
          </a:prstGeom>
          <a:solidFill>
            <a:srgbClr val="006600"/>
          </a:solidFill>
          <a:ln w="9525">
            <a:solidFill>
              <a:schemeClr val="tx1"/>
            </a:solidFill>
            <a:miter lim="800000"/>
            <a:headEnd/>
            <a:tailEnd/>
          </a:ln>
          <a:effectLst>
            <a:outerShdw dist="107763" dir="2700000" algn="ctr" rotWithShape="0">
              <a:schemeClr val="tx2"/>
            </a:outerShdw>
          </a:effectLst>
        </p:spPr>
        <p:txBody>
          <a:bodyPr>
            <a:spAutoFit/>
          </a:bodyPr>
          <a:lstStyle/>
          <a:p>
            <a:pPr algn="ctr">
              <a:spcBef>
                <a:spcPct val="50000"/>
              </a:spcBef>
              <a:defRPr/>
            </a:pPr>
            <a:r>
              <a:rPr lang="sq-AL" sz="3200">
                <a:solidFill>
                  <a:schemeClr val="bg1"/>
                </a:solidFill>
                <a:effectLst>
                  <a:outerShdw blurRad="38100" dist="38100" dir="2700000" algn="tl">
                    <a:srgbClr val="000000"/>
                  </a:outerShdw>
                </a:effectLst>
                <a:latin typeface="Times New Roman" pitchFamily="18" charset="0"/>
              </a:rPr>
              <a:t>Bizneset tregtare</a:t>
            </a:r>
            <a:endParaRPr lang="en-US" sz="3200">
              <a:solidFill>
                <a:schemeClr val="bg1"/>
              </a:solidFill>
              <a:effectLst>
                <a:outerShdw blurRad="38100" dist="38100" dir="2700000" algn="tl">
                  <a:srgbClr val="000000"/>
                </a:outerShdw>
              </a:effectLst>
              <a:latin typeface="Times New Roman" pitchFamily="18" charset="0"/>
            </a:endParaRPr>
          </a:p>
        </p:txBody>
      </p:sp>
      <p:grpSp>
        <p:nvGrpSpPr>
          <p:cNvPr id="2" name="Group 3"/>
          <p:cNvGrpSpPr>
            <a:grpSpLocks/>
          </p:cNvGrpSpPr>
          <p:nvPr/>
        </p:nvGrpSpPr>
        <p:grpSpPr bwMode="auto">
          <a:xfrm>
            <a:off x="2438400" y="2514600"/>
            <a:ext cx="7239000" cy="3411538"/>
            <a:chOff x="576" y="1488"/>
            <a:chExt cx="4560" cy="2149"/>
          </a:xfrm>
        </p:grpSpPr>
        <p:sp>
          <p:nvSpPr>
            <p:cNvPr id="570372" name="Rectangle 4"/>
            <p:cNvSpPr>
              <a:spLocks noChangeArrowheads="1"/>
            </p:cNvSpPr>
            <p:nvPr/>
          </p:nvSpPr>
          <p:spPr bwMode="auto">
            <a:xfrm>
              <a:off x="576" y="1488"/>
              <a:ext cx="4560" cy="336"/>
            </a:xfrm>
            <a:prstGeom prst="rect">
              <a:avLst/>
            </a:prstGeom>
            <a:solidFill>
              <a:srgbClr val="006600"/>
            </a:solidFill>
            <a:ln w="9525">
              <a:solidFill>
                <a:schemeClr val="tx1"/>
              </a:solidFill>
              <a:miter lim="800000"/>
              <a:headEnd/>
              <a:tailEnd/>
            </a:ln>
            <a:effectLst>
              <a:outerShdw dist="107763" dir="2700000" algn="ctr" rotWithShape="0">
                <a:schemeClr val="tx2"/>
              </a:outerShdw>
            </a:effectLst>
          </p:spPr>
          <p:txBody>
            <a:bodyPr wrap="none" anchor="ctr"/>
            <a:lstStyle/>
            <a:p>
              <a:pPr>
                <a:defRPr/>
              </a:pPr>
              <a:r>
                <a:rPr lang="en-US" sz="2400">
                  <a:effectLst>
                    <a:outerShdw blurRad="38100" dist="38100" dir="2700000" algn="tl">
                      <a:srgbClr val="FFFFFF"/>
                    </a:outerShdw>
                  </a:effectLst>
                  <a:latin typeface="Times New Roman" pitchFamily="18" charset="0"/>
                </a:rPr>
                <a:t>                                                       </a:t>
              </a:r>
              <a:r>
                <a:rPr lang="sq-AL" sz="2400">
                  <a:solidFill>
                    <a:schemeClr val="bg1"/>
                  </a:solidFill>
                  <a:effectLst>
                    <a:outerShdw blurRad="38100" dist="38100" dir="2700000" algn="tl">
                      <a:srgbClr val="000000"/>
                    </a:outerShdw>
                  </a:effectLst>
                  <a:latin typeface="Times New Roman" pitchFamily="18" charset="0"/>
                </a:rPr>
                <a:t>Produkti</a:t>
              </a:r>
            </a:p>
          </p:txBody>
        </p:sp>
        <p:sp>
          <p:nvSpPr>
            <p:cNvPr id="95277" name="Text Box 5"/>
            <p:cNvSpPr txBox="1">
              <a:spLocks noChangeArrowheads="1"/>
            </p:cNvSpPr>
            <p:nvPr/>
          </p:nvSpPr>
          <p:spPr bwMode="auto">
            <a:xfrm>
              <a:off x="576" y="1824"/>
              <a:ext cx="4560" cy="1813"/>
            </a:xfrm>
            <a:prstGeom prst="rect">
              <a:avLst/>
            </a:prstGeom>
            <a:solidFill>
              <a:srgbClr val="FEDDBC"/>
            </a:solidFill>
            <a:ln w="9525">
              <a:solidFill>
                <a:schemeClr val="tx1"/>
              </a:solidFill>
              <a:miter lim="800000"/>
              <a:headEnd/>
              <a:tailEnd/>
            </a:ln>
            <a:effectLst>
              <a:outerShdw dist="107763" dir="2700000" algn="ctr" rotWithShape="0">
                <a:schemeClr val="tx2"/>
              </a:outerShdw>
            </a:effectLst>
          </p:spPr>
          <p:txBody>
            <a:bodyPr>
              <a:spAutoFit/>
            </a:bodyPr>
            <a:lstStyle>
              <a:lvl1pPr>
                <a:spcBef>
                  <a:spcPct val="20000"/>
                </a:spcBef>
                <a:buFont typeface="Arial" panose="020B0604020202020204" pitchFamily="34" charset="0"/>
                <a:buChar char="•"/>
                <a:tabLst>
                  <a:tab pos="2971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971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971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971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971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71800" algn="l"/>
                </a:tabLst>
                <a:defRPr sz="2000">
                  <a:solidFill>
                    <a:schemeClr val="tx1"/>
                  </a:solidFill>
                  <a:latin typeface="Calibri" panose="020F0502020204030204" pitchFamily="34" charset="0"/>
                </a:defRPr>
              </a:lvl9pPr>
            </a:lstStyle>
            <a:p>
              <a:pPr>
                <a:spcBef>
                  <a:spcPct val="50000"/>
                </a:spcBef>
                <a:buFontTx/>
                <a:buNone/>
              </a:pPr>
              <a:r>
                <a:rPr lang="en-US" altLang="en-US" sz="2800">
                  <a:latin typeface="Times New Roman" panose="02020603050405020304" pitchFamily="18" charset="0"/>
                </a:rPr>
                <a:t>W</a:t>
              </a:r>
              <a:r>
                <a:rPr lang="sq-AL" altLang="en-US" sz="2800">
                  <a:latin typeface="Times New Roman" panose="02020603050405020304" pitchFamily="18" charset="0"/>
                </a:rPr>
                <a:t>al-Mart	Tregti e përgjithshme</a:t>
              </a:r>
            </a:p>
            <a:p>
              <a:pPr>
                <a:spcBef>
                  <a:spcPct val="10000"/>
                </a:spcBef>
                <a:buFontTx/>
                <a:buNone/>
              </a:pPr>
              <a:r>
                <a:rPr lang="sq-AL" altLang="en-US" sz="2800">
                  <a:latin typeface="Times New Roman" panose="02020603050405020304" pitchFamily="18" charset="0"/>
                </a:rPr>
                <a:t>Toys “R” Us	Lodra</a:t>
              </a:r>
            </a:p>
            <a:p>
              <a:pPr>
                <a:spcBef>
                  <a:spcPct val="10000"/>
                </a:spcBef>
                <a:buFontTx/>
                <a:buNone/>
              </a:pPr>
              <a:r>
                <a:rPr lang="sq-AL" altLang="en-US" sz="2800">
                  <a:latin typeface="Times New Roman" panose="02020603050405020304" pitchFamily="18" charset="0"/>
                </a:rPr>
                <a:t>Circuit City	Elektronikë për konsumat.</a:t>
              </a:r>
            </a:p>
            <a:p>
              <a:pPr>
                <a:spcBef>
                  <a:spcPct val="10000"/>
                </a:spcBef>
                <a:buFontTx/>
                <a:buNone/>
              </a:pPr>
              <a:r>
                <a:rPr lang="sq-AL" altLang="en-US" sz="2800">
                  <a:latin typeface="Times New Roman" panose="02020603050405020304" pitchFamily="18" charset="0"/>
                </a:rPr>
                <a:t>Lands’ End	Rroba</a:t>
              </a:r>
              <a:endParaRPr lang="sq-AL" altLang="en-US" sz="2800">
                <a:solidFill>
                  <a:srgbClr val="FF3300"/>
                </a:solidFill>
                <a:latin typeface="Times New Roman" panose="02020603050405020304" pitchFamily="18" charset="0"/>
              </a:endParaRPr>
            </a:p>
            <a:p>
              <a:pPr>
                <a:spcBef>
                  <a:spcPct val="10000"/>
                </a:spcBef>
                <a:buFontTx/>
                <a:buNone/>
              </a:pPr>
              <a:r>
                <a:rPr lang="sq-AL" altLang="en-US" sz="2800">
                  <a:latin typeface="Times New Roman" panose="02020603050405020304" pitchFamily="18" charset="0"/>
                </a:rPr>
                <a:t>Amazon.com	Libra interneti, muzikë,      </a:t>
              </a:r>
            </a:p>
            <a:p>
              <a:pPr>
                <a:spcBef>
                  <a:spcPct val="10000"/>
                </a:spcBef>
                <a:buFontTx/>
                <a:buNone/>
              </a:pPr>
              <a:r>
                <a:rPr lang="sq-AL" altLang="en-US" sz="2800">
                  <a:latin typeface="Times New Roman" panose="02020603050405020304" pitchFamily="18" charset="0"/>
                </a:rPr>
                <a:t>                                 video etj.</a:t>
              </a:r>
            </a:p>
          </p:txBody>
        </p:sp>
      </p:grpSp>
      <p:grpSp>
        <p:nvGrpSpPr>
          <p:cNvPr id="3" name="Group 6"/>
          <p:cNvGrpSpPr>
            <a:grpSpLocks/>
          </p:cNvGrpSpPr>
          <p:nvPr/>
        </p:nvGrpSpPr>
        <p:grpSpPr bwMode="auto">
          <a:xfrm>
            <a:off x="4191001" y="5486400"/>
            <a:ext cx="1027113" cy="1371600"/>
            <a:chOff x="480" y="3287"/>
            <a:chExt cx="887" cy="1024"/>
          </a:xfrm>
        </p:grpSpPr>
        <p:sp>
          <p:nvSpPr>
            <p:cNvPr id="95238" name="Freeform 7"/>
            <p:cNvSpPr>
              <a:spLocks/>
            </p:cNvSpPr>
            <p:nvPr/>
          </p:nvSpPr>
          <p:spPr bwMode="auto">
            <a:xfrm>
              <a:off x="485" y="3291"/>
              <a:ext cx="878" cy="1012"/>
            </a:xfrm>
            <a:custGeom>
              <a:avLst/>
              <a:gdLst>
                <a:gd name="T0" fmla="*/ 0 w 2634"/>
                <a:gd name="T1" fmla="*/ 0 h 3038"/>
                <a:gd name="T2" fmla="*/ 0 w 2634"/>
                <a:gd name="T3" fmla="*/ 0 h 3038"/>
                <a:gd name="T4" fmla="*/ 0 w 2634"/>
                <a:gd name="T5" fmla="*/ 0 h 3038"/>
                <a:gd name="T6" fmla="*/ 0 w 2634"/>
                <a:gd name="T7" fmla="*/ 0 h 3038"/>
                <a:gd name="T8" fmla="*/ 0 w 2634"/>
                <a:gd name="T9" fmla="*/ 0 h 3038"/>
                <a:gd name="T10" fmla="*/ 0 w 2634"/>
                <a:gd name="T11" fmla="*/ 0 h 3038"/>
                <a:gd name="T12" fmla="*/ 0 w 2634"/>
                <a:gd name="T13" fmla="*/ 0 h 3038"/>
                <a:gd name="T14" fmla="*/ 0 w 2634"/>
                <a:gd name="T15" fmla="*/ 0 h 3038"/>
                <a:gd name="T16" fmla="*/ 0 w 2634"/>
                <a:gd name="T17" fmla="*/ 0 h 3038"/>
                <a:gd name="T18" fmla="*/ 0 w 2634"/>
                <a:gd name="T19" fmla="*/ 0 h 3038"/>
                <a:gd name="T20" fmla="*/ 0 w 2634"/>
                <a:gd name="T21" fmla="*/ 0 h 3038"/>
                <a:gd name="T22" fmla="*/ 0 w 2634"/>
                <a:gd name="T23" fmla="*/ 0 h 3038"/>
                <a:gd name="T24" fmla="*/ 0 w 2634"/>
                <a:gd name="T25" fmla="*/ 0 h 3038"/>
                <a:gd name="T26" fmla="*/ 0 w 2634"/>
                <a:gd name="T27" fmla="*/ 0 h 3038"/>
                <a:gd name="T28" fmla="*/ 0 w 2634"/>
                <a:gd name="T29" fmla="*/ 0 h 3038"/>
                <a:gd name="T30" fmla="*/ 0 w 2634"/>
                <a:gd name="T31" fmla="*/ 0 h 3038"/>
                <a:gd name="T32" fmla="*/ 0 w 2634"/>
                <a:gd name="T33" fmla="*/ 0 h 3038"/>
                <a:gd name="T34" fmla="*/ 0 w 2634"/>
                <a:gd name="T35" fmla="*/ 0 h 3038"/>
                <a:gd name="T36" fmla="*/ 0 w 2634"/>
                <a:gd name="T37" fmla="*/ 0 h 3038"/>
                <a:gd name="T38" fmla="*/ 0 w 2634"/>
                <a:gd name="T39" fmla="*/ 0 h 3038"/>
                <a:gd name="T40" fmla="*/ 0 w 2634"/>
                <a:gd name="T41" fmla="*/ 0 h 3038"/>
                <a:gd name="T42" fmla="*/ 0 w 2634"/>
                <a:gd name="T43" fmla="*/ 0 h 3038"/>
                <a:gd name="T44" fmla="*/ 0 w 2634"/>
                <a:gd name="T45" fmla="*/ 0 h 3038"/>
                <a:gd name="T46" fmla="*/ 0 w 2634"/>
                <a:gd name="T47" fmla="*/ 0 h 3038"/>
                <a:gd name="T48" fmla="*/ 0 w 2634"/>
                <a:gd name="T49" fmla="*/ 0 h 3038"/>
                <a:gd name="T50" fmla="*/ 0 w 2634"/>
                <a:gd name="T51" fmla="*/ 0 h 3038"/>
                <a:gd name="T52" fmla="*/ 0 w 2634"/>
                <a:gd name="T53" fmla="*/ 0 h 3038"/>
                <a:gd name="T54" fmla="*/ 0 w 2634"/>
                <a:gd name="T55" fmla="*/ 0 h 3038"/>
                <a:gd name="T56" fmla="*/ 0 w 2634"/>
                <a:gd name="T57" fmla="*/ 0 h 3038"/>
                <a:gd name="T58" fmla="*/ 0 w 2634"/>
                <a:gd name="T59" fmla="*/ 0 h 3038"/>
                <a:gd name="T60" fmla="*/ 0 w 2634"/>
                <a:gd name="T61" fmla="*/ 0 h 3038"/>
                <a:gd name="T62" fmla="*/ 0 w 2634"/>
                <a:gd name="T63" fmla="*/ 0 h 3038"/>
                <a:gd name="T64" fmla="*/ 0 w 2634"/>
                <a:gd name="T65" fmla="*/ 0 h 3038"/>
                <a:gd name="T66" fmla="*/ 0 w 2634"/>
                <a:gd name="T67" fmla="*/ 0 h 3038"/>
                <a:gd name="T68" fmla="*/ 0 w 2634"/>
                <a:gd name="T69" fmla="*/ 0 h 3038"/>
                <a:gd name="T70" fmla="*/ 0 w 2634"/>
                <a:gd name="T71" fmla="*/ 0 h 3038"/>
                <a:gd name="T72" fmla="*/ 0 w 2634"/>
                <a:gd name="T73" fmla="*/ 0 h 3038"/>
                <a:gd name="T74" fmla="*/ 0 w 2634"/>
                <a:gd name="T75" fmla="*/ 0 h 3038"/>
                <a:gd name="T76" fmla="*/ 0 w 2634"/>
                <a:gd name="T77" fmla="*/ 0 h 3038"/>
                <a:gd name="T78" fmla="*/ 0 w 2634"/>
                <a:gd name="T79" fmla="*/ 0 h 3038"/>
                <a:gd name="T80" fmla="*/ 0 w 2634"/>
                <a:gd name="T81" fmla="*/ 0 h 3038"/>
                <a:gd name="T82" fmla="*/ 0 w 2634"/>
                <a:gd name="T83" fmla="*/ 0 h 3038"/>
                <a:gd name="T84" fmla="*/ 0 w 2634"/>
                <a:gd name="T85" fmla="*/ 0 h 3038"/>
                <a:gd name="T86" fmla="*/ 0 w 2634"/>
                <a:gd name="T87" fmla="*/ 0 h 3038"/>
                <a:gd name="T88" fmla="*/ 0 w 2634"/>
                <a:gd name="T89" fmla="*/ 0 h 3038"/>
                <a:gd name="T90" fmla="*/ 0 w 2634"/>
                <a:gd name="T91" fmla="*/ 0 h 3038"/>
                <a:gd name="T92" fmla="*/ 0 w 2634"/>
                <a:gd name="T93" fmla="*/ 0 h 3038"/>
                <a:gd name="T94" fmla="*/ 0 w 2634"/>
                <a:gd name="T95" fmla="*/ 0 h 3038"/>
                <a:gd name="T96" fmla="*/ 0 w 2634"/>
                <a:gd name="T97" fmla="*/ 0 h 3038"/>
                <a:gd name="T98" fmla="*/ 0 w 2634"/>
                <a:gd name="T99" fmla="*/ 0 h 3038"/>
                <a:gd name="T100" fmla="*/ 0 w 2634"/>
                <a:gd name="T101" fmla="*/ 0 h 3038"/>
                <a:gd name="T102" fmla="*/ 0 w 2634"/>
                <a:gd name="T103" fmla="*/ 0 h 30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4"/>
                <a:gd name="T157" fmla="*/ 0 h 3038"/>
                <a:gd name="T158" fmla="*/ 2634 w 2634"/>
                <a:gd name="T159" fmla="*/ 3038 h 30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4" h="3038">
                  <a:moveTo>
                    <a:pt x="895" y="120"/>
                  </a:moveTo>
                  <a:lnTo>
                    <a:pt x="885" y="74"/>
                  </a:lnTo>
                  <a:lnTo>
                    <a:pt x="834" y="82"/>
                  </a:lnTo>
                  <a:lnTo>
                    <a:pt x="812" y="60"/>
                  </a:lnTo>
                  <a:lnTo>
                    <a:pt x="707" y="60"/>
                  </a:lnTo>
                  <a:lnTo>
                    <a:pt x="569" y="89"/>
                  </a:lnTo>
                  <a:lnTo>
                    <a:pt x="459" y="172"/>
                  </a:lnTo>
                  <a:lnTo>
                    <a:pt x="385" y="276"/>
                  </a:lnTo>
                  <a:lnTo>
                    <a:pt x="347" y="433"/>
                  </a:lnTo>
                  <a:lnTo>
                    <a:pt x="362" y="566"/>
                  </a:lnTo>
                  <a:lnTo>
                    <a:pt x="399" y="648"/>
                  </a:lnTo>
                  <a:lnTo>
                    <a:pt x="480" y="707"/>
                  </a:lnTo>
                  <a:lnTo>
                    <a:pt x="636" y="753"/>
                  </a:lnTo>
                  <a:lnTo>
                    <a:pt x="636" y="842"/>
                  </a:lnTo>
                  <a:lnTo>
                    <a:pt x="666" y="909"/>
                  </a:lnTo>
                  <a:lnTo>
                    <a:pt x="673" y="954"/>
                  </a:lnTo>
                  <a:lnTo>
                    <a:pt x="716" y="1005"/>
                  </a:lnTo>
                  <a:lnTo>
                    <a:pt x="740" y="1087"/>
                  </a:lnTo>
                  <a:lnTo>
                    <a:pt x="827" y="1154"/>
                  </a:lnTo>
                  <a:lnTo>
                    <a:pt x="936" y="1236"/>
                  </a:lnTo>
                  <a:lnTo>
                    <a:pt x="812" y="1251"/>
                  </a:lnTo>
                  <a:lnTo>
                    <a:pt x="673" y="1258"/>
                  </a:lnTo>
                  <a:lnTo>
                    <a:pt x="598" y="1236"/>
                  </a:lnTo>
                  <a:lnTo>
                    <a:pt x="437" y="1124"/>
                  </a:lnTo>
                  <a:lnTo>
                    <a:pt x="296" y="1074"/>
                  </a:lnTo>
                  <a:lnTo>
                    <a:pt x="186" y="1050"/>
                  </a:lnTo>
                  <a:lnTo>
                    <a:pt x="67" y="1095"/>
                  </a:lnTo>
                  <a:lnTo>
                    <a:pt x="14" y="1132"/>
                  </a:lnTo>
                  <a:lnTo>
                    <a:pt x="0" y="1229"/>
                  </a:lnTo>
                  <a:lnTo>
                    <a:pt x="14" y="1341"/>
                  </a:lnTo>
                  <a:lnTo>
                    <a:pt x="74" y="1460"/>
                  </a:lnTo>
                  <a:lnTo>
                    <a:pt x="178" y="1563"/>
                  </a:lnTo>
                  <a:lnTo>
                    <a:pt x="296" y="1661"/>
                  </a:lnTo>
                  <a:lnTo>
                    <a:pt x="459" y="1721"/>
                  </a:lnTo>
                  <a:lnTo>
                    <a:pt x="643" y="1765"/>
                  </a:lnTo>
                  <a:lnTo>
                    <a:pt x="688" y="1794"/>
                  </a:lnTo>
                  <a:lnTo>
                    <a:pt x="628" y="1912"/>
                  </a:lnTo>
                  <a:lnTo>
                    <a:pt x="584" y="2026"/>
                  </a:lnTo>
                  <a:lnTo>
                    <a:pt x="532" y="2056"/>
                  </a:lnTo>
                  <a:lnTo>
                    <a:pt x="444" y="2218"/>
                  </a:lnTo>
                  <a:lnTo>
                    <a:pt x="253" y="2241"/>
                  </a:lnTo>
                  <a:lnTo>
                    <a:pt x="141" y="2360"/>
                  </a:lnTo>
                  <a:lnTo>
                    <a:pt x="82" y="2553"/>
                  </a:lnTo>
                  <a:lnTo>
                    <a:pt x="89" y="2718"/>
                  </a:lnTo>
                  <a:lnTo>
                    <a:pt x="119" y="2844"/>
                  </a:lnTo>
                  <a:lnTo>
                    <a:pt x="186" y="2926"/>
                  </a:lnTo>
                  <a:lnTo>
                    <a:pt x="253" y="2978"/>
                  </a:lnTo>
                  <a:lnTo>
                    <a:pt x="399" y="3016"/>
                  </a:lnTo>
                  <a:lnTo>
                    <a:pt x="546" y="2999"/>
                  </a:lnTo>
                  <a:lnTo>
                    <a:pt x="656" y="2941"/>
                  </a:lnTo>
                  <a:lnTo>
                    <a:pt x="753" y="2883"/>
                  </a:lnTo>
                  <a:lnTo>
                    <a:pt x="820" y="2792"/>
                  </a:lnTo>
                  <a:lnTo>
                    <a:pt x="900" y="2703"/>
                  </a:lnTo>
                  <a:lnTo>
                    <a:pt x="989" y="2724"/>
                  </a:lnTo>
                  <a:lnTo>
                    <a:pt x="1218" y="2799"/>
                  </a:lnTo>
                  <a:lnTo>
                    <a:pt x="1491" y="2799"/>
                  </a:lnTo>
                  <a:lnTo>
                    <a:pt x="1697" y="2762"/>
                  </a:lnTo>
                  <a:lnTo>
                    <a:pt x="1786" y="2934"/>
                  </a:lnTo>
                  <a:lnTo>
                    <a:pt x="1912" y="3008"/>
                  </a:lnTo>
                  <a:lnTo>
                    <a:pt x="2095" y="3038"/>
                  </a:lnTo>
                  <a:lnTo>
                    <a:pt x="2244" y="2999"/>
                  </a:lnTo>
                  <a:lnTo>
                    <a:pt x="2384" y="2919"/>
                  </a:lnTo>
                  <a:lnTo>
                    <a:pt x="2458" y="2830"/>
                  </a:lnTo>
                  <a:lnTo>
                    <a:pt x="2480" y="2688"/>
                  </a:lnTo>
                  <a:lnTo>
                    <a:pt x="2488" y="2583"/>
                  </a:lnTo>
                  <a:lnTo>
                    <a:pt x="2458" y="2428"/>
                  </a:lnTo>
                  <a:lnTo>
                    <a:pt x="2391" y="2279"/>
                  </a:lnTo>
                  <a:lnTo>
                    <a:pt x="2341" y="2204"/>
                  </a:lnTo>
                  <a:lnTo>
                    <a:pt x="2177" y="2107"/>
                  </a:lnTo>
                  <a:lnTo>
                    <a:pt x="2065" y="1831"/>
                  </a:lnTo>
                  <a:lnTo>
                    <a:pt x="2230" y="1794"/>
                  </a:lnTo>
                  <a:lnTo>
                    <a:pt x="2436" y="1712"/>
                  </a:lnTo>
                  <a:lnTo>
                    <a:pt x="2553" y="1615"/>
                  </a:lnTo>
                  <a:lnTo>
                    <a:pt x="2612" y="1503"/>
                  </a:lnTo>
                  <a:lnTo>
                    <a:pt x="2634" y="1385"/>
                  </a:lnTo>
                  <a:lnTo>
                    <a:pt x="2620" y="1280"/>
                  </a:lnTo>
                  <a:lnTo>
                    <a:pt x="2583" y="1183"/>
                  </a:lnTo>
                  <a:lnTo>
                    <a:pt x="2508" y="1109"/>
                  </a:lnTo>
                  <a:lnTo>
                    <a:pt x="2414" y="1050"/>
                  </a:lnTo>
                  <a:lnTo>
                    <a:pt x="2334" y="1050"/>
                  </a:lnTo>
                  <a:lnTo>
                    <a:pt x="2221" y="1132"/>
                  </a:lnTo>
                  <a:lnTo>
                    <a:pt x="2118" y="1214"/>
                  </a:lnTo>
                  <a:lnTo>
                    <a:pt x="2036" y="1244"/>
                  </a:lnTo>
                  <a:lnTo>
                    <a:pt x="1956" y="1296"/>
                  </a:lnTo>
                  <a:lnTo>
                    <a:pt x="1772" y="1236"/>
                  </a:lnTo>
                  <a:lnTo>
                    <a:pt x="1904" y="1140"/>
                  </a:lnTo>
                  <a:lnTo>
                    <a:pt x="2008" y="997"/>
                  </a:lnTo>
                  <a:lnTo>
                    <a:pt x="2036" y="832"/>
                  </a:lnTo>
                  <a:lnTo>
                    <a:pt x="2045" y="753"/>
                  </a:lnTo>
                  <a:lnTo>
                    <a:pt x="2169" y="677"/>
                  </a:lnTo>
                  <a:lnTo>
                    <a:pt x="2230" y="566"/>
                  </a:lnTo>
                  <a:lnTo>
                    <a:pt x="2244" y="379"/>
                  </a:lnTo>
                  <a:lnTo>
                    <a:pt x="2185" y="246"/>
                  </a:lnTo>
                  <a:lnTo>
                    <a:pt x="2095" y="142"/>
                  </a:lnTo>
                  <a:lnTo>
                    <a:pt x="2001" y="74"/>
                  </a:lnTo>
                  <a:lnTo>
                    <a:pt x="1881" y="29"/>
                  </a:lnTo>
                  <a:lnTo>
                    <a:pt x="1794" y="52"/>
                  </a:lnTo>
                  <a:lnTo>
                    <a:pt x="1720" y="82"/>
                  </a:lnTo>
                  <a:lnTo>
                    <a:pt x="1697" y="104"/>
                  </a:lnTo>
                  <a:lnTo>
                    <a:pt x="1505" y="23"/>
                  </a:lnTo>
                  <a:lnTo>
                    <a:pt x="1320" y="0"/>
                  </a:lnTo>
                  <a:lnTo>
                    <a:pt x="1115" y="38"/>
                  </a:lnTo>
                  <a:lnTo>
                    <a:pt x="895" y="120"/>
                  </a:lnTo>
                  <a:close/>
                </a:path>
              </a:pathLst>
            </a:custGeom>
            <a:solidFill>
              <a:srgbClr val="F2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39" name="Freeform 8"/>
            <p:cNvSpPr>
              <a:spLocks/>
            </p:cNvSpPr>
            <p:nvPr/>
          </p:nvSpPr>
          <p:spPr bwMode="auto">
            <a:xfrm>
              <a:off x="542" y="4062"/>
              <a:ext cx="168" cy="202"/>
            </a:xfrm>
            <a:custGeom>
              <a:avLst/>
              <a:gdLst>
                <a:gd name="T0" fmla="*/ 0 w 504"/>
                <a:gd name="T1" fmla="*/ 0 h 604"/>
                <a:gd name="T2" fmla="*/ 0 w 504"/>
                <a:gd name="T3" fmla="*/ 0 h 604"/>
                <a:gd name="T4" fmla="*/ 0 w 504"/>
                <a:gd name="T5" fmla="*/ 0 h 604"/>
                <a:gd name="T6" fmla="*/ 0 w 504"/>
                <a:gd name="T7" fmla="*/ 0 h 604"/>
                <a:gd name="T8" fmla="*/ 0 w 504"/>
                <a:gd name="T9" fmla="*/ 0 h 604"/>
                <a:gd name="T10" fmla="*/ 0 w 504"/>
                <a:gd name="T11" fmla="*/ 0 h 604"/>
                <a:gd name="T12" fmla="*/ 0 w 504"/>
                <a:gd name="T13" fmla="*/ 0 h 604"/>
                <a:gd name="T14" fmla="*/ 0 w 504"/>
                <a:gd name="T15" fmla="*/ 0 h 604"/>
                <a:gd name="T16" fmla="*/ 0 w 504"/>
                <a:gd name="T17" fmla="*/ 0 h 604"/>
                <a:gd name="T18" fmla="*/ 0 w 504"/>
                <a:gd name="T19" fmla="*/ 0 h 604"/>
                <a:gd name="T20" fmla="*/ 0 w 504"/>
                <a:gd name="T21" fmla="*/ 0 h 604"/>
                <a:gd name="T22" fmla="*/ 0 w 504"/>
                <a:gd name="T23" fmla="*/ 0 h 604"/>
                <a:gd name="T24" fmla="*/ 0 w 504"/>
                <a:gd name="T25" fmla="*/ 0 h 604"/>
                <a:gd name="T26" fmla="*/ 0 w 504"/>
                <a:gd name="T27" fmla="*/ 0 h 604"/>
                <a:gd name="T28" fmla="*/ 0 w 504"/>
                <a:gd name="T29" fmla="*/ 0 h 604"/>
                <a:gd name="T30" fmla="*/ 0 w 504"/>
                <a:gd name="T31" fmla="*/ 0 h 604"/>
                <a:gd name="T32" fmla="*/ 0 w 504"/>
                <a:gd name="T33" fmla="*/ 0 h 604"/>
                <a:gd name="T34" fmla="*/ 0 w 504"/>
                <a:gd name="T35" fmla="*/ 0 h 604"/>
                <a:gd name="T36" fmla="*/ 0 w 504"/>
                <a:gd name="T37" fmla="*/ 0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4"/>
                <a:gd name="T58" fmla="*/ 0 h 604"/>
                <a:gd name="T59" fmla="*/ 504 w 504"/>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4" h="604">
                  <a:moveTo>
                    <a:pt x="84" y="53"/>
                  </a:moveTo>
                  <a:lnTo>
                    <a:pt x="164" y="0"/>
                  </a:lnTo>
                  <a:lnTo>
                    <a:pt x="290" y="8"/>
                  </a:lnTo>
                  <a:lnTo>
                    <a:pt x="332" y="58"/>
                  </a:lnTo>
                  <a:lnTo>
                    <a:pt x="377" y="82"/>
                  </a:lnTo>
                  <a:lnTo>
                    <a:pt x="385" y="127"/>
                  </a:lnTo>
                  <a:lnTo>
                    <a:pt x="436" y="136"/>
                  </a:lnTo>
                  <a:lnTo>
                    <a:pt x="444" y="195"/>
                  </a:lnTo>
                  <a:lnTo>
                    <a:pt x="487" y="253"/>
                  </a:lnTo>
                  <a:lnTo>
                    <a:pt x="504" y="409"/>
                  </a:lnTo>
                  <a:lnTo>
                    <a:pt x="451" y="521"/>
                  </a:lnTo>
                  <a:lnTo>
                    <a:pt x="303" y="604"/>
                  </a:lnTo>
                  <a:lnTo>
                    <a:pt x="157" y="597"/>
                  </a:lnTo>
                  <a:lnTo>
                    <a:pt x="69" y="515"/>
                  </a:lnTo>
                  <a:lnTo>
                    <a:pt x="17" y="432"/>
                  </a:lnTo>
                  <a:lnTo>
                    <a:pt x="0" y="305"/>
                  </a:lnTo>
                  <a:lnTo>
                    <a:pt x="17" y="172"/>
                  </a:lnTo>
                  <a:lnTo>
                    <a:pt x="84" y="53"/>
                  </a:lnTo>
                  <a:close/>
                </a:path>
              </a:pathLst>
            </a:custGeom>
            <a:solidFill>
              <a:srgbClr val="CA8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0" name="Freeform 9"/>
            <p:cNvSpPr>
              <a:spLocks/>
            </p:cNvSpPr>
            <p:nvPr/>
          </p:nvSpPr>
          <p:spPr bwMode="auto">
            <a:xfrm>
              <a:off x="1106" y="4058"/>
              <a:ext cx="176" cy="220"/>
            </a:xfrm>
            <a:custGeom>
              <a:avLst/>
              <a:gdLst>
                <a:gd name="T0" fmla="*/ 0 w 530"/>
                <a:gd name="T1" fmla="*/ 0 h 662"/>
                <a:gd name="T2" fmla="*/ 0 w 530"/>
                <a:gd name="T3" fmla="*/ 0 h 662"/>
                <a:gd name="T4" fmla="*/ 0 w 530"/>
                <a:gd name="T5" fmla="*/ 0 h 662"/>
                <a:gd name="T6" fmla="*/ 0 w 530"/>
                <a:gd name="T7" fmla="*/ 0 h 662"/>
                <a:gd name="T8" fmla="*/ 0 w 530"/>
                <a:gd name="T9" fmla="*/ 0 h 662"/>
                <a:gd name="T10" fmla="*/ 0 w 530"/>
                <a:gd name="T11" fmla="*/ 0 h 662"/>
                <a:gd name="T12" fmla="*/ 0 w 530"/>
                <a:gd name="T13" fmla="*/ 0 h 662"/>
                <a:gd name="T14" fmla="*/ 0 w 530"/>
                <a:gd name="T15" fmla="*/ 0 h 662"/>
                <a:gd name="T16" fmla="*/ 0 w 530"/>
                <a:gd name="T17" fmla="*/ 0 h 662"/>
                <a:gd name="T18" fmla="*/ 0 w 530"/>
                <a:gd name="T19" fmla="*/ 0 h 662"/>
                <a:gd name="T20" fmla="*/ 0 w 530"/>
                <a:gd name="T21" fmla="*/ 0 h 662"/>
                <a:gd name="T22" fmla="*/ 0 w 530"/>
                <a:gd name="T23" fmla="*/ 0 h 662"/>
                <a:gd name="T24" fmla="*/ 0 w 530"/>
                <a:gd name="T25" fmla="*/ 0 h 662"/>
                <a:gd name="T26" fmla="*/ 0 w 530"/>
                <a:gd name="T27" fmla="*/ 0 h 662"/>
                <a:gd name="T28" fmla="*/ 0 w 530"/>
                <a:gd name="T29" fmla="*/ 0 h 662"/>
                <a:gd name="T30" fmla="*/ 0 w 530"/>
                <a:gd name="T31" fmla="*/ 0 h 662"/>
                <a:gd name="T32" fmla="*/ 0 w 530"/>
                <a:gd name="T33" fmla="*/ 0 h 662"/>
                <a:gd name="T34" fmla="*/ 0 w 530"/>
                <a:gd name="T35" fmla="*/ 0 h 6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
                <a:gd name="T55" fmla="*/ 0 h 662"/>
                <a:gd name="T56" fmla="*/ 530 w 530"/>
                <a:gd name="T57" fmla="*/ 662 h 6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 h="662">
                  <a:moveTo>
                    <a:pt x="229" y="8"/>
                  </a:moveTo>
                  <a:lnTo>
                    <a:pt x="175" y="59"/>
                  </a:lnTo>
                  <a:lnTo>
                    <a:pt x="117" y="59"/>
                  </a:lnTo>
                  <a:lnTo>
                    <a:pt x="102" y="141"/>
                  </a:lnTo>
                  <a:lnTo>
                    <a:pt x="43" y="194"/>
                  </a:lnTo>
                  <a:lnTo>
                    <a:pt x="0" y="379"/>
                  </a:lnTo>
                  <a:lnTo>
                    <a:pt x="38" y="573"/>
                  </a:lnTo>
                  <a:lnTo>
                    <a:pt x="132" y="647"/>
                  </a:lnTo>
                  <a:lnTo>
                    <a:pt x="265" y="662"/>
                  </a:lnTo>
                  <a:lnTo>
                    <a:pt x="369" y="633"/>
                  </a:lnTo>
                  <a:lnTo>
                    <a:pt x="463" y="565"/>
                  </a:lnTo>
                  <a:lnTo>
                    <a:pt x="530" y="423"/>
                  </a:lnTo>
                  <a:lnTo>
                    <a:pt x="530" y="319"/>
                  </a:lnTo>
                  <a:lnTo>
                    <a:pt x="515" y="186"/>
                  </a:lnTo>
                  <a:lnTo>
                    <a:pt x="450" y="59"/>
                  </a:lnTo>
                  <a:lnTo>
                    <a:pt x="354" y="0"/>
                  </a:lnTo>
                  <a:lnTo>
                    <a:pt x="229" y="8"/>
                  </a:lnTo>
                  <a:close/>
                </a:path>
              </a:pathLst>
            </a:custGeom>
            <a:solidFill>
              <a:srgbClr val="CA8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1" name="Freeform 10"/>
            <p:cNvSpPr>
              <a:spLocks/>
            </p:cNvSpPr>
            <p:nvPr/>
          </p:nvSpPr>
          <p:spPr bwMode="auto">
            <a:xfrm>
              <a:off x="800" y="3512"/>
              <a:ext cx="30" cy="37"/>
            </a:xfrm>
            <a:custGeom>
              <a:avLst/>
              <a:gdLst>
                <a:gd name="T0" fmla="*/ 0 w 88"/>
                <a:gd name="T1" fmla="*/ 0 h 111"/>
                <a:gd name="T2" fmla="*/ 0 w 88"/>
                <a:gd name="T3" fmla="*/ 0 h 111"/>
                <a:gd name="T4" fmla="*/ 0 w 88"/>
                <a:gd name="T5" fmla="*/ 0 h 111"/>
                <a:gd name="T6" fmla="*/ 0 w 88"/>
                <a:gd name="T7" fmla="*/ 0 h 111"/>
                <a:gd name="T8" fmla="*/ 0 w 88"/>
                <a:gd name="T9" fmla="*/ 0 h 111"/>
                <a:gd name="T10" fmla="*/ 0 w 88"/>
                <a:gd name="T11" fmla="*/ 0 h 111"/>
                <a:gd name="T12" fmla="*/ 0 w 88"/>
                <a:gd name="T13" fmla="*/ 0 h 111"/>
                <a:gd name="T14" fmla="*/ 0 w 88"/>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111"/>
                <a:gd name="T26" fmla="*/ 88 w 88"/>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111">
                  <a:moveTo>
                    <a:pt x="44" y="0"/>
                  </a:moveTo>
                  <a:lnTo>
                    <a:pt x="0" y="53"/>
                  </a:lnTo>
                  <a:lnTo>
                    <a:pt x="0" y="111"/>
                  </a:lnTo>
                  <a:lnTo>
                    <a:pt x="88" y="96"/>
                  </a:lnTo>
                  <a:lnTo>
                    <a:pt x="88" y="37"/>
                  </a:lnTo>
                  <a:lnTo>
                    <a:pt x="82" y="8"/>
                  </a:lnTo>
                  <a:lnTo>
                    <a:pt x="44"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2" name="Freeform 11"/>
            <p:cNvSpPr>
              <a:spLocks/>
            </p:cNvSpPr>
            <p:nvPr/>
          </p:nvSpPr>
          <p:spPr bwMode="auto">
            <a:xfrm>
              <a:off x="866" y="3594"/>
              <a:ext cx="77" cy="34"/>
            </a:xfrm>
            <a:custGeom>
              <a:avLst/>
              <a:gdLst>
                <a:gd name="T0" fmla="*/ 0 w 229"/>
                <a:gd name="T1" fmla="*/ 0 h 103"/>
                <a:gd name="T2" fmla="*/ 0 w 229"/>
                <a:gd name="T3" fmla="*/ 0 h 103"/>
                <a:gd name="T4" fmla="*/ 0 w 229"/>
                <a:gd name="T5" fmla="*/ 0 h 103"/>
                <a:gd name="T6" fmla="*/ 0 w 229"/>
                <a:gd name="T7" fmla="*/ 0 h 103"/>
                <a:gd name="T8" fmla="*/ 0 w 229"/>
                <a:gd name="T9" fmla="*/ 0 h 103"/>
                <a:gd name="T10" fmla="*/ 0 w 229"/>
                <a:gd name="T11" fmla="*/ 0 h 103"/>
                <a:gd name="T12" fmla="*/ 0 w 229"/>
                <a:gd name="T13" fmla="*/ 0 h 103"/>
                <a:gd name="T14" fmla="*/ 0 w 229"/>
                <a:gd name="T15" fmla="*/ 0 h 103"/>
                <a:gd name="T16" fmla="*/ 0 w 229"/>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03"/>
                <a:gd name="T29" fmla="*/ 229 w 229"/>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03">
                  <a:moveTo>
                    <a:pt x="40" y="8"/>
                  </a:moveTo>
                  <a:lnTo>
                    <a:pt x="0" y="28"/>
                  </a:lnTo>
                  <a:lnTo>
                    <a:pt x="0" y="83"/>
                  </a:lnTo>
                  <a:lnTo>
                    <a:pt x="134" y="103"/>
                  </a:lnTo>
                  <a:lnTo>
                    <a:pt x="229" y="51"/>
                  </a:lnTo>
                  <a:lnTo>
                    <a:pt x="224" y="21"/>
                  </a:lnTo>
                  <a:lnTo>
                    <a:pt x="172" y="0"/>
                  </a:lnTo>
                  <a:lnTo>
                    <a:pt x="40" y="8"/>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3" name="Freeform 12"/>
            <p:cNvSpPr>
              <a:spLocks/>
            </p:cNvSpPr>
            <p:nvPr/>
          </p:nvSpPr>
          <p:spPr bwMode="auto">
            <a:xfrm>
              <a:off x="1010" y="3514"/>
              <a:ext cx="27" cy="37"/>
            </a:xfrm>
            <a:custGeom>
              <a:avLst/>
              <a:gdLst>
                <a:gd name="T0" fmla="*/ 0 w 82"/>
                <a:gd name="T1" fmla="*/ 0 h 111"/>
                <a:gd name="T2" fmla="*/ 0 w 82"/>
                <a:gd name="T3" fmla="*/ 0 h 111"/>
                <a:gd name="T4" fmla="*/ 0 w 82"/>
                <a:gd name="T5" fmla="*/ 0 h 111"/>
                <a:gd name="T6" fmla="*/ 0 w 82"/>
                <a:gd name="T7" fmla="*/ 0 h 111"/>
                <a:gd name="T8" fmla="*/ 0 w 82"/>
                <a:gd name="T9" fmla="*/ 0 h 111"/>
                <a:gd name="T10" fmla="*/ 0 w 82"/>
                <a:gd name="T11" fmla="*/ 0 h 111"/>
                <a:gd name="T12" fmla="*/ 0 w 82"/>
                <a:gd name="T13" fmla="*/ 0 h 111"/>
                <a:gd name="T14" fmla="*/ 0 w 82"/>
                <a:gd name="T15" fmla="*/ 0 h 111"/>
                <a:gd name="T16" fmla="*/ 0 w 82"/>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11"/>
                <a:gd name="T29" fmla="*/ 82 w 82"/>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11">
                  <a:moveTo>
                    <a:pt x="28" y="0"/>
                  </a:moveTo>
                  <a:lnTo>
                    <a:pt x="0" y="29"/>
                  </a:lnTo>
                  <a:lnTo>
                    <a:pt x="0" y="74"/>
                  </a:lnTo>
                  <a:lnTo>
                    <a:pt x="35" y="111"/>
                  </a:lnTo>
                  <a:lnTo>
                    <a:pt x="73" y="97"/>
                  </a:lnTo>
                  <a:lnTo>
                    <a:pt x="82" y="51"/>
                  </a:lnTo>
                  <a:lnTo>
                    <a:pt x="65" y="23"/>
                  </a:lnTo>
                  <a:lnTo>
                    <a:pt x="28"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4" name="Freeform 13"/>
            <p:cNvSpPr>
              <a:spLocks/>
            </p:cNvSpPr>
            <p:nvPr/>
          </p:nvSpPr>
          <p:spPr bwMode="auto">
            <a:xfrm>
              <a:off x="776" y="3720"/>
              <a:ext cx="250" cy="144"/>
            </a:xfrm>
            <a:custGeom>
              <a:avLst/>
              <a:gdLst>
                <a:gd name="T0" fmla="*/ 0 w 751"/>
                <a:gd name="T1" fmla="*/ 0 h 433"/>
                <a:gd name="T2" fmla="*/ 0 w 751"/>
                <a:gd name="T3" fmla="*/ 0 h 433"/>
                <a:gd name="T4" fmla="*/ 0 w 751"/>
                <a:gd name="T5" fmla="*/ 0 h 433"/>
                <a:gd name="T6" fmla="*/ 0 w 751"/>
                <a:gd name="T7" fmla="*/ 0 h 433"/>
                <a:gd name="T8" fmla="*/ 0 w 751"/>
                <a:gd name="T9" fmla="*/ 0 h 433"/>
                <a:gd name="T10" fmla="*/ 0 w 751"/>
                <a:gd name="T11" fmla="*/ 0 h 433"/>
                <a:gd name="T12" fmla="*/ 0 w 751"/>
                <a:gd name="T13" fmla="*/ 0 h 433"/>
                <a:gd name="T14" fmla="*/ 0 w 751"/>
                <a:gd name="T15" fmla="*/ 0 h 433"/>
                <a:gd name="T16" fmla="*/ 0 w 751"/>
                <a:gd name="T17" fmla="*/ 0 h 433"/>
                <a:gd name="T18" fmla="*/ 0 w 751"/>
                <a:gd name="T19" fmla="*/ 0 h 433"/>
                <a:gd name="T20" fmla="*/ 0 w 751"/>
                <a:gd name="T21" fmla="*/ 0 h 433"/>
                <a:gd name="T22" fmla="*/ 0 w 751"/>
                <a:gd name="T23" fmla="*/ 0 h 433"/>
                <a:gd name="T24" fmla="*/ 0 w 751"/>
                <a:gd name="T25" fmla="*/ 0 h 433"/>
                <a:gd name="T26" fmla="*/ 0 w 751"/>
                <a:gd name="T27" fmla="*/ 0 h 433"/>
                <a:gd name="T28" fmla="*/ 0 w 751"/>
                <a:gd name="T29" fmla="*/ 0 h 433"/>
                <a:gd name="T30" fmla="*/ 0 w 751"/>
                <a:gd name="T31" fmla="*/ 0 h 433"/>
                <a:gd name="T32" fmla="*/ 0 w 751"/>
                <a:gd name="T33" fmla="*/ 0 h 433"/>
                <a:gd name="T34" fmla="*/ 0 w 751"/>
                <a:gd name="T35" fmla="*/ 0 h 433"/>
                <a:gd name="T36" fmla="*/ 0 w 751"/>
                <a:gd name="T37" fmla="*/ 0 h 433"/>
                <a:gd name="T38" fmla="*/ 0 w 751"/>
                <a:gd name="T39" fmla="*/ 0 h 433"/>
                <a:gd name="T40" fmla="*/ 0 w 751"/>
                <a:gd name="T41" fmla="*/ 0 h 433"/>
                <a:gd name="T42" fmla="*/ 0 w 751"/>
                <a:gd name="T43" fmla="*/ 0 h 4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1"/>
                <a:gd name="T67" fmla="*/ 0 h 433"/>
                <a:gd name="T68" fmla="*/ 751 w 751"/>
                <a:gd name="T69" fmla="*/ 433 h 4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1" h="433">
                  <a:moveTo>
                    <a:pt x="23" y="0"/>
                  </a:moveTo>
                  <a:lnTo>
                    <a:pt x="0" y="75"/>
                  </a:lnTo>
                  <a:lnTo>
                    <a:pt x="37" y="165"/>
                  </a:lnTo>
                  <a:lnTo>
                    <a:pt x="58" y="292"/>
                  </a:lnTo>
                  <a:lnTo>
                    <a:pt x="161" y="379"/>
                  </a:lnTo>
                  <a:lnTo>
                    <a:pt x="258" y="320"/>
                  </a:lnTo>
                  <a:lnTo>
                    <a:pt x="324" y="253"/>
                  </a:lnTo>
                  <a:lnTo>
                    <a:pt x="346" y="187"/>
                  </a:lnTo>
                  <a:lnTo>
                    <a:pt x="418" y="193"/>
                  </a:lnTo>
                  <a:lnTo>
                    <a:pt x="418" y="240"/>
                  </a:lnTo>
                  <a:lnTo>
                    <a:pt x="405" y="298"/>
                  </a:lnTo>
                  <a:lnTo>
                    <a:pt x="435" y="357"/>
                  </a:lnTo>
                  <a:lnTo>
                    <a:pt x="545" y="433"/>
                  </a:lnTo>
                  <a:lnTo>
                    <a:pt x="656" y="388"/>
                  </a:lnTo>
                  <a:lnTo>
                    <a:pt x="729" y="320"/>
                  </a:lnTo>
                  <a:lnTo>
                    <a:pt x="751" y="245"/>
                  </a:lnTo>
                  <a:lnTo>
                    <a:pt x="744" y="60"/>
                  </a:lnTo>
                  <a:lnTo>
                    <a:pt x="597" y="16"/>
                  </a:lnTo>
                  <a:lnTo>
                    <a:pt x="354" y="45"/>
                  </a:lnTo>
                  <a:lnTo>
                    <a:pt x="191" y="16"/>
                  </a:lnTo>
                  <a:lnTo>
                    <a:pt x="23" y="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5" name="Freeform 14"/>
            <p:cNvSpPr>
              <a:spLocks/>
            </p:cNvSpPr>
            <p:nvPr/>
          </p:nvSpPr>
          <p:spPr bwMode="auto">
            <a:xfrm>
              <a:off x="677" y="3700"/>
              <a:ext cx="529" cy="526"/>
            </a:xfrm>
            <a:custGeom>
              <a:avLst/>
              <a:gdLst>
                <a:gd name="T0" fmla="*/ 0 w 1586"/>
                <a:gd name="T1" fmla="*/ 0 h 1578"/>
                <a:gd name="T2" fmla="*/ 0 w 1586"/>
                <a:gd name="T3" fmla="*/ 0 h 1578"/>
                <a:gd name="T4" fmla="*/ 0 w 1586"/>
                <a:gd name="T5" fmla="*/ 0 h 1578"/>
                <a:gd name="T6" fmla="*/ 0 w 1586"/>
                <a:gd name="T7" fmla="*/ 0 h 1578"/>
                <a:gd name="T8" fmla="*/ 0 w 1586"/>
                <a:gd name="T9" fmla="*/ 0 h 1578"/>
                <a:gd name="T10" fmla="*/ 0 w 1586"/>
                <a:gd name="T11" fmla="*/ 0 h 1578"/>
                <a:gd name="T12" fmla="*/ 0 w 1586"/>
                <a:gd name="T13" fmla="*/ 0 h 1578"/>
                <a:gd name="T14" fmla="*/ 0 w 1586"/>
                <a:gd name="T15" fmla="*/ 0 h 1578"/>
                <a:gd name="T16" fmla="*/ 0 w 1586"/>
                <a:gd name="T17" fmla="*/ 0 h 1578"/>
                <a:gd name="T18" fmla="*/ 0 w 1586"/>
                <a:gd name="T19" fmla="*/ 0 h 1578"/>
                <a:gd name="T20" fmla="*/ 0 w 1586"/>
                <a:gd name="T21" fmla="*/ 0 h 1578"/>
                <a:gd name="T22" fmla="*/ 0 w 1586"/>
                <a:gd name="T23" fmla="*/ 0 h 1578"/>
                <a:gd name="T24" fmla="*/ 0 w 1586"/>
                <a:gd name="T25" fmla="*/ 0 h 1578"/>
                <a:gd name="T26" fmla="*/ 0 w 1586"/>
                <a:gd name="T27" fmla="*/ 0 h 1578"/>
                <a:gd name="T28" fmla="*/ 0 w 1586"/>
                <a:gd name="T29" fmla="*/ 0 h 1578"/>
                <a:gd name="T30" fmla="*/ 0 w 1586"/>
                <a:gd name="T31" fmla="*/ 0 h 1578"/>
                <a:gd name="T32" fmla="*/ 0 w 1586"/>
                <a:gd name="T33" fmla="*/ 0 h 1578"/>
                <a:gd name="T34" fmla="*/ 0 w 1586"/>
                <a:gd name="T35" fmla="*/ 0 h 1578"/>
                <a:gd name="T36" fmla="*/ 0 w 1586"/>
                <a:gd name="T37" fmla="*/ 0 h 1578"/>
                <a:gd name="T38" fmla="*/ 0 w 1586"/>
                <a:gd name="T39" fmla="*/ 0 h 1578"/>
                <a:gd name="T40" fmla="*/ 0 w 1586"/>
                <a:gd name="T41" fmla="*/ 0 h 1578"/>
                <a:gd name="T42" fmla="*/ 0 w 1586"/>
                <a:gd name="T43" fmla="*/ 0 h 1578"/>
                <a:gd name="T44" fmla="*/ 0 w 1586"/>
                <a:gd name="T45" fmla="*/ 0 h 1578"/>
                <a:gd name="T46" fmla="*/ 0 w 1586"/>
                <a:gd name="T47" fmla="*/ 0 h 1578"/>
                <a:gd name="T48" fmla="*/ 0 w 1586"/>
                <a:gd name="T49" fmla="*/ 0 h 1578"/>
                <a:gd name="T50" fmla="*/ 0 w 1586"/>
                <a:gd name="T51" fmla="*/ 0 h 1578"/>
                <a:gd name="T52" fmla="*/ 0 w 1586"/>
                <a:gd name="T53" fmla="*/ 0 h 1578"/>
                <a:gd name="T54" fmla="*/ 0 w 1586"/>
                <a:gd name="T55" fmla="*/ 0 h 1578"/>
                <a:gd name="T56" fmla="*/ 0 w 1586"/>
                <a:gd name="T57" fmla="*/ 0 h 1578"/>
                <a:gd name="T58" fmla="*/ 0 w 1586"/>
                <a:gd name="T59" fmla="*/ 0 h 1578"/>
                <a:gd name="T60" fmla="*/ 0 w 1586"/>
                <a:gd name="T61" fmla="*/ 0 h 1578"/>
                <a:gd name="T62" fmla="*/ 0 w 1586"/>
                <a:gd name="T63" fmla="*/ 0 h 1578"/>
                <a:gd name="T64" fmla="*/ 0 w 1586"/>
                <a:gd name="T65" fmla="*/ 0 h 1578"/>
                <a:gd name="T66" fmla="*/ 0 w 1586"/>
                <a:gd name="T67" fmla="*/ 0 h 1578"/>
                <a:gd name="T68" fmla="*/ 0 w 1586"/>
                <a:gd name="T69" fmla="*/ 0 h 1578"/>
                <a:gd name="T70" fmla="*/ 0 w 1586"/>
                <a:gd name="T71" fmla="*/ 0 h 1578"/>
                <a:gd name="T72" fmla="*/ 0 w 1586"/>
                <a:gd name="T73" fmla="*/ 0 h 1578"/>
                <a:gd name="T74" fmla="*/ 0 w 1586"/>
                <a:gd name="T75" fmla="*/ 0 h 1578"/>
                <a:gd name="T76" fmla="*/ 0 w 1586"/>
                <a:gd name="T77" fmla="*/ 0 h 1578"/>
                <a:gd name="T78" fmla="*/ 0 w 1586"/>
                <a:gd name="T79" fmla="*/ 0 h 1578"/>
                <a:gd name="T80" fmla="*/ 0 w 1586"/>
                <a:gd name="T81" fmla="*/ 0 h 1578"/>
                <a:gd name="T82" fmla="*/ 0 w 1586"/>
                <a:gd name="T83" fmla="*/ 0 h 1578"/>
                <a:gd name="T84" fmla="*/ 0 w 1586"/>
                <a:gd name="T85" fmla="*/ 0 h 1578"/>
                <a:gd name="T86" fmla="*/ 0 w 1586"/>
                <a:gd name="T87" fmla="*/ 0 h 1578"/>
                <a:gd name="T88" fmla="*/ 0 w 1586"/>
                <a:gd name="T89" fmla="*/ 0 h 1578"/>
                <a:gd name="T90" fmla="*/ 0 w 1586"/>
                <a:gd name="T91" fmla="*/ 0 h 1578"/>
                <a:gd name="T92" fmla="*/ 0 w 1586"/>
                <a:gd name="T93" fmla="*/ 0 h 15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86"/>
                <a:gd name="T142" fmla="*/ 0 h 1578"/>
                <a:gd name="T143" fmla="*/ 1586 w 1586"/>
                <a:gd name="T144" fmla="*/ 1578 h 15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86" h="1578">
                  <a:moveTo>
                    <a:pt x="80" y="36"/>
                  </a:moveTo>
                  <a:lnTo>
                    <a:pt x="74" y="246"/>
                  </a:lnTo>
                  <a:lnTo>
                    <a:pt x="74" y="334"/>
                  </a:lnTo>
                  <a:lnTo>
                    <a:pt x="104" y="476"/>
                  </a:lnTo>
                  <a:lnTo>
                    <a:pt x="104" y="588"/>
                  </a:lnTo>
                  <a:lnTo>
                    <a:pt x="52" y="662"/>
                  </a:lnTo>
                  <a:lnTo>
                    <a:pt x="15" y="745"/>
                  </a:lnTo>
                  <a:lnTo>
                    <a:pt x="0" y="782"/>
                  </a:lnTo>
                  <a:lnTo>
                    <a:pt x="80" y="857"/>
                  </a:lnTo>
                  <a:lnTo>
                    <a:pt x="194" y="1034"/>
                  </a:lnTo>
                  <a:lnTo>
                    <a:pt x="266" y="1236"/>
                  </a:lnTo>
                  <a:lnTo>
                    <a:pt x="333" y="1421"/>
                  </a:lnTo>
                  <a:lnTo>
                    <a:pt x="428" y="1504"/>
                  </a:lnTo>
                  <a:lnTo>
                    <a:pt x="612" y="1563"/>
                  </a:lnTo>
                  <a:lnTo>
                    <a:pt x="783" y="1578"/>
                  </a:lnTo>
                  <a:lnTo>
                    <a:pt x="938" y="1578"/>
                  </a:lnTo>
                  <a:lnTo>
                    <a:pt x="1114" y="1518"/>
                  </a:lnTo>
                  <a:lnTo>
                    <a:pt x="1107" y="1354"/>
                  </a:lnTo>
                  <a:lnTo>
                    <a:pt x="1107" y="1304"/>
                  </a:lnTo>
                  <a:lnTo>
                    <a:pt x="1114" y="1191"/>
                  </a:lnTo>
                  <a:lnTo>
                    <a:pt x="1203" y="1050"/>
                  </a:lnTo>
                  <a:lnTo>
                    <a:pt x="1328" y="930"/>
                  </a:lnTo>
                  <a:lnTo>
                    <a:pt x="1454" y="878"/>
                  </a:lnTo>
                  <a:lnTo>
                    <a:pt x="1586" y="878"/>
                  </a:lnTo>
                  <a:lnTo>
                    <a:pt x="1571" y="765"/>
                  </a:lnTo>
                  <a:lnTo>
                    <a:pt x="1499" y="619"/>
                  </a:lnTo>
                  <a:lnTo>
                    <a:pt x="1336" y="602"/>
                  </a:lnTo>
                  <a:lnTo>
                    <a:pt x="1395" y="447"/>
                  </a:lnTo>
                  <a:lnTo>
                    <a:pt x="1402" y="177"/>
                  </a:lnTo>
                  <a:lnTo>
                    <a:pt x="1373" y="75"/>
                  </a:lnTo>
                  <a:lnTo>
                    <a:pt x="1300" y="29"/>
                  </a:lnTo>
                  <a:lnTo>
                    <a:pt x="1226" y="0"/>
                  </a:lnTo>
                  <a:lnTo>
                    <a:pt x="1231" y="104"/>
                  </a:lnTo>
                  <a:lnTo>
                    <a:pt x="1203" y="291"/>
                  </a:lnTo>
                  <a:lnTo>
                    <a:pt x="1135" y="476"/>
                  </a:lnTo>
                  <a:lnTo>
                    <a:pt x="1107" y="655"/>
                  </a:lnTo>
                  <a:lnTo>
                    <a:pt x="878" y="730"/>
                  </a:lnTo>
                  <a:lnTo>
                    <a:pt x="768" y="752"/>
                  </a:lnTo>
                  <a:lnTo>
                    <a:pt x="627" y="722"/>
                  </a:lnTo>
                  <a:lnTo>
                    <a:pt x="436" y="655"/>
                  </a:lnTo>
                  <a:lnTo>
                    <a:pt x="319" y="596"/>
                  </a:lnTo>
                  <a:lnTo>
                    <a:pt x="309" y="460"/>
                  </a:lnTo>
                  <a:lnTo>
                    <a:pt x="273" y="274"/>
                  </a:lnTo>
                  <a:lnTo>
                    <a:pt x="258" y="162"/>
                  </a:lnTo>
                  <a:lnTo>
                    <a:pt x="258" y="15"/>
                  </a:lnTo>
                  <a:lnTo>
                    <a:pt x="80"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6" name="Freeform 15"/>
            <p:cNvSpPr>
              <a:spLocks/>
            </p:cNvSpPr>
            <p:nvPr/>
          </p:nvSpPr>
          <p:spPr bwMode="auto">
            <a:xfrm>
              <a:off x="712" y="3911"/>
              <a:ext cx="51" cy="63"/>
            </a:xfrm>
            <a:custGeom>
              <a:avLst/>
              <a:gdLst>
                <a:gd name="T0" fmla="*/ 0 w 154"/>
                <a:gd name="T1" fmla="*/ 0 h 187"/>
                <a:gd name="T2" fmla="*/ 0 w 154"/>
                <a:gd name="T3" fmla="*/ 0 h 187"/>
                <a:gd name="T4" fmla="*/ 0 w 154"/>
                <a:gd name="T5" fmla="*/ 0 h 187"/>
                <a:gd name="T6" fmla="*/ 0 w 154"/>
                <a:gd name="T7" fmla="*/ 0 h 187"/>
                <a:gd name="T8" fmla="*/ 0 w 154"/>
                <a:gd name="T9" fmla="*/ 0 h 187"/>
                <a:gd name="T10" fmla="*/ 0 w 154"/>
                <a:gd name="T11" fmla="*/ 0 h 187"/>
                <a:gd name="T12" fmla="*/ 0 w 154"/>
                <a:gd name="T13" fmla="*/ 0 h 187"/>
                <a:gd name="T14" fmla="*/ 0 w 154"/>
                <a:gd name="T15" fmla="*/ 0 h 187"/>
                <a:gd name="T16" fmla="*/ 0 w 154"/>
                <a:gd name="T17" fmla="*/ 0 h 187"/>
                <a:gd name="T18" fmla="*/ 0 w 154"/>
                <a:gd name="T19" fmla="*/ 0 h 187"/>
                <a:gd name="T20" fmla="*/ 0 w 154"/>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87"/>
                <a:gd name="T35" fmla="*/ 154 w 154"/>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87">
                  <a:moveTo>
                    <a:pt x="81" y="0"/>
                  </a:moveTo>
                  <a:lnTo>
                    <a:pt x="21" y="15"/>
                  </a:lnTo>
                  <a:lnTo>
                    <a:pt x="0" y="104"/>
                  </a:lnTo>
                  <a:lnTo>
                    <a:pt x="13" y="179"/>
                  </a:lnTo>
                  <a:lnTo>
                    <a:pt x="66" y="187"/>
                  </a:lnTo>
                  <a:lnTo>
                    <a:pt x="118" y="179"/>
                  </a:lnTo>
                  <a:lnTo>
                    <a:pt x="147" y="119"/>
                  </a:lnTo>
                  <a:lnTo>
                    <a:pt x="154" y="67"/>
                  </a:lnTo>
                  <a:lnTo>
                    <a:pt x="132" y="15"/>
                  </a:lnTo>
                  <a:lnTo>
                    <a:pt x="81" y="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7" name="Freeform 16"/>
            <p:cNvSpPr>
              <a:spLocks/>
            </p:cNvSpPr>
            <p:nvPr/>
          </p:nvSpPr>
          <p:spPr bwMode="auto">
            <a:xfrm>
              <a:off x="1049" y="3934"/>
              <a:ext cx="66" cy="74"/>
            </a:xfrm>
            <a:custGeom>
              <a:avLst/>
              <a:gdLst>
                <a:gd name="T0" fmla="*/ 0 w 199"/>
                <a:gd name="T1" fmla="*/ 0 h 222"/>
                <a:gd name="T2" fmla="*/ 0 w 199"/>
                <a:gd name="T3" fmla="*/ 0 h 222"/>
                <a:gd name="T4" fmla="*/ 0 w 199"/>
                <a:gd name="T5" fmla="*/ 0 h 222"/>
                <a:gd name="T6" fmla="*/ 0 w 199"/>
                <a:gd name="T7" fmla="*/ 0 h 222"/>
                <a:gd name="T8" fmla="*/ 0 w 199"/>
                <a:gd name="T9" fmla="*/ 0 h 222"/>
                <a:gd name="T10" fmla="*/ 0 w 199"/>
                <a:gd name="T11" fmla="*/ 0 h 222"/>
                <a:gd name="T12" fmla="*/ 0 w 199"/>
                <a:gd name="T13" fmla="*/ 0 h 222"/>
                <a:gd name="T14" fmla="*/ 0 w 199"/>
                <a:gd name="T15" fmla="*/ 0 h 222"/>
                <a:gd name="T16" fmla="*/ 0 w 199"/>
                <a:gd name="T17" fmla="*/ 0 h 222"/>
                <a:gd name="T18" fmla="*/ 0 w 199"/>
                <a:gd name="T19" fmla="*/ 0 h 222"/>
                <a:gd name="T20" fmla="*/ 0 w 199"/>
                <a:gd name="T21" fmla="*/ 0 h 222"/>
                <a:gd name="T22" fmla="*/ 0 w 199"/>
                <a:gd name="T23" fmla="*/ 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222"/>
                <a:gd name="T38" fmla="*/ 199 w 199"/>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222">
                  <a:moveTo>
                    <a:pt x="37" y="30"/>
                  </a:moveTo>
                  <a:lnTo>
                    <a:pt x="7" y="88"/>
                  </a:lnTo>
                  <a:lnTo>
                    <a:pt x="0" y="148"/>
                  </a:lnTo>
                  <a:lnTo>
                    <a:pt x="53" y="222"/>
                  </a:lnTo>
                  <a:lnTo>
                    <a:pt x="117" y="222"/>
                  </a:lnTo>
                  <a:lnTo>
                    <a:pt x="177" y="200"/>
                  </a:lnTo>
                  <a:lnTo>
                    <a:pt x="199" y="133"/>
                  </a:lnTo>
                  <a:lnTo>
                    <a:pt x="199" y="60"/>
                  </a:lnTo>
                  <a:lnTo>
                    <a:pt x="156" y="15"/>
                  </a:lnTo>
                  <a:lnTo>
                    <a:pt x="96" y="0"/>
                  </a:lnTo>
                  <a:lnTo>
                    <a:pt x="37" y="3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8" name="Freeform 17"/>
            <p:cNvSpPr>
              <a:spLocks/>
            </p:cNvSpPr>
            <p:nvPr/>
          </p:nvSpPr>
          <p:spPr bwMode="auto">
            <a:xfrm>
              <a:off x="691" y="3394"/>
              <a:ext cx="44" cy="96"/>
            </a:xfrm>
            <a:custGeom>
              <a:avLst/>
              <a:gdLst>
                <a:gd name="T0" fmla="*/ 0 w 132"/>
                <a:gd name="T1" fmla="*/ 0 h 288"/>
                <a:gd name="T2" fmla="*/ 0 w 132"/>
                <a:gd name="T3" fmla="*/ 0 h 288"/>
                <a:gd name="T4" fmla="*/ 0 w 132"/>
                <a:gd name="T5" fmla="*/ 0 h 288"/>
                <a:gd name="T6" fmla="*/ 0 w 132"/>
                <a:gd name="T7" fmla="*/ 0 h 288"/>
                <a:gd name="T8" fmla="*/ 0 w 132"/>
                <a:gd name="T9" fmla="*/ 0 h 288"/>
                <a:gd name="T10" fmla="*/ 0 w 132"/>
                <a:gd name="T11" fmla="*/ 0 h 288"/>
                <a:gd name="T12" fmla="*/ 0 w 132"/>
                <a:gd name="T13" fmla="*/ 0 h 288"/>
                <a:gd name="T14" fmla="*/ 0 w 132"/>
                <a:gd name="T15" fmla="*/ 0 h 288"/>
                <a:gd name="T16" fmla="*/ 0 w 132"/>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288"/>
                <a:gd name="T29" fmla="*/ 132 w 132"/>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288">
                  <a:moveTo>
                    <a:pt x="132" y="0"/>
                  </a:moveTo>
                  <a:lnTo>
                    <a:pt x="83" y="142"/>
                  </a:lnTo>
                  <a:lnTo>
                    <a:pt x="44" y="288"/>
                  </a:lnTo>
                  <a:lnTo>
                    <a:pt x="0" y="222"/>
                  </a:lnTo>
                  <a:lnTo>
                    <a:pt x="0" y="148"/>
                  </a:lnTo>
                  <a:lnTo>
                    <a:pt x="34" y="54"/>
                  </a:lnTo>
                  <a:lnTo>
                    <a:pt x="75" y="9"/>
                  </a:lnTo>
                  <a:lnTo>
                    <a:pt x="132" y="0"/>
                  </a:lnTo>
                  <a:close/>
                </a:path>
              </a:pathLst>
            </a:custGeom>
            <a:solidFill>
              <a:srgbClr val="CA8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49" name="Freeform 18"/>
            <p:cNvSpPr>
              <a:spLocks/>
            </p:cNvSpPr>
            <p:nvPr/>
          </p:nvSpPr>
          <p:spPr bwMode="auto">
            <a:xfrm>
              <a:off x="1126" y="3387"/>
              <a:ext cx="61" cy="131"/>
            </a:xfrm>
            <a:custGeom>
              <a:avLst/>
              <a:gdLst>
                <a:gd name="T0" fmla="*/ 0 w 183"/>
                <a:gd name="T1" fmla="*/ 0 h 393"/>
                <a:gd name="T2" fmla="*/ 0 w 183"/>
                <a:gd name="T3" fmla="*/ 0 h 393"/>
                <a:gd name="T4" fmla="*/ 0 w 183"/>
                <a:gd name="T5" fmla="*/ 0 h 393"/>
                <a:gd name="T6" fmla="*/ 0 w 183"/>
                <a:gd name="T7" fmla="*/ 0 h 393"/>
                <a:gd name="T8" fmla="*/ 0 w 183"/>
                <a:gd name="T9" fmla="*/ 0 h 393"/>
                <a:gd name="T10" fmla="*/ 0 w 183"/>
                <a:gd name="T11" fmla="*/ 0 h 393"/>
                <a:gd name="T12" fmla="*/ 0 w 183"/>
                <a:gd name="T13" fmla="*/ 0 h 393"/>
                <a:gd name="T14" fmla="*/ 0 w 183"/>
                <a:gd name="T15" fmla="*/ 0 h 393"/>
                <a:gd name="T16" fmla="*/ 0 w 183"/>
                <a:gd name="T17" fmla="*/ 0 h 393"/>
                <a:gd name="T18" fmla="*/ 0 w 183"/>
                <a:gd name="T19" fmla="*/ 0 h 393"/>
                <a:gd name="T20" fmla="*/ 0 w 183"/>
                <a:gd name="T21" fmla="*/ 0 h 393"/>
                <a:gd name="T22" fmla="*/ 0 w 183"/>
                <a:gd name="T23" fmla="*/ 0 h 393"/>
                <a:gd name="T24" fmla="*/ 0 w 183"/>
                <a:gd name="T25" fmla="*/ 0 h 3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393"/>
                <a:gd name="T41" fmla="*/ 183 w 183"/>
                <a:gd name="T42" fmla="*/ 393 h 3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393">
                  <a:moveTo>
                    <a:pt x="0" y="22"/>
                  </a:moveTo>
                  <a:lnTo>
                    <a:pt x="64" y="154"/>
                  </a:lnTo>
                  <a:lnTo>
                    <a:pt x="113" y="342"/>
                  </a:lnTo>
                  <a:lnTo>
                    <a:pt x="119" y="393"/>
                  </a:lnTo>
                  <a:lnTo>
                    <a:pt x="148" y="292"/>
                  </a:lnTo>
                  <a:lnTo>
                    <a:pt x="179" y="263"/>
                  </a:lnTo>
                  <a:lnTo>
                    <a:pt x="172" y="205"/>
                  </a:lnTo>
                  <a:lnTo>
                    <a:pt x="183" y="154"/>
                  </a:lnTo>
                  <a:lnTo>
                    <a:pt x="142" y="94"/>
                  </a:lnTo>
                  <a:lnTo>
                    <a:pt x="128" y="26"/>
                  </a:lnTo>
                  <a:lnTo>
                    <a:pt x="30" y="0"/>
                  </a:lnTo>
                  <a:lnTo>
                    <a:pt x="0" y="22"/>
                  </a:lnTo>
                  <a:close/>
                </a:path>
              </a:pathLst>
            </a:custGeom>
            <a:solidFill>
              <a:srgbClr val="CA8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0" name="Freeform 19"/>
            <p:cNvSpPr>
              <a:spLocks/>
            </p:cNvSpPr>
            <p:nvPr/>
          </p:nvSpPr>
          <p:spPr bwMode="auto">
            <a:xfrm>
              <a:off x="793" y="3512"/>
              <a:ext cx="50" cy="51"/>
            </a:xfrm>
            <a:custGeom>
              <a:avLst/>
              <a:gdLst>
                <a:gd name="T0" fmla="*/ 0 w 148"/>
                <a:gd name="T1" fmla="*/ 0 h 154"/>
                <a:gd name="T2" fmla="*/ 0 w 148"/>
                <a:gd name="T3" fmla="*/ 0 h 154"/>
                <a:gd name="T4" fmla="*/ 0 w 148"/>
                <a:gd name="T5" fmla="*/ 0 h 154"/>
                <a:gd name="T6" fmla="*/ 0 w 148"/>
                <a:gd name="T7" fmla="*/ 0 h 154"/>
                <a:gd name="T8" fmla="*/ 0 w 148"/>
                <a:gd name="T9" fmla="*/ 0 h 154"/>
                <a:gd name="T10" fmla="*/ 0 w 148"/>
                <a:gd name="T11" fmla="*/ 0 h 154"/>
                <a:gd name="T12" fmla="*/ 0 w 148"/>
                <a:gd name="T13" fmla="*/ 0 h 154"/>
                <a:gd name="T14" fmla="*/ 0 w 148"/>
                <a:gd name="T15" fmla="*/ 0 h 154"/>
                <a:gd name="T16" fmla="*/ 0 w 148"/>
                <a:gd name="T17" fmla="*/ 0 h 154"/>
                <a:gd name="T18" fmla="*/ 0 w 148"/>
                <a:gd name="T19" fmla="*/ 0 h 154"/>
                <a:gd name="T20" fmla="*/ 0 w 148"/>
                <a:gd name="T21" fmla="*/ 0 h 154"/>
                <a:gd name="T22" fmla="*/ 0 w 148"/>
                <a:gd name="T23" fmla="*/ 0 h 154"/>
                <a:gd name="T24" fmla="*/ 0 w 148"/>
                <a:gd name="T25" fmla="*/ 0 h 154"/>
                <a:gd name="T26" fmla="*/ 0 w 148"/>
                <a:gd name="T27" fmla="*/ 0 h 154"/>
                <a:gd name="T28" fmla="*/ 0 w 148"/>
                <a:gd name="T29" fmla="*/ 0 h 154"/>
                <a:gd name="T30" fmla="*/ 0 w 148"/>
                <a:gd name="T31" fmla="*/ 0 h 154"/>
                <a:gd name="T32" fmla="*/ 0 w 148"/>
                <a:gd name="T33" fmla="*/ 0 h 154"/>
                <a:gd name="T34" fmla="*/ 0 w 148"/>
                <a:gd name="T35" fmla="*/ 0 h 154"/>
                <a:gd name="T36" fmla="*/ 0 w 148"/>
                <a:gd name="T37" fmla="*/ 0 h 154"/>
                <a:gd name="T38" fmla="*/ 0 w 148"/>
                <a:gd name="T39" fmla="*/ 0 h 154"/>
                <a:gd name="T40" fmla="*/ 0 w 148"/>
                <a:gd name="T41" fmla="*/ 0 h 154"/>
                <a:gd name="T42" fmla="*/ 0 w 148"/>
                <a:gd name="T43" fmla="*/ 0 h 154"/>
                <a:gd name="T44" fmla="*/ 0 w 148"/>
                <a:gd name="T45" fmla="*/ 0 h 154"/>
                <a:gd name="T46" fmla="*/ 0 w 148"/>
                <a:gd name="T47" fmla="*/ 0 h 154"/>
                <a:gd name="T48" fmla="*/ 0 w 148"/>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154"/>
                <a:gd name="T77" fmla="*/ 148 w 148"/>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154">
                  <a:moveTo>
                    <a:pt x="72" y="0"/>
                  </a:moveTo>
                  <a:lnTo>
                    <a:pt x="32" y="18"/>
                  </a:lnTo>
                  <a:lnTo>
                    <a:pt x="6" y="45"/>
                  </a:lnTo>
                  <a:lnTo>
                    <a:pt x="0" y="86"/>
                  </a:lnTo>
                  <a:lnTo>
                    <a:pt x="4" y="123"/>
                  </a:lnTo>
                  <a:lnTo>
                    <a:pt x="24" y="145"/>
                  </a:lnTo>
                  <a:lnTo>
                    <a:pt x="53" y="154"/>
                  </a:lnTo>
                  <a:lnTo>
                    <a:pt x="83" y="154"/>
                  </a:lnTo>
                  <a:lnTo>
                    <a:pt x="109" y="123"/>
                  </a:lnTo>
                  <a:lnTo>
                    <a:pt x="137" y="81"/>
                  </a:lnTo>
                  <a:lnTo>
                    <a:pt x="148" y="64"/>
                  </a:lnTo>
                  <a:lnTo>
                    <a:pt x="125" y="59"/>
                  </a:lnTo>
                  <a:lnTo>
                    <a:pt x="137" y="42"/>
                  </a:lnTo>
                  <a:lnTo>
                    <a:pt x="121" y="34"/>
                  </a:lnTo>
                  <a:lnTo>
                    <a:pt x="117" y="8"/>
                  </a:lnTo>
                  <a:lnTo>
                    <a:pt x="96" y="8"/>
                  </a:lnTo>
                  <a:lnTo>
                    <a:pt x="102" y="34"/>
                  </a:lnTo>
                  <a:lnTo>
                    <a:pt x="96" y="59"/>
                  </a:lnTo>
                  <a:lnTo>
                    <a:pt x="62" y="71"/>
                  </a:lnTo>
                  <a:lnTo>
                    <a:pt x="50" y="56"/>
                  </a:lnTo>
                  <a:lnTo>
                    <a:pt x="36" y="42"/>
                  </a:lnTo>
                  <a:lnTo>
                    <a:pt x="46" y="31"/>
                  </a:lnTo>
                  <a:lnTo>
                    <a:pt x="65" y="18"/>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1" name="Freeform 20"/>
            <p:cNvSpPr>
              <a:spLocks/>
            </p:cNvSpPr>
            <p:nvPr/>
          </p:nvSpPr>
          <p:spPr bwMode="auto">
            <a:xfrm>
              <a:off x="991" y="3506"/>
              <a:ext cx="47" cy="61"/>
            </a:xfrm>
            <a:custGeom>
              <a:avLst/>
              <a:gdLst>
                <a:gd name="T0" fmla="*/ 0 w 143"/>
                <a:gd name="T1" fmla="*/ 0 h 184"/>
                <a:gd name="T2" fmla="*/ 0 w 143"/>
                <a:gd name="T3" fmla="*/ 0 h 184"/>
                <a:gd name="T4" fmla="*/ 0 w 143"/>
                <a:gd name="T5" fmla="*/ 0 h 184"/>
                <a:gd name="T6" fmla="*/ 0 w 143"/>
                <a:gd name="T7" fmla="*/ 0 h 184"/>
                <a:gd name="T8" fmla="*/ 0 w 143"/>
                <a:gd name="T9" fmla="*/ 0 h 184"/>
                <a:gd name="T10" fmla="*/ 0 w 143"/>
                <a:gd name="T11" fmla="*/ 0 h 184"/>
                <a:gd name="T12" fmla="*/ 0 w 143"/>
                <a:gd name="T13" fmla="*/ 0 h 184"/>
                <a:gd name="T14" fmla="*/ 0 w 143"/>
                <a:gd name="T15" fmla="*/ 0 h 184"/>
                <a:gd name="T16" fmla="*/ 0 w 143"/>
                <a:gd name="T17" fmla="*/ 0 h 184"/>
                <a:gd name="T18" fmla="*/ 0 w 143"/>
                <a:gd name="T19" fmla="*/ 0 h 184"/>
                <a:gd name="T20" fmla="*/ 0 w 143"/>
                <a:gd name="T21" fmla="*/ 0 h 184"/>
                <a:gd name="T22" fmla="*/ 0 w 143"/>
                <a:gd name="T23" fmla="*/ 0 h 184"/>
                <a:gd name="T24" fmla="*/ 0 w 143"/>
                <a:gd name="T25" fmla="*/ 0 h 184"/>
                <a:gd name="T26" fmla="*/ 0 w 143"/>
                <a:gd name="T27" fmla="*/ 0 h 184"/>
                <a:gd name="T28" fmla="*/ 0 w 143"/>
                <a:gd name="T29" fmla="*/ 0 h 184"/>
                <a:gd name="T30" fmla="*/ 0 w 143"/>
                <a:gd name="T31" fmla="*/ 0 h 184"/>
                <a:gd name="T32" fmla="*/ 0 w 143"/>
                <a:gd name="T33" fmla="*/ 0 h 184"/>
                <a:gd name="T34" fmla="*/ 0 w 143"/>
                <a:gd name="T35" fmla="*/ 0 h 184"/>
                <a:gd name="T36" fmla="*/ 0 w 143"/>
                <a:gd name="T37" fmla="*/ 0 h 184"/>
                <a:gd name="T38" fmla="*/ 0 w 143"/>
                <a:gd name="T39" fmla="*/ 0 h 184"/>
                <a:gd name="T40" fmla="*/ 0 w 143"/>
                <a:gd name="T41" fmla="*/ 0 h 184"/>
                <a:gd name="T42" fmla="*/ 0 w 143"/>
                <a:gd name="T43" fmla="*/ 0 h 184"/>
                <a:gd name="T44" fmla="*/ 0 w 143"/>
                <a:gd name="T45" fmla="*/ 0 h 184"/>
                <a:gd name="T46" fmla="*/ 0 w 143"/>
                <a:gd name="T47" fmla="*/ 0 h 184"/>
                <a:gd name="T48" fmla="*/ 0 w 143"/>
                <a:gd name="T49" fmla="*/ 0 h 184"/>
                <a:gd name="T50" fmla="*/ 0 w 143"/>
                <a:gd name="T51" fmla="*/ 0 h 184"/>
                <a:gd name="T52" fmla="*/ 0 w 143"/>
                <a:gd name="T53" fmla="*/ 0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3"/>
                <a:gd name="T82" fmla="*/ 0 h 184"/>
                <a:gd name="T83" fmla="*/ 143 w 143"/>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3" h="184">
                  <a:moveTo>
                    <a:pt x="46" y="10"/>
                  </a:moveTo>
                  <a:lnTo>
                    <a:pt x="54" y="44"/>
                  </a:lnTo>
                  <a:lnTo>
                    <a:pt x="15" y="30"/>
                  </a:lnTo>
                  <a:lnTo>
                    <a:pt x="20" y="56"/>
                  </a:lnTo>
                  <a:lnTo>
                    <a:pt x="6" y="70"/>
                  </a:lnTo>
                  <a:lnTo>
                    <a:pt x="12" y="96"/>
                  </a:lnTo>
                  <a:lnTo>
                    <a:pt x="0" y="115"/>
                  </a:lnTo>
                  <a:lnTo>
                    <a:pt x="12" y="124"/>
                  </a:lnTo>
                  <a:lnTo>
                    <a:pt x="2" y="134"/>
                  </a:lnTo>
                  <a:lnTo>
                    <a:pt x="58" y="184"/>
                  </a:lnTo>
                  <a:lnTo>
                    <a:pt x="91" y="178"/>
                  </a:lnTo>
                  <a:lnTo>
                    <a:pt x="121" y="163"/>
                  </a:lnTo>
                  <a:lnTo>
                    <a:pt x="143" y="129"/>
                  </a:lnTo>
                  <a:lnTo>
                    <a:pt x="143" y="104"/>
                  </a:lnTo>
                  <a:lnTo>
                    <a:pt x="139" y="74"/>
                  </a:lnTo>
                  <a:lnTo>
                    <a:pt x="130" y="60"/>
                  </a:lnTo>
                  <a:lnTo>
                    <a:pt x="130" y="89"/>
                  </a:lnTo>
                  <a:lnTo>
                    <a:pt x="130" y="108"/>
                  </a:lnTo>
                  <a:lnTo>
                    <a:pt x="84" y="115"/>
                  </a:lnTo>
                  <a:lnTo>
                    <a:pt x="80" y="99"/>
                  </a:lnTo>
                  <a:lnTo>
                    <a:pt x="61" y="77"/>
                  </a:lnTo>
                  <a:lnTo>
                    <a:pt x="100" y="44"/>
                  </a:lnTo>
                  <a:lnTo>
                    <a:pt x="121" y="49"/>
                  </a:lnTo>
                  <a:lnTo>
                    <a:pt x="100" y="23"/>
                  </a:lnTo>
                  <a:lnTo>
                    <a:pt x="61" y="0"/>
                  </a:lnTo>
                  <a:lnTo>
                    <a:pt x="4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2" name="Freeform 21"/>
            <p:cNvSpPr>
              <a:spLocks/>
            </p:cNvSpPr>
            <p:nvPr/>
          </p:nvSpPr>
          <p:spPr bwMode="auto">
            <a:xfrm>
              <a:off x="844" y="3500"/>
              <a:ext cx="137" cy="67"/>
            </a:xfrm>
            <a:custGeom>
              <a:avLst/>
              <a:gdLst>
                <a:gd name="T0" fmla="*/ 0 w 411"/>
                <a:gd name="T1" fmla="*/ 0 h 200"/>
                <a:gd name="T2" fmla="*/ 0 w 411"/>
                <a:gd name="T3" fmla="*/ 0 h 200"/>
                <a:gd name="T4" fmla="*/ 0 w 411"/>
                <a:gd name="T5" fmla="*/ 0 h 200"/>
                <a:gd name="T6" fmla="*/ 0 w 411"/>
                <a:gd name="T7" fmla="*/ 0 h 200"/>
                <a:gd name="T8" fmla="*/ 0 w 411"/>
                <a:gd name="T9" fmla="*/ 0 h 200"/>
                <a:gd name="T10" fmla="*/ 0 w 411"/>
                <a:gd name="T11" fmla="*/ 0 h 200"/>
                <a:gd name="T12" fmla="*/ 0 w 411"/>
                <a:gd name="T13" fmla="*/ 0 h 200"/>
                <a:gd name="T14" fmla="*/ 0 w 411"/>
                <a:gd name="T15" fmla="*/ 0 h 200"/>
                <a:gd name="T16" fmla="*/ 0 w 411"/>
                <a:gd name="T17" fmla="*/ 0 h 200"/>
                <a:gd name="T18" fmla="*/ 0 w 411"/>
                <a:gd name="T19" fmla="*/ 0 h 200"/>
                <a:gd name="T20" fmla="*/ 0 w 411"/>
                <a:gd name="T21" fmla="*/ 0 h 200"/>
                <a:gd name="T22" fmla="*/ 0 w 411"/>
                <a:gd name="T23" fmla="*/ 0 h 200"/>
                <a:gd name="T24" fmla="*/ 0 w 411"/>
                <a:gd name="T25" fmla="*/ 0 h 200"/>
                <a:gd name="T26" fmla="*/ 0 w 411"/>
                <a:gd name="T27" fmla="*/ 0 h 200"/>
                <a:gd name="T28" fmla="*/ 0 w 411"/>
                <a:gd name="T29" fmla="*/ 0 h 200"/>
                <a:gd name="T30" fmla="*/ 0 w 411"/>
                <a:gd name="T31" fmla="*/ 0 h 200"/>
                <a:gd name="T32" fmla="*/ 0 w 411"/>
                <a:gd name="T33" fmla="*/ 0 h 200"/>
                <a:gd name="T34" fmla="*/ 0 w 411"/>
                <a:gd name="T35" fmla="*/ 0 h 200"/>
                <a:gd name="T36" fmla="*/ 0 w 411"/>
                <a:gd name="T37" fmla="*/ 0 h 200"/>
                <a:gd name="T38" fmla="*/ 0 w 411"/>
                <a:gd name="T39" fmla="*/ 0 h 200"/>
                <a:gd name="T40" fmla="*/ 0 w 411"/>
                <a:gd name="T41" fmla="*/ 0 h 200"/>
                <a:gd name="T42" fmla="*/ 0 w 411"/>
                <a:gd name="T43" fmla="*/ 0 h 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1"/>
                <a:gd name="T67" fmla="*/ 0 h 200"/>
                <a:gd name="T68" fmla="*/ 411 w 411"/>
                <a:gd name="T69" fmla="*/ 200 h 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1" h="200">
                  <a:moveTo>
                    <a:pt x="127" y="52"/>
                  </a:moveTo>
                  <a:lnTo>
                    <a:pt x="105" y="93"/>
                  </a:lnTo>
                  <a:lnTo>
                    <a:pt x="67" y="131"/>
                  </a:lnTo>
                  <a:lnTo>
                    <a:pt x="0" y="188"/>
                  </a:lnTo>
                  <a:lnTo>
                    <a:pt x="85" y="145"/>
                  </a:lnTo>
                  <a:lnTo>
                    <a:pt x="136" y="131"/>
                  </a:lnTo>
                  <a:lnTo>
                    <a:pt x="203" y="131"/>
                  </a:lnTo>
                  <a:lnTo>
                    <a:pt x="292" y="140"/>
                  </a:lnTo>
                  <a:lnTo>
                    <a:pt x="351" y="175"/>
                  </a:lnTo>
                  <a:lnTo>
                    <a:pt x="351" y="157"/>
                  </a:lnTo>
                  <a:lnTo>
                    <a:pt x="411" y="200"/>
                  </a:lnTo>
                  <a:lnTo>
                    <a:pt x="359" y="154"/>
                  </a:lnTo>
                  <a:lnTo>
                    <a:pt x="304" y="115"/>
                  </a:lnTo>
                  <a:lnTo>
                    <a:pt x="263" y="72"/>
                  </a:lnTo>
                  <a:lnTo>
                    <a:pt x="237" y="26"/>
                  </a:lnTo>
                  <a:lnTo>
                    <a:pt x="233" y="72"/>
                  </a:lnTo>
                  <a:lnTo>
                    <a:pt x="203" y="0"/>
                  </a:lnTo>
                  <a:lnTo>
                    <a:pt x="185" y="39"/>
                  </a:lnTo>
                  <a:lnTo>
                    <a:pt x="169" y="16"/>
                  </a:lnTo>
                  <a:lnTo>
                    <a:pt x="131" y="86"/>
                  </a:lnTo>
                  <a:lnTo>
                    <a:pt x="127"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3" name="Freeform 22"/>
            <p:cNvSpPr>
              <a:spLocks/>
            </p:cNvSpPr>
            <p:nvPr/>
          </p:nvSpPr>
          <p:spPr bwMode="auto">
            <a:xfrm>
              <a:off x="859" y="3593"/>
              <a:ext cx="86" cy="64"/>
            </a:xfrm>
            <a:custGeom>
              <a:avLst/>
              <a:gdLst>
                <a:gd name="T0" fmla="*/ 0 w 259"/>
                <a:gd name="T1" fmla="*/ 0 h 192"/>
                <a:gd name="T2" fmla="*/ 0 w 259"/>
                <a:gd name="T3" fmla="*/ 0 h 192"/>
                <a:gd name="T4" fmla="*/ 0 w 259"/>
                <a:gd name="T5" fmla="*/ 0 h 192"/>
                <a:gd name="T6" fmla="*/ 0 w 259"/>
                <a:gd name="T7" fmla="*/ 0 h 192"/>
                <a:gd name="T8" fmla="*/ 0 w 259"/>
                <a:gd name="T9" fmla="*/ 0 h 192"/>
                <a:gd name="T10" fmla="*/ 0 w 259"/>
                <a:gd name="T11" fmla="*/ 0 h 192"/>
                <a:gd name="T12" fmla="*/ 0 w 259"/>
                <a:gd name="T13" fmla="*/ 0 h 192"/>
                <a:gd name="T14" fmla="*/ 0 w 259"/>
                <a:gd name="T15" fmla="*/ 0 h 192"/>
                <a:gd name="T16" fmla="*/ 0 w 259"/>
                <a:gd name="T17" fmla="*/ 0 h 192"/>
                <a:gd name="T18" fmla="*/ 0 w 259"/>
                <a:gd name="T19" fmla="*/ 0 h 192"/>
                <a:gd name="T20" fmla="*/ 0 w 259"/>
                <a:gd name="T21" fmla="*/ 0 h 192"/>
                <a:gd name="T22" fmla="*/ 0 w 259"/>
                <a:gd name="T23" fmla="*/ 0 h 192"/>
                <a:gd name="T24" fmla="*/ 0 w 259"/>
                <a:gd name="T25" fmla="*/ 0 h 192"/>
                <a:gd name="T26" fmla="*/ 0 w 259"/>
                <a:gd name="T27" fmla="*/ 0 h 192"/>
                <a:gd name="T28" fmla="*/ 0 w 259"/>
                <a:gd name="T29" fmla="*/ 0 h 192"/>
                <a:gd name="T30" fmla="*/ 0 w 259"/>
                <a:gd name="T31" fmla="*/ 0 h 192"/>
                <a:gd name="T32" fmla="*/ 0 w 259"/>
                <a:gd name="T33" fmla="*/ 0 h 192"/>
                <a:gd name="T34" fmla="*/ 0 w 259"/>
                <a:gd name="T35" fmla="*/ 0 h 192"/>
                <a:gd name="T36" fmla="*/ 0 w 259"/>
                <a:gd name="T37" fmla="*/ 0 h 192"/>
                <a:gd name="T38" fmla="*/ 0 w 259"/>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9"/>
                <a:gd name="T61" fmla="*/ 0 h 192"/>
                <a:gd name="T62" fmla="*/ 259 w 259"/>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9" h="192">
                  <a:moveTo>
                    <a:pt x="40" y="0"/>
                  </a:moveTo>
                  <a:lnTo>
                    <a:pt x="40" y="48"/>
                  </a:lnTo>
                  <a:lnTo>
                    <a:pt x="124" y="54"/>
                  </a:lnTo>
                  <a:lnTo>
                    <a:pt x="145" y="22"/>
                  </a:lnTo>
                  <a:lnTo>
                    <a:pt x="161" y="54"/>
                  </a:lnTo>
                  <a:lnTo>
                    <a:pt x="239" y="48"/>
                  </a:lnTo>
                  <a:lnTo>
                    <a:pt x="243" y="22"/>
                  </a:lnTo>
                  <a:lnTo>
                    <a:pt x="259" y="43"/>
                  </a:lnTo>
                  <a:lnTo>
                    <a:pt x="259" y="73"/>
                  </a:lnTo>
                  <a:lnTo>
                    <a:pt x="255" y="99"/>
                  </a:lnTo>
                  <a:lnTo>
                    <a:pt x="229" y="128"/>
                  </a:lnTo>
                  <a:lnTo>
                    <a:pt x="140" y="192"/>
                  </a:lnTo>
                  <a:lnTo>
                    <a:pt x="60" y="148"/>
                  </a:lnTo>
                  <a:lnTo>
                    <a:pt x="26" y="116"/>
                  </a:lnTo>
                  <a:lnTo>
                    <a:pt x="10" y="94"/>
                  </a:lnTo>
                  <a:lnTo>
                    <a:pt x="0" y="64"/>
                  </a:lnTo>
                  <a:lnTo>
                    <a:pt x="7" y="35"/>
                  </a:lnTo>
                  <a:lnTo>
                    <a:pt x="18" y="18"/>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4" name="Freeform 23"/>
            <p:cNvSpPr>
              <a:spLocks/>
            </p:cNvSpPr>
            <p:nvPr/>
          </p:nvSpPr>
          <p:spPr bwMode="auto">
            <a:xfrm>
              <a:off x="870" y="3589"/>
              <a:ext cx="70" cy="20"/>
            </a:xfrm>
            <a:custGeom>
              <a:avLst/>
              <a:gdLst>
                <a:gd name="T0" fmla="*/ 0 w 208"/>
                <a:gd name="T1" fmla="*/ 0 h 61"/>
                <a:gd name="T2" fmla="*/ 0 w 208"/>
                <a:gd name="T3" fmla="*/ 0 h 61"/>
                <a:gd name="T4" fmla="*/ 0 w 208"/>
                <a:gd name="T5" fmla="*/ 0 h 61"/>
                <a:gd name="T6" fmla="*/ 0 w 208"/>
                <a:gd name="T7" fmla="*/ 0 h 61"/>
                <a:gd name="T8" fmla="*/ 0 w 208"/>
                <a:gd name="T9" fmla="*/ 0 h 61"/>
                <a:gd name="T10" fmla="*/ 0 w 208"/>
                <a:gd name="T11" fmla="*/ 0 h 61"/>
                <a:gd name="T12" fmla="*/ 0 w 208"/>
                <a:gd name="T13" fmla="*/ 0 h 61"/>
                <a:gd name="T14" fmla="*/ 0 w 208"/>
                <a:gd name="T15" fmla="*/ 0 h 61"/>
                <a:gd name="T16" fmla="*/ 0 w 208"/>
                <a:gd name="T17" fmla="*/ 0 h 61"/>
                <a:gd name="T18" fmla="*/ 0 w 208"/>
                <a:gd name="T19" fmla="*/ 0 h 61"/>
                <a:gd name="T20" fmla="*/ 0 w 208"/>
                <a:gd name="T21" fmla="*/ 0 h 61"/>
                <a:gd name="T22" fmla="*/ 0 w 208"/>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61"/>
                <a:gd name="T38" fmla="*/ 208 w 208"/>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61">
                  <a:moveTo>
                    <a:pt x="0" y="33"/>
                  </a:moveTo>
                  <a:lnTo>
                    <a:pt x="80" y="33"/>
                  </a:lnTo>
                  <a:lnTo>
                    <a:pt x="110" y="61"/>
                  </a:lnTo>
                  <a:lnTo>
                    <a:pt x="138" y="41"/>
                  </a:lnTo>
                  <a:lnTo>
                    <a:pt x="208" y="33"/>
                  </a:lnTo>
                  <a:lnTo>
                    <a:pt x="186" y="11"/>
                  </a:lnTo>
                  <a:lnTo>
                    <a:pt x="153" y="0"/>
                  </a:lnTo>
                  <a:lnTo>
                    <a:pt x="56" y="0"/>
                  </a:lnTo>
                  <a:lnTo>
                    <a:pt x="22" y="3"/>
                  </a:lnTo>
                  <a:lnTo>
                    <a:pt x="5" y="11"/>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5" name="Freeform 24"/>
            <p:cNvSpPr>
              <a:spLocks/>
            </p:cNvSpPr>
            <p:nvPr/>
          </p:nvSpPr>
          <p:spPr bwMode="auto">
            <a:xfrm>
              <a:off x="690" y="3481"/>
              <a:ext cx="481" cy="261"/>
            </a:xfrm>
            <a:custGeom>
              <a:avLst/>
              <a:gdLst>
                <a:gd name="T0" fmla="*/ 0 w 1443"/>
                <a:gd name="T1" fmla="*/ 0 h 785"/>
                <a:gd name="T2" fmla="*/ 0 w 1443"/>
                <a:gd name="T3" fmla="*/ 0 h 785"/>
                <a:gd name="T4" fmla="*/ 0 w 1443"/>
                <a:gd name="T5" fmla="*/ 0 h 785"/>
                <a:gd name="T6" fmla="*/ 0 w 1443"/>
                <a:gd name="T7" fmla="*/ 0 h 785"/>
                <a:gd name="T8" fmla="*/ 0 w 1443"/>
                <a:gd name="T9" fmla="*/ 0 h 785"/>
                <a:gd name="T10" fmla="*/ 0 w 1443"/>
                <a:gd name="T11" fmla="*/ 0 h 785"/>
                <a:gd name="T12" fmla="*/ 0 w 1443"/>
                <a:gd name="T13" fmla="*/ 0 h 785"/>
                <a:gd name="T14" fmla="*/ 0 w 1443"/>
                <a:gd name="T15" fmla="*/ 0 h 785"/>
                <a:gd name="T16" fmla="*/ 0 w 1443"/>
                <a:gd name="T17" fmla="*/ 0 h 785"/>
                <a:gd name="T18" fmla="*/ 0 w 1443"/>
                <a:gd name="T19" fmla="*/ 0 h 785"/>
                <a:gd name="T20" fmla="*/ 0 w 1443"/>
                <a:gd name="T21" fmla="*/ 0 h 785"/>
                <a:gd name="T22" fmla="*/ 0 w 1443"/>
                <a:gd name="T23" fmla="*/ 0 h 785"/>
                <a:gd name="T24" fmla="*/ 0 w 1443"/>
                <a:gd name="T25" fmla="*/ 0 h 785"/>
                <a:gd name="T26" fmla="*/ 0 w 1443"/>
                <a:gd name="T27" fmla="*/ 0 h 785"/>
                <a:gd name="T28" fmla="*/ 0 w 1443"/>
                <a:gd name="T29" fmla="*/ 0 h 785"/>
                <a:gd name="T30" fmla="*/ 0 w 1443"/>
                <a:gd name="T31" fmla="*/ 0 h 785"/>
                <a:gd name="T32" fmla="*/ 0 w 1443"/>
                <a:gd name="T33" fmla="*/ 0 h 785"/>
                <a:gd name="T34" fmla="*/ 0 w 1443"/>
                <a:gd name="T35" fmla="*/ 0 h 785"/>
                <a:gd name="T36" fmla="*/ 0 w 1443"/>
                <a:gd name="T37" fmla="*/ 0 h 785"/>
                <a:gd name="T38" fmla="*/ 0 w 1443"/>
                <a:gd name="T39" fmla="*/ 0 h 785"/>
                <a:gd name="T40" fmla="*/ 0 w 1443"/>
                <a:gd name="T41" fmla="*/ 0 h 785"/>
                <a:gd name="T42" fmla="*/ 0 w 1443"/>
                <a:gd name="T43" fmla="*/ 0 h 785"/>
                <a:gd name="T44" fmla="*/ 0 w 1443"/>
                <a:gd name="T45" fmla="*/ 0 h 785"/>
                <a:gd name="T46" fmla="*/ 0 w 1443"/>
                <a:gd name="T47" fmla="*/ 0 h 785"/>
                <a:gd name="T48" fmla="*/ 0 w 1443"/>
                <a:gd name="T49" fmla="*/ 0 h 785"/>
                <a:gd name="T50" fmla="*/ 0 w 1443"/>
                <a:gd name="T51" fmla="*/ 0 h 785"/>
                <a:gd name="T52" fmla="*/ 0 w 1443"/>
                <a:gd name="T53" fmla="*/ 0 h 785"/>
                <a:gd name="T54" fmla="*/ 0 w 1443"/>
                <a:gd name="T55" fmla="*/ 0 h 785"/>
                <a:gd name="T56" fmla="*/ 0 w 1443"/>
                <a:gd name="T57" fmla="*/ 0 h 785"/>
                <a:gd name="T58" fmla="*/ 0 w 1443"/>
                <a:gd name="T59" fmla="*/ 0 h 785"/>
                <a:gd name="T60" fmla="*/ 0 w 1443"/>
                <a:gd name="T61" fmla="*/ 0 h 785"/>
                <a:gd name="T62" fmla="*/ 0 w 1443"/>
                <a:gd name="T63" fmla="*/ 0 h 785"/>
                <a:gd name="T64" fmla="*/ 0 w 1443"/>
                <a:gd name="T65" fmla="*/ 0 h 785"/>
                <a:gd name="T66" fmla="*/ 0 w 1443"/>
                <a:gd name="T67" fmla="*/ 0 h 785"/>
                <a:gd name="T68" fmla="*/ 0 w 1443"/>
                <a:gd name="T69" fmla="*/ 0 h 785"/>
                <a:gd name="T70" fmla="*/ 0 w 1443"/>
                <a:gd name="T71" fmla="*/ 0 h 785"/>
                <a:gd name="T72" fmla="*/ 0 w 1443"/>
                <a:gd name="T73" fmla="*/ 0 h 785"/>
                <a:gd name="T74" fmla="*/ 0 w 1443"/>
                <a:gd name="T75" fmla="*/ 0 h 785"/>
                <a:gd name="T76" fmla="*/ 0 w 1443"/>
                <a:gd name="T77" fmla="*/ 0 h 785"/>
                <a:gd name="T78" fmla="*/ 0 w 1443"/>
                <a:gd name="T79" fmla="*/ 0 h 785"/>
                <a:gd name="T80" fmla="*/ 0 w 1443"/>
                <a:gd name="T81" fmla="*/ 0 h 7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3"/>
                <a:gd name="T124" fmla="*/ 0 h 785"/>
                <a:gd name="T125" fmla="*/ 1443 w 1443"/>
                <a:gd name="T126" fmla="*/ 785 h 7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3" h="785">
                  <a:moveTo>
                    <a:pt x="382" y="490"/>
                  </a:moveTo>
                  <a:lnTo>
                    <a:pt x="441" y="566"/>
                  </a:lnTo>
                  <a:lnTo>
                    <a:pt x="506" y="618"/>
                  </a:lnTo>
                  <a:lnTo>
                    <a:pt x="574" y="648"/>
                  </a:lnTo>
                  <a:lnTo>
                    <a:pt x="638" y="660"/>
                  </a:lnTo>
                  <a:lnTo>
                    <a:pt x="716" y="660"/>
                  </a:lnTo>
                  <a:lnTo>
                    <a:pt x="782" y="648"/>
                  </a:lnTo>
                  <a:lnTo>
                    <a:pt x="847" y="626"/>
                  </a:lnTo>
                  <a:lnTo>
                    <a:pt x="902" y="592"/>
                  </a:lnTo>
                  <a:lnTo>
                    <a:pt x="934" y="562"/>
                  </a:lnTo>
                  <a:lnTo>
                    <a:pt x="960" y="532"/>
                  </a:lnTo>
                  <a:lnTo>
                    <a:pt x="934" y="580"/>
                  </a:lnTo>
                  <a:lnTo>
                    <a:pt x="884" y="639"/>
                  </a:lnTo>
                  <a:lnTo>
                    <a:pt x="855" y="670"/>
                  </a:lnTo>
                  <a:lnTo>
                    <a:pt x="948" y="655"/>
                  </a:lnTo>
                  <a:lnTo>
                    <a:pt x="1054" y="609"/>
                  </a:lnTo>
                  <a:lnTo>
                    <a:pt x="993" y="681"/>
                  </a:lnTo>
                  <a:lnTo>
                    <a:pt x="1079" y="644"/>
                  </a:lnTo>
                  <a:lnTo>
                    <a:pt x="1150" y="580"/>
                  </a:lnTo>
                  <a:lnTo>
                    <a:pt x="1155" y="634"/>
                  </a:lnTo>
                  <a:lnTo>
                    <a:pt x="1200" y="566"/>
                  </a:lnTo>
                  <a:lnTo>
                    <a:pt x="1218" y="600"/>
                  </a:lnTo>
                  <a:lnTo>
                    <a:pt x="1267" y="528"/>
                  </a:lnTo>
                  <a:lnTo>
                    <a:pt x="1290" y="544"/>
                  </a:lnTo>
                  <a:lnTo>
                    <a:pt x="1319" y="478"/>
                  </a:lnTo>
                  <a:lnTo>
                    <a:pt x="1357" y="449"/>
                  </a:lnTo>
                  <a:lnTo>
                    <a:pt x="1361" y="396"/>
                  </a:lnTo>
                  <a:lnTo>
                    <a:pt x="1395" y="345"/>
                  </a:lnTo>
                  <a:lnTo>
                    <a:pt x="1399" y="288"/>
                  </a:lnTo>
                  <a:lnTo>
                    <a:pt x="1421" y="238"/>
                  </a:lnTo>
                  <a:lnTo>
                    <a:pt x="1399" y="197"/>
                  </a:lnTo>
                  <a:lnTo>
                    <a:pt x="1429" y="149"/>
                  </a:lnTo>
                  <a:lnTo>
                    <a:pt x="1417" y="89"/>
                  </a:lnTo>
                  <a:lnTo>
                    <a:pt x="1417" y="29"/>
                  </a:lnTo>
                  <a:lnTo>
                    <a:pt x="1443" y="145"/>
                  </a:lnTo>
                  <a:lnTo>
                    <a:pt x="1437" y="197"/>
                  </a:lnTo>
                  <a:lnTo>
                    <a:pt x="1437" y="268"/>
                  </a:lnTo>
                  <a:lnTo>
                    <a:pt x="1421" y="328"/>
                  </a:lnTo>
                  <a:lnTo>
                    <a:pt x="1413" y="386"/>
                  </a:lnTo>
                  <a:lnTo>
                    <a:pt x="1377" y="459"/>
                  </a:lnTo>
                  <a:lnTo>
                    <a:pt x="1352" y="516"/>
                  </a:lnTo>
                  <a:lnTo>
                    <a:pt x="1290" y="592"/>
                  </a:lnTo>
                  <a:lnTo>
                    <a:pt x="1251" y="626"/>
                  </a:lnTo>
                  <a:lnTo>
                    <a:pt x="1200" y="660"/>
                  </a:lnTo>
                  <a:lnTo>
                    <a:pt x="1137" y="690"/>
                  </a:lnTo>
                  <a:lnTo>
                    <a:pt x="1083" y="695"/>
                  </a:lnTo>
                  <a:lnTo>
                    <a:pt x="989" y="750"/>
                  </a:lnTo>
                  <a:lnTo>
                    <a:pt x="888" y="767"/>
                  </a:lnTo>
                  <a:lnTo>
                    <a:pt x="742" y="785"/>
                  </a:lnTo>
                  <a:lnTo>
                    <a:pt x="644" y="779"/>
                  </a:lnTo>
                  <a:lnTo>
                    <a:pt x="528" y="767"/>
                  </a:lnTo>
                  <a:lnTo>
                    <a:pt x="415" y="730"/>
                  </a:lnTo>
                  <a:lnTo>
                    <a:pt x="356" y="690"/>
                  </a:lnTo>
                  <a:lnTo>
                    <a:pt x="248" y="639"/>
                  </a:lnTo>
                  <a:lnTo>
                    <a:pt x="198" y="592"/>
                  </a:lnTo>
                  <a:lnTo>
                    <a:pt x="121" y="521"/>
                  </a:lnTo>
                  <a:lnTo>
                    <a:pt x="101" y="459"/>
                  </a:lnTo>
                  <a:lnTo>
                    <a:pt x="60" y="396"/>
                  </a:lnTo>
                  <a:lnTo>
                    <a:pt x="33" y="318"/>
                  </a:lnTo>
                  <a:lnTo>
                    <a:pt x="0" y="281"/>
                  </a:lnTo>
                  <a:lnTo>
                    <a:pt x="16" y="199"/>
                  </a:lnTo>
                  <a:lnTo>
                    <a:pt x="4" y="164"/>
                  </a:lnTo>
                  <a:lnTo>
                    <a:pt x="38" y="82"/>
                  </a:lnTo>
                  <a:lnTo>
                    <a:pt x="55" y="0"/>
                  </a:lnTo>
                  <a:lnTo>
                    <a:pt x="46" y="93"/>
                  </a:lnTo>
                  <a:lnTo>
                    <a:pt x="33" y="161"/>
                  </a:lnTo>
                  <a:lnTo>
                    <a:pt x="55" y="209"/>
                  </a:lnTo>
                  <a:lnTo>
                    <a:pt x="42" y="288"/>
                  </a:lnTo>
                  <a:lnTo>
                    <a:pt x="68" y="345"/>
                  </a:lnTo>
                  <a:lnTo>
                    <a:pt x="76" y="386"/>
                  </a:lnTo>
                  <a:lnTo>
                    <a:pt x="106" y="426"/>
                  </a:lnTo>
                  <a:lnTo>
                    <a:pt x="131" y="482"/>
                  </a:lnTo>
                  <a:lnTo>
                    <a:pt x="175" y="516"/>
                  </a:lnTo>
                  <a:lnTo>
                    <a:pt x="203" y="562"/>
                  </a:lnTo>
                  <a:lnTo>
                    <a:pt x="274" y="583"/>
                  </a:lnTo>
                  <a:lnTo>
                    <a:pt x="342" y="648"/>
                  </a:lnTo>
                  <a:lnTo>
                    <a:pt x="346" y="609"/>
                  </a:lnTo>
                  <a:lnTo>
                    <a:pt x="427" y="655"/>
                  </a:lnTo>
                  <a:lnTo>
                    <a:pt x="412" y="592"/>
                  </a:lnTo>
                  <a:lnTo>
                    <a:pt x="465" y="618"/>
                  </a:lnTo>
                  <a:lnTo>
                    <a:pt x="423" y="566"/>
                  </a:lnTo>
                  <a:lnTo>
                    <a:pt x="382" y="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6" name="Freeform 25"/>
            <p:cNvSpPr>
              <a:spLocks/>
            </p:cNvSpPr>
            <p:nvPr/>
          </p:nvSpPr>
          <p:spPr bwMode="auto">
            <a:xfrm>
              <a:off x="676" y="3374"/>
              <a:ext cx="69" cy="134"/>
            </a:xfrm>
            <a:custGeom>
              <a:avLst/>
              <a:gdLst>
                <a:gd name="T0" fmla="*/ 0 w 206"/>
                <a:gd name="T1" fmla="*/ 0 h 402"/>
                <a:gd name="T2" fmla="*/ 0 w 206"/>
                <a:gd name="T3" fmla="*/ 0 h 402"/>
                <a:gd name="T4" fmla="*/ 0 w 206"/>
                <a:gd name="T5" fmla="*/ 0 h 402"/>
                <a:gd name="T6" fmla="*/ 0 w 206"/>
                <a:gd name="T7" fmla="*/ 0 h 402"/>
                <a:gd name="T8" fmla="*/ 0 w 206"/>
                <a:gd name="T9" fmla="*/ 0 h 402"/>
                <a:gd name="T10" fmla="*/ 0 w 206"/>
                <a:gd name="T11" fmla="*/ 0 h 402"/>
                <a:gd name="T12" fmla="*/ 0 w 206"/>
                <a:gd name="T13" fmla="*/ 0 h 402"/>
                <a:gd name="T14" fmla="*/ 0 w 206"/>
                <a:gd name="T15" fmla="*/ 0 h 402"/>
                <a:gd name="T16" fmla="*/ 0 w 206"/>
                <a:gd name="T17" fmla="*/ 0 h 402"/>
                <a:gd name="T18" fmla="*/ 0 w 206"/>
                <a:gd name="T19" fmla="*/ 0 h 402"/>
                <a:gd name="T20" fmla="*/ 0 w 206"/>
                <a:gd name="T21" fmla="*/ 0 h 402"/>
                <a:gd name="T22" fmla="*/ 0 w 206"/>
                <a:gd name="T23" fmla="*/ 0 h 402"/>
                <a:gd name="T24" fmla="*/ 0 w 206"/>
                <a:gd name="T25" fmla="*/ 0 h 402"/>
                <a:gd name="T26" fmla="*/ 0 w 206"/>
                <a:gd name="T27" fmla="*/ 0 h 402"/>
                <a:gd name="T28" fmla="*/ 0 w 206"/>
                <a:gd name="T29" fmla="*/ 0 h 402"/>
                <a:gd name="T30" fmla="*/ 0 w 206"/>
                <a:gd name="T31" fmla="*/ 0 h 402"/>
                <a:gd name="T32" fmla="*/ 0 w 206"/>
                <a:gd name="T33" fmla="*/ 0 h 402"/>
                <a:gd name="T34" fmla="*/ 0 w 206"/>
                <a:gd name="T35" fmla="*/ 0 h 402"/>
                <a:gd name="T36" fmla="*/ 0 w 206"/>
                <a:gd name="T37" fmla="*/ 0 h 402"/>
                <a:gd name="T38" fmla="*/ 0 w 206"/>
                <a:gd name="T39" fmla="*/ 0 h 402"/>
                <a:gd name="T40" fmla="*/ 0 w 206"/>
                <a:gd name="T41" fmla="*/ 0 h 402"/>
                <a:gd name="T42" fmla="*/ 0 w 206"/>
                <a:gd name="T43" fmla="*/ 0 h 402"/>
                <a:gd name="T44" fmla="*/ 0 w 206"/>
                <a:gd name="T45" fmla="*/ 0 h 402"/>
                <a:gd name="T46" fmla="*/ 0 w 206"/>
                <a:gd name="T47" fmla="*/ 0 h 402"/>
                <a:gd name="T48" fmla="*/ 0 w 206"/>
                <a:gd name="T49" fmla="*/ 0 h 402"/>
                <a:gd name="T50" fmla="*/ 0 w 206"/>
                <a:gd name="T51" fmla="*/ 0 h 402"/>
                <a:gd name="T52" fmla="*/ 0 w 206"/>
                <a:gd name="T53" fmla="*/ 0 h 402"/>
                <a:gd name="T54" fmla="*/ 0 w 206"/>
                <a:gd name="T55" fmla="*/ 0 h 402"/>
                <a:gd name="T56" fmla="*/ 0 w 206"/>
                <a:gd name="T57" fmla="*/ 0 h 402"/>
                <a:gd name="T58" fmla="*/ 0 w 206"/>
                <a:gd name="T59" fmla="*/ 0 h 402"/>
                <a:gd name="T60" fmla="*/ 0 w 206"/>
                <a:gd name="T61" fmla="*/ 0 h 402"/>
                <a:gd name="T62" fmla="*/ 0 w 206"/>
                <a:gd name="T63" fmla="*/ 0 h 402"/>
                <a:gd name="T64" fmla="*/ 0 w 206"/>
                <a:gd name="T65" fmla="*/ 0 h 402"/>
                <a:gd name="T66" fmla="*/ 0 w 206"/>
                <a:gd name="T67" fmla="*/ 0 h 402"/>
                <a:gd name="T68" fmla="*/ 0 w 206"/>
                <a:gd name="T69" fmla="*/ 0 h 402"/>
                <a:gd name="T70" fmla="*/ 0 w 206"/>
                <a:gd name="T71" fmla="*/ 0 h 4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6"/>
                <a:gd name="T109" fmla="*/ 0 h 402"/>
                <a:gd name="T110" fmla="*/ 206 w 206"/>
                <a:gd name="T111" fmla="*/ 402 h 4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6" h="402">
                  <a:moveTo>
                    <a:pt x="75" y="402"/>
                  </a:moveTo>
                  <a:lnTo>
                    <a:pt x="46" y="393"/>
                  </a:lnTo>
                  <a:lnTo>
                    <a:pt x="42" y="367"/>
                  </a:lnTo>
                  <a:lnTo>
                    <a:pt x="20" y="379"/>
                  </a:lnTo>
                  <a:lnTo>
                    <a:pt x="4" y="345"/>
                  </a:lnTo>
                  <a:lnTo>
                    <a:pt x="33" y="307"/>
                  </a:lnTo>
                  <a:lnTo>
                    <a:pt x="0" y="307"/>
                  </a:lnTo>
                  <a:lnTo>
                    <a:pt x="0" y="255"/>
                  </a:lnTo>
                  <a:lnTo>
                    <a:pt x="28" y="236"/>
                  </a:lnTo>
                  <a:lnTo>
                    <a:pt x="0" y="222"/>
                  </a:lnTo>
                  <a:lnTo>
                    <a:pt x="33" y="196"/>
                  </a:lnTo>
                  <a:lnTo>
                    <a:pt x="4" y="174"/>
                  </a:lnTo>
                  <a:lnTo>
                    <a:pt x="39" y="144"/>
                  </a:lnTo>
                  <a:lnTo>
                    <a:pt x="20" y="118"/>
                  </a:lnTo>
                  <a:lnTo>
                    <a:pt x="54" y="101"/>
                  </a:lnTo>
                  <a:lnTo>
                    <a:pt x="58" y="72"/>
                  </a:lnTo>
                  <a:lnTo>
                    <a:pt x="102" y="60"/>
                  </a:lnTo>
                  <a:lnTo>
                    <a:pt x="121" y="28"/>
                  </a:lnTo>
                  <a:lnTo>
                    <a:pt x="163" y="28"/>
                  </a:lnTo>
                  <a:lnTo>
                    <a:pt x="206" y="0"/>
                  </a:lnTo>
                  <a:lnTo>
                    <a:pt x="143" y="142"/>
                  </a:lnTo>
                  <a:lnTo>
                    <a:pt x="110" y="98"/>
                  </a:lnTo>
                  <a:lnTo>
                    <a:pt x="121" y="142"/>
                  </a:lnTo>
                  <a:lnTo>
                    <a:pt x="88" y="127"/>
                  </a:lnTo>
                  <a:lnTo>
                    <a:pt x="105" y="165"/>
                  </a:lnTo>
                  <a:lnTo>
                    <a:pt x="68" y="165"/>
                  </a:lnTo>
                  <a:lnTo>
                    <a:pt x="102" y="188"/>
                  </a:lnTo>
                  <a:lnTo>
                    <a:pt x="68" y="208"/>
                  </a:lnTo>
                  <a:lnTo>
                    <a:pt x="88" y="225"/>
                  </a:lnTo>
                  <a:lnTo>
                    <a:pt x="58" y="264"/>
                  </a:lnTo>
                  <a:lnTo>
                    <a:pt x="88" y="264"/>
                  </a:lnTo>
                  <a:lnTo>
                    <a:pt x="75" y="294"/>
                  </a:lnTo>
                  <a:lnTo>
                    <a:pt x="102" y="286"/>
                  </a:lnTo>
                  <a:lnTo>
                    <a:pt x="97" y="349"/>
                  </a:lnTo>
                  <a:lnTo>
                    <a:pt x="75"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7" name="Freeform 26"/>
            <p:cNvSpPr>
              <a:spLocks/>
            </p:cNvSpPr>
            <p:nvPr/>
          </p:nvSpPr>
          <p:spPr bwMode="auto">
            <a:xfrm>
              <a:off x="596" y="3287"/>
              <a:ext cx="455" cy="268"/>
            </a:xfrm>
            <a:custGeom>
              <a:avLst/>
              <a:gdLst>
                <a:gd name="T0" fmla="*/ 0 w 1365"/>
                <a:gd name="T1" fmla="*/ 0 h 804"/>
                <a:gd name="T2" fmla="*/ 0 w 1365"/>
                <a:gd name="T3" fmla="*/ 0 h 804"/>
                <a:gd name="T4" fmla="*/ 0 w 1365"/>
                <a:gd name="T5" fmla="*/ 0 h 804"/>
                <a:gd name="T6" fmla="*/ 0 w 1365"/>
                <a:gd name="T7" fmla="*/ 0 h 804"/>
                <a:gd name="T8" fmla="*/ 0 w 1365"/>
                <a:gd name="T9" fmla="*/ 0 h 804"/>
                <a:gd name="T10" fmla="*/ 0 w 1365"/>
                <a:gd name="T11" fmla="*/ 0 h 804"/>
                <a:gd name="T12" fmla="*/ 0 w 1365"/>
                <a:gd name="T13" fmla="*/ 0 h 804"/>
                <a:gd name="T14" fmla="*/ 0 w 1365"/>
                <a:gd name="T15" fmla="*/ 0 h 804"/>
                <a:gd name="T16" fmla="*/ 0 w 1365"/>
                <a:gd name="T17" fmla="*/ 0 h 804"/>
                <a:gd name="T18" fmla="*/ 0 w 1365"/>
                <a:gd name="T19" fmla="*/ 0 h 804"/>
                <a:gd name="T20" fmla="*/ 0 w 1365"/>
                <a:gd name="T21" fmla="*/ 0 h 804"/>
                <a:gd name="T22" fmla="*/ 0 w 1365"/>
                <a:gd name="T23" fmla="*/ 0 h 804"/>
                <a:gd name="T24" fmla="*/ 0 w 1365"/>
                <a:gd name="T25" fmla="*/ 0 h 804"/>
                <a:gd name="T26" fmla="*/ 0 w 1365"/>
                <a:gd name="T27" fmla="*/ 0 h 804"/>
                <a:gd name="T28" fmla="*/ 0 w 1365"/>
                <a:gd name="T29" fmla="*/ 0 h 804"/>
                <a:gd name="T30" fmla="*/ 0 w 1365"/>
                <a:gd name="T31" fmla="*/ 0 h 804"/>
                <a:gd name="T32" fmla="*/ 0 w 1365"/>
                <a:gd name="T33" fmla="*/ 0 h 804"/>
                <a:gd name="T34" fmla="*/ 0 w 1365"/>
                <a:gd name="T35" fmla="*/ 0 h 804"/>
                <a:gd name="T36" fmla="*/ 0 w 1365"/>
                <a:gd name="T37" fmla="*/ 0 h 804"/>
                <a:gd name="T38" fmla="*/ 0 w 1365"/>
                <a:gd name="T39" fmla="*/ 0 h 804"/>
                <a:gd name="T40" fmla="*/ 0 w 1365"/>
                <a:gd name="T41" fmla="*/ 0 h 804"/>
                <a:gd name="T42" fmla="*/ 0 w 1365"/>
                <a:gd name="T43" fmla="*/ 0 h 804"/>
                <a:gd name="T44" fmla="*/ 0 w 1365"/>
                <a:gd name="T45" fmla="*/ 0 h 804"/>
                <a:gd name="T46" fmla="*/ 0 w 1365"/>
                <a:gd name="T47" fmla="*/ 0 h 804"/>
                <a:gd name="T48" fmla="*/ 0 w 1365"/>
                <a:gd name="T49" fmla="*/ 0 h 804"/>
                <a:gd name="T50" fmla="*/ 0 w 1365"/>
                <a:gd name="T51" fmla="*/ 0 h 804"/>
                <a:gd name="T52" fmla="*/ 0 w 1365"/>
                <a:gd name="T53" fmla="*/ 0 h 804"/>
                <a:gd name="T54" fmla="*/ 0 w 1365"/>
                <a:gd name="T55" fmla="*/ 0 h 804"/>
                <a:gd name="T56" fmla="*/ 0 w 1365"/>
                <a:gd name="T57" fmla="*/ 0 h 804"/>
                <a:gd name="T58" fmla="*/ 0 w 1365"/>
                <a:gd name="T59" fmla="*/ 0 h 804"/>
                <a:gd name="T60" fmla="*/ 0 w 1365"/>
                <a:gd name="T61" fmla="*/ 0 h 804"/>
                <a:gd name="T62" fmla="*/ 0 w 1365"/>
                <a:gd name="T63" fmla="*/ 0 h 804"/>
                <a:gd name="T64" fmla="*/ 0 w 1365"/>
                <a:gd name="T65" fmla="*/ 0 h 804"/>
                <a:gd name="T66" fmla="*/ 0 w 1365"/>
                <a:gd name="T67" fmla="*/ 0 h 804"/>
                <a:gd name="T68" fmla="*/ 0 w 1365"/>
                <a:gd name="T69" fmla="*/ 0 h 804"/>
                <a:gd name="T70" fmla="*/ 0 w 1365"/>
                <a:gd name="T71" fmla="*/ 0 h 804"/>
                <a:gd name="T72" fmla="*/ 0 w 1365"/>
                <a:gd name="T73" fmla="*/ 0 h 804"/>
                <a:gd name="T74" fmla="*/ 0 w 1365"/>
                <a:gd name="T75" fmla="*/ 0 h 804"/>
                <a:gd name="T76" fmla="*/ 0 w 1365"/>
                <a:gd name="T77" fmla="*/ 0 h 804"/>
                <a:gd name="T78" fmla="*/ 0 w 1365"/>
                <a:gd name="T79" fmla="*/ 0 h 804"/>
                <a:gd name="T80" fmla="*/ 0 w 1365"/>
                <a:gd name="T81" fmla="*/ 0 h 804"/>
                <a:gd name="T82" fmla="*/ 0 w 1365"/>
                <a:gd name="T83" fmla="*/ 0 h 804"/>
                <a:gd name="T84" fmla="*/ 0 w 1365"/>
                <a:gd name="T85" fmla="*/ 0 h 804"/>
                <a:gd name="T86" fmla="*/ 0 w 1365"/>
                <a:gd name="T87" fmla="*/ 0 h 804"/>
                <a:gd name="T88" fmla="*/ 0 w 1365"/>
                <a:gd name="T89" fmla="*/ 0 h 804"/>
                <a:gd name="T90" fmla="*/ 0 w 1365"/>
                <a:gd name="T91" fmla="*/ 0 h 804"/>
                <a:gd name="T92" fmla="*/ 0 w 1365"/>
                <a:gd name="T93" fmla="*/ 0 h 804"/>
                <a:gd name="T94" fmla="*/ 0 w 1365"/>
                <a:gd name="T95" fmla="*/ 0 h 804"/>
                <a:gd name="T96" fmla="*/ 0 w 1365"/>
                <a:gd name="T97" fmla="*/ 0 h 804"/>
                <a:gd name="T98" fmla="*/ 0 w 1365"/>
                <a:gd name="T99" fmla="*/ 0 h 804"/>
                <a:gd name="T100" fmla="*/ 0 w 1365"/>
                <a:gd name="T101" fmla="*/ 0 h 804"/>
                <a:gd name="T102" fmla="*/ 0 w 1365"/>
                <a:gd name="T103" fmla="*/ 0 h 804"/>
                <a:gd name="T104" fmla="*/ 0 w 1365"/>
                <a:gd name="T105" fmla="*/ 0 h 804"/>
                <a:gd name="T106" fmla="*/ 0 w 1365"/>
                <a:gd name="T107" fmla="*/ 0 h 804"/>
                <a:gd name="T108" fmla="*/ 0 w 1365"/>
                <a:gd name="T109" fmla="*/ 0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65"/>
                <a:gd name="T166" fmla="*/ 0 h 804"/>
                <a:gd name="T167" fmla="*/ 1365 w 1365"/>
                <a:gd name="T168" fmla="*/ 804 h 8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65" h="804">
                  <a:moveTo>
                    <a:pt x="294" y="790"/>
                  </a:moveTo>
                  <a:lnTo>
                    <a:pt x="268" y="804"/>
                  </a:lnTo>
                  <a:lnTo>
                    <a:pt x="247" y="780"/>
                  </a:lnTo>
                  <a:lnTo>
                    <a:pt x="222" y="785"/>
                  </a:lnTo>
                  <a:lnTo>
                    <a:pt x="184" y="760"/>
                  </a:lnTo>
                  <a:lnTo>
                    <a:pt x="155" y="760"/>
                  </a:lnTo>
                  <a:lnTo>
                    <a:pt x="129" y="726"/>
                  </a:lnTo>
                  <a:lnTo>
                    <a:pt x="97" y="700"/>
                  </a:lnTo>
                  <a:lnTo>
                    <a:pt x="75" y="679"/>
                  </a:lnTo>
                  <a:lnTo>
                    <a:pt x="41" y="644"/>
                  </a:lnTo>
                  <a:lnTo>
                    <a:pt x="8" y="568"/>
                  </a:lnTo>
                  <a:lnTo>
                    <a:pt x="0" y="464"/>
                  </a:lnTo>
                  <a:lnTo>
                    <a:pt x="22" y="354"/>
                  </a:lnTo>
                  <a:lnTo>
                    <a:pt x="71" y="243"/>
                  </a:lnTo>
                  <a:lnTo>
                    <a:pt x="155" y="139"/>
                  </a:lnTo>
                  <a:lnTo>
                    <a:pt x="266" y="77"/>
                  </a:lnTo>
                  <a:lnTo>
                    <a:pt x="350" y="64"/>
                  </a:lnTo>
                  <a:lnTo>
                    <a:pt x="435" y="48"/>
                  </a:lnTo>
                  <a:lnTo>
                    <a:pt x="472" y="67"/>
                  </a:lnTo>
                  <a:lnTo>
                    <a:pt x="498" y="41"/>
                  </a:lnTo>
                  <a:lnTo>
                    <a:pt x="537" y="77"/>
                  </a:lnTo>
                  <a:lnTo>
                    <a:pt x="570" y="73"/>
                  </a:lnTo>
                  <a:lnTo>
                    <a:pt x="592" y="90"/>
                  </a:lnTo>
                  <a:lnTo>
                    <a:pt x="694" y="52"/>
                  </a:lnTo>
                  <a:lnTo>
                    <a:pt x="870" y="8"/>
                  </a:lnTo>
                  <a:lnTo>
                    <a:pt x="1043" y="0"/>
                  </a:lnTo>
                  <a:lnTo>
                    <a:pt x="1204" y="30"/>
                  </a:lnTo>
                  <a:lnTo>
                    <a:pt x="1365" y="128"/>
                  </a:lnTo>
                  <a:lnTo>
                    <a:pt x="1149" y="56"/>
                  </a:lnTo>
                  <a:lnTo>
                    <a:pt x="976" y="38"/>
                  </a:lnTo>
                  <a:lnTo>
                    <a:pt x="818" y="56"/>
                  </a:lnTo>
                  <a:lnTo>
                    <a:pt x="675" y="104"/>
                  </a:lnTo>
                  <a:lnTo>
                    <a:pt x="549" y="150"/>
                  </a:lnTo>
                  <a:lnTo>
                    <a:pt x="549" y="104"/>
                  </a:lnTo>
                  <a:lnTo>
                    <a:pt x="498" y="111"/>
                  </a:lnTo>
                  <a:lnTo>
                    <a:pt x="457" y="82"/>
                  </a:lnTo>
                  <a:lnTo>
                    <a:pt x="393" y="85"/>
                  </a:lnTo>
                  <a:lnTo>
                    <a:pt x="292" y="93"/>
                  </a:lnTo>
                  <a:lnTo>
                    <a:pt x="176" y="154"/>
                  </a:lnTo>
                  <a:lnTo>
                    <a:pt x="83" y="261"/>
                  </a:lnTo>
                  <a:lnTo>
                    <a:pt x="37" y="373"/>
                  </a:lnTo>
                  <a:lnTo>
                    <a:pt x="28" y="516"/>
                  </a:lnTo>
                  <a:lnTo>
                    <a:pt x="54" y="602"/>
                  </a:lnTo>
                  <a:lnTo>
                    <a:pt x="61" y="632"/>
                  </a:lnTo>
                  <a:lnTo>
                    <a:pt x="101" y="640"/>
                  </a:lnTo>
                  <a:lnTo>
                    <a:pt x="127" y="679"/>
                  </a:lnTo>
                  <a:lnTo>
                    <a:pt x="159" y="674"/>
                  </a:lnTo>
                  <a:lnTo>
                    <a:pt x="176" y="716"/>
                  </a:lnTo>
                  <a:lnTo>
                    <a:pt x="207" y="700"/>
                  </a:lnTo>
                  <a:lnTo>
                    <a:pt x="222" y="733"/>
                  </a:lnTo>
                  <a:lnTo>
                    <a:pt x="260" y="716"/>
                  </a:lnTo>
                  <a:lnTo>
                    <a:pt x="282" y="752"/>
                  </a:lnTo>
                  <a:lnTo>
                    <a:pt x="304" y="733"/>
                  </a:lnTo>
                  <a:lnTo>
                    <a:pt x="294" y="7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8" name="Freeform 27"/>
            <p:cNvSpPr>
              <a:spLocks/>
            </p:cNvSpPr>
            <p:nvPr/>
          </p:nvSpPr>
          <p:spPr bwMode="auto">
            <a:xfrm>
              <a:off x="1046" y="3296"/>
              <a:ext cx="192" cy="251"/>
            </a:xfrm>
            <a:custGeom>
              <a:avLst/>
              <a:gdLst>
                <a:gd name="T0" fmla="*/ 0 w 576"/>
                <a:gd name="T1" fmla="*/ 0 h 754"/>
                <a:gd name="T2" fmla="*/ 0 w 576"/>
                <a:gd name="T3" fmla="*/ 0 h 754"/>
                <a:gd name="T4" fmla="*/ 0 w 576"/>
                <a:gd name="T5" fmla="*/ 0 h 754"/>
                <a:gd name="T6" fmla="*/ 0 w 576"/>
                <a:gd name="T7" fmla="*/ 0 h 754"/>
                <a:gd name="T8" fmla="*/ 0 w 576"/>
                <a:gd name="T9" fmla="*/ 0 h 754"/>
                <a:gd name="T10" fmla="*/ 0 w 576"/>
                <a:gd name="T11" fmla="*/ 0 h 754"/>
                <a:gd name="T12" fmla="*/ 0 w 576"/>
                <a:gd name="T13" fmla="*/ 0 h 754"/>
                <a:gd name="T14" fmla="*/ 0 w 576"/>
                <a:gd name="T15" fmla="*/ 0 h 754"/>
                <a:gd name="T16" fmla="*/ 0 w 576"/>
                <a:gd name="T17" fmla="*/ 0 h 754"/>
                <a:gd name="T18" fmla="*/ 0 w 576"/>
                <a:gd name="T19" fmla="*/ 0 h 754"/>
                <a:gd name="T20" fmla="*/ 0 w 576"/>
                <a:gd name="T21" fmla="*/ 0 h 754"/>
                <a:gd name="T22" fmla="*/ 0 w 576"/>
                <a:gd name="T23" fmla="*/ 0 h 754"/>
                <a:gd name="T24" fmla="*/ 0 w 576"/>
                <a:gd name="T25" fmla="*/ 0 h 754"/>
                <a:gd name="T26" fmla="*/ 0 w 576"/>
                <a:gd name="T27" fmla="*/ 0 h 754"/>
                <a:gd name="T28" fmla="*/ 0 w 576"/>
                <a:gd name="T29" fmla="*/ 0 h 754"/>
                <a:gd name="T30" fmla="*/ 0 w 576"/>
                <a:gd name="T31" fmla="*/ 0 h 754"/>
                <a:gd name="T32" fmla="*/ 0 w 576"/>
                <a:gd name="T33" fmla="*/ 0 h 754"/>
                <a:gd name="T34" fmla="*/ 0 w 576"/>
                <a:gd name="T35" fmla="*/ 0 h 754"/>
                <a:gd name="T36" fmla="*/ 0 w 576"/>
                <a:gd name="T37" fmla="*/ 0 h 754"/>
                <a:gd name="T38" fmla="*/ 0 w 576"/>
                <a:gd name="T39" fmla="*/ 0 h 754"/>
                <a:gd name="T40" fmla="*/ 0 w 576"/>
                <a:gd name="T41" fmla="*/ 0 h 754"/>
                <a:gd name="T42" fmla="*/ 0 w 576"/>
                <a:gd name="T43" fmla="*/ 0 h 754"/>
                <a:gd name="T44" fmla="*/ 0 w 576"/>
                <a:gd name="T45" fmla="*/ 0 h 754"/>
                <a:gd name="T46" fmla="*/ 0 w 576"/>
                <a:gd name="T47" fmla="*/ 0 h 754"/>
                <a:gd name="T48" fmla="*/ 0 w 576"/>
                <a:gd name="T49" fmla="*/ 0 h 754"/>
                <a:gd name="T50" fmla="*/ 0 w 576"/>
                <a:gd name="T51" fmla="*/ 0 h 754"/>
                <a:gd name="T52" fmla="*/ 0 w 576"/>
                <a:gd name="T53" fmla="*/ 0 h 754"/>
                <a:gd name="T54" fmla="*/ 0 w 576"/>
                <a:gd name="T55" fmla="*/ 0 h 754"/>
                <a:gd name="T56" fmla="*/ 0 w 576"/>
                <a:gd name="T57" fmla="*/ 0 h 754"/>
                <a:gd name="T58" fmla="*/ 0 w 576"/>
                <a:gd name="T59" fmla="*/ 0 h 754"/>
                <a:gd name="T60" fmla="*/ 0 w 576"/>
                <a:gd name="T61" fmla="*/ 0 h 754"/>
                <a:gd name="T62" fmla="*/ 0 w 576"/>
                <a:gd name="T63" fmla="*/ 0 h 754"/>
                <a:gd name="T64" fmla="*/ 0 w 576"/>
                <a:gd name="T65" fmla="*/ 0 h 754"/>
                <a:gd name="T66" fmla="*/ 0 w 576"/>
                <a:gd name="T67" fmla="*/ 0 h 754"/>
                <a:gd name="T68" fmla="*/ 0 w 576"/>
                <a:gd name="T69" fmla="*/ 0 h 754"/>
                <a:gd name="T70" fmla="*/ 0 w 576"/>
                <a:gd name="T71" fmla="*/ 0 h 754"/>
                <a:gd name="T72" fmla="*/ 0 w 576"/>
                <a:gd name="T73" fmla="*/ 0 h 754"/>
                <a:gd name="T74" fmla="*/ 0 w 576"/>
                <a:gd name="T75" fmla="*/ 0 h 754"/>
                <a:gd name="T76" fmla="*/ 0 w 576"/>
                <a:gd name="T77" fmla="*/ 0 h 754"/>
                <a:gd name="T78" fmla="*/ 0 w 576"/>
                <a:gd name="T79" fmla="*/ 0 h 754"/>
                <a:gd name="T80" fmla="*/ 0 w 576"/>
                <a:gd name="T81" fmla="*/ 0 h 7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6"/>
                <a:gd name="T124" fmla="*/ 0 h 754"/>
                <a:gd name="T125" fmla="*/ 576 w 576"/>
                <a:gd name="T126" fmla="*/ 754 h 7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6" h="754">
                  <a:moveTo>
                    <a:pt x="0" y="89"/>
                  </a:moveTo>
                  <a:lnTo>
                    <a:pt x="38" y="38"/>
                  </a:lnTo>
                  <a:lnTo>
                    <a:pt x="86" y="33"/>
                  </a:lnTo>
                  <a:lnTo>
                    <a:pt x="156" y="0"/>
                  </a:lnTo>
                  <a:lnTo>
                    <a:pt x="246" y="15"/>
                  </a:lnTo>
                  <a:lnTo>
                    <a:pt x="334" y="47"/>
                  </a:lnTo>
                  <a:lnTo>
                    <a:pt x="423" y="113"/>
                  </a:lnTo>
                  <a:lnTo>
                    <a:pt x="505" y="212"/>
                  </a:lnTo>
                  <a:lnTo>
                    <a:pt x="551" y="303"/>
                  </a:lnTo>
                  <a:lnTo>
                    <a:pt x="576" y="397"/>
                  </a:lnTo>
                  <a:lnTo>
                    <a:pt x="573" y="478"/>
                  </a:lnTo>
                  <a:lnTo>
                    <a:pt x="559" y="555"/>
                  </a:lnTo>
                  <a:lnTo>
                    <a:pt x="554" y="610"/>
                  </a:lnTo>
                  <a:lnTo>
                    <a:pt x="517" y="653"/>
                  </a:lnTo>
                  <a:lnTo>
                    <a:pt x="475" y="707"/>
                  </a:lnTo>
                  <a:lnTo>
                    <a:pt x="423" y="719"/>
                  </a:lnTo>
                  <a:lnTo>
                    <a:pt x="368" y="754"/>
                  </a:lnTo>
                  <a:lnTo>
                    <a:pt x="368" y="690"/>
                  </a:lnTo>
                  <a:lnTo>
                    <a:pt x="407" y="704"/>
                  </a:lnTo>
                  <a:lnTo>
                    <a:pt x="423" y="666"/>
                  </a:lnTo>
                  <a:lnTo>
                    <a:pt x="458" y="674"/>
                  </a:lnTo>
                  <a:lnTo>
                    <a:pt x="471" y="637"/>
                  </a:lnTo>
                  <a:lnTo>
                    <a:pt x="508" y="618"/>
                  </a:lnTo>
                  <a:lnTo>
                    <a:pt x="521" y="562"/>
                  </a:lnTo>
                  <a:lnTo>
                    <a:pt x="540" y="525"/>
                  </a:lnTo>
                  <a:lnTo>
                    <a:pt x="536" y="438"/>
                  </a:lnTo>
                  <a:lnTo>
                    <a:pt x="551" y="377"/>
                  </a:lnTo>
                  <a:lnTo>
                    <a:pt x="512" y="261"/>
                  </a:lnTo>
                  <a:lnTo>
                    <a:pt x="423" y="145"/>
                  </a:lnTo>
                  <a:lnTo>
                    <a:pt x="356" y="105"/>
                  </a:lnTo>
                  <a:lnTo>
                    <a:pt x="318" y="64"/>
                  </a:lnTo>
                  <a:lnTo>
                    <a:pt x="250" y="64"/>
                  </a:lnTo>
                  <a:lnTo>
                    <a:pt x="221" y="30"/>
                  </a:lnTo>
                  <a:lnTo>
                    <a:pt x="175" y="67"/>
                  </a:lnTo>
                  <a:lnTo>
                    <a:pt x="131" y="33"/>
                  </a:lnTo>
                  <a:lnTo>
                    <a:pt x="111" y="89"/>
                  </a:lnTo>
                  <a:lnTo>
                    <a:pt x="68" y="72"/>
                  </a:lnTo>
                  <a:lnTo>
                    <a:pt x="62" y="111"/>
                  </a:lnTo>
                  <a:lnTo>
                    <a:pt x="30" y="117"/>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59" name="Freeform 28"/>
            <p:cNvSpPr>
              <a:spLocks/>
            </p:cNvSpPr>
            <p:nvPr/>
          </p:nvSpPr>
          <p:spPr bwMode="auto">
            <a:xfrm>
              <a:off x="1098" y="3350"/>
              <a:ext cx="103" cy="152"/>
            </a:xfrm>
            <a:custGeom>
              <a:avLst/>
              <a:gdLst>
                <a:gd name="T0" fmla="*/ 0 w 309"/>
                <a:gd name="T1" fmla="*/ 0 h 456"/>
                <a:gd name="T2" fmla="*/ 0 w 309"/>
                <a:gd name="T3" fmla="*/ 0 h 456"/>
                <a:gd name="T4" fmla="*/ 0 w 309"/>
                <a:gd name="T5" fmla="*/ 0 h 456"/>
                <a:gd name="T6" fmla="*/ 0 w 309"/>
                <a:gd name="T7" fmla="*/ 0 h 456"/>
                <a:gd name="T8" fmla="*/ 0 w 309"/>
                <a:gd name="T9" fmla="*/ 0 h 456"/>
                <a:gd name="T10" fmla="*/ 0 w 309"/>
                <a:gd name="T11" fmla="*/ 0 h 456"/>
                <a:gd name="T12" fmla="*/ 0 w 309"/>
                <a:gd name="T13" fmla="*/ 0 h 456"/>
                <a:gd name="T14" fmla="*/ 0 w 309"/>
                <a:gd name="T15" fmla="*/ 0 h 456"/>
                <a:gd name="T16" fmla="*/ 0 w 309"/>
                <a:gd name="T17" fmla="*/ 0 h 456"/>
                <a:gd name="T18" fmla="*/ 0 w 309"/>
                <a:gd name="T19" fmla="*/ 0 h 456"/>
                <a:gd name="T20" fmla="*/ 0 w 309"/>
                <a:gd name="T21" fmla="*/ 0 h 456"/>
                <a:gd name="T22" fmla="*/ 0 w 309"/>
                <a:gd name="T23" fmla="*/ 0 h 456"/>
                <a:gd name="T24" fmla="*/ 0 w 309"/>
                <a:gd name="T25" fmla="*/ 0 h 456"/>
                <a:gd name="T26" fmla="*/ 0 w 309"/>
                <a:gd name="T27" fmla="*/ 0 h 456"/>
                <a:gd name="T28" fmla="*/ 0 w 309"/>
                <a:gd name="T29" fmla="*/ 0 h 456"/>
                <a:gd name="T30" fmla="*/ 0 w 309"/>
                <a:gd name="T31" fmla="*/ 0 h 456"/>
                <a:gd name="T32" fmla="*/ 0 w 309"/>
                <a:gd name="T33" fmla="*/ 0 h 456"/>
                <a:gd name="T34" fmla="*/ 0 w 309"/>
                <a:gd name="T35" fmla="*/ 0 h 456"/>
                <a:gd name="T36" fmla="*/ 0 w 309"/>
                <a:gd name="T37" fmla="*/ 0 h 456"/>
                <a:gd name="T38" fmla="*/ 0 w 309"/>
                <a:gd name="T39" fmla="*/ 0 h 456"/>
                <a:gd name="T40" fmla="*/ 0 w 309"/>
                <a:gd name="T41" fmla="*/ 0 h 456"/>
                <a:gd name="T42" fmla="*/ 0 w 309"/>
                <a:gd name="T43" fmla="*/ 0 h 456"/>
                <a:gd name="T44" fmla="*/ 0 w 309"/>
                <a:gd name="T45" fmla="*/ 0 h 456"/>
                <a:gd name="T46" fmla="*/ 0 w 309"/>
                <a:gd name="T47" fmla="*/ 0 h 456"/>
                <a:gd name="T48" fmla="*/ 0 w 309"/>
                <a:gd name="T49" fmla="*/ 0 h 456"/>
                <a:gd name="T50" fmla="*/ 0 w 309"/>
                <a:gd name="T51" fmla="*/ 0 h 456"/>
                <a:gd name="T52" fmla="*/ 0 w 309"/>
                <a:gd name="T53" fmla="*/ 0 h 456"/>
                <a:gd name="T54" fmla="*/ 0 w 309"/>
                <a:gd name="T55" fmla="*/ 0 h 456"/>
                <a:gd name="T56" fmla="*/ 0 w 309"/>
                <a:gd name="T57" fmla="*/ 0 h 456"/>
                <a:gd name="T58" fmla="*/ 0 w 309"/>
                <a:gd name="T59" fmla="*/ 0 h 456"/>
                <a:gd name="T60" fmla="*/ 0 w 309"/>
                <a:gd name="T61" fmla="*/ 0 h 456"/>
                <a:gd name="T62" fmla="*/ 0 w 309"/>
                <a:gd name="T63" fmla="*/ 0 h 456"/>
                <a:gd name="T64" fmla="*/ 0 w 309"/>
                <a:gd name="T65" fmla="*/ 0 h 456"/>
                <a:gd name="T66" fmla="*/ 0 w 309"/>
                <a:gd name="T67" fmla="*/ 0 h 456"/>
                <a:gd name="T68" fmla="*/ 0 w 309"/>
                <a:gd name="T69" fmla="*/ 0 h 456"/>
                <a:gd name="T70" fmla="*/ 0 w 309"/>
                <a:gd name="T71" fmla="*/ 0 h 456"/>
                <a:gd name="T72" fmla="*/ 0 w 309"/>
                <a:gd name="T73" fmla="*/ 0 h 456"/>
                <a:gd name="T74" fmla="*/ 0 w 309"/>
                <a:gd name="T75" fmla="*/ 0 h 456"/>
                <a:gd name="T76" fmla="*/ 0 w 309"/>
                <a:gd name="T77" fmla="*/ 0 h 4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9"/>
                <a:gd name="T118" fmla="*/ 0 h 456"/>
                <a:gd name="T119" fmla="*/ 309 w 309"/>
                <a:gd name="T120" fmla="*/ 456 h 4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9" h="456">
                  <a:moveTo>
                    <a:pt x="0" y="47"/>
                  </a:moveTo>
                  <a:lnTo>
                    <a:pt x="19" y="0"/>
                  </a:lnTo>
                  <a:lnTo>
                    <a:pt x="47" y="26"/>
                  </a:lnTo>
                  <a:lnTo>
                    <a:pt x="94" y="3"/>
                  </a:lnTo>
                  <a:lnTo>
                    <a:pt x="107" y="47"/>
                  </a:lnTo>
                  <a:lnTo>
                    <a:pt x="174" y="61"/>
                  </a:lnTo>
                  <a:lnTo>
                    <a:pt x="272" y="153"/>
                  </a:lnTo>
                  <a:lnTo>
                    <a:pt x="247" y="178"/>
                  </a:lnTo>
                  <a:lnTo>
                    <a:pt x="305" y="211"/>
                  </a:lnTo>
                  <a:lnTo>
                    <a:pt x="309" y="264"/>
                  </a:lnTo>
                  <a:lnTo>
                    <a:pt x="264" y="250"/>
                  </a:lnTo>
                  <a:lnTo>
                    <a:pt x="305" y="341"/>
                  </a:lnTo>
                  <a:lnTo>
                    <a:pt x="272" y="350"/>
                  </a:lnTo>
                  <a:lnTo>
                    <a:pt x="279" y="411"/>
                  </a:lnTo>
                  <a:lnTo>
                    <a:pt x="247" y="411"/>
                  </a:lnTo>
                  <a:lnTo>
                    <a:pt x="229" y="456"/>
                  </a:lnTo>
                  <a:lnTo>
                    <a:pt x="229" y="367"/>
                  </a:lnTo>
                  <a:lnTo>
                    <a:pt x="255" y="370"/>
                  </a:lnTo>
                  <a:lnTo>
                    <a:pt x="233" y="321"/>
                  </a:lnTo>
                  <a:lnTo>
                    <a:pt x="255" y="295"/>
                  </a:lnTo>
                  <a:lnTo>
                    <a:pt x="221" y="264"/>
                  </a:lnTo>
                  <a:lnTo>
                    <a:pt x="238" y="221"/>
                  </a:lnTo>
                  <a:lnTo>
                    <a:pt x="204" y="211"/>
                  </a:lnTo>
                  <a:lnTo>
                    <a:pt x="204" y="174"/>
                  </a:lnTo>
                  <a:lnTo>
                    <a:pt x="140" y="178"/>
                  </a:lnTo>
                  <a:lnTo>
                    <a:pt x="140" y="141"/>
                  </a:lnTo>
                  <a:lnTo>
                    <a:pt x="112" y="185"/>
                  </a:lnTo>
                  <a:lnTo>
                    <a:pt x="152" y="204"/>
                  </a:lnTo>
                  <a:lnTo>
                    <a:pt x="140" y="238"/>
                  </a:lnTo>
                  <a:lnTo>
                    <a:pt x="170" y="261"/>
                  </a:lnTo>
                  <a:lnTo>
                    <a:pt x="152" y="313"/>
                  </a:lnTo>
                  <a:lnTo>
                    <a:pt x="120" y="221"/>
                  </a:lnTo>
                  <a:lnTo>
                    <a:pt x="77" y="145"/>
                  </a:lnTo>
                  <a:lnTo>
                    <a:pt x="87" y="99"/>
                  </a:lnTo>
                  <a:lnTo>
                    <a:pt x="52" y="99"/>
                  </a:lnTo>
                  <a:lnTo>
                    <a:pt x="58" y="55"/>
                  </a:lnTo>
                  <a:lnTo>
                    <a:pt x="31" y="6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0" name="Freeform 29"/>
            <p:cNvSpPr>
              <a:spLocks/>
            </p:cNvSpPr>
            <p:nvPr/>
          </p:nvSpPr>
          <p:spPr bwMode="auto">
            <a:xfrm>
              <a:off x="663" y="3695"/>
              <a:ext cx="22" cy="75"/>
            </a:xfrm>
            <a:custGeom>
              <a:avLst/>
              <a:gdLst>
                <a:gd name="T0" fmla="*/ 0 w 67"/>
                <a:gd name="T1" fmla="*/ 0 h 226"/>
                <a:gd name="T2" fmla="*/ 0 w 67"/>
                <a:gd name="T3" fmla="*/ 0 h 226"/>
                <a:gd name="T4" fmla="*/ 0 w 67"/>
                <a:gd name="T5" fmla="*/ 0 h 226"/>
                <a:gd name="T6" fmla="*/ 0 w 67"/>
                <a:gd name="T7" fmla="*/ 0 h 226"/>
                <a:gd name="T8" fmla="*/ 0 w 67"/>
                <a:gd name="T9" fmla="*/ 0 h 226"/>
                <a:gd name="T10" fmla="*/ 0 w 67"/>
                <a:gd name="T11" fmla="*/ 0 h 226"/>
                <a:gd name="T12" fmla="*/ 0 w 67"/>
                <a:gd name="T13" fmla="*/ 0 h 226"/>
                <a:gd name="T14" fmla="*/ 0 w 67"/>
                <a:gd name="T15" fmla="*/ 0 h 226"/>
                <a:gd name="T16" fmla="*/ 0 w 67"/>
                <a:gd name="T17" fmla="*/ 0 h 226"/>
                <a:gd name="T18" fmla="*/ 0 w 67"/>
                <a:gd name="T19" fmla="*/ 0 h 226"/>
                <a:gd name="T20" fmla="*/ 0 w 67"/>
                <a:gd name="T21" fmla="*/ 0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226"/>
                <a:gd name="T35" fmla="*/ 67 w 67"/>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226">
                  <a:moveTo>
                    <a:pt x="0" y="0"/>
                  </a:moveTo>
                  <a:lnTo>
                    <a:pt x="30" y="56"/>
                  </a:lnTo>
                  <a:lnTo>
                    <a:pt x="17" y="109"/>
                  </a:lnTo>
                  <a:lnTo>
                    <a:pt x="37" y="155"/>
                  </a:lnTo>
                  <a:lnTo>
                    <a:pt x="28" y="226"/>
                  </a:lnTo>
                  <a:lnTo>
                    <a:pt x="59" y="177"/>
                  </a:lnTo>
                  <a:lnTo>
                    <a:pt x="67" y="128"/>
                  </a:lnTo>
                  <a:lnTo>
                    <a:pt x="60" y="82"/>
                  </a:lnTo>
                  <a:lnTo>
                    <a:pt x="47"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1" name="Freeform 30"/>
            <p:cNvSpPr>
              <a:spLocks/>
            </p:cNvSpPr>
            <p:nvPr/>
          </p:nvSpPr>
          <p:spPr bwMode="auto">
            <a:xfrm>
              <a:off x="480" y="3641"/>
              <a:ext cx="258" cy="290"/>
            </a:xfrm>
            <a:custGeom>
              <a:avLst/>
              <a:gdLst>
                <a:gd name="T0" fmla="*/ 0 w 773"/>
                <a:gd name="T1" fmla="*/ 0 h 871"/>
                <a:gd name="T2" fmla="*/ 0 w 773"/>
                <a:gd name="T3" fmla="*/ 0 h 871"/>
                <a:gd name="T4" fmla="*/ 0 w 773"/>
                <a:gd name="T5" fmla="*/ 0 h 871"/>
                <a:gd name="T6" fmla="*/ 0 w 773"/>
                <a:gd name="T7" fmla="*/ 0 h 871"/>
                <a:gd name="T8" fmla="*/ 0 w 773"/>
                <a:gd name="T9" fmla="*/ 0 h 871"/>
                <a:gd name="T10" fmla="*/ 0 w 773"/>
                <a:gd name="T11" fmla="*/ 0 h 871"/>
                <a:gd name="T12" fmla="*/ 0 w 773"/>
                <a:gd name="T13" fmla="*/ 0 h 871"/>
                <a:gd name="T14" fmla="*/ 0 w 773"/>
                <a:gd name="T15" fmla="*/ 0 h 871"/>
                <a:gd name="T16" fmla="*/ 0 w 773"/>
                <a:gd name="T17" fmla="*/ 0 h 871"/>
                <a:gd name="T18" fmla="*/ 0 w 773"/>
                <a:gd name="T19" fmla="*/ 0 h 871"/>
                <a:gd name="T20" fmla="*/ 0 w 773"/>
                <a:gd name="T21" fmla="*/ 0 h 871"/>
                <a:gd name="T22" fmla="*/ 0 w 773"/>
                <a:gd name="T23" fmla="*/ 0 h 871"/>
                <a:gd name="T24" fmla="*/ 0 w 773"/>
                <a:gd name="T25" fmla="*/ 0 h 871"/>
                <a:gd name="T26" fmla="*/ 0 w 773"/>
                <a:gd name="T27" fmla="*/ 0 h 871"/>
                <a:gd name="T28" fmla="*/ 0 w 773"/>
                <a:gd name="T29" fmla="*/ 0 h 871"/>
                <a:gd name="T30" fmla="*/ 0 w 773"/>
                <a:gd name="T31" fmla="*/ 0 h 871"/>
                <a:gd name="T32" fmla="*/ 0 w 773"/>
                <a:gd name="T33" fmla="*/ 0 h 871"/>
                <a:gd name="T34" fmla="*/ 0 w 773"/>
                <a:gd name="T35" fmla="*/ 0 h 871"/>
                <a:gd name="T36" fmla="*/ 0 w 773"/>
                <a:gd name="T37" fmla="*/ 0 h 871"/>
                <a:gd name="T38" fmla="*/ 0 w 773"/>
                <a:gd name="T39" fmla="*/ 0 h 871"/>
                <a:gd name="T40" fmla="*/ 0 w 773"/>
                <a:gd name="T41" fmla="*/ 0 h 871"/>
                <a:gd name="T42" fmla="*/ 0 w 773"/>
                <a:gd name="T43" fmla="*/ 0 h 871"/>
                <a:gd name="T44" fmla="*/ 0 w 773"/>
                <a:gd name="T45" fmla="*/ 0 h 871"/>
                <a:gd name="T46" fmla="*/ 0 w 773"/>
                <a:gd name="T47" fmla="*/ 0 h 871"/>
                <a:gd name="T48" fmla="*/ 0 w 773"/>
                <a:gd name="T49" fmla="*/ 0 h 871"/>
                <a:gd name="T50" fmla="*/ 0 w 773"/>
                <a:gd name="T51" fmla="*/ 0 h 871"/>
                <a:gd name="T52" fmla="*/ 0 w 773"/>
                <a:gd name="T53" fmla="*/ 0 h 871"/>
                <a:gd name="T54" fmla="*/ 0 w 773"/>
                <a:gd name="T55" fmla="*/ 0 h 871"/>
                <a:gd name="T56" fmla="*/ 0 w 773"/>
                <a:gd name="T57" fmla="*/ 0 h 871"/>
                <a:gd name="T58" fmla="*/ 0 w 773"/>
                <a:gd name="T59" fmla="*/ 0 h 871"/>
                <a:gd name="T60" fmla="*/ 0 w 773"/>
                <a:gd name="T61" fmla="*/ 0 h 871"/>
                <a:gd name="T62" fmla="*/ 0 w 773"/>
                <a:gd name="T63" fmla="*/ 0 h 871"/>
                <a:gd name="T64" fmla="*/ 0 w 773"/>
                <a:gd name="T65" fmla="*/ 0 h 871"/>
                <a:gd name="T66" fmla="*/ 0 w 773"/>
                <a:gd name="T67" fmla="*/ 0 h 871"/>
                <a:gd name="T68" fmla="*/ 0 w 773"/>
                <a:gd name="T69" fmla="*/ 0 h 871"/>
                <a:gd name="T70" fmla="*/ 0 w 773"/>
                <a:gd name="T71" fmla="*/ 0 h 871"/>
                <a:gd name="T72" fmla="*/ 0 w 773"/>
                <a:gd name="T73" fmla="*/ 0 h 871"/>
                <a:gd name="T74" fmla="*/ 0 w 773"/>
                <a:gd name="T75" fmla="*/ 0 h 871"/>
                <a:gd name="T76" fmla="*/ 0 w 773"/>
                <a:gd name="T77" fmla="*/ 0 h 871"/>
                <a:gd name="T78" fmla="*/ 0 w 773"/>
                <a:gd name="T79" fmla="*/ 0 h 871"/>
                <a:gd name="T80" fmla="*/ 0 w 773"/>
                <a:gd name="T81" fmla="*/ 0 h 871"/>
                <a:gd name="T82" fmla="*/ 0 w 773"/>
                <a:gd name="T83" fmla="*/ 0 h 871"/>
                <a:gd name="T84" fmla="*/ 0 w 773"/>
                <a:gd name="T85" fmla="*/ 0 h 871"/>
                <a:gd name="T86" fmla="*/ 0 w 773"/>
                <a:gd name="T87" fmla="*/ 0 h 871"/>
                <a:gd name="T88" fmla="*/ 0 w 773"/>
                <a:gd name="T89" fmla="*/ 0 h 871"/>
                <a:gd name="T90" fmla="*/ 0 w 773"/>
                <a:gd name="T91" fmla="*/ 0 h 871"/>
                <a:gd name="T92" fmla="*/ 0 w 773"/>
                <a:gd name="T93" fmla="*/ 0 h 871"/>
                <a:gd name="T94" fmla="*/ 0 w 773"/>
                <a:gd name="T95" fmla="*/ 0 h 871"/>
                <a:gd name="T96" fmla="*/ 0 w 773"/>
                <a:gd name="T97" fmla="*/ 0 h 871"/>
                <a:gd name="T98" fmla="*/ 0 w 773"/>
                <a:gd name="T99" fmla="*/ 0 h 871"/>
                <a:gd name="T100" fmla="*/ 0 w 773"/>
                <a:gd name="T101" fmla="*/ 0 h 871"/>
                <a:gd name="T102" fmla="*/ 0 w 773"/>
                <a:gd name="T103" fmla="*/ 0 h 871"/>
                <a:gd name="T104" fmla="*/ 0 w 773"/>
                <a:gd name="T105" fmla="*/ 0 h 871"/>
                <a:gd name="T106" fmla="*/ 0 w 773"/>
                <a:gd name="T107" fmla="*/ 0 h 871"/>
                <a:gd name="T108" fmla="*/ 0 w 773"/>
                <a:gd name="T109" fmla="*/ 0 h 871"/>
                <a:gd name="T110" fmla="*/ 0 w 773"/>
                <a:gd name="T111" fmla="*/ 0 h 871"/>
                <a:gd name="T112" fmla="*/ 0 w 773"/>
                <a:gd name="T113" fmla="*/ 0 h 871"/>
                <a:gd name="T114" fmla="*/ 0 w 773"/>
                <a:gd name="T115" fmla="*/ 0 h 871"/>
                <a:gd name="T116" fmla="*/ 0 w 773"/>
                <a:gd name="T117" fmla="*/ 0 h 871"/>
                <a:gd name="T118" fmla="*/ 0 w 773"/>
                <a:gd name="T119" fmla="*/ 0 h 8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71"/>
                <a:gd name="T182" fmla="*/ 773 w 773"/>
                <a:gd name="T183" fmla="*/ 871 h 8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71">
                  <a:moveTo>
                    <a:pt x="74" y="150"/>
                  </a:moveTo>
                  <a:lnTo>
                    <a:pt x="97" y="313"/>
                  </a:lnTo>
                  <a:lnTo>
                    <a:pt x="124" y="367"/>
                  </a:lnTo>
                  <a:lnTo>
                    <a:pt x="132" y="335"/>
                  </a:lnTo>
                  <a:lnTo>
                    <a:pt x="176" y="426"/>
                  </a:lnTo>
                  <a:lnTo>
                    <a:pt x="196" y="397"/>
                  </a:lnTo>
                  <a:lnTo>
                    <a:pt x="243" y="441"/>
                  </a:lnTo>
                  <a:lnTo>
                    <a:pt x="289" y="426"/>
                  </a:lnTo>
                  <a:lnTo>
                    <a:pt x="331" y="461"/>
                  </a:lnTo>
                  <a:lnTo>
                    <a:pt x="374" y="449"/>
                  </a:lnTo>
                  <a:lnTo>
                    <a:pt x="431" y="463"/>
                  </a:lnTo>
                  <a:lnTo>
                    <a:pt x="368" y="491"/>
                  </a:lnTo>
                  <a:lnTo>
                    <a:pt x="281" y="513"/>
                  </a:lnTo>
                  <a:lnTo>
                    <a:pt x="342" y="566"/>
                  </a:lnTo>
                  <a:lnTo>
                    <a:pt x="503" y="580"/>
                  </a:lnTo>
                  <a:lnTo>
                    <a:pt x="460" y="614"/>
                  </a:lnTo>
                  <a:lnTo>
                    <a:pt x="548" y="590"/>
                  </a:lnTo>
                  <a:lnTo>
                    <a:pt x="526" y="636"/>
                  </a:lnTo>
                  <a:lnTo>
                    <a:pt x="612" y="595"/>
                  </a:lnTo>
                  <a:lnTo>
                    <a:pt x="637" y="564"/>
                  </a:lnTo>
                  <a:lnTo>
                    <a:pt x="657" y="621"/>
                  </a:lnTo>
                  <a:lnTo>
                    <a:pt x="674" y="536"/>
                  </a:lnTo>
                  <a:lnTo>
                    <a:pt x="700" y="669"/>
                  </a:lnTo>
                  <a:lnTo>
                    <a:pt x="700" y="779"/>
                  </a:lnTo>
                  <a:lnTo>
                    <a:pt x="664" y="821"/>
                  </a:lnTo>
                  <a:lnTo>
                    <a:pt x="634" y="871"/>
                  </a:lnTo>
                  <a:lnTo>
                    <a:pt x="661" y="801"/>
                  </a:lnTo>
                  <a:lnTo>
                    <a:pt x="674" y="761"/>
                  </a:lnTo>
                  <a:lnTo>
                    <a:pt x="661" y="727"/>
                  </a:lnTo>
                  <a:lnTo>
                    <a:pt x="608" y="705"/>
                  </a:lnTo>
                  <a:lnTo>
                    <a:pt x="450" y="677"/>
                  </a:lnTo>
                  <a:lnTo>
                    <a:pt x="311" y="617"/>
                  </a:lnTo>
                  <a:lnTo>
                    <a:pt x="162" y="517"/>
                  </a:lnTo>
                  <a:lnTo>
                    <a:pt x="61" y="404"/>
                  </a:lnTo>
                  <a:lnTo>
                    <a:pt x="18" y="305"/>
                  </a:lnTo>
                  <a:lnTo>
                    <a:pt x="0" y="205"/>
                  </a:lnTo>
                  <a:lnTo>
                    <a:pt x="10" y="114"/>
                  </a:lnTo>
                  <a:lnTo>
                    <a:pt x="44" y="56"/>
                  </a:lnTo>
                  <a:lnTo>
                    <a:pt x="117" y="18"/>
                  </a:lnTo>
                  <a:lnTo>
                    <a:pt x="224" y="0"/>
                  </a:lnTo>
                  <a:lnTo>
                    <a:pt x="345" y="21"/>
                  </a:lnTo>
                  <a:lnTo>
                    <a:pt x="450" y="59"/>
                  </a:lnTo>
                  <a:lnTo>
                    <a:pt x="569" y="137"/>
                  </a:lnTo>
                  <a:lnTo>
                    <a:pt x="685" y="202"/>
                  </a:lnTo>
                  <a:lnTo>
                    <a:pt x="773" y="199"/>
                  </a:lnTo>
                  <a:lnTo>
                    <a:pt x="674" y="231"/>
                  </a:lnTo>
                  <a:lnTo>
                    <a:pt x="607" y="175"/>
                  </a:lnTo>
                  <a:lnTo>
                    <a:pt x="454" y="79"/>
                  </a:lnTo>
                  <a:lnTo>
                    <a:pt x="342" y="33"/>
                  </a:lnTo>
                  <a:lnTo>
                    <a:pt x="226" y="18"/>
                  </a:lnTo>
                  <a:lnTo>
                    <a:pt x="105" y="44"/>
                  </a:lnTo>
                  <a:lnTo>
                    <a:pt x="34" y="105"/>
                  </a:lnTo>
                  <a:lnTo>
                    <a:pt x="20" y="187"/>
                  </a:lnTo>
                  <a:lnTo>
                    <a:pt x="37" y="300"/>
                  </a:lnTo>
                  <a:lnTo>
                    <a:pt x="68" y="340"/>
                  </a:lnTo>
                  <a:lnTo>
                    <a:pt x="61" y="287"/>
                  </a:lnTo>
                  <a:lnTo>
                    <a:pt x="79" y="305"/>
                  </a:lnTo>
                  <a:lnTo>
                    <a:pt x="74" y="213"/>
                  </a:lnTo>
                  <a:lnTo>
                    <a:pt x="74"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2" name="Freeform 31"/>
            <p:cNvSpPr>
              <a:spLocks/>
            </p:cNvSpPr>
            <p:nvPr/>
          </p:nvSpPr>
          <p:spPr bwMode="auto">
            <a:xfrm>
              <a:off x="1105" y="3635"/>
              <a:ext cx="262" cy="277"/>
            </a:xfrm>
            <a:custGeom>
              <a:avLst/>
              <a:gdLst>
                <a:gd name="T0" fmla="*/ 0 w 787"/>
                <a:gd name="T1" fmla="*/ 0 h 831"/>
                <a:gd name="T2" fmla="*/ 0 w 787"/>
                <a:gd name="T3" fmla="*/ 0 h 831"/>
                <a:gd name="T4" fmla="*/ 0 w 787"/>
                <a:gd name="T5" fmla="*/ 0 h 831"/>
                <a:gd name="T6" fmla="*/ 0 w 787"/>
                <a:gd name="T7" fmla="*/ 0 h 831"/>
                <a:gd name="T8" fmla="*/ 0 w 787"/>
                <a:gd name="T9" fmla="*/ 0 h 831"/>
                <a:gd name="T10" fmla="*/ 0 w 787"/>
                <a:gd name="T11" fmla="*/ 0 h 831"/>
                <a:gd name="T12" fmla="*/ 0 w 787"/>
                <a:gd name="T13" fmla="*/ 0 h 831"/>
                <a:gd name="T14" fmla="*/ 0 w 787"/>
                <a:gd name="T15" fmla="*/ 0 h 831"/>
                <a:gd name="T16" fmla="*/ 0 w 787"/>
                <a:gd name="T17" fmla="*/ 0 h 831"/>
                <a:gd name="T18" fmla="*/ 0 w 787"/>
                <a:gd name="T19" fmla="*/ 0 h 831"/>
                <a:gd name="T20" fmla="*/ 0 w 787"/>
                <a:gd name="T21" fmla="*/ 0 h 831"/>
                <a:gd name="T22" fmla="*/ 0 w 787"/>
                <a:gd name="T23" fmla="*/ 0 h 831"/>
                <a:gd name="T24" fmla="*/ 0 w 787"/>
                <a:gd name="T25" fmla="*/ 0 h 831"/>
                <a:gd name="T26" fmla="*/ 0 w 787"/>
                <a:gd name="T27" fmla="*/ 0 h 831"/>
                <a:gd name="T28" fmla="*/ 0 w 787"/>
                <a:gd name="T29" fmla="*/ 0 h 831"/>
                <a:gd name="T30" fmla="*/ 0 w 787"/>
                <a:gd name="T31" fmla="*/ 0 h 831"/>
                <a:gd name="T32" fmla="*/ 0 w 787"/>
                <a:gd name="T33" fmla="*/ 0 h 831"/>
                <a:gd name="T34" fmla="*/ 0 w 787"/>
                <a:gd name="T35" fmla="*/ 0 h 831"/>
                <a:gd name="T36" fmla="*/ 0 w 787"/>
                <a:gd name="T37" fmla="*/ 0 h 831"/>
                <a:gd name="T38" fmla="*/ 0 w 787"/>
                <a:gd name="T39" fmla="*/ 0 h 831"/>
                <a:gd name="T40" fmla="*/ 0 w 787"/>
                <a:gd name="T41" fmla="*/ 0 h 831"/>
                <a:gd name="T42" fmla="*/ 0 w 787"/>
                <a:gd name="T43" fmla="*/ 0 h 831"/>
                <a:gd name="T44" fmla="*/ 0 w 787"/>
                <a:gd name="T45" fmla="*/ 0 h 831"/>
                <a:gd name="T46" fmla="*/ 0 w 787"/>
                <a:gd name="T47" fmla="*/ 0 h 831"/>
                <a:gd name="T48" fmla="*/ 0 w 787"/>
                <a:gd name="T49" fmla="*/ 0 h 831"/>
                <a:gd name="T50" fmla="*/ 0 w 787"/>
                <a:gd name="T51" fmla="*/ 0 h 831"/>
                <a:gd name="T52" fmla="*/ 0 w 787"/>
                <a:gd name="T53" fmla="*/ 0 h 831"/>
                <a:gd name="T54" fmla="*/ 0 w 787"/>
                <a:gd name="T55" fmla="*/ 0 h 831"/>
                <a:gd name="T56" fmla="*/ 0 w 787"/>
                <a:gd name="T57" fmla="*/ 0 h 831"/>
                <a:gd name="T58" fmla="*/ 0 w 787"/>
                <a:gd name="T59" fmla="*/ 0 h 831"/>
                <a:gd name="T60" fmla="*/ 0 w 787"/>
                <a:gd name="T61" fmla="*/ 0 h 831"/>
                <a:gd name="T62" fmla="*/ 0 w 787"/>
                <a:gd name="T63" fmla="*/ 0 h 831"/>
                <a:gd name="T64" fmla="*/ 0 w 787"/>
                <a:gd name="T65" fmla="*/ 0 h 831"/>
                <a:gd name="T66" fmla="*/ 0 w 787"/>
                <a:gd name="T67" fmla="*/ 0 h 831"/>
                <a:gd name="T68" fmla="*/ 0 w 787"/>
                <a:gd name="T69" fmla="*/ 0 h 831"/>
                <a:gd name="T70" fmla="*/ 0 w 787"/>
                <a:gd name="T71" fmla="*/ 0 h 831"/>
                <a:gd name="T72" fmla="*/ 0 w 787"/>
                <a:gd name="T73" fmla="*/ 0 h 831"/>
                <a:gd name="T74" fmla="*/ 0 w 787"/>
                <a:gd name="T75" fmla="*/ 0 h 831"/>
                <a:gd name="T76" fmla="*/ 0 w 787"/>
                <a:gd name="T77" fmla="*/ 0 h 831"/>
                <a:gd name="T78" fmla="*/ 0 w 787"/>
                <a:gd name="T79" fmla="*/ 0 h 831"/>
                <a:gd name="T80" fmla="*/ 0 w 787"/>
                <a:gd name="T81" fmla="*/ 0 h 831"/>
                <a:gd name="T82" fmla="*/ 0 w 787"/>
                <a:gd name="T83" fmla="*/ 0 h 831"/>
                <a:gd name="T84" fmla="*/ 0 w 787"/>
                <a:gd name="T85" fmla="*/ 0 h 831"/>
                <a:gd name="T86" fmla="*/ 0 w 787"/>
                <a:gd name="T87" fmla="*/ 0 h 831"/>
                <a:gd name="T88" fmla="*/ 0 w 787"/>
                <a:gd name="T89" fmla="*/ 0 h 831"/>
                <a:gd name="T90" fmla="*/ 0 w 787"/>
                <a:gd name="T91" fmla="*/ 0 h 831"/>
                <a:gd name="T92" fmla="*/ 0 w 787"/>
                <a:gd name="T93" fmla="*/ 0 h 831"/>
                <a:gd name="T94" fmla="*/ 0 w 787"/>
                <a:gd name="T95" fmla="*/ 0 h 831"/>
                <a:gd name="T96" fmla="*/ 0 w 787"/>
                <a:gd name="T97" fmla="*/ 0 h 831"/>
                <a:gd name="T98" fmla="*/ 0 w 787"/>
                <a:gd name="T99" fmla="*/ 0 h 831"/>
                <a:gd name="T100" fmla="*/ 0 w 787"/>
                <a:gd name="T101" fmla="*/ 0 h 831"/>
                <a:gd name="T102" fmla="*/ 0 w 787"/>
                <a:gd name="T103" fmla="*/ 0 h 831"/>
                <a:gd name="T104" fmla="*/ 0 w 787"/>
                <a:gd name="T105" fmla="*/ 0 h 831"/>
                <a:gd name="T106" fmla="*/ 0 w 787"/>
                <a:gd name="T107" fmla="*/ 0 h 831"/>
                <a:gd name="T108" fmla="*/ 0 w 787"/>
                <a:gd name="T109" fmla="*/ 0 h 831"/>
                <a:gd name="T110" fmla="*/ 0 w 787"/>
                <a:gd name="T111" fmla="*/ 0 h 831"/>
                <a:gd name="T112" fmla="*/ 0 w 787"/>
                <a:gd name="T113" fmla="*/ 0 h 831"/>
                <a:gd name="T114" fmla="*/ 0 w 787"/>
                <a:gd name="T115" fmla="*/ 0 h 831"/>
                <a:gd name="T116" fmla="*/ 0 w 787"/>
                <a:gd name="T117" fmla="*/ 0 h 831"/>
                <a:gd name="T118" fmla="*/ 0 w 787"/>
                <a:gd name="T119" fmla="*/ 0 h 8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7"/>
                <a:gd name="T181" fmla="*/ 0 h 831"/>
                <a:gd name="T182" fmla="*/ 787 w 787"/>
                <a:gd name="T183" fmla="*/ 831 h 8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7" h="831">
                  <a:moveTo>
                    <a:pt x="0" y="213"/>
                  </a:moveTo>
                  <a:lnTo>
                    <a:pt x="45" y="231"/>
                  </a:lnTo>
                  <a:lnTo>
                    <a:pt x="91" y="239"/>
                  </a:lnTo>
                  <a:lnTo>
                    <a:pt x="155" y="200"/>
                  </a:lnTo>
                  <a:lnTo>
                    <a:pt x="259" y="173"/>
                  </a:lnTo>
                  <a:lnTo>
                    <a:pt x="327" y="112"/>
                  </a:lnTo>
                  <a:lnTo>
                    <a:pt x="414" y="40"/>
                  </a:lnTo>
                  <a:lnTo>
                    <a:pt x="502" y="3"/>
                  </a:lnTo>
                  <a:lnTo>
                    <a:pt x="556" y="0"/>
                  </a:lnTo>
                  <a:lnTo>
                    <a:pt x="631" y="29"/>
                  </a:lnTo>
                  <a:lnTo>
                    <a:pt x="706" y="94"/>
                  </a:lnTo>
                  <a:lnTo>
                    <a:pt x="749" y="161"/>
                  </a:lnTo>
                  <a:lnTo>
                    <a:pt x="787" y="321"/>
                  </a:lnTo>
                  <a:lnTo>
                    <a:pt x="777" y="412"/>
                  </a:lnTo>
                  <a:lnTo>
                    <a:pt x="746" y="524"/>
                  </a:lnTo>
                  <a:lnTo>
                    <a:pt x="667" y="631"/>
                  </a:lnTo>
                  <a:lnTo>
                    <a:pt x="567" y="708"/>
                  </a:lnTo>
                  <a:lnTo>
                    <a:pt x="477" y="752"/>
                  </a:lnTo>
                  <a:lnTo>
                    <a:pt x="356" y="782"/>
                  </a:lnTo>
                  <a:lnTo>
                    <a:pt x="237" y="801"/>
                  </a:lnTo>
                  <a:lnTo>
                    <a:pt x="218" y="831"/>
                  </a:lnTo>
                  <a:lnTo>
                    <a:pt x="184" y="795"/>
                  </a:lnTo>
                  <a:lnTo>
                    <a:pt x="162" y="745"/>
                  </a:lnTo>
                  <a:lnTo>
                    <a:pt x="181" y="745"/>
                  </a:lnTo>
                  <a:lnTo>
                    <a:pt x="159" y="681"/>
                  </a:lnTo>
                  <a:lnTo>
                    <a:pt x="185" y="687"/>
                  </a:lnTo>
                  <a:lnTo>
                    <a:pt x="173" y="622"/>
                  </a:lnTo>
                  <a:lnTo>
                    <a:pt x="234" y="705"/>
                  </a:lnTo>
                  <a:lnTo>
                    <a:pt x="300" y="745"/>
                  </a:lnTo>
                  <a:lnTo>
                    <a:pt x="263" y="674"/>
                  </a:lnTo>
                  <a:lnTo>
                    <a:pt x="364" y="747"/>
                  </a:lnTo>
                  <a:lnTo>
                    <a:pt x="346" y="705"/>
                  </a:lnTo>
                  <a:lnTo>
                    <a:pt x="428" y="723"/>
                  </a:lnTo>
                  <a:lnTo>
                    <a:pt x="428" y="701"/>
                  </a:lnTo>
                  <a:lnTo>
                    <a:pt x="509" y="704"/>
                  </a:lnTo>
                  <a:lnTo>
                    <a:pt x="517" y="685"/>
                  </a:lnTo>
                  <a:lnTo>
                    <a:pt x="589" y="672"/>
                  </a:lnTo>
                  <a:lnTo>
                    <a:pt x="665" y="601"/>
                  </a:lnTo>
                  <a:lnTo>
                    <a:pt x="742" y="491"/>
                  </a:lnTo>
                  <a:lnTo>
                    <a:pt x="772" y="337"/>
                  </a:lnTo>
                  <a:lnTo>
                    <a:pt x="744" y="180"/>
                  </a:lnTo>
                  <a:lnTo>
                    <a:pt x="728" y="274"/>
                  </a:lnTo>
                  <a:lnTo>
                    <a:pt x="706" y="146"/>
                  </a:lnTo>
                  <a:lnTo>
                    <a:pt x="649" y="71"/>
                  </a:lnTo>
                  <a:lnTo>
                    <a:pt x="567" y="29"/>
                  </a:lnTo>
                  <a:lnTo>
                    <a:pt x="496" y="34"/>
                  </a:lnTo>
                  <a:lnTo>
                    <a:pt x="425" y="71"/>
                  </a:lnTo>
                  <a:lnTo>
                    <a:pt x="346" y="142"/>
                  </a:lnTo>
                  <a:lnTo>
                    <a:pt x="300" y="200"/>
                  </a:lnTo>
                  <a:lnTo>
                    <a:pt x="262" y="311"/>
                  </a:lnTo>
                  <a:lnTo>
                    <a:pt x="259" y="200"/>
                  </a:lnTo>
                  <a:lnTo>
                    <a:pt x="193" y="221"/>
                  </a:lnTo>
                  <a:lnTo>
                    <a:pt x="117" y="274"/>
                  </a:lnTo>
                  <a:lnTo>
                    <a:pt x="140" y="370"/>
                  </a:lnTo>
                  <a:lnTo>
                    <a:pt x="162" y="447"/>
                  </a:lnTo>
                  <a:lnTo>
                    <a:pt x="112" y="375"/>
                  </a:lnTo>
                  <a:lnTo>
                    <a:pt x="90" y="278"/>
                  </a:lnTo>
                  <a:lnTo>
                    <a:pt x="34" y="255"/>
                  </a:lnTo>
                  <a:lnTo>
                    <a:pt x="0"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3" name="Freeform 32"/>
            <p:cNvSpPr>
              <a:spLocks/>
            </p:cNvSpPr>
            <p:nvPr/>
          </p:nvSpPr>
          <p:spPr bwMode="auto">
            <a:xfrm>
              <a:off x="1255" y="3736"/>
              <a:ext cx="92" cy="93"/>
            </a:xfrm>
            <a:custGeom>
              <a:avLst/>
              <a:gdLst>
                <a:gd name="T0" fmla="*/ 0 w 277"/>
                <a:gd name="T1" fmla="*/ 0 h 281"/>
                <a:gd name="T2" fmla="*/ 0 w 277"/>
                <a:gd name="T3" fmla="*/ 0 h 281"/>
                <a:gd name="T4" fmla="*/ 0 w 277"/>
                <a:gd name="T5" fmla="*/ 0 h 281"/>
                <a:gd name="T6" fmla="*/ 0 w 277"/>
                <a:gd name="T7" fmla="*/ 0 h 281"/>
                <a:gd name="T8" fmla="*/ 0 w 277"/>
                <a:gd name="T9" fmla="*/ 0 h 281"/>
                <a:gd name="T10" fmla="*/ 0 w 277"/>
                <a:gd name="T11" fmla="*/ 0 h 281"/>
                <a:gd name="T12" fmla="*/ 0 w 277"/>
                <a:gd name="T13" fmla="*/ 0 h 281"/>
                <a:gd name="T14" fmla="*/ 0 w 277"/>
                <a:gd name="T15" fmla="*/ 0 h 281"/>
                <a:gd name="T16" fmla="*/ 0 w 277"/>
                <a:gd name="T17" fmla="*/ 0 h 281"/>
                <a:gd name="T18" fmla="*/ 0 w 277"/>
                <a:gd name="T19" fmla="*/ 0 h 281"/>
                <a:gd name="T20" fmla="*/ 0 w 277"/>
                <a:gd name="T21" fmla="*/ 0 h 281"/>
                <a:gd name="T22" fmla="*/ 0 w 277"/>
                <a:gd name="T23" fmla="*/ 0 h 281"/>
                <a:gd name="T24" fmla="*/ 0 w 277"/>
                <a:gd name="T25" fmla="*/ 0 h 281"/>
                <a:gd name="T26" fmla="*/ 0 w 277"/>
                <a:gd name="T27" fmla="*/ 0 h 281"/>
                <a:gd name="T28" fmla="*/ 0 w 277"/>
                <a:gd name="T29" fmla="*/ 0 h 281"/>
                <a:gd name="T30" fmla="*/ 0 w 277"/>
                <a:gd name="T31" fmla="*/ 0 h 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281"/>
                <a:gd name="T50" fmla="*/ 277 w 277"/>
                <a:gd name="T51" fmla="*/ 281 h 2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281">
                  <a:moveTo>
                    <a:pt x="277" y="0"/>
                  </a:moveTo>
                  <a:lnTo>
                    <a:pt x="264" y="92"/>
                  </a:lnTo>
                  <a:lnTo>
                    <a:pt x="213" y="180"/>
                  </a:lnTo>
                  <a:lnTo>
                    <a:pt x="158" y="249"/>
                  </a:lnTo>
                  <a:lnTo>
                    <a:pt x="89" y="281"/>
                  </a:lnTo>
                  <a:lnTo>
                    <a:pt x="0" y="249"/>
                  </a:lnTo>
                  <a:lnTo>
                    <a:pt x="90" y="236"/>
                  </a:lnTo>
                  <a:lnTo>
                    <a:pt x="95" y="190"/>
                  </a:lnTo>
                  <a:lnTo>
                    <a:pt x="172" y="172"/>
                  </a:lnTo>
                  <a:lnTo>
                    <a:pt x="168" y="135"/>
                  </a:lnTo>
                  <a:lnTo>
                    <a:pt x="225" y="114"/>
                  </a:lnTo>
                  <a:lnTo>
                    <a:pt x="213" y="92"/>
                  </a:lnTo>
                  <a:lnTo>
                    <a:pt x="245" y="65"/>
                  </a:lnTo>
                  <a:lnTo>
                    <a:pt x="241" y="45"/>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4" name="Freeform 33"/>
            <p:cNvSpPr>
              <a:spLocks/>
            </p:cNvSpPr>
            <p:nvPr/>
          </p:nvSpPr>
          <p:spPr bwMode="auto">
            <a:xfrm>
              <a:off x="503" y="3949"/>
              <a:ext cx="482" cy="353"/>
            </a:xfrm>
            <a:custGeom>
              <a:avLst/>
              <a:gdLst>
                <a:gd name="T0" fmla="*/ 0 w 1447"/>
                <a:gd name="T1" fmla="*/ 0 h 1059"/>
                <a:gd name="T2" fmla="*/ 0 w 1447"/>
                <a:gd name="T3" fmla="*/ 0 h 1059"/>
                <a:gd name="T4" fmla="*/ 0 w 1447"/>
                <a:gd name="T5" fmla="*/ 0 h 1059"/>
                <a:gd name="T6" fmla="*/ 0 w 1447"/>
                <a:gd name="T7" fmla="*/ 0 h 1059"/>
                <a:gd name="T8" fmla="*/ 0 w 1447"/>
                <a:gd name="T9" fmla="*/ 0 h 1059"/>
                <a:gd name="T10" fmla="*/ 0 w 1447"/>
                <a:gd name="T11" fmla="*/ 0 h 1059"/>
                <a:gd name="T12" fmla="*/ 0 w 1447"/>
                <a:gd name="T13" fmla="*/ 0 h 1059"/>
                <a:gd name="T14" fmla="*/ 0 w 1447"/>
                <a:gd name="T15" fmla="*/ 0 h 1059"/>
                <a:gd name="T16" fmla="*/ 0 w 1447"/>
                <a:gd name="T17" fmla="*/ 0 h 1059"/>
                <a:gd name="T18" fmla="*/ 0 w 1447"/>
                <a:gd name="T19" fmla="*/ 0 h 1059"/>
                <a:gd name="T20" fmla="*/ 0 w 1447"/>
                <a:gd name="T21" fmla="*/ 0 h 1059"/>
                <a:gd name="T22" fmla="*/ 0 w 1447"/>
                <a:gd name="T23" fmla="*/ 0 h 1059"/>
                <a:gd name="T24" fmla="*/ 0 w 1447"/>
                <a:gd name="T25" fmla="*/ 0 h 1059"/>
                <a:gd name="T26" fmla="*/ 0 w 1447"/>
                <a:gd name="T27" fmla="*/ 0 h 1059"/>
                <a:gd name="T28" fmla="*/ 0 w 1447"/>
                <a:gd name="T29" fmla="*/ 0 h 1059"/>
                <a:gd name="T30" fmla="*/ 0 w 1447"/>
                <a:gd name="T31" fmla="*/ 0 h 1059"/>
                <a:gd name="T32" fmla="*/ 0 w 1447"/>
                <a:gd name="T33" fmla="*/ 0 h 1059"/>
                <a:gd name="T34" fmla="*/ 0 w 1447"/>
                <a:gd name="T35" fmla="*/ 0 h 1059"/>
                <a:gd name="T36" fmla="*/ 0 w 1447"/>
                <a:gd name="T37" fmla="*/ 0 h 1059"/>
                <a:gd name="T38" fmla="*/ 0 w 1447"/>
                <a:gd name="T39" fmla="*/ 0 h 1059"/>
                <a:gd name="T40" fmla="*/ 0 w 1447"/>
                <a:gd name="T41" fmla="*/ 0 h 1059"/>
                <a:gd name="T42" fmla="*/ 0 w 1447"/>
                <a:gd name="T43" fmla="*/ 0 h 1059"/>
                <a:gd name="T44" fmla="*/ 0 w 1447"/>
                <a:gd name="T45" fmla="*/ 0 h 1059"/>
                <a:gd name="T46" fmla="*/ 0 w 1447"/>
                <a:gd name="T47" fmla="*/ 0 h 1059"/>
                <a:gd name="T48" fmla="*/ 0 w 1447"/>
                <a:gd name="T49" fmla="*/ 0 h 1059"/>
                <a:gd name="T50" fmla="*/ 0 w 1447"/>
                <a:gd name="T51" fmla="*/ 0 h 1059"/>
                <a:gd name="T52" fmla="*/ 0 w 1447"/>
                <a:gd name="T53" fmla="*/ 0 h 1059"/>
                <a:gd name="T54" fmla="*/ 0 w 1447"/>
                <a:gd name="T55" fmla="*/ 0 h 1059"/>
                <a:gd name="T56" fmla="*/ 0 w 1447"/>
                <a:gd name="T57" fmla="*/ 0 h 1059"/>
                <a:gd name="T58" fmla="*/ 0 w 1447"/>
                <a:gd name="T59" fmla="*/ 0 h 1059"/>
                <a:gd name="T60" fmla="*/ 0 w 1447"/>
                <a:gd name="T61" fmla="*/ 0 h 1059"/>
                <a:gd name="T62" fmla="*/ 0 w 1447"/>
                <a:gd name="T63" fmla="*/ 0 h 1059"/>
                <a:gd name="T64" fmla="*/ 0 w 1447"/>
                <a:gd name="T65" fmla="*/ 0 h 1059"/>
                <a:gd name="T66" fmla="*/ 0 w 1447"/>
                <a:gd name="T67" fmla="*/ 0 h 1059"/>
                <a:gd name="T68" fmla="*/ 0 w 1447"/>
                <a:gd name="T69" fmla="*/ 0 h 1059"/>
                <a:gd name="T70" fmla="*/ 0 w 1447"/>
                <a:gd name="T71" fmla="*/ 0 h 1059"/>
                <a:gd name="T72" fmla="*/ 0 w 1447"/>
                <a:gd name="T73" fmla="*/ 0 h 1059"/>
                <a:gd name="T74" fmla="*/ 0 w 1447"/>
                <a:gd name="T75" fmla="*/ 0 h 1059"/>
                <a:gd name="T76" fmla="*/ 0 w 1447"/>
                <a:gd name="T77" fmla="*/ 0 h 1059"/>
                <a:gd name="T78" fmla="*/ 0 w 1447"/>
                <a:gd name="T79" fmla="*/ 0 h 1059"/>
                <a:gd name="T80" fmla="*/ 0 w 1447"/>
                <a:gd name="T81" fmla="*/ 0 h 1059"/>
                <a:gd name="T82" fmla="*/ 0 w 1447"/>
                <a:gd name="T83" fmla="*/ 0 h 1059"/>
                <a:gd name="T84" fmla="*/ 0 w 1447"/>
                <a:gd name="T85" fmla="*/ 0 h 1059"/>
                <a:gd name="T86" fmla="*/ 0 w 1447"/>
                <a:gd name="T87" fmla="*/ 0 h 1059"/>
                <a:gd name="T88" fmla="*/ 0 w 1447"/>
                <a:gd name="T89" fmla="*/ 0 h 1059"/>
                <a:gd name="T90" fmla="*/ 0 w 1447"/>
                <a:gd name="T91" fmla="*/ 0 h 1059"/>
                <a:gd name="T92" fmla="*/ 0 w 1447"/>
                <a:gd name="T93" fmla="*/ 0 h 1059"/>
                <a:gd name="T94" fmla="*/ 0 w 1447"/>
                <a:gd name="T95" fmla="*/ 0 h 1059"/>
                <a:gd name="T96" fmla="*/ 0 w 1447"/>
                <a:gd name="T97" fmla="*/ 0 h 1059"/>
                <a:gd name="T98" fmla="*/ 0 w 1447"/>
                <a:gd name="T99" fmla="*/ 0 h 1059"/>
                <a:gd name="T100" fmla="*/ 0 w 1447"/>
                <a:gd name="T101" fmla="*/ 0 h 1059"/>
                <a:gd name="T102" fmla="*/ 0 w 1447"/>
                <a:gd name="T103" fmla="*/ 0 h 1059"/>
                <a:gd name="T104" fmla="*/ 0 w 1447"/>
                <a:gd name="T105" fmla="*/ 0 h 1059"/>
                <a:gd name="T106" fmla="*/ 0 w 1447"/>
                <a:gd name="T107" fmla="*/ 0 h 1059"/>
                <a:gd name="T108" fmla="*/ 0 w 1447"/>
                <a:gd name="T109" fmla="*/ 0 h 1059"/>
                <a:gd name="T110" fmla="*/ 0 w 1447"/>
                <a:gd name="T111" fmla="*/ 0 h 1059"/>
                <a:gd name="T112" fmla="*/ 0 w 1447"/>
                <a:gd name="T113" fmla="*/ 0 h 10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7"/>
                <a:gd name="T172" fmla="*/ 0 h 1059"/>
                <a:gd name="T173" fmla="*/ 1447 w 1447"/>
                <a:gd name="T174" fmla="*/ 1059 h 10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7" h="1059">
                  <a:moveTo>
                    <a:pt x="547" y="0"/>
                  </a:moveTo>
                  <a:lnTo>
                    <a:pt x="467" y="84"/>
                  </a:lnTo>
                  <a:lnTo>
                    <a:pt x="385" y="223"/>
                  </a:lnTo>
                  <a:lnTo>
                    <a:pt x="201" y="242"/>
                  </a:lnTo>
                  <a:lnTo>
                    <a:pt x="52" y="403"/>
                  </a:lnTo>
                  <a:lnTo>
                    <a:pt x="0" y="631"/>
                  </a:lnTo>
                  <a:lnTo>
                    <a:pt x="52" y="879"/>
                  </a:lnTo>
                  <a:lnTo>
                    <a:pt x="184" y="1009"/>
                  </a:lnTo>
                  <a:lnTo>
                    <a:pt x="357" y="1059"/>
                  </a:lnTo>
                  <a:lnTo>
                    <a:pt x="562" y="1013"/>
                  </a:lnTo>
                  <a:lnTo>
                    <a:pt x="716" y="916"/>
                  </a:lnTo>
                  <a:lnTo>
                    <a:pt x="809" y="806"/>
                  </a:lnTo>
                  <a:lnTo>
                    <a:pt x="895" y="758"/>
                  </a:lnTo>
                  <a:lnTo>
                    <a:pt x="1073" y="817"/>
                  </a:lnTo>
                  <a:lnTo>
                    <a:pt x="1263" y="843"/>
                  </a:lnTo>
                  <a:lnTo>
                    <a:pt x="1447" y="832"/>
                  </a:lnTo>
                  <a:lnTo>
                    <a:pt x="1219" y="822"/>
                  </a:lnTo>
                  <a:lnTo>
                    <a:pt x="1058" y="773"/>
                  </a:lnTo>
                  <a:lnTo>
                    <a:pt x="982" y="716"/>
                  </a:lnTo>
                  <a:lnTo>
                    <a:pt x="968" y="751"/>
                  </a:lnTo>
                  <a:lnTo>
                    <a:pt x="940" y="688"/>
                  </a:lnTo>
                  <a:lnTo>
                    <a:pt x="908" y="716"/>
                  </a:lnTo>
                  <a:lnTo>
                    <a:pt x="917" y="646"/>
                  </a:lnTo>
                  <a:lnTo>
                    <a:pt x="874" y="658"/>
                  </a:lnTo>
                  <a:lnTo>
                    <a:pt x="883" y="593"/>
                  </a:lnTo>
                  <a:lnTo>
                    <a:pt x="847" y="589"/>
                  </a:lnTo>
                  <a:lnTo>
                    <a:pt x="857" y="552"/>
                  </a:lnTo>
                  <a:lnTo>
                    <a:pt x="821" y="536"/>
                  </a:lnTo>
                  <a:lnTo>
                    <a:pt x="817" y="492"/>
                  </a:lnTo>
                  <a:lnTo>
                    <a:pt x="768" y="423"/>
                  </a:lnTo>
                  <a:lnTo>
                    <a:pt x="794" y="566"/>
                  </a:lnTo>
                  <a:lnTo>
                    <a:pt x="794" y="684"/>
                  </a:lnTo>
                  <a:lnTo>
                    <a:pt x="768" y="793"/>
                  </a:lnTo>
                  <a:lnTo>
                    <a:pt x="704" y="879"/>
                  </a:lnTo>
                  <a:lnTo>
                    <a:pt x="630" y="944"/>
                  </a:lnTo>
                  <a:lnTo>
                    <a:pt x="557" y="991"/>
                  </a:lnTo>
                  <a:lnTo>
                    <a:pt x="379" y="1034"/>
                  </a:lnTo>
                  <a:lnTo>
                    <a:pt x="262" y="1013"/>
                  </a:lnTo>
                  <a:lnTo>
                    <a:pt x="158" y="953"/>
                  </a:lnTo>
                  <a:lnTo>
                    <a:pt x="74" y="855"/>
                  </a:lnTo>
                  <a:lnTo>
                    <a:pt x="42" y="736"/>
                  </a:lnTo>
                  <a:lnTo>
                    <a:pt x="42" y="571"/>
                  </a:lnTo>
                  <a:lnTo>
                    <a:pt x="105" y="382"/>
                  </a:lnTo>
                  <a:lnTo>
                    <a:pt x="216" y="281"/>
                  </a:lnTo>
                  <a:lnTo>
                    <a:pt x="357" y="242"/>
                  </a:lnTo>
                  <a:lnTo>
                    <a:pt x="467" y="259"/>
                  </a:lnTo>
                  <a:lnTo>
                    <a:pt x="536" y="301"/>
                  </a:lnTo>
                  <a:lnTo>
                    <a:pt x="437" y="206"/>
                  </a:lnTo>
                  <a:lnTo>
                    <a:pt x="467" y="174"/>
                  </a:lnTo>
                  <a:lnTo>
                    <a:pt x="473" y="121"/>
                  </a:lnTo>
                  <a:lnTo>
                    <a:pt x="510" y="68"/>
                  </a:lnTo>
                  <a:lnTo>
                    <a:pt x="568" y="79"/>
                  </a:lnTo>
                  <a:lnTo>
                    <a:pt x="604" y="121"/>
                  </a:lnTo>
                  <a:lnTo>
                    <a:pt x="584" y="61"/>
                  </a:lnTo>
                  <a:lnTo>
                    <a:pt x="547" y="31"/>
                  </a:lnTo>
                  <a:lnTo>
                    <a:pt x="5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5" name="Freeform 34"/>
            <p:cNvSpPr>
              <a:spLocks/>
            </p:cNvSpPr>
            <p:nvPr/>
          </p:nvSpPr>
          <p:spPr bwMode="auto">
            <a:xfrm>
              <a:off x="539" y="4080"/>
              <a:ext cx="176" cy="192"/>
            </a:xfrm>
            <a:custGeom>
              <a:avLst/>
              <a:gdLst>
                <a:gd name="T0" fmla="*/ 0 w 528"/>
                <a:gd name="T1" fmla="*/ 0 h 578"/>
                <a:gd name="T2" fmla="*/ 0 w 528"/>
                <a:gd name="T3" fmla="*/ 0 h 578"/>
                <a:gd name="T4" fmla="*/ 0 w 528"/>
                <a:gd name="T5" fmla="*/ 0 h 578"/>
                <a:gd name="T6" fmla="*/ 0 w 528"/>
                <a:gd name="T7" fmla="*/ 0 h 578"/>
                <a:gd name="T8" fmla="*/ 0 w 528"/>
                <a:gd name="T9" fmla="*/ 0 h 578"/>
                <a:gd name="T10" fmla="*/ 0 w 528"/>
                <a:gd name="T11" fmla="*/ 0 h 578"/>
                <a:gd name="T12" fmla="*/ 0 w 528"/>
                <a:gd name="T13" fmla="*/ 0 h 578"/>
                <a:gd name="T14" fmla="*/ 0 w 528"/>
                <a:gd name="T15" fmla="*/ 0 h 578"/>
                <a:gd name="T16" fmla="*/ 0 w 528"/>
                <a:gd name="T17" fmla="*/ 0 h 578"/>
                <a:gd name="T18" fmla="*/ 0 w 528"/>
                <a:gd name="T19" fmla="*/ 0 h 578"/>
                <a:gd name="T20" fmla="*/ 0 w 528"/>
                <a:gd name="T21" fmla="*/ 0 h 578"/>
                <a:gd name="T22" fmla="*/ 0 w 528"/>
                <a:gd name="T23" fmla="*/ 0 h 578"/>
                <a:gd name="T24" fmla="*/ 0 w 528"/>
                <a:gd name="T25" fmla="*/ 0 h 578"/>
                <a:gd name="T26" fmla="*/ 0 w 528"/>
                <a:gd name="T27" fmla="*/ 0 h 578"/>
                <a:gd name="T28" fmla="*/ 0 w 528"/>
                <a:gd name="T29" fmla="*/ 0 h 578"/>
                <a:gd name="T30" fmla="*/ 0 w 528"/>
                <a:gd name="T31" fmla="*/ 0 h 578"/>
                <a:gd name="T32" fmla="*/ 0 w 528"/>
                <a:gd name="T33" fmla="*/ 0 h 578"/>
                <a:gd name="T34" fmla="*/ 0 w 528"/>
                <a:gd name="T35" fmla="*/ 0 h 578"/>
                <a:gd name="T36" fmla="*/ 0 w 528"/>
                <a:gd name="T37" fmla="*/ 0 h 578"/>
                <a:gd name="T38" fmla="*/ 0 w 528"/>
                <a:gd name="T39" fmla="*/ 0 h 578"/>
                <a:gd name="T40" fmla="*/ 0 w 528"/>
                <a:gd name="T41" fmla="*/ 0 h 578"/>
                <a:gd name="T42" fmla="*/ 0 w 528"/>
                <a:gd name="T43" fmla="*/ 0 h 578"/>
                <a:gd name="T44" fmla="*/ 0 w 528"/>
                <a:gd name="T45" fmla="*/ 0 h 578"/>
                <a:gd name="T46" fmla="*/ 0 w 528"/>
                <a:gd name="T47" fmla="*/ 0 h 578"/>
                <a:gd name="T48" fmla="*/ 0 w 528"/>
                <a:gd name="T49" fmla="*/ 0 h 578"/>
                <a:gd name="T50" fmla="*/ 0 w 528"/>
                <a:gd name="T51" fmla="*/ 0 h 578"/>
                <a:gd name="T52" fmla="*/ 0 w 528"/>
                <a:gd name="T53" fmla="*/ 0 h 578"/>
                <a:gd name="T54" fmla="*/ 0 w 528"/>
                <a:gd name="T55" fmla="*/ 0 h 578"/>
                <a:gd name="T56" fmla="*/ 0 w 528"/>
                <a:gd name="T57" fmla="*/ 0 h 578"/>
                <a:gd name="T58" fmla="*/ 0 w 528"/>
                <a:gd name="T59" fmla="*/ 0 h 578"/>
                <a:gd name="T60" fmla="*/ 0 w 528"/>
                <a:gd name="T61" fmla="*/ 0 h 578"/>
                <a:gd name="T62" fmla="*/ 0 w 528"/>
                <a:gd name="T63" fmla="*/ 0 h 578"/>
                <a:gd name="T64" fmla="*/ 0 w 528"/>
                <a:gd name="T65" fmla="*/ 0 h 578"/>
                <a:gd name="T66" fmla="*/ 0 w 528"/>
                <a:gd name="T67" fmla="*/ 0 h 578"/>
                <a:gd name="T68" fmla="*/ 0 w 528"/>
                <a:gd name="T69" fmla="*/ 0 h 5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8"/>
                <a:gd name="T106" fmla="*/ 0 h 578"/>
                <a:gd name="T107" fmla="*/ 528 w 528"/>
                <a:gd name="T108" fmla="*/ 578 h 5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8" h="578">
                  <a:moveTo>
                    <a:pt x="49" y="46"/>
                  </a:moveTo>
                  <a:lnTo>
                    <a:pt x="0" y="178"/>
                  </a:lnTo>
                  <a:lnTo>
                    <a:pt x="0" y="317"/>
                  </a:lnTo>
                  <a:lnTo>
                    <a:pt x="38" y="435"/>
                  </a:lnTo>
                  <a:lnTo>
                    <a:pt x="123" y="540"/>
                  </a:lnTo>
                  <a:lnTo>
                    <a:pt x="243" y="578"/>
                  </a:lnTo>
                  <a:lnTo>
                    <a:pt x="394" y="551"/>
                  </a:lnTo>
                  <a:lnTo>
                    <a:pt x="501" y="456"/>
                  </a:lnTo>
                  <a:lnTo>
                    <a:pt x="528" y="339"/>
                  </a:lnTo>
                  <a:lnTo>
                    <a:pt x="501" y="211"/>
                  </a:lnTo>
                  <a:lnTo>
                    <a:pt x="453" y="173"/>
                  </a:lnTo>
                  <a:lnTo>
                    <a:pt x="484" y="253"/>
                  </a:lnTo>
                  <a:lnTo>
                    <a:pt x="459" y="274"/>
                  </a:lnTo>
                  <a:lnTo>
                    <a:pt x="491" y="376"/>
                  </a:lnTo>
                  <a:lnTo>
                    <a:pt x="453" y="376"/>
                  </a:lnTo>
                  <a:lnTo>
                    <a:pt x="459" y="466"/>
                  </a:lnTo>
                  <a:lnTo>
                    <a:pt x="394" y="435"/>
                  </a:lnTo>
                  <a:lnTo>
                    <a:pt x="374" y="514"/>
                  </a:lnTo>
                  <a:lnTo>
                    <a:pt x="324" y="462"/>
                  </a:lnTo>
                  <a:lnTo>
                    <a:pt x="248" y="507"/>
                  </a:lnTo>
                  <a:lnTo>
                    <a:pt x="227" y="456"/>
                  </a:lnTo>
                  <a:lnTo>
                    <a:pt x="123" y="486"/>
                  </a:lnTo>
                  <a:lnTo>
                    <a:pt x="143" y="400"/>
                  </a:lnTo>
                  <a:lnTo>
                    <a:pt x="79" y="418"/>
                  </a:lnTo>
                  <a:lnTo>
                    <a:pt x="100" y="358"/>
                  </a:lnTo>
                  <a:lnTo>
                    <a:pt x="53" y="349"/>
                  </a:lnTo>
                  <a:lnTo>
                    <a:pt x="68" y="295"/>
                  </a:lnTo>
                  <a:lnTo>
                    <a:pt x="33" y="253"/>
                  </a:lnTo>
                  <a:lnTo>
                    <a:pt x="49" y="200"/>
                  </a:lnTo>
                  <a:lnTo>
                    <a:pt x="38" y="159"/>
                  </a:lnTo>
                  <a:lnTo>
                    <a:pt x="64" y="103"/>
                  </a:lnTo>
                  <a:lnTo>
                    <a:pt x="64" y="55"/>
                  </a:lnTo>
                  <a:lnTo>
                    <a:pt x="107" y="0"/>
                  </a:lnTo>
                  <a:lnTo>
                    <a:pt x="4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6" name="Freeform 35"/>
            <p:cNvSpPr>
              <a:spLocks/>
            </p:cNvSpPr>
            <p:nvPr/>
          </p:nvSpPr>
          <p:spPr bwMode="auto">
            <a:xfrm>
              <a:off x="1001" y="3947"/>
              <a:ext cx="319" cy="364"/>
            </a:xfrm>
            <a:custGeom>
              <a:avLst/>
              <a:gdLst>
                <a:gd name="T0" fmla="*/ 0 w 957"/>
                <a:gd name="T1" fmla="*/ 0 h 1093"/>
                <a:gd name="T2" fmla="*/ 0 w 957"/>
                <a:gd name="T3" fmla="*/ 0 h 1093"/>
                <a:gd name="T4" fmla="*/ 0 w 957"/>
                <a:gd name="T5" fmla="*/ 0 h 1093"/>
                <a:gd name="T6" fmla="*/ 0 w 957"/>
                <a:gd name="T7" fmla="*/ 0 h 1093"/>
                <a:gd name="T8" fmla="*/ 0 w 957"/>
                <a:gd name="T9" fmla="*/ 0 h 1093"/>
                <a:gd name="T10" fmla="*/ 0 w 957"/>
                <a:gd name="T11" fmla="*/ 0 h 1093"/>
                <a:gd name="T12" fmla="*/ 0 w 957"/>
                <a:gd name="T13" fmla="*/ 0 h 1093"/>
                <a:gd name="T14" fmla="*/ 0 w 957"/>
                <a:gd name="T15" fmla="*/ 0 h 1093"/>
                <a:gd name="T16" fmla="*/ 0 w 957"/>
                <a:gd name="T17" fmla="*/ 0 h 1093"/>
                <a:gd name="T18" fmla="*/ 0 w 957"/>
                <a:gd name="T19" fmla="*/ 0 h 1093"/>
                <a:gd name="T20" fmla="*/ 0 w 957"/>
                <a:gd name="T21" fmla="*/ 0 h 1093"/>
                <a:gd name="T22" fmla="*/ 0 w 957"/>
                <a:gd name="T23" fmla="*/ 0 h 1093"/>
                <a:gd name="T24" fmla="*/ 0 w 957"/>
                <a:gd name="T25" fmla="*/ 0 h 1093"/>
                <a:gd name="T26" fmla="*/ 0 w 957"/>
                <a:gd name="T27" fmla="*/ 0 h 1093"/>
                <a:gd name="T28" fmla="*/ 0 w 957"/>
                <a:gd name="T29" fmla="*/ 0 h 1093"/>
                <a:gd name="T30" fmla="*/ 0 w 957"/>
                <a:gd name="T31" fmla="*/ 0 h 1093"/>
                <a:gd name="T32" fmla="*/ 0 w 957"/>
                <a:gd name="T33" fmla="*/ 0 h 1093"/>
                <a:gd name="T34" fmla="*/ 0 w 957"/>
                <a:gd name="T35" fmla="*/ 0 h 1093"/>
                <a:gd name="T36" fmla="*/ 0 w 957"/>
                <a:gd name="T37" fmla="*/ 0 h 1093"/>
                <a:gd name="T38" fmla="*/ 0 w 957"/>
                <a:gd name="T39" fmla="*/ 0 h 1093"/>
                <a:gd name="T40" fmla="*/ 0 w 957"/>
                <a:gd name="T41" fmla="*/ 0 h 1093"/>
                <a:gd name="T42" fmla="*/ 0 w 957"/>
                <a:gd name="T43" fmla="*/ 0 h 1093"/>
                <a:gd name="T44" fmla="*/ 0 w 957"/>
                <a:gd name="T45" fmla="*/ 0 h 1093"/>
                <a:gd name="T46" fmla="*/ 0 w 957"/>
                <a:gd name="T47" fmla="*/ 0 h 1093"/>
                <a:gd name="T48" fmla="*/ 0 w 957"/>
                <a:gd name="T49" fmla="*/ 0 h 1093"/>
                <a:gd name="T50" fmla="*/ 0 w 957"/>
                <a:gd name="T51" fmla="*/ 0 h 1093"/>
                <a:gd name="T52" fmla="*/ 0 w 957"/>
                <a:gd name="T53" fmla="*/ 0 h 1093"/>
                <a:gd name="T54" fmla="*/ 0 w 957"/>
                <a:gd name="T55" fmla="*/ 0 h 1093"/>
                <a:gd name="T56" fmla="*/ 0 w 957"/>
                <a:gd name="T57" fmla="*/ 0 h 1093"/>
                <a:gd name="T58" fmla="*/ 0 w 957"/>
                <a:gd name="T59" fmla="*/ 0 h 1093"/>
                <a:gd name="T60" fmla="*/ 0 w 957"/>
                <a:gd name="T61" fmla="*/ 0 h 1093"/>
                <a:gd name="T62" fmla="*/ 0 w 957"/>
                <a:gd name="T63" fmla="*/ 0 h 1093"/>
                <a:gd name="T64" fmla="*/ 0 w 957"/>
                <a:gd name="T65" fmla="*/ 0 h 1093"/>
                <a:gd name="T66" fmla="*/ 0 w 957"/>
                <a:gd name="T67" fmla="*/ 0 h 1093"/>
                <a:gd name="T68" fmla="*/ 0 w 957"/>
                <a:gd name="T69" fmla="*/ 0 h 1093"/>
                <a:gd name="T70" fmla="*/ 0 w 957"/>
                <a:gd name="T71" fmla="*/ 0 h 1093"/>
                <a:gd name="T72" fmla="*/ 0 w 957"/>
                <a:gd name="T73" fmla="*/ 0 h 1093"/>
                <a:gd name="T74" fmla="*/ 0 w 957"/>
                <a:gd name="T75" fmla="*/ 0 h 10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7"/>
                <a:gd name="T115" fmla="*/ 0 h 1093"/>
                <a:gd name="T116" fmla="*/ 957 w 957"/>
                <a:gd name="T117" fmla="*/ 1093 h 10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7" h="1093">
                  <a:moveTo>
                    <a:pt x="585" y="0"/>
                  </a:moveTo>
                  <a:lnTo>
                    <a:pt x="653" y="138"/>
                  </a:lnTo>
                  <a:lnTo>
                    <a:pt x="811" y="212"/>
                  </a:lnTo>
                  <a:lnTo>
                    <a:pt x="920" y="441"/>
                  </a:lnTo>
                  <a:lnTo>
                    <a:pt x="957" y="652"/>
                  </a:lnTo>
                  <a:lnTo>
                    <a:pt x="943" y="838"/>
                  </a:lnTo>
                  <a:lnTo>
                    <a:pt x="821" y="997"/>
                  </a:lnTo>
                  <a:lnTo>
                    <a:pt x="604" y="1093"/>
                  </a:lnTo>
                  <a:lnTo>
                    <a:pt x="405" y="1093"/>
                  </a:lnTo>
                  <a:lnTo>
                    <a:pt x="237" y="977"/>
                  </a:lnTo>
                  <a:lnTo>
                    <a:pt x="162" y="812"/>
                  </a:lnTo>
                  <a:lnTo>
                    <a:pt x="0" y="834"/>
                  </a:lnTo>
                  <a:lnTo>
                    <a:pt x="62" y="786"/>
                  </a:lnTo>
                  <a:lnTo>
                    <a:pt x="77" y="753"/>
                  </a:lnTo>
                  <a:lnTo>
                    <a:pt x="122" y="786"/>
                  </a:lnTo>
                  <a:lnTo>
                    <a:pt x="100" y="711"/>
                  </a:lnTo>
                  <a:lnTo>
                    <a:pt x="130" y="711"/>
                  </a:lnTo>
                  <a:lnTo>
                    <a:pt x="115" y="615"/>
                  </a:lnTo>
                  <a:lnTo>
                    <a:pt x="154" y="445"/>
                  </a:lnTo>
                  <a:lnTo>
                    <a:pt x="137" y="599"/>
                  </a:lnTo>
                  <a:lnTo>
                    <a:pt x="154" y="730"/>
                  </a:lnTo>
                  <a:lnTo>
                    <a:pt x="205" y="861"/>
                  </a:lnTo>
                  <a:lnTo>
                    <a:pt x="278" y="971"/>
                  </a:lnTo>
                  <a:lnTo>
                    <a:pt x="394" y="1034"/>
                  </a:lnTo>
                  <a:lnTo>
                    <a:pt x="572" y="1061"/>
                  </a:lnTo>
                  <a:lnTo>
                    <a:pt x="716" y="1023"/>
                  </a:lnTo>
                  <a:lnTo>
                    <a:pt x="857" y="922"/>
                  </a:lnTo>
                  <a:lnTo>
                    <a:pt x="927" y="791"/>
                  </a:lnTo>
                  <a:lnTo>
                    <a:pt x="936" y="645"/>
                  </a:lnTo>
                  <a:lnTo>
                    <a:pt x="900" y="445"/>
                  </a:lnTo>
                  <a:lnTo>
                    <a:pt x="811" y="265"/>
                  </a:lnTo>
                  <a:lnTo>
                    <a:pt x="631" y="169"/>
                  </a:lnTo>
                  <a:lnTo>
                    <a:pt x="480" y="152"/>
                  </a:lnTo>
                  <a:lnTo>
                    <a:pt x="327" y="212"/>
                  </a:lnTo>
                  <a:lnTo>
                    <a:pt x="462" y="133"/>
                  </a:lnTo>
                  <a:lnTo>
                    <a:pt x="609" y="122"/>
                  </a:lnTo>
                  <a:lnTo>
                    <a:pt x="5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7" name="Freeform 36"/>
            <p:cNvSpPr>
              <a:spLocks/>
            </p:cNvSpPr>
            <p:nvPr/>
          </p:nvSpPr>
          <p:spPr bwMode="auto">
            <a:xfrm>
              <a:off x="1166" y="4051"/>
              <a:ext cx="124" cy="187"/>
            </a:xfrm>
            <a:custGeom>
              <a:avLst/>
              <a:gdLst>
                <a:gd name="T0" fmla="*/ 0 w 373"/>
                <a:gd name="T1" fmla="*/ 0 h 561"/>
                <a:gd name="T2" fmla="*/ 0 w 373"/>
                <a:gd name="T3" fmla="*/ 0 h 561"/>
                <a:gd name="T4" fmla="*/ 0 w 373"/>
                <a:gd name="T5" fmla="*/ 0 h 561"/>
                <a:gd name="T6" fmla="*/ 0 w 373"/>
                <a:gd name="T7" fmla="*/ 0 h 561"/>
                <a:gd name="T8" fmla="*/ 0 w 373"/>
                <a:gd name="T9" fmla="*/ 0 h 561"/>
                <a:gd name="T10" fmla="*/ 0 w 373"/>
                <a:gd name="T11" fmla="*/ 0 h 561"/>
                <a:gd name="T12" fmla="*/ 0 w 373"/>
                <a:gd name="T13" fmla="*/ 0 h 561"/>
                <a:gd name="T14" fmla="*/ 0 w 373"/>
                <a:gd name="T15" fmla="*/ 0 h 561"/>
                <a:gd name="T16" fmla="*/ 0 w 373"/>
                <a:gd name="T17" fmla="*/ 0 h 561"/>
                <a:gd name="T18" fmla="*/ 0 w 373"/>
                <a:gd name="T19" fmla="*/ 0 h 561"/>
                <a:gd name="T20" fmla="*/ 0 w 373"/>
                <a:gd name="T21" fmla="*/ 0 h 561"/>
                <a:gd name="T22" fmla="*/ 0 w 373"/>
                <a:gd name="T23" fmla="*/ 0 h 561"/>
                <a:gd name="T24" fmla="*/ 0 w 373"/>
                <a:gd name="T25" fmla="*/ 0 h 561"/>
                <a:gd name="T26" fmla="*/ 0 w 373"/>
                <a:gd name="T27" fmla="*/ 0 h 561"/>
                <a:gd name="T28" fmla="*/ 0 w 373"/>
                <a:gd name="T29" fmla="*/ 0 h 561"/>
                <a:gd name="T30" fmla="*/ 0 w 373"/>
                <a:gd name="T31" fmla="*/ 0 h 561"/>
                <a:gd name="T32" fmla="*/ 0 w 373"/>
                <a:gd name="T33" fmla="*/ 0 h 561"/>
                <a:gd name="T34" fmla="*/ 0 w 373"/>
                <a:gd name="T35" fmla="*/ 0 h 561"/>
                <a:gd name="T36" fmla="*/ 0 w 373"/>
                <a:gd name="T37" fmla="*/ 0 h 561"/>
                <a:gd name="T38" fmla="*/ 0 w 373"/>
                <a:gd name="T39" fmla="*/ 0 h 561"/>
                <a:gd name="T40" fmla="*/ 0 w 373"/>
                <a:gd name="T41" fmla="*/ 0 h 5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3"/>
                <a:gd name="T64" fmla="*/ 0 h 561"/>
                <a:gd name="T65" fmla="*/ 373 w 373"/>
                <a:gd name="T66" fmla="*/ 561 h 5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3" h="561">
                  <a:moveTo>
                    <a:pt x="0" y="14"/>
                  </a:moveTo>
                  <a:lnTo>
                    <a:pt x="158" y="0"/>
                  </a:lnTo>
                  <a:lnTo>
                    <a:pt x="289" y="85"/>
                  </a:lnTo>
                  <a:lnTo>
                    <a:pt x="368" y="244"/>
                  </a:lnTo>
                  <a:lnTo>
                    <a:pt x="373" y="412"/>
                  </a:lnTo>
                  <a:lnTo>
                    <a:pt x="289" y="561"/>
                  </a:lnTo>
                  <a:lnTo>
                    <a:pt x="347" y="416"/>
                  </a:lnTo>
                  <a:lnTo>
                    <a:pt x="331" y="391"/>
                  </a:lnTo>
                  <a:lnTo>
                    <a:pt x="342" y="323"/>
                  </a:lnTo>
                  <a:lnTo>
                    <a:pt x="309" y="289"/>
                  </a:lnTo>
                  <a:lnTo>
                    <a:pt x="326" y="232"/>
                  </a:lnTo>
                  <a:lnTo>
                    <a:pt x="289" y="200"/>
                  </a:lnTo>
                  <a:lnTo>
                    <a:pt x="289" y="140"/>
                  </a:lnTo>
                  <a:lnTo>
                    <a:pt x="241" y="140"/>
                  </a:lnTo>
                  <a:lnTo>
                    <a:pt x="252" y="89"/>
                  </a:lnTo>
                  <a:lnTo>
                    <a:pt x="204" y="104"/>
                  </a:lnTo>
                  <a:lnTo>
                    <a:pt x="200" y="53"/>
                  </a:lnTo>
                  <a:lnTo>
                    <a:pt x="141" y="78"/>
                  </a:lnTo>
                  <a:lnTo>
                    <a:pt x="114" y="35"/>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8" name="Freeform 37"/>
            <p:cNvSpPr>
              <a:spLocks/>
            </p:cNvSpPr>
            <p:nvPr/>
          </p:nvSpPr>
          <p:spPr bwMode="auto">
            <a:xfrm>
              <a:off x="1101" y="4117"/>
              <a:ext cx="122" cy="164"/>
            </a:xfrm>
            <a:custGeom>
              <a:avLst/>
              <a:gdLst>
                <a:gd name="T0" fmla="*/ 0 w 367"/>
                <a:gd name="T1" fmla="*/ 0 h 493"/>
                <a:gd name="T2" fmla="*/ 0 w 367"/>
                <a:gd name="T3" fmla="*/ 0 h 493"/>
                <a:gd name="T4" fmla="*/ 0 w 367"/>
                <a:gd name="T5" fmla="*/ 0 h 493"/>
                <a:gd name="T6" fmla="*/ 0 w 367"/>
                <a:gd name="T7" fmla="*/ 0 h 493"/>
                <a:gd name="T8" fmla="*/ 0 w 367"/>
                <a:gd name="T9" fmla="*/ 0 h 493"/>
                <a:gd name="T10" fmla="*/ 0 w 367"/>
                <a:gd name="T11" fmla="*/ 0 h 493"/>
                <a:gd name="T12" fmla="*/ 0 w 367"/>
                <a:gd name="T13" fmla="*/ 0 h 493"/>
                <a:gd name="T14" fmla="*/ 0 w 367"/>
                <a:gd name="T15" fmla="*/ 0 h 493"/>
                <a:gd name="T16" fmla="*/ 0 w 367"/>
                <a:gd name="T17" fmla="*/ 0 h 493"/>
                <a:gd name="T18" fmla="*/ 0 w 367"/>
                <a:gd name="T19" fmla="*/ 0 h 493"/>
                <a:gd name="T20" fmla="*/ 0 w 367"/>
                <a:gd name="T21" fmla="*/ 0 h 493"/>
                <a:gd name="T22" fmla="*/ 0 w 367"/>
                <a:gd name="T23" fmla="*/ 0 h 493"/>
                <a:gd name="T24" fmla="*/ 0 w 367"/>
                <a:gd name="T25" fmla="*/ 0 h 493"/>
                <a:gd name="T26" fmla="*/ 0 w 367"/>
                <a:gd name="T27" fmla="*/ 0 h 493"/>
                <a:gd name="T28" fmla="*/ 0 w 367"/>
                <a:gd name="T29" fmla="*/ 0 h 493"/>
                <a:gd name="T30" fmla="*/ 0 w 367"/>
                <a:gd name="T31" fmla="*/ 0 h 493"/>
                <a:gd name="T32" fmla="*/ 0 w 367"/>
                <a:gd name="T33" fmla="*/ 0 h 493"/>
                <a:gd name="T34" fmla="*/ 0 w 367"/>
                <a:gd name="T35" fmla="*/ 0 h 493"/>
                <a:gd name="T36" fmla="*/ 0 w 367"/>
                <a:gd name="T37" fmla="*/ 0 h 493"/>
                <a:gd name="T38" fmla="*/ 0 w 367"/>
                <a:gd name="T39" fmla="*/ 0 h 493"/>
                <a:gd name="T40" fmla="*/ 0 w 367"/>
                <a:gd name="T41" fmla="*/ 0 h 4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7"/>
                <a:gd name="T64" fmla="*/ 0 h 493"/>
                <a:gd name="T65" fmla="*/ 367 w 367"/>
                <a:gd name="T66" fmla="*/ 493 h 4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7" h="493">
                  <a:moveTo>
                    <a:pt x="61" y="0"/>
                  </a:moveTo>
                  <a:lnTo>
                    <a:pt x="0" y="206"/>
                  </a:lnTo>
                  <a:lnTo>
                    <a:pt x="34" y="396"/>
                  </a:lnTo>
                  <a:lnTo>
                    <a:pt x="129" y="487"/>
                  </a:lnTo>
                  <a:lnTo>
                    <a:pt x="284" y="493"/>
                  </a:lnTo>
                  <a:lnTo>
                    <a:pt x="367" y="456"/>
                  </a:lnTo>
                  <a:lnTo>
                    <a:pt x="284" y="467"/>
                  </a:lnTo>
                  <a:lnTo>
                    <a:pt x="275" y="412"/>
                  </a:lnTo>
                  <a:lnTo>
                    <a:pt x="214" y="449"/>
                  </a:lnTo>
                  <a:lnTo>
                    <a:pt x="210" y="392"/>
                  </a:lnTo>
                  <a:lnTo>
                    <a:pt x="153" y="423"/>
                  </a:lnTo>
                  <a:lnTo>
                    <a:pt x="153" y="360"/>
                  </a:lnTo>
                  <a:lnTo>
                    <a:pt x="71" y="392"/>
                  </a:lnTo>
                  <a:lnTo>
                    <a:pt x="110" y="302"/>
                  </a:lnTo>
                  <a:lnTo>
                    <a:pt x="41" y="296"/>
                  </a:lnTo>
                  <a:lnTo>
                    <a:pt x="61" y="220"/>
                  </a:lnTo>
                  <a:lnTo>
                    <a:pt x="26" y="190"/>
                  </a:lnTo>
                  <a:lnTo>
                    <a:pt x="57" y="131"/>
                  </a:lnTo>
                  <a:lnTo>
                    <a:pt x="53" y="9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69" name="Freeform 38"/>
            <p:cNvSpPr>
              <a:spLocks/>
            </p:cNvSpPr>
            <p:nvPr/>
          </p:nvSpPr>
          <p:spPr bwMode="auto">
            <a:xfrm>
              <a:off x="772" y="3711"/>
              <a:ext cx="152" cy="138"/>
            </a:xfrm>
            <a:custGeom>
              <a:avLst/>
              <a:gdLst>
                <a:gd name="T0" fmla="*/ 0 w 455"/>
                <a:gd name="T1" fmla="*/ 0 h 414"/>
                <a:gd name="T2" fmla="*/ 0 w 455"/>
                <a:gd name="T3" fmla="*/ 0 h 414"/>
                <a:gd name="T4" fmla="*/ 0 w 455"/>
                <a:gd name="T5" fmla="*/ 0 h 414"/>
                <a:gd name="T6" fmla="*/ 0 w 455"/>
                <a:gd name="T7" fmla="*/ 0 h 414"/>
                <a:gd name="T8" fmla="*/ 0 w 455"/>
                <a:gd name="T9" fmla="*/ 0 h 414"/>
                <a:gd name="T10" fmla="*/ 0 w 455"/>
                <a:gd name="T11" fmla="*/ 0 h 414"/>
                <a:gd name="T12" fmla="*/ 0 w 455"/>
                <a:gd name="T13" fmla="*/ 0 h 414"/>
                <a:gd name="T14" fmla="*/ 0 w 455"/>
                <a:gd name="T15" fmla="*/ 0 h 414"/>
                <a:gd name="T16" fmla="*/ 0 w 455"/>
                <a:gd name="T17" fmla="*/ 0 h 414"/>
                <a:gd name="T18" fmla="*/ 0 w 455"/>
                <a:gd name="T19" fmla="*/ 0 h 414"/>
                <a:gd name="T20" fmla="*/ 0 w 455"/>
                <a:gd name="T21" fmla="*/ 0 h 414"/>
                <a:gd name="T22" fmla="*/ 0 w 455"/>
                <a:gd name="T23" fmla="*/ 0 h 414"/>
                <a:gd name="T24" fmla="*/ 0 w 455"/>
                <a:gd name="T25" fmla="*/ 0 h 414"/>
                <a:gd name="T26" fmla="*/ 0 w 455"/>
                <a:gd name="T27" fmla="*/ 0 h 414"/>
                <a:gd name="T28" fmla="*/ 0 w 455"/>
                <a:gd name="T29" fmla="*/ 0 h 414"/>
                <a:gd name="T30" fmla="*/ 0 w 455"/>
                <a:gd name="T31" fmla="*/ 0 h 414"/>
                <a:gd name="T32" fmla="*/ 0 w 455"/>
                <a:gd name="T33" fmla="*/ 0 h 414"/>
                <a:gd name="T34" fmla="*/ 0 w 455"/>
                <a:gd name="T35" fmla="*/ 0 h 414"/>
                <a:gd name="T36" fmla="*/ 0 w 455"/>
                <a:gd name="T37" fmla="*/ 0 h 414"/>
                <a:gd name="T38" fmla="*/ 0 w 455"/>
                <a:gd name="T39" fmla="*/ 0 h 414"/>
                <a:gd name="T40" fmla="*/ 0 w 455"/>
                <a:gd name="T41" fmla="*/ 0 h 414"/>
                <a:gd name="T42" fmla="*/ 0 w 455"/>
                <a:gd name="T43" fmla="*/ 0 h 414"/>
                <a:gd name="T44" fmla="*/ 0 w 455"/>
                <a:gd name="T45" fmla="*/ 0 h 414"/>
                <a:gd name="T46" fmla="*/ 0 w 455"/>
                <a:gd name="T47" fmla="*/ 0 h 414"/>
                <a:gd name="T48" fmla="*/ 0 w 455"/>
                <a:gd name="T49" fmla="*/ 0 h 414"/>
                <a:gd name="T50" fmla="*/ 0 w 455"/>
                <a:gd name="T51" fmla="*/ 0 h 414"/>
                <a:gd name="T52" fmla="*/ 0 w 455"/>
                <a:gd name="T53" fmla="*/ 0 h 414"/>
                <a:gd name="T54" fmla="*/ 0 w 455"/>
                <a:gd name="T55" fmla="*/ 0 h 414"/>
                <a:gd name="T56" fmla="*/ 0 w 455"/>
                <a:gd name="T57" fmla="*/ 0 h 414"/>
                <a:gd name="T58" fmla="*/ 0 w 455"/>
                <a:gd name="T59" fmla="*/ 0 h 414"/>
                <a:gd name="T60" fmla="*/ 0 w 455"/>
                <a:gd name="T61" fmla="*/ 0 h 414"/>
                <a:gd name="T62" fmla="*/ 0 w 455"/>
                <a:gd name="T63" fmla="*/ 0 h 414"/>
                <a:gd name="T64" fmla="*/ 0 w 455"/>
                <a:gd name="T65" fmla="*/ 0 h 414"/>
                <a:gd name="T66" fmla="*/ 0 w 455"/>
                <a:gd name="T67" fmla="*/ 0 h 414"/>
                <a:gd name="T68" fmla="*/ 0 w 455"/>
                <a:gd name="T69" fmla="*/ 0 h 414"/>
                <a:gd name="T70" fmla="*/ 0 w 455"/>
                <a:gd name="T71" fmla="*/ 0 h 414"/>
                <a:gd name="T72" fmla="*/ 0 w 455"/>
                <a:gd name="T73" fmla="*/ 0 h 414"/>
                <a:gd name="T74" fmla="*/ 0 w 455"/>
                <a:gd name="T75" fmla="*/ 0 h 414"/>
                <a:gd name="T76" fmla="*/ 0 w 455"/>
                <a:gd name="T77" fmla="*/ 0 h 414"/>
                <a:gd name="T78" fmla="*/ 0 w 455"/>
                <a:gd name="T79" fmla="*/ 0 h 414"/>
                <a:gd name="T80" fmla="*/ 0 w 455"/>
                <a:gd name="T81" fmla="*/ 0 h 414"/>
                <a:gd name="T82" fmla="*/ 0 w 455"/>
                <a:gd name="T83" fmla="*/ 0 h 414"/>
                <a:gd name="T84" fmla="*/ 0 w 455"/>
                <a:gd name="T85" fmla="*/ 0 h 414"/>
                <a:gd name="T86" fmla="*/ 0 w 455"/>
                <a:gd name="T87" fmla="*/ 0 h 414"/>
                <a:gd name="T88" fmla="*/ 0 w 455"/>
                <a:gd name="T89" fmla="*/ 0 h 414"/>
                <a:gd name="T90" fmla="*/ 0 w 455"/>
                <a:gd name="T91" fmla="*/ 0 h 414"/>
                <a:gd name="T92" fmla="*/ 0 w 455"/>
                <a:gd name="T93" fmla="*/ 0 h 414"/>
                <a:gd name="T94" fmla="*/ 0 w 455"/>
                <a:gd name="T95" fmla="*/ 0 h 414"/>
                <a:gd name="T96" fmla="*/ 0 w 455"/>
                <a:gd name="T97" fmla="*/ 0 h 414"/>
                <a:gd name="T98" fmla="*/ 0 w 455"/>
                <a:gd name="T99" fmla="*/ 0 h 414"/>
                <a:gd name="T100" fmla="*/ 0 w 455"/>
                <a:gd name="T101" fmla="*/ 0 h 414"/>
                <a:gd name="T102" fmla="*/ 0 w 455"/>
                <a:gd name="T103" fmla="*/ 0 h 414"/>
                <a:gd name="T104" fmla="*/ 0 w 455"/>
                <a:gd name="T105" fmla="*/ 0 h 4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5"/>
                <a:gd name="T160" fmla="*/ 0 h 414"/>
                <a:gd name="T161" fmla="*/ 455 w 455"/>
                <a:gd name="T162" fmla="*/ 414 h 4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5" h="414">
                  <a:moveTo>
                    <a:pt x="168" y="27"/>
                  </a:moveTo>
                  <a:lnTo>
                    <a:pt x="34" y="0"/>
                  </a:lnTo>
                  <a:lnTo>
                    <a:pt x="0" y="63"/>
                  </a:lnTo>
                  <a:lnTo>
                    <a:pt x="0" y="138"/>
                  </a:lnTo>
                  <a:lnTo>
                    <a:pt x="39" y="214"/>
                  </a:lnTo>
                  <a:lnTo>
                    <a:pt x="57" y="294"/>
                  </a:lnTo>
                  <a:lnTo>
                    <a:pt x="109" y="372"/>
                  </a:lnTo>
                  <a:lnTo>
                    <a:pt x="181" y="414"/>
                  </a:lnTo>
                  <a:lnTo>
                    <a:pt x="271" y="356"/>
                  </a:lnTo>
                  <a:lnTo>
                    <a:pt x="330" y="294"/>
                  </a:lnTo>
                  <a:lnTo>
                    <a:pt x="354" y="248"/>
                  </a:lnTo>
                  <a:lnTo>
                    <a:pt x="357" y="221"/>
                  </a:lnTo>
                  <a:lnTo>
                    <a:pt x="387" y="223"/>
                  </a:lnTo>
                  <a:lnTo>
                    <a:pt x="455" y="202"/>
                  </a:lnTo>
                  <a:lnTo>
                    <a:pt x="391" y="202"/>
                  </a:lnTo>
                  <a:lnTo>
                    <a:pt x="357" y="185"/>
                  </a:lnTo>
                  <a:lnTo>
                    <a:pt x="344" y="135"/>
                  </a:lnTo>
                  <a:lnTo>
                    <a:pt x="357" y="78"/>
                  </a:lnTo>
                  <a:lnTo>
                    <a:pt x="330" y="116"/>
                  </a:lnTo>
                  <a:lnTo>
                    <a:pt x="292" y="143"/>
                  </a:lnTo>
                  <a:lnTo>
                    <a:pt x="323" y="140"/>
                  </a:lnTo>
                  <a:lnTo>
                    <a:pt x="323" y="172"/>
                  </a:lnTo>
                  <a:lnTo>
                    <a:pt x="330" y="199"/>
                  </a:lnTo>
                  <a:lnTo>
                    <a:pt x="299" y="221"/>
                  </a:lnTo>
                  <a:lnTo>
                    <a:pt x="213" y="248"/>
                  </a:lnTo>
                  <a:lnTo>
                    <a:pt x="188" y="315"/>
                  </a:lnTo>
                  <a:lnTo>
                    <a:pt x="229" y="312"/>
                  </a:lnTo>
                  <a:lnTo>
                    <a:pt x="303" y="277"/>
                  </a:lnTo>
                  <a:lnTo>
                    <a:pt x="243" y="283"/>
                  </a:lnTo>
                  <a:lnTo>
                    <a:pt x="245" y="252"/>
                  </a:lnTo>
                  <a:lnTo>
                    <a:pt x="305" y="233"/>
                  </a:lnTo>
                  <a:lnTo>
                    <a:pt x="326" y="223"/>
                  </a:lnTo>
                  <a:lnTo>
                    <a:pt x="316" y="263"/>
                  </a:lnTo>
                  <a:lnTo>
                    <a:pt x="349" y="221"/>
                  </a:lnTo>
                  <a:lnTo>
                    <a:pt x="333" y="267"/>
                  </a:lnTo>
                  <a:lnTo>
                    <a:pt x="299" y="319"/>
                  </a:lnTo>
                  <a:lnTo>
                    <a:pt x="251" y="356"/>
                  </a:lnTo>
                  <a:lnTo>
                    <a:pt x="181" y="393"/>
                  </a:lnTo>
                  <a:lnTo>
                    <a:pt x="125" y="361"/>
                  </a:lnTo>
                  <a:lnTo>
                    <a:pt x="84" y="312"/>
                  </a:lnTo>
                  <a:lnTo>
                    <a:pt x="67" y="238"/>
                  </a:lnTo>
                  <a:lnTo>
                    <a:pt x="53" y="192"/>
                  </a:lnTo>
                  <a:lnTo>
                    <a:pt x="131" y="185"/>
                  </a:lnTo>
                  <a:lnTo>
                    <a:pt x="251" y="155"/>
                  </a:lnTo>
                  <a:lnTo>
                    <a:pt x="162" y="151"/>
                  </a:lnTo>
                  <a:lnTo>
                    <a:pt x="34" y="128"/>
                  </a:lnTo>
                  <a:lnTo>
                    <a:pt x="22" y="87"/>
                  </a:lnTo>
                  <a:lnTo>
                    <a:pt x="34" y="35"/>
                  </a:lnTo>
                  <a:lnTo>
                    <a:pt x="39" y="18"/>
                  </a:lnTo>
                  <a:lnTo>
                    <a:pt x="150" y="42"/>
                  </a:lnTo>
                  <a:lnTo>
                    <a:pt x="323" y="60"/>
                  </a:lnTo>
                  <a:lnTo>
                    <a:pt x="16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70" name="Freeform 39"/>
            <p:cNvSpPr>
              <a:spLocks/>
            </p:cNvSpPr>
            <p:nvPr/>
          </p:nvSpPr>
          <p:spPr bwMode="auto">
            <a:xfrm>
              <a:off x="907" y="3732"/>
              <a:ext cx="126" cy="133"/>
            </a:xfrm>
            <a:custGeom>
              <a:avLst/>
              <a:gdLst>
                <a:gd name="T0" fmla="*/ 0 w 376"/>
                <a:gd name="T1" fmla="*/ 0 h 399"/>
                <a:gd name="T2" fmla="*/ 0 w 376"/>
                <a:gd name="T3" fmla="*/ 0 h 399"/>
                <a:gd name="T4" fmla="*/ 0 w 376"/>
                <a:gd name="T5" fmla="*/ 0 h 399"/>
                <a:gd name="T6" fmla="*/ 0 w 376"/>
                <a:gd name="T7" fmla="*/ 0 h 399"/>
                <a:gd name="T8" fmla="*/ 0 w 376"/>
                <a:gd name="T9" fmla="*/ 0 h 399"/>
                <a:gd name="T10" fmla="*/ 0 w 376"/>
                <a:gd name="T11" fmla="*/ 0 h 399"/>
                <a:gd name="T12" fmla="*/ 0 w 376"/>
                <a:gd name="T13" fmla="*/ 0 h 399"/>
                <a:gd name="T14" fmla="*/ 0 w 376"/>
                <a:gd name="T15" fmla="*/ 0 h 399"/>
                <a:gd name="T16" fmla="*/ 0 w 376"/>
                <a:gd name="T17" fmla="*/ 0 h 399"/>
                <a:gd name="T18" fmla="*/ 0 w 376"/>
                <a:gd name="T19" fmla="*/ 0 h 399"/>
                <a:gd name="T20" fmla="*/ 0 w 376"/>
                <a:gd name="T21" fmla="*/ 0 h 399"/>
                <a:gd name="T22" fmla="*/ 0 w 376"/>
                <a:gd name="T23" fmla="*/ 0 h 399"/>
                <a:gd name="T24" fmla="*/ 0 w 376"/>
                <a:gd name="T25" fmla="*/ 0 h 399"/>
                <a:gd name="T26" fmla="*/ 0 w 376"/>
                <a:gd name="T27" fmla="*/ 0 h 399"/>
                <a:gd name="T28" fmla="*/ 0 w 376"/>
                <a:gd name="T29" fmla="*/ 0 h 399"/>
                <a:gd name="T30" fmla="*/ 0 w 376"/>
                <a:gd name="T31" fmla="*/ 0 h 399"/>
                <a:gd name="T32" fmla="*/ 0 w 376"/>
                <a:gd name="T33" fmla="*/ 0 h 399"/>
                <a:gd name="T34" fmla="*/ 0 w 376"/>
                <a:gd name="T35" fmla="*/ 0 h 399"/>
                <a:gd name="T36" fmla="*/ 0 w 376"/>
                <a:gd name="T37" fmla="*/ 0 h 399"/>
                <a:gd name="T38" fmla="*/ 0 w 376"/>
                <a:gd name="T39" fmla="*/ 0 h 399"/>
                <a:gd name="T40" fmla="*/ 0 w 376"/>
                <a:gd name="T41" fmla="*/ 0 h 399"/>
                <a:gd name="T42" fmla="*/ 0 w 376"/>
                <a:gd name="T43" fmla="*/ 0 h 399"/>
                <a:gd name="T44" fmla="*/ 0 w 376"/>
                <a:gd name="T45" fmla="*/ 0 h 399"/>
                <a:gd name="T46" fmla="*/ 0 w 376"/>
                <a:gd name="T47" fmla="*/ 0 h 399"/>
                <a:gd name="T48" fmla="*/ 0 w 376"/>
                <a:gd name="T49" fmla="*/ 0 h 399"/>
                <a:gd name="T50" fmla="*/ 0 w 376"/>
                <a:gd name="T51" fmla="*/ 0 h 399"/>
                <a:gd name="T52" fmla="*/ 0 w 376"/>
                <a:gd name="T53" fmla="*/ 0 h 399"/>
                <a:gd name="T54" fmla="*/ 0 w 376"/>
                <a:gd name="T55" fmla="*/ 0 h 399"/>
                <a:gd name="T56" fmla="*/ 0 w 376"/>
                <a:gd name="T57" fmla="*/ 0 h 399"/>
                <a:gd name="T58" fmla="*/ 0 w 376"/>
                <a:gd name="T59" fmla="*/ 0 h 399"/>
                <a:gd name="T60" fmla="*/ 0 w 376"/>
                <a:gd name="T61" fmla="*/ 0 h 399"/>
                <a:gd name="T62" fmla="*/ 0 w 376"/>
                <a:gd name="T63" fmla="*/ 0 h 399"/>
                <a:gd name="T64" fmla="*/ 0 w 376"/>
                <a:gd name="T65" fmla="*/ 0 h 399"/>
                <a:gd name="T66" fmla="*/ 0 w 376"/>
                <a:gd name="T67" fmla="*/ 0 h 399"/>
                <a:gd name="T68" fmla="*/ 0 w 376"/>
                <a:gd name="T69" fmla="*/ 0 h 399"/>
                <a:gd name="T70" fmla="*/ 0 w 376"/>
                <a:gd name="T71" fmla="*/ 0 h 399"/>
                <a:gd name="T72" fmla="*/ 0 w 376"/>
                <a:gd name="T73" fmla="*/ 0 h 399"/>
                <a:gd name="T74" fmla="*/ 0 w 376"/>
                <a:gd name="T75" fmla="*/ 0 h 399"/>
                <a:gd name="T76" fmla="*/ 0 w 376"/>
                <a:gd name="T77" fmla="*/ 0 h 399"/>
                <a:gd name="T78" fmla="*/ 0 w 376"/>
                <a:gd name="T79" fmla="*/ 0 h 399"/>
                <a:gd name="T80" fmla="*/ 0 w 376"/>
                <a:gd name="T81" fmla="*/ 0 h 399"/>
                <a:gd name="T82" fmla="*/ 0 w 376"/>
                <a:gd name="T83" fmla="*/ 0 h 399"/>
                <a:gd name="T84" fmla="*/ 0 w 376"/>
                <a:gd name="T85" fmla="*/ 0 h 399"/>
                <a:gd name="T86" fmla="*/ 0 w 376"/>
                <a:gd name="T87" fmla="*/ 0 h 399"/>
                <a:gd name="T88" fmla="*/ 0 w 376"/>
                <a:gd name="T89" fmla="*/ 0 h 3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6"/>
                <a:gd name="T136" fmla="*/ 0 h 399"/>
                <a:gd name="T137" fmla="*/ 376 w 376"/>
                <a:gd name="T138" fmla="*/ 399 h 3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6" h="399">
                  <a:moveTo>
                    <a:pt x="19" y="144"/>
                  </a:moveTo>
                  <a:lnTo>
                    <a:pt x="24" y="178"/>
                  </a:lnTo>
                  <a:lnTo>
                    <a:pt x="0" y="237"/>
                  </a:lnTo>
                  <a:lnTo>
                    <a:pt x="27" y="323"/>
                  </a:lnTo>
                  <a:lnTo>
                    <a:pt x="147" y="399"/>
                  </a:lnTo>
                  <a:lnTo>
                    <a:pt x="244" y="364"/>
                  </a:lnTo>
                  <a:lnTo>
                    <a:pt x="316" y="315"/>
                  </a:lnTo>
                  <a:lnTo>
                    <a:pt x="364" y="252"/>
                  </a:lnTo>
                  <a:lnTo>
                    <a:pt x="364" y="160"/>
                  </a:lnTo>
                  <a:lnTo>
                    <a:pt x="376" y="80"/>
                  </a:lnTo>
                  <a:lnTo>
                    <a:pt x="367" y="8"/>
                  </a:lnTo>
                  <a:lnTo>
                    <a:pt x="240" y="0"/>
                  </a:lnTo>
                  <a:lnTo>
                    <a:pt x="349" y="28"/>
                  </a:lnTo>
                  <a:lnTo>
                    <a:pt x="355" y="77"/>
                  </a:lnTo>
                  <a:lnTo>
                    <a:pt x="349" y="170"/>
                  </a:lnTo>
                  <a:lnTo>
                    <a:pt x="285" y="175"/>
                  </a:lnTo>
                  <a:lnTo>
                    <a:pt x="215" y="155"/>
                  </a:lnTo>
                  <a:lnTo>
                    <a:pt x="125" y="106"/>
                  </a:lnTo>
                  <a:lnTo>
                    <a:pt x="75" y="106"/>
                  </a:lnTo>
                  <a:lnTo>
                    <a:pt x="67" y="43"/>
                  </a:lnTo>
                  <a:lnTo>
                    <a:pt x="56" y="95"/>
                  </a:lnTo>
                  <a:lnTo>
                    <a:pt x="42" y="133"/>
                  </a:lnTo>
                  <a:lnTo>
                    <a:pt x="64" y="155"/>
                  </a:lnTo>
                  <a:lnTo>
                    <a:pt x="70" y="173"/>
                  </a:lnTo>
                  <a:lnTo>
                    <a:pt x="50" y="210"/>
                  </a:lnTo>
                  <a:lnTo>
                    <a:pt x="64" y="276"/>
                  </a:lnTo>
                  <a:lnTo>
                    <a:pt x="98" y="276"/>
                  </a:lnTo>
                  <a:lnTo>
                    <a:pt x="102" y="245"/>
                  </a:lnTo>
                  <a:lnTo>
                    <a:pt x="147" y="252"/>
                  </a:lnTo>
                  <a:lnTo>
                    <a:pt x="147" y="220"/>
                  </a:lnTo>
                  <a:lnTo>
                    <a:pt x="78" y="148"/>
                  </a:lnTo>
                  <a:lnTo>
                    <a:pt x="70" y="139"/>
                  </a:lnTo>
                  <a:lnTo>
                    <a:pt x="75" y="120"/>
                  </a:lnTo>
                  <a:lnTo>
                    <a:pt x="123" y="122"/>
                  </a:lnTo>
                  <a:lnTo>
                    <a:pt x="196" y="170"/>
                  </a:lnTo>
                  <a:lnTo>
                    <a:pt x="282" y="237"/>
                  </a:lnTo>
                  <a:lnTo>
                    <a:pt x="326" y="263"/>
                  </a:lnTo>
                  <a:lnTo>
                    <a:pt x="289" y="312"/>
                  </a:lnTo>
                  <a:lnTo>
                    <a:pt x="220" y="357"/>
                  </a:lnTo>
                  <a:lnTo>
                    <a:pt x="143" y="381"/>
                  </a:lnTo>
                  <a:lnTo>
                    <a:pt x="48" y="309"/>
                  </a:lnTo>
                  <a:lnTo>
                    <a:pt x="19" y="245"/>
                  </a:lnTo>
                  <a:lnTo>
                    <a:pt x="35" y="170"/>
                  </a:lnTo>
                  <a:lnTo>
                    <a:pt x="19"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71" name="Freeform 40"/>
            <p:cNvSpPr>
              <a:spLocks/>
            </p:cNvSpPr>
            <p:nvPr/>
          </p:nvSpPr>
          <p:spPr bwMode="auto">
            <a:xfrm>
              <a:off x="728" y="3707"/>
              <a:ext cx="292" cy="252"/>
            </a:xfrm>
            <a:custGeom>
              <a:avLst/>
              <a:gdLst>
                <a:gd name="T0" fmla="*/ 0 w 876"/>
                <a:gd name="T1" fmla="*/ 0 h 756"/>
                <a:gd name="T2" fmla="*/ 0 w 876"/>
                <a:gd name="T3" fmla="*/ 0 h 756"/>
                <a:gd name="T4" fmla="*/ 0 w 876"/>
                <a:gd name="T5" fmla="*/ 0 h 756"/>
                <a:gd name="T6" fmla="*/ 0 w 876"/>
                <a:gd name="T7" fmla="*/ 0 h 756"/>
                <a:gd name="T8" fmla="*/ 0 w 876"/>
                <a:gd name="T9" fmla="*/ 0 h 756"/>
                <a:gd name="T10" fmla="*/ 0 w 876"/>
                <a:gd name="T11" fmla="*/ 0 h 756"/>
                <a:gd name="T12" fmla="*/ 0 w 876"/>
                <a:gd name="T13" fmla="*/ 0 h 756"/>
                <a:gd name="T14" fmla="*/ 0 w 876"/>
                <a:gd name="T15" fmla="*/ 0 h 756"/>
                <a:gd name="T16" fmla="*/ 0 w 876"/>
                <a:gd name="T17" fmla="*/ 0 h 756"/>
                <a:gd name="T18" fmla="*/ 0 w 876"/>
                <a:gd name="T19" fmla="*/ 0 h 756"/>
                <a:gd name="T20" fmla="*/ 0 w 876"/>
                <a:gd name="T21" fmla="*/ 0 h 756"/>
                <a:gd name="T22" fmla="*/ 0 w 876"/>
                <a:gd name="T23" fmla="*/ 0 h 756"/>
                <a:gd name="T24" fmla="*/ 0 w 876"/>
                <a:gd name="T25" fmla="*/ 0 h 756"/>
                <a:gd name="T26" fmla="*/ 0 w 876"/>
                <a:gd name="T27" fmla="*/ 0 h 756"/>
                <a:gd name="T28" fmla="*/ 0 w 876"/>
                <a:gd name="T29" fmla="*/ 0 h 756"/>
                <a:gd name="T30" fmla="*/ 0 w 876"/>
                <a:gd name="T31" fmla="*/ 0 h 756"/>
                <a:gd name="T32" fmla="*/ 0 w 876"/>
                <a:gd name="T33" fmla="*/ 0 h 756"/>
                <a:gd name="T34" fmla="*/ 0 w 876"/>
                <a:gd name="T35" fmla="*/ 0 h 756"/>
                <a:gd name="T36" fmla="*/ 0 w 876"/>
                <a:gd name="T37" fmla="*/ 0 h 756"/>
                <a:gd name="T38" fmla="*/ 0 w 876"/>
                <a:gd name="T39" fmla="*/ 0 h 756"/>
                <a:gd name="T40" fmla="*/ 0 w 876"/>
                <a:gd name="T41" fmla="*/ 0 h 756"/>
                <a:gd name="T42" fmla="*/ 0 w 876"/>
                <a:gd name="T43" fmla="*/ 0 h 756"/>
                <a:gd name="T44" fmla="*/ 0 w 876"/>
                <a:gd name="T45" fmla="*/ 0 h 756"/>
                <a:gd name="T46" fmla="*/ 0 w 876"/>
                <a:gd name="T47" fmla="*/ 0 h 756"/>
                <a:gd name="T48" fmla="*/ 0 w 876"/>
                <a:gd name="T49" fmla="*/ 0 h 756"/>
                <a:gd name="T50" fmla="*/ 0 w 876"/>
                <a:gd name="T51" fmla="*/ 0 h 7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6"/>
                <a:gd name="T79" fmla="*/ 0 h 756"/>
                <a:gd name="T80" fmla="*/ 876 w 876"/>
                <a:gd name="T81" fmla="*/ 756 h 7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6" h="756">
                  <a:moveTo>
                    <a:pt x="109" y="0"/>
                  </a:moveTo>
                  <a:lnTo>
                    <a:pt x="115" y="165"/>
                  </a:lnTo>
                  <a:lnTo>
                    <a:pt x="134" y="326"/>
                  </a:lnTo>
                  <a:lnTo>
                    <a:pt x="171" y="473"/>
                  </a:lnTo>
                  <a:lnTo>
                    <a:pt x="173" y="570"/>
                  </a:lnTo>
                  <a:lnTo>
                    <a:pt x="329" y="644"/>
                  </a:lnTo>
                  <a:lnTo>
                    <a:pt x="536" y="693"/>
                  </a:lnTo>
                  <a:lnTo>
                    <a:pt x="595" y="686"/>
                  </a:lnTo>
                  <a:lnTo>
                    <a:pt x="609" y="720"/>
                  </a:lnTo>
                  <a:lnTo>
                    <a:pt x="664" y="686"/>
                  </a:lnTo>
                  <a:lnTo>
                    <a:pt x="716" y="701"/>
                  </a:lnTo>
                  <a:lnTo>
                    <a:pt x="876" y="660"/>
                  </a:lnTo>
                  <a:lnTo>
                    <a:pt x="700" y="728"/>
                  </a:lnTo>
                  <a:lnTo>
                    <a:pt x="662" y="756"/>
                  </a:lnTo>
                  <a:lnTo>
                    <a:pt x="609" y="745"/>
                  </a:lnTo>
                  <a:lnTo>
                    <a:pt x="572" y="748"/>
                  </a:lnTo>
                  <a:lnTo>
                    <a:pt x="502" y="716"/>
                  </a:lnTo>
                  <a:lnTo>
                    <a:pt x="318" y="655"/>
                  </a:lnTo>
                  <a:lnTo>
                    <a:pt x="137" y="588"/>
                  </a:lnTo>
                  <a:lnTo>
                    <a:pt x="0" y="581"/>
                  </a:lnTo>
                  <a:lnTo>
                    <a:pt x="143" y="550"/>
                  </a:lnTo>
                  <a:lnTo>
                    <a:pt x="149" y="468"/>
                  </a:lnTo>
                  <a:lnTo>
                    <a:pt x="107" y="274"/>
                  </a:lnTo>
                  <a:lnTo>
                    <a:pt x="101" y="115"/>
                  </a:lnTo>
                  <a:lnTo>
                    <a:pt x="1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72" name="Freeform 41"/>
            <p:cNvSpPr>
              <a:spLocks/>
            </p:cNvSpPr>
            <p:nvPr/>
          </p:nvSpPr>
          <p:spPr bwMode="auto">
            <a:xfrm>
              <a:off x="696" y="3709"/>
              <a:ext cx="14" cy="99"/>
            </a:xfrm>
            <a:custGeom>
              <a:avLst/>
              <a:gdLst>
                <a:gd name="T0" fmla="*/ 0 w 42"/>
                <a:gd name="T1" fmla="*/ 0 h 297"/>
                <a:gd name="T2" fmla="*/ 0 w 42"/>
                <a:gd name="T3" fmla="*/ 0 h 297"/>
                <a:gd name="T4" fmla="*/ 0 w 42"/>
                <a:gd name="T5" fmla="*/ 0 h 297"/>
                <a:gd name="T6" fmla="*/ 0 w 42"/>
                <a:gd name="T7" fmla="*/ 0 h 297"/>
                <a:gd name="T8" fmla="*/ 0 w 42"/>
                <a:gd name="T9" fmla="*/ 0 h 297"/>
                <a:gd name="T10" fmla="*/ 0 w 42"/>
                <a:gd name="T11" fmla="*/ 0 h 297"/>
                <a:gd name="T12" fmla="*/ 0 w 42"/>
                <a:gd name="T13" fmla="*/ 0 h 297"/>
                <a:gd name="T14" fmla="*/ 0 60000 65536"/>
                <a:gd name="T15" fmla="*/ 0 60000 65536"/>
                <a:gd name="T16" fmla="*/ 0 60000 65536"/>
                <a:gd name="T17" fmla="*/ 0 60000 65536"/>
                <a:gd name="T18" fmla="*/ 0 60000 65536"/>
                <a:gd name="T19" fmla="*/ 0 60000 65536"/>
                <a:gd name="T20" fmla="*/ 0 60000 65536"/>
                <a:gd name="T21" fmla="*/ 0 w 42"/>
                <a:gd name="T22" fmla="*/ 0 h 297"/>
                <a:gd name="T23" fmla="*/ 42 w 42"/>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97">
                  <a:moveTo>
                    <a:pt x="42" y="15"/>
                  </a:moveTo>
                  <a:lnTo>
                    <a:pt x="22" y="113"/>
                  </a:lnTo>
                  <a:lnTo>
                    <a:pt x="15" y="297"/>
                  </a:lnTo>
                  <a:lnTo>
                    <a:pt x="0" y="150"/>
                  </a:lnTo>
                  <a:lnTo>
                    <a:pt x="18" y="0"/>
                  </a:lnTo>
                  <a:lnTo>
                    <a:pt x="4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73" name="Freeform 42"/>
            <p:cNvSpPr>
              <a:spLocks/>
            </p:cNvSpPr>
            <p:nvPr/>
          </p:nvSpPr>
          <p:spPr bwMode="auto">
            <a:xfrm>
              <a:off x="710" y="3908"/>
              <a:ext cx="58" cy="72"/>
            </a:xfrm>
            <a:custGeom>
              <a:avLst/>
              <a:gdLst>
                <a:gd name="T0" fmla="*/ 0 w 173"/>
                <a:gd name="T1" fmla="*/ 0 h 218"/>
                <a:gd name="T2" fmla="*/ 0 w 173"/>
                <a:gd name="T3" fmla="*/ 0 h 218"/>
                <a:gd name="T4" fmla="*/ 0 w 173"/>
                <a:gd name="T5" fmla="*/ 0 h 218"/>
                <a:gd name="T6" fmla="*/ 0 w 173"/>
                <a:gd name="T7" fmla="*/ 0 h 218"/>
                <a:gd name="T8" fmla="*/ 0 w 173"/>
                <a:gd name="T9" fmla="*/ 0 h 218"/>
                <a:gd name="T10" fmla="*/ 0 w 173"/>
                <a:gd name="T11" fmla="*/ 0 h 218"/>
                <a:gd name="T12" fmla="*/ 0 w 173"/>
                <a:gd name="T13" fmla="*/ 0 h 218"/>
                <a:gd name="T14" fmla="*/ 0 w 173"/>
                <a:gd name="T15" fmla="*/ 0 h 218"/>
                <a:gd name="T16" fmla="*/ 0 w 173"/>
                <a:gd name="T17" fmla="*/ 0 h 218"/>
                <a:gd name="T18" fmla="*/ 0 w 173"/>
                <a:gd name="T19" fmla="*/ 0 h 218"/>
                <a:gd name="T20" fmla="*/ 0 w 173"/>
                <a:gd name="T21" fmla="*/ 0 h 218"/>
                <a:gd name="T22" fmla="*/ 0 w 173"/>
                <a:gd name="T23" fmla="*/ 0 h 218"/>
                <a:gd name="T24" fmla="*/ 0 w 173"/>
                <a:gd name="T25" fmla="*/ 0 h 218"/>
                <a:gd name="T26" fmla="*/ 0 w 173"/>
                <a:gd name="T27" fmla="*/ 0 h 218"/>
                <a:gd name="T28" fmla="*/ 0 w 173"/>
                <a:gd name="T29" fmla="*/ 0 h 218"/>
                <a:gd name="T30" fmla="*/ 0 w 173"/>
                <a:gd name="T31" fmla="*/ 0 h 218"/>
                <a:gd name="T32" fmla="*/ 0 w 173"/>
                <a:gd name="T33" fmla="*/ 0 h 218"/>
                <a:gd name="T34" fmla="*/ 0 w 173"/>
                <a:gd name="T35" fmla="*/ 0 h 218"/>
                <a:gd name="T36" fmla="*/ 0 w 173"/>
                <a:gd name="T37" fmla="*/ 0 h 218"/>
                <a:gd name="T38" fmla="*/ 0 w 173"/>
                <a:gd name="T39" fmla="*/ 0 h 218"/>
                <a:gd name="T40" fmla="*/ 0 w 173"/>
                <a:gd name="T41" fmla="*/ 0 h 218"/>
                <a:gd name="T42" fmla="*/ 0 w 173"/>
                <a:gd name="T43" fmla="*/ 0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
                <a:gd name="T67" fmla="*/ 0 h 218"/>
                <a:gd name="T68" fmla="*/ 173 w 173"/>
                <a:gd name="T69" fmla="*/ 218 h 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 h="218">
                  <a:moveTo>
                    <a:pt x="27" y="37"/>
                  </a:moveTo>
                  <a:lnTo>
                    <a:pt x="59" y="12"/>
                  </a:lnTo>
                  <a:lnTo>
                    <a:pt x="112" y="15"/>
                  </a:lnTo>
                  <a:lnTo>
                    <a:pt x="146" y="52"/>
                  </a:lnTo>
                  <a:lnTo>
                    <a:pt x="154" y="105"/>
                  </a:lnTo>
                  <a:lnTo>
                    <a:pt x="141" y="153"/>
                  </a:lnTo>
                  <a:lnTo>
                    <a:pt x="98" y="187"/>
                  </a:lnTo>
                  <a:lnTo>
                    <a:pt x="59" y="187"/>
                  </a:lnTo>
                  <a:lnTo>
                    <a:pt x="25" y="169"/>
                  </a:lnTo>
                  <a:lnTo>
                    <a:pt x="8" y="134"/>
                  </a:lnTo>
                  <a:lnTo>
                    <a:pt x="8" y="90"/>
                  </a:lnTo>
                  <a:lnTo>
                    <a:pt x="0" y="138"/>
                  </a:lnTo>
                  <a:lnTo>
                    <a:pt x="15" y="199"/>
                  </a:lnTo>
                  <a:lnTo>
                    <a:pt x="59" y="218"/>
                  </a:lnTo>
                  <a:lnTo>
                    <a:pt x="123" y="194"/>
                  </a:lnTo>
                  <a:lnTo>
                    <a:pt x="162" y="150"/>
                  </a:lnTo>
                  <a:lnTo>
                    <a:pt x="173" y="83"/>
                  </a:lnTo>
                  <a:lnTo>
                    <a:pt x="157" y="27"/>
                  </a:lnTo>
                  <a:lnTo>
                    <a:pt x="120" y="0"/>
                  </a:lnTo>
                  <a:lnTo>
                    <a:pt x="56" y="0"/>
                  </a:lnTo>
                  <a:lnTo>
                    <a:pt x="2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74" name="Freeform 43"/>
            <p:cNvSpPr>
              <a:spLocks/>
            </p:cNvSpPr>
            <p:nvPr/>
          </p:nvSpPr>
          <p:spPr bwMode="auto">
            <a:xfrm>
              <a:off x="1051" y="3931"/>
              <a:ext cx="70" cy="83"/>
            </a:xfrm>
            <a:custGeom>
              <a:avLst/>
              <a:gdLst>
                <a:gd name="T0" fmla="*/ 0 w 210"/>
                <a:gd name="T1" fmla="*/ 0 h 250"/>
                <a:gd name="T2" fmla="*/ 0 w 210"/>
                <a:gd name="T3" fmla="*/ 0 h 250"/>
                <a:gd name="T4" fmla="*/ 0 w 210"/>
                <a:gd name="T5" fmla="*/ 0 h 250"/>
                <a:gd name="T6" fmla="*/ 0 w 210"/>
                <a:gd name="T7" fmla="*/ 0 h 250"/>
                <a:gd name="T8" fmla="*/ 0 w 210"/>
                <a:gd name="T9" fmla="*/ 0 h 250"/>
                <a:gd name="T10" fmla="*/ 0 w 210"/>
                <a:gd name="T11" fmla="*/ 0 h 250"/>
                <a:gd name="T12" fmla="*/ 0 w 210"/>
                <a:gd name="T13" fmla="*/ 0 h 250"/>
                <a:gd name="T14" fmla="*/ 0 w 210"/>
                <a:gd name="T15" fmla="*/ 0 h 250"/>
                <a:gd name="T16" fmla="*/ 0 w 210"/>
                <a:gd name="T17" fmla="*/ 0 h 250"/>
                <a:gd name="T18" fmla="*/ 0 w 210"/>
                <a:gd name="T19" fmla="*/ 0 h 250"/>
                <a:gd name="T20" fmla="*/ 0 w 210"/>
                <a:gd name="T21" fmla="*/ 0 h 250"/>
                <a:gd name="T22" fmla="*/ 0 w 210"/>
                <a:gd name="T23" fmla="*/ 0 h 250"/>
                <a:gd name="T24" fmla="*/ 0 w 210"/>
                <a:gd name="T25" fmla="*/ 0 h 250"/>
                <a:gd name="T26" fmla="*/ 0 w 210"/>
                <a:gd name="T27" fmla="*/ 0 h 250"/>
                <a:gd name="T28" fmla="*/ 0 w 210"/>
                <a:gd name="T29" fmla="*/ 0 h 250"/>
                <a:gd name="T30" fmla="*/ 0 w 210"/>
                <a:gd name="T31" fmla="*/ 0 h 250"/>
                <a:gd name="T32" fmla="*/ 0 w 210"/>
                <a:gd name="T33" fmla="*/ 0 h 250"/>
                <a:gd name="T34" fmla="*/ 0 w 210"/>
                <a:gd name="T35" fmla="*/ 0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0"/>
                <a:gd name="T55" fmla="*/ 0 h 250"/>
                <a:gd name="T56" fmla="*/ 210 w 210"/>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0" h="250">
                  <a:moveTo>
                    <a:pt x="0" y="107"/>
                  </a:moveTo>
                  <a:lnTo>
                    <a:pt x="17" y="35"/>
                  </a:lnTo>
                  <a:lnTo>
                    <a:pt x="80" y="0"/>
                  </a:lnTo>
                  <a:lnTo>
                    <a:pt x="163" y="23"/>
                  </a:lnTo>
                  <a:lnTo>
                    <a:pt x="210" y="96"/>
                  </a:lnTo>
                  <a:lnTo>
                    <a:pt x="192" y="195"/>
                  </a:lnTo>
                  <a:lnTo>
                    <a:pt x="111" y="250"/>
                  </a:lnTo>
                  <a:lnTo>
                    <a:pt x="47" y="234"/>
                  </a:lnTo>
                  <a:lnTo>
                    <a:pt x="13" y="189"/>
                  </a:lnTo>
                  <a:lnTo>
                    <a:pt x="55" y="215"/>
                  </a:lnTo>
                  <a:lnTo>
                    <a:pt x="114" y="230"/>
                  </a:lnTo>
                  <a:lnTo>
                    <a:pt x="175" y="184"/>
                  </a:lnTo>
                  <a:lnTo>
                    <a:pt x="184" y="94"/>
                  </a:lnTo>
                  <a:lnTo>
                    <a:pt x="148" y="35"/>
                  </a:lnTo>
                  <a:lnTo>
                    <a:pt x="88" y="23"/>
                  </a:lnTo>
                  <a:lnTo>
                    <a:pt x="32" y="43"/>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5275" name="Freeform 44"/>
            <p:cNvSpPr>
              <a:spLocks/>
            </p:cNvSpPr>
            <p:nvPr/>
          </p:nvSpPr>
          <p:spPr bwMode="auto">
            <a:xfrm>
              <a:off x="1030" y="3711"/>
              <a:ext cx="161" cy="227"/>
            </a:xfrm>
            <a:custGeom>
              <a:avLst/>
              <a:gdLst>
                <a:gd name="T0" fmla="*/ 0 w 483"/>
                <a:gd name="T1" fmla="*/ 0 h 679"/>
                <a:gd name="T2" fmla="*/ 0 w 483"/>
                <a:gd name="T3" fmla="*/ 0 h 679"/>
                <a:gd name="T4" fmla="*/ 0 w 483"/>
                <a:gd name="T5" fmla="*/ 0 h 679"/>
                <a:gd name="T6" fmla="*/ 0 w 483"/>
                <a:gd name="T7" fmla="*/ 0 h 679"/>
                <a:gd name="T8" fmla="*/ 0 w 483"/>
                <a:gd name="T9" fmla="*/ 0 h 679"/>
                <a:gd name="T10" fmla="*/ 0 w 483"/>
                <a:gd name="T11" fmla="*/ 0 h 679"/>
                <a:gd name="T12" fmla="*/ 0 w 483"/>
                <a:gd name="T13" fmla="*/ 0 h 679"/>
                <a:gd name="T14" fmla="*/ 0 w 483"/>
                <a:gd name="T15" fmla="*/ 0 h 679"/>
                <a:gd name="T16" fmla="*/ 0 w 483"/>
                <a:gd name="T17" fmla="*/ 0 h 679"/>
                <a:gd name="T18" fmla="*/ 0 w 483"/>
                <a:gd name="T19" fmla="*/ 0 h 679"/>
                <a:gd name="T20" fmla="*/ 0 w 483"/>
                <a:gd name="T21" fmla="*/ 0 h 679"/>
                <a:gd name="T22" fmla="*/ 0 w 483"/>
                <a:gd name="T23" fmla="*/ 0 h 679"/>
                <a:gd name="T24" fmla="*/ 0 w 483"/>
                <a:gd name="T25" fmla="*/ 0 h 679"/>
                <a:gd name="T26" fmla="*/ 0 w 483"/>
                <a:gd name="T27" fmla="*/ 0 h 679"/>
                <a:gd name="T28" fmla="*/ 0 w 483"/>
                <a:gd name="T29" fmla="*/ 0 h 679"/>
                <a:gd name="T30" fmla="*/ 0 w 483"/>
                <a:gd name="T31" fmla="*/ 0 h 679"/>
                <a:gd name="T32" fmla="*/ 0 w 483"/>
                <a:gd name="T33" fmla="*/ 0 h 679"/>
                <a:gd name="T34" fmla="*/ 0 w 483"/>
                <a:gd name="T35" fmla="*/ 0 h 679"/>
                <a:gd name="T36" fmla="*/ 0 w 483"/>
                <a:gd name="T37" fmla="*/ 0 h 679"/>
                <a:gd name="T38" fmla="*/ 0 w 483"/>
                <a:gd name="T39" fmla="*/ 0 h 679"/>
                <a:gd name="T40" fmla="*/ 0 w 483"/>
                <a:gd name="T41" fmla="*/ 0 h 679"/>
                <a:gd name="T42" fmla="*/ 0 w 483"/>
                <a:gd name="T43" fmla="*/ 0 h 6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3"/>
                <a:gd name="T67" fmla="*/ 0 h 679"/>
                <a:gd name="T68" fmla="*/ 483 w 483"/>
                <a:gd name="T69" fmla="*/ 679 h 6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3" h="679">
                  <a:moveTo>
                    <a:pt x="417" y="563"/>
                  </a:moveTo>
                  <a:lnTo>
                    <a:pt x="303" y="563"/>
                  </a:lnTo>
                  <a:lnTo>
                    <a:pt x="337" y="414"/>
                  </a:lnTo>
                  <a:lnTo>
                    <a:pt x="345" y="199"/>
                  </a:lnTo>
                  <a:lnTo>
                    <a:pt x="320" y="420"/>
                  </a:lnTo>
                  <a:lnTo>
                    <a:pt x="268" y="563"/>
                  </a:lnTo>
                  <a:lnTo>
                    <a:pt x="73" y="601"/>
                  </a:lnTo>
                  <a:lnTo>
                    <a:pt x="88" y="438"/>
                  </a:lnTo>
                  <a:lnTo>
                    <a:pt x="151" y="273"/>
                  </a:lnTo>
                  <a:lnTo>
                    <a:pt x="181" y="54"/>
                  </a:lnTo>
                  <a:lnTo>
                    <a:pt x="169" y="0"/>
                  </a:lnTo>
                  <a:lnTo>
                    <a:pt x="169" y="60"/>
                  </a:lnTo>
                  <a:lnTo>
                    <a:pt x="140" y="252"/>
                  </a:lnTo>
                  <a:lnTo>
                    <a:pt x="68" y="447"/>
                  </a:lnTo>
                  <a:lnTo>
                    <a:pt x="43" y="616"/>
                  </a:lnTo>
                  <a:lnTo>
                    <a:pt x="0" y="644"/>
                  </a:lnTo>
                  <a:lnTo>
                    <a:pt x="251" y="589"/>
                  </a:lnTo>
                  <a:lnTo>
                    <a:pt x="444" y="601"/>
                  </a:lnTo>
                  <a:lnTo>
                    <a:pt x="483" y="679"/>
                  </a:lnTo>
                  <a:lnTo>
                    <a:pt x="458" y="577"/>
                  </a:lnTo>
                  <a:lnTo>
                    <a:pt x="417"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grpSp>
      <p:sp>
        <p:nvSpPr>
          <p:cNvPr id="95237" name="Text Box 45"/>
          <p:cNvSpPr txBox="1">
            <a:spLocks noChangeArrowheads="1"/>
          </p:cNvSpPr>
          <p:nvPr/>
        </p:nvSpPr>
        <p:spPr bwMode="auto">
          <a:xfrm>
            <a:off x="3238500" y="533401"/>
            <a:ext cx="571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4800" b="1">
                <a:latin typeface="Times New Roman" panose="02020603050405020304" pitchFamily="18" charset="0"/>
              </a:rPr>
              <a:t>Llojet e bizneseve</a:t>
            </a:r>
            <a:endParaRPr lang="en-US" altLang="en-US" sz="4800" b="1">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0EAF011-1B97-48A7-85B3-B95A2B65C876}" type="slidenum">
              <a:rPr lang="sq-AL" smtClean="0"/>
              <a:t>64</a:t>
            </a:fld>
            <a:endParaRPr lang="sq-AL"/>
          </a:p>
        </p:txBody>
      </p:sp>
    </p:spTree>
    <p:extLst>
      <p:ext uri="{BB962C8B-B14F-4D97-AF65-F5344CB8AC3E}">
        <p14:creationId xmlns:p14="http://schemas.microsoft.com/office/powerpoint/2010/main" val="3417364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ext Box 2"/>
          <p:cNvSpPr txBox="1">
            <a:spLocks noChangeArrowheads="1"/>
          </p:cNvSpPr>
          <p:nvPr/>
        </p:nvSpPr>
        <p:spPr bwMode="auto">
          <a:xfrm>
            <a:off x="2281637" y="1977430"/>
            <a:ext cx="4419600" cy="588963"/>
          </a:xfrm>
          <a:prstGeom prst="rect">
            <a:avLst/>
          </a:prstGeom>
          <a:solidFill>
            <a:srgbClr val="006600"/>
          </a:solidFill>
          <a:ln w="9525">
            <a:solidFill>
              <a:schemeClr val="tx1"/>
            </a:solidFill>
            <a:miter lim="800000"/>
            <a:headEnd/>
            <a:tailEnd/>
          </a:ln>
          <a:effectLst>
            <a:outerShdw dist="107763" dir="2700000" algn="ctr" rotWithShape="0">
              <a:schemeClr val="tx2"/>
            </a:outerShdw>
          </a:effectLst>
        </p:spPr>
        <p:txBody>
          <a:bodyPr>
            <a:spAutoFit/>
          </a:bodyPr>
          <a:lstStyle/>
          <a:p>
            <a:pPr algn="ctr">
              <a:spcBef>
                <a:spcPct val="50000"/>
              </a:spcBef>
              <a:defRPr/>
            </a:pPr>
            <a:r>
              <a:rPr lang="sq-AL" sz="3200">
                <a:solidFill>
                  <a:schemeClr val="bg1"/>
                </a:solidFill>
                <a:effectLst>
                  <a:outerShdw blurRad="38100" dist="38100" dir="2700000" algn="tl">
                    <a:srgbClr val="000000"/>
                  </a:outerShdw>
                </a:effectLst>
                <a:latin typeface="Times New Roman" pitchFamily="18" charset="0"/>
              </a:rPr>
              <a:t>Bizneset shërbyese</a:t>
            </a:r>
            <a:endParaRPr lang="en-US" sz="3200">
              <a:solidFill>
                <a:schemeClr val="bg1"/>
              </a:solidFill>
              <a:effectLst>
                <a:outerShdw blurRad="38100" dist="38100" dir="2700000" algn="tl">
                  <a:srgbClr val="000000"/>
                </a:outerShdw>
              </a:effectLst>
              <a:latin typeface="Times New Roman" pitchFamily="18" charset="0"/>
            </a:endParaRPr>
          </a:p>
        </p:txBody>
      </p:sp>
      <p:grpSp>
        <p:nvGrpSpPr>
          <p:cNvPr id="2" name="Group 3"/>
          <p:cNvGrpSpPr>
            <a:grpSpLocks/>
          </p:cNvGrpSpPr>
          <p:nvPr/>
        </p:nvGrpSpPr>
        <p:grpSpPr bwMode="auto">
          <a:xfrm>
            <a:off x="5257800" y="5715000"/>
            <a:ext cx="1581150" cy="762000"/>
            <a:chOff x="3600" y="951"/>
            <a:chExt cx="1860" cy="621"/>
          </a:xfrm>
        </p:grpSpPr>
        <p:sp>
          <p:nvSpPr>
            <p:cNvPr id="97291" name="Freeform 4"/>
            <p:cNvSpPr>
              <a:spLocks/>
            </p:cNvSpPr>
            <p:nvPr/>
          </p:nvSpPr>
          <p:spPr bwMode="auto">
            <a:xfrm>
              <a:off x="3600" y="1267"/>
              <a:ext cx="333" cy="122"/>
            </a:xfrm>
            <a:custGeom>
              <a:avLst/>
              <a:gdLst>
                <a:gd name="T0" fmla="*/ 1 w 666"/>
                <a:gd name="T1" fmla="*/ 1 h 244"/>
                <a:gd name="T2" fmla="*/ 0 w 666"/>
                <a:gd name="T3" fmla="*/ 1 h 244"/>
                <a:gd name="T4" fmla="*/ 1 w 666"/>
                <a:gd name="T5" fmla="*/ 1 h 244"/>
                <a:gd name="T6" fmla="*/ 1 w 666"/>
                <a:gd name="T7" fmla="*/ 1 h 244"/>
                <a:gd name="T8" fmla="*/ 1 w 666"/>
                <a:gd name="T9" fmla="*/ 1 h 244"/>
                <a:gd name="T10" fmla="*/ 1 w 666"/>
                <a:gd name="T11" fmla="*/ 1 h 244"/>
                <a:gd name="T12" fmla="*/ 1 w 666"/>
                <a:gd name="T13" fmla="*/ 0 h 244"/>
                <a:gd name="T14" fmla="*/ 1 w 666"/>
                <a:gd name="T15" fmla="*/ 1 h 244"/>
                <a:gd name="T16" fmla="*/ 1 w 666"/>
                <a:gd name="T17" fmla="*/ 1 h 244"/>
                <a:gd name="T18" fmla="*/ 1 w 666"/>
                <a:gd name="T19" fmla="*/ 1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6"/>
                <a:gd name="T31" fmla="*/ 0 h 244"/>
                <a:gd name="T32" fmla="*/ 666 w 666"/>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6" h="244">
                  <a:moveTo>
                    <a:pt x="293" y="14"/>
                  </a:moveTo>
                  <a:lnTo>
                    <a:pt x="0" y="194"/>
                  </a:lnTo>
                  <a:lnTo>
                    <a:pt x="70" y="236"/>
                  </a:lnTo>
                  <a:lnTo>
                    <a:pt x="279" y="244"/>
                  </a:lnTo>
                  <a:lnTo>
                    <a:pt x="666" y="93"/>
                  </a:lnTo>
                  <a:lnTo>
                    <a:pt x="639" y="29"/>
                  </a:lnTo>
                  <a:lnTo>
                    <a:pt x="494" y="0"/>
                  </a:lnTo>
                  <a:lnTo>
                    <a:pt x="29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2" name="Freeform 5"/>
            <p:cNvSpPr>
              <a:spLocks/>
            </p:cNvSpPr>
            <p:nvPr/>
          </p:nvSpPr>
          <p:spPr bwMode="auto">
            <a:xfrm>
              <a:off x="4062" y="1299"/>
              <a:ext cx="638" cy="266"/>
            </a:xfrm>
            <a:custGeom>
              <a:avLst/>
              <a:gdLst>
                <a:gd name="T0" fmla="*/ 1 w 1276"/>
                <a:gd name="T1" fmla="*/ 1 h 532"/>
                <a:gd name="T2" fmla="*/ 1 w 1276"/>
                <a:gd name="T3" fmla="*/ 0 h 532"/>
                <a:gd name="T4" fmla="*/ 1 w 1276"/>
                <a:gd name="T5" fmla="*/ 1 h 532"/>
                <a:gd name="T6" fmla="*/ 1 w 1276"/>
                <a:gd name="T7" fmla="*/ 1 h 532"/>
                <a:gd name="T8" fmla="*/ 0 w 1276"/>
                <a:gd name="T9" fmla="*/ 1 h 532"/>
                <a:gd name="T10" fmla="*/ 1 w 1276"/>
                <a:gd name="T11" fmla="*/ 1 h 532"/>
                <a:gd name="T12" fmla="*/ 1 w 1276"/>
                <a:gd name="T13" fmla="*/ 1 h 532"/>
                <a:gd name="T14" fmla="*/ 1 w 1276"/>
                <a:gd name="T15" fmla="*/ 1 h 532"/>
                <a:gd name="T16" fmla="*/ 1 w 1276"/>
                <a:gd name="T17" fmla="*/ 1 h 532"/>
                <a:gd name="T18" fmla="*/ 1 w 1276"/>
                <a:gd name="T19" fmla="*/ 1 h 532"/>
                <a:gd name="T20" fmla="*/ 1 w 1276"/>
                <a:gd name="T21" fmla="*/ 1 h 532"/>
                <a:gd name="T22" fmla="*/ 1 w 1276"/>
                <a:gd name="T23" fmla="*/ 1 h 532"/>
                <a:gd name="T24" fmla="*/ 1 w 1276"/>
                <a:gd name="T25" fmla="*/ 1 h 532"/>
                <a:gd name="T26" fmla="*/ 1 w 1276"/>
                <a:gd name="T27" fmla="*/ 1 h 532"/>
                <a:gd name="T28" fmla="*/ 1 w 1276"/>
                <a:gd name="T29" fmla="*/ 1 h 532"/>
                <a:gd name="T30" fmla="*/ 1 w 1276"/>
                <a:gd name="T31" fmla="*/ 1 h 532"/>
                <a:gd name="T32" fmla="*/ 1 w 1276"/>
                <a:gd name="T33" fmla="*/ 1 h 532"/>
                <a:gd name="T34" fmla="*/ 1 w 1276"/>
                <a:gd name="T35" fmla="*/ 1 h 532"/>
                <a:gd name="T36" fmla="*/ 1 w 1276"/>
                <a:gd name="T37" fmla="*/ 1 h 5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76"/>
                <a:gd name="T58" fmla="*/ 0 h 532"/>
                <a:gd name="T59" fmla="*/ 1276 w 1276"/>
                <a:gd name="T60" fmla="*/ 532 h 5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76" h="532">
                  <a:moveTo>
                    <a:pt x="1246" y="57"/>
                  </a:moveTo>
                  <a:lnTo>
                    <a:pt x="968" y="0"/>
                  </a:lnTo>
                  <a:lnTo>
                    <a:pt x="337" y="114"/>
                  </a:lnTo>
                  <a:lnTo>
                    <a:pt x="409" y="180"/>
                  </a:lnTo>
                  <a:lnTo>
                    <a:pt x="0" y="488"/>
                  </a:lnTo>
                  <a:lnTo>
                    <a:pt x="237" y="532"/>
                  </a:lnTo>
                  <a:lnTo>
                    <a:pt x="403" y="474"/>
                  </a:lnTo>
                  <a:lnTo>
                    <a:pt x="839" y="272"/>
                  </a:lnTo>
                  <a:lnTo>
                    <a:pt x="833" y="387"/>
                  </a:lnTo>
                  <a:lnTo>
                    <a:pt x="918" y="395"/>
                  </a:lnTo>
                  <a:lnTo>
                    <a:pt x="982" y="423"/>
                  </a:lnTo>
                  <a:lnTo>
                    <a:pt x="1225" y="430"/>
                  </a:lnTo>
                  <a:lnTo>
                    <a:pt x="1269" y="387"/>
                  </a:lnTo>
                  <a:lnTo>
                    <a:pt x="1276" y="251"/>
                  </a:lnTo>
                  <a:lnTo>
                    <a:pt x="1098" y="165"/>
                  </a:lnTo>
                  <a:lnTo>
                    <a:pt x="1254" y="93"/>
                  </a:lnTo>
                  <a:lnTo>
                    <a:pt x="124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3" name="Freeform 6"/>
            <p:cNvSpPr>
              <a:spLocks/>
            </p:cNvSpPr>
            <p:nvPr/>
          </p:nvSpPr>
          <p:spPr bwMode="auto">
            <a:xfrm>
              <a:off x="3653" y="1238"/>
              <a:ext cx="1796" cy="132"/>
            </a:xfrm>
            <a:custGeom>
              <a:avLst/>
              <a:gdLst>
                <a:gd name="T0" fmla="*/ 0 w 3592"/>
                <a:gd name="T1" fmla="*/ 1 h 264"/>
                <a:gd name="T2" fmla="*/ 1 w 3592"/>
                <a:gd name="T3" fmla="*/ 0 h 264"/>
                <a:gd name="T4" fmla="*/ 1 w 3592"/>
                <a:gd name="T5" fmla="*/ 1 h 264"/>
                <a:gd name="T6" fmla="*/ 1 w 3592"/>
                <a:gd name="T7" fmla="*/ 1 h 264"/>
                <a:gd name="T8" fmla="*/ 1 w 3592"/>
                <a:gd name="T9" fmla="*/ 1 h 264"/>
                <a:gd name="T10" fmla="*/ 1 w 3592"/>
                <a:gd name="T11" fmla="*/ 1 h 264"/>
                <a:gd name="T12" fmla="*/ 1 w 3592"/>
                <a:gd name="T13" fmla="*/ 1 h 264"/>
                <a:gd name="T14" fmla="*/ 1 w 3592"/>
                <a:gd name="T15" fmla="*/ 1 h 264"/>
                <a:gd name="T16" fmla="*/ 1 w 3592"/>
                <a:gd name="T17" fmla="*/ 1 h 264"/>
                <a:gd name="T18" fmla="*/ 1 w 3592"/>
                <a:gd name="T19" fmla="*/ 1 h 264"/>
                <a:gd name="T20" fmla="*/ 1 w 3592"/>
                <a:gd name="T21" fmla="*/ 1 h 264"/>
                <a:gd name="T22" fmla="*/ 1 w 3592"/>
                <a:gd name="T23" fmla="*/ 1 h 264"/>
                <a:gd name="T24" fmla="*/ 1 w 3592"/>
                <a:gd name="T25" fmla="*/ 1 h 264"/>
                <a:gd name="T26" fmla="*/ 1 w 3592"/>
                <a:gd name="T27" fmla="*/ 1 h 264"/>
                <a:gd name="T28" fmla="*/ 1 w 3592"/>
                <a:gd name="T29" fmla="*/ 1 h 264"/>
                <a:gd name="T30" fmla="*/ 1 w 3592"/>
                <a:gd name="T31" fmla="*/ 1 h 264"/>
                <a:gd name="T32" fmla="*/ 1 w 3592"/>
                <a:gd name="T33" fmla="*/ 1 h 264"/>
                <a:gd name="T34" fmla="*/ 1 w 3592"/>
                <a:gd name="T35" fmla="*/ 1 h 264"/>
                <a:gd name="T36" fmla="*/ 0 w 3592"/>
                <a:gd name="T37" fmla="*/ 1 h 264"/>
                <a:gd name="T38" fmla="*/ 0 w 3592"/>
                <a:gd name="T39" fmla="*/ 1 h 264"/>
                <a:gd name="T40" fmla="*/ 0 w 3592"/>
                <a:gd name="T41" fmla="*/ 1 h 2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92"/>
                <a:gd name="T64" fmla="*/ 0 h 264"/>
                <a:gd name="T65" fmla="*/ 3592 w 3592"/>
                <a:gd name="T66" fmla="*/ 264 h 2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92" h="264">
                  <a:moveTo>
                    <a:pt x="0" y="7"/>
                  </a:moveTo>
                  <a:lnTo>
                    <a:pt x="3455" y="0"/>
                  </a:lnTo>
                  <a:lnTo>
                    <a:pt x="3592" y="87"/>
                  </a:lnTo>
                  <a:lnTo>
                    <a:pt x="3563" y="157"/>
                  </a:lnTo>
                  <a:lnTo>
                    <a:pt x="3442" y="215"/>
                  </a:lnTo>
                  <a:lnTo>
                    <a:pt x="3206" y="236"/>
                  </a:lnTo>
                  <a:lnTo>
                    <a:pt x="1993" y="257"/>
                  </a:lnTo>
                  <a:lnTo>
                    <a:pt x="2087" y="208"/>
                  </a:lnTo>
                  <a:lnTo>
                    <a:pt x="1937" y="143"/>
                  </a:lnTo>
                  <a:lnTo>
                    <a:pt x="1600" y="166"/>
                  </a:lnTo>
                  <a:lnTo>
                    <a:pt x="1255" y="236"/>
                  </a:lnTo>
                  <a:lnTo>
                    <a:pt x="1163" y="264"/>
                  </a:lnTo>
                  <a:lnTo>
                    <a:pt x="424" y="201"/>
                  </a:lnTo>
                  <a:lnTo>
                    <a:pt x="560" y="122"/>
                  </a:lnTo>
                  <a:lnTo>
                    <a:pt x="510" y="72"/>
                  </a:lnTo>
                  <a:lnTo>
                    <a:pt x="209" y="72"/>
                  </a:lnTo>
                  <a:lnTo>
                    <a:pt x="66" y="143"/>
                  </a:lnTo>
                  <a:lnTo>
                    <a:pt x="8" y="72"/>
                  </a:lnTo>
                  <a:lnTo>
                    <a:pt x="0" y="7"/>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4" name="Freeform 7"/>
            <p:cNvSpPr>
              <a:spLocks/>
            </p:cNvSpPr>
            <p:nvPr/>
          </p:nvSpPr>
          <p:spPr bwMode="auto">
            <a:xfrm>
              <a:off x="3610" y="961"/>
              <a:ext cx="1828" cy="435"/>
            </a:xfrm>
            <a:custGeom>
              <a:avLst/>
              <a:gdLst>
                <a:gd name="T0" fmla="*/ 1 w 3655"/>
                <a:gd name="T1" fmla="*/ 1 h 869"/>
                <a:gd name="T2" fmla="*/ 1 w 3655"/>
                <a:gd name="T3" fmla="*/ 0 h 869"/>
                <a:gd name="T4" fmla="*/ 1 w 3655"/>
                <a:gd name="T5" fmla="*/ 1 h 869"/>
                <a:gd name="T6" fmla="*/ 1 w 3655"/>
                <a:gd name="T7" fmla="*/ 1 h 869"/>
                <a:gd name="T8" fmla="*/ 1 w 3655"/>
                <a:gd name="T9" fmla="*/ 1 h 869"/>
                <a:gd name="T10" fmla="*/ 1 w 3655"/>
                <a:gd name="T11" fmla="*/ 1 h 869"/>
                <a:gd name="T12" fmla="*/ 1 w 3655"/>
                <a:gd name="T13" fmla="*/ 1 h 869"/>
                <a:gd name="T14" fmla="*/ 1 w 3655"/>
                <a:gd name="T15" fmla="*/ 1 h 869"/>
                <a:gd name="T16" fmla="*/ 1 w 3655"/>
                <a:gd name="T17" fmla="*/ 1 h 869"/>
                <a:gd name="T18" fmla="*/ 1 w 3655"/>
                <a:gd name="T19" fmla="*/ 1 h 869"/>
                <a:gd name="T20" fmla="*/ 1 w 3655"/>
                <a:gd name="T21" fmla="*/ 1 h 869"/>
                <a:gd name="T22" fmla="*/ 1 w 3655"/>
                <a:gd name="T23" fmla="*/ 1 h 869"/>
                <a:gd name="T24" fmla="*/ 1 w 3655"/>
                <a:gd name="T25" fmla="*/ 1 h 869"/>
                <a:gd name="T26" fmla="*/ 1 w 3655"/>
                <a:gd name="T27" fmla="*/ 1 h 869"/>
                <a:gd name="T28" fmla="*/ 1 w 3655"/>
                <a:gd name="T29" fmla="*/ 1 h 869"/>
                <a:gd name="T30" fmla="*/ 1 w 3655"/>
                <a:gd name="T31" fmla="*/ 1 h 869"/>
                <a:gd name="T32" fmla="*/ 1 w 3655"/>
                <a:gd name="T33" fmla="*/ 1 h 869"/>
                <a:gd name="T34" fmla="*/ 1 w 3655"/>
                <a:gd name="T35" fmla="*/ 1 h 869"/>
                <a:gd name="T36" fmla="*/ 1 w 3655"/>
                <a:gd name="T37" fmla="*/ 1 h 869"/>
                <a:gd name="T38" fmla="*/ 1 w 3655"/>
                <a:gd name="T39" fmla="*/ 1 h 869"/>
                <a:gd name="T40" fmla="*/ 1 w 3655"/>
                <a:gd name="T41" fmla="*/ 1 h 869"/>
                <a:gd name="T42" fmla="*/ 1 w 3655"/>
                <a:gd name="T43" fmla="*/ 1 h 869"/>
                <a:gd name="T44" fmla="*/ 1 w 3655"/>
                <a:gd name="T45" fmla="*/ 1 h 869"/>
                <a:gd name="T46" fmla="*/ 0 w 3655"/>
                <a:gd name="T47" fmla="*/ 1 h 869"/>
                <a:gd name="T48" fmla="*/ 0 w 3655"/>
                <a:gd name="T49" fmla="*/ 1 h 869"/>
                <a:gd name="T50" fmla="*/ 1 w 3655"/>
                <a:gd name="T51" fmla="*/ 1 h 869"/>
                <a:gd name="T52" fmla="*/ 1 w 3655"/>
                <a:gd name="T53" fmla="*/ 1 h 869"/>
                <a:gd name="T54" fmla="*/ 1 w 3655"/>
                <a:gd name="T55" fmla="*/ 1 h 869"/>
                <a:gd name="T56" fmla="*/ 1 w 3655"/>
                <a:gd name="T57" fmla="*/ 1 h 869"/>
                <a:gd name="T58" fmla="*/ 1 w 3655"/>
                <a:gd name="T59" fmla="*/ 1 h 869"/>
                <a:gd name="T60" fmla="*/ 1 w 3655"/>
                <a:gd name="T61" fmla="*/ 1 h 869"/>
                <a:gd name="T62" fmla="*/ 1 w 3655"/>
                <a:gd name="T63" fmla="*/ 1 h 869"/>
                <a:gd name="T64" fmla="*/ 1 w 3655"/>
                <a:gd name="T65" fmla="*/ 1 h 8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5"/>
                <a:gd name="T100" fmla="*/ 0 h 869"/>
                <a:gd name="T101" fmla="*/ 3655 w 3655"/>
                <a:gd name="T102" fmla="*/ 869 h 8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5" h="869">
                  <a:moveTo>
                    <a:pt x="79" y="8"/>
                  </a:moveTo>
                  <a:lnTo>
                    <a:pt x="301" y="0"/>
                  </a:lnTo>
                  <a:lnTo>
                    <a:pt x="588" y="245"/>
                  </a:lnTo>
                  <a:lnTo>
                    <a:pt x="1104" y="223"/>
                  </a:lnTo>
                  <a:lnTo>
                    <a:pt x="1148" y="324"/>
                  </a:lnTo>
                  <a:lnTo>
                    <a:pt x="1140" y="460"/>
                  </a:lnTo>
                  <a:lnTo>
                    <a:pt x="1433" y="447"/>
                  </a:lnTo>
                  <a:lnTo>
                    <a:pt x="1463" y="375"/>
                  </a:lnTo>
                  <a:lnTo>
                    <a:pt x="1318" y="223"/>
                  </a:lnTo>
                  <a:lnTo>
                    <a:pt x="1391" y="202"/>
                  </a:lnTo>
                  <a:lnTo>
                    <a:pt x="1512" y="202"/>
                  </a:lnTo>
                  <a:lnTo>
                    <a:pt x="1928" y="460"/>
                  </a:lnTo>
                  <a:lnTo>
                    <a:pt x="3304" y="439"/>
                  </a:lnTo>
                  <a:lnTo>
                    <a:pt x="3448" y="482"/>
                  </a:lnTo>
                  <a:lnTo>
                    <a:pt x="3655" y="626"/>
                  </a:lnTo>
                  <a:lnTo>
                    <a:pt x="3527" y="662"/>
                  </a:lnTo>
                  <a:lnTo>
                    <a:pt x="3003" y="662"/>
                  </a:lnTo>
                  <a:lnTo>
                    <a:pt x="2264" y="676"/>
                  </a:lnTo>
                  <a:lnTo>
                    <a:pt x="1736" y="676"/>
                  </a:lnTo>
                  <a:lnTo>
                    <a:pt x="1183" y="676"/>
                  </a:lnTo>
                  <a:lnTo>
                    <a:pt x="637" y="648"/>
                  </a:lnTo>
                  <a:lnTo>
                    <a:pt x="637" y="684"/>
                  </a:lnTo>
                  <a:lnTo>
                    <a:pt x="200" y="869"/>
                  </a:lnTo>
                  <a:lnTo>
                    <a:pt x="0" y="833"/>
                  </a:lnTo>
                  <a:lnTo>
                    <a:pt x="0" y="784"/>
                  </a:lnTo>
                  <a:lnTo>
                    <a:pt x="309" y="618"/>
                  </a:lnTo>
                  <a:lnTo>
                    <a:pt x="93" y="612"/>
                  </a:lnTo>
                  <a:lnTo>
                    <a:pt x="100" y="490"/>
                  </a:lnTo>
                  <a:lnTo>
                    <a:pt x="215" y="454"/>
                  </a:lnTo>
                  <a:lnTo>
                    <a:pt x="208" y="353"/>
                  </a:lnTo>
                  <a:lnTo>
                    <a:pt x="7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5" name="Freeform 8"/>
            <p:cNvSpPr>
              <a:spLocks/>
            </p:cNvSpPr>
            <p:nvPr/>
          </p:nvSpPr>
          <p:spPr bwMode="auto">
            <a:xfrm>
              <a:off x="3664" y="1249"/>
              <a:ext cx="1789" cy="72"/>
            </a:xfrm>
            <a:custGeom>
              <a:avLst/>
              <a:gdLst>
                <a:gd name="T0" fmla="*/ 0 w 3578"/>
                <a:gd name="T1" fmla="*/ 0 h 144"/>
                <a:gd name="T2" fmla="*/ 1 w 3578"/>
                <a:gd name="T3" fmla="*/ 1 h 144"/>
                <a:gd name="T4" fmla="*/ 1 w 3578"/>
                <a:gd name="T5" fmla="*/ 1 h 144"/>
                <a:gd name="T6" fmla="*/ 1 w 3578"/>
                <a:gd name="T7" fmla="*/ 1 h 144"/>
                <a:gd name="T8" fmla="*/ 1 w 3578"/>
                <a:gd name="T9" fmla="*/ 1 h 144"/>
                <a:gd name="T10" fmla="*/ 1 w 3578"/>
                <a:gd name="T11" fmla="*/ 1 h 144"/>
                <a:gd name="T12" fmla="*/ 1 w 3578"/>
                <a:gd name="T13" fmla="*/ 1 h 144"/>
                <a:gd name="T14" fmla="*/ 1 w 3578"/>
                <a:gd name="T15" fmla="*/ 1 h 144"/>
                <a:gd name="T16" fmla="*/ 1 w 3578"/>
                <a:gd name="T17" fmla="*/ 1 h 144"/>
                <a:gd name="T18" fmla="*/ 1 w 3578"/>
                <a:gd name="T19" fmla="*/ 1 h 144"/>
                <a:gd name="T20" fmla="*/ 1 w 3578"/>
                <a:gd name="T21" fmla="*/ 1 h 144"/>
                <a:gd name="T22" fmla="*/ 1 w 3578"/>
                <a:gd name="T23" fmla="*/ 1 h 144"/>
                <a:gd name="T24" fmla="*/ 1 w 3578"/>
                <a:gd name="T25" fmla="*/ 1 h 144"/>
                <a:gd name="T26" fmla="*/ 1 w 3578"/>
                <a:gd name="T27" fmla="*/ 1 h 144"/>
                <a:gd name="T28" fmla="*/ 1 w 3578"/>
                <a:gd name="T29" fmla="*/ 1 h 144"/>
                <a:gd name="T30" fmla="*/ 1 w 3578"/>
                <a:gd name="T31" fmla="*/ 1 h 144"/>
                <a:gd name="T32" fmla="*/ 1 w 3578"/>
                <a:gd name="T33" fmla="*/ 1 h 144"/>
                <a:gd name="T34" fmla="*/ 1 w 3578"/>
                <a:gd name="T35" fmla="*/ 1 h 144"/>
                <a:gd name="T36" fmla="*/ 0 w 3578"/>
                <a:gd name="T37" fmla="*/ 1 h 144"/>
                <a:gd name="T38" fmla="*/ 0 w 3578"/>
                <a:gd name="T39" fmla="*/ 0 h 144"/>
                <a:gd name="T40" fmla="*/ 0 w 3578"/>
                <a:gd name="T41" fmla="*/ 0 h 144"/>
                <a:gd name="T42" fmla="*/ 0 w 3578"/>
                <a:gd name="T43" fmla="*/ 0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78"/>
                <a:gd name="T67" fmla="*/ 0 h 144"/>
                <a:gd name="T68" fmla="*/ 3578 w 3578"/>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78" h="144">
                  <a:moveTo>
                    <a:pt x="0" y="0"/>
                  </a:moveTo>
                  <a:lnTo>
                    <a:pt x="588" y="42"/>
                  </a:lnTo>
                  <a:lnTo>
                    <a:pt x="1322" y="68"/>
                  </a:lnTo>
                  <a:lnTo>
                    <a:pt x="2089" y="82"/>
                  </a:lnTo>
                  <a:lnTo>
                    <a:pt x="3184" y="50"/>
                  </a:lnTo>
                  <a:lnTo>
                    <a:pt x="3548" y="50"/>
                  </a:lnTo>
                  <a:lnTo>
                    <a:pt x="3578" y="93"/>
                  </a:lnTo>
                  <a:lnTo>
                    <a:pt x="3534" y="129"/>
                  </a:lnTo>
                  <a:lnTo>
                    <a:pt x="3240" y="108"/>
                  </a:lnTo>
                  <a:lnTo>
                    <a:pt x="2539" y="121"/>
                  </a:lnTo>
                  <a:lnTo>
                    <a:pt x="2000" y="144"/>
                  </a:lnTo>
                  <a:lnTo>
                    <a:pt x="1808" y="129"/>
                  </a:lnTo>
                  <a:lnTo>
                    <a:pt x="1556" y="121"/>
                  </a:lnTo>
                  <a:lnTo>
                    <a:pt x="1433" y="144"/>
                  </a:lnTo>
                  <a:lnTo>
                    <a:pt x="524" y="108"/>
                  </a:lnTo>
                  <a:lnTo>
                    <a:pt x="517" y="65"/>
                  </a:lnTo>
                  <a:lnTo>
                    <a:pt x="266" y="42"/>
                  </a:lnTo>
                  <a:lnTo>
                    <a:pt x="130" y="65"/>
                  </a:lnTo>
                  <a:lnTo>
                    <a:pt x="0" y="50"/>
                  </a:lnTo>
                  <a:lnTo>
                    <a:pt x="0" y="0"/>
                  </a:lnTo>
                  <a:close/>
                </a:path>
              </a:pathLst>
            </a:custGeom>
            <a:solidFill>
              <a:srgbClr val="FF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6" name="Freeform 9"/>
            <p:cNvSpPr>
              <a:spLocks/>
            </p:cNvSpPr>
            <p:nvPr/>
          </p:nvSpPr>
          <p:spPr bwMode="auto">
            <a:xfrm>
              <a:off x="4478" y="1413"/>
              <a:ext cx="222" cy="101"/>
            </a:xfrm>
            <a:custGeom>
              <a:avLst/>
              <a:gdLst>
                <a:gd name="T0" fmla="*/ 0 w 443"/>
                <a:gd name="T1" fmla="*/ 1 h 201"/>
                <a:gd name="T2" fmla="*/ 1 w 443"/>
                <a:gd name="T3" fmla="*/ 1 h 201"/>
                <a:gd name="T4" fmla="*/ 1 w 443"/>
                <a:gd name="T5" fmla="*/ 0 h 201"/>
                <a:gd name="T6" fmla="*/ 1 w 443"/>
                <a:gd name="T7" fmla="*/ 1 h 201"/>
                <a:gd name="T8" fmla="*/ 1 w 443"/>
                <a:gd name="T9" fmla="*/ 1 h 201"/>
                <a:gd name="T10" fmla="*/ 1 w 443"/>
                <a:gd name="T11" fmla="*/ 1 h 201"/>
                <a:gd name="T12" fmla="*/ 1 w 443"/>
                <a:gd name="T13" fmla="*/ 1 h 201"/>
                <a:gd name="T14" fmla="*/ 1 w 443"/>
                <a:gd name="T15" fmla="*/ 1 h 201"/>
                <a:gd name="T16" fmla="*/ 1 w 443"/>
                <a:gd name="T17" fmla="*/ 1 h 201"/>
                <a:gd name="T18" fmla="*/ 1 w 443"/>
                <a:gd name="T19" fmla="*/ 1 h 201"/>
                <a:gd name="T20" fmla="*/ 1 w 443"/>
                <a:gd name="T21" fmla="*/ 1 h 201"/>
                <a:gd name="T22" fmla="*/ 1 w 443"/>
                <a:gd name="T23" fmla="*/ 1 h 201"/>
                <a:gd name="T24" fmla="*/ 0 w 443"/>
                <a:gd name="T25" fmla="*/ 1 h 201"/>
                <a:gd name="T26" fmla="*/ 0 w 443"/>
                <a:gd name="T27" fmla="*/ 1 h 201"/>
                <a:gd name="T28" fmla="*/ 0 w 443"/>
                <a:gd name="T29" fmla="*/ 1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3"/>
                <a:gd name="T46" fmla="*/ 0 h 201"/>
                <a:gd name="T47" fmla="*/ 443 w 443"/>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3" h="201">
                  <a:moveTo>
                    <a:pt x="0" y="86"/>
                  </a:moveTo>
                  <a:lnTo>
                    <a:pt x="28" y="43"/>
                  </a:lnTo>
                  <a:lnTo>
                    <a:pt x="121" y="0"/>
                  </a:lnTo>
                  <a:lnTo>
                    <a:pt x="100" y="65"/>
                  </a:lnTo>
                  <a:lnTo>
                    <a:pt x="243" y="79"/>
                  </a:lnTo>
                  <a:lnTo>
                    <a:pt x="400" y="72"/>
                  </a:lnTo>
                  <a:lnTo>
                    <a:pt x="428" y="15"/>
                  </a:lnTo>
                  <a:lnTo>
                    <a:pt x="443" y="166"/>
                  </a:lnTo>
                  <a:lnTo>
                    <a:pt x="356" y="201"/>
                  </a:lnTo>
                  <a:lnTo>
                    <a:pt x="121" y="188"/>
                  </a:lnTo>
                  <a:lnTo>
                    <a:pt x="77" y="158"/>
                  </a:lnTo>
                  <a:lnTo>
                    <a:pt x="6" y="151"/>
                  </a:lnTo>
                  <a:lnTo>
                    <a:pt x="0" y="86"/>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7" name="Freeform 10"/>
            <p:cNvSpPr>
              <a:spLocks/>
            </p:cNvSpPr>
            <p:nvPr/>
          </p:nvSpPr>
          <p:spPr bwMode="auto">
            <a:xfrm>
              <a:off x="3704" y="1090"/>
              <a:ext cx="477" cy="105"/>
            </a:xfrm>
            <a:custGeom>
              <a:avLst/>
              <a:gdLst>
                <a:gd name="T0" fmla="*/ 1 w 953"/>
                <a:gd name="T1" fmla="*/ 1 h 209"/>
                <a:gd name="T2" fmla="*/ 1 w 953"/>
                <a:gd name="T3" fmla="*/ 1 h 209"/>
                <a:gd name="T4" fmla="*/ 1 w 953"/>
                <a:gd name="T5" fmla="*/ 1 h 209"/>
                <a:gd name="T6" fmla="*/ 1 w 953"/>
                <a:gd name="T7" fmla="*/ 1 h 209"/>
                <a:gd name="T8" fmla="*/ 1 w 953"/>
                <a:gd name="T9" fmla="*/ 1 h 209"/>
                <a:gd name="T10" fmla="*/ 1 w 953"/>
                <a:gd name="T11" fmla="*/ 1 h 209"/>
                <a:gd name="T12" fmla="*/ 1 w 953"/>
                <a:gd name="T13" fmla="*/ 1 h 209"/>
                <a:gd name="T14" fmla="*/ 1 w 953"/>
                <a:gd name="T15" fmla="*/ 1 h 209"/>
                <a:gd name="T16" fmla="*/ 1 w 953"/>
                <a:gd name="T17" fmla="*/ 1 h 209"/>
                <a:gd name="T18" fmla="*/ 1 w 953"/>
                <a:gd name="T19" fmla="*/ 1 h 209"/>
                <a:gd name="T20" fmla="*/ 1 w 953"/>
                <a:gd name="T21" fmla="*/ 1 h 209"/>
                <a:gd name="T22" fmla="*/ 1 w 953"/>
                <a:gd name="T23" fmla="*/ 0 h 209"/>
                <a:gd name="T24" fmla="*/ 1 w 953"/>
                <a:gd name="T25" fmla="*/ 1 h 209"/>
                <a:gd name="T26" fmla="*/ 1 w 953"/>
                <a:gd name="T27" fmla="*/ 1 h 209"/>
                <a:gd name="T28" fmla="*/ 0 w 953"/>
                <a:gd name="T29" fmla="*/ 1 h 209"/>
                <a:gd name="T30" fmla="*/ 1 w 953"/>
                <a:gd name="T31" fmla="*/ 1 h 209"/>
                <a:gd name="T32" fmla="*/ 1 w 953"/>
                <a:gd name="T33" fmla="*/ 1 h 209"/>
                <a:gd name="T34" fmla="*/ 1 w 953"/>
                <a:gd name="T35" fmla="*/ 1 h 209"/>
                <a:gd name="T36" fmla="*/ 1 w 953"/>
                <a:gd name="T37" fmla="*/ 1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3"/>
                <a:gd name="T58" fmla="*/ 0 h 209"/>
                <a:gd name="T59" fmla="*/ 953 w 953"/>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3" h="209">
                  <a:moveTo>
                    <a:pt x="28" y="116"/>
                  </a:moveTo>
                  <a:lnTo>
                    <a:pt x="151" y="86"/>
                  </a:lnTo>
                  <a:lnTo>
                    <a:pt x="273" y="101"/>
                  </a:lnTo>
                  <a:lnTo>
                    <a:pt x="352" y="65"/>
                  </a:lnTo>
                  <a:lnTo>
                    <a:pt x="431" y="86"/>
                  </a:lnTo>
                  <a:lnTo>
                    <a:pt x="508" y="58"/>
                  </a:lnTo>
                  <a:lnTo>
                    <a:pt x="601" y="94"/>
                  </a:lnTo>
                  <a:lnTo>
                    <a:pt x="680" y="58"/>
                  </a:lnTo>
                  <a:lnTo>
                    <a:pt x="759" y="86"/>
                  </a:lnTo>
                  <a:lnTo>
                    <a:pt x="817" y="58"/>
                  </a:lnTo>
                  <a:lnTo>
                    <a:pt x="881" y="79"/>
                  </a:lnTo>
                  <a:lnTo>
                    <a:pt x="917" y="0"/>
                  </a:lnTo>
                  <a:lnTo>
                    <a:pt x="953" y="79"/>
                  </a:lnTo>
                  <a:lnTo>
                    <a:pt x="938" y="209"/>
                  </a:lnTo>
                  <a:lnTo>
                    <a:pt x="0" y="209"/>
                  </a:lnTo>
                  <a:lnTo>
                    <a:pt x="30" y="178"/>
                  </a:lnTo>
                  <a:lnTo>
                    <a:pt x="28" y="116"/>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8" name="Freeform 11"/>
            <p:cNvSpPr>
              <a:spLocks/>
            </p:cNvSpPr>
            <p:nvPr/>
          </p:nvSpPr>
          <p:spPr bwMode="auto">
            <a:xfrm>
              <a:off x="3642" y="951"/>
              <a:ext cx="1818" cy="348"/>
            </a:xfrm>
            <a:custGeom>
              <a:avLst/>
              <a:gdLst>
                <a:gd name="T0" fmla="*/ 1 w 3635"/>
                <a:gd name="T1" fmla="*/ 1 h 695"/>
                <a:gd name="T2" fmla="*/ 1 w 3635"/>
                <a:gd name="T3" fmla="*/ 1 h 695"/>
                <a:gd name="T4" fmla="*/ 1 w 3635"/>
                <a:gd name="T5" fmla="*/ 1 h 695"/>
                <a:gd name="T6" fmla="*/ 1 w 3635"/>
                <a:gd name="T7" fmla="*/ 1 h 695"/>
                <a:gd name="T8" fmla="*/ 1 w 3635"/>
                <a:gd name="T9" fmla="*/ 1 h 695"/>
                <a:gd name="T10" fmla="*/ 1 w 3635"/>
                <a:gd name="T11" fmla="*/ 1 h 695"/>
                <a:gd name="T12" fmla="*/ 1 w 3635"/>
                <a:gd name="T13" fmla="*/ 1 h 695"/>
                <a:gd name="T14" fmla="*/ 1 w 3635"/>
                <a:gd name="T15" fmla="*/ 1 h 695"/>
                <a:gd name="T16" fmla="*/ 1 w 3635"/>
                <a:gd name="T17" fmla="*/ 1 h 695"/>
                <a:gd name="T18" fmla="*/ 1 w 3635"/>
                <a:gd name="T19" fmla="*/ 1 h 695"/>
                <a:gd name="T20" fmla="*/ 1 w 3635"/>
                <a:gd name="T21" fmla="*/ 1 h 695"/>
                <a:gd name="T22" fmla="*/ 1 w 3635"/>
                <a:gd name="T23" fmla="*/ 1 h 695"/>
                <a:gd name="T24" fmla="*/ 1 w 3635"/>
                <a:gd name="T25" fmla="*/ 1 h 695"/>
                <a:gd name="T26" fmla="*/ 1 w 3635"/>
                <a:gd name="T27" fmla="*/ 1 h 695"/>
                <a:gd name="T28" fmla="*/ 1 w 3635"/>
                <a:gd name="T29" fmla="*/ 1 h 695"/>
                <a:gd name="T30" fmla="*/ 1 w 3635"/>
                <a:gd name="T31" fmla="*/ 1 h 695"/>
                <a:gd name="T32" fmla="*/ 1 w 3635"/>
                <a:gd name="T33" fmla="*/ 1 h 695"/>
                <a:gd name="T34" fmla="*/ 1 w 3635"/>
                <a:gd name="T35" fmla="*/ 1 h 695"/>
                <a:gd name="T36" fmla="*/ 1 w 3635"/>
                <a:gd name="T37" fmla="*/ 1 h 695"/>
                <a:gd name="T38" fmla="*/ 1 w 3635"/>
                <a:gd name="T39" fmla="*/ 1 h 695"/>
                <a:gd name="T40" fmla="*/ 1 w 3635"/>
                <a:gd name="T41" fmla="*/ 1 h 695"/>
                <a:gd name="T42" fmla="*/ 1 w 3635"/>
                <a:gd name="T43" fmla="*/ 1 h 695"/>
                <a:gd name="T44" fmla="*/ 1 w 3635"/>
                <a:gd name="T45" fmla="*/ 1 h 695"/>
                <a:gd name="T46" fmla="*/ 1 w 3635"/>
                <a:gd name="T47" fmla="*/ 1 h 695"/>
                <a:gd name="T48" fmla="*/ 1 w 3635"/>
                <a:gd name="T49" fmla="*/ 1 h 695"/>
                <a:gd name="T50" fmla="*/ 1 w 3635"/>
                <a:gd name="T51" fmla="*/ 1 h 695"/>
                <a:gd name="T52" fmla="*/ 1 w 3635"/>
                <a:gd name="T53" fmla="*/ 1 h 695"/>
                <a:gd name="T54" fmla="*/ 1 w 3635"/>
                <a:gd name="T55" fmla="*/ 1 h 695"/>
                <a:gd name="T56" fmla="*/ 1 w 3635"/>
                <a:gd name="T57" fmla="*/ 1 h 695"/>
                <a:gd name="T58" fmla="*/ 1 w 3635"/>
                <a:gd name="T59" fmla="*/ 1 h 695"/>
                <a:gd name="T60" fmla="*/ 1 w 3635"/>
                <a:gd name="T61" fmla="*/ 1 h 695"/>
                <a:gd name="T62" fmla="*/ 1 w 3635"/>
                <a:gd name="T63" fmla="*/ 1 h 695"/>
                <a:gd name="T64" fmla="*/ 1 w 3635"/>
                <a:gd name="T65" fmla="*/ 1 h 695"/>
                <a:gd name="T66" fmla="*/ 1 w 3635"/>
                <a:gd name="T67" fmla="*/ 1 h 695"/>
                <a:gd name="T68" fmla="*/ 1 w 3635"/>
                <a:gd name="T69" fmla="*/ 1 h 695"/>
                <a:gd name="T70" fmla="*/ 1 w 3635"/>
                <a:gd name="T71" fmla="*/ 1 h 695"/>
                <a:gd name="T72" fmla="*/ 1 w 3635"/>
                <a:gd name="T73" fmla="*/ 1 h 695"/>
                <a:gd name="T74" fmla="*/ 1 w 3635"/>
                <a:gd name="T75" fmla="*/ 1 h 695"/>
                <a:gd name="T76" fmla="*/ 1 w 3635"/>
                <a:gd name="T77" fmla="*/ 1 h 695"/>
                <a:gd name="T78" fmla="*/ 1 w 3635"/>
                <a:gd name="T79" fmla="*/ 1 h 695"/>
                <a:gd name="T80" fmla="*/ 1 w 3635"/>
                <a:gd name="T81" fmla="*/ 1 h 695"/>
                <a:gd name="T82" fmla="*/ 1 w 3635"/>
                <a:gd name="T83" fmla="*/ 1 h 695"/>
                <a:gd name="T84" fmla="*/ 1 w 3635"/>
                <a:gd name="T85" fmla="*/ 1 h 695"/>
                <a:gd name="T86" fmla="*/ 1 w 3635"/>
                <a:gd name="T87" fmla="*/ 1 h 695"/>
                <a:gd name="T88" fmla="*/ 1 w 3635"/>
                <a:gd name="T89" fmla="*/ 1 h 695"/>
                <a:gd name="T90" fmla="*/ 1 w 3635"/>
                <a:gd name="T91" fmla="*/ 1 h 695"/>
                <a:gd name="T92" fmla="*/ 1 w 3635"/>
                <a:gd name="T93" fmla="*/ 1 h 695"/>
                <a:gd name="T94" fmla="*/ 1 w 3635"/>
                <a:gd name="T95" fmla="*/ 1 h 695"/>
                <a:gd name="T96" fmla="*/ 1 w 3635"/>
                <a:gd name="T97" fmla="*/ 1 h 6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35"/>
                <a:gd name="T148" fmla="*/ 0 h 695"/>
                <a:gd name="T149" fmla="*/ 3635 w 3635"/>
                <a:gd name="T150" fmla="*/ 695 h 6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35" h="695">
                  <a:moveTo>
                    <a:pt x="84" y="1"/>
                  </a:moveTo>
                  <a:lnTo>
                    <a:pt x="175" y="0"/>
                  </a:lnTo>
                  <a:lnTo>
                    <a:pt x="262" y="21"/>
                  </a:lnTo>
                  <a:lnTo>
                    <a:pt x="295" y="43"/>
                  </a:lnTo>
                  <a:lnTo>
                    <a:pt x="330" y="68"/>
                  </a:lnTo>
                  <a:lnTo>
                    <a:pt x="362" y="94"/>
                  </a:lnTo>
                  <a:lnTo>
                    <a:pt x="395" y="121"/>
                  </a:lnTo>
                  <a:lnTo>
                    <a:pt x="427" y="147"/>
                  </a:lnTo>
                  <a:lnTo>
                    <a:pt x="461" y="173"/>
                  </a:lnTo>
                  <a:lnTo>
                    <a:pt x="494" y="199"/>
                  </a:lnTo>
                  <a:lnTo>
                    <a:pt x="511" y="210"/>
                  </a:lnTo>
                  <a:lnTo>
                    <a:pt x="527" y="222"/>
                  </a:lnTo>
                  <a:lnTo>
                    <a:pt x="573" y="237"/>
                  </a:lnTo>
                  <a:lnTo>
                    <a:pt x="620" y="238"/>
                  </a:lnTo>
                  <a:lnTo>
                    <a:pt x="719" y="237"/>
                  </a:lnTo>
                  <a:lnTo>
                    <a:pt x="942" y="225"/>
                  </a:lnTo>
                  <a:lnTo>
                    <a:pt x="1040" y="228"/>
                  </a:lnTo>
                  <a:lnTo>
                    <a:pt x="1077" y="275"/>
                  </a:lnTo>
                  <a:lnTo>
                    <a:pt x="1087" y="332"/>
                  </a:lnTo>
                  <a:lnTo>
                    <a:pt x="1088" y="445"/>
                  </a:lnTo>
                  <a:lnTo>
                    <a:pt x="1106" y="462"/>
                  </a:lnTo>
                  <a:lnTo>
                    <a:pt x="1129" y="464"/>
                  </a:lnTo>
                  <a:lnTo>
                    <a:pt x="1181" y="462"/>
                  </a:lnTo>
                  <a:lnTo>
                    <a:pt x="1669" y="448"/>
                  </a:lnTo>
                  <a:lnTo>
                    <a:pt x="1776" y="449"/>
                  </a:lnTo>
                  <a:lnTo>
                    <a:pt x="2069" y="446"/>
                  </a:lnTo>
                  <a:lnTo>
                    <a:pt x="2289" y="437"/>
                  </a:lnTo>
                  <a:lnTo>
                    <a:pt x="2508" y="433"/>
                  </a:lnTo>
                  <a:lnTo>
                    <a:pt x="2677" y="435"/>
                  </a:lnTo>
                  <a:lnTo>
                    <a:pt x="2844" y="433"/>
                  </a:lnTo>
                  <a:lnTo>
                    <a:pt x="3056" y="432"/>
                  </a:lnTo>
                  <a:lnTo>
                    <a:pt x="3263" y="445"/>
                  </a:lnTo>
                  <a:lnTo>
                    <a:pt x="3320" y="462"/>
                  </a:lnTo>
                  <a:lnTo>
                    <a:pt x="3362" y="478"/>
                  </a:lnTo>
                  <a:lnTo>
                    <a:pt x="3402" y="496"/>
                  </a:lnTo>
                  <a:lnTo>
                    <a:pt x="3475" y="553"/>
                  </a:lnTo>
                  <a:lnTo>
                    <a:pt x="3635" y="669"/>
                  </a:lnTo>
                  <a:lnTo>
                    <a:pt x="3628" y="679"/>
                  </a:lnTo>
                  <a:lnTo>
                    <a:pt x="3614" y="684"/>
                  </a:lnTo>
                  <a:lnTo>
                    <a:pt x="3586" y="684"/>
                  </a:lnTo>
                  <a:lnTo>
                    <a:pt x="3435" y="677"/>
                  </a:lnTo>
                  <a:lnTo>
                    <a:pt x="3410" y="666"/>
                  </a:lnTo>
                  <a:lnTo>
                    <a:pt x="3385" y="661"/>
                  </a:lnTo>
                  <a:lnTo>
                    <a:pt x="3334" y="648"/>
                  </a:lnTo>
                  <a:lnTo>
                    <a:pt x="3329" y="641"/>
                  </a:lnTo>
                  <a:lnTo>
                    <a:pt x="3401" y="634"/>
                  </a:lnTo>
                  <a:lnTo>
                    <a:pt x="3462" y="594"/>
                  </a:lnTo>
                  <a:lnTo>
                    <a:pt x="3454" y="583"/>
                  </a:lnTo>
                  <a:lnTo>
                    <a:pt x="3440" y="587"/>
                  </a:lnTo>
                  <a:lnTo>
                    <a:pt x="3425" y="597"/>
                  </a:lnTo>
                  <a:lnTo>
                    <a:pt x="3413" y="603"/>
                  </a:lnTo>
                  <a:lnTo>
                    <a:pt x="3389" y="613"/>
                  </a:lnTo>
                  <a:lnTo>
                    <a:pt x="3365" y="619"/>
                  </a:lnTo>
                  <a:lnTo>
                    <a:pt x="3315" y="608"/>
                  </a:lnTo>
                  <a:lnTo>
                    <a:pt x="3314" y="588"/>
                  </a:lnTo>
                  <a:lnTo>
                    <a:pt x="3326" y="574"/>
                  </a:lnTo>
                  <a:lnTo>
                    <a:pt x="3366" y="566"/>
                  </a:lnTo>
                  <a:lnTo>
                    <a:pt x="3389" y="556"/>
                  </a:lnTo>
                  <a:lnTo>
                    <a:pt x="3414" y="562"/>
                  </a:lnTo>
                  <a:lnTo>
                    <a:pt x="3425" y="556"/>
                  </a:lnTo>
                  <a:lnTo>
                    <a:pt x="3424" y="546"/>
                  </a:lnTo>
                  <a:lnTo>
                    <a:pt x="3414" y="535"/>
                  </a:lnTo>
                  <a:lnTo>
                    <a:pt x="3402" y="530"/>
                  </a:lnTo>
                  <a:lnTo>
                    <a:pt x="3360" y="513"/>
                  </a:lnTo>
                  <a:lnTo>
                    <a:pt x="3318" y="499"/>
                  </a:lnTo>
                  <a:lnTo>
                    <a:pt x="3230" y="478"/>
                  </a:lnTo>
                  <a:lnTo>
                    <a:pt x="3074" y="473"/>
                  </a:lnTo>
                  <a:lnTo>
                    <a:pt x="2920" y="477"/>
                  </a:lnTo>
                  <a:lnTo>
                    <a:pt x="2767" y="482"/>
                  </a:lnTo>
                  <a:lnTo>
                    <a:pt x="2614" y="478"/>
                  </a:lnTo>
                  <a:lnTo>
                    <a:pt x="2596" y="478"/>
                  </a:lnTo>
                  <a:lnTo>
                    <a:pt x="2494" y="479"/>
                  </a:lnTo>
                  <a:lnTo>
                    <a:pt x="2063" y="491"/>
                  </a:lnTo>
                  <a:lnTo>
                    <a:pt x="1916" y="493"/>
                  </a:lnTo>
                  <a:lnTo>
                    <a:pt x="1592" y="493"/>
                  </a:lnTo>
                  <a:lnTo>
                    <a:pt x="1549" y="491"/>
                  </a:lnTo>
                  <a:lnTo>
                    <a:pt x="1317" y="499"/>
                  </a:lnTo>
                  <a:lnTo>
                    <a:pt x="1181" y="500"/>
                  </a:lnTo>
                  <a:lnTo>
                    <a:pt x="1046" y="494"/>
                  </a:lnTo>
                  <a:lnTo>
                    <a:pt x="1034" y="470"/>
                  </a:lnTo>
                  <a:lnTo>
                    <a:pt x="1050" y="458"/>
                  </a:lnTo>
                  <a:lnTo>
                    <a:pt x="1054" y="435"/>
                  </a:lnTo>
                  <a:lnTo>
                    <a:pt x="1062" y="306"/>
                  </a:lnTo>
                  <a:lnTo>
                    <a:pt x="1050" y="300"/>
                  </a:lnTo>
                  <a:lnTo>
                    <a:pt x="1052" y="333"/>
                  </a:lnTo>
                  <a:lnTo>
                    <a:pt x="1046" y="346"/>
                  </a:lnTo>
                  <a:lnTo>
                    <a:pt x="1033" y="342"/>
                  </a:lnTo>
                  <a:lnTo>
                    <a:pt x="1031" y="405"/>
                  </a:lnTo>
                  <a:lnTo>
                    <a:pt x="1014" y="391"/>
                  </a:lnTo>
                  <a:lnTo>
                    <a:pt x="1012" y="363"/>
                  </a:lnTo>
                  <a:lnTo>
                    <a:pt x="1012" y="323"/>
                  </a:lnTo>
                  <a:lnTo>
                    <a:pt x="1012" y="285"/>
                  </a:lnTo>
                  <a:lnTo>
                    <a:pt x="1015" y="275"/>
                  </a:lnTo>
                  <a:lnTo>
                    <a:pt x="1009" y="269"/>
                  </a:lnTo>
                  <a:lnTo>
                    <a:pt x="988" y="263"/>
                  </a:lnTo>
                  <a:lnTo>
                    <a:pt x="839" y="264"/>
                  </a:lnTo>
                  <a:lnTo>
                    <a:pt x="644" y="279"/>
                  </a:lnTo>
                  <a:lnTo>
                    <a:pt x="578" y="283"/>
                  </a:lnTo>
                  <a:lnTo>
                    <a:pt x="515" y="268"/>
                  </a:lnTo>
                  <a:lnTo>
                    <a:pt x="463" y="239"/>
                  </a:lnTo>
                  <a:lnTo>
                    <a:pt x="440" y="220"/>
                  </a:lnTo>
                  <a:lnTo>
                    <a:pt x="415" y="200"/>
                  </a:lnTo>
                  <a:lnTo>
                    <a:pt x="372" y="167"/>
                  </a:lnTo>
                  <a:lnTo>
                    <a:pt x="331" y="129"/>
                  </a:lnTo>
                  <a:lnTo>
                    <a:pt x="292" y="92"/>
                  </a:lnTo>
                  <a:lnTo>
                    <a:pt x="251" y="55"/>
                  </a:lnTo>
                  <a:lnTo>
                    <a:pt x="230" y="44"/>
                  </a:lnTo>
                  <a:lnTo>
                    <a:pt x="208" y="38"/>
                  </a:lnTo>
                  <a:lnTo>
                    <a:pt x="158" y="36"/>
                  </a:lnTo>
                  <a:lnTo>
                    <a:pt x="48" y="44"/>
                  </a:lnTo>
                  <a:lnTo>
                    <a:pt x="61" y="71"/>
                  </a:lnTo>
                  <a:lnTo>
                    <a:pt x="74" y="99"/>
                  </a:lnTo>
                  <a:lnTo>
                    <a:pt x="93" y="141"/>
                  </a:lnTo>
                  <a:lnTo>
                    <a:pt x="109" y="183"/>
                  </a:lnTo>
                  <a:lnTo>
                    <a:pt x="135" y="269"/>
                  </a:lnTo>
                  <a:lnTo>
                    <a:pt x="156" y="358"/>
                  </a:lnTo>
                  <a:lnTo>
                    <a:pt x="172" y="448"/>
                  </a:lnTo>
                  <a:lnTo>
                    <a:pt x="166" y="467"/>
                  </a:lnTo>
                  <a:lnTo>
                    <a:pt x="146" y="491"/>
                  </a:lnTo>
                  <a:lnTo>
                    <a:pt x="121" y="505"/>
                  </a:lnTo>
                  <a:lnTo>
                    <a:pt x="64" y="520"/>
                  </a:lnTo>
                  <a:lnTo>
                    <a:pt x="59" y="550"/>
                  </a:lnTo>
                  <a:lnTo>
                    <a:pt x="58" y="583"/>
                  </a:lnTo>
                  <a:lnTo>
                    <a:pt x="58" y="636"/>
                  </a:lnTo>
                  <a:lnTo>
                    <a:pt x="64" y="660"/>
                  </a:lnTo>
                  <a:lnTo>
                    <a:pt x="72" y="668"/>
                  </a:lnTo>
                  <a:lnTo>
                    <a:pt x="84" y="674"/>
                  </a:lnTo>
                  <a:lnTo>
                    <a:pt x="95" y="674"/>
                  </a:lnTo>
                  <a:lnTo>
                    <a:pt x="69" y="692"/>
                  </a:lnTo>
                  <a:lnTo>
                    <a:pt x="56" y="695"/>
                  </a:lnTo>
                  <a:lnTo>
                    <a:pt x="43" y="689"/>
                  </a:lnTo>
                  <a:lnTo>
                    <a:pt x="20" y="648"/>
                  </a:lnTo>
                  <a:lnTo>
                    <a:pt x="16" y="599"/>
                  </a:lnTo>
                  <a:lnTo>
                    <a:pt x="31" y="495"/>
                  </a:lnTo>
                  <a:lnTo>
                    <a:pt x="93" y="478"/>
                  </a:lnTo>
                  <a:lnTo>
                    <a:pt x="119" y="461"/>
                  </a:lnTo>
                  <a:lnTo>
                    <a:pt x="133" y="432"/>
                  </a:lnTo>
                  <a:lnTo>
                    <a:pt x="116" y="351"/>
                  </a:lnTo>
                  <a:lnTo>
                    <a:pt x="98" y="272"/>
                  </a:lnTo>
                  <a:lnTo>
                    <a:pt x="86" y="232"/>
                  </a:lnTo>
                  <a:lnTo>
                    <a:pt x="73" y="192"/>
                  </a:lnTo>
                  <a:lnTo>
                    <a:pt x="59" y="154"/>
                  </a:lnTo>
                  <a:lnTo>
                    <a:pt x="42" y="116"/>
                  </a:lnTo>
                  <a:lnTo>
                    <a:pt x="32" y="91"/>
                  </a:lnTo>
                  <a:lnTo>
                    <a:pt x="15" y="68"/>
                  </a:lnTo>
                  <a:lnTo>
                    <a:pt x="0" y="17"/>
                  </a:lnTo>
                  <a:lnTo>
                    <a:pt x="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299" name="Freeform 12"/>
            <p:cNvSpPr>
              <a:spLocks/>
            </p:cNvSpPr>
            <p:nvPr/>
          </p:nvSpPr>
          <p:spPr bwMode="auto">
            <a:xfrm>
              <a:off x="3715" y="982"/>
              <a:ext cx="93" cy="174"/>
            </a:xfrm>
            <a:custGeom>
              <a:avLst/>
              <a:gdLst>
                <a:gd name="T0" fmla="*/ 0 w 185"/>
                <a:gd name="T1" fmla="*/ 0 h 349"/>
                <a:gd name="T2" fmla="*/ 1 w 185"/>
                <a:gd name="T3" fmla="*/ 0 h 349"/>
                <a:gd name="T4" fmla="*/ 1 w 185"/>
                <a:gd name="T5" fmla="*/ 0 h 349"/>
                <a:gd name="T6" fmla="*/ 1 w 185"/>
                <a:gd name="T7" fmla="*/ 0 h 349"/>
                <a:gd name="T8" fmla="*/ 1 w 185"/>
                <a:gd name="T9" fmla="*/ 0 h 349"/>
                <a:gd name="T10" fmla="*/ 1 w 185"/>
                <a:gd name="T11" fmla="*/ 0 h 349"/>
                <a:gd name="T12" fmla="*/ 1 w 185"/>
                <a:gd name="T13" fmla="*/ 0 h 349"/>
                <a:gd name="T14" fmla="*/ 1 w 185"/>
                <a:gd name="T15" fmla="*/ 0 h 349"/>
                <a:gd name="T16" fmla="*/ 1 w 185"/>
                <a:gd name="T17" fmla="*/ 0 h 349"/>
                <a:gd name="T18" fmla="*/ 1 w 185"/>
                <a:gd name="T19" fmla="*/ 0 h 349"/>
                <a:gd name="T20" fmla="*/ 1 w 185"/>
                <a:gd name="T21" fmla="*/ 0 h 349"/>
                <a:gd name="T22" fmla="*/ 1 w 185"/>
                <a:gd name="T23" fmla="*/ 0 h 349"/>
                <a:gd name="T24" fmla="*/ 1 w 185"/>
                <a:gd name="T25" fmla="*/ 0 h 349"/>
                <a:gd name="T26" fmla="*/ 1 w 185"/>
                <a:gd name="T27" fmla="*/ 0 h 349"/>
                <a:gd name="T28" fmla="*/ 1 w 185"/>
                <a:gd name="T29" fmla="*/ 0 h 349"/>
                <a:gd name="T30" fmla="*/ 1 w 185"/>
                <a:gd name="T31" fmla="*/ 0 h 349"/>
                <a:gd name="T32" fmla="*/ 0 w 185"/>
                <a:gd name="T33" fmla="*/ 0 h 349"/>
                <a:gd name="T34" fmla="*/ 0 w 185"/>
                <a:gd name="T35" fmla="*/ 0 h 349"/>
                <a:gd name="T36" fmla="*/ 0 w 185"/>
                <a:gd name="T37" fmla="*/ 0 h 349"/>
                <a:gd name="T38" fmla="*/ 0 w 185"/>
                <a:gd name="T39" fmla="*/ 0 h 3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5"/>
                <a:gd name="T61" fmla="*/ 0 h 349"/>
                <a:gd name="T62" fmla="*/ 185 w 185"/>
                <a:gd name="T63" fmla="*/ 349 h 3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5" h="349">
                  <a:moveTo>
                    <a:pt x="0" y="0"/>
                  </a:moveTo>
                  <a:lnTo>
                    <a:pt x="42" y="38"/>
                  </a:lnTo>
                  <a:lnTo>
                    <a:pt x="72" y="86"/>
                  </a:lnTo>
                  <a:lnTo>
                    <a:pt x="88" y="117"/>
                  </a:lnTo>
                  <a:lnTo>
                    <a:pt x="104" y="148"/>
                  </a:lnTo>
                  <a:lnTo>
                    <a:pt x="131" y="209"/>
                  </a:lnTo>
                  <a:lnTo>
                    <a:pt x="185" y="349"/>
                  </a:lnTo>
                  <a:lnTo>
                    <a:pt x="166" y="345"/>
                  </a:lnTo>
                  <a:lnTo>
                    <a:pt x="156" y="329"/>
                  </a:lnTo>
                  <a:lnTo>
                    <a:pt x="147" y="287"/>
                  </a:lnTo>
                  <a:lnTo>
                    <a:pt x="128" y="254"/>
                  </a:lnTo>
                  <a:lnTo>
                    <a:pt x="110" y="220"/>
                  </a:lnTo>
                  <a:lnTo>
                    <a:pt x="80" y="151"/>
                  </a:lnTo>
                  <a:lnTo>
                    <a:pt x="61" y="119"/>
                  </a:lnTo>
                  <a:lnTo>
                    <a:pt x="43" y="86"/>
                  </a:lnTo>
                  <a:lnTo>
                    <a:pt x="23" y="5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0" name="Freeform 13"/>
            <p:cNvSpPr>
              <a:spLocks/>
            </p:cNvSpPr>
            <p:nvPr/>
          </p:nvSpPr>
          <p:spPr bwMode="auto">
            <a:xfrm>
              <a:off x="4271" y="1053"/>
              <a:ext cx="273" cy="117"/>
            </a:xfrm>
            <a:custGeom>
              <a:avLst/>
              <a:gdLst>
                <a:gd name="T0" fmla="*/ 0 w 548"/>
                <a:gd name="T1" fmla="*/ 0 h 233"/>
                <a:gd name="T2" fmla="*/ 0 w 548"/>
                <a:gd name="T3" fmla="*/ 1 h 233"/>
                <a:gd name="T4" fmla="*/ 0 w 548"/>
                <a:gd name="T5" fmla="*/ 1 h 233"/>
                <a:gd name="T6" fmla="*/ 0 w 548"/>
                <a:gd name="T7" fmla="*/ 1 h 233"/>
                <a:gd name="T8" fmla="*/ 0 w 548"/>
                <a:gd name="T9" fmla="*/ 1 h 233"/>
                <a:gd name="T10" fmla="*/ 0 w 548"/>
                <a:gd name="T11" fmla="*/ 1 h 233"/>
                <a:gd name="T12" fmla="*/ 0 w 548"/>
                <a:gd name="T13" fmla="*/ 1 h 233"/>
                <a:gd name="T14" fmla="*/ 0 w 548"/>
                <a:gd name="T15" fmla="*/ 1 h 233"/>
                <a:gd name="T16" fmla="*/ 0 w 548"/>
                <a:gd name="T17" fmla="*/ 1 h 233"/>
                <a:gd name="T18" fmla="*/ 0 w 548"/>
                <a:gd name="T19" fmla="*/ 1 h 233"/>
                <a:gd name="T20" fmla="*/ 0 w 548"/>
                <a:gd name="T21" fmla="*/ 1 h 233"/>
                <a:gd name="T22" fmla="*/ 0 w 548"/>
                <a:gd name="T23" fmla="*/ 1 h 233"/>
                <a:gd name="T24" fmla="*/ 0 w 548"/>
                <a:gd name="T25" fmla="*/ 1 h 233"/>
                <a:gd name="T26" fmla="*/ 0 w 548"/>
                <a:gd name="T27" fmla="*/ 1 h 233"/>
                <a:gd name="T28" fmla="*/ 0 w 548"/>
                <a:gd name="T29" fmla="*/ 1 h 233"/>
                <a:gd name="T30" fmla="*/ 0 w 548"/>
                <a:gd name="T31" fmla="*/ 1 h 233"/>
                <a:gd name="T32" fmla="*/ 0 w 548"/>
                <a:gd name="T33" fmla="*/ 1 h 233"/>
                <a:gd name="T34" fmla="*/ 0 w 548"/>
                <a:gd name="T35" fmla="*/ 1 h 233"/>
                <a:gd name="T36" fmla="*/ 0 w 548"/>
                <a:gd name="T37" fmla="*/ 1 h 233"/>
                <a:gd name="T38" fmla="*/ 0 w 548"/>
                <a:gd name="T39" fmla="*/ 1 h 233"/>
                <a:gd name="T40" fmla="*/ 0 w 548"/>
                <a:gd name="T41" fmla="*/ 1 h 233"/>
                <a:gd name="T42" fmla="*/ 0 w 548"/>
                <a:gd name="T43" fmla="*/ 1 h 233"/>
                <a:gd name="T44" fmla="*/ 0 w 548"/>
                <a:gd name="T45" fmla="*/ 1 h 233"/>
                <a:gd name="T46" fmla="*/ 0 w 548"/>
                <a:gd name="T47" fmla="*/ 1 h 233"/>
                <a:gd name="T48" fmla="*/ 0 w 548"/>
                <a:gd name="T49" fmla="*/ 1 h 233"/>
                <a:gd name="T50" fmla="*/ 0 w 548"/>
                <a:gd name="T51" fmla="*/ 1 h 233"/>
                <a:gd name="T52" fmla="*/ 0 w 548"/>
                <a:gd name="T53" fmla="*/ 1 h 233"/>
                <a:gd name="T54" fmla="*/ 0 w 548"/>
                <a:gd name="T55" fmla="*/ 1 h 233"/>
                <a:gd name="T56" fmla="*/ 0 w 548"/>
                <a:gd name="T57" fmla="*/ 1 h 233"/>
                <a:gd name="T58" fmla="*/ 0 w 548"/>
                <a:gd name="T59" fmla="*/ 1 h 233"/>
                <a:gd name="T60" fmla="*/ 0 w 548"/>
                <a:gd name="T61" fmla="*/ 1 h 233"/>
                <a:gd name="T62" fmla="*/ 0 w 548"/>
                <a:gd name="T63" fmla="*/ 1 h 233"/>
                <a:gd name="T64" fmla="*/ 0 w 548"/>
                <a:gd name="T65" fmla="*/ 1 h 233"/>
                <a:gd name="T66" fmla="*/ 0 w 548"/>
                <a:gd name="T67" fmla="*/ 1 h 233"/>
                <a:gd name="T68" fmla="*/ 0 w 548"/>
                <a:gd name="T69" fmla="*/ 1 h 233"/>
                <a:gd name="T70" fmla="*/ 0 w 548"/>
                <a:gd name="T71" fmla="*/ 1 h 233"/>
                <a:gd name="T72" fmla="*/ 0 w 548"/>
                <a:gd name="T73" fmla="*/ 1 h 233"/>
                <a:gd name="T74" fmla="*/ 0 w 548"/>
                <a:gd name="T75" fmla="*/ 1 h 233"/>
                <a:gd name="T76" fmla="*/ 0 w 548"/>
                <a:gd name="T77" fmla="*/ 1 h 233"/>
                <a:gd name="T78" fmla="*/ 0 w 548"/>
                <a:gd name="T79" fmla="*/ 1 h 233"/>
                <a:gd name="T80" fmla="*/ 0 w 548"/>
                <a:gd name="T81" fmla="*/ 1 h 233"/>
                <a:gd name="T82" fmla="*/ 0 w 548"/>
                <a:gd name="T83" fmla="*/ 1 h 233"/>
                <a:gd name="T84" fmla="*/ 0 w 548"/>
                <a:gd name="T85" fmla="*/ 1 h 233"/>
                <a:gd name="T86" fmla="*/ 0 w 548"/>
                <a:gd name="T87" fmla="*/ 1 h 233"/>
                <a:gd name="T88" fmla="*/ 0 w 548"/>
                <a:gd name="T89" fmla="*/ 1 h 233"/>
                <a:gd name="T90" fmla="*/ 0 w 548"/>
                <a:gd name="T91" fmla="*/ 1 h 233"/>
                <a:gd name="T92" fmla="*/ 0 w 548"/>
                <a:gd name="T93" fmla="*/ 1 h 233"/>
                <a:gd name="T94" fmla="*/ 0 w 548"/>
                <a:gd name="T95" fmla="*/ 1 h 233"/>
                <a:gd name="T96" fmla="*/ 0 w 548"/>
                <a:gd name="T97" fmla="*/ 1 h 233"/>
                <a:gd name="T98" fmla="*/ 0 w 548"/>
                <a:gd name="T99" fmla="*/ 1 h 233"/>
                <a:gd name="T100" fmla="*/ 0 w 548"/>
                <a:gd name="T101" fmla="*/ 1 h 233"/>
                <a:gd name="T102" fmla="*/ 0 w 548"/>
                <a:gd name="T103" fmla="*/ 0 h 233"/>
                <a:gd name="T104" fmla="*/ 0 w 548"/>
                <a:gd name="T105" fmla="*/ 0 h 233"/>
                <a:gd name="T106" fmla="*/ 0 w 548"/>
                <a:gd name="T107" fmla="*/ 0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8"/>
                <a:gd name="T163" fmla="*/ 0 h 233"/>
                <a:gd name="T164" fmla="*/ 548 w 548"/>
                <a:gd name="T165" fmla="*/ 233 h 2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8" h="233">
                  <a:moveTo>
                    <a:pt x="146" y="0"/>
                  </a:moveTo>
                  <a:lnTo>
                    <a:pt x="194" y="3"/>
                  </a:lnTo>
                  <a:lnTo>
                    <a:pt x="236" y="27"/>
                  </a:lnTo>
                  <a:lnTo>
                    <a:pt x="256" y="40"/>
                  </a:lnTo>
                  <a:lnTo>
                    <a:pt x="276" y="56"/>
                  </a:lnTo>
                  <a:lnTo>
                    <a:pt x="296" y="69"/>
                  </a:lnTo>
                  <a:lnTo>
                    <a:pt x="318" y="80"/>
                  </a:lnTo>
                  <a:lnTo>
                    <a:pt x="345" y="97"/>
                  </a:lnTo>
                  <a:lnTo>
                    <a:pt x="372" y="115"/>
                  </a:lnTo>
                  <a:lnTo>
                    <a:pt x="399" y="131"/>
                  </a:lnTo>
                  <a:lnTo>
                    <a:pt x="427" y="148"/>
                  </a:lnTo>
                  <a:lnTo>
                    <a:pt x="454" y="165"/>
                  </a:lnTo>
                  <a:lnTo>
                    <a:pt x="481" y="184"/>
                  </a:lnTo>
                  <a:lnTo>
                    <a:pt x="508" y="201"/>
                  </a:lnTo>
                  <a:lnTo>
                    <a:pt x="537" y="220"/>
                  </a:lnTo>
                  <a:lnTo>
                    <a:pt x="548" y="223"/>
                  </a:lnTo>
                  <a:lnTo>
                    <a:pt x="462" y="221"/>
                  </a:lnTo>
                  <a:lnTo>
                    <a:pt x="443" y="207"/>
                  </a:lnTo>
                  <a:lnTo>
                    <a:pt x="423" y="191"/>
                  </a:lnTo>
                  <a:lnTo>
                    <a:pt x="382" y="160"/>
                  </a:lnTo>
                  <a:lnTo>
                    <a:pt x="344" y="129"/>
                  </a:lnTo>
                  <a:lnTo>
                    <a:pt x="323" y="115"/>
                  </a:lnTo>
                  <a:lnTo>
                    <a:pt x="302" y="101"/>
                  </a:lnTo>
                  <a:lnTo>
                    <a:pt x="283" y="87"/>
                  </a:lnTo>
                  <a:lnTo>
                    <a:pt x="265" y="74"/>
                  </a:lnTo>
                  <a:lnTo>
                    <a:pt x="245" y="60"/>
                  </a:lnTo>
                  <a:lnTo>
                    <a:pt x="225" y="48"/>
                  </a:lnTo>
                  <a:lnTo>
                    <a:pt x="185" y="32"/>
                  </a:lnTo>
                  <a:lnTo>
                    <a:pt x="138" y="30"/>
                  </a:lnTo>
                  <a:lnTo>
                    <a:pt x="51" y="42"/>
                  </a:lnTo>
                  <a:lnTo>
                    <a:pt x="49" y="53"/>
                  </a:lnTo>
                  <a:lnTo>
                    <a:pt x="57" y="61"/>
                  </a:lnTo>
                  <a:lnTo>
                    <a:pt x="80" y="76"/>
                  </a:lnTo>
                  <a:lnTo>
                    <a:pt x="105" y="106"/>
                  </a:lnTo>
                  <a:lnTo>
                    <a:pt x="131" y="137"/>
                  </a:lnTo>
                  <a:lnTo>
                    <a:pt x="156" y="168"/>
                  </a:lnTo>
                  <a:lnTo>
                    <a:pt x="173" y="201"/>
                  </a:lnTo>
                  <a:lnTo>
                    <a:pt x="165" y="226"/>
                  </a:lnTo>
                  <a:lnTo>
                    <a:pt x="156" y="233"/>
                  </a:lnTo>
                  <a:lnTo>
                    <a:pt x="141" y="232"/>
                  </a:lnTo>
                  <a:lnTo>
                    <a:pt x="115" y="232"/>
                  </a:lnTo>
                  <a:lnTo>
                    <a:pt x="129" y="210"/>
                  </a:lnTo>
                  <a:lnTo>
                    <a:pt x="123" y="186"/>
                  </a:lnTo>
                  <a:lnTo>
                    <a:pt x="109" y="168"/>
                  </a:lnTo>
                  <a:lnTo>
                    <a:pt x="96" y="149"/>
                  </a:lnTo>
                  <a:lnTo>
                    <a:pt x="66" y="115"/>
                  </a:lnTo>
                  <a:lnTo>
                    <a:pt x="34" y="80"/>
                  </a:lnTo>
                  <a:lnTo>
                    <a:pt x="0" y="48"/>
                  </a:lnTo>
                  <a:lnTo>
                    <a:pt x="4" y="30"/>
                  </a:lnTo>
                  <a:lnTo>
                    <a:pt x="20" y="21"/>
                  </a:lnTo>
                  <a:lnTo>
                    <a:pt x="61" y="11"/>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1" name="Freeform 14"/>
            <p:cNvSpPr>
              <a:spLocks/>
            </p:cNvSpPr>
            <p:nvPr/>
          </p:nvSpPr>
          <p:spPr bwMode="auto">
            <a:xfrm>
              <a:off x="3733" y="1165"/>
              <a:ext cx="60" cy="12"/>
            </a:xfrm>
            <a:custGeom>
              <a:avLst/>
              <a:gdLst>
                <a:gd name="T0" fmla="*/ 0 w 119"/>
                <a:gd name="T1" fmla="*/ 0 h 24"/>
                <a:gd name="T2" fmla="*/ 1 w 119"/>
                <a:gd name="T3" fmla="*/ 1 h 24"/>
                <a:gd name="T4" fmla="*/ 1 w 119"/>
                <a:gd name="T5" fmla="*/ 1 h 24"/>
                <a:gd name="T6" fmla="*/ 1 w 119"/>
                <a:gd name="T7" fmla="*/ 1 h 24"/>
                <a:gd name="T8" fmla="*/ 1 w 119"/>
                <a:gd name="T9" fmla="*/ 1 h 24"/>
                <a:gd name="T10" fmla="*/ 1 w 119"/>
                <a:gd name="T11" fmla="*/ 1 h 24"/>
                <a:gd name="T12" fmla="*/ 1 w 119"/>
                <a:gd name="T13" fmla="*/ 1 h 24"/>
                <a:gd name="T14" fmla="*/ 0 w 119"/>
                <a:gd name="T15" fmla="*/ 0 h 24"/>
                <a:gd name="T16" fmla="*/ 0 w 119"/>
                <a:gd name="T17" fmla="*/ 0 h 24"/>
                <a:gd name="T18" fmla="*/ 0 w 11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24"/>
                <a:gd name="T32" fmla="*/ 119 w 11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24">
                  <a:moveTo>
                    <a:pt x="0" y="0"/>
                  </a:moveTo>
                  <a:lnTo>
                    <a:pt x="61" y="3"/>
                  </a:lnTo>
                  <a:lnTo>
                    <a:pt x="95" y="1"/>
                  </a:lnTo>
                  <a:lnTo>
                    <a:pt x="119" y="13"/>
                  </a:lnTo>
                  <a:lnTo>
                    <a:pt x="93" y="24"/>
                  </a:lnTo>
                  <a:lnTo>
                    <a:pt x="64" y="24"/>
                  </a:lnTo>
                  <a:lnTo>
                    <a:pt x="6"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2" name="Freeform 15"/>
            <p:cNvSpPr>
              <a:spLocks/>
            </p:cNvSpPr>
            <p:nvPr/>
          </p:nvSpPr>
          <p:spPr bwMode="auto">
            <a:xfrm>
              <a:off x="3895" y="1174"/>
              <a:ext cx="208" cy="18"/>
            </a:xfrm>
            <a:custGeom>
              <a:avLst/>
              <a:gdLst>
                <a:gd name="T0" fmla="*/ 0 w 415"/>
                <a:gd name="T1" fmla="*/ 0 h 36"/>
                <a:gd name="T2" fmla="*/ 1 w 415"/>
                <a:gd name="T3" fmla="*/ 1 h 36"/>
                <a:gd name="T4" fmla="*/ 1 w 415"/>
                <a:gd name="T5" fmla="*/ 1 h 36"/>
                <a:gd name="T6" fmla="*/ 1 w 415"/>
                <a:gd name="T7" fmla="*/ 1 h 36"/>
                <a:gd name="T8" fmla="*/ 1 w 415"/>
                <a:gd name="T9" fmla="*/ 1 h 36"/>
                <a:gd name="T10" fmla="*/ 1 w 415"/>
                <a:gd name="T11" fmla="*/ 1 h 36"/>
                <a:gd name="T12" fmla="*/ 1 w 415"/>
                <a:gd name="T13" fmla="*/ 1 h 36"/>
                <a:gd name="T14" fmla="*/ 1 w 415"/>
                <a:gd name="T15" fmla="*/ 1 h 36"/>
                <a:gd name="T16" fmla="*/ 0 w 415"/>
                <a:gd name="T17" fmla="*/ 0 h 36"/>
                <a:gd name="T18" fmla="*/ 0 w 415"/>
                <a:gd name="T19" fmla="*/ 0 h 36"/>
                <a:gd name="T20" fmla="*/ 0 w 415"/>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5"/>
                <a:gd name="T34" fmla="*/ 0 h 36"/>
                <a:gd name="T35" fmla="*/ 415 w 41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5" h="36">
                  <a:moveTo>
                    <a:pt x="0" y="0"/>
                  </a:moveTo>
                  <a:lnTo>
                    <a:pt x="103" y="5"/>
                  </a:lnTo>
                  <a:lnTo>
                    <a:pt x="266" y="12"/>
                  </a:lnTo>
                  <a:lnTo>
                    <a:pt x="415" y="21"/>
                  </a:lnTo>
                  <a:lnTo>
                    <a:pt x="404" y="32"/>
                  </a:lnTo>
                  <a:lnTo>
                    <a:pt x="387" y="36"/>
                  </a:lnTo>
                  <a:lnTo>
                    <a:pt x="349" y="34"/>
                  </a:lnTo>
                  <a:lnTo>
                    <a:pt x="13"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3" name="Freeform 16"/>
            <p:cNvSpPr>
              <a:spLocks/>
            </p:cNvSpPr>
            <p:nvPr/>
          </p:nvSpPr>
          <p:spPr bwMode="auto">
            <a:xfrm>
              <a:off x="4139" y="1185"/>
              <a:ext cx="16" cy="12"/>
            </a:xfrm>
            <a:custGeom>
              <a:avLst/>
              <a:gdLst>
                <a:gd name="T0" fmla="*/ 1 w 32"/>
                <a:gd name="T1" fmla="*/ 0 h 24"/>
                <a:gd name="T2" fmla="*/ 1 w 32"/>
                <a:gd name="T3" fmla="*/ 1 h 24"/>
                <a:gd name="T4" fmla="*/ 1 w 32"/>
                <a:gd name="T5" fmla="*/ 1 h 24"/>
                <a:gd name="T6" fmla="*/ 1 w 32"/>
                <a:gd name="T7" fmla="*/ 1 h 24"/>
                <a:gd name="T8" fmla="*/ 1 w 32"/>
                <a:gd name="T9" fmla="*/ 1 h 24"/>
                <a:gd name="T10" fmla="*/ 0 w 32"/>
                <a:gd name="T11" fmla="*/ 1 h 24"/>
                <a:gd name="T12" fmla="*/ 0 w 32"/>
                <a:gd name="T13" fmla="*/ 1 h 24"/>
                <a:gd name="T14" fmla="*/ 1 w 32"/>
                <a:gd name="T15" fmla="*/ 1 h 24"/>
                <a:gd name="T16" fmla="*/ 1 w 32"/>
                <a:gd name="T17" fmla="*/ 0 h 24"/>
                <a:gd name="T18" fmla="*/ 1 w 32"/>
                <a:gd name="T19" fmla="*/ 0 h 24"/>
                <a:gd name="T20" fmla="*/ 1 w 3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4"/>
                <a:gd name="T35" fmla="*/ 32 w 3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4">
                  <a:moveTo>
                    <a:pt x="16" y="0"/>
                  </a:moveTo>
                  <a:lnTo>
                    <a:pt x="32" y="8"/>
                  </a:lnTo>
                  <a:lnTo>
                    <a:pt x="29" y="17"/>
                  </a:lnTo>
                  <a:lnTo>
                    <a:pt x="20" y="24"/>
                  </a:lnTo>
                  <a:lnTo>
                    <a:pt x="8" y="24"/>
                  </a:lnTo>
                  <a:lnTo>
                    <a:pt x="0" y="15"/>
                  </a:lnTo>
                  <a:lnTo>
                    <a:pt x="0" y="5"/>
                  </a:lnTo>
                  <a:lnTo>
                    <a:pt x="14"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4" name="Freeform 17"/>
            <p:cNvSpPr>
              <a:spLocks/>
            </p:cNvSpPr>
            <p:nvPr/>
          </p:nvSpPr>
          <p:spPr bwMode="auto">
            <a:xfrm>
              <a:off x="3719" y="1198"/>
              <a:ext cx="47" cy="11"/>
            </a:xfrm>
            <a:custGeom>
              <a:avLst/>
              <a:gdLst>
                <a:gd name="T0" fmla="*/ 1 w 93"/>
                <a:gd name="T1" fmla="*/ 0 h 22"/>
                <a:gd name="T2" fmla="*/ 1 w 93"/>
                <a:gd name="T3" fmla="*/ 1 h 22"/>
                <a:gd name="T4" fmla="*/ 1 w 93"/>
                <a:gd name="T5" fmla="*/ 1 h 22"/>
                <a:gd name="T6" fmla="*/ 1 w 93"/>
                <a:gd name="T7" fmla="*/ 1 h 22"/>
                <a:gd name="T8" fmla="*/ 1 w 93"/>
                <a:gd name="T9" fmla="*/ 1 h 22"/>
                <a:gd name="T10" fmla="*/ 0 w 93"/>
                <a:gd name="T11" fmla="*/ 1 h 22"/>
                <a:gd name="T12" fmla="*/ 1 w 93"/>
                <a:gd name="T13" fmla="*/ 1 h 22"/>
                <a:gd name="T14" fmla="*/ 1 w 93"/>
                <a:gd name="T15" fmla="*/ 1 h 22"/>
                <a:gd name="T16" fmla="*/ 1 w 93"/>
                <a:gd name="T17" fmla="*/ 0 h 22"/>
                <a:gd name="T18" fmla="*/ 1 w 93"/>
                <a:gd name="T19" fmla="*/ 0 h 22"/>
                <a:gd name="T20" fmla="*/ 1 w 9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22"/>
                <a:gd name="T35" fmla="*/ 93 w 9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22">
                  <a:moveTo>
                    <a:pt x="41" y="0"/>
                  </a:moveTo>
                  <a:lnTo>
                    <a:pt x="91" y="3"/>
                  </a:lnTo>
                  <a:lnTo>
                    <a:pt x="93" y="8"/>
                  </a:lnTo>
                  <a:lnTo>
                    <a:pt x="52" y="18"/>
                  </a:lnTo>
                  <a:lnTo>
                    <a:pt x="10" y="22"/>
                  </a:lnTo>
                  <a:lnTo>
                    <a:pt x="0" y="12"/>
                  </a:lnTo>
                  <a:lnTo>
                    <a:pt x="7" y="5"/>
                  </a:lnTo>
                  <a:lnTo>
                    <a:pt x="34" y="2"/>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5" name="Freeform 18"/>
            <p:cNvSpPr>
              <a:spLocks/>
            </p:cNvSpPr>
            <p:nvPr/>
          </p:nvSpPr>
          <p:spPr bwMode="auto">
            <a:xfrm>
              <a:off x="4421" y="1253"/>
              <a:ext cx="31" cy="21"/>
            </a:xfrm>
            <a:custGeom>
              <a:avLst/>
              <a:gdLst>
                <a:gd name="T0" fmla="*/ 1 w 60"/>
                <a:gd name="T1" fmla="*/ 0 h 43"/>
                <a:gd name="T2" fmla="*/ 1 w 60"/>
                <a:gd name="T3" fmla="*/ 0 h 43"/>
                <a:gd name="T4" fmla="*/ 1 w 60"/>
                <a:gd name="T5" fmla="*/ 0 h 43"/>
                <a:gd name="T6" fmla="*/ 1 w 60"/>
                <a:gd name="T7" fmla="*/ 0 h 43"/>
                <a:gd name="T8" fmla="*/ 1 w 60"/>
                <a:gd name="T9" fmla="*/ 0 h 43"/>
                <a:gd name="T10" fmla="*/ 1 w 60"/>
                <a:gd name="T11" fmla="*/ 0 h 43"/>
                <a:gd name="T12" fmla="*/ 0 w 60"/>
                <a:gd name="T13" fmla="*/ 0 h 43"/>
                <a:gd name="T14" fmla="*/ 1 w 60"/>
                <a:gd name="T15" fmla="*/ 0 h 43"/>
                <a:gd name="T16" fmla="*/ 1 w 60"/>
                <a:gd name="T17" fmla="*/ 0 h 43"/>
                <a:gd name="T18" fmla="*/ 1 w 60"/>
                <a:gd name="T19" fmla="*/ 0 h 43"/>
                <a:gd name="T20" fmla="*/ 1 w 60"/>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43"/>
                <a:gd name="T35" fmla="*/ 60 w 60"/>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43">
                  <a:moveTo>
                    <a:pt x="17" y="0"/>
                  </a:moveTo>
                  <a:lnTo>
                    <a:pt x="46" y="3"/>
                  </a:lnTo>
                  <a:lnTo>
                    <a:pt x="60" y="24"/>
                  </a:lnTo>
                  <a:lnTo>
                    <a:pt x="54" y="40"/>
                  </a:lnTo>
                  <a:lnTo>
                    <a:pt x="38" y="43"/>
                  </a:lnTo>
                  <a:lnTo>
                    <a:pt x="5" y="36"/>
                  </a:lnTo>
                  <a:lnTo>
                    <a:pt x="0" y="22"/>
                  </a:lnTo>
                  <a:lnTo>
                    <a:pt x="10" y="5"/>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6" name="Freeform 19"/>
            <p:cNvSpPr>
              <a:spLocks/>
            </p:cNvSpPr>
            <p:nvPr/>
          </p:nvSpPr>
          <p:spPr bwMode="auto">
            <a:xfrm>
              <a:off x="4471" y="1253"/>
              <a:ext cx="27" cy="22"/>
            </a:xfrm>
            <a:custGeom>
              <a:avLst/>
              <a:gdLst>
                <a:gd name="T0" fmla="*/ 1 w 54"/>
                <a:gd name="T1" fmla="*/ 0 h 44"/>
                <a:gd name="T2" fmla="*/ 1 w 54"/>
                <a:gd name="T3" fmla="*/ 1 h 44"/>
                <a:gd name="T4" fmla="*/ 1 w 54"/>
                <a:gd name="T5" fmla="*/ 1 h 44"/>
                <a:gd name="T6" fmla="*/ 1 w 54"/>
                <a:gd name="T7" fmla="*/ 1 h 44"/>
                <a:gd name="T8" fmla="*/ 1 w 54"/>
                <a:gd name="T9" fmla="*/ 1 h 44"/>
                <a:gd name="T10" fmla="*/ 0 w 54"/>
                <a:gd name="T11" fmla="*/ 1 h 44"/>
                <a:gd name="T12" fmla="*/ 1 w 54"/>
                <a:gd name="T13" fmla="*/ 0 h 44"/>
                <a:gd name="T14" fmla="*/ 1 w 54"/>
                <a:gd name="T15" fmla="*/ 0 h 44"/>
                <a:gd name="T16" fmla="*/ 1 w 54"/>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44"/>
                <a:gd name="T29" fmla="*/ 54 w 54"/>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44">
                  <a:moveTo>
                    <a:pt x="22" y="0"/>
                  </a:moveTo>
                  <a:lnTo>
                    <a:pt x="54" y="5"/>
                  </a:lnTo>
                  <a:lnTo>
                    <a:pt x="54" y="33"/>
                  </a:lnTo>
                  <a:lnTo>
                    <a:pt x="33" y="44"/>
                  </a:lnTo>
                  <a:lnTo>
                    <a:pt x="6" y="44"/>
                  </a:lnTo>
                  <a:lnTo>
                    <a:pt x="0"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7" name="Freeform 20"/>
            <p:cNvSpPr>
              <a:spLocks/>
            </p:cNvSpPr>
            <p:nvPr/>
          </p:nvSpPr>
          <p:spPr bwMode="auto">
            <a:xfrm>
              <a:off x="4249" y="1254"/>
              <a:ext cx="29" cy="20"/>
            </a:xfrm>
            <a:custGeom>
              <a:avLst/>
              <a:gdLst>
                <a:gd name="T0" fmla="*/ 1 w 58"/>
                <a:gd name="T1" fmla="*/ 0 h 40"/>
                <a:gd name="T2" fmla="*/ 1 w 58"/>
                <a:gd name="T3" fmla="*/ 1 h 40"/>
                <a:gd name="T4" fmla="*/ 1 w 58"/>
                <a:gd name="T5" fmla="*/ 1 h 40"/>
                <a:gd name="T6" fmla="*/ 1 w 58"/>
                <a:gd name="T7" fmla="*/ 1 h 40"/>
                <a:gd name="T8" fmla="*/ 1 w 58"/>
                <a:gd name="T9" fmla="*/ 1 h 40"/>
                <a:gd name="T10" fmla="*/ 0 w 58"/>
                <a:gd name="T11" fmla="*/ 1 h 40"/>
                <a:gd name="T12" fmla="*/ 1 w 58"/>
                <a:gd name="T13" fmla="*/ 0 h 40"/>
                <a:gd name="T14" fmla="*/ 1 w 58"/>
                <a:gd name="T15" fmla="*/ 0 h 40"/>
                <a:gd name="T16" fmla="*/ 1 w 58"/>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0"/>
                <a:gd name="T29" fmla="*/ 58 w 5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0">
                  <a:moveTo>
                    <a:pt x="8" y="0"/>
                  </a:moveTo>
                  <a:lnTo>
                    <a:pt x="52" y="10"/>
                  </a:lnTo>
                  <a:lnTo>
                    <a:pt x="58" y="26"/>
                  </a:lnTo>
                  <a:lnTo>
                    <a:pt x="41" y="40"/>
                  </a:lnTo>
                  <a:lnTo>
                    <a:pt x="8" y="31"/>
                  </a:lnTo>
                  <a:lnTo>
                    <a:pt x="0" y="1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8" name="Freeform 21"/>
            <p:cNvSpPr>
              <a:spLocks/>
            </p:cNvSpPr>
            <p:nvPr/>
          </p:nvSpPr>
          <p:spPr bwMode="auto">
            <a:xfrm>
              <a:off x="4333" y="1254"/>
              <a:ext cx="25" cy="20"/>
            </a:xfrm>
            <a:custGeom>
              <a:avLst/>
              <a:gdLst>
                <a:gd name="T0" fmla="*/ 0 w 51"/>
                <a:gd name="T1" fmla="*/ 0 h 40"/>
                <a:gd name="T2" fmla="*/ 0 w 51"/>
                <a:gd name="T3" fmla="*/ 1 h 40"/>
                <a:gd name="T4" fmla="*/ 0 w 51"/>
                <a:gd name="T5" fmla="*/ 1 h 40"/>
                <a:gd name="T6" fmla="*/ 0 w 51"/>
                <a:gd name="T7" fmla="*/ 1 h 40"/>
                <a:gd name="T8" fmla="*/ 0 w 51"/>
                <a:gd name="T9" fmla="*/ 1 h 40"/>
                <a:gd name="T10" fmla="*/ 0 w 51"/>
                <a:gd name="T11" fmla="*/ 1 h 40"/>
                <a:gd name="T12" fmla="*/ 0 w 51"/>
                <a:gd name="T13" fmla="*/ 1 h 40"/>
                <a:gd name="T14" fmla="*/ 0 w 51"/>
                <a:gd name="T15" fmla="*/ 0 h 40"/>
                <a:gd name="T16" fmla="*/ 0 w 51"/>
                <a:gd name="T17" fmla="*/ 0 h 40"/>
                <a:gd name="T18" fmla="*/ 0 w 51"/>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0"/>
                <a:gd name="T32" fmla="*/ 51 w 5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0">
                  <a:moveTo>
                    <a:pt x="36" y="0"/>
                  </a:moveTo>
                  <a:lnTo>
                    <a:pt x="50" y="5"/>
                  </a:lnTo>
                  <a:lnTo>
                    <a:pt x="51" y="20"/>
                  </a:lnTo>
                  <a:lnTo>
                    <a:pt x="43" y="35"/>
                  </a:lnTo>
                  <a:lnTo>
                    <a:pt x="30" y="40"/>
                  </a:lnTo>
                  <a:lnTo>
                    <a:pt x="0" y="30"/>
                  </a:lnTo>
                  <a:lnTo>
                    <a:pt x="3" y="1"/>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09" name="Freeform 22"/>
            <p:cNvSpPr>
              <a:spLocks/>
            </p:cNvSpPr>
            <p:nvPr/>
          </p:nvSpPr>
          <p:spPr bwMode="auto">
            <a:xfrm>
              <a:off x="4376" y="1254"/>
              <a:ext cx="32" cy="22"/>
            </a:xfrm>
            <a:custGeom>
              <a:avLst/>
              <a:gdLst>
                <a:gd name="T0" fmla="*/ 0 w 65"/>
                <a:gd name="T1" fmla="*/ 0 h 43"/>
                <a:gd name="T2" fmla="*/ 0 w 65"/>
                <a:gd name="T3" fmla="*/ 1 h 43"/>
                <a:gd name="T4" fmla="*/ 0 w 65"/>
                <a:gd name="T5" fmla="*/ 1 h 43"/>
                <a:gd name="T6" fmla="*/ 0 w 65"/>
                <a:gd name="T7" fmla="*/ 1 h 43"/>
                <a:gd name="T8" fmla="*/ 0 w 65"/>
                <a:gd name="T9" fmla="*/ 1 h 43"/>
                <a:gd name="T10" fmla="*/ 0 w 65"/>
                <a:gd name="T11" fmla="*/ 1 h 43"/>
                <a:gd name="T12" fmla="*/ 0 w 65"/>
                <a:gd name="T13" fmla="*/ 1 h 43"/>
                <a:gd name="T14" fmla="*/ 0 w 65"/>
                <a:gd name="T15" fmla="*/ 1 h 43"/>
                <a:gd name="T16" fmla="*/ 0 w 65"/>
                <a:gd name="T17" fmla="*/ 0 h 43"/>
                <a:gd name="T18" fmla="*/ 0 w 65"/>
                <a:gd name="T19" fmla="*/ 0 h 43"/>
                <a:gd name="T20" fmla="*/ 0 w 65"/>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43"/>
                <a:gd name="T35" fmla="*/ 65 w 65"/>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43">
                  <a:moveTo>
                    <a:pt x="8" y="0"/>
                  </a:moveTo>
                  <a:lnTo>
                    <a:pt x="51" y="3"/>
                  </a:lnTo>
                  <a:lnTo>
                    <a:pt x="65" y="13"/>
                  </a:lnTo>
                  <a:lnTo>
                    <a:pt x="60" y="32"/>
                  </a:lnTo>
                  <a:lnTo>
                    <a:pt x="51" y="41"/>
                  </a:lnTo>
                  <a:lnTo>
                    <a:pt x="39" y="43"/>
                  </a:lnTo>
                  <a:lnTo>
                    <a:pt x="13" y="40"/>
                  </a:lnTo>
                  <a:lnTo>
                    <a:pt x="0" y="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0" name="Freeform 23"/>
            <p:cNvSpPr>
              <a:spLocks/>
            </p:cNvSpPr>
            <p:nvPr/>
          </p:nvSpPr>
          <p:spPr bwMode="auto">
            <a:xfrm>
              <a:off x="4515" y="1254"/>
              <a:ext cx="37" cy="22"/>
            </a:xfrm>
            <a:custGeom>
              <a:avLst/>
              <a:gdLst>
                <a:gd name="T0" fmla="*/ 1 w 74"/>
                <a:gd name="T1" fmla="*/ 0 h 45"/>
                <a:gd name="T2" fmla="*/ 1 w 74"/>
                <a:gd name="T3" fmla="*/ 0 h 45"/>
                <a:gd name="T4" fmla="*/ 1 w 74"/>
                <a:gd name="T5" fmla="*/ 0 h 45"/>
                <a:gd name="T6" fmla="*/ 1 w 74"/>
                <a:gd name="T7" fmla="*/ 0 h 45"/>
                <a:gd name="T8" fmla="*/ 1 w 74"/>
                <a:gd name="T9" fmla="*/ 0 h 45"/>
                <a:gd name="T10" fmla="*/ 1 w 74"/>
                <a:gd name="T11" fmla="*/ 0 h 45"/>
                <a:gd name="T12" fmla="*/ 1 w 74"/>
                <a:gd name="T13" fmla="*/ 0 h 45"/>
                <a:gd name="T14" fmla="*/ 0 w 74"/>
                <a:gd name="T15" fmla="*/ 0 h 45"/>
                <a:gd name="T16" fmla="*/ 1 w 74"/>
                <a:gd name="T17" fmla="*/ 0 h 45"/>
                <a:gd name="T18" fmla="*/ 1 w 74"/>
                <a:gd name="T19" fmla="*/ 0 h 45"/>
                <a:gd name="T20" fmla="*/ 1 w 74"/>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5"/>
                <a:gd name="T35" fmla="*/ 74 w 7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5">
                  <a:moveTo>
                    <a:pt x="12" y="0"/>
                  </a:moveTo>
                  <a:lnTo>
                    <a:pt x="54" y="3"/>
                  </a:lnTo>
                  <a:lnTo>
                    <a:pt x="71" y="11"/>
                  </a:lnTo>
                  <a:lnTo>
                    <a:pt x="74" y="31"/>
                  </a:lnTo>
                  <a:lnTo>
                    <a:pt x="60" y="42"/>
                  </a:lnTo>
                  <a:lnTo>
                    <a:pt x="45" y="45"/>
                  </a:lnTo>
                  <a:lnTo>
                    <a:pt x="13" y="41"/>
                  </a:lnTo>
                  <a:lnTo>
                    <a:pt x="0" y="2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1" name="Freeform 24"/>
            <p:cNvSpPr>
              <a:spLocks/>
            </p:cNvSpPr>
            <p:nvPr/>
          </p:nvSpPr>
          <p:spPr bwMode="auto">
            <a:xfrm>
              <a:off x="4289" y="1255"/>
              <a:ext cx="27" cy="18"/>
            </a:xfrm>
            <a:custGeom>
              <a:avLst/>
              <a:gdLst>
                <a:gd name="T0" fmla="*/ 1 w 53"/>
                <a:gd name="T1" fmla="*/ 0 h 36"/>
                <a:gd name="T2" fmla="*/ 1 w 53"/>
                <a:gd name="T3" fmla="*/ 1 h 36"/>
                <a:gd name="T4" fmla="*/ 1 w 53"/>
                <a:gd name="T5" fmla="*/ 1 h 36"/>
                <a:gd name="T6" fmla="*/ 1 w 53"/>
                <a:gd name="T7" fmla="*/ 1 h 36"/>
                <a:gd name="T8" fmla="*/ 0 w 53"/>
                <a:gd name="T9" fmla="*/ 1 h 36"/>
                <a:gd name="T10" fmla="*/ 1 w 53"/>
                <a:gd name="T11" fmla="*/ 0 h 36"/>
                <a:gd name="T12" fmla="*/ 1 w 53"/>
                <a:gd name="T13" fmla="*/ 0 h 36"/>
                <a:gd name="T14" fmla="*/ 1 w 53"/>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6"/>
                <a:gd name="T26" fmla="*/ 53 w 53"/>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6">
                  <a:moveTo>
                    <a:pt x="4" y="0"/>
                  </a:moveTo>
                  <a:lnTo>
                    <a:pt x="39" y="2"/>
                  </a:lnTo>
                  <a:lnTo>
                    <a:pt x="53" y="26"/>
                  </a:lnTo>
                  <a:lnTo>
                    <a:pt x="21" y="36"/>
                  </a:lnTo>
                  <a:lnTo>
                    <a:pt x="0" y="1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2" name="Freeform 25"/>
            <p:cNvSpPr>
              <a:spLocks/>
            </p:cNvSpPr>
            <p:nvPr/>
          </p:nvSpPr>
          <p:spPr bwMode="auto">
            <a:xfrm>
              <a:off x="4565" y="1255"/>
              <a:ext cx="37" cy="23"/>
            </a:xfrm>
            <a:custGeom>
              <a:avLst/>
              <a:gdLst>
                <a:gd name="T0" fmla="*/ 1 w 73"/>
                <a:gd name="T1" fmla="*/ 0 h 46"/>
                <a:gd name="T2" fmla="*/ 1 w 73"/>
                <a:gd name="T3" fmla="*/ 0 h 46"/>
                <a:gd name="T4" fmla="*/ 1 w 73"/>
                <a:gd name="T5" fmla="*/ 1 h 46"/>
                <a:gd name="T6" fmla="*/ 1 w 73"/>
                <a:gd name="T7" fmla="*/ 1 h 46"/>
                <a:gd name="T8" fmla="*/ 1 w 73"/>
                <a:gd name="T9" fmla="*/ 1 h 46"/>
                <a:gd name="T10" fmla="*/ 1 w 73"/>
                <a:gd name="T11" fmla="*/ 1 h 46"/>
                <a:gd name="T12" fmla="*/ 1 w 73"/>
                <a:gd name="T13" fmla="*/ 1 h 46"/>
                <a:gd name="T14" fmla="*/ 0 w 73"/>
                <a:gd name="T15" fmla="*/ 1 h 46"/>
                <a:gd name="T16" fmla="*/ 1 w 73"/>
                <a:gd name="T17" fmla="*/ 0 h 46"/>
                <a:gd name="T18" fmla="*/ 1 w 73"/>
                <a:gd name="T19" fmla="*/ 0 h 46"/>
                <a:gd name="T20" fmla="*/ 1 w 7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46"/>
                <a:gd name="T35" fmla="*/ 73 w 7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46">
                  <a:moveTo>
                    <a:pt x="11" y="0"/>
                  </a:moveTo>
                  <a:lnTo>
                    <a:pt x="48" y="0"/>
                  </a:lnTo>
                  <a:lnTo>
                    <a:pt x="73" y="19"/>
                  </a:lnTo>
                  <a:lnTo>
                    <a:pt x="66" y="33"/>
                  </a:lnTo>
                  <a:lnTo>
                    <a:pt x="59" y="46"/>
                  </a:lnTo>
                  <a:lnTo>
                    <a:pt x="28" y="45"/>
                  </a:lnTo>
                  <a:lnTo>
                    <a:pt x="8" y="30"/>
                  </a:lnTo>
                  <a:lnTo>
                    <a:pt x="0" y="15"/>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3" name="Freeform 26"/>
            <p:cNvSpPr>
              <a:spLocks/>
            </p:cNvSpPr>
            <p:nvPr/>
          </p:nvSpPr>
          <p:spPr bwMode="auto">
            <a:xfrm>
              <a:off x="4705" y="1255"/>
              <a:ext cx="31" cy="23"/>
            </a:xfrm>
            <a:custGeom>
              <a:avLst/>
              <a:gdLst>
                <a:gd name="T0" fmla="*/ 1 w 62"/>
                <a:gd name="T1" fmla="*/ 0 h 47"/>
                <a:gd name="T2" fmla="*/ 1 w 62"/>
                <a:gd name="T3" fmla="*/ 0 h 47"/>
                <a:gd name="T4" fmla="*/ 1 w 62"/>
                <a:gd name="T5" fmla="*/ 0 h 47"/>
                <a:gd name="T6" fmla="*/ 1 w 62"/>
                <a:gd name="T7" fmla="*/ 0 h 47"/>
                <a:gd name="T8" fmla="*/ 1 w 62"/>
                <a:gd name="T9" fmla="*/ 0 h 47"/>
                <a:gd name="T10" fmla="*/ 1 w 62"/>
                <a:gd name="T11" fmla="*/ 0 h 47"/>
                <a:gd name="T12" fmla="*/ 0 w 62"/>
                <a:gd name="T13" fmla="*/ 0 h 47"/>
                <a:gd name="T14" fmla="*/ 1 w 62"/>
                <a:gd name="T15" fmla="*/ 0 h 47"/>
                <a:gd name="T16" fmla="*/ 1 w 62"/>
                <a:gd name="T17" fmla="*/ 0 h 47"/>
                <a:gd name="T18" fmla="*/ 1 w 62"/>
                <a:gd name="T19" fmla="*/ 0 h 47"/>
                <a:gd name="T20" fmla="*/ 1 w 62"/>
                <a:gd name="T21" fmla="*/ 0 h 47"/>
                <a:gd name="T22" fmla="*/ 1 w 62"/>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47"/>
                <a:gd name="T38" fmla="*/ 62 w 62"/>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47">
                  <a:moveTo>
                    <a:pt x="29" y="0"/>
                  </a:moveTo>
                  <a:lnTo>
                    <a:pt x="50" y="4"/>
                  </a:lnTo>
                  <a:lnTo>
                    <a:pt x="62" y="21"/>
                  </a:lnTo>
                  <a:lnTo>
                    <a:pt x="58" y="40"/>
                  </a:lnTo>
                  <a:lnTo>
                    <a:pt x="38" y="47"/>
                  </a:lnTo>
                  <a:lnTo>
                    <a:pt x="7" y="37"/>
                  </a:lnTo>
                  <a:lnTo>
                    <a:pt x="0" y="24"/>
                  </a:lnTo>
                  <a:lnTo>
                    <a:pt x="8" y="12"/>
                  </a:lnTo>
                  <a:lnTo>
                    <a:pt x="17" y="3"/>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4" name="Freeform 27"/>
            <p:cNvSpPr>
              <a:spLocks/>
            </p:cNvSpPr>
            <p:nvPr/>
          </p:nvSpPr>
          <p:spPr bwMode="auto">
            <a:xfrm>
              <a:off x="4849" y="1255"/>
              <a:ext cx="38" cy="23"/>
            </a:xfrm>
            <a:custGeom>
              <a:avLst/>
              <a:gdLst>
                <a:gd name="T0" fmla="*/ 1 w 76"/>
                <a:gd name="T1" fmla="*/ 0 h 46"/>
                <a:gd name="T2" fmla="*/ 1 w 76"/>
                <a:gd name="T3" fmla="*/ 0 h 46"/>
                <a:gd name="T4" fmla="*/ 1 w 76"/>
                <a:gd name="T5" fmla="*/ 1 h 46"/>
                <a:gd name="T6" fmla="*/ 1 w 76"/>
                <a:gd name="T7" fmla="*/ 1 h 46"/>
                <a:gd name="T8" fmla="*/ 1 w 76"/>
                <a:gd name="T9" fmla="*/ 1 h 46"/>
                <a:gd name="T10" fmla="*/ 1 w 76"/>
                <a:gd name="T11" fmla="*/ 1 h 46"/>
                <a:gd name="T12" fmla="*/ 1 w 76"/>
                <a:gd name="T13" fmla="*/ 1 h 46"/>
                <a:gd name="T14" fmla="*/ 1 w 76"/>
                <a:gd name="T15" fmla="*/ 1 h 46"/>
                <a:gd name="T16" fmla="*/ 1 w 76"/>
                <a:gd name="T17" fmla="*/ 1 h 46"/>
                <a:gd name="T18" fmla="*/ 0 w 76"/>
                <a:gd name="T19" fmla="*/ 1 h 46"/>
                <a:gd name="T20" fmla="*/ 1 w 76"/>
                <a:gd name="T21" fmla="*/ 0 h 46"/>
                <a:gd name="T22" fmla="*/ 1 w 76"/>
                <a:gd name="T23" fmla="*/ 0 h 46"/>
                <a:gd name="T24" fmla="*/ 1 w 7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46"/>
                <a:gd name="T41" fmla="*/ 76 w 7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46">
                  <a:moveTo>
                    <a:pt x="10" y="0"/>
                  </a:moveTo>
                  <a:lnTo>
                    <a:pt x="53" y="0"/>
                  </a:lnTo>
                  <a:lnTo>
                    <a:pt x="70" y="8"/>
                  </a:lnTo>
                  <a:lnTo>
                    <a:pt x="76" y="28"/>
                  </a:lnTo>
                  <a:lnTo>
                    <a:pt x="73" y="41"/>
                  </a:lnTo>
                  <a:lnTo>
                    <a:pt x="64" y="45"/>
                  </a:lnTo>
                  <a:lnTo>
                    <a:pt x="37" y="44"/>
                  </a:lnTo>
                  <a:lnTo>
                    <a:pt x="18" y="46"/>
                  </a:lnTo>
                  <a:lnTo>
                    <a:pt x="7" y="35"/>
                  </a:lnTo>
                  <a:lnTo>
                    <a:pt x="0" y="1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5" name="Freeform 28"/>
            <p:cNvSpPr>
              <a:spLocks/>
            </p:cNvSpPr>
            <p:nvPr/>
          </p:nvSpPr>
          <p:spPr bwMode="auto">
            <a:xfrm>
              <a:off x="4620" y="1256"/>
              <a:ext cx="26" cy="23"/>
            </a:xfrm>
            <a:custGeom>
              <a:avLst/>
              <a:gdLst>
                <a:gd name="T0" fmla="*/ 0 w 53"/>
                <a:gd name="T1" fmla="*/ 0 h 46"/>
                <a:gd name="T2" fmla="*/ 0 w 53"/>
                <a:gd name="T3" fmla="*/ 1 h 46"/>
                <a:gd name="T4" fmla="*/ 0 w 53"/>
                <a:gd name="T5" fmla="*/ 1 h 46"/>
                <a:gd name="T6" fmla="*/ 0 w 53"/>
                <a:gd name="T7" fmla="*/ 1 h 46"/>
                <a:gd name="T8" fmla="*/ 0 w 53"/>
                <a:gd name="T9" fmla="*/ 1 h 46"/>
                <a:gd name="T10" fmla="*/ 0 w 53"/>
                <a:gd name="T11" fmla="*/ 1 h 46"/>
                <a:gd name="T12" fmla="*/ 0 w 53"/>
                <a:gd name="T13" fmla="*/ 1 h 46"/>
                <a:gd name="T14" fmla="*/ 0 w 53"/>
                <a:gd name="T15" fmla="*/ 0 h 46"/>
                <a:gd name="T16" fmla="*/ 0 w 53"/>
                <a:gd name="T17" fmla="*/ 0 h 46"/>
                <a:gd name="T18" fmla="*/ 0 w 53"/>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6"/>
                <a:gd name="T32" fmla="*/ 53 w 53"/>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6">
                  <a:moveTo>
                    <a:pt x="3" y="0"/>
                  </a:moveTo>
                  <a:lnTo>
                    <a:pt x="44" y="6"/>
                  </a:lnTo>
                  <a:lnTo>
                    <a:pt x="53" y="20"/>
                  </a:lnTo>
                  <a:lnTo>
                    <a:pt x="44" y="39"/>
                  </a:lnTo>
                  <a:lnTo>
                    <a:pt x="26" y="46"/>
                  </a:lnTo>
                  <a:lnTo>
                    <a:pt x="4" y="44"/>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6" name="Freeform 29"/>
            <p:cNvSpPr>
              <a:spLocks/>
            </p:cNvSpPr>
            <p:nvPr/>
          </p:nvSpPr>
          <p:spPr bwMode="auto">
            <a:xfrm>
              <a:off x="4658" y="1256"/>
              <a:ext cx="34" cy="22"/>
            </a:xfrm>
            <a:custGeom>
              <a:avLst/>
              <a:gdLst>
                <a:gd name="T0" fmla="*/ 1 w 68"/>
                <a:gd name="T1" fmla="*/ 0 h 44"/>
                <a:gd name="T2" fmla="*/ 1 w 68"/>
                <a:gd name="T3" fmla="*/ 1 h 44"/>
                <a:gd name="T4" fmla="*/ 1 w 68"/>
                <a:gd name="T5" fmla="*/ 1 h 44"/>
                <a:gd name="T6" fmla="*/ 1 w 68"/>
                <a:gd name="T7" fmla="*/ 1 h 44"/>
                <a:gd name="T8" fmla="*/ 1 w 68"/>
                <a:gd name="T9" fmla="*/ 1 h 44"/>
                <a:gd name="T10" fmla="*/ 1 w 68"/>
                <a:gd name="T11" fmla="*/ 1 h 44"/>
                <a:gd name="T12" fmla="*/ 0 w 68"/>
                <a:gd name="T13" fmla="*/ 1 h 44"/>
                <a:gd name="T14" fmla="*/ 1 w 68"/>
                <a:gd name="T15" fmla="*/ 1 h 44"/>
                <a:gd name="T16" fmla="*/ 1 w 68"/>
                <a:gd name="T17" fmla="*/ 0 h 44"/>
                <a:gd name="T18" fmla="*/ 1 w 68"/>
                <a:gd name="T19" fmla="*/ 0 h 44"/>
                <a:gd name="T20" fmla="*/ 1 w 68"/>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44"/>
                <a:gd name="T35" fmla="*/ 68 w 68"/>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44">
                  <a:moveTo>
                    <a:pt x="25" y="0"/>
                  </a:moveTo>
                  <a:lnTo>
                    <a:pt x="56" y="2"/>
                  </a:lnTo>
                  <a:lnTo>
                    <a:pt x="68" y="25"/>
                  </a:lnTo>
                  <a:lnTo>
                    <a:pt x="60" y="43"/>
                  </a:lnTo>
                  <a:lnTo>
                    <a:pt x="41" y="44"/>
                  </a:lnTo>
                  <a:lnTo>
                    <a:pt x="9" y="38"/>
                  </a:lnTo>
                  <a:lnTo>
                    <a:pt x="0" y="26"/>
                  </a:lnTo>
                  <a:lnTo>
                    <a:pt x="7" y="1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7" name="Freeform 30"/>
            <p:cNvSpPr>
              <a:spLocks/>
            </p:cNvSpPr>
            <p:nvPr/>
          </p:nvSpPr>
          <p:spPr bwMode="auto">
            <a:xfrm>
              <a:off x="4802" y="1256"/>
              <a:ext cx="31" cy="22"/>
            </a:xfrm>
            <a:custGeom>
              <a:avLst/>
              <a:gdLst>
                <a:gd name="T0" fmla="*/ 0 w 63"/>
                <a:gd name="T1" fmla="*/ 0 h 44"/>
                <a:gd name="T2" fmla="*/ 0 w 63"/>
                <a:gd name="T3" fmla="*/ 1 h 44"/>
                <a:gd name="T4" fmla="*/ 0 w 63"/>
                <a:gd name="T5" fmla="*/ 1 h 44"/>
                <a:gd name="T6" fmla="*/ 0 w 63"/>
                <a:gd name="T7" fmla="*/ 1 h 44"/>
                <a:gd name="T8" fmla="*/ 0 w 63"/>
                <a:gd name="T9" fmla="*/ 1 h 44"/>
                <a:gd name="T10" fmla="*/ 0 w 63"/>
                <a:gd name="T11" fmla="*/ 1 h 44"/>
                <a:gd name="T12" fmla="*/ 0 w 63"/>
                <a:gd name="T13" fmla="*/ 1 h 44"/>
                <a:gd name="T14" fmla="*/ 0 w 63"/>
                <a:gd name="T15" fmla="*/ 1 h 44"/>
                <a:gd name="T16" fmla="*/ 0 w 63"/>
                <a:gd name="T17" fmla="*/ 0 h 44"/>
                <a:gd name="T18" fmla="*/ 0 w 63"/>
                <a:gd name="T19" fmla="*/ 0 h 44"/>
                <a:gd name="T20" fmla="*/ 0 w 63"/>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4"/>
                <a:gd name="T35" fmla="*/ 63 w 6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4">
                  <a:moveTo>
                    <a:pt x="43" y="0"/>
                  </a:moveTo>
                  <a:lnTo>
                    <a:pt x="60" y="7"/>
                  </a:lnTo>
                  <a:lnTo>
                    <a:pt x="63" y="26"/>
                  </a:lnTo>
                  <a:lnTo>
                    <a:pt x="50" y="43"/>
                  </a:lnTo>
                  <a:lnTo>
                    <a:pt x="29" y="44"/>
                  </a:lnTo>
                  <a:lnTo>
                    <a:pt x="3" y="38"/>
                  </a:lnTo>
                  <a:lnTo>
                    <a:pt x="0" y="11"/>
                  </a:lnTo>
                  <a:lnTo>
                    <a:pt x="20" y="2"/>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8" name="Freeform 31"/>
            <p:cNvSpPr>
              <a:spLocks/>
            </p:cNvSpPr>
            <p:nvPr/>
          </p:nvSpPr>
          <p:spPr bwMode="auto">
            <a:xfrm>
              <a:off x="4905" y="1255"/>
              <a:ext cx="33" cy="23"/>
            </a:xfrm>
            <a:custGeom>
              <a:avLst/>
              <a:gdLst>
                <a:gd name="T0" fmla="*/ 1 w 66"/>
                <a:gd name="T1" fmla="*/ 1 h 44"/>
                <a:gd name="T2" fmla="*/ 1 w 66"/>
                <a:gd name="T3" fmla="*/ 0 h 44"/>
                <a:gd name="T4" fmla="*/ 1 w 66"/>
                <a:gd name="T5" fmla="*/ 1 h 44"/>
                <a:gd name="T6" fmla="*/ 1 w 66"/>
                <a:gd name="T7" fmla="*/ 1 h 44"/>
                <a:gd name="T8" fmla="*/ 1 w 66"/>
                <a:gd name="T9" fmla="*/ 1 h 44"/>
                <a:gd name="T10" fmla="*/ 1 w 66"/>
                <a:gd name="T11" fmla="*/ 1 h 44"/>
                <a:gd name="T12" fmla="*/ 0 w 66"/>
                <a:gd name="T13" fmla="*/ 1 h 44"/>
                <a:gd name="T14" fmla="*/ 1 w 66"/>
                <a:gd name="T15" fmla="*/ 1 h 44"/>
                <a:gd name="T16" fmla="*/ 1 w 66"/>
                <a:gd name="T17" fmla="*/ 1 h 44"/>
                <a:gd name="T18" fmla="*/ 1 w 66"/>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44"/>
                <a:gd name="T32" fmla="*/ 66 w 6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44">
                  <a:moveTo>
                    <a:pt x="5" y="1"/>
                  </a:moveTo>
                  <a:lnTo>
                    <a:pt x="43" y="0"/>
                  </a:lnTo>
                  <a:lnTo>
                    <a:pt x="66" y="19"/>
                  </a:lnTo>
                  <a:lnTo>
                    <a:pt x="63" y="37"/>
                  </a:lnTo>
                  <a:lnTo>
                    <a:pt x="48" y="44"/>
                  </a:lnTo>
                  <a:lnTo>
                    <a:pt x="10" y="43"/>
                  </a:lnTo>
                  <a:lnTo>
                    <a:pt x="0" y="8"/>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19" name="Freeform 32"/>
            <p:cNvSpPr>
              <a:spLocks/>
            </p:cNvSpPr>
            <p:nvPr/>
          </p:nvSpPr>
          <p:spPr bwMode="auto">
            <a:xfrm>
              <a:off x="4954" y="1257"/>
              <a:ext cx="31" cy="22"/>
            </a:xfrm>
            <a:custGeom>
              <a:avLst/>
              <a:gdLst>
                <a:gd name="T0" fmla="*/ 1 w 60"/>
                <a:gd name="T1" fmla="*/ 0 h 45"/>
                <a:gd name="T2" fmla="*/ 1 w 60"/>
                <a:gd name="T3" fmla="*/ 0 h 45"/>
                <a:gd name="T4" fmla="*/ 1 w 60"/>
                <a:gd name="T5" fmla="*/ 0 h 45"/>
                <a:gd name="T6" fmla="*/ 1 w 60"/>
                <a:gd name="T7" fmla="*/ 0 h 45"/>
                <a:gd name="T8" fmla="*/ 1 w 60"/>
                <a:gd name="T9" fmla="*/ 0 h 45"/>
                <a:gd name="T10" fmla="*/ 1 w 60"/>
                <a:gd name="T11" fmla="*/ 0 h 45"/>
                <a:gd name="T12" fmla="*/ 1 w 60"/>
                <a:gd name="T13" fmla="*/ 0 h 45"/>
                <a:gd name="T14" fmla="*/ 0 w 60"/>
                <a:gd name="T15" fmla="*/ 0 h 45"/>
                <a:gd name="T16" fmla="*/ 1 w 60"/>
                <a:gd name="T17" fmla="*/ 0 h 45"/>
                <a:gd name="T18" fmla="*/ 1 w 60"/>
                <a:gd name="T19" fmla="*/ 0 h 45"/>
                <a:gd name="T20" fmla="*/ 1 w 60"/>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45"/>
                <a:gd name="T35" fmla="*/ 60 w 6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45">
                  <a:moveTo>
                    <a:pt x="12" y="0"/>
                  </a:moveTo>
                  <a:lnTo>
                    <a:pt x="47" y="0"/>
                  </a:lnTo>
                  <a:lnTo>
                    <a:pt x="59" y="7"/>
                  </a:lnTo>
                  <a:lnTo>
                    <a:pt x="60" y="23"/>
                  </a:lnTo>
                  <a:lnTo>
                    <a:pt x="52" y="40"/>
                  </a:lnTo>
                  <a:lnTo>
                    <a:pt x="33" y="45"/>
                  </a:lnTo>
                  <a:lnTo>
                    <a:pt x="2" y="37"/>
                  </a:lnTo>
                  <a:lnTo>
                    <a:pt x="0" y="1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0" name="Freeform 33"/>
            <p:cNvSpPr>
              <a:spLocks/>
            </p:cNvSpPr>
            <p:nvPr/>
          </p:nvSpPr>
          <p:spPr bwMode="auto">
            <a:xfrm>
              <a:off x="5002" y="1258"/>
              <a:ext cx="28" cy="23"/>
            </a:xfrm>
            <a:custGeom>
              <a:avLst/>
              <a:gdLst>
                <a:gd name="T0" fmla="*/ 1 w 56"/>
                <a:gd name="T1" fmla="*/ 0 h 45"/>
                <a:gd name="T2" fmla="*/ 1 w 56"/>
                <a:gd name="T3" fmla="*/ 1 h 45"/>
                <a:gd name="T4" fmla="*/ 1 w 56"/>
                <a:gd name="T5" fmla="*/ 1 h 45"/>
                <a:gd name="T6" fmla="*/ 1 w 56"/>
                <a:gd name="T7" fmla="*/ 1 h 45"/>
                <a:gd name="T8" fmla="*/ 1 w 56"/>
                <a:gd name="T9" fmla="*/ 1 h 45"/>
                <a:gd name="T10" fmla="*/ 1 w 56"/>
                <a:gd name="T11" fmla="*/ 1 h 45"/>
                <a:gd name="T12" fmla="*/ 0 w 56"/>
                <a:gd name="T13" fmla="*/ 1 h 45"/>
                <a:gd name="T14" fmla="*/ 1 w 56"/>
                <a:gd name="T15" fmla="*/ 0 h 45"/>
                <a:gd name="T16" fmla="*/ 1 w 56"/>
                <a:gd name="T17" fmla="*/ 0 h 45"/>
                <a:gd name="T18" fmla="*/ 1 w 56"/>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5"/>
                <a:gd name="T32" fmla="*/ 56 w 56"/>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5">
                  <a:moveTo>
                    <a:pt x="5" y="0"/>
                  </a:moveTo>
                  <a:lnTo>
                    <a:pt x="53" y="2"/>
                  </a:lnTo>
                  <a:lnTo>
                    <a:pt x="56" y="37"/>
                  </a:lnTo>
                  <a:lnTo>
                    <a:pt x="48" y="44"/>
                  </a:lnTo>
                  <a:lnTo>
                    <a:pt x="36" y="45"/>
                  </a:lnTo>
                  <a:lnTo>
                    <a:pt x="11" y="42"/>
                  </a:lnTo>
                  <a:lnTo>
                    <a:pt x="0" y="2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1" name="Freeform 34"/>
            <p:cNvSpPr>
              <a:spLocks/>
            </p:cNvSpPr>
            <p:nvPr/>
          </p:nvSpPr>
          <p:spPr bwMode="auto">
            <a:xfrm>
              <a:off x="5050" y="1258"/>
              <a:ext cx="32" cy="22"/>
            </a:xfrm>
            <a:custGeom>
              <a:avLst/>
              <a:gdLst>
                <a:gd name="T0" fmla="*/ 0 w 66"/>
                <a:gd name="T1" fmla="*/ 0 h 44"/>
                <a:gd name="T2" fmla="*/ 0 w 66"/>
                <a:gd name="T3" fmla="*/ 1 h 44"/>
                <a:gd name="T4" fmla="*/ 0 w 66"/>
                <a:gd name="T5" fmla="*/ 1 h 44"/>
                <a:gd name="T6" fmla="*/ 0 w 66"/>
                <a:gd name="T7" fmla="*/ 1 h 44"/>
                <a:gd name="T8" fmla="*/ 0 w 66"/>
                <a:gd name="T9" fmla="*/ 1 h 44"/>
                <a:gd name="T10" fmla="*/ 0 w 66"/>
                <a:gd name="T11" fmla="*/ 1 h 44"/>
                <a:gd name="T12" fmla="*/ 0 w 66"/>
                <a:gd name="T13" fmla="*/ 1 h 44"/>
                <a:gd name="T14" fmla="*/ 0 w 66"/>
                <a:gd name="T15" fmla="*/ 1 h 44"/>
                <a:gd name="T16" fmla="*/ 0 w 66"/>
                <a:gd name="T17" fmla="*/ 0 h 44"/>
                <a:gd name="T18" fmla="*/ 0 w 66"/>
                <a:gd name="T19" fmla="*/ 0 h 44"/>
                <a:gd name="T20" fmla="*/ 0 w 66"/>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44"/>
                <a:gd name="T35" fmla="*/ 66 w 6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44">
                  <a:moveTo>
                    <a:pt x="8" y="0"/>
                  </a:moveTo>
                  <a:lnTo>
                    <a:pt x="42" y="2"/>
                  </a:lnTo>
                  <a:lnTo>
                    <a:pt x="66" y="22"/>
                  </a:lnTo>
                  <a:lnTo>
                    <a:pt x="61" y="35"/>
                  </a:lnTo>
                  <a:lnTo>
                    <a:pt x="51" y="43"/>
                  </a:lnTo>
                  <a:lnTo>
                    <a:pt x="24" y="44"/>
                  </a:lnTo>
                  <a:lnTo>
                    <a:pt x="8" y="42"/>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2" name="Freeform 35"/>
            <p:cNvSpPr>
              <a:spLocks/>
            </p:cNvSpPr>
            <p:nvPr/>
          </p:nvSpPr>
          <p:spPr bwMode="auto">
            <a:xfrm>
              <a:off x="5141" y="1258"/>
              <a:ext cx="33" cy="23"/>
            </a:xfrm>
            <a:custGeom>
              <a:avLst/>
              <a:gdLst>
                <a:gd name="T0" fmla="*/ 0 w 67"/>
                <a:gd name="T1" fmla="*/ 0 h 47"/>
                <a:gd name="T2" fmla="*/ 0 w 67"/>
                <a:gd name="T3" fmla="*/ 0 h 47"/>
                <a:gd name="T4" fmla="*/ 0 w 67"/>
                <a:gd name="T5" fmla="*/ 0 h 47"/>
                <a:gd name="T6" fmla="*/ 0 w 67"/>
                <a:gd name="T7" fmla="*/ 0 h 47"/>
                <a:gd name="T8" fmla="*/ 0 w 67"/>
                <a:gd name="T9" fmla="*/ 0 h 47"/>
                <a:gd name="T10" fmla="*/ 0 w 67"/>
                <a:gd name="T11" fmla="*/ 0 h 47"/>
                <a:gd name="T12" fmla="*/ 0 w 67"/>
                <a:gd name="T13" fmla="*/ 0 h 47"/>
                <a:gd name="T14" fmla="*/ 0 w 67"/>
                <a:gd name="T15" fmla="*/ 0 h 47"/>
                <a:gd name="T16" fmla="*/ 0 w 67"/>
                <a:gd name="T17" fmla="*/ 0 h 47"/>
                <a:gd name="T18" fmla="*/ 0 w 67"/>
                <a:gd name="T19" fmla="*/ 0 h 47"/>
                <a:gd name="T20" fmla="*/ 0 w 67"/>
                <a:gd name="T21" fmla="*/ 0 h 47"/>
                <a:gd name="T22" fmla="*/ 0 w 67"/>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47"/>
                <a:gd name="T38" fmla="*/ 67 w 67"/>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47">
                  <a:moveTo>
                    <a:pt x="42" y="0"/>
                  </a:moveTo>
                  <a:lnTo>
                    <a:pt x="60" y="6"/>
                  </a:lnTo>
                  <a:lnTo>
                    <a:pt x="67" y="23"/>
                  </a:lnTo>
                  <a:lnTo>
                    <a:pt x="59" y="40"/>
                  </a:lnTo>
                  <a:lnTo>
                    <a:pt x="41" y="44"/>
                  </a:lnTo>
                  <a:lnTo>
                    <a:pt x="5" y="47"/>
                  </a:lnTo>
                  <a:lnTo>
                    <a:pt x="0" y="17"/>
                  </a:lnTo>
                  <a:lnTo>
                    <a:pt x="10" y="6"/>
                  </a:lnTo>
                  <a:lnTo>
                    <a:pt x="27" y="3"/>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3" name="Freeform 36"/>
            <p:cNvSpPr>
              <a:spLocks/>
            </p:cNvSpPr>
            <p:nvPr/>
          </p:nvSpPr>
          <p:spPr bwMode="auto">
            <a:xfrm>
              <a:off x="5096" y="1259"/>
              <a:ext cx="31" cy="24"/>
            </a:xfrm>
            <a:custGeom>
              <a:avLst/>
              <a:gdLst>
                <a:gd name="T0" fmla="*/ 1 w 62"/>
                <a:gd name="T1" fmla="*/ 0 h 47"/>
                <a:gd name="T2" fmla="*/ 1 w 62"/>
                <a:gd name="T3" fmla="*/ 1 h 47"/>
                <a:gd name="T4" fmla="*/ 1 w 62"/>
                <a:gd name="T5" fmla="*/ 1 h 47"/>
                <a:gd name="T6" fmla="*/ 1 w 62"/>
                <a:gd name="T7" fmla="*/ 1 h 47"/>
                <a:gd name="T8" fmla="*/ 1 w 62"/>
                <a:gd name="T9" fmla="*/ 1 h 47"/>
                <a:gd name="T10" fmla="*/ 1 w 62"/>
                <a:gd name="T11" fmla="*/ 1 h 47"/>
                <a:gd name="T12" fmla="*/ 1 w 62"/>
                <a:gd name="T13" fmla="*/ 1 h 47"/>
                <a:gd name="T14" fmla="*/ 0 w 62"/>
                <a:gd name="T15" fmla="*/ 1 h 47"/>
                <a:gd name="T16" fmla="*/ 1 w 62"/>
                <a:gd name="T17" fmla="*/ 0 h 47"/>
                <a:gd name="T18" fmla="*/ 1 w 62"/>
                <a:gd name="T19" fmla="*/ 0 h 47"/>
                <a:gd name="T20" fmla="*/ 1 w 62"/>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7"/>
                <a:gd name="T35" fmla="*/ 62 w 62"/>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7">
                  <a:moveTo>
                    <a:pt x="10" y="0"/>
                  </a:moveTo>
                  <a:lnTo>
                    <a:pt x="48" y="5"/>
                  </a:lnTo>
                  <a:lnTo>
                    <a:pt x="62" y="14"/>
                  </a:lnTo>
                  <a:lnTo>
                    <a:pt x="62" y="32"/>
                  </a:lnTo>
                  <a:lnTo>
                    <a:pt x="57" y="45"/>
                  </a:lnTo>
                  <a:lnTo>
                    <a:pt x="43" y="47"/>
                  </a:lnTo>
                  <a:lnTo>
                    <a:pt x="13" y="42"/>
                  </a:lnTo>
                  <a:lnTo>
                    <a:pt x="0" y="24"/>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4" name="Freeform 37"/>
            <p:cNvSpPr>
              <a:spLocks/>
            </p:cNvSpPr>
            <p:nvPr/>
          </p:nvSpPr>
          <p:spPr bwMode="auto">
            <a:xfrm>
              <a:off x="3600" y="1266"/>
              <a:ext cx="1104" cy="306"/>
            </a:xfrm>
            <a:custGeom>
              <a:avLst/>
              <a:gdLst>
                <a:gd name="T0" fmla="*/ 0 w 2209"/>
                <a:gd name="T1" fmla="*/ 1 h 611"/>
                <a:gd name="T2" fmla="*/ 0 w 2209"/>
                <a:gd name="T3" fmla="*/ 1 h 611"/>
                <a:gd name="T4" fmla="*/ 0 w 2209"/>
                <a:gd name="T5" fmla="*/ 1 h 611"/>
                <a:gd name="T6" fmla="*/ 0 w 2209"/>
                <a:gd name="T7" fmla="*/ 1 h 611"/>
                <a:gd name="T8" fmla="*/ 0 w 2209"/>
                <a:gd name="T9" fmla="*/ 1 h 611"/>
                <a:gd name="T10" fmla="*/ 0 w 2209"/>
                <a:gd name="T11" fmla="*/ 1 h 611"/>
                <a:gd name="T12" fmla="*/ 0 w 2209"/>
                <a:gd name="T13" fmla="*/ 1 h 611"/>
                <a:gd name="T14" fmla="*/ 0 w 2209"/>
                <a:gd name="T15" fmla="*/ 1 h 611"/>
                <a:gd name="T16" fmla="*/ 0 w 2209"/>
                <a:gd name="T17" fmla="*/ 1 h 611"/>
                <a:gd name="T18" fmla="*/ 0 w 2209"/>
                <a:gd name="T19" fmla="*/ 1 h 611"/>
                <a:gd name="T20" fmla="*/ 0 w 2209"/>
                <a:gd name="T21" fmla="*/ 1 h 611"/>
                <a:gd name="T22" fmla="*/ 0 w 2209"/>
                <a:gd name="T23" fmla="*/ 1 h 611"/>
                <a:gd name="T24" fmla="*/ 0 w 2209"/>
                <a:gd name="T25" fmla="*/ 1 h 611"/>
                <a:gd name="T26" fmla="*/ 0 w 2209"/>
                <a:gd name="T27" fmla="*/ 1 h 611"/>
                <a:gd name="T28" fmla="*/ 0 w 2209"/>
                <a:gd name="T29" fmla="*/ 1 h 611"/>
                <a:gd name="T30" fmla="*/ 0 w 2209"/>
                <a:gd name="T31" fmla="*/ 1 h 611"/>
                <a:gd name="T32" fmla="*/ 0 w 2209"/>
                <a:gd name="T33" fmla="*/ 1 h 611"/>
                <a:gd name="T34" fmla="*/ 0 w 2209"/>
                <a:gd name="T35" fmla="*/ 1 h 611"/>
                <a:gd name="T36" fmla="*/ 0 w 2209"/>
                <a:gd name="T37" fmla="*/ 1 h 611"/>
                <a:gd name="T38" fmla="*/ 0 w 2209"/>
                <a:gd name="T39" fmla="*/ 1 h 611"/>
                <a:gd name="T40" fmla="*/ 0 w 2209"/>
                <a:gd name="T41" fmla="*/ 1 h 611"/>
                <a:gd name="T42" fmla="*/ 0 w 2209"/>
                <a:gd name="T43" fmla="*/ 1 h 611"/>
                <a:gd name="T44" fmla="*/ 0 w 2209"/>
                <a:gd name="T45" fmla="*/ 1 h 611"/>
                <a:gd name="T46" fmla="*/ 0 w 2209"/>
                <a:gd name="T47" fmla="*/ 1 h 611"/>
                <a:gd name="T48" fmla="*/ 0 w 2209"/>
                <a:gd name="T49" fmla="*/ 1 h 611"/>
                <a:gd name="T50" fmla="*/ 0 w 2209"/>
                <a:gd name="T51" fmla="*/ 1 h 611"/>
                <a:gd name="T52" fmla="*/ 0 w 2209"/>
                <a:gd name="T53" fmla="*/ 1 h 611"/>
                <a:gd name="T54" fmla="*/ 0 w 2209"/>
                <a:gd name="T55" fmla="*/ 1 h 611"/>
                <a:gd name="T56" fmla="*/ 0 w 2209"/>
                <a:gd name="T57" fmla="*/ 1 h 611"/>
                <a:gd name="T58" fmla="*/ 0 w 2209"/>
                <a:gd name="T59" fmla="*/ 1 h 611"/>
                <a:gd name="T60" fmla="*/ 0 w 2209"/>
                <a:gd name="T61" fmla="*/ 1 h 611"/>
                <a:gd name="T62" fmla="*/ 0 w 2209"/>
                <a:gd name="T63" fmla="*/ 1 h 611"/>
                <a:gd name="T64" fmla="*/ 0 w 2209"/>
                <a:gd name="T65" fmla="*/ 1 h 611"/>
                <a:gd name="T66" fmla="*/ 0 w 2209"/>
                <a:gd name="T67" fmla="*/ 1 h 611"/>
                <a:gd name="T68" fmla="*/ 0 w 2209"/>
                <a:gd name="T69" fmla="*/ 1 h 611"/>
                <a:gd name="T70" fmla="*/ 0 w 2209"/>
                <a:gd name="T71" fmla="*/ 1 h 611"/>
                <a:gd name="T72" fmla="*/ 0 w 2209"/>
                <a:gd name="T73" fmla="*/ 1 h 611"/>
                <a:gd name="T74" fmla="*/ 0 w 2209"/>
                <a:gd name="T75" fmla="*/ 1 h 611"/>
                <a:gd name="T76" fmla="*/ 0 w 2209"/>
                <a:gd name="T77" fmla="*/ 1 h 611"/>
                <a:gd name="T78" fmla="*/ 0 w 2209"/>
                <a:gd name="T79" fmla="*/ 1 h 611"/>
                <a:gd name="T80" fmla="*/ 0 w 2209"/>
                <a:gd name="T81" fmla="*/ 1 h 611"/>
                <a:gd name="T82" fmla="*/ 0 w 2209"/>
                <a:gd name="T83" fmla="*/ 1 h 611"/>
                <a:gd name="T84" fmla="*/ 0 w 2209"/>
                <a:gd name="T85" fmla="*/ 1 h 611"/>
                <a:gd name="T86" fmla="*/ 0 w 2209"/>
                <a:gd name="T87" fmla="*/ 1 h 611"/>
                <a:gd name="T88" fmla="*/ 0 w 2209"/>
                <a:gd name="T89" fmla="*/ 1 h 611"/>
                <a:gd name="T90" fmla="*/ 0 w 2209"/>
                <a:gd name="T91" fmla="*/ 1 h 611"/>
                <a:gd name="T92" fmla="*/ 0 w 2209"/>
                <a:gd name="T93" fmla="*/ 1 h 611"/>
                <a:gd name="T94" fmla="*/ 0 w 2209"/>
                <a:gd name="T95" fmla="*/ 1 h 611"/>
                <a:gd name="T96" fmla="*/ 0 w 2209"/>
                <a:gd name="T97" fmla="*/ 1 h 611"/>
                <a:gd name="T98" fmla="*/ 0 w 2209"/>
                <a:gd name="T99" fmla="*/ 1 h 611"/>
                <a:gd name="T100" fmla="*/ 0 w 2209"/>
                <a:gd name="T101" fmla="*/ 1 h 611"/>
                <a:gd name="T102" fmla="*/ 0 w 2209"/>
                <a:gd name="T103" fmla="*/ 1 h 611"/>
                <a:gd name="T104" fmla="*/ 0 w 2209"/>
                <a:gd name="T105" fmla="*/ 1 h 611"/>
                <a:gd name="T106" fmla="*/ 0 w 2209"/>
                <a:gd name="T107" fmla="*/ 1 h 611"/>
                <a:gd name="T108" fmla="*/ 0 w 2209"/>
                <a:gd name="T109" fmla="*/ 1 h 611"/>
                <a:gd name="T110" fmla="*/ 0 w 2209"/>
                <a:gd name="T111" fmla="*/ 0 h 6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09"/>
                <a:gd name="T169" fmla="*/ 0 h 611"/>
                <a:gd name="T170" fmla="*/ 2209 w 2209"/>
                <a:gd name="T171" fmla="*/ 611 h 6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09" h="611">
                  <a:moveTo>
                    <a:pt x="478" y="0"/>
                  </a:moveTo>
                  <a:lnTo>
                    <a:pt x="579" y="5"/>
                  </a:lnTo>
                  <a:lnTo>
                    <a:pt x="629" y="16"/>
                  </a:lnTo>
                  <a:lnTo>
                    <a:pt x="671" y="42"/>
                  </a:lnTo>
                  <a:lnTo>
                    <a:pt x="687" y="85"/>
                  </a:lnTo>
                  <a:lnTo>
                    <a:pt x="688" y="106"/>
                  </a:lnTo>
                  <a:lnTo>
                    <a:pt x="669" y="123"/>
                  </a:lnTo>
                  <a:lnTo>
                    <a:pt x="669" y="142"/>
                  </a:lnTo>
                  <a:lnTo>
                    <a:pt x="944" y="168"/>
                  </a:lnTo>
                  <a:lnTo>
                    <a:pt x="1262" y="190"/>
                  </a:lnTo>
                  <a:lnTo>
                    <a:pt x="1333" y="201"/>
                  </a:lnTo>
                  <a:lnTo>
                    <a:pt x="1350" y="213"/>
                  </a:lnTo>
                  <a:lnTo>
                    <a:pt x="1351" y="236"/>
                  </a:lnTo>
                  <a:lnTo>
                    <a:pt x="1337" y="281"/>
                  </a:lnTo>
                  <a:lnTo>
                    <a:pt x="1328" y="299"/>
                  </a:lnTo>
                  <a:lnTo>
                    <a:pt x="1317" y="314"/>
                  </a:lnTo>
                  <a:lnTo>
                    <a:pt x="1287" y="337"/>
                  </a:lnTo>
                  <a:lnTo>
                    <a:pt x="1255" y="358"/>
                  </a:lnTo>
                  <a:lnTo>
                    <a:pt x="1225" y="380"/>
                  </a:lnTo>
                  <a:lnTo>
                    <a:pt x="1202" y="396"/>
                  </a:lnTo>
                  <a:lnTo>
                    <a:pt x="1178" y="411"/>
                  </a:lnTo>
                  <a:lnTo>
                    <a:pt x="1154" y="426"/>
                  </a:lnTo>
                  <a:lnTo>
                    <a:pt x="1131" y="442"/>
                  </a:lnTo>
                  <a:lnTo>
                    <a:pt x="1114" y="454"/>
                  </a:lnTo>
                  <a:lnTo>
                    <a:pt x="1096" y="467"/>
                  </a:lnTo>
                  <a:lnTo>
                    <a:pt x="1061" y="489"/>
                  </a:lnTo>
                  <a:lnTo>
                    <a:pt x="1025" y="511"/>
                  </a:lnTo>
                  <a:lnTo>
                    <a:pt x="992" y="538"/>
                  </a:lnTo>
                  <a:lnTo>
                    <a:pt x="1038" y="552"/>
                  </a:lnTo>
                  <a:lnTo>
                    <a:pt x="1086" y="562"/>
                  </a:lnTo>
                  <a:lnTo>
                    <a:pt x="1169" y="564"/>
                  </a:lnTo>
                  <a:lnTo>
                    <a:pt x="1262" y="536"/>
                  </a:lnTo>
                  <a:lnTo>
                    <a:pt x="1309" y="515"/>
                  </a:lnTo>
                  <a:lnTo>
                    <a:pt x="1355" y="495"/>
                  </a:lnTo>
                  <a:lnTo>
                    <a:pt x="1408" y="473"/>
                  </a:lnTo>
                  <a:lnTo>
                    <a:pt x="1463" y="451"/>
                  </a:lnTo>
                  <a:lnTo>
                    <a:pt x="1517" y="427"/>
                  </a:lnTo>
                  <a:lnTo>
                    <a:pt x="1571" y="404"/>
                  </a:lnTo>
                  <a:lnTo>
                    <a:pt x="1603" y="399"/>
                  </a:lnTo>
                  <a:lnTo>
                    <a:pt x="1618" y="388"/>
                  </a:lnTo>
                  <a:lnTo>
                    <a:pt x="1633" y="380"/>
                  </a:lnTo>
                  <a:lnTo>
                    <a:pt x="1676" y="359"/>
                  </a:lnTo>
                  <a:lnTo>
                    <a:pt x="1719" y="341"/>
                  </a:lnTo>
                  <a:lnTo>
                    <a:pt x="1764" y="323"/>
                  </a:lnTo>
                  <a:lnTo>
                    <a:pt x="1807" y="306"/>
                  </a:lnTo>
                  <a:lnTo>
                    <a:pt x="1839" y="292"/>
                  </a:lnTo>
                  <a:lnTo>
                    <a:pt x="1869" y="276"/>
                  </a:lnTo>
                  <a:lnTo>
                    <a:pt x="1900" y="262"/>
                  </a:lnTo>
                  <a:lnTo>
                    <a:pt x="1931" y="247"/>
                  </a:lnTo>
                  <a:lnTo>
                    <a:pt x="1958" y="258"/>
                  </a:lnTo>
                  <a:lnTo>
                    <a:pt x="1984" y="269"/>
                  </a:lnTo>
                  <a:lnTo>
                    <a:pt x="1990" y="276"/>
                  </a:lnTo>
                  <a:lnTo>
                    <a:pt x="2028" y="285"/>
                  </a:lnTo>
                  <a:lnTo>
                    <a:pt x="2043" y="291"/>
                  </a:lnTo>
                  <a:lnTo>
                    <a:pt x="2047" y="307"/>
                  </a:lnTo>
                  <a:lnTo>
                    <a:pt x="2021" y="311"/>
                  </a:lnTo>
                  <a:lnTo>
                    <a:pt x="2005" y="330"/>
                  </a:lnTo>
                  <a:lnTo>
                    <a:pt x="2001" y="336"/>
                  </a:lnTo>
                  <a:lnTo>
                    <a:pt x="1991" y="338"/>
                  </a:lnTo>
                  <a:lnTo>
                    <a:pt x="1990" y="309"/>
                  </a:lnTo>
                  <a:lnTo>
                    <a:pt x="1979" y="299"/>
                  </a:lnTo>
                  <a:lnTo>
                    <a:pt x="1962" y="300"/>
                  </a:lnTo>
                  <a:lnTo>
                    <a:pt x="1910" y="301"/>
                  </a:lnTo>
                  <a:lnTo>
                    <a:pt x="1886" y="309"/>
                  </a:lnTo>
                  <a:lnTo>
                    <a:pt x="1870" y="326"/>
                  </a:lnTo>
                  <a:lnTo>
                    <a:pt x="1866" y="349"/>
                  </a:lnTo>
                  <a:lnTo>
                    <a:pt x="1862" y="357"/>
                  </a:lnTo>
                  <a:lnTo>
                    <a:pt x="1850" y="357"/>
                  </a:lnTo>
                  <a:lnTo>
                    <a:pt x="1839" y="359"/>
                  </a:lnTo>
                  <a:lnTo>
                    <a:pt x="1842" y="335"/>
                  </a:lnTo>
                  <a:lnTo>
                    <a:pt x="1837" y="327"/>
                  </a:lnTo>
                  <a:lnTo>
                    <a:pt x="1824" y="330"/>
                  </a:lnTo>
                  <a:lnTo>
                    <a:pt x="1787" y="347"/>
                  </a:lnTo>
                  <a:lnTo>
                    <a:pt x="1773" y="383"/>
                  </a:lnTo>
                  <a:lnTo>
                    <a:pt x="1768" y="407"/>
                  </a:lnTo>
                  <a:lnTo>
                    <a:pt x="1778" y="427"/>
                  </a:lnTo>
                  <a:lnTo>
                    <a:pt x="1796" y="440"/>
                  </a:lnTo>
                  <a:lnTo>
                    <a:pt x="1821" y="441"/>
                  </a:lnTo>
                  <a:lnTo>
                    <a:pt x="1838" y="428"/>
                  </a:lnTo>
                  <a:lnTo>
                    <a:pt x="1838" y="405"/>
                  </a:lnTo>
                  <a:lnTo>
                    <a:pt x="1839" y="384"/>
                  </a:lnTo>
                  <a:lnTo>
                    <a:pt x="1858" y="378"/>
                  </a:lnTo>
                  <a:lnTo>
                    <a:pt x="1864" y="438"/>
                  </a:lnTo>
                  <a:lnTo>
                    <a:pt x="1886" y="461"/>
                  </a:lnTo>
                  <a:lnTo>
                    <a:pt x="1915" y="469"/>
                  </a:lnTo>
                  <a:lnTo>
                    <a:pt x="1974" y="468"/>
                  </a:lnTo>
                  <a:lnTo>
                    <a:pt x="1985" y="438"/>
                  </a:lnTo>
                  <a:lnTo>
                    <a:pt x="1986" y="404"/>
                  </a:lnTo>
                  <a:lnTo>
                    <a:pt x="1986" y="377"/>
                  </a:lnTo>
                  <a:lnTo>
                    <a:pt x="1992" y="365"/>
                  </a:lnTo>
                  <a:lnTo>
                    <a:pt x="2005" y="360"/>
                  </a:lnTo>
                  <a:lnTo>
                    <a:pt x="2006" y="459"/>
                  </a:lnTo>
                  <a:lnTo>
                    <a:pt x="2029" y="478"/>
                  </a:lnTo>
                  <a:lnTo>
                    <a:pt x="2059" y="483"/>
                  </a:lnTo>
                  <a:lnTo>
                    <a:pt x="2125" y="477"/>
                  </a:lnTo>
                  <a:lnTo>
                    <a:pt x="2176" y="446"/>
                  </a:lnTo>
                  <a:lnTo>
                    <a:pt x="2157" y="422"/>
                  </a:lnTo>
                  <a:lnTo>
                    <a:pt x="2159" y="338"/>
                  </a:lnTo>
                  <a:lnTo>
                    <a:pt x="2165" y="330"/>
                  </a:lnTo>
                  <a:lnTo>
                    <a:pt x="2167" y="330"/>
                  </a:lnTo>
                  <a:lnTo>
                    <a:pt x="2179" y="363"/>
                  </a:lnTo>
                  <a:lnTo>
                    <a:pt x="2180" y="400"/>
                  </a:lnTo>
                  <a:lnTo>
                    <a:pt x="2191" y="389"/>
                  </a:lnTo>
                  <a:lnTo>
                    <a:pt x="2194" y="370"/>
                  </a:lnTo>
                  <a:lnTo>
                    <a:pt x="2190" y="332"/>
                  </a:lnTo>
                  <a:lnTo>
                    <a:pt x="2184" y="314"/>
                  </a:lnTo>
                  <a:lnTo>
                    <a:pt x="2178" y="295"/>
                  </a:lnTo>
                  <a:lnTo>
                    <a:pt x="2180" y="290"/>
                  </a:lnTo>
                  <a:lnTo>
                    <a:pt x="2204" y="323"/>
                  </a:lnTo>
                  <a:lnTo>
                    <a:pt x="2209" y="365"/>
                  </a:lnTo>
                  <a:lnTo>
                    <a:pt x="2206" y="441"/>
                  </a:lnTo>
                  <a:lnTo>
                    <a:pt x="2200" y="475"/>
                  </a:lnTo>
                  <a:lnTo>
                    <a:pt x="2190" y="490"/>
                  </a:lnTo>
                  <a:lnTo>
                    <a:pt x="2175" y="504"/>
                  </a:lnTo>
                  <a:lnTo>
                    <a:pt x="2112" y="517"/>
                  </a:lnTo>
                  <a:lnTo>
                    <a:pt x="2048" y="519"/>
                  </a:lnTo>
                  <a:lnTo>
                    <a:pt x="1997" y="509"/>
                  </a:lnTo>
                  <a:lnTo>
                    <a:pt x="1945" y="509"/>
                  </a:lnTo>
                  <a:lnTo>
                    <a:pt x="1894" y="505"/>
                  </a:lnTo>
                  <a:lnTo>
                    <a:pt x="1848" y="479"/>
                  </a:lnTo>
                  <a:lnTo>
                    <a:pt x="1781" y="473"/>
                  </a:lnTo>
                  <a:lnTo>
                    <a:pt x="1753" y="461"/>
                  </a:lnTo>
                  <a:lnTo>
                    <a:pt x="1742" y="430"/>
                  </a:lnTo>
                  <a:lnTo>
                    <a:pt x="1743" y="398"/>
                  </a:lnTo>
                  <a:lnTo>
                    <a:pt x="1737" y="386"/>
                  </a:lnTo>
                  <a:lnTo>
                    <a:pt x="1722" y="389"/>
                  </a:lnTo>
                  <a:lnTo>
                    <a:pt x="1679" y="407"/>
                  </a:lnTo>
                  <a:lnTo>
                    <a:pt x="1635" y="426"/>
                  </a:lnTo>
                  <a:lnTo>
                    <a:pt x="1593" y="444"/>
                  </a:lnTo>
                  <a:lnTo>
                    <a:pt x="1550" y="463"/>
                  </a:lnTo>
                  <a:lnTo>
                    <a:pt x="1508" y="482"/>
                  </a:lnTo>
                  <a:lnTo>
                    <a:pt x="1466" y="500"/>
                  </a:lnTo>
                  <a:lnTo>
                    <a:pt x="1423" y="517"/>
                  </a:lnTo>
                  <a:lnTo>
                    <a:pt x="1380" y="535"/>
                  </a:lnTo>
                  <a:lnTo>
                    <a:pt x="1338" y="552"/>
                  </a:lnTo>
                  <a:lnTo>
                    <a:pt x="1297" y="571"/>
                  </a:lnTo>
                  <a:lnTo>
                    <a:pt x="1255" y="588"/>
                  </a:lnTo>
                  <a:lnTo>
                    <a:pt x="1212" y="603"/>
                  </a:lnTo>
                  <a:lnTo>
                    <a:pt x="1157" y="611"/>
                  </a:lnTo>
                  <a:lnTo>
                    <a:pt x="1102" y="610"/>
                  </a:lnTo>
                  <a:lnTo>
                    <a:pt x="993" y="596"/>
                  </a:lnTo>
                  <a:lnTo>
                    <a:pt x="950" y="585"/>
                  </a:lnTo>
                  <a:lnTo>
                    <a:pt x="917" y="559"/>
                  </a:lnTo>
                  <a:lnTo>
                    <a:pt x="917" y="536"/>
                  </a:lnTo>
                  <a:lnTo>
                    <a:pt x="933" y="520"/>
                  </a:lnTo>
                  <a:lnTo>
                    <a:pt x="956" y="506"/>
                  </a:lnTo>
                  <a:lnTo>
                    <a:pt x="976" y="491"/>
                  </a:lnTo>
                  <a:lnTo>
                    <a:pt x="996" y="477"/>
                  </a:lnTo>
                  <a:lnTo>
                    <a:pt x="1015" y="463"/>
                  </a:lnTo>
                  <a:lnTo>
                    <a:pt x="1036" y="449"/>
                  </a:lnTo>
                  <a:lnTo>
                    <a:pt x="1056" y="436"/>
                  </a:lnTo>
                  <a:lnTo>
                    <a:pt x="1077" y="422"/>
                  </a:lnTo>
                  <a:lnTo>
                    <a:pt x="1098" y="410"/>
                  </a:lnTo>
                  <a:lnTo>
                    <a:pt x="1118" y="396"/>
                  </a:lnTo>
                  <a:lnTo>
                    <a:pt x="1139" y="383"/>
                  </a:lnTo>
                  <a:lnTo>
                    <a:pt x="1159" y="369"/>
                  </a:lnTo>
                  <a:lnTo>
                    <a:pt x="1180" y="356"/>
                  </a:lnTo>
                  <a:lnTo>
                    <a:pt x="1199" y="341"/>
                  </a:lnTo>
                  <a:lnTo>
                    <a:pt x="1219" y="327"/>
                  </a:lnTo>
                  <a:lnTo>
                    <a:pt x="1259" y="296"/>
                  </a:lnTo>
                  <a:lnTo>
                    <a:pt x="1296" y="263"/>
                  </a:lnTo>
                  <a:lnTo>
                    <a:pt x="1301" y="243"/>
                  </a:lnTo>
                  <a:lnTo>
                    <a:pt x="1296" y="236"/>
                  </a:lnTo>
                  <a:lnTo>
                    <a:pt x="1285" y="234"/>
                  </a:lnTo>
                  <a:lnTo>
                    <a:pt x="1004" y="218"/>
                  </a:lnTo>
                  <a:lnTo>
                    <a:pt x="904" y="207"/>
                  </a:lnTo>
                  <a:lnTo>
                    <a:pt x="802" y="196"/>
                  </a:lnTo>
                  <a:lnTo>
                    <a:pt x="566" y="163"/>
                  </a:lnTo>
                  <a:lnTo>
                    <a:pt x="534" y="164"/>
                  </a:lnTo>
                  <a:lnTo>
                    <a:pt x="500" y="176"/>
                  </a:lnTo>
                  <a:lnTo>
                    <a:pt x="436" y="199"/>
                  </a:lnTo>
                  <a:lnTo>
                    <a:pt x="373" y="222"/>
                  </a:lnTo>
                  <a:lnTo>
                    <a:pt x="310" y="244"/>
                  </a:lnTo>
                  <a:lnTo>
                    <a:pt x="246" y="263"/>
                  </a:lnTo>
                  <a:lnTo>
                    <a:pt x="146" y="260"/>
                  </a:lnTo>
                  <a:lnTo>
                    <a:pt x="47" y="247"/>
                  </a:lnTo>
                  <a:lnTo>
                    <a:pt x="25" y="242"/>
                  </a:lnTo>
                  <a:lnTo>
                    <a:pt x="10" y="227"/>
                  </a:lnTo>
                  <a:lnTo>
                    <a:pt x="0" y="185"/>
                  </a:lnTo>
                  <a:lnTo>
                    <a:pt x="23" y="170"/>
                  </a:lnTo>
                  <a:lnTo>
                    <a:pt x="47" y="157"/>
                  </a:lnTo>
                  <a:lnTo>
                    <a:pt x="70" y="141"/>
                  </a:lnTo>
                  <a:lnTo>
                    <a:pt x="94" y="124"/>
                  </a:lnTo>
                  <a:lnTo>
                    <a:pt x="117" y="111"/>
                  </a:lnTo>
                  <a:lnTo>
                    <a:pt x="141" y="96"/>
                  </a:lnTo>
                  <a:lnTo>
                    <a:pt x="164" y="82"/>
                  </a:lnTo>
                  <a:lnTo>
                    <a:pt x="188" y="68"/>
                  </a:lnTo>
                  <a:lnTo>
                    <a:pt x="232" y="45"/>
                  </a:lnTo>
                  <a:lnTo>
                    <a:pt x="253" y="32"/>
                  </a:lnTo>
                  <a:lnTo>
                    <a:pt x="277" y="21"/>
                  </a:lnTo>
                  <a:lnTo>
                    <a:pt x="290" y="27"/>
                  </a:lnTo>
                  <a:lnTo>
                    <a:pt x="293" y="39"/>
                  </a:lnTo>
                  <a:lnTo>
                    <a:pt x="287" y="52"/>
                  </a:lnTo>
                  <a:lnTo>
                    <a:pt x="274" y="60"/>
                  </a:lnTo>
                  <a:lnTo>
                    <a:pt x="235" y="84"/>
                  </a:lnTo>
                  <a:lnTo>
                    <a:pt x="211" y="96"/>
                  </a:lnTo>
                  <a:lnTo>
                    <a:pt x="187" y="111"/>
                  </a:lnTo>
                  <a:lnTo>
                    <a:pt x="163" y="123"/>
                  </a:lnTo>
                  <a:lnTo>
                    <a:pt x="140" y="139"/>
                  </a:lnTo>
                  <a:lnTo>
                    <a:pt x="116" y="152"/>
                  </a:lnTo>
                  <a:lnTo>
                    <a:pt x="93" y="168"/>
                  </a:lnTo>
                  <a:lnTo>
                    <a:pt x="69" y="184"/>
                  </a:lnTo>
                  <a:lnTo>
                    <a:pt x="47" y="199"/>
                  </a:lnTo>
                  <a:lnTo>
                    <a:pt x="58" y="208"/>
                  </a:lnTo>
                  <a:lnTo>
                    <a:pt x="74" y="212"/>
                  </a:lnTo>
                  <a:lnTo>
                    <a:pt x="110" y="216"/>
                  </a:lnTo>
                  <a:lnTo>
                    <a:pt x="201" y="226"/>
                  </a:lnTo>
                  <a:lnTo>
                    <a:pt x="288" y="205"/>
                  </a:lnTo>
                  <a:lnTo>
                    <a:pt x="321" y="192"/>
                  </a:lnTo>
                  <a:lnTo>
                    <a:pt x="353" y="181"/>
                  </a:lnTo>
                  <a:lnTo>
                    <a:pt x="418" y="158"/>
                  </a:lnTo>
                  <a:lnTo>
                    <a:pt x="482" y="136"/>
                  </a:lnTo>
                  <a:lnTo>
                    <a:pt x="546" y="113"/>
                  </a:lnTo>
                  <a:lnTo>
                    <a:pt x="569" y="95"/>
                  </a:lnTo>
                  <a:lnTo>
                    <a:pt x="595" y="82"/>
                  </a:lnTo>
                  <a:lnTo>
                    <a:pt x="646" y="55"/>
                  </a:lnTo>
                  <a:lnTo>
                    <a:pt x="632" y="45"/>
                  </a:lnTo>
                  <a:lnTo>
                    <a:pt x="619" y="38"/>
                  </a:lnTo>
                  <a:lnTo>
                    <a:pt x="587" y="31"/>
                  </a:lnTo>
                  <a:lnTo>
                    <a:pt x="523" y="24"/>
                  </a:lnTo>
                  <a:lnTo>
                    <a:pt x="487" y="23"/>
                  </a:lnTo>
                  <a:lnTo>
                    <a:pt x="457" y="12"/>
                  </a:lnTo>
                  <a:lnTo>
                    <a:pt x="464" y="2"/>
                  </a:lnTo>
                  <a:lnTo>
                    <a:pt x="4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5" name="Freeform 38"/>
            <p:cNvSpPr>
              <a:spLocks/>
            </p:cNvSpPr>
            <p:nvPr/>
          </p:nvSpPr>
          <p:spPr bwMode="auto">
            <a:xfrm>
              <a:off x="3753" y="1268"/>
              <a:ext cx="66" cy="15"/>
            </a:xfrm>
            <a:custGeom>
              <a:avLst/>
              <a:gdLst>
                <a:gd name="T0" fmla="*/ 1 w 131"/>
                <a:gd name="T1" fmla="*/ 0 h 29"/>
                <a:gd name="T2" fmla="*/ 1 w 131"/>
                <a:gd name="T3" fmla="*/ 1 h 29"/>
                <a:gd name="T4" fmla="*/ 1 w 131"/>
                <a:gd name="T5" fmla="*/ 1 h 29"/>
                <a:gd name="T6" fmla="*/ 1 w 131"/>
                <a:gd name="T7" fmla="*/ 1 h 29"/>
                <a:gd name="T8" fmla="*/ 0 w 131"/>
                <a:gd name="T9" fmla="*/ 1 h 29"/>
                <a:gd name="T10" fmla="*/ 1 w 131"/>
                <a:gd name="T11" fmla="*/ 0 h 29"/>
                <a:gd name="T12" fmla="*/ 1 w 131"/>
                <a:gd name="T13" fmla="*/ 0 h 29"/>
                <a:gd name="T14" fmla="*/ 1 w 131"/>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29"/>
                <a:gd name="T26" fmla="*/ 131 w 13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29">
                  <a:moveTo>
                    <a:pt x="115" y="0"/>
                  </a:moveTo>
                  <a:lnTo>
                    <a:pt x="131" y="8"/>
                  </a:lnTo>
                  <a:lnTo>
                    <a:pt x="119" y="19"/>
                  </a:lnTo>
                  <a:lnTo>
                    <a:pt x="9" y="29"/>
                  </a:lnTo>
                  <a:lnTo>
                    <a:pt x="0" y="6"/>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6" name="Freeform 39"/>
            <p:cNvSpPr>
              <a:spLocks/>
            </p:cNvSpPr>
            <p:nvPr/>
          </p:nvSpPr>
          <p:spPr bwMode="auto">
            <a:xfrm>
              <a:off x="4711" y="1299"/>
              <a:ext cx="587" cy="24"/>
            </a:xfrm>
            <a:custGeom>
              <a:avLst/>
              <a:gdLst>
                <a:gd name="T0" fmla="*/ 0 w 1175"/>
                <a:gd name="T1" fmla="*/ 0 h 48"/>
                <a:gd name="T2" fmla="*/ 0 w 1175"/>
                <a:gd name="T3" fmla="*/ 1 h 48"/>
                <a:gd name="T4" fmla="*/ 0 w 1175"/>
                <a:gd name="T5" fmla="*/ 1 h 48"/>
                <a:gd name="T6" fmla="*/ 0 w 1175"/>
                <a:gd name="T7" fmla="*/ 1 h 48"/>
                <a:gd name="T8" fmla="*/ 0 w 1175"/>
                <a:gd name="T9" fmla="*/ 1 h 48"/>
                <a:gd name="T10" fmla="*/ 0 w 1175"/>
                <a:gd name="T11" fmla="*/ 1 h 48"/>
                <a:gd name="T12" fmla="*/ 0 w 1175"/>
                <a:gd name="T13" fmla="*/ 1 h 48"/>
                <a:gd name="T14" fmla="*/ 0 w 1175"/>
                <a:gd name="T15" fmla="*/ 1 h 48"/>
                <a:gd name="T16" fmla="*/ 0 w 1175"/>
                <a:gd name="T17" fmla="*/ 1 h 48"/>
                <a:gd name="T18" fmla="*/ 0 w 1175"/>
                <a:gd name="T19" fmla="*/ 1 h 48"/>
                <a:gd name="T20" fmla="*/ 0 w 1175"/>
                <a:gd name="T21" fmla="*/ 1 h 48"/>
                <a:gd name="T22" fmla="*/ 0 w 1175"/>
                <a:gd name="T23" fmla="*/ 1 h 48"/>
                <a:gd name="T24" fmla="*/ 0 w 1175"/>
                <a:gd name="T25" fmla="*/ 1 h 48"/>
                <a:gd name="T26" fmla="*/ 0 w 1175"/>
                <a:gd name="T27" fmla="*/ 1 h 48"/>
                <a:gd name="T28" fmla="*/ 0 w 1175"/>
                <a:gd name="T29" fmla="*/ 1 h 48"/>
                <a:gd name="T30" fmla="*/ 0 w 1175"/>
                <a:gd name="T31" fmla="*/ 1 h 48"/>
                <a:gd name="T32" fmla="*/ 0 w 1175"/>
                <a:gd name="T33" fmla="*/ 0 h 48"/>
                <a:gd name="T34" fmla="*/ 0 w 1175"/>
                <a:gd name="T35" fmla="*/ 0 h 48"/>
                <a:gd name="T36" fmla="*/ 0 w 1175"/>
                <a:gd name="T37" fmla="*/ 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5"/>
                <a:gd name="T58" fmla="*/ 0 h 48"/>
                <a:gd name="T59" fmla="*/ 1175 w 1175"/>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5" h="48">
                  <a:moveTo>
                    <a:pt x="1044" y="0"/>
                  </a:moveTo>
                  <a:lnTo>
                    <a:pt x="1169" y="1"/>
                  </a:lnTo>
                  <a:lnTo>
                    <a:pt x="1175" y="9"/>
                  </a:lnTo>
                  <a:lnTo>
                    <a:pt x="1106" y="16"/>
                  </a:lnTo>
                  <a:lnTo>
                    <a:pt x="966" y="19"/>
                  </a:lnTo>
                  <a:lnTo>
                    <a:pt x="845" y="17"/>
                  </a:lnTo>
                  <a:lnTo>
                    <a:pt x="724" y="25"/>
                  </a:lnTo>
                  <a:lnTo>
                    <a:pt x="608" y="31"/>
                  </a:lnTo>
                  <a:lnTo>
                    <a:pt x="330" y="35"/>
                  </a:lnTo>
                  <a:lnTo>
                    <a:pt x="176" y="37"/>
                  </a:lnTo>
                  <a:lnTo>
                    <a:pt x="22" y="48"/>
                  </a:lnTo>
                  <a:lnTo>
                    <a:pt x="0" y="48"/>
                  </a:lnTo>
                  <a:lnTo>
                    <a:pt x="0" y="31"/>
                  </a:lnTo>
                  <a:lnTo>
                    <a:pt x="209" y="19"/>
                  </a:lnTo>
                  <a:lnTo>
                    <a:pt x="350" y="17"/>
                  </a:lnTo>
                  <a:lnTo>
                    <a:pt x="707" y="11"/>
                  </a:lnTo>
                  <a:lnTo>
                    <a:pt x="10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7" name="Freeform 40"/>
            <p:cNvSpPr>
              <a:spLocks/>
            </p:cNvSpPr>
            <p:nvPr/>
          </p:nvSpPr>
          <p:spPr bwMode="auto">
            <a:xfrm>
              <a:off x="5315" y="1300"/>
              <a:ext cx="92" cy="11"/>
            </a:xfrm>
            <a:custGeom>
              <a:avLst/>
              <a:gdLst>
                <a:gd name="T0" fmla="*/ 1 w 183"/>
                <a:gd name="T1" fmla="*/ 0 h 22"/>
                <a:gd name="T2" fmla="*/ 1 w 183"/>
                <a:gd name="T3" fmla="*/ 1 h 22"/>
                <a:gd name="T4" fmla="*/ 1 w 183"/>
                <a:gd name="T5" fmla="*/ 1 h 22"/>
                <a:gd name="T6" fmla="*/ 1 w 183"/>
                <a:gd name="T7" fmla="*/ 1 h 22"/>
                <a:gd name="T8" fmla="*/ 1 w 183"/>
                <a:gd name="T9" fmla="*/ 1 h 22"/>
                <a:gd name="T10" fmla="*/ 1 w 183"/>
                <a:gd name="T11" fmla="*/ 1 h 22"/>
                <a:gd name="T12" fmla="*/ 0 w 183"/>
                <a:gd name="T13" fmla="*/ 1 h 22"/>
                <a:gd name="T14" fmla="*/ 1 w 183"/>
                <a:gd name="T15" fmla="*/ 0 h 22"/>
                <a:gd name="T16" fmla="*/ 1 w 183"/>
                <a:gd name="T17" fmla="*/ 0 h 22"/>
                <a:gd name="T18" fmla="*/ 1 w 183"/>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22"/>
                <a:gd name="T32" fmla="*/ 183 w 183"/>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22">
                  <a:moveTo>
                    <a:pt x="3" y="0"/>
                  </a:moveTo>
                  <a:lnTo>
                    <a:pt x="183" y="6"/>
                  </a:lnTo>
                  <a:lnTo>
                    <a:pt x="169" y="14"/>
                  </a:lnTo>
                  <a:lnTo>
                    <a:pt x="153" y="21"/>
                  </a:lnTo>
                  <a:lnTo>
                    <a:pt x="120" y="22"/>
                  </a:lnTo>
                  <a:lnTo>
                    <a:pt x="52" y="22"/>
                  </a:lnTo>
                  <a:lnTo>
                    <a:pt x="0" y="16"/>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8" name="Freeform 41"/>
            <p:cNvSpPr>
              <a:spLocks/>
            </p:cNvSpPr>
            <p:nvPr/>
          </p:nvSpPr>
          <p:spPr bwMode="auto">
            <a:xfrm>
              <a:off x="4582" y="1302"/>
              <a:ext cx="876" cy="115"/>
            </a:xfrm>
            <a:custGeom>
              <a:avLst/>
              <a:gdLst>
                <a:gd name="T0" fmla="*/ 1 w 1752"/>
                <a:gd name="T1" fmla="*/ 0 h 231"/>
                <a:gd name="T2" fmla="*/ 1 w 1752"/>
                <a:gd name="T3" fmla="*/ 0 h 231"/>
                <a:gd name="T4" fmla="*/ 1 w 1752"/>
                <a:gd name="T5" fmla="*/ 0 h 231"/>
                <a:gd name="T6" fmla="*/ 1 w 1752"/>
                <a:gd name="T7" fmla="*/ 0 h 231"/>
                <a:gd name="T8" fmla="*/ 1 w 1752"/>
                <a:gd name="T9" fmla="*/ 0 h 231"/>
                <a:gd name="T10" fmla="*/ 1 w 1752"/>
                <a:gd name="T11" fmla="*/ 0 h 231"/>
                <a:gd name="T12" fmla="*/ 1 w 1752"/>
                <a:gd name="T13" fmla="*/ 0 h 231"/>
                <a:gd name="T14" fmla="*/ 1 w 1752"/>
                <a:gd name="T15" fmla="*/ 0 h 231"/>
                <a:gd name="T16" fmla="*/ 1 w 1752"/>
                <a:gd name="T17" fmla="*/ 0 h 231"/>
                <a:gd name="T18" fmla="*/ 1 w 1752"/>
                <a:gd name="T19" fmla="*/ 0 h 231"/>
                <a:gd name="T20" fmla="*/ 1 w 1752"/>
                <a:gd name="T21" fmla="*/ 0 h 231"/>
                <a:gd name="T22" fmla="*/ 1 w 1752"/>
                <a:gd name="T23" fmla="*/ 0 h 231"/>
                <a:gd name="T24" fmla="*/ 1 w 1752"/>
                <a:gd name="T25" fmla="*/ 0 h 231"/>
                <a:gd name="T26" fmla="*/ 1 w 1752"/>
                <a:gd name="T27" fmla="*/ 0 h 231"/>
                <a:gd name="T28" fmla="*/ 1 w 1752"/>
                <a:gd name="T29" fmla="*/ 0 h 231"/>
                <a:gd name="T30" fmla="*/ 1 w 1752"/>
                <a:gd name="T31" fmla="*/ 0 h 231"/>
                <a:gd name="T32" fmla="*/ 1 w 1752"/>
                <a:gd name="T33" fmla="*/ 0 h 231"/>
                <a:gd name="T34" fmla="*/ 1 w 1752"/>
                <a:gd name="T35" fmla="*/ 0 h 231"/>
                <a:gd name="T36" fmla="*/ 1 w 1752"/>
                <a:gd name="T37" fmla="*/ 0 h 231"/>
                <a:gd name="T38" fmla="*/ 1 w 1752"/>
                <a:gd name="T39" fmla="*/ 0 h 231"/>
                <a:gd name="T40" fmla="*/ 1 w 1752"/>
                <a:gd name="T41" fmla="*/ 0 h 231"/>
                <a:gd name="T42" fmla="*/ 0 w 1752"/>
                <a:gd name="T43" fmla="*/ 0 h 231"/>
                <a:gd name="T44" fmla="*/ 1 w 1752"/>
                <a:gd name="T45" fmla="*/ 0 h 231"/>
                <a:gd name="T46" fmla="*/ 1 w 1752"/>
                <a:gd name="T47" fmla="*/ 0 h 231"/>
                <a:gd name="T48" fmla="*/ 1 w 1752"/>
                <a:gd name="T49" fmla="*/ 0 h 231"/>
                <a:gd name="T50" fmla="*/ 1 w 1752"/>
                <a:gd name="T51" fmla="*/ 0 h 231"/>
                <a:gd name="T52" fmla="*/ 1 w 1752"/>
                <a:gd name="T53" fmla="*/ 0 h 231"/>
                <a:gd name="T54" fmla="*/ 1 w 1752"/>
                <a:gd name="T55" fmla="*/ 0 h 231"/>
                <a:gd name="T56" fmla="*/ 1 w 1752"/>
                <a:gd name="T57" fmla="*/ 0 h 231"/>
                <a:gd name="T58" fmla="*/ 1 w 1752"/>
                <a:gd name="T59" fmla="*/ 0 h 231"/>
                <a:gd name="T60" fmla="*/ 1 w 1752"/>
                <a:gd name="T61" fmla="*/ 0 h 231"/>
                <a:gd name="T62" fmla="*/ 1 w 1752"/>
                <a:gd name="T63" fmla="*/ 0 h 231"/>
                <a:gd name="T64" fmla="*/ 1 w 1752"/>
                <a:gd name="T65" fmla="*/ 0 h 231"/>
                <a:gd name="T66" fmla="*/ 1 w 1752"/>
                <a:gd name="T67" fmla="*/ 0 h 231"/>
                <a:gd name="T68" fmla="*/ 1 w 1752"/>
                <a:gd name="T69" fmla="*/ 0 h 231"/>
                <a:gd name="T70" fmla="*/ 1 w 1752"/>
                <a:gd name="T71" fmla="*/ 0 h 231"/>
                <a:gd name="T72" fmla="*/ 1 w 1752"/>
                <a:gd name="T73" fmla="*/ 0 h 231"/>
                <a:gd name="T74" fmla="*/ 1 w 1752"/>
                <a:gd name="T75" fmla="*/ 0 h 231"/>
                <a:gd name="T76" fmla="*/ 1 w 1752"/>
                <a:gd name="T77" fmla="*/ 0 h 231"/>
                <a:gd name="T78" fmla="*/ 1 w 1752"/>
                <a:gd name="T79" fmla="*/ 0 h 231"/>
                <a:gd name="T80" fmla="*/ 1 w 1752"/>
                <a:gd name="T81" fmla="*/ 0 h 231"/>
                <a:gd name="T82" fmla="*/ 1 w 1752"/>
                <a:gd name="T83" fmla="*/ 0 h 231"/>
                <a:gd name="T84" fmla="*/ 1 w 1752"/>
                <a:gd name="T85" fmla="*/ 0 h 231"/>
                <a:gd name="T86" fmla="*/ 1 w 1752"/>
                <a:gd name="T87" fmla="*/ 0 h 231"/>
                <a:gd name="T88" fmla="*/ 1 w 1752"/>
                <a:gd name="T89" fmla="*/ 0 h 231"/>
                <a:gd name="T90" fmla="*/ 1 w 1752"/>
                <a:gd name="T91" fmla="*/ 0 h 2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52"/>
                <a:gd name="T139" fmla="*/ 0 h 231"/>
                <a:gd name="T140" fmla="*/ 1752 w 1752"/>
                <a:gd name="T141" fmla="*/ 231 h 2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52" h="231">
                  <a:moveTo>
                    <a:pt x="1752" y="0"/>
                  </a:moveTo>
                  <a:lnTo>
                    <a:pt x="1743" y="18"/>
                  </a:lnTo>
                  <a:lnTo>
                    <a:pt x="1731" y="34"/>
                  </a:lnTo>
                  <a:lnTo>
                    <a:pt x="1700" y="58"/>
                  </a:lnTo>
                  <a:lnTo>
                    <a:pt x="1663" y="76"/>
                  </a:lnTo>
                  <a:lnTo>
                    <a:pt x="1627" y="92"/>
                  </a:lnTo>
                  <a:lnTo>
                    <a:pt x="1589" y="104"/>
                  </a:lnTo>
                  <a:lnTo>
                    <a:pt x="1548" y="114"/>
                  </a:lnTo>
                  <a:lnTo>
                    <a:pt x="1466" y="121"/>
                  </a:lnTo>
                  <a:lnTo>
                    <a:pt x="1297" y="130"/>
                  </a:lnTo>
                  <a:lnTo>
                    <a:pt x="983" y="134"/>
                  </a:lnTo>
                  <a:lnTo>
                    <a:pt x="868" y="134"/>
                  </a:lnTo>
                  <a:lnTo>
                    <a:pt x="631" y="145"/>
                  </a:lnTo>
                  <a:lnTo>
                    <a:pt x="393" y="151"/>
                  </a:lnTo>
                  <a:lnTo>
                    <a:pt x="117" y="155"/>
                  </a:lnTo>
                  <a:lnTo>
                    <a:pt x="105" y="175"/>
                  </a:lnTo>
                  <a:lnTo>
                    <a:pt x="193" y="210"/>
                  </a:lnTo>
                  <a:lnTo>
                    <a:pt x="184" y="231"/>
                  </a:lnTo>
                  <a:lnTo>
                    <a:pt x="162" y="219"/>
                  </a:lnTo>
                  <a:lnTo>
                    <a:pt x="138" y="210"/>
                  </a:lnTo>
                  <a:lnTo>
                    <a:pt x="93" y="196"/>
                  </a:lnTo>
                  <a:lnTo>
                    <a:pt x="0" y="163"/>
                  </a:lnTo>
                  <a:lnTo>
                    <a:pt x="25" y="151"/>
                  </a:lnTo>
                  <a:lnTo>
                    <a:pt x="48" y="141"/>
                  </a:lnTo>
                  <a:lnTo>
                    <a:pt x="73" y="128"/>
                  </a:lnTo>
                  <a:lnTo>
                    <a:pt x="99" y="115"/>
                  </a:lnTo>
                  <a:lnTo>
                    <a:pt x="148" y="93"/>
                  </a:lnTo>
                  <a:lnTo>
                    <a:pt x="199" y="74"/>
                  </a:lnTo>
                  <a:lnTo>
                    <a:pt x="212" y="57"/>
                  </a:lnTo>
                  <a:lnTo>
                    <a:pt x="219" y="52"/>
                  </a:lnTo>
                  <a:lnTo>
                    <a:pt x="230" y="60"/>
                  </a:lnTo>
                  <a:lnTo>
                    <a:pt x="246" y="81"/>
                  </a:lnTo>
                  <a:lnTo>
                    <a:pt x="247" y="103"/>
                  </a:lnTo>
                  <a:lnTo>
                    <a:pt x="651" y="92"/>
                  </a:lnTo>
                  <a:lnTo>
                    <a:pt x="1006" y="77"/>
                  </a:lnTo>
                  <a:lnTo>
                    <a:pt x="1153" y="76"/>
                  </a:lnTo>
                  <a:lnTo>
                    <a:pt x="1351" y="76"/>
                  </a:lnTo>
                  <a:lnTo>
                    <a:pt x="1548" y="63"/>
                  </a:lnTo>
                  <a:lnTo>
                    <a:pt x="1590" y="51"/>
                  </a:lnTo>
                  <a:lnTo>
                    <a:pt x="1631" y="41"/>
                  </a:lnTo>
                  <a:lnTo>
                    <a:pt x="1659" y="24"/>
                  </a:lnTo>
                  <a:lnTo>
                    <a:pt x="1687" y="3"/>
                  </a:lnTo>
                  <a:lnTo>
                    <a:pt x="1721" y="6"/>
                  </a:lnTo>
                  <a:lnTo>
                    <a:pt x="17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29" name="Freeform 42"/>
            <p:cNvSpPr>
              <a:spLocks/>
            </p:cNvSpPr>
            <p:nvPr/>
          </p:nvSpPr>
          <p:spPr bwMode="auto">
            <a:xfrm>
              <a:off x="4269" y="1305"/>
              <a:ext cx="405" cy="54"/>
            </a:xfrm>
            <a:custGeom>
              <a:avLst/>
              <a:gdLst>
                <a:gd name="T0" fmla="*/ 1 w 809"/>
                <a:gd name="T1" fmla="*/ 0 h 107"/>
                <a:gd name="T2" fmla="*/ 1 w 809"/>
                <a:gd name="T3" fmla="*/ 1 h 107"/>
                <a:gd name="T4" fmla="*/ 1 w 809"/>
                <a:gd name="T5" fmla="*/ 1 h 107"/>
                <a:gd name="T6" fmla="*/ 1 w 809"/>
                <a:gd name="T7" fmla="*/ 1 h 107"/>
                <a:gd name="T8" fmla="*/ 1 w 809"/>
                <a:gd name="T9" fmla="*/ 1 h 107"/>
                <a:gd name="T10" fmla="*/ 1 w 809"/>
                <a:gd name="T11" fmla="*/ 1 h 107"/>
                <a:gd name="T12" fmla="*/ 1 w 809"/>
                <a:gd name="T13" fmla="*/ 1 h 107"/>
                <a:gd name="T14" fmla="*/ 1 w 809"/>
                <a:gd name="T15" fmla="*/ 1 h 107"/>
                <a:gd name="T16" fmla="*/ 1 w 809"/>
                <a:gd name="T17" fmla="*/ 1 h 107"/>
                <a:gd name="T18" fmla="*/ 1 w 809"/>
                <a:gd name="T19" fmla="*/ 1 h 107"/>
                <a:gd name="T20" fmla="*/ 1 w 809"/>
                <a:gd name="T21" fmla="*/ 1 h 107"/>
                <a:gd name="T22" fmla="*/ 1 w 809"/>
                <a:gd name="T23" fmla="*/ 1 h 107"/>
                <a:gd name="T24" fmla="*/ 1 w 809"/>
                <a:gd name="T25" fmla="*/ 1 h 107"/>
                <a:gd name="T26" fmla="*/ 1 w 809"/>
                <a:gd name="T27" fmla="*/ 1 h 107"/>
                <a:gd name="T28" fmla="*/ 1 w 809"/>
                <a:gd name="T29" fmla="*/ 1 h 107"/>
                <a:gd name="T30" fmla="*/ 1 w 809"/>
                <a:gd name="T31" fmla="*/ 1 h 107"/>
                <a:gd name="T32" fmla="*/ 0 w 809"/>
                <a:gd name="T33" fmla="*/ 1 h 107"/>
                <a:gd name="T34" fmla="*/ 1 w 809"/>
                <a:gd name="T35" fmla="*/ 1 h 107"/>
                <a:gd name="T36" fmla="*/ 1 w 809"/>
                <a:gd name="T37" fmla="*/ 1 h 107"/>
                <a:gd name="T38" fmla="*/ 1 w 809"/>
                <a:gd name="T39" fmla="*/ 1 h 107"/>
                <a:gd name="T40" fmla="*/ 1 w 809"/>
                <a:gd name="T41" fmla="*/ 1 h 107"/>
                <a:gd name="T42" fmla="*/ 1 w 809"/>
                <a:gd name="T43" fmla="*/ 1 h 107"/>
                <a:gd name="T44" fmla="*/ 1 w 809"/>
                <a:gd name="T45" fmla="*/ 1 h 107"/>
                <a:gd name="T46" fmla="*/ 1 w 809"/>
                <a:gd name="T47" fmla="*/ 1 h 107"/>
                <a:gd name="T48" fmla="*/ 1 w 809"/>
                <a:gd name="T49" fmla="*/ 0 h 107"/>
                <a:gd name="T50" fmla="*/ 1 w 809"/>
                <a:gd name="T51" fmla="*/ 0 h 107"/>
                <a:gd name="T52" fmla="*/ 1 w 809"/>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9"/>
                <a:gd name="T82" fmla="*/ 0 h 107"/>
                <a:gd name="T83" fmla="*/ 809 w 809"/>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9" h="107">
                  <a:moveTo>
                    <a:pt x="530" y="0"/>
                  </a:moveTo>
                  <a:lnTo>
                    <a:pt x="658" y="2"/>
                  </a:lnTo>
                  <a:lnTo>
                    <a:pt x="779" y="21"/>
                  </a:lnTo>
                  <a:lnTo>
                    <a:pt x="804" y="31"/>
                  </a:lnTo>
                  <a:lnTo>
                    <a:pt x="809" y="39"/>
                  </a:lnTo>
                  <a:lnTo>
                    <a:pt x="798" y="48"/>
                  </a:lnTo>
                  <a:lnTo>
                    <a:pt x="726" y="39"/>
                  </a:lnTo>
                  <a:lnTo>
                    <a:pt x="690" y="33"/>
                  </a:lnTo>
                  <a:lnTo>
                    <a:pt x="651" y="33"/>
                  </a:lnTo>
                  <a:lnTo>
                    <a:pt x="506" y="33"/>
                  </a:lnTo>
                  <a:lnTo>
                    <a:pt x="361" y="43"/>
                  </a:lnTo>
                  <a:lnTo>
                    <a:pt x="292" y="48"/>
                  </a:lnTo>
                  <a:lnTo>
                    <a:pt x="224" y="60"/>
                  </a:lnTo>
                  <a:lnTo>
                    <a:pt x="172" y="73"/>
                  </a:lnTo>
                  <a:lnTo>
                    <a:pt x="121" y="83"/>
                  </a:lnTo>
                  <a:lnTo>
                    <a:pt x="21" y="107"/>
                  </a:lnTo>
                  <a:lnTo>
                    <a:pt x="0" y="101"/>
                  </a:lnTo>
                  <a:lnTo>
                    <a:pt x="22" y="89"/>
                  </a:lnTo>
                  <a:lnTo>
                    <a:pt x="51" y="79"/>
                  </a:lnTo>
                  <a:lnTo>
                    <a:pt x="88" y="66"/>
                  </a:lnTo>
                  <a:lnTo>
                    <a:pt x="125" y="57"/>
                  </a:lnTo>
                  <a:lnTo>
                    <a:pt x="203" y="41"/>
                  </a:lnTo>
                  <a:lnTo>
                    <a:pt x="283" y="26"/>
                  </a:lnTo>
                  <a:lnTo>
                    <a:pt x="364" y="16"/>
                  </a:lnTo>
                  <a:lnTo>
                    <a:pt x="5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sp>
          <p:nvSpPr>
            <p:cNvPr id="97330" name="Freeform 43"/>
            <p:cNvSpPr>
              <a:spLocks/>
            </p:cNvSpPr>
            <p:nvPr/>
          </p:nvSpPr>
          <p:spPr bwMode="auto">
            <a:xfrm>
              <a:off x="4023" y="1308"/>
              <a:ext cx="318" cy="14"/>
            </a:xfrm>
            <a:custGeom>
              <a:avLst/>
              <a:gdLst>
                <a:gd name="T0" fmla="*/ 1 w 636"/>
                <a:gd name="T1" fmla="*/ 0 h 28"/>
                <a:gd name="T2" fmla="*/ 1 w 636"/>
                <a:gd name="T3" fmla="*/ 1 h 28"/>
                <a:gd name="T4" fmla="*/ 1 w 636"/>
                <a:gd name="T5" fmla="*/ 1 h 28"/>
                <a:gd name="T6" fmla="*/ 1 w 636"/>
                <a:gd name="T7" fmla="*/ 1 h 28"/>
                <a:gd name="T8" fmla="*/ 1 w 636"/>
                <a:gd name="T9" fmla="*/ 1 h 28"/>
                <a:gd name="T10" fmla="*/ 1 w 636"/>
                <a:gd name="T11" fmla="*/ 1 h 28"/>
                <a:gd name="T12" fmla="*/ 1 w 636"/>
                <a:gd name="T13" fmla="*/ 1 h 28"/>
                <a:gd name="T14" fmla="*/ 1 w 636"/>
                <a:gd name="T15" fmla="*/ 1 h 28"/>
                <a:gd name="T16" fmla="*/ 0 w 636"/>
                <a:gd name="T17" fmla="*/ 1 h 28"/>
                <a:gd name="T18" fmla="*/ 1 w 636"/>
                <a:gd name="T19" fmla="*/ 0 h 28"/>
                <a:gd name="T20" fmla="*/ 1 w 636"/>
                <a:gd name="T21" fmla="*/ 0 h 28"/>
                <a:gd name="T22" fmla="*/ 1 w 636"/>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6"/>
                <a:gd name="T37" fmla="*/ 0 h 28"/>
                <a:gd name="T38" fmla="*/ 636 w 63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6" h="28">
                  <a:moveTo>
                    <a:pt x="1" y="0"/>
                  </a:moveTo>
                  <a:lnTo>
                    <a:pt x="274" y="1"/>
                  </a:lnTo>
                  <a:lnTo>
                    <a:pt x="479" y="6"/>
                  </a:lnTo>
                  <a:lnTo>
                    <a:pt x="636" y="16"/>
                  </a:lnTo>
                  <a:lnTo>
                    <a:pt x="605" y="27"/>
                  </a:lnTo>
                  <a:lnTo>
                    <a:pt x="572" y="28"/>
                  </a:lnTo>
                  <a:lnTo>
                    <a:pt x="504" y="23"/>
                  </a:lnTo>
                  <a:lnTo>
                    <a:pt x="174" y="15"/>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q-AL"/>
            </a:p>
          </p:txBody>
        </p:sp>
      </p:grpSp>
      <p:grpSp>
        <p:nvGrpSpPr>
          <p:cNvPr id="3" name="Group 44"/>
          <p:cNvGrpSpPr>
            <a:grpSpLocks/>
          </p:cNvGrpSpPr>
          <p:nvPr/>
        </p:nvGrpSpPr>
        <p:grpSpPr bwMode="auto">
          <a:xfrm>
            <a:off x="4572000" y="5562600"/>
            <a:ext cx="2819400" cy="1143000"/>
            <a:chOff x="384" y="2448"/>
            <a:chExt cx="1776" cy="720"/>
          </a:xfrm>
        </p:grpSpPr>
        <p:sp>
          <p:nvSpPr>
            <p:cNvPr id="97289" name="AutoShape 45"/>
            <p:cNvSpPr>
              <a:spLocks noChangeArrowheads="1"/>
            </p:cNvSpPr>
            <p:nvPr/>
          </p:nvSpPr>
          <p:spPr bwMode="auto">
            <a:xfrm>
              <a:off x="384" y="2448"/>
              <a:ext cx="1776" cy="720"/>
            </a:xfrm>
            <a:prstGeom prst="cloudCallout">
              <a:avLst>
                <a:gd name="adj1" fmla="val -1181"/>
                <a:gd name="adj2" fmla="val 5278"/>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GB" altLang="en-US" sz="2400">
                <a:latin typeface="Times New Roman" panose="02020603050405020304" pitchFamily="18" charset="0"/>
              </a:endParaRPr>
            </a:p>
          </p:txBody>
        </p:sp>
        <p:sp>
          <p:nvSpPr>
            <p:cNvPr id="97290" name="Freeform 46"/>
            <p:cNvSpPr>
              <a:spLocks/>
            </p:cNvSpPr>
            <p:nvPr/>
          </p:nvSpPr>
          <p:spPr bwMode="auto">
            <a:xfrm>
              <a:off x="1056" y="2784"/>
              <a:ext cx="357" cy="260"/>
            </a:xfrm>
            <a:custGeom>
              <a:avLst/>
              <a:gdLst>
                <a:gd name="T0" fmla="*/ 148 w 357"/>
                <a:gd name="T1" fmla="*/ 80807 h 192"/>
                <a:gd name="T2" fmla="*/ 20 w 357"/>
                <a:gd name="T3" fmla="*/ 546191 h 192"/>
                <a:gd name="T4" fmla="*/ 4 w 357"/>
                <a:gd name="T5" fmla="*/ 1863753 h 192"/>
                <a:gd name="T6" fmla="*/ 96 w 357"/>
                <a:gd name="T7" fmla="*/ 3195503 h 192"/>
                <a:gd name="T8" fmla="*/ 108 w 357"/>
                <a:gd name="T9" fmla="*/ 3368041 h 192"/>
                <a:gd name="T10" fmla="*/ 112 w 357"/>
                <a:gd name="T11" fmla="*/ 4064573 h 192"/>
                <a:gd name="T12" fmla="*/ 140 w 357"/>
                <a:gd name="T13" fmla="*/ 4254372 h 192"/>
                <a:gd name="T14" fmla="*/ 320 w 357"/>
                <a:gd name="T15" fmla="*/ 4064573 h 192"/>
                <a:gd name="T16" fmla="*/ 316 w 357"/>
                <a:gd name="T17" fmla="*/ 1939015 h 192"/>
                <a:gd name="T18" fmla="*/ 100 w 357"/>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92"/>
                <a:gd name="T32" fmla="*/ 357 w 357"/>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92">
                  <a:moveTo>
                    <a:pt x="148" y="4"/>
                  </a:moveTo>
                  <a:cubicBezTo>
                    <a:pt x="120" y="6"/>
                    <a:pt x="52" y="2"/>
                    <a:pt x="20" y="24"/>
                  </a:cubicBezTo>
                  <a:cubicBezTo>
                    <a:pt x="15" y="44"/>
                    <a:pt x="6" y="63"/>
                    <a:pt x="4" y="84"/>
                  </a:cubicBezTo>
                  <a:cubicBezTo>
                    <a:pt x="0" y="133"/>
                    <a:pt x="63" y="134"/>
                    <a:pt x="96" y="144"/>
                  </a:cubicBezTo>
                  <a:cubicBezTo>
                    <a:pt x="100" y="147"/>
                    <a:pt x="106" y="148"/>
                    <a:pt x="108" y="152"/>
                  </a:cubicBezTo>
                  <a:cubicBezTo>
                    <a:pt x="112" y="162"/>
                    <a:pt x="105" y="176"/>
                    <a:pt x="112" y="184"/>
                  </a:cubicBezTo>
                  <a:cubicBezTo>
                    <a:pt x="118" y="192"/>
                    <a:pt x="131" y="189"/>
                    <a:pt x="140" y="192"/>
                  </a:cubicBezTo>
                  <a:cubicBezTo>
                    <a:pt x="200" y="189"/>
                    <a:pt x="260" y="189"/>
                    <a:pt x="320" y="184"/>
                  </a:cubicBezTo>
                  <a:cubicBezTo>
                    <a:pt x="357" y="181"/>
                    <a:pt x="338" y="107"/>
                    <a:pt x="316" y="88"/>
                  </a:cubicBezTo>
                  <a:cubicBezTo>
                    <a:pt x="244" y="26"/>
                    <a:pt x="198" y="0"/>
                    <a:pt x="10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sq-AL"/>
            </a:p>
          </p:txBody>
        </p:sp>
      </p:grpSp>
      <p:grpSp>
        <p:nvGrpSpPr>
          <p:cNvPr id="4" name="Group 47"/>
          <p:cNvGrpSpPr>
            <a:grpSpLocks/>
          </p:cNvGrpSpPr>
          <p:nvPr/>
        </p:nvGrpSpPr>
        <p:grpSpPr bwMode="auto">
          <a:xfrm>
            <a:off x="2286000" y="2514600"/>
            <a:ext cx="7620000" cy="2941638"/>
            <a:chOff x="576" y="1488"/>
            <a:chExt cx="4560" cy="1853"/>
          </a:xfrm>
        </p:grpSpPr>
        <p:sp>
          <p:nvSpPr>
            <p:cNvPr id="572464" name="Rectangle 48"/>
            <p:cNvSpPr>
              <a:spLocks noChangeArrowheads="1"/>
            </p:cNvSpPr>
            <p:nvPr/>
          </p:nvSpPr>
          <p:spPr bwMode="auto">
            <a:xfrm>
              <a:off x="576" y="1488"/>
              <a:ext cx="4560" cy="336"/>
            </a:xfrm>
            <a:prstGeom prst="rect">
              <a:avLst/>
            </a:prstGeom>
            <a:solidFill>
              <a:srgbClr val="006600"/>
            </a:solidFill>
            <a:ln w="9525">
              <a:solidFill>
                <a:schemeClr val="tx1"/>
              </a:solidFill>
              <a:miter lim="800000"/>
              <a:headEnd/>
              <a:tailEnd/>
            </a:ln>
            <a:effectLst>
              <a:outerShdw dist="107763" dir="2700000" algn="ctr" rotWithShape="0">
                <a:schemeClr val="tx2"/>
              </a:outerShdw>
            </a:effectLst>
          </p:spPr>
          <p:txBody>
            <a:bodyPr wrap="none" anchor="ctr"/>
            <a:lstStyle/>
            <a:p>
              <a:pPr>
                <a:defRPr/>
              </a:pPr>
              <a:r>
                <a:rPr lang="en-US" sz="2400">
                  <a:effectLst>
                    <a:outerShdw blurRad="38100" dist="38100" dir="2700000" algn="tl">
                      <a:srgbClr val="FFFFFF"/>
                    </a:outerShdw>
                  </a:effectLst>
                  <a:latin typeface="Times New Roman" pitchFamily="18" charset="0"/>
                </a:rPr>
                <a:t>                                                          </a:t>
              </a:r>
              <a:r>
                <a:rPr lang="sq-AL" sz="2400">
                  <a:solidFill>
                    <a:schemeClr val="bg1"/>
                  </a:solidFill>
                  <a:effectLst>
                    <a:outerShdw blurRad="38100" dist="38100" dir="2700000" algn="tl">
                      <a:srgbClr val="000000"/>
                    </a:outerShdw>
                  </a:effectLst>
                  <a:latin typeface="Times New Roman" pitchFamily="18" charset="0"/>
                </a:rPr>
                <a:t>Produkti</a:t>
              </a:r>
            </a:p>
          </p:txBody>
        </p:sp>
        <p:sp>
          <p:nvSpPr>
            <p:cNvPr id="97288" name="Text Box 49"/>
            <p:cNvSpPr txBox="1">
              <a:spLocks noChangeArrowheads="1"/>
            </p:cNvSpPr>
            <p:nvPr/>
          </p:nvSpPr>
          <p:spPr bwMode="auto">
            <a:xfrm>
              <a:off x="576" y="1824"/>
              <a:ext cx="4560" cy="1517"/>
            </a:xfrm>
            <a:prstGeom prst="rect">
              <a:avLst/>
            </a:prstGeom>
            <a:solidFill>
              <a:srgbClr val="FEDDBC"/>
            </a:solidFill>
            <a:ln w="9525">
              <a:solidFill>
                <a:schemeClr val="tx1"/>
              </a:solidFill>
              <a:miter lim="800000"/>
              <a:headEnd/>
              <a:tailEnd/>
            </a:ln>
            <a:effectLst>
              <a:outerShdw dist="107763" dir="2700000" algn="ctr" rotWithShape="0">
                <a:schemeClr val="tx2"/>
              </a:outerShdw>
            </a:effectLst>
          </p:spPr>
          <p:txBody>
            <a:bodyPr>
              <a:spAutoFit/>
            </a:bodyPr>
            <a:lstStyle>
              <a:lvl1pPr>
                <a:spcBef>
                  <a:spcPct val="20000"/>
                </a:spcBef>
                <a:buFont typeface="Arial" panose="020B0604020202020204" pitchFamily="34" charset="0"/>
                <a:buChar char="•"/>
                <a:tabLst>
                  <a:tab pos="32575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2575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2575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2575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2575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2575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2575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2575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257550" algn="l"/>
                </a:tabLst>
                <a:defRPr sz="2000">
                  <a:solidFill>
                    <a:schemeClr val="tx1"/>
                  </a:solidFill>
                  <a:latin typeface="Calibri" panose="020F0502020204030204" pitchFamily="34" charset="0"/>
                </a:defRPr>
              </a:lvl9pPr>
            </a:lstStyle>
            <a:p>
              <a:pPr>
                <a:spcBef>
                  <a:spcPct val="50000"/>
                </a:spcBef>
                <a:buFontTx/>
                <a:buNone/>
              </a:pPr>
              <a:r>
                <a:rPr lang="en-US" altLang="en-US" sz="2800">
                  <a:latin typeface="Times New Roman" panose="02020603050405020304" pitchFamily="18" charset="0"/>
                </a:rPr>
                <a:t>Disney	</a:t>
              </a:r>
              <a:r>
                <a:rPr lang="sq-AL" altLang="en-US" sz="2800">
                  <a:latin typeface="Times New Roman" panose="02020603050405020304" pitchFamily="18" charset="0"/>
                </a:rPr>
                <a:t>Argëtim</a:t>
              </a:r>
              <a:endParaRPr lang="sq-AL" altLang="en-US" sz="2800">
                <a:solidFill>
                  <a:srgbClr val="FF3300"/>
                </a:solidFill>
                <a:latin typeface="Times New Roman" panose="02020603050405020304" pitchFamily="18" charset="0"/>
              </a:endParaRPr>
            </a:p>
            <a:p>
              <a:pPr>
                <a:spcBef>
                  <a:spcPct val="10000"/>
                </a:spcBef>
                <a:buFontTx/>
                <a:buNone/>
              </a:pPr>
              <a:r>
                <a:rPr lang="sq-AL" altLang="en-US" sz="2800">
                  <a:latin typeface="Times New Roman" panose="02020603050405020304" pitchFamily="18" charset="0"/>
                </a:rPr>
                <a:t>Delta Air Lines	Transport</a:t>
              </a:r>
            </a:p>
            <a:p>
              <a:pPr>
                <a:spcBef>
                  <a:spcPct val="10000"/>
                </a:spcBef>
                <a:buFontTx/>
                <a:buNone/>
              </a:pPr>
              <a:r>
                <a:rPr lang="sq-AL" altLang="en-US" sz="2800">
                  <a:latin typeface="Times New Roman" panose="02020603050405020304" pitchFamily="18" charset="0"/>
                </a:rPr>
                <a:t>Marriott Hotels	Hotelieri</a:t>
              </a:r>
            </a:p>
            <a:p>
              <a:pPr>
                <a:spcBef>
                  <a:spcPct val="10000"/>
                </a:spcBef>
                <a:buFontTx/>
                <a:buNone/>
              </a:pPr>
              <a:r>
                <a:rPr lang="sq-AL" altLang="en-US" sz="2800">
                  <a:latin typeface="Times New Roman" panose="02020603050405020304" pitchFamily="18" charset="0"/>
                </a:rPr>
                <a:t>Merrill  Lynch	Këshilla financiare</a:t>
              </a:r>
            </a:p>
            <a:p>
              <a:pPr>
                <a:spcBef>
                  <a:spcPct val="10000"/>
                </a:spcBef>
                <a:buFontTx/>
                <a:buNone/>
              </a:pPr>
              <a:r>
                <a:rPr lang="sq-AL" altLang="en-US" sz="2800">
                  <a:latin typeface="Times New Roman" panose="02020603050405020304" pitchFamily="18" charset="0"/>
                </a:rPr>
                <a:t>Sprint	Telekomunikacion</a:t>
              </a:r>
            </a:p>
          </p:txBody>
        </p:sp>
      </p:grpSp>
      <p:sp>
        <p:nvSpPr>
          <p:cNvPr id="97286" name="Text Box 50"/>
          <p:cNvSpPr txBox="1">
            <a:spLocks noChangeArrowheads="1"/>
          </p:cNvSpPr>
          <p:nvPr/>
        </p:nvSpPr>
        <p:spPr bwMode="auto">
          <a:xfrm>
            <a:off x="3238500" y="533401"/>
            <a:ext cx="571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4800" b="1">
                <a:latin typeface="Times New Roman" panose="02020603050405020304" pitchFamily="18" charset="0"/>
              </a:rPr>
              <a:t>Llojet e bizneseve</a:t>
            </a:r>
            <a:endParaRPr lang="en-US" altLang="en-US" sz="4800" b="1">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0EAF011-1B97-48A7-85B3-B95A2B65C876}" type="slidenum">
              <a:rPr lang="sq-AL" smtClean="0"/>
              <a:t>65</a:t>
            </a:fld>
            <a:endParaRPr lang="sq-AL"/>
          </a:p>
        </p:txBody>
      </p:sp>
    </p:spTree>
    <p:extLst>
      <p:ext uri="{BB962C8B-B14F-4D97-AF65-F5344CB8AC3E}">
        <p14:creationId xmlns:p14="http://schemas.microsoft.com/office/powerpoint/2010/main" val="638414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nodeType="afterGroup">
                            <p:stCondLst>
                              <p:cond delay="1000"/>
                            </p:stCondLst>
                            <p:childTnLst>
                              <p:par>
                                <p:cTn id="12" presetID="7"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0" fill="hold"/>
                                        <p:tgtEl>
                                          <p:spTgt spid="2"/>
                                        </p:tgtEl>
                                        <p:attrNameLst>
                                          <p:attrName>ppt_x</p:attrName>
                                        </p:attrNameLst>
                                      </p:cBhvr>
                                      <p:tavLst>
                                        <p:tav tm="0">
                                          <p:val>
                                            <p:strVal val="0-#ppt_w/2"/>
                                          </p:val>
                                        </p:tav>
                                        <p:tav tm="100000">
                                          <p:val>
                                            <p:strVal val="#ppt_x"/>
                                          </p:val>
                                        </p:tav>
                                      </p:tavLst>
                                    </p:anim>
                                    <p:anim calcmode="lin" valueType="num">
                                      <p:cBhvr additive="base">
                                        <p:cTn id="15"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p:cNvGrpSpPr>
          <p:nvPr/>
        </p:nvGrpSpPr>
        <p:grpSpPr bwMode="auto">
          <a:xfrm>
            <a:off x="7712076" y="4419601"/>
            <a:ext cx="2670175" cy="1754188"/>
            <a:chOff x="3898" y="2784"/>
            <a:chExt cx="1682" cy="1105"/>
          </a:xfrm>
        </p:grpSpPr>
        <p:graphicFrame>
          <p:nvGraphicFramePr>
            <p:cNvPr id="99347" name="Object 3"/>
            <p:cNvGraphicFramePr>
              <a:graphicFrameLocks/>
            </p:cNvGraphicFramePr>
            <p:nvPr/>
          </p:nvGraphicFramePr>
          <p:xfrm>
            <a:off x="3898" y="2784"/>
            <a:ext cx="1682" cy="771"/>
          </p:xfrm>
          <a:graphic>
            <a:graphicData uri="http://schemas.openxmlformats.org/presentationml/2006/ole">
              <mc:AlternateContent xmlns:mc="http://schemas.openxmlformats.org/markup-compatibility/2006">
                <mc:Choice xmlns:v="urn:schemas-microsoft-com:vml" Requires="v">
                  <p:oleObj name="Clip" r:id="rId3" imgW="5281613" imgH="2430463" progId="MS_ClipArt_Gallery.2">
                    <p:embed/>
                  </p:oleObj>
                </mc:Choice>
                <mc:Fallback>
                  <p:oleObj name="Clip" r:id="rId3" imgW="5281613" imgH="2430463" progId="MS_ClipArt_Gallery.2">
                    <p:embed/>
                    <p:pic>
                      <p:nvPicPr>
                        <p:cNvPr id="99347"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 y="2784"/>
                          <a:ext cx="1682" cy="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8" name="Rectangle 4"/>
            <p:cNvSpPr>
              <a:spLocks noChangeArrowheads="1"/>
            </p:cNvSpPr>
            <p:nvPr/>
          </p:nvSpPr>
          <p:spPr bwMode="auto">
            <a:xfrm>
              <a:off x="3957" y="3600"/>
              <a:ext cx="156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latin typeface="Arial" panose="020B0604020202020204" pitchFamily="34" charset="0"/>
                </a:rPr>
                <a:t>Korporata</a:t>
              </a:r>
            </a:p>
          </p:txBody>
        </p:sp>
      </p:grpSp>
      <p:sp>
        <p:nvSpPr>
          <p:cNvPr id="99331" name="Rectangle 5"/>
          <p:cNvSpPr>
            <a:spLocks noChangeArrowheads="1"/>
          </p:cNvSpPr>
          <p:nvPr/>
        </p:nvSpPr>
        <p:spPr bwMode="auto">
          <a:xfrm>
            <a:off x="5105400" y="4876801"/>
            <a:ext cx="1600200" cy="333375"/>
          </a:xfrm>
          <a:prstGeom prst="rect">
            <a:avLst/>
          </a:prstGeom>
          <a:solidFill>
            <a:srgbClr val="7144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CCFFFF"/>
                </a:solidFill>
                <a:latin typeface="Arial" panose="020B0604020202020204" pitchFamily="34" charset="0"/>
              </a:rPr>
              <a:t>Laë Offices</a:t>
            </a:r>
          </a:p>
        </p:txBody>
      </p:sp>
      <p:grpSp>
        <p:nvGrpSpPr>
          <p:cNvPr id="99332" name="Group 6"/>
          <p:cNvGrpSpPr>
            <a:grpSpLocks/>
          </p:cNvGrpSpPr>
          <p:nvPr/>
        </p:nvGrpSpPr>
        <p:grpSpPr bwMode="auto">
          <a:xfrm>
            <a:off x="4346576" y="4419602"/>
            <a:ext cx="3057525" cy="1536701"/>
            <a:chOff x="1778" y="2784"/>
            <a:chExt cx="1926" cy="968"/>
          </a:xfrm>
        </p:grpSpPr>
        <p:graphicFrame>
          <p:nvGraphicFramePr>
            <p:cNvPr id="99345" name="Object 7"/>
            <p:cNvGraphicFramePr>
              <a:graphicFrameLocks/>
            </p:cNvGraphicFramePr>
            <p:nvPr/>
          </p:nvGraphicFramePr>
          <p:xfrm>
            <a:off x="1925" y="2784"/>
            <a:ext cx="1632" cy="656"/>
          </p:xfrm>
          <a:graphic>
            <a:graphicData uri="http://schemas.openxmlformats.org/presentationml/2006/ole">
              <mc:AlternateContent xmlns:mc="http://schemas.openxmlformats.org/markup-compatibility/2006">
                <mc:Choice xmlns:v="urn:schemas-microsoft-com:vml" Requires="v">
                  <p:oleObj name="Clip" r:id="rId5" imgW="7056438" imgH="2841625" progId="MS_ClipArt_Gallery.2">
                    <p:embed/>
                  </p:oleObj>
                </mc:Choice>
                <mc:Fallback>
                  <p:oleObj name="Clip" r:id="rId5" imgW="7056438" imgH="2841625" progId="MS_ClipArt_Gallery.2">
                    <p:embed/>
                    <p:pic>
                      <p:nvPicPr>
                        <p:cNvPr id="99345"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 y="2784"/>
                          <a:ext cx="1632"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6" name="Rectangle 8"/>
            <p:cNvSpPr>
              <a:spLocks noChangeArrowheads="1"/>
            </p:cNvSpPr>
            <p:nvPr/>
          </p:nvSpPr>
          <p:spPr bwMode="auto">
            <a:xfrm>
              <a:off x="1778" y="3463"/>
              <a:ext cx="192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latin typeface="Arial" panose="020B0604020202020204" pitchFamily="34" charset="0"/>
                </a:rPr>
                <a:t>Ortakëria</a:t>
              </a:r>
              <a:endParaRPr lang="en-US" altLang="en-US" sz="2400" b="1">
                <a:latin typeface="Arial" panose="020B0604020202020204" pitchFamily="34" charset="0"/>
              </a:endParaRPr>
            </a:p>
          </p:txBody>
        </p:sp>
      </p:grpSp>
      <p:grpSp>
        <p:nvGrpSpPr>
          <p:cNvPr id="99333" name="Group 9"/>
          <p:cNvGrpSpPr>
            <a:grpSpLocks/>
          </p:cNvGrpSpPr>
          <p:nvPr/>
        </p:nvGrpSpPr>
        <p:grpSpPr bwMode="auto">
          <a:xfrm>
            <a:off x="1752601" y="4519613"/>
            <a:ext cx="2309813" cy="2347912"/>
            <a:chOff x="129" y="2784"/>
            <a:chExt cx="1455" cy="1479"/>
          </a:xfrm>
        </p:grpSpPr>
        <p:sp>
          <p:nvSpPr>
            <p:cNvPr id="99341" name="Rectangle 10"/>
            <p:cNvSpPr>
              <a:spLocks noChangeArrowheads="1"/>
            </p:cNvSpPr>
            <p:nvPr/>
          </p:nvSpPr>
          <p:spPr bwMode="auto">
            <a:xfrm>
              <a:off x="129" y="3741"/>
              <a:ext cx="1455"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latin typeface="Arial" panose="020B0604020202020204" pitchFamily="34" charset="0"/>
                </a:rPr>
                <a:t>Biznesi individual</a:t>
              </a:r>
              <a:endParaRPr lang="en-US" altLang="en-US" sz="2400" b="1">
                <a:latin typeface="Arial" panose="020B0604020202020204" pitchFamily="34" charset="0"/>
              </a:endParaRPr>
            </a:p>
          </p:txBody>
        </p:sp>
        <p:grpSp>
          <p:nvGrpSpPr>
            <p:cNvPr id="99342" name="Group 11"/>
            <p:cNvGrpSpPr>
              <a:grpSpLocks/>
            </p:cNvGrpSpPr>
            <p:nvPr/>
          </p:nvGrpSpPr>
          <p:grpSpPr bwMode="auto">
            <a:xfrm>
              <a:off x="326" y="2784"/>
              <a:ext cx="1062" cy="934"/>
              <a:chOff x="326" y="2784"/>
              <a:chExt cx="1062" cy="934"/>
            </a:xfrm>
          </p:grpSpPr>
          <p:graphicFrame>
            <p:nvGraphicFramePr>
              <p:cNvPr id="99343" name="Object 12"/>
              <p:cNvGraphicFramePr>
                <a:graphicFrameLocks/>
              </p:cNvGraphicFramePr>
              <p:nvPr/>
            </p:nvGraphicFramePr>
            <p:xfrm>
              <a:off x="326" y="2784"/>
              <a:ext cx="1062" cy="934"/>
            </p:xfrm>
            <a:graphic>
              <a:graphicData uri="http://schemas.openxmlformats.org/presentationml/2006/ole">
                <mc:AlternateContent xmlns:mc="http://schemas.openxmlformats.org/markup-compatibility/2006">
                  <mc:Choice xmlns:v="urn:schemas-microsoft-com:vml" Requires="v">
                    <p:oleObj name="Clip" r:id="rId7" imgW="4152900" imgH="3652838" progId="MS_ClipArt_Gallery.2">
                      <p:embed/>
                    </p:oleObj>
                  </mc:Choice>
                  <mc:Fallback>
                    <p:oleObj name="Clip" r:id="rId7" imgW="4152900" imgH="3652838" progId="MS_ClipArt_Gallery.2">
                      <p:embed/>
                      <p:pic>
                        <p:nvPicPr>
                          <p:cNvPr id="99343" name="Objec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 y="2784"/>
                            <a:ext cx="1062" cy="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4" name="Rectangle 13"/>
              <p:cNvSpPr>
                <a:spLocks noChangeArrowheads="1"/>
              </p:cNvSpPr>
              <p:nvPr/>
            </p:nvSpPr>
            <p:spPr bwMode="auto">
              <a:xfrm>
                <a:off x="371" y="3147"/>
                <a:ext cx="91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r>
                  <a:rPr lang="sq-AL" altLang="en-US" sz="2000" b="1">
                    <a:solidFill>
                      <a:schemeClr val="bg2"/>
                    </a:solidFill>
                    <a:latin typeface="Arial" panose="020B0604020202020204" pitchFamily="34" charset="0"/>
                  </a:rPr>
                  <a:t>Shitore ushqime</a:t>
                </a:r>
                <a:endParaRPr lang="en-US" altLang="en-US" sz="2000" b="1">
                  <a:solidFill>
                    <a:schemeClr val="bg2"/>
                  </a:solidFill>
                  <a:latin typeface="Arial" panose="020B0604020202020204" pitchFamily="34" charset="0"/>
                </a:endParaRPr>
              </a:p>
            </p:txBody>
          </p:sp>
        </p:grpSp>
      </p:grpSp>
      <p:grpSp>
        <p:nvGrpSpPr>
          <p:cNvPr id="99334" name="Group 14"/>
          <p:cNvGrpSpPr>
            <a:grpSpLocks/>
          </p:cNvGrpSpPr>
          <p:nvPr/>
        </p:nvGrpSpPr>
        <p:grpSpPr bwMode="auto">
          <a:xfrm>
            <a:off x="4765676" y="1333500"/>
            <a:ext cx="2219325" cy="1720850"/>
            <a:chOff x="2042" y="840"/>
            <a:chExt cx="1398" cy="1084"/>
          </a:xfrm>
        </p:grpSpPr>
        <p:sp>
          <p:nvSpPr>
            <p:cNvPr id="99339" name="Rectangle 15"/>
            <p:cNvSpPr>
              <a:spLocks noChangeArrowheads="1"/>
            </p:cNvSpPr>
            <p:nvPr/>
          </p:nvSpPr>
          <p:spPr bwMode="auto">
            <a:xfrm>
              <a:off x="2042" y="1557"/>
              <a:ext cx="139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b="1">
                  <a:latin typeface="Arial" panose="020B0604020202020204" pitchFamily="34" charset="0"/>
                </a:rPr>
                <a:t>Biznesi</a:t>
              </a:r>
            </a:p>
          </p:txBody>
        </p:sp>
        <p:graphicFrame>
          <p:nvGraphicFramePr>
            <p:cNvPr id="99340" name="Object 16"/>
            <p:cNvGraphicFramePr>
              <a:graphicFrameLocks/>
            </p:cNvGraphicFramePr>
            <p:nvPr/>
          </p:nvGraphicFramePr>
          <p:xfrm>
            <a:off x="2272" y="840"/>
            <a:ext cx="938" cy="717"/>
          </p:xfrm>
          <a:graphic>
            <a:graphicData uri="http://schemas.openxmlformats.org/presentationml/2006/ole">
              <mc:AlternateContent xmlns:mc="http://schemas.openxmlformats.org/markup-compatibility/2006">
                <mc:Choice xmlns:v="urn:schemas-microsoft-com:vml" Requires="v">
                  <p:oleObj name="Clip" r:id="rId9" imgW="2827338" imgH="3497263" progId="MS_ClipArt_Gallery.2">
                    <p:embed/>
                  </p:oleObj>
                </mc:Choice>
                <mc:Fallback>
                  <p:oleObj name="Clip" r:id="rId9" imgW="2827338" imgH="3497263" progId="MS_ClipArt_Gallery.2">
                    <p:embed/>
                    <p:pic>
                      <p:nvPicPr>
                        <p:cNvPr id="99340" name="Object 16"/>
                        <p:cNvPicPr>
                          <a:picLocks noChangeArrowheads="1"/>
                        </p:cNvPicPr>
                        <p:nvPr/>
                      </p:nvPicPr>
                      <p:blipFill>
                        <a:blip r:embed="rId10">
                          <a:extLst>
                            <a:ext uri="{28A0092B-C50C-407E-A947-70E740481C1C}">
                              <a14:useLocalDpi xmlns:a14="http://schemas.microsoft.com/office/drawing/2010/main" val="0"/>
                            </a:ext>
                          </a:extLst>
                        </a:blip>
                        <a:srcRect b="37598"/>
                        <a:stretch>
                          <a:fillRect/>
                        </a:stretch>
                      </p:blipFill>
                      <p:spPr bwMode="auto">
                        <a:xfrm>
                          <a:off x="2272" y="840"/>
                          <a:ext cx="938"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9335" name="Rectangle 17"/>
          <p:cNvSpPr>
            <a:spLocks noGrp="1" noChangeArrowheads="1"/>
          </p:cNvSpPr>
          <p:nvPr>
            <p:ph type="title"/>
          </p:nvPr>
        </p:nvSpPr>
        <p:spPr/>
        <p:txBody>
          <a:bodyPr/>
          <a:lstStyle/>
          <a:p>
            <a:pPr eaLnBrk="1" hangingPunct="1"/>
            <a:r>
              <a:rPr lang="en-US" altLang="en-US"/>
              <a:t>Form</a:t>
            </a:r>
            <a:r>
              <a:rPr lang="sq-AL" altLang="en-US"/>
              <a:t>at e organizimit</a:t>
            </a:r>
            <a:endParaRPr lang="en-US" altLang="en-US"/>
          </a:p>
        </p:txBody>
      </p:sp>
      <p:cxnSp>
        <p:nvCxnSpPr>
          <p:cNvPr id="99336" name="AutoShape 18"/>
          <p:cNvCxnSpPr>
            <a:cxnSpLocks noChangeShapeType="1"/>
            <a:stCxn id="99339" idx="2"/>
          </p:cNvCxnSpPr>
          <p:nvPr/>
        </p:nvCxnSpPr>
        <p:spPr bwMode="auto">
          <a:xfrm>
            <a:off x="5875338" y="3048000"/>
            <a:ext cx="0" cy="137160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9337" name="AutoShape 19"/>
          <p:cNvCxnSpPr>
            <a:cxnSpLocks noChangeShapeType="1"/>
            <a:stCxn id="99339" idx="2"/>
          </p:cNvCxnSpPr>
          <p:nvPr/>
        </p:nvCxnSpPr>
        <p:spPr bwMode="auto">
          <a:xfrm rot="5400000">
            <a:off x="3656013" y="2300288"/>
            <a:ext cx="1471613" cy="2967038"/>
          </a:xfrm>
          <a:prstGeom prst="bentConnector3">
            <a:avLst>
              <a:gd name="adj1" fmla="val 49944"/>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8" name="AutoShape 20"/>
          <p:cNvCxnSpPr>
            <a:cxnSpLocks noChangeShapeType="1"/>
            <a:stCxn id="99339" idx="2"/>
          </p:cNvCxnSpPr>
          <p:nvPr/>
        </p:nvCxnSpPr>
        <p:spPr bwMode="auto">
          <a:xfrm rot="16200000" flipH="1">
            <a:off x="6775451" y="2147888"/>
            <a:ext cx="1371600" cy="3171825"/>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30EAF011-1B97-48A7-85B3-B95A2B65C876}" type="slidenum">
              <a:rPr lang="sq-AL" smtClean="0"/>
              <a:t>66</a:t>
            </a:fld>
            <a:endParaRPr lang="sq-AL"/>
          </a:p>
        </p:txBody>
      </p:sp>
    </p:spTree>
    <p:extLst>
      <p:ext uri="{BB962C8B-B14F-4D97-AF65-F5344CB8AC3E}">
        <p14:creationId xmlns:p14="http://schemas.microsoft.com/office/powerpoint/2010/main" val="1289114920"/>
      </p:ext>
    </p:extLst>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7577139" y="4889502"/>
            <a:ext cx="3057525" cy="1449388"/>
            <a:chOff x="3813" y="3261"/>
            <a:chExt cx="1926" cy="913"/>
          </a:xfrm>
        </p:grpSpPr>
        <p:graphicFrame>
          <p:nvGraphicFramePr>
            <p:cNvPr id="101392" name="Object 3"/>
            <p:cNvGraphicFramePr>
              <a:graphicFrameLocks/>
            </p:cNvGraphicFramePr>
            <p:nvPr/>
          </p:nvGraphicFramePr>
          <p:xfrm>
            <a:off x="4028" y="3261"/>
            <a:ext cx="1629" cy="632"/>
          </p:xfrm>
          <a:graphic>
            <a:graphicData uri="http://schemas.openxmlformats.org/presentationml/2006/ole">
              <mc:AlternateContent xmlns:mc="http://schemas.openxmlformats.org/markup-compatibility/2006">
                <mc:Choice xmlns:v="urn:schemas-microsoft-com:vml" Requires="v">
                  <p:oleObj name="Clip" r:id="rId3" imgW="7900988" imgH="3078163" progId="MS_ClipArt_Gallery.2">
                    <p:embed/>
                  </p:oleObj>
                </mc:Choice>
                <mc:Fallback>
                  <p:oleObj name="Clip" r:id="rId3" imgW="7900988" imgH="3078163" progId="MS_ClipArt_Gallery.2">
                    <p:embed/>
                    <p:pic>
                      <p:nvPicPr>
                        <p:cNvPr id="101392"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 y="3261"/>
                          <a:ext cx="1629"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93" name="Rectangle 4"/>
            <p:cNvSpPr>
              <a:spLocks noChangeArrowheads="1"/>
            </p:cNvSpPr>
            <p:nvPr/>
          </p:nvSpPr>
          <p:spPr bwMode="auto">
            <a:xfrm>
              <a:off x="3813" y="3885"/>
              <a:ext cx="192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latin typeface="Arial" panose="020B0604020202020204" pitchFamily="34" charset="0"/>
                </a:rPr>
                <a:t>Shkollat</a:t>
              </a:r>
            </a:p>
          </p:txBody>
        </p:sp>
      </p:grpSp>
      <p:grpSp>
        <p:nvGrpSpPr>
          <p:cNvPr id="101379" name="Group 5"/>
          <p:cNvGrpSpPr>
            <a:grpSpLocks/>
          </p:cNvGrpSpPr>
          <p:nvPr/>
        </p:nvGrpSpPr>
        <p:grpSpPr bwMode="auto">
          <a:xfrm>
            <a:off x="2033589" y="4889501"/>
            <a:ext cx="2847975" cy="1730376"/>
            <a:chOff x="321" y="3084"/>
            <a:chExt cx="1794" cy="1090"/>
          </a:xfrm>
        </p:grpSpPr>
        <p:sp>
          <p:nvSpPr>
            <p:cNvPr id="101390" name="Rectangle 6"/>
            <p:cNvSpPr>
              <a:spLocks noChangeArrowheads="1"/>
            </p:cNvSpPr>
            <p:nvPr/>
          </p:nvSpPr>
          <p:spPr bwMode="auto">
            <a:xfrm>
              <a:off x="321" y="3885"/>
              <a:ext cx="179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400" b="1">
                  <a:latin typeface="Arial" panose="020B0604020202020204" pitchFamily="34" charset="0"/>
                </a:rPr>
                <a:t>Qeveria</a:t>
              </a:r>
              <a:endParaRPr lang="en-US" altLang="en-US" sz="2400" b="1">
                <a:latin typeface="Arial" panose="020B0604020202020204" pitchFamily="34" charset="0"/>
              </a:endParaRPr>
            </a:p>
          </p:txBody>
        </p:sp>
        <p:graphicFrame>
          <p:nvGraphicFramePr>
            <p:cNvPr id="101391" name="Object 7"/>
            <p:cNvGraphicFramePr>
              <a:graphicFrameLocks/>
            </p:cNvGraphicFramePr>
            <p:nvPr/>
          </p:nvGraphicFramePr>
          <p:xfrm>
            <a:off x="937" y="3084"/>
            <a:ext cx="533" cy="809"/>
          </p:xfrm>
          <a:graphic>
            <a:graphicData uri="http://schemas.openxmlformats.org/presentationml/2006/ole">
              <mc:AlternateContent xmlns:mc="http://schemas.openxmlformats.org/markup-compatibility/2006">
                <mc:Choice xmlns:v="urn:schemas-microsoft-com:vml" Requires="v">
                  <p:oleObj name="Clip" r:id="rId5" imgW="2095500" imgH="3168650" progId="MS_ClipArt_Gallery.2">
                    <p:embed/>
                  </p:oleObj>
                </mc:Choice>
                <mc:Fallback>
                  <p:oleObj name="Clip" r:id="rId5" imgW="2095500" imgH="3168650" progId="MS_ClipArt_Gallery.2">
                    <p:embed/>
                    <p:pic>
                      <p:nvPicPr>
                        <p:cNvPr id="101391"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 y="3084"/>
                          <a:ext cx="533" cy="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1380" name="Group 8"/>
          <p:cNvGrpSpPr>
            <a:grpSpLocks/>
          </p:cNvGrpSpPr>
          <p:nvPr/>
        </p:nvGrpSpPr>
        <p:grpSpPr bwMode="auto">
          <a:xfrm>
            <a:off x="4624389" y="1295400"/>
            <a:ext cx="2752725" cy="1911350"/>
            <a:chOff x="1953" y="816"/>
            <a:chExt cx="1734" cy="1204"/>
          </a:xfrm>
        </p:grpSpPr>
        <p:sp>
          <p:nvSpPr>
            <p:cNvPr id="101388" name="Rectangle 9"/>
            <p:cNvSpPr>
              <a:spLocks noChangeArrowheads="1"/>
            </p:cNvSpPr>
            <p:nvPr/>
          </p:nvSpPr>
          <p:spPr bwMode="auto">
            <a:xfrm>
              <a:off x="1953" y="1653"/>
              <a:ext cx="173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b="1" dirty="0">
                  <a:latin typeface="Arial" panose="020B0604020202020204" pitchFamily="34" charset="0"/>
                </a:rPr>
                <a:t>Jobiznesore</a:t>
              </a:r>
              <a:endParaRPr lang="en-US" altLang="en-US" b="1" dirty="0">
                <a:latin typeface="Arial" panose="020B0604020202020204" pitchFamily="34" charset="0"/>
              </a:endParaRPr>
            </a:p>
          </p:txBody>
        </p:sp>
        <p:graphicFrame>
          <p:nvGraphicFramePr>
            <p:cNvPr id="101389" name="Object 10"/>
            <p:cNvGraphicFramePr>
              <a:graphicFrameLocks/>
            </p:cNvGraphicFramePr>
            <p:nvPr/>
          </p:nvGraphicFramePr>
          <p:xfrm>
            <a:off x="2202" y="816"/>
            <a:ext cx="1237" cy="840"/>
          </p:xfrm>
          <a:graphic>
            <a:graphicData uri="http://schemas.openxmlformats.org/presentationml/2006/ole">
              <mc:AlternateContent xmlns:mc="http://schemas.openxmlformats.org/markup-compatibility/2006">
                <mc:Choice xmlns:v="urn:schemas-microsoft-com:vml" Requires="v">
                  <p:oleObj name="Clip" r:id="rId7" imgW="5738813" imgH="4030663" progId="MS_ClipArt_Gallery.2">
                    <p:embed/>
                  </p:oleObj>
                </mc:Choice>
                <mc:Fallback>
                  <p:oleObj name="Clip" r:id="rId7" imgW="5738813" imgH="4030663" progId="MS_ClipArt_Gallery.2">
                    <p:embed/>
                    <p:pic>
                      <p:nvPicPr>
                        <p:cNvPr id="101389" name="Object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2" y="816"/>
                          <a:ext cx="1237" cy="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1381" name="Rectangle 11"/>
          <p:cNvSpPr>
            <a:spLocks noGrp="1" noChangeArrowheads="1"/>
          </p:cNvSpPr>
          <p:nvPr>
            <p:ph type="title"/>
          </p:nvPr>
        </p:nvSpPr>
        <p:spPr>
          <a:xfrm>
            <a:off x="838200" y="365126"/>
            <a:ext cx="10515600" cy="665164"/>
          </a:xfrm>
        </p:spPr>
        <p:txBody>
          <a:bodyPr>
            <a:normAutofit fontScale="90000"/>
          </a:bodyPr>
          <a:lstStyle/>
          <a:p>
            <a:pPr eaLnBrk="1" hangingPunct="1"/>
            <a:r>
              <a:rPr lang="en-US" altLang="en-US" dirty="0">
                <a:latin typeface="Times New Roman" panose="02020603050405020304" pitchFamily="18" charset="0"/>
                <a:cs typeface="Times New Roman" panose="02020603050405020304" pitchFamily="18" charset="0"/>
              </a:rPr>
              <a:t>Form</a:t>
            </a:r>
            <a:r>
              <a:rPr lang="sq-AL" altLang="en-US" dirty="0">
                <a:latin typeface="Times New Roman" panose="02020603050405020304" pitchFamily="18" charset="0"/>
                <a:cs typeface="Times New Roman" panose="02020603050405020304" pitchFamily="18" charset="0"/>
              </a:rPr>
              <a:t>at e organizimit</a:t>
            </a:r>
            <a:endParaRPr lang="en-US" altLang="en-US" dirty="0">
              <a:latin typeface="Times New Roman" panose="02020603050405020304" pitchFamily="18" charset="0"/>
              <a:cs typeface="Times New Roman" panose="02020603050405020304" pitchFamily="18" charset="0"/>
            </a:endParaRPr>
          </a:p>
        </p:txBody>
      </p:sp>
      <p:cxnSp>
        <p:nvCxnSpPr>
          <p:cNvPr id="101382" name="AutoShape 12"/>
          <p:cNvCxnSpPr>
            <a:cxnSpLocks noChangeShapeType="1"/>
            <a:stCxn id="101388" idx="2"/>
          </p:cNvCxnSpPr>
          <p:nvPr/>
        </p:nvCxnSpPr>
        <p:spPr bwMode="auto">
          <a:xfrm rot="5400000">
            <a:off x="3873500" y="2762250"/>
            <a:ext cx="1689100" cy="2565400"/>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3" name="AutoShape 13"/>
          <p:cNvCxnSpPr>
            <a:cxnSpLocks noChangeShapeType="1"/>
            <a:stCxn id="101388" idx="2"/>
          </p:cNvCxnSpPr>
          <p:nvPr/>
        </p:nvCxnSpPr>
        <p:spPr bwMode="auto">
          <a:xfrm rot="16200000" flipH="1">
            <a:off x="6761957" y="2439194"/>
            <a:ext cx="1689100" cy="3211513"/>
          </a:xfrm>
          <a:prstGeom prst="bentConnector3">
            <a:avLst>
              <a:gd name="adj1" fmla="val 50000"/>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4" name="AutoShape 14"/>
          <p:cNvCxnSpPr>
            <a:cxnSpLocks noChangeShapeType="1"/>
            <a:stCxn id="101388" idx="2"/>
          </p:cNvCxnSpPr>
          <p:nvPr/>
        </p:nvCxnSpPr>
        <p:spPr bwMode="auto">
          <a:xfrm>
            <a:off x="6000751" y="3200400"/>
            <a:ext cx="42863" cy="160020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01385" name="Group 15"/>
          <p:cNvGrpSpPr>
            <a:grpSpLocks/>
          </p:cNvGrpSpPr>
          <p:nvPr/>
        </p:nvGrpSpPr>
        <p:grpSpPr bwMode="auto">
          <a:xfrm>
            <a:off x="4572001" y="4876802"/>
            <a:ext cx="3057525" cy="1536701"/>
            <a:chOff x="1778" y="2784"/>
            <a:chExt cx="1926" cy="968"/>
          </a:xfrm>
        </p:grpSpPr>
        <p:graphicFrame>
          <p:nvGraphicFramePr>
            <p:cNvPr id="101386" name="Object 16"/>
            <p:cNvGraphicFramePr>
              <a:graphicFrameLocks/>
            </p:cNvGraphicFramePr>
            <p:nvPr/>
          </p:nvGraphicFramePr>
          <p:xfrm>
            <a:off x="1925" y="2784"/>
            <a:ext cx="1632" cy="656"/>
          </p:xfrm>
          <a:graphic>
            <a:graphicData uri="http://schemas.openxmlformats.org/presentationml/2006/ole">
              <mc:AlternateContent xmlns:mc="http://schemas.openxmlformats.org/markup-compatibility/2006">
                <mc:Choice xmlns:v="urn:schemas-microsoft-com:vml" Requires="v">
                  <p:oleObj name="Clip" r:id="rId9" imgW="7056438" imgH="2841625" progId="MS_ClipArt_Gallery.2">
                    <p:embed/>
                  </p:oleObj>
                </mc:Choice>
                <mc:Fallback>
                  <p:oleObj name="Clip" r:id="rId9" imgW="7056438" imgH="2841625" progId="MS_ClipArt_Gallery.2">
                    <p:embed/>
                    <p:pic>
                      <p:nvPicPr>
                        <p:cNvPr id="101386" name="Object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5" y="2784"/>
                          <a:ext cx="1632"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7" name="Rectangle 17"/>
            <p:cNvSpPr>
              <a:spLocks noChangeArrowheads="1"/>
            </p:cNvSpPr>
            <p:nvPr/>
          </p:nvSpPr>
          <p:spPr bwMode="auto">
            <a:xfrm>
              <a:off x="1778" y="3463"/>
              <a:ext cx="192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b="1" dirty="0" err="1">
                  <a:latin typeface="Arial" panose="020B0604020202020204" pitchFamily="34" charset="0"/>
                </a:rPr>
                <a:t>Jofitimprurëse</a:t>
              </a:r>
              <a:endParaRPr lang="en-US" altLang="en-US" sz="2400" b="1" dirty="0">
                <a:latin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30EAF011-1B97-48A7-85B3-B95A2B65C876}" type="slidenum">
              <a:rPr lang="sq-AL" smtClean="0"/>
              <a:t>67</a:t>
            </a:fld>
            <a:endParaRPr lang="sq-AL"/>
          </a:p>
        </p:txBody>
      </p:sp>
    </p:spTree>
    <p:extLst>
      <p:ext uri="{BB962C8B-B14F-4D97-AF65-F5344CB8AC3E}">
        <p14:creationId xmlns:p14="http://schemas.microsoft.com/office/powerpoint/2010/main" val="916575078"/>
      </p:ext>
    </p:extLst>
  </p:cSld>
  <p:clrMapOvr>
    <a:masterClrMapping/>
  </p:clrMapOvr>
  <p:transition>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a:xfrm>
            <a:off x="2438400" y="381000"/>
            <a:ext cx="7158038" cy="685800"/>
          </a:xfrm>
        </p:spPr>
        <p:txBody>
          <a:bodyPr rtlCol="0">
            <a:normAutofit fontScale="90000"/>
          </a:bodyPr>
          <a:lstStyle/>
          <a:p>
            <a:pPr>
              <a:defRPr/>
            </a:pPr>
            <a:r>
              <a:rPr lang="sq-AL"/>
              <a:t>Format e organizimit të biznesit</a:t>
            </a:r>
            <a:endParaRPr lang="en-US"/>
          </a:p>
        </p:txBody>
      </p:sp>
      <p:grpSp>
        <p:nvGrpSpPr>
          <p:cNvPr id="103427" name="Group 16"/>
          <p:cNvGrpSpPr>
            <a:grpSpLocks/>
          </p:cNvGrpSpPr>
          <p:nvPr/>
        </p:nvGrpSpPr>
        <p:grpSpPr bwMode="auto">
          <a:xfrm>
            <a:off x="1824039" y="2362201"/>
            <a:ext cx="2295525" cy="3876675"/>
            <a:chOff x="189" y="1488"/>
            <a:chExt cx="1446" cy="2442"/>
          </a:xfrm>
        </p:grpSpPr>
        <p:graphicFrame>
          <p:nvGraphicFramePr>
            <p:cNvPr id="103438" name="Object 8"/>
            <p:cNvGraphicFramePr>
              <a:graphicFrameLocks/>
            </p:cNvGraphicFramePr>
            <p:nvPr/>
          </p:nvGraphicFramePr>
          <p:xfrm>
            <a:off x="653" y="2256"/>
            <a:ext cx="519" cy="1674"/>
          </p:xfrm>
          <a:graphic>
            <a:graphicData uri="http://schemas.openxmlformats.org/presentationml/2006/ole">
              <mc:AlternateContent xmlns:mc="http://schemas.openxmlformats.org/markup-compatibility/2006">
                <mc:Choice xmlns:v="urn:schemas-microsoft-com:vml" Requires="v">
                  <p:oleObj name="Clip" r:id="rId3" imgW="1139266" imgH="3656755" progId="MS_ClipArt_Gallery.2">
                    <p:embed/>
                  </p:oleObj>
                </mc:Choice>
                <mc:Fallback>
                  <p:oleObj name="Clip" r:id="rId3" imgW="1139266" imgH="3656755" progId="MS_ClipArt_Gallery.2">
                    <p:embed/>
                    <p:pic>
                      <p:nvPicPr>
                        <p:cNvPr id="103438"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 y="2256"/>
                          <a:ext cx="519" cy="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39" name="Rectangle 5"/>
            <p:cNvSpPr>
              <a:spLocks noChangeArrowheads="1"/>
            </p:cNvSpPr>
            <p:nvPr/>
          </p:nvSpPr>
          <p:spPr bwMode="auto">
            <a:xfrm>
              <a:off x="189" y="1488"/>
              <a:ext cx="1446" cy="522"/>
            </a:xfrm>
            <a:prstGeom prst="rect">
              <a:avLst/>
            </a:prstGeom>
            <a:solidFill>
              <a:srgbClr val="003366"/>
            </a:solidFill>
            <a:ln w="12700">
              <a:solidFill>
                <a:srgbClr val="34001F"/>
              </a:solidFill>
              <a:miter lim="800000"/>
              <a:headEnd/>
              <a:tailEnd/>
            </a:ln>
            <a:effectLst>
              <a:outerShdw dist="107763" dir="2700000" algn="ctr" rotWithShape="0">
                <a:schemeClr val="tx1"/>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sz="2400">
                  <a:solidFill>
                    <a:schemeClr val="bg1"/>
                  </a:solidFill>
                  <a:latin typeface="Arial" panose="020B0604020202020204" pitchFamily="34" charset="0"/>
                </a:rPr>
                <a:t>Bizneset individuale</a:t>
              </a:r>
              <a:endParaRPr lang="en-US" altLang="en-US" sz="2400">
                <a:solidFill>
                  <a:schemeClr val="bg1"/>
                </a:solidFill>
                <a:latin typeface="Arial" panose="020B0604020202020204" pitchFamily="34" charset="0"/>
              </a:endParaRPr>
            </a:p>
          </p:txBody>
        </p:sp>
      </p:grpSp>
      <p:grpSp>
        <p:nvGrpSpPr>
          <p:cNvPr id="3" name="Group 6"/>
          <p:cNvGrpSpPr>
            <a:grpSpLocks/>
          </p:cNvGrpSpPr>
          <p:nvPr/>
        </p:nvGrpSpPr>
        <p:grpSpPr bwMode="auto">
          <a:xfrm>
            <a:off x="4652963" y="2387601"/>
            <a:ext cx="2362200" cy="3427413"/>
            <a:chOff x="1971" y="1504"/>
            <a:chExt cx="1488" cy="2159"/>
          </a:xfrm>
        </p:grpSpPr>
        <p:graphicFrame>
          <p:nvGraphicFramePr>
            <p:cNvPr id="103436" name="Object 7"/>
            <p:cNvGraphicFramePr>
              <a:graphicFrameLocks/>
            </p:cNvGraphicFramePr>
            <p:nvPr/>
          </p:nvGraphicFramePr>
          <p:xfrm>
            <a:off x="1971" y="2523"/>
            <a:ext cx="1488" cy="1140"/>
          </p:xfrm>
          <a:graphic>
            <a:graphicData uri="http://schemas.openxmlformats.org/presentationml/2006/ole">
              <mc:AlternateContent xmlns:mc="http://schemas.openxmlformats.org/markup-compatibility/2006">
                <mc:Choice xmlns:v="urn:schemas-microsoft-com:vml" Requires="v">
                  <p:oleObj name="Clip" r:id="rId5" imgW="3657017" imgH="2805248" progId="MS_ClipArt_Gallery.5">
                    <p:embed/>
                  </p:oleObj>
                </mc:Choice>
                <mc:Fallback>
                  <p:oleObj name="Clip" r:id="rId5" imgW="3657017" imgH="2805248" progId="MS_ClipArt_Gallery.5">
                    <p:embed/>
                    <p:pic>
                      <p:nvPicPr>
                        <p:cNvPr id="103436"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1" y="2523"/>
                          <a:ext cx="1488" cy="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37" name="Rectangle 8"/>
            <p:cNvSpPr>
              <a:spLocks noChangeArrowheads="1"/>
            </p:cNvSpPr>
            <p:nvPr/>
          </p:nvSpPr>
          <p:spPr bwMode="auto">
            <a:xfrm>
              <a:off x="1992" y="1504"/>
              <a:ext cx="1446" cy="289"/>
            </a:xfrm>
            <a:prstGeom prst="rect">
              <a:avLst/>
            </a:prstGeom>
            <a:solidFill>
              <a:srgbClr val="003366"/>
            </a:solidFill>
            <a:ln w="12700">
              <a:solidFill>
                <a:srgbClr val="34001F"/>
              </a:solidFill>
              <a:miter lim="800000"/>
              <a:headEnd/>
              <a:tailEnd/>
            </a:ln>
            <a:effectLst>
              <a:outerShdw dist="107763" dir="2700000" algn="ctr" rotWithShape="0">
                <a:schemeClr val="tx1"/>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sz="2400">
                  <a:solidFill>
                    <a:schemeClr val="bg1"/>
                  </a:solidFill>
                  <a:latin typeface="Arial" panose="020B0604020202020204" pitchFamily="34" charset="0"/>
                </a:rPr>
                <a:t>Ortakëritë</a:t>
              </a:r>
              <a:endParaRPr lang="en-US" altLang="en-US" sz="2400">
                <a:solidFill>
                  <a:schemeClr val="bg1"/>
                </a:solidFill>
                <a:latin typeface="Arial" panose="020B0604020202020204" pitchFamily="34" charset="0"/>
              </a:endParaRPr>
            </a:p>
          </p:txBody>
        </p:sp>
      </p:grpSp>
      <p:grpSp>
        <p:nvGrpSpPr>
          <p:cNvPr id="4" name="Group 9"/>
          <p:cNvGrpSpPr>
            <a:grpSpLocks/>
          </p:cNvGrpSpPr>
          <p:nvPr/>
        </p:nvGrpSpPr>
        <p:grpSpPr bwMode="auto">
          <a:xfrm>
            <a:off x="7543801" y="2387600"/>
            <a:ext cx="2951163" cy="3403600"/>
            <a:chOff x="3792" y="1504"/>
            <a:chExt cx="1859" cy="2144"/>
          </a:xfrm>
        </p:grpSpPr>
        <p:sp>
          <p:nvSpPr>
            <p:cNvPr id="103430" name="Rectangle 10"/>
            <p:cNvSpPr>
              <a:spLocks noChangeArrowheads="1"/>
            </p:cNvSpPr>
            <p:nvPr/>
          </p:nvSpPr>
          <p:spPr bwMode="auto">
            <a:xfrm>
              <a:off x="4047" y="1504"/>
              <a:ext cx="1446" cy="289"/>
            </a:xfrm>
            <a:prstGeom prst="rect">
              <a:avLst/>
            </a:prstGeom>
            <a:solidFill>
              <a:srgbClr val="003366"/>
            </a:solidFill>
            <a:ln w="12700">
              <a:solidFill>
                <a:srgbClr val="34001F"/>
              </a:solidFill>
              <a:miter lim="800000"/>
              <a:headEnd/>
              <a:tailEnd/>
            </a:ln>
            <a:effectLst>
              <a:outerShdw dist="107763" dir="2700000" algn="ctr" rotWithShape="0">
                <a:schemeClr val="tx1"/>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sz="2400">
                  <a:solidFill>
                    <a:schemeClr val="bg1"/>
                  </a:solidFill>
                  <a:latin typeface="Arial" panose="020B0604020202020204" pitchFamily="34" charset="0"/>
                </a:rPr>
                <a:t>Korporatat</a:t>
              </a:r>
              <a:endParaRPr lang="en-US" altLang="en-US" sz="2400">
                <a:solidFill>
                  <a:schemeClr val="bg1"/>
                </a:solidFill>
                <a:latin typeface="Arial" panose="020B0604020202020204" pitchFamily="34" charset="0"/>
              </a:endParaRPr>
            </a:p>
          </p:txBody>
        </p:sp>
        <p:graphicFrame>
          <p:nvGraphicFramePr>
            <p:cNvPr id="103431" name="Object 2"/>
            <p:cNvGraphicFramePr>
              <a:graphicFrameLocks/>
            </p:cNvGraphicFramePr>
            <p:nvPr/>
          </p:nvGraphicFramePr>
          <p:xfrm>
            <a:off x="3792" y="2456"/>
            <a:ext cx="1056" cy="659"/>
          </p:xfrm>
          <a:graphic>
            <a:graphicData uri="http://schemas.openxmlformats.org/presentationml/2006/ole">
              <mc:AlternateContent xmlns:mc="http://schemas.openxmlformats.org/markup-compatibility/2006">
                <mc:Choice xmlns:v="urn:schemas-microsoft-com:vml" Requires="v">
                  <p:oleObj name="Clip" r:id="rId7" imgW="3656951" imgH="2289572" progId="MS_ClipArt_Gallery.5">
                    <p:embed/>
                  </p:oleObj>
                </mc:Choice>
                <mc:Fallback>
                  <p:oleObj name="Clip" r:id="rId7" imgW="3656951" imgH="2289572" progId="MS_ClipArt_Gallery.5">
                    <p:embed/>
                    <p:pic>
                      <p:nvPicPr>
                        <p:cNvPr id="103431" name="Objec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2456"/>
                          <a:ext cx="1056" cy="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2" name="Object 3"/>
            <p:cNvGraphicFramePr>
              <a:graphicFrameLocks/>
            </p:cNvGraphicFramePr>
            <p:nvPr/>
          </p:nvGraphicFramePr>
          <p:xfrm>
            <a:off x="4272" y="2662"/>
            <a:ext cx="1187" cy="741"/>
          </p:xfrm>
          <a:graphic>
            <a:graphicData uri="http://schemas.openxmlformats.org/presentationml/2006/ole">
              <mc:AlternateContent xmlns:mc="http://schemas.openxmlformats.org/markup-compatibility/2006">
                <mc:Choice xmlns:v="urn:schemas-microsoft-com:vml" Requires="v">
                  <p:oleObj name="Clip" r:id="rId7" imgW="3656951" imgH="2289572" progId="MS_ClipArt_Gallery.5">
                    <p:embed/>
                  </p:oleObj>
                </mc:Choice>
                <mc:Fallback>
                  <p:oleObj name="Clip" r:id="rId7" imgW="3656951" imgH="2289572" progId="MS_ClipArt_Gallery.5">
                    <p:embed/>
                    <p:pic>
                      <p:nvPicPr>
                        <p:cNvPr id="103432"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2662"/>
                          <a:ext cx="1187"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3" name="Object 4"/>
            <p:cNvGraphicFramePr>
              <a:graphicFrameLocks/>
            </p:cNvGraphicFramePr>
            <p:nvPr/>
          </p:nvGraphicFramePr>
          <p:xfrm>
            <a:off x="4368" y="2758"/>
            <a:ext cx="1187" cy="741"/>
          </p:xfrm>
          <a:graphic>
            <a:graphicData uri="http://schemas.openxmlformats.org/presentationml/2006/ole">
              <mc:AlternateContent xmlns:mc="http://schemas.openxmlformats.org/markup-compatibility/2006">
                <mc:Choice xmlns:v="urn:schemas-microsoft-com:vml" Requires="v">
                  <p:oleObj name="Clip" r:id="rId7" imgW="3656951" imgH="2289572" progId="MS_ClipArt_Gallery.5">
                    <p:embed/>
                  </p:oleObj>
                </mc:Choice>
                <mc:Fallback>
                  <p:oleObj name="Clip" r:id="rId7" imgW="3656951" imgH="2289572" progId="MS_ClipArt_Gallery.5">
                    <p:embed/>
                    <p:pic>
                      <p:nvPicPr>
                        <p:cNvPr id="103433" name="Object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2758"/>
                          <a:ext cx="1187"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4" name="Object 5"/>
            <p:cNvGraphicFramePr>
              <a:graphicFrameLocks/>
            </p:cNvGraphicFramePr>
            <p:nvPr/>
          </p:nvGraphicFramePr>
          <p:xfrm>
            <a:off x="4464" y="2854"/>
            <a:ext cx="1187" cy="741"/>
          </p:xfrm>
          <a:graphic>
            <a:graphicData uri="http://schemas.openxmlformats.org/presentationml/2006/ole">
              <mc:AlternateContent xmlns:mc="http://schemas.openxmlformats.org/markup-compatibility/2006">
                <mc:Choice xmlns:v="urn:schemas-microsoft-com:vml" Requires="v">
                  <p:oleObj name="Clip" r:id="rId7" imgW="3656951" imgH="2289572" progId="MS_ClipArt_Gallery.5">
                    <p:embed/>
                  </p:oleObj>
                </mc:Choice>
                <mc:Fallback>
                  <p:oleObj name="Clip" r:id="rId7" imgW="3656951" imgH="2289572" progId="MS_ClipArt_Gallery.5">
                    <p:embed/>
                    <p:pic>
                      <p:nvPicPr>
                        <p:cNvPr id="103434" name="Objec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 y="2854"/>
                          <a:ext cx="1187"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5" name="Object 6"/>
            <p:cNvGraphicFramePr>
              <a:graphicFrameLocks/>
            </p:cNvGraphicFramePr>
            <p:nvPr/>
          </p:nvGraphicFramePr>
          <p:xfrm>
            <a:off x="3812" y="2950"/>
            <a:ext cx="1119" cy="698"/>
          </p:xfrm>
          <a:graphic>
            <a:graphicData uri="http://schemas.openxmlformats.org/presentationml/2006/ole">
              <mc:AlternateContent xmlns:mc="http://schemas.openxmlformats.org/markup-compatibility/2006">
                <mc:Choice xmlns:v="urn:schemas-microsoft-com:vml" Requires="v">
                  <p:oleObj name="Clip" r:id="rId7" imgW="3656951" imgH="2289572" progId="MS_ClipArt_Gallery.5">
                    <p:embed/>
                  </p:oleObj>
                </mc:Choice>
                <mc:Fallback>
                  <p:oleObj name="Clip" r:id="rId7" imgW="3656951" imgH="2289572" progId="MS_ClipArt_Gallery.5">
                    <p:embed/>
                    <p:pic>
                      <p:nvPicPr>
                        <p:cNvPr id="103435"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2" y="2950"/>
                          <a:ext cx="1119"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30EAF011-1B97-48A7-85B3-B95A2B65C876}" type="slidenum">
              <a:rPr lang="sq-AL" smtClean="0"/>
              <a:t>68</a:t>
            </a:fld>
            <a:endParaRPr lang="sq-AL"/>
          </a:p>
        </p:txBody>
      </p:sp>
    </p:spTree>
    <p:extLst>
      <p:ext uri="{BB962C8B-B14F-4D97-AF65-F5344CB8AC3E}">
        <p14:creationId xmlns:p14="http://schemas.microsoft.com/office/powerpoint/2010/main" val="149960956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674939" y="214314"/>
            <a:ext cx="7793037" cy="776287"/>
          </a:xfrm>
        </p:spPr>
        <p:txBody>
          <a:bodyPr rtlCol="0">
            <a:normAutofit/>
          </a:bodyPr>
          <a:lstStyle/>
          <a:p>
            <a:pPr>
              <a:defRPr/>
            </a:pPr>
            <a:r>
              <a:rPr lang="sq-AL" dirty="0">
                <a:effectLst>
                  <a:outerShdw blurRad="38100" dist="38100" dir="2700000" algn="tl">
                    <a:srgbClr val="C0C0C0"/>
                  </a:outerShdw>
                </a:effectLst>
              </a:rPr>
              <a:t>Bizneset individuale</a:t>
            </a:r>
            <a:endParaRPr lang="en-US" dirty="0">
              <a:effectLst>
                <a:outerShdw blurRad="38100" dist="38100" dir="2700000" algn="tl">
                  <a:srgbClr val="C0C0C0"/>
                </a:outerShdw>
              </a:effectLst>
            </a:endParaRPr>
          </a:p>
        </p:txBody>
      </p:sp>
      <p:sp>
        <p:nvSpPr>
          <p:cNvPr id="159747" name="Rectangle 3"/>
          <p:cNvSpPr>
            <a:spLocks noGrp="1" noChangeArrowheads="1"/>
          </p:cNvSpPr>
          <p:nvPr>
            <p:ph type="body" sz="half" idx="2"/>
          </p:nvPr>
        </p:nvSpPr>
        <p:spPr>
          <a:xfrm>
            <a:off x="4724400" y="1600201"/>
            <a:ext cx="6854890" cy="4532313"/>
          </a:xfrm>
        </p:spPr>
        <p:txBody>
          <a:bodyPr rtlCol="0">
            <a:normAutofit/>
          </a:bodyPr>
          <a:lstStyle/>
          <a:p>
            <a:pPr>
              <a:buClr>
                <a:schemeClr val="tx2"/>
              </a:buClr>
              <a:defRPr/>
            </a:pPr>
            <a:r>
              <a:rPr lang="sq-AL" dirty="0">
                <a:effectLst>
                  <a:outerShdw blurRad="38100" dist="38100" dir="2700000" algn="tl">
                    <a:srgbClr val="C0C0C0"/>
                  </a:outerShdw>
                </a:effectLst>
              </a:rPr>
              <a:t>Biznes në pronësi të një biznesi</a:t>
            </a:r>
            <a:endParaRPr lang="en-US" dirty="0">
              <a:effectLst>
                <a:outerShdw blurRad="38100" dist="38100" dir="2700000" algn="tl">
                  <a:srgbClr val="C0C0C0"/>
                </a:outerShdw>
              </a:effectLst>
            </a:endParaRPr>
          </a:p>
          <a:p>
            <a:pPr>
              <a:buClr>
                <a:schemeClr val="tx2"/>
              </a:buClr>
              <a:defRPr/>
            </a:pPr>
            <a:r>
              <a:rPr lang="sq-AL" dirty="0">
                <a:effectLst>
                  <a:outerShdw blurRad="38100" dist="38100" dir="2700000" algn="tl">
                    <a:srgbClr val="C0C0C0"/>
                  </a:outerShdw>
                </a:effectLst>
              </a:rPr>
              <a:t>Thjeshtë për t’u themeluar</a:t>
            </a:r>
            <a:endParaRPr lang="en-US" dirty="0">
              <a:effectLst>
                <a:outerShdw blurRad="38100" dist="38100" dir="2700000" algn="tl">
                  <a:srgbClr val="C0C0C0"/>
                </a:outerShdw>
              </a:effectLst>
            </a:endParaRPr>
          </a:p>
          <a:p>
            <a:pPr>
              <a:buClr>
                <a:schemeClr val="tx2"/>
              </a:buClr>
              <a:defRPr/>
            </a:pPr>
            <a:r>
              <a:rPr lang="sq-AL" dirty="0">
                <a:effectLst>
                  <a:outerShdw blurRad="38100" dist="38100" dir="2700000" algn="tl">
                    <a:srgbClr val="C0C0C0"/>
                  </a:outerShdw>
                </a:effectLst>
              </a:rPr>
              <a:t>Pronari i kontrollueshëm</a:t>
            </a:r>
            <a:endParaRPr lang="en-US" dirty="0">
              <a:effectLst>
                <a:outerShdw blurRad="38100" dist="38100" dir="2700000" algn="tl">
                  <a:srgbClr val="C0C0C0"/>
                </a:outerShdw>
              </a:effectLst>
            </a:endParaRPr>
          </a:p>
          <a:p>
            <a:pPr>
              <a:buClr>
                <a:schemeClr val="tx2"/>
              </a:buClr>
              <a:defRPr/>
            </a:pPr>
            <a:r>
              <a:rPr lang="sq-AL" dirty="0">
                <a:effectLst>
                  <a:outerShdw blurRad="38100" dist="38100" dir="2700000" algn="tl">
                    <a:srgbClr val="C0C0C0"/>
                  </a:outerShdw>
                </a:effectLst>
              </a:rPr>
              <a:t>Përparësi në taksa</a:t>
            </a:r>
          </a:p>
          <a:p>
            <a:pPr marL="2743200" indent="-2743200">
              <a:buClr>
                <a:schemeClr val="tx2"/>
              </a:buClr>
              <a:defRPr/>
            </a:pPr>
            <a:r>
              <a:rPr lang="sq-AL" dirty="0">
                <a:effectLst>
                  <a:outerShdw blurRad="38100" dist="38100" dir="2700000" algn="tl">
                    <a:srgbClr val="C0C0C0"/>
                  </a:outerShdw>
                </a:effectLst>
              </a:rPr>
              <a:t>Vështirësi financiare</a:t>
            </a:r>
          </a:p>
          <a:p>
            <a:pPr marL="2743200" indent="-2743200">
              <a:buClr>
                <a:schemeClr val="tx2"/>
              </a:buClr>
              <a:defRPr/>
            </a:pPr>
            <a:r>
              <a:rPr lang="sq-AL" dirty="0">
                <a:effectLst>
                  <a:outerShdw blurRad="38100" dist="38100" dir="2700000" algn="tl">
                    <a:srgbClr val="C0C0C0"/>
                  </a:outerShdw>
                </a:effectLst>
              </a:rPr>
              <a:t>Përgjegjësi personale</a:t>
            </a:r>
            <a:endParaRPr lang="en-US" dirty="0">
              <a:effectLst>
                <a:outerShdw blurRad="38100" dist="38100" dir="2700000" algn="tl">
                  <a:srgbClr val="C0C0C0"/>
                </a:outerShdw>
              </a:effectLst>
            </a:endParaRPr>
          </a:p>
          <a:p>
            <a:pPr>
              <a:buClr>
                <a:schemeClr val="tx2"/>
              </a:buClr>
              <a:defRPr/>
            </a:pPr>
            <a:endParaRPr lang="en-US" dirty="0">
              <a:effectLst>
                <a:outerShdw blurRad="38100" dist="38100" dir="2700000" algn="tl">
                  <a:srgbClr val="C0C0C0"/>
                </a:outerShdw>
              </a:effectLst>
            </a:endParaRPr>
          </a:p>
        </p:txBody>
      </p:sp>
      <p:sp>
        <p:nvSpPr>
          <p:cNvPr id="1054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68AD0E-E646-4D0D-8CB4-0085064A4E59}" type="slidenum">
              <a:rPr lang="en-US" altLang="en-US" sz="1200">
                <a:solidFill>
                  <a:srgbClr val="898989"/>
                </a:solidFill>
                <a:latin typeface="Arial" panose="020B0604020202020204" pitchFamily="34" charset="0"/>
              </a:rPr>
              <a:pPr>
                <a:spcBef>
                  <a:spcPct val="0"/>
                </a:spcBef>
                <a:buFontTx/>
                <a:buNone/>
              </a:pPr>
              <a:t>69</a:t>
            </a:fld>
            <a:endParaRPr lang="en-US" altLang="en-US" sz="1200">
              <a:solidFill>
                <a:srgbClr val="898989"/>
              </a:solidFill>
              <a:latin typeface="Arial" panose="020B0604020202020204" pitchFamily="34" charset="0"/>
            </a:endParaRPr>
          </a:p>
        </p:txBody>
      </p:sp>
      <p:pic>
        <p:nvPicPr>
          <p:cNvPr id="105477" name="Picture 11" descr="c1-illus-01"/>
          <p:cNvPicPr>
            <a:picLocks noChangeAspect="1" noChangeArrowheads="1"/>
          </p:cNvPicPr>
          <p:nvPr/>
        </p:nvPicPr>
        <p:blipFill>
          <a:blip r:embed="rId2">
            <a:extLst>
              <a:ext uri="{28A0092B-C50C-407E-A947-70E740481C1C}">
                <a14:useLocalDpi xmlns:a14="http://schemas.microsoft.com/office/drawing/2010/main" val="0"/>
              </a:ext>
            </a:extLst>
          </a:blip>
          <a:srcRect t="2669" r="67056" b="30510"/>
          <a:stretch>
            <a:fillRect/>
          </a:stretch>
        </p:blipFill>
        <p:spPr bwMode="auto">
          <a:xfrm>
            <a:off x="2057400" y="2057400"/>
            <a:ext cx="26670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2789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52400" y="2260689"/>
            <a:ext cx="1524000" cy="27384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7200" b="1" dirty="0">
                <a:latin typeface="Century Gothic" panose="020B0502020202020204" pitchFamily="34" charset="0"/>
              </a:rPr>
              <a:t>1</a:t>
            </a:r>
          </a:p>
        </p:txBody>
      </p:sp>
      <p:sp>
        <p:nvSpPr>
          <p:cNvPr id="11267" name="Rectangle 4"/>
          <p:cNvSpPr>
            <a:spLocks noChangeArrowheads="1"/>
          </p:cNvSpPr>
          <p:nvPr/>
        </p:nvSpPr>
        <p:spPr bwMode="auto">
          <a:xfrm>
            <a:off x="1676400" y="1275950"/>
            <a:ext cx="9677400" cy="15855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50000"/>
              </a:spcBef>
              <a:buFontTx/>
              <a:buNone/>
            </a:pPr>
            <a:r>
              <a:rPr lang="sq-AL" altLang="en-US" sz="5400" b="1" dirty="0">
                <a:latin typeface="Times New Roman" panose="02020603050405020304" pitchFamily="18" charset="0"/>
              </a:rPr>
              <a:t>Prezantimi i kontabilitetit dhe bizneseve</a:t>
            </a:r>
          </a:p>
        </p:txBody>
      </p:sp>
      <p:sp>
        <p:nvSpPr>
          <p:cNvPr id="11268" name="Text Box 3"/>
          <p:cNvSpPr txBox="1">
            <a:spLocks noChangeArrowheads="1"/>
          </p:cNvSpPr>
          <p:nvPr/>
        </p:nvSpPr>
        <p:spPr bwMode="auto">
          <a:xfrm>
            <a:off x="1676400" y="304800"/>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4800" b="1" dirty="0" err="1">
                <a:latin typeface="Times New Roman" panose="02020603050405020304" pitchFamily="18" charset="0"/>
                <a:cs typeface="Times New Roman" panose="02020603050405020304" pitchFamily="18" charset="0"/>
              </a:rPr>
              <a:t>Kapitulli</a:t>
            </a:r>
            <a:r>
              <a:rPr lang="en-US" altLang="en-US" sz="4800" b="1" dirty="0">
                <a:latin typeface="Times New Roman" panose="02020603050405020304" pitchFamily="18" charset="0"/>
                <a:cs typeface="Times New Roman" panose="02020603050405020304" pitchFamily="18" charset="0"/>
              </a:rPr>
              <a:t> 1</a:t>
            </a:r>
          </a:p>
        </p:txBody>
      </p:sp>
      <p:sp>
        <p:nvSpPr>
          <p:cNvPr id="2" name="Slide Number Placeholder 1"/>
          <p:cNvSpPr>
            <a:spLocks noGrp="1"/>
          </p:cNvSpPr>
          <p:nvPr>
            <p:ph type="sldNum" sz="quarter" idx="12"/>
          </p:nvPr>
        </p:nvSpPr>
        <p:spPr/>
        <p:txBody>
          <a:bodyPr/>
          <a:lstStyle/>
          <a:p>
            <a:fld id="{30EAF011-1B97-48A7-85B3-B95A2B65C876}" type="slidenum">
              <a:rPr lang="sq-AL" smtClean="0"/>
              <a:t>7</a:t>
            </a:fld>
            <a:endParaRPr lang="sq-AL"/>
          </a:p>
        </p:txBody>
      </p:sp>
      <p:pic>
        <p:nvPicPr>
          <p:cNvPr id="4" name="Picture 3">
            <a:extLst>
              <a:ext uri="{FF2B5EF4-FFF2-40B4-BE49-F238E27FC236}">
                <a16:creationId xmlns:a16="http://schemas.microsoft.com/office/drawing/2014/main" id="{6056ABE4-0EDF-C80F-271D-A692E49E5A24}"/>
              </a:ext>
            </a:extLst>
          </p:cNvPr>
          <p:cNvPicPr>
            <a:picLocks noChangeAspect="1"/>
          </p:cNvPicPr>
          <p:nvPr/>
        </p:nvPicPr>
        <p:blipFill>
          <a:blip r:embed="rId3"/>
          <a:stretch>
            <a:fillRect/>
          </a:stretch>
        </p:blipFill>
        <p:spPr>
          <a:xfrm>
            <a:off x="1676400" y="2861512"/>
            <a:ext cx="9677400" cy="3494838"/>
          </a:xfrm>
          <a:prstGeom prst="rect">
            <a:avLst/>
          </a:prstGeom>
          <a:ln>
            <a:solidFill>
              <a:schemeClr val="accent1"/>
            </a:solidFill>
          </a:ln>
        </p:spPr>
      </p:pic>
    </p:spTree>
    <p:extLst>
      <p:ext uri="{BB962C8B-B14F-4D97-AF65-F5344CB8AC3E}">
        <p14:creationId xmlns:p14="http://schemas.microsoft.com/office/powerpoint/2010/main" val="3160339631"/>
      </p:ext>
    </p:extLst>
  </p:cSld>
  <p:clrMapOvr>
    <a:masterClrMapping/>
  </p:clrMapOvr>
  <p:transition spd="slow">
    <p:zoom/>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057400" y="304800"/>
            <a:ext cx="7793038" cy="776288"/>
          </a:xfrm>
        </p:spPr>
        <p:txBody>
          <a:bodyPr rtlCol="0">
            <a:normAutofit/>
          </a:bodyPr>
          <a:lstStyle/>
          <a:p>
            <a:pPr>
              <a:defRPr/>
            </a:pPr>
            <a:r>
              <a:rPr lang="sq-AL" dirty="0">
                <a:effectLst>
                  <a:outerShdw blurRad="38100" dist="38100" dir="2700000" algn="tl">
                    <a:srgbClr val="C0C0C0"/>
                  </a:outerShdw>
                </a:effectLst>
              </a:rPr>
              <a:t>Ortakëria</a:t>
            </a:r>
            <a:endParaRPr lang="en-US" dirty="0">
              <a:effectLst>
                <a:outerShdw blurRad="38100" dist="38100" dir="2700000" algn="tl">
                  <a:srgbClr val="C0C0C0"/>
                </a:outerShdw>
              </a:effectLst>
            </a:endParaRPr>
          </a:p>
        </p:txBody>
      </p:sp>
      <p:sp>
        <p:nvSpPr>
          <p:cNvPr id="160771" name="Rectangle 3"/>
          <p:cNvSpPr>
            <a:spLocks noGrp="1" noChangeArrowheads="1"/>
          </p:cNvSpPr>
          <p:nvPr>
            <p:ph type="body" sz="half" idx="2"/>
          </p:nvPr>
        </p:nvSpPr>
        <p:spPr>
          <a:xfrm>
            <a:off x="5253135" y="2017714"/>
            <a:ext cx="6232849" cy="4459287"/>
          </a:xfrm>
        </p:spPr>
        <p:txBody>
          <a:bodyPr rtlCol="0">
            <a:normAutofit/>
          </a:bodyPr>
          <a:lstStyle/>
          <a:p>
            <a:pPr>
              <a:buClr>
                <a:schemeClr val="tx2"/>
              </a:buClr>
              <a:defRPr/>
            </a:pPr>
            <a:r>
              <a:rPr lang="sq-AL" dirty="0">
                <a:effectLst>
                  <a:outerShdw blurRad="38100" dist="38100" dir="2700000" algn="tl">
                    <a:srgbClr val="C0C0C0"/>
                  </a:outerShdw>
                </a:effectLst>
              </a:rPr>
              <a:t>Dy apo më tepër pronarë</a:t>
            </a:r>
            <a:endParaRPr lang="en-US" dirty="0">
              <a:effectLst>
                <a:outerShdw blurRad="38100" dist="38100" dir="2700000" algn="tl">
                  <a:srgbClr val="C0C0C0"/>
                </a:outerShdw>
              </a:effectLst>
            </a:endParaRPr>
          </a:p>
          <a:p>
            <a:pPr>
              <a:buClr>
                <a:schemeClr val="tx2"/>
              </a:buClr>
              <a:defRPr/>
            </a:pPr>
            <a:r>
              <a:rPr lang="sq-AL" dirty="0">
                <a:effectLst>
                  <a:outerShdw blurRad="38100" dist="38100" dir="2700000" algn="tl">
                    <a:srgbClr val="C0C0C0"/>
                  </a:outerShdw>
                </a:effectLst>
              </a:rPr>
              <a:t>Thjeshtë për t’u themeluar</a:t>
            </a:r>
            <a:endParaRPr lang="en-US" dirty="0">
              <a:effectLst>
                <a:outerShdw blurRad="38100" dist="38100" dir="2700000" algn="tl">
                  <a:srgbClr val="C0C0C0"/>
                </a:outerShdw>
              </a:effectLst>
            </a:endParaRPr>
          </a:p>
          <a:p>
            <a:pPr>
              <a:buClr>
                <a:schemeClr val="tx2"/>
              </a:buClr>
              <a:defRPr/>
            </a:pPr>
            <a:r>
              <a:rPr lang="sq-AL" dirty="0">
                <a:effectLst>
                  <a:outerShdw blurRad="38100" dist="38100" dir="2700000" algn="tl">
                    <a:srgbClr val="C0C0C0"/>
                  </a:outerShdw>
                </a:effectLst>
              </a:rPr>
              <a:t>Kontrolli i ndarë</a:t>
            </a:r>
            <a:endParaRPr lang="en-US" dirty="0">
              <a:effectLst>
                <a:outerShdw blurRad="38100" dist="38100" dir="2700000" algn="tl">
                  <a:srgbClr val="C0C0C0"/>
                </a:outerShdw>
              </a:effectLst>
            </a:endParaRPr>
          </a:p>
          <a:p>
            <a:pPr>
              <a:buClr>
                <a:schemeClr val="tx2"/>
              </a:buClr>
              <a:defRPr/>
            </a:pPr>
            <a:r>
              <a:rPr lang="sq-AL" dirty="0">
                <a:effectLst>
                  <a:outerShdw blurRad="38100" dist="38100" dir="2700000" algn="tl">
                    <a:srgbClr val="C0C0C0"/>
                  </a:outerShdw>
                </a:effectLst>
              </a:rPr>
              <a:t>Aftësi dhe resurse më të gjëra</a:t>
            </a:r>
            <a:endParaRPr lang="en-US" dirty="0">
              <a:effectLst>
                <a:outerShdw blurRad="38100" dist="38100" dir="2700000" algn="tl">
                  <a:srgbClr val="C0C0C0"/>
                </a:outerShdw>
              </a:effectLst>
            </a:endParaRPr>
          </a:p>
          <a:p>
            <a:pPr>
              <a:buClr>
                <a:schemeClr val="tx2"/>
              </a:buClr>
              <a:defRPr/>
            </a:pPr>
            <a:r>
              <a:rPr lang="sq-AL" dirty="0">
                <a:effectLst>
                  <a:outerShdw blurRad="38100" dist="38100" dir="2700000" algn="tl">
                    <a:srgbClr val="C0C0C0"/>
                  </a:outerShdw>
                </a:effectLst>
              </a:rPr>
              <a:t>Përparësi në taksa</a:t>
            </a:r>
            <a:endParaRPr lang="en-US" dirty="0">
              <a:effectLst>
                <a:outerShdw blurRad="38100" dist="38100" dir="2700000" algn="tl">
                  <a:srgbClr val="C0C0C0"/>
                </a:outerShdw>
              </a:effectLst>
            </a:endParaRPr>
          </a:p>
          <a:p>
            <a:pPr marL="2230438" indent="-2230438">
              <a:buClr>
                <a:schemeClr val="tx2"/>
              </a:buClr>
              <a:defRPr/>
            </a:pPr>
            <a:r>
              <a:rPr lang="sq-AL" dirty="0">
                <a:effectLst>
                  <a:outerShdw blurRad="38100" dist="38100" dir="2700000" algn="tl">
                    <a:srgbClr val="C0C0C0"/>
                  </a:outerShdw>
                </a:effectLst>
              </a:rPr>
              <a:t>Përgjegjësi personale</a:t>
            </a:r>
            <a:endParaRPr lang="en-US" dirty="0">
              <a:effectLst>
                <a:outerShdw blurRad="38100" dist="38100" dir="2700000" algn="tl">
                  <a:srgbClr val="C0C0C0"/>
                </a:outerShdw>
              </a:effectLst>
            </a:endParaRPr>
          </a:p>
          <a:p>
            <a:pPr>
              <a:buClr>
                <a:schemeClr val="tx2"/>
              </a:buClr>
              <a:buNone/>
              <a:defRPr/>
            </a:pPr>
            <a:endParaRPr lang="en-US" dirty="0">
              <a:solidFill>
                <a:schemeClr val="tx2"/>
              </a:solidFill>
              <a:effectLst>
                <a:outerShdw blurRad="38100" dist="38100" dir="2700000" algn="tl">
                  <a:srgbClr val="C0C0C0"/>
                </a:outerShdw>
              </a:effectLst>
            </a:endParaRPr>
          </a:p>
        </p:txBody>
      </p:sp>
      <p:sp>
        <p:nvSpPr>
          <p:cNvPr id="10650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E7CB39-DC76-4EBA-AC4B-3FDAA14A906E}" type="slidenum">
              <a:rPr lang="en-US" altLang="en-US" sz="1200">
                <a:solidFill>
                  <a:srgbClr val="898989"/>
                </a:solidFill>
                <a:latin typeface="Arial" panose="020B0604020202020204" pitchFamily="34" charset="0"/>
              </a:rPr>
              <a:pPr>
                <a:spcBef>
                  <a:spcPct val="0"/>
                </a:spcBef>
                <a:buFontTx/>
                <a:buNone/>
              </a:pPr>
              <a:t>70</a:t>
            </a:fld>
            <a:endParaRPr lang="en-US" altLang="en-US" sz="1200">
              <a:solidFill>
                <a:srgbClr val="898989"/>
              </a:solidFill>
              <a:latin typeface="Arial" panose="020B0604020202020204" pitchFamily="34" charset="0"/>
            </a:endParaRPr>
          </a:p>
        </p:txBody>
      </p:sp>
      <p:pic>
        <p:nvPicPr>
          <p:cNvPr id="106501" name="Picture 13" descr="illus-01"/>
          <p:cNvPicPr>
            <a:picLocks noChangeAspect="1" noChangeArrowheads="1"/>
          </p:cNvPicPr>
          <p:nvPr/>
        </p:nvPicPr>
        <p:blipFill>
          <a:blip r:embed="rId2">
            <a:extLst>
              <a:ext uri="{28A0092B-C50C-407E-A947-70E740481C1C}">
                <a14:useLocalDpi xmlns:a14="http://schemas.microsoft.com/office/drawing/2010/main" val="0"/>
              </a:ext>
            </a:extLst>
          </a:blip>
          <a:srcRect l="33504" t="4039" r="34125" b="33295"/>
          <a:stretch>
            <a:fillRect/>
          </a:stretch>
        </p:blipFill>
        <p:spPr bwMode="auto">
          <a:xfrm>
            <a:off x="631371" y="2017714"/>
            <a:ext cx="41148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32446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09800" y="228600"/>
            <a:ext cx="7772400" cy="914400"/>
          </a:xfrm>
          <a:effectLst>
            <a:outerShdw dist="35921" dir="2700000" algn="ctr" rotWithShape="0">
              <a:schemeClr val="bg2"/>
            </a:outerShdw>
          </a:effectLst>
        </p:spPr>
        <p:txBody>
          <a:bodyPr/>
          <a:lstStyle/>
          <a:p>
            <a:pPr eaLnBrk="1" hangingPunct="1"/>
            <a:r>
              <a:rPr lang="sq-AL" altLang="en-US">
                <a:latin typeface="Bodoni MT" panose="02070603080606020203" pitchFamily="18" charset="0"/>
              </a:rPr>
              <a:t>Ortakëritë tipike</a:t>
            </a:r>
            <a:endParaRPr lang="en-US" altLang="en-US">
              <a:latin typeface="Bodoni MT" panose="02070603080606020203" pitchFamily="18" charset="0"/>
            </a:endParaRPr>
          </a:p>
        </p:txBody>
      </p:sp>
      <p:sp>
        <p:nvSpPr>
          <p:cNvPr id="107523" name="Text Box 3"/>
          <p:cNvSpPr txBox="1">
            <a:spLocks noChangeArrowheads="1"/>
          </p:cNvSpPr>
          <p:nvPr/>
        </p:nvSpPr>
        <p:spPr bwMode="auto">
          <a:xfrm>
            <a:off x="3581400" y="1143001"/>
            <a:ext cx="4953000" cy="461963"/>
          </a:xfrm>
          <a:prstGeom prst="rect">
            <a:avLst/>
          </a:prstGeom>
          <a:solidFill>
            <a:srgbClr val="FFFFFF">
              <a:alpha val="50195"/>
            </a:srgb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latin typeface="Arial" panose="020B0604020202020204" pitchFamily="34" charset="0"/>
              </a:rPr>
              <a:t>Shërbimet profesionale si</a:t>
            </a:r>
            <a:r>
              <a:rPr lang="en-US" altLang="en-US" sz="2400" b="1">
                <a:latin typeface="Arial" panose="020B0604020202020204" pitchFamily="34" charset="0"/>
              </a:rPr>
              <a:t>ç</a:t>
            </a:r>
            <a:r>
              <a:rPr lang="sq-AL" altLang="en-US" sz="2400" b="1">
                <a:latin typeface="Arial" panose="020B0604020202020204" pitchFamily="34" charset="0"/>
              </a:rPr>
              <a:t> janë</a:t>
            </a:r>
            <a:r>
              <a:rPr lang="en-US" altLang="en-US" sz="2400" b="1">
                <a:latin typeface="Arial" panose="020B0604020202020204" pitchFamily="34" charset="0"/>
              </a:rPr>
              <a:t>:</a:t>
            </a:r>
          </a:p>
        </p:txBody>
      </p:sp>
      <p:grpSp>
        <p:nvGrpSpPr>
          <p:cNvPr id="2" name="Group 25"/>
          <p:cNvGrpSpPr>
            <a:grpSpLocks/>
          </p:cNvGrpSpPr>
          <p:nvPr/>
        </p:nvGrpSpPr>
        <p:grpSpPr bwMode="auto">
          <a:xfrm>
            <a:off x="7848601" y="1981200"/>
            <a:ext cx="2519363" cy="2051050"/>
            <a:chOff x="3936" y="1200"/>
            <a:chExt cx="1587" cy="1292"/>
          </a:xfrm>
        </p:grpSpPr>
        <p:pic>
          <p:nvPicPr>
            <p:cNvPr id="107537" name="Picture 9" descr="j02824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1342"/>
              <a:ext cx="966"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8" name="Text Box 16"/>
            <p:cNvSpPr txBox="1">
              <a:spLocks noChangeArrowheads="1"/>
            </p:cNvSpPr>
            <p:nvPr/>
          </p:nvSpPr>
          <p:spPr bwMode="auto">
            <a:xfrm>
              <a:off x="3936" y="1200"/>
              <a:ext cx="15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1800" b="1">
                  <a:latin typeface="Arial" panose="020B0604020202020204" pitchFamily="34" charset="0"/>
                </a:rPr>
                <a:t>Firmat e kontabilitetit</a:t>
              </a:r>
              <a:endParaRPr lang="en-US" altLang="en-US" sz="1800" b="1">
                <a:latin typeface="Arial" panose="020B0604020202020204" pitchFamily="34" charset="0"/>
              </a:endParaRPr>
            </a:p>
          </p:txBody>
        </p:sp>
      </p:grpSp>
      <p:grpSp>
        <p:nvGrpSpPr>
          <p:cNvPr id="3" name="Group 24"/>
          <p:cNvGrpSpPr>
            <a:grpSpLocks/>
          </p:cNvGrpSpPr>
          <p:nvPr/>
        </p:nvGrpSpPr>
        <p:grpSpPr bwMode="auto">
          <a:xfrm>
            <a:off x="7924800" y="4191001"/>
            <a:ext cx="2236788" cy="1590675"/>
            <a:chOff x="4032" y="2640"/>
            <a:chExt cx="1409" cy="1002"/>
          </a:xfrm>
        </p:grpSpPr>
        <p:pic>
          <p:nvPicPr>
            <p:cNvPr id="107535" name="Picture 10" descr="j0252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2871"/>
              <a:ext cx="1143"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6" name="Text Box 17"/>
            <p:cNvSpPr txBox="1">
              <a:spLocks noChangeArrowheads="1"/>
            </p:cNvSpPr>
            <p:nvPr/>
          </p:nvSpPr>
          <p:spPr bwMode="auto">
            <a:xfrm>
              <a:off x="4032" y="2640"/>
              <a:ext cx="14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1800" b="1">
                  <a:latin typeface="Arial" panose="020B0604020202020204" pitchFamily="34" charset="0"/>
                </a:rPr>
                <a:t>Firmat arkitektuale</a:t>
              </a:r>
              <a:endParaRPr lang="en-US" altLang="en-US" sz="1800" b="1">
                <a:latin typeface="Arial" panose="020B0604020202020204" pitchFamily="34" charset="0"/>
              </a:endParaRPr>
            </a:p>
          </p:txBody>
        </p:sp>
      </p:grpSp>
      <p:grpSp>
        <p:nvGrpSpPr>
          <p:cNvPr id="4" name="Group 23"/>
          <p:cNvGrpSpPr>
            <a:grpSpLocks/>
          </p:cNvGrpSpPr>
          <p:nvPr/>
        </p:nvGrpSpPr>
        <p:grpSpPr bwMode="auto">
          <a:xfrm>
            <a:off x="5064125" y="3321051"/>
            <a:ext cx="2852738" cy="2093913"/>
            <a:chOff x="2342" y="2323"/>
            <a:chExt cx="1797" cy="1319"/>
          </a:xfrm>
        </p:grpSpPr>
        <p:pic>
          <p:nvPicPr>
            <p:cNvPr id="107533" name="Picture 13" descr="j0186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 y="2492"/>
              <a:ext cx="1146"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4" name="Text Box 18"/>
            <p:cNvSpPr txBox="1">
              <a:spLocks noChangeArrowheads="1"/>
            </p:cNvSpPr>
            <p:nvPr/>
          </p:nvSpPr>
          <p:spPr bwMode="auto">
            <a:xfrm>
              <a:off x="2342" y="2323"/>
              <a:ext cx="17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1800" b="1">
                  <a:latin typeface="Arial" panose="020B0604020202020204" pitchFamily="34" charset="0"/>
                </a:rPr>
                <a:t>Praktikat stomatologjike</a:t>
              </a:r>
              <a:endParaRPr lang="en-US" altLang="en-US" sz="1800" b="1">
                <a:latin typeface="Arial" panose="020B0604020202020204" pitchFamily="34" charset="0"/>
              </a:endParaRPr>
            </a:p>
          </p:txBody>
        </p:sp>
      </p:grpSp>
      <p:grpSp>
        <p:nvGrpSpPr>
          <p:cNvPr id="5" name="Group 21"/>
          <p:cNvGrpSpPr>
            <a:grpSpLocks/>
          </p:cNvGrpSpPr>
          <p:nvPr/>
        </p:nvGrpSpPr>
        <p:grpSpPr bwMode="auto">
          <a:xfrm>
            <a:off x="2209801" y="1349376"/>
            <a:ext cx="3101975" cy="2606675"/>
            <a:chOff x="432" y="850"/>
            <a:chExt cx="1954" cy="1642"/>
          </a:xfrm>
        </p:grpSpPr>
        <p:pic>
          <p:nvPicPr>
            <p:cNvPr id="107531" name="Picture 12" descr="j02810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850"/>
              <a:ext cx="732"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2" name="Text Box 20"/>
            <p:cNvSpPr txBox="1">
              <a:spLocks noChangeArrowheads="1"/>
            </p:cNvSpPr>
            <p:nvPr/>
          </p:nvSpPr>
          <p:spPr bwMode="auto">
            <a:xfrm>
              <a:off x="864" y="1689"/>
              <a:ext cx="15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1800" b="1">
                  <a:latin typeface="Arial" panose="020B0604020202020204" pitchFamily="34" charset="0"/>
                </a:rPr>
                <a:t>Praktikat medicinale</a:t>
              </a:r>
              <a:endParaRPr lang="en-US" altLang="en-US" sz="1800" b="1">
                <a:latin typeface="Arial" panose="020B0604020202020204" pitchFamily="34" charset="0"/>
              </a:endParaRPr>
            </a:p>
          </p:txBody>
        </p:sp>
      </p:grpSp>
      <p:grpSp>
        <p:nvGrpSpPr>
          <p:cNvPr id="6" name="Group 27"/>
          <p:cNvGrpSpPr>
            <a:grpSpLocks/>
          </p:cNvGrpSpPr>
          <p:nvPr/>
        </p:nvGrpSpPr>
        <p:grpSpPr bwMode="auto">
          <a:xfrm>
            <a:off x="1905000" y="4038600"/>
            <a:ext cx="2605088" cy="2209800"/>
            <a:chOff x="240" y="2544"/>
            <a:chExt cx="1641" cy="1392"/>
          </a:xfrm>
        </p:grpSpPr>
        <p:sp>
          <p:nvSpPr>
            <p:cNvPr id="107529" name="Text Box 19"/>
            <p:cNvSpPr txBox="1">
              <a:spLocks noChangeArrowheads="1"/>
            </p:cNvSpPr>
            <p:nvPr/>
          </p:nvSpPr>
          <p:spPr bwMode="auto">
            <a:xfrm>
              <a:off x="480" y="2544"/>
              <a:ext cx="11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q-AL" altLang="en-US" sz="1800" b="1">
                  <a:latin typeface="Arial" panose="020B0604020202020204" pitchFamily="34" charset="0"/>
                </a:rPr>
                <a:t>Firmat juridike</a:t>
              </a:r>
              <a:endParaRPr lang="en-US" altLang="en-US" sz="1800" b="1">
                <a:latin typeface="Arial" panose="020B0604020202020204" pitchFamily="34" charset="0"/>
              </a:endParaRPr>
            </a:p>
          </p:txBody>
        </p:sp>
        <p:pic>
          <p:nvPicPr>
            <p:cNvPr id="107530" name="Picture 26" descr="sca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 y="2728"/>
              <a:ext cx="1641"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6"/>
          <p:cNvSpPr>
            <a:spLocks noGrp="1"/>
          </p:cNvSpPr>
          <p:nvPr>
            <p:ph type="sldNum" sz="quarter" idx="12"/>
          </p:nvPr>
        </p:nvSpPr>
        <p:spPr/>
        <p:txBody>
          <a:bodyPr/>
          <a:lstStyle/>
          <a:p>
            <a:fld id="{30EAF011-1B97-48A7-85B3-B95A2B65C876}" type="slidenum">
              <a:rPr lang="sq-AL" smtClean="0"/>
              <a:t>71</a:t>
            </a:fld>
            <a:endParaRPr lang="sq-AL"/>
          </a:p>
        </p:txBody>
      </p:sp>
    </p:spTree>
    <p:extLst>
      <p:ext uri="{BB962C8B-B14F-4D97-AF65-F5344CB8AC3E}">
        <p14:creationId xmlns:p14="http://schemas.microsoft.com/office/powerpoint/2010/main" val="20342218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5"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674939" y="214314"/>
            <a:ext cx="7793037" cy="776287"/>
          </a:xfrm>
        </p:spPr>
        <p:txBody>
          <a:bodyPr rtlCol="0">
            <a:normAutofit/>
          </a:bodyPr>
          <a:lstStyle/>
          <a:p>
            <a:pPr>
              <a:defRPr/>
            </a:pPr>
            <a:r>
              <a:rPr lang="sq-AL" dirty="0">
                <a:effectLst>
                  <a:outerShdw blurRad="38100" dist="38100" dir="2700000" algn="tl">
                    <a:srgbClr val="C0C0C0"/>
                  </a:outerShdw>
                </a:effectLst>
              </a:rPr>
              <a:t>Korporatat</a:t>
            </a:r>
            <a:endParaRPr lang="en-US" dirty="0">
              <a:effectLst>
                <a:outerShdw blurRad="38100" dist="38100" dir="2700000" algn="tl">
                  <a:srgbClr val="C0C0C0"/>
                </a:outerShdw>
              </a:effectLst>
            </a:endParaRPr>
          </a:p>
        </p:txBody>
      </p:sp>
      <p:sp>
        <p:nvSpPr>
          <p:cNvPr id="161795" name="Rectangle 3"/>
          <p:cNvSpPr>
            <a:spLocks noGrp="1" noChangeArrowheads="1"/>
          </p:cNvSpPr>
          <p:nvPr>
            <p:ph type="body" sz="half" idx="2"/>
          </p:nvPr>
        </p:nvSpPr>
        <p:spPr>
          <a:xfrm>
            <a:off x="4785360" y="1524001"/>
            <a:ext cx="6502400" cy="4608513"/>
          </a:xfrm>
        </p:spPr>
        <p:txBody>
          <a:bodyPr rtlCol="0">
            <a:normAutofit/>
          </a:bodyPr>
          <a:lstStyle/>
          <a:p>
            <a:pPr>
              <a:buClr>
                <a:schemeClr val="tx2"/>
              </a:buClr>
              <a:defRPr/>
            </a:pPr>
            <a:r>
              <a:rPr lang="sq-AL" dirty="0">
                <a:effectLst>
                  <a:outerShdw blurRad="38100" dist="38100" dir="2700000" algn="tl">
                    <a:srgbClr val="C0C0C0"/>
                  </a:outerShdw>
                </a:effectLst>
                <a:latin typeface="Times New Roman" panose="02020603050405020304" pitchFamily="18" charset="0"/>
                <a:cs typeface="Times New Roman" panose="02020603050405020304" pitchFamily="18" charset="0"/>
              </a:rPr>
              <a:t>Entitet legal i ndarë nga pronarët</a:t>
            </a:r>
            <a:endParaRPr 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Clr>
                <a:schemeClr val="tx2"/>
              </a:buClr>
              <a:defRPr/>
            </a:pPr>
            <a:r>
              <a:rPr lang="sq-AL"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Transferim i lehtë i pronësisë</a:t>
            </a:r>
          </a:p>
          <a:p>
            <a:pPr>
              <a:buClr>
                <a:schemeClr val="tx2"/>
              </a:buClr>
              <a:defRPr/>
            </a:pPr>
            <a:r>
              <a:rPr lang="sq-AL" dirty="0">
                <a:effectLst>
                  <a:outerShdw blurRad="38100" dist="38100" dir="2700000" algn="tl">
                    <a:srgbClr val="C0C0C0"/>
                  </a:outerShdw>
                </a:effectLst>
                <a:latin typeface="Times New Roman" panose="02020603050405020304" pitchFamily="18" charset="0"/>
                <a:cs typeface="Times New Roman" panose="02020603050405020304" pitchFamily="18" charset="0"/>
              </a:rPr>
              <a:t>Potencial më i madh për rritje të kapitalit</a:t>
            </a:r>
            <a:endParaRPr 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Clr>
                <a:schemeClr val="tx2"/>
              </a:buClr>
              <a:defRPr/>
            </a:pPr>
            <a:r>
              <a:rPr lang="sq-AL" dirty="0">
                <a:effectLst>
                  <a:outerShdw blurRad="38100" dist="38100" dir="2700000" algn="tl">
                    <a:srgbClr val="C0C0C0"/>
                  </a:outerShdw>
                </a:effectLst>
                <a:latin typeface="Times New Roman" panose="02020603050405020304" pitchFamily="18" charset="0"/>
                <a:cs typeface="Times New Roman" panose="02020603050405020304" pitchFamily="18" charset="0"/>
              </a:rPr>
              <a:t>Përgjegjësi më e vogël legale</a:t>
            </a:r>
            <a:r>
              <a:rPr 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 SHPK</a:t>
            </a:r>
          </a:p>
          <a:p>
            <a:pPr>
              <a:buClr>
                <a:schemeClr val="tx2"/>
              </a:buClr>
              <a:defRPr/>
            </a:pPr>
            <a:r>
              <a:rPr lang="sq-AL"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Trajtim jo i favorshëm tatimor</a:t>
            </a:r>
            <a:endParaRPr 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957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E8B2BD-42E7-4D65-B509-DCF65C3E32BD}" type="slidenum">
              <a:rPr lang="en-US" altLang="en-US" sz="1200">
                <a:solidFill>
                  <a:srgbClr val="898989"/>
                </a:solidFill>
                <a:latin typeface="Arial" panose="020B0604020202020204" pitchFamily="34" charset="0"/>
              </a:rPr>
              <a:pPr>
                <a:spcBef>
                  <a:spcPct val="0"/>
                </a:spcBef>
                <a:buFontTx/>
                <a:buNone/>
              </a:pPr>
              <a:t>72</a:t>
            </a:fld>
            <a:endParaRPr lang="en-US" altLang="en-US" sz="1200">
              <a:solidFill>
                <a:srgbClr val="898989"/>
              </a:solidFill>
              <a:latin typeface="Arial" panose="020B0604020202020204" pitchFamily="34" charset="0"/>
            </a:endParaRPr>
          </a:p>
        </p:txBody>
      </p:sp>
      <p:pic>
        <p:nvPicPr>
          <p:cNvPr id="109573" name="Picture 13" descr="c1-illus-01"/>
          <p:cNvPicPr>
            <a:picLocks noChangeAspect="1" noChangeArrowheads="1"/>
          </p:cNvPicPr>
          <p:nvPr/>
        </p:nvPicPr>
        <p:blipFill>
          <a:blip r:embed="rId2">
            <a:extLst>
              <a:ext uri="{28A0092B-C50C-407E-A947-70E740481C1C}">
                <a14:useLocalDpi xmlns:a14="http://schemas.microsoft.com/office/drawing/2010/main" val="0"/>
              </a:ext>
            </a:extLst>
          </a:blip>
          <a:srcRect l="67691" t="2785" r="2487" b="33295"/>
          <a:stretch>
            <a:fillRect/>
          </a:stretch>
        </p:blipFill>
        <p:spPr bwMode="auto">
          <a:xfrm>
            <a:off x="574040" y="1524001"/>
            <a:ext cx="3581400" cy="398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0871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p:cNvGraphicFramePr>
          <p:nvPr/>
        </p:nvGraphicFramePr>
        <p:xfrm>
          <a:off x="2971800" y="884238"/>
          <a:ext cx="6172200" cy="5537200"/>
        </p:xfrm>
        <a:graphic>
          <a:graphicData uri="http://schemas.openxmlformats.org/presentationml/2006/ole">
            <mc:AlternateContent xmlns:mc="http://schemas.openxmlformats.org/markup-compatibility/2006">
              <mc:Choice xmlns:v="urn:schemas-microsoft-com:vml" Requires="v">
                <p:oleObj name="Clip" r:id="rId3" imgW="5547450" imgH="5493960" progId="MS_ClipArt_Gallery.2">
                  <p:embed/>
                </p:oleObj>
              </mc:Choice>
              <mc:Fallback>
                <p:oleObj name="Clip" r:id="rId3" imgW="5547450" imgH="5493960" progId="MS_ClipArt_Gallery.2">
                  <p:embed/>
                  <p:pic>
                    <p:nvPicPr>
                      <p:cNvPr id="110594"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884238"/>
                        <a:ext cx="61722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Rectangle 3"/>
          <p:cNvSpPr>
            <a:spLocks noChangeArrowheads="1"/>
          </p:cNvSpPr>
          <p:nvPr/>
        </p:nvSpPr>
        <p:spPr bwMode="auto">
          <a:xfrm>
            <a:off x="3200401" y="3881439"/>
            <a:ext cx="5567363" cy="230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100000"/>
              </a:spcBef>
              <a:buFontTx/>
              <a:buNone/>
            </a:pPr>
            <a:r>
              <a:rPr lang="sq-AL" altLang="en-US" sz="2400" b="1" dirty="0">
                <a:latin typeface="Arial" panose="020B0604020202020204" pitchFamily="34" charset="0"/>
              </a:rPr>
              <a:t>Pronarët e korporatës quhen </a:t>
            </a:r>
            <a:r>
              <a:rPr lang="sq-AL" altLang="en-US" sz="2400" b="1" dirty="0">
                <a:solidFill>
                  <a:srgbClr val="FF3823"/>
                </a:solidFill>
                <a:latin typeface="Arial" panose="020B0604020202020204" pitchFamily="34" charset="0"/>
              </a:rPr>
              <a:t>aksionarë</a:t>
            </a:r>
            <a:endParaRPr lang="en-US" altLang="en-US" sz="2400" b="1" dirty="0">
              <a:latin typeface="Arial" panose="020B0604020202020204" pitchFamily="34" charset="0"/>
            </a:endParaRPr>
          </a:p>
          <a:p>
            <a:pPr algn="ctr">
              <a:spcBef>
                <a:spcPct val="100000"/>
              </a:spcBef>
              <a:buFontTx/>
              <a:buNone/>
            </a:pPr>
            <a:r>
              <a:rPr lang="sq-AL" altLang="en-US" sz="2400" b="1" dirty="0">
                <a:latin typeface="Arial" panose="020B0604020202020204" pitchFamily="34" charset="0"/>
              </a:rPr>
              <a:t>Kur korporata emeton vetëm një lloj të aksioneve, ato i quajmë </a:t>
            </a:r>
            <a:r>
              <a:rPr lang="sq-AL" altLang="en-US" sz="2400" b="1" dirty="0">
                <a:solidFill>
                  <a:srgbClr val="FF3823"/>
                </a:solidFill>
                <a:latin typeface="Arial" panose="020B0604020202020204" pitchFamily="34" charset="0"/>
              </a:rPr>
              <a:t>aksione të zakonshme</a:t>
            </a:r>
            <a:r>
              <a:rPr lang="en-US" altLang="en-US" sz="2400" b="1" dirty="0">
                <a:latin typeface="Arial" panose="020B0604020202020204" pitchFamily="34" charset="0"/>
              </a:rPr>
              <a:t> (</a:t>
            </a:r>
            <a:r>
              <a:rPr lang="sq-AL" altLang="en-US" sz="2400" b="1" dirty="0">
                <a:latin typeface="Arial" panose="020B0604020202020204" pitchFamily="34" charset="0"/>
              </a:rPr>
              <a:t>apo aksione kapitale</a:t>
            </a:r>
            <a:r>
              <a:rPr lang="en-US" altLang="en-US" sz="2400" b="1" dirty="0">
                <a:latin typeface="Arial" panose="020B0604020202020204" pitchFamily="34" charset="0"/>
              </a:rPr>
              <a:t>).</a:t>
            </a:r>
            <a:endParaRPr lang="en-US" altLang="en-US" sz="2400" b="1" dirty="0">
              <a:solidFill>
                <a:srgbClr val="9234DB"/>
              </a:solidFill>
              <a:latin typeface="Arial" panose="020B0604020202020204" pitchFamily="34" charset="0"/>
            </a:endParaRPr>
          </a:p>
        </p:txBody>
      </p:sp>
      <p:sp>
        <p:nvSpPr>
          <p:cNvPr id="110596" name="Rectangle 4"/>
          <p:cNvSpPr>
            <a:spLocks noGrp="1" noChangeArrowheads="1"/>
          </p:cNvSpPr>
          <p:nvPr>
            <p:ph type="title"/>
          </p:nvPr>
        </p:nvSpPr>
        <p:spPr>
          <a:xfrm>
            <a:off x="2362201" y="0"/>
            <a:ext cx="7781925" cy="914400"/>
          </a:xfrm>
        </p:spPr>
        <p:txBody>
          <a:bodyPr/>
          <a:lstStyle/>
          <a:p>
            <a:pPr eaLnBrk="1" hangingPunct="1"/>
            <a:r>
              <a:rPr lang="sq-AL" altLang="en-US"/>
              <a:t>Korporatat</a:t>
            </a:r>
          </a:p>
        </p:txBody>
      </p:sp>
      <p:sp>
        <p:nvSpPr>
          <p:cNvPr id="2" name="Slide Number Placeholder 1"/>
          <p:cNvSpPr>
            <a:spLocks noGrp="1"/>
          </p:cNvSpPr>
          <p:nvPr>
            <p:ph type="sldNum" sz="quarter" idx="12"/>
          </p:nvPr>
        </p:nvSpPr>
        <p:spPr/>
        <p:txBody>
          <a:bodyPr/>
          <a:lstStyle/>
          <a:p>
            <a:fld id="{30EAF011-1B97-48A7-85B3-B95A2B65C876}" type="slidenum">
              <a:rPr lang="sq-AL" smtClean="0"/>
              <a:t>73</a:t>
            </a:fld>
            <a:endParaRPr lang="sq-AL"/>
          </a:p>
        </p:txBody>
      </p:sp>
      <p:sp>
        <p:nvSpPr>
          <p:cNvPr id="4" name="TextBox 3">
            <a:extLst>
              <a:ext uri="{FF2B5EF4-FFF2-40B4-BE49-F238E27FC236}">
                <a16:creationId xmlns:a16="http://schemas.microsoft.com/office/drawing/2014/main" id="{7BDAFEAE-5F01-EF4C-0159-3E3E17D15EFB}"/>
              </a:ext>
            </a:extLst>
          </p:cNvPr>
          <p:cNvSpPr txBox="1"/>
          <p:nvPr/>
        </p:nvSpPr>
        <p:spPr>
          <a:xfrm>
            <a:off x="9029700" y="3050443"/>
            <a:ext cx="2438400" cy="646331"/>
          </a:xfrm>
          <a:prstGeom prst="rect">
            <a:avLst/>
          </a:prstGeom>
          <a:noFill/>
        </p:spPr>
        <p:txBody>
          <a:bodyPr wrap="square">
            <a:spAutoFit/>
          </a:bodyPr>
          <a:lstStyle/>
          <a:p>
            <a:pPr algn="ctr"/>
            <a:r>
              <a:rPr lang="en-US" altLang="en-US" sz="1800" b="1" dirty="0">
                <a:solidFill>
                  <a:srgbClr val="FF3823"/>
                </a:solidFill>
                <a:latin typeface="Arial" panose="020B0604020202020204" pitchFamily="34" charset="0"/>
              </a:rPr>
              <a:t>A</a:t>
            </a:r>
            <a:r>
              <a:rPr lang="sq-AL" altLang="en-US" sz="1800" b="1" dirty="0" err="1">
                <a:solidFill>
                  <a:srgbClr val="FF3823"/>
                </a:solidFill>
                <a:latin typeface="Arial" panose="020B0604020202020204" pitchFamily="34" charset="0"/>
              </a:rPr>
              <a:t>ksionarë</a:t>
            </a:r>
            <a:r>
              <a:rPr lang="en-US" altLang="en-US" sz="1800" b="1" dirty="0">
                <a:solidFill>
                  <a:srgbClr val="FF3823"/>
                </a:solidFill>
                <a:latin typeface="Arial" panose="020B0604020202020204" pitchFamily="34" charset="0"/>
              </a:rPr>
              <a:t>t </a:t>
            </a:r>
            <a:r>
              <a:rPr lang="en-US" altLang="en-US" sz="1800" b="1" dirty="0" err="1">
                <a:solidFill>
                  <a:srgbClr val="FF3823"/>
                </a:solidFill>
                <a:latin typeface="Arial" panose="020B0604020202020204" pitchFamily="34" charset="0"/>
              </a:rPr>
              <a:t>ndajnë</a:t>
            </a:r>
            <a:r>
              <a:rPr lang="en-US" altLang="en-US" sz="1800" b="1" dirty="0">
                <a:solidFill>
                  <a:srgbClr val="FF3823"/>
                </a:solidFill>
                <a:latin typeface="Arial" panose="020B0604020202020204" pitchFamily="34" charset="0"/>
              </a:rPr>
              <a:t> </a:t>
            </a:r>
            <a:r>
              <a:rPr lang="en-US" altLang="en-US" sz="1800" b="1" dirty="0" err="1">
                <a:solidFill>
                  <a:srgbClr val="FF3823"/>
                </a:solidFill>
                <a:latin typeface="Arial" panose="020B0604020202020204" pitchFamily="34" charset="0"/>
              </a:rPr>
              <a:t>Dividentë</a:t>
            </a:r>
            <a:endParaRPr lang="sq-AL" dirty="0"/>
          </a:p>
        </p:txBody>
      </p:sp>
      <p:cxnSp>
        <p:nvCxnSpPr>
          <p:cNvPr id="6" name="Straight Arrow Connector 5">
            <a:extLst>
              <a:ext uri="{FF2B5EF4-FFF2-40B4-BE49-F238E27FC236}">
                <a16:creationId xmlns:a16="http://schemas.microsoft.com/office/drawing/2014/main" id="{05801C1C-BC6A-0EEC-9992-A8438B7047B5}"/>
              </a:ext>
            </a:extLst>
          </p:cNvPr>
          <p:cNvCxnSpPr/>
          <p:nvPr/>
        </p:nvCxnSpPr>
        <p:spPr>
          <a:xfrm flipV="1">
            <a:off x="6921910" y="3578942"/>
            <a:ext cx="2792361" cy="9635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9708132"/>
      </p:ext>
    </p:extLst>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09800" y="152400"/>
            <a:ext cx="7772400" cy="762000"/>
          </a:xfrm>
          <a:solidFill>
            <a:srgbClr val="FFFFCC"/>
          </a:solidFill>
          <a:ln>
            <a:solidFill>
              <a:srgbClr val="30086A"/>
            </a:solidFill>
            <a:miter lim="800000"/>
            <a:headEnd/>
            <a:tailEnd/>
          </a:ln>
          <a:effectLst>
            <a:outerShdw dist="107763" dir="2700000" algn="ctr" rotWithShape="0">
              <a:schemeClr val="tx1"/>
            </a:outerShdw>
          </a:effectLst>
        </p:spPr>
        <p:txBody>
          <a:bodyPr/>
          <a:lstStyle/>
          <a:p>
            <a:pPr eaLnBrk="1" hangingPunct="1"/>
            <a:r>
              <a:rPr lang="sq-AL" altLang="en-US"/>
              <a:t>Përparësitë e</a:t>
            </a:r>
            <a:r>
              <a:rPr lang="en-US" altLang="en-US"/>
              <a:t> </a:t>
            </a:r>
            <a:r>
              <a:rPr lang="sq-AL" altLang="en-US"/>
              <a:t>k</a:t>
            </a:r>
            <a:r>
              <a:rPr lang="en-US" altLang="en-US"/>
              <a:t>orporat</a:t>
            </a:r>
            <a:r>
              <a:rPr lang="sq-AL" altLang="en-US"/>
              <a:t>ës</a:t>
            </a:r>
            <a:endParaRPr lang="en-US" altLang="en-US"/>
          </a:p>
        </p:txBody>
      </p:sp>
      <p:sp>
        <p:nvSpPr>
          <p:cNvPr id="586755" name="Text Box 3"/>
          <p:cNvSpPr txBox="1">
            <a:spLocks noChangeArrowheads="1"/>
          </p:cNvSpPr>
          <p:nvPr/>
        </p:nvSpPr>
        <p:spPr bwMode="auto">
          <a:xfrm>
            <a:off x="426720" y="1600200"/>
            <a:ext cx="1111504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lstStyle>
            <a:lvl1pPr marL="461963" indent="-4619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15000"/>
              </a:spcBef>
              <a:buClr>
                <a:schemeClr val="accent2"/>
              </a:buClr>
              <a:buSzPct val="90000"/>
              <a:buFont typeface="Wingdings" panose="05000000000000000000" pitchFamily="2" charset="2"/>
              <a:buChar char="ü"/>
            </a:pPr>
            <a:r>
              <a:rPr lang="sq-AL" altLang="en-US" sz="2800" dirty="0">
                <a:latin typeface="Times New Roman" panose="02020603050405020304" pitchFamily="18" charset="0"/>
              </a:rPr>
              <a:t>Korporatat kanë jetë të vazhdueshme, të ndarë nga ato të pronarëve të tyre</a:t>
            </a:r>
            <a:r>
              <a:rPr lang="en-US" altLang="en-US" sz="2800" dirty="0">
                <a:latin typeface="Times New Roman" panose="02020603050405020304" pitchFamily="18" charset="0"/>
              </a:rPr>
              <a:t>.</a:t>
            </a:r>
          </a:p>
          <a:p>
            <a:pPr algn="just">
              <a:spcBef>
                <a:spcPct val="15000"/>
              </a:spcBef>
              <a:buClr>
                <a:schemeClr val="accent2"/>
              </a:buClr>
              <a:buSzPct val="90000"/>
              <a:buFont typeface="Wingdings" panose="05000000000000000000" pitchFamily="2" charset="2"/>
              <a:buChar char="ü"/>
            </a:pPr>
            <a:r>
              <a:rPr lang="sl-SI" altLang="en-US" sz="2800" dirty="0">
                <a:latin typeface="Times New Roman" panose="02020603050405020304" pitchFamily="18" charset="0"/>
              </a:rPr>
              <a:t>Aksionar</a:t>
            </a:r>
            <a:r>
              <a:rPr lang="sq-AL" altLang="en-US" sz="2800" dirty="0">
                <a:latin typeface="Times New Roman" panose="02020603050405020304" pitchFamily="18" charset="0"/>
              </a:rPr>
              <a:t>ët nuk janë personalisht përgjegjës për borxhet e një korporate</a:t>
            </a:r>
            <a:r>
              <a:rPr lang="en-US" altLang="en-US" sz="2800" dirty="0">
                <a:latin typeface="Times New Roman" panose="02020603050405020304" pitchFamily="18" charset="0"/>
              </a:rPr>
              <a:t> </a:t>
            </a:r>
            <a:r>
              <a:rPr lang="en-US" altLang="en-US" sz="2800" b="1" i="1" dirty="0">
                <a:latin typeface="Times New Roman" panose="02020603050405020304" pitchFamily="18" charset="0"/>
              </a:rPr>
              <a:t>(</a:t>
            </a:r>
            <a:r>
              <a:rPr lang="sq-AL" altLang="en-US" sz="2800" b="1" i="1" dirty="0">
                <a:latin typeface="Times New Roman" panose="02020603050405020304" pitchFamily="18" charset="0"/>
              </a:rPr>
              <a:t>përgjegjësi e kufizuar</a:t>
            </a:r>
            <a:r>
              <a:rPr lang="en-US" altLang="en-US" sz="2800" b="1" i="1" dirty="0">
                <a:latin typeface="Times New Roman" panose="02020603050405020304" pitchFamily="18" charset="0"/>
              </a:rPr>
              <a:t>).</a:t>
            </a:r>
          </a:p>
          <a:p>
            <a:pPr algn="just">
              <a:spcBef>
                <a:spcPct val="15000"/>
              </a:spcBef>
              <a:buClr>
                <a:schemeClr val="accent2"/>
              </a:buClr>
              <a:buSzPct val="90000"/>
              <a:buFont typeface="Wingdings" panose="05000000000000000000" pitchFamily="2" charset="2"/>
              <a:buChar char="ü"/>
            </a:pPr>
            <a:r>
              <a:rPr lang="sq-AL" altLang="en-US" sz="2800" dirty="0">
                <a:latin typeface="Times New Roman" panose="02020603050405020304" pitchFamily="18" charset="0"/>
              </a:rPr>
              <a:t>Në shumicën e korporatave, aksionarët nuk menaxhojnë kompanitë</a:t>
            </a:r>
            <a:r>
              <a:rPr lang="en-US" altLang="en-US" sz="2800" dirty="0">
                <a:latin typeface="Times New Roman" panose="02020603050405020304" pitchFamily="18" charset="0"/>
              </a:rPr>
              <a:t>.</a:t>
            </a:r>
            <a:r>
              <a:rPr lang="sq-AL" altLang="en-US" sz="2800" dirty="0">
                <a:latin typeface="Times New Roman" panose="02020603050405020304" pitchFamily="18" charset="0"/>
              </a:rPr>
              <a:t> Ata zgjedhin </a:t>
            </a:r>
            <a:r>
              <a:rPr lang="en-US" altLang="en-US" sz="2800" b="1" i="1" dirty="0">
                <a:latin typeface="Times New Roman" panose="02020603050405020304" pitchFamily="18" charset="0"/>
              </a:rPr>
              <a:t>m</a:t>
            </a:r>
            <a:r>
              <a:rPr lang="sq-AL" altLang="en-US" sz="2800" b="1" i="1" dirty="0">
                <a:latin typeface="Times New Roman" panose="02020603050405020304" pitchFamily="18" charset="0"/>
              </a:rPr>
              <a:t>e</a:t>
            </a:r>
            <a:r>
              <a:rPr lang="en-US" altLang="en-US" sz="2800" b="1" i="1" dirty="0">
                <a:latin typeface="Times New Roman" panose="02020603050405020304" pitchFamily="18" charset="0"/>
              </a:rPr>
              <a:t>nag</a:t>
            </a:r>
            <a:r>
              <a:rPr lang="sq-AL" altLang="en-US" sz="2800" b="1" i="1" dirty="0">
                <a:latin typeface="Times New Roman" panose="02020603050405020304" pitchFamily="18" charset="0"/>
              </a:rPr>
              <a:t>j</a:t>
            </a:r>
            <a:r>
              <a:rPr lang="en-US" altLang="en-US" sz="2800" b="1" i="1" dirty="0" err="1">
                <a:latin typeface="Times New Roman" panose="02020603050405020304" pitchFamily="18" charset="0"/>
              </a:rPr>
              <a:t>er</a:t>
            </a:r>
            <a:r>
              <a:rPr lang="sq-AL" altLang="en-US" sz="2800" b="1" i="1" dirty="0">
                <a:latin typeface="Times New Roman" panose="02020603050405020304" pitchFamily="18" charset="0"/>
              </a:rPr>
              <a:t>ë profesional të cilët udhëheqin kompaninë</a:t>
            </a:r>
            <a:r>
              <a:rPr lang="en-US" altLang="en-US" sz="2800" dirty="0">
                <a:latin typeface="Times New Roman" panose="02020603050405020304" pitchFamily="18" charset="0"/>
              </a:rPr>
              <a:t>.</a:t>
            </a:r>
          </a:p>
          <a:p>
            <a:pPr algn="just">
              <a:spcBef>
                <a:spcPct val="15000"/>
              </a:spcBef>
              <a:buClr>
                <a:schemeClr val="accent2"/>
              </a:buClr>
              <a:buSzPct val="90000"/>
              <a:buFont typeface="Wingdings" panose="05000000000000000000" pitchFamily="2" charset="2"/>
              <a:buChar char="ü"/>
            </a:pPr>
            <a:r>
              <a:rPr lang="sq-AL" altLang="en-US" sz="2800" dirty="0">
                <a:latin typeface="Times New Roman" panose="02020603050405020304" pitchFamily="18" charset="0"/>
              </a:rPr>
              <a:t>Aksionarët nuk mund të hyjnë në kontakte ose marrëveshje që janë lidhëse për një korporatë përderisa ata nuk janë menaxherë e as drejtorë.</a:t>
            </a:r>
            <a:endParaRPr lang="en-US" altLang="en-US" sz="2800" b="1" i="1" dirty="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74</a:t>
            </a:fld>
            <a:endParaRPr lang="sq-AL"/>
          </a:p>
        </p:txBody>
      </p:sp>
    </p:spTree>
    <p:extLst>
      <p:ext uri="{BB962C8B-B14F-4D97-AF65-F5344CB8AC3E}">
        <p14:creationId xmlns:p14="http://schemas.microsoft.com/office/powerpoint/2010/main" val="1419717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6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6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67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6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ChangeArrowheads="1"/>
          </p:cNvSpPr>
          <p:nvPr/>
        </p:nvSpPr>
        <p:spPr bwMode="auto">
          <a:xfrm>
            <a:off x="2286000" y="228600"/>
            <a:ext cx="7772400" cy="762000"/>
          </a:xfrm>
          <a:prstGeom prst="rect">
            <a:avLst/>
          </a:prstGeom>
          <a:solidFill>
            <a:srgbClr val="990000"/>
          </a:solidFill>
          <a:ln w="9525">
            <a:solidFill>
              <a:srgbClr val="30086A"/>
            </a:solidFill>
            <a:miter lim="800000"/>
            <a:headEnd/>
            <a:tailEnd/>
          </a:ln>
          <a:effectLst>
            <a:outerShdw dist="107763" dir="2700000" algn="ctr" rotWithShape="0">
              <a:schemeClr val="tx1"/>
            </a:outerShdw>
          </a:effectLst>
        </p:spPr>
        <p:txBody>
          <a:bodyPr anchor="ctr"/>
          <a:lstStyle/>
          <a:p>
            <a:pPr algn="ctr" eaLnBrk="1" hangingPunct="1">
              <a:defRPr/>
            </a:pPr>
            <a:r>
              <a:rPr lang="sq-AL" sz="4400">
                <a:solidFill>
                  <a:schemeClr val="bg1"/>
                </a:solidFill>
                <a:effectLst>
                  <a:outerShdw blurRad="38100" dist="38100" dir="2700000" algn="tl">
                    <a:srgbClr val="000000"/>
                  </a:outerShdw>
                </a:effectLst>
              </a:rPr>
              <a:t>Mangësitë e</a:t>
            </a:r>
            <a:r>
              <a:rPr lang="en-US" sz="4400">
                <a:solidFill>
                  <a:schemeClr val="bg1"/>
                </a:solidFill>
                <a:effectLst>
                  <a:outerShdw blurRad="38100" dist="38100" dir="2700000" algn="tl">
                    <a:srgbClr val="000000"/>
                  </a:outerShdw>
                </a:effectLst>
              </a:rPr>
              <a:t> </a:t>
            </a:r>
            <a:r>
              <a:rPr lang="sq-AL" sz="4400">
                <a:solidFill>
                  <a:schemeClr val="bg1"/>
                </a:solidFill>
                <a:effectLst>
                  <a:outerShdw blurRad="38100" dist="38100" dir="2700000" algn="tl">
                    <a:srgbClr val="000000"/>
                  </a:outerShdw>
                </a:effectLst>
              </a:rPr>
              <a:t>k</a:t>
            </a:r>
            <a:r>
              <a:rPr lang="en-US" sz="4400">
                <a:solidFill>
                  <a:schemeClr val="bg1"/>
                </a:solidFill>
                <a:effectLst>
                  <a:outerShdw blurRad="38100" dist="38100" dir="2700000" algn="tl">
                    <a:srgbClr val="000000"/>
                  </a:outerShdw>
                </a:effectLst>
              </a:rPr>
              <a:t>orporat</a:t>
            </a:r>
            <a:r>
              <a:rPr lang="sq-AL" sz="4400">
                <a:solidFill>
                  <a:schemeClr val="bg1"/>
                </a:solidFill>
                <a:effectLst>
                  <a:outerShdw blurRad="38100" dist="38100" dir="2700000" algn="tl">
                    <a:srgbClr val="000000"/>
                  </a:outerShdw>
                </a:effectLst>
              </a:rPr>
              <a:t>ës</a:t>
            </a:r>
            <a:endParaRPr lang="en-US" sz="4400">
              <a:solidFill>
                <a:schemeClr val="bg1"/>
              </a:solidFill>
              <a:effectLst>
                <a:outerShdw blurRad="38100" dist="38100" dir="2700000" algn="tl">
                  <a:srgbClr val="000000"/>
                </a:outerShdw>
              </a:effectLst>
            </a:endParaRPr>
          </a:p>
        </p:txBody>
      </p:sp>
      <p:sp>
        <p:nvSpPr>
          <p:cNvPr id="588803" name="Text Box 3"/>
          <p:cNvSpPr txBox="1">
            <a:spLocks noChangeArrowheads="1"/>
          </p:cNvSpPr>
          <p:nvPr/>
        </p:nvSpPr>
        <p:spPr bwMode="auto">
          <a:xfrm>
            <a:off x="477520" y="1524000"/>
            <a:ext cx="1113536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15000"/>
              </a:spcBef>
              <a:buClr>
                <a:srgbClr val="990000"/>
              </a:buClr>
              <a:buSzPct val="90000"/>
              <a:buFont typeface="Wingdings" panose="05000000000000000000" pitchFamily="2" charset="2"/>
              <a:buChar char="§"/>
            </a:pPr>
            <a:r>
              <a:rPr lang="sq-AL" altLang="en-US" sz="2400" dirty="0">
                <a:latin typeface="Times New Roman" panose="02020603050405020304" pitchFamily="18" charset="0"/>
              </a:rPr>
              <a:t>Pjesa më e madhe e korporatave duhet të paguajnë taksa mbi të ardhurat e tyre.</a:t>
            </a:r>
            <a:endParaRPr lang="en-US" altLang="en-US" sz="2400" dirty="0">
              <a:latin typeface="Times New Roman" panose="02020603050405020304" pitchFamily="18" charset="0"/>
            </a:endParaRPr>
          </a:p>
          <a:p>
            <a:pPr algn="just">
              <a:lnSpc>
                <a:spcPct val="150000"/>
              </a:lnSpc>
              <a:spcBef>
                <a:spcPct val="15000"/>
              </a:spcBef>
              <a:buClr>
                <a:srgbClr val="990000"/>
              </a:buClr>
              <a:buSzPct val="90000"/>
              <a:buFont typeface="Wingdings" panose="05000000000000000000" pitchFamily="2" charset="2"/>
              <a:buChar char="§"/>
            </a:pPr>
            <a:r>
              <a:rPr lang="sq-AL" altLang="en-US" sz="2400" dirty="0">
                <a:latin typeface="Times New Roman" panose="02020603050405020304" pitchFamily="18" charset="0"/>
              </a:rPr>
              <a:t>Korporatat janë të rregulluara nga agjenci të ndryshme të shtetit ose të qeverisë.</a:t>
            </a:r>
            <a:r>
              <a:rPr lang="en-US" altLang="en-US" sz="2400" dirty="0">
                <a:latin typeface="Times New Roman" panose="02020603050405020304" pitchFamily="18" charset="0"/>
              </a:rPr>
              <a:t> </a:t>
            </a:r>
          </a:p>
          <a:p>
            <a:pPr algn="just">
              <a:lnSpc>
                <a:spcPct val="150000"/>
              </a:lnSpc>
              <a:spcBef>
                <a:spcPct val="15000"/>
              </a:spcBef>
              <a:buClr>
                <a:srgbClr val="990000"/>
              </a:buClr>
              <a:buSzPct val="90000"/>
              <a:buFont typeface="Wingdings" panose="05000000000000000000" pitchFamily="2" charset="2"/>
              <a:buChar char="§"/>
            </a:pPr>
            <a:r>
              <a:rPr lang="sq-AL" altLang="en-US" sz="2400" dirty="0">
                <a:latin typeface="Times New Roman" panose="02020603050405020304" pitchFamily="18" charset="0"/>
              </a:rPr>
              <a:t>Zbatimi i këtyre rregulloreve është me kosto</a:t>
            </a:r>
            <a:r>
              <a:rPr lang="en-US" altLang="en-US" sz="2400" dirty="0">
                <a:latin typeface="Times New Roman" panose="02020603050405020304" pitchFamily="18" charset="0"/>
              </a:rPr>
              <a:t>.</a:t>
            </a:r>
          </a:p>
          <a:p>
            <a:pPr algn="just">
              <a:lnSpc>
                <a:spcPct val="150000"/>
              </a:lnSpc>
              <a:spcBef>
                <a:spcPct val="15000"/>
              </a:spcBef>
              <a:buClr>
                <a:srgbClr val="990000"/>
              </a:buClr>
              <a:buSzPct val="90000"/>
              <a:buFont typeface="Wingdings" panose="05000000000000000000" pitchFamily="2" charset="2"/>
              <a:buChar char="§"/>
            </a:pPr>
            <a:r>
              <a:rPr lang="sq-AL" altLang="en-US" sz="2400" dirty="0">
                <a:latin typeface="Times New Roman" panose="02020603050405020304" pitchFamily="18" charset="0"/>
              </a:rPr>
              <a:t>Disa shpalosje të kërkuara mund të jenë të dobishme për konkurrentët.</a:t>
            </a:r>
            <a:endParaRPr lang="en-US" altLang="en-US" sz="2400" dirty="0">
              <a:latin typeface="Times New Roman" panose="02020603050405020304" pitchFamily="18" charset="0"/>
            </a:endParaRPr>
          </a:p>
          <a:p>
            <a:pPr algn="just">
              <a:lnSpc>
                <a:spcPct val="150000"/>
              </a:lnSpc>
              <a:spcBef>
                <a:spcPct val="15000"/>
              </a:spcBef>
              <a:buClr>
                <a:srgbClr val="990000"/>
              </a:buClr>
              <a:buSzPct val="90000"/>
              <a:buFont typeface="Wingdings" panose="05000000000000000000" pitchFamily="2" charset="2"/>
              <a:buChar char="§"/>
            </a:pPr>
            <a:r>
              <a:rPr lang="sq-AL" altLang="en-US" sz="2400" dirty="0">
                <a:latin typeface="Times New Roman" panose="02020603050405020304" pitchFamily="18" charset="0"/>
              </a:rPr>
              <a:t>Korporatat më të mëdha është vështirë menaxhohen</a:t>
            </a:r>
            <a:r>
              <a:rPr lang="en-US" altLang="en-US" sz="2400" dirty="0">
                <a:latin typeface="Times New Roman" panose="02020603050405020304" pitchFamily="18" charset="0"/>
              </a:rPr>
              <a:t>.</a:t>
            </a:r>
          </a:p>
          <a:p>
            <a:pPr algn="just">
              <a:lnSpc>
                <a:spcPct val="150000"/>
              </a:lnSpc>
              <a:spcBef>
                <a:spcPct val="15000"/>
              </a:spcBef>
              <a:buClr>
                <a:srgbClr val="990000"/>
              </a:buClr>
              <a:buSzPct val="90000"/>
              <a:buFont typeface="Wingdings" panose="05000000000000000000" pitchFamily="2" charset="2"/>
              <a:buChar char="§"/>
            </a:pPr>
            <a:r>
              <a:rPr lang="sq-AL" altLang="en-US" sz="2400" dirty="0">
                <a:latin typeface="Times New Roman" panose="02020603050405020304" pitchFamily="18" charset="0"/>
              </a:rPr>
              <a:t>Pronarët e korporatave zakonisht nuk kanë mundësi të njihen me informacionin e aktivitetit ditor të kompanisë së tyre.</a:t>
            </a:r>
            <a:endParaRPr lang="en-US" altLang="en-US" sz="2400" dirty="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75</a:t>
            </a:fld>
            <a:endParaRPr lang="sq-AL"/>
          </a:p>
        </p:txBody>
      </p:sp>
    </p:spTree>
    <p:extLst>
      <p:ext uri="{BB962C8B-B14F-4D97-AF65-F5344CB8AC3E}">
        <p14:creationId xmlns:p14="http://schemas.microsoft.com/office/powerpoint/2010/main" val="2380503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8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8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8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8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88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8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7"/>
          <p:cNvGraphicFramePr>
            <a:graphicFrameLocks noChangeAspect="1"/>
          </p:cNvGraphicFramePr>
          <p:nvPr/>
        </p:nvGraphicFramePr>
        <p:xfrm>
          <a:off x="2743200" y="1905001"/>
          <a:ext cx="6921500" cy="4081463"/>
        </p:xfrm>
        <a:graphic>
          <a:graphicData uri="http://schemas.openxmlformats.org/presentationml/2006/ole">
            <mc:AlternateContent xmlns:mc="http://schemas.openxmlformats.org/markup-compatibility/2006">
              <mc:Choice xmlns:v="urn:schemas-microsoft-com:vml" Requires="v">
                <p:oleObj r:id="rId3" imgW="6919560" imgH="4078577" progId="Excel.Chart.8">
                  <p:embed/>
                </p:oleObj>
              </mc:Choice>
              <mc:Fallback>
                <p:oleObj r:id="rId3" imgW="6919560" imgH="4078577" progId="Excel.Chart.8">
                  <p:embed/>
                  <p:pic>
                    <p:nvPicPr>
                      <p:cNvPr id="11673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1"/>
                        <a:ext cx="69215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39" name="Rectangle 9"/>
          <p:cNvSpPr>
            <a:spLocks noGrp="1" noChangeArrowheads="1"/>
          </p:cNvSpPr>
          <p:nvPr>
            <p:ph type="title"/>
          </p:nvPr>
        </p:nvSpPr>
        <p:spPr>
          <a:xfrm>
            <a:off x="2286000" y="228600"/>
            <a:ext cx="7543800" cy="914400"/>
          </a:xfrm>
        </p:spPr>
        <p:txBody>
          <a:bodyPr anchor="t"/>
          <a:lstStyle/>
          <a:p>
            <a:pPr eaLnBrk="1" hangingPunct="1"/>
            <a:r>
              <a:rPr lang="sq-AL" altLang="en-US"/>
              <a:t>Kush dominon</a:t>
            </a:r>
            <a:r>
              <a:rPr lang="en-US" altLang="en-US"/>
              <a:t>?</a:t>
            </a:r>
          </a:p>
        </p:txBody>
      </p:sp>
      <p:sp>
        <p:nvSpPr>
          <p:cNvPr id="2" name="Slide Number Placeholder 1"/>
          <p:cNvSpPr>
            <a:spLocks noGrp="1"/>
          </p:cNvSpPr>
          <p:nvPr>
            <p:ph type="sldNum" sz="quarter" idx="12"/>
          </p:nvPr>
        </p:nvSpPr>
        <p:spPr/>
        <p:txBody>
          <a:bodyPr/>
          <a:lstStyle/>
          <a:p>
            <a:fld id="{30EAF011-1B97-48A7-85B3-B95A2B65C876}" type="slidenum">
              <a:rPr lang="sq-AL" smtClean="0"/>
              <a:t>76</a:t>
            </a:fld>
            <a:endParaRPr lang="sq-AL"/>
          </a:p>
        </p:txBody>
      </p:sp>
    </p:spTree>
    <p:extLst>
      <p:ext uri="{BB962C8B-B14F-4D97-AF65-F5344CB8AC3E}">
        <p14:creationId xmlns:p14="http://schemas.microsoft.com/office/powerpoint/2010/main" val="317412982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828800" y="0"/>
            <a:ext cx="8534400" cy="990600"/>
          </a:xfrm>
        </p:spPr>
        <p:txBody>
          <a:bodyPr vert="horz" lIns="90488" tIns="44450" rIns="90488" bIns="44450" rtlCol="0" anchor="ctr">
            <a:normAutofit/>
          </a:bodyPr>
          <a:lstStyle/>
          <a:p>
            <a:pPr eaLnBrk="1" hangingPunct="1"/>
            <a:r>
              <a:rPr lang="sq-AL" altLang="en-US" sz="2400"/>
              <a:t>Zhvillimi i kontabilitetit financiar dhe standardeve të raportimit</a:t>
            </a:r>
            <a:endParaRPr lang="en-US" altLang="en-US" sz="2400"/>
          </a:p>
        </p:txBody>
      </p:sp>
      <p:graphicFrame>
        <p:nvGraphicFramePr>
          <p:cNvPr id="118787" name="Object 3"/>
          <p:cNvGraphicFramePr>
            <a:graphicFrameLocks/>
          </p:cNvGraphicFramePr>
          <p:nvPr/>
        </p:nvGraphicFramePr>
        <p:xfrm>
          <a:off x="2133600" y="1676400"/>
          <a:ext cx="7924800" cy="4579938"/>
        </p:xfrm>
        <a:graphic>
          <a:graphicData uri="http://schemas.openxmlformats.org/presentationml/2006/ole">
            <mc:AlternateContent xmlns:mc="http://schemas.openxmlformats.org/markup-compatibility/2006">
              <mc:Choice xmlns:v="urn:schemas-microsoft-com:vml" Requires="v">
                <p:oleObj name="WordArt" r:id="rId2" imgW="6042766" imgH="4008096" progId="MSWordArt.2">
                  <p:embed/>
                </p:oleObj>
              </mc:Choice>
              <mc:Fallback>
                <p:oleObj name="WordArt" r:id="rId2" imgW="6042766" imgH="4008096" progId="MSWordArt.2">
                  <p:embed/>
                  <p:pic>
                    <p:nvPicPr>
                      <p:cNvPr id="118787"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792480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8" name="Oval 4"/>
          <p:cNvSpPr>
            <a:spLocks noChangeArrowheads="1"/>
          </p:cNvSpPr>
          <p:nvPr/>
        </p:nvSpPr>
        <p:spPr bwMode="auto">
          <a:xfrm>
            <a:off x="4114800" y="2276476"/>
            <a:ext cx="3962400" cy="3425825"/>
          </a:xfrm>
          <a:prstGeom prst="ellipse">
            <a:avLst/>
          </a:prstGeom>
          <a:solidFill>
            <a:schemeClr val="tx1"/>
          </a:solidFill>
          <a:ln w="12700">
            <a:solidFill>
              <a:schemeClr val="bg2"/>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chemeClr val="bg1"/>
                </a:solidFill>
                <a:latin typeface="Arial" panose="020B0604020202020204" pitchFamily="34" charset="0"/>
              </a:rPr>
              <a:t> Parimet </a:t>
            </a:r>
          </a:p>
          <a:p>
            <a:pPr algn="ctr">
              <a:spcBef>
                <a:spcPct val="0"/>
              </a:spcBef>
              <a:buFontTx/>
              <a:buNone/>
            </a:pPr>
            <a:r>
              <a:rPr lang="en-US" altLang="en-US" b="1">
                <a:solidFill>
                  <a:schemeClr val="bg1"/>
                </a:solidFill>
                <a:latin typeface="Arial" panose="020B0604020202020204" pitchFamily="34" charset="0"/>
              </a:rPr>
              <a:t>e </a:t>
            </a:r>
          </a:p>
          <a:p>
            <a:pPr algn="ctr">
              <a:spcBef>
                <a:spcPct val="0"/>
              </a:spcBef>
              <a:buFontTx/>
              <a:buNone/>
            </a:pPr>
            <a:r>
              <a:rPr lang="sq-AL" altLang="en-US" b="1">
                <a:solidFill>
                  <a:schemeClr val="bg1"/>
                </a:solidFill>
                <a:latin typeface="Arial" panose="020B0604020202020204" pitchFamily="34" charset="0"/>
              </a:rPr>
              <a:t>Kon</a:t>
            </a:r>
            <a:r>
              <a:rPr lang="en-US" altLang="en-US" b="1">
                <a:solidFill>
                  <a:schemeClr val="bg1"/>
                </a:solidFill>
                <a:latin typeface="Arial" panose="020B0604020202020204" pitchFamily="34" charset="0"/>
              </a:rPr>
              <a:t>tabili</a:t>
            </a:r>
            <a:r>
              <a:rPr lang="sq-AL" altLang="en-US" b="1">
                <a:solidFill>
                  <a:schemeClr val="bg1"/>
                </a:solidFill>
                <a:latin typeface="Arial" panose="020B0604020202020204" pitchFamily="34" charset="0"/>
              </a:rPr>
              <a:t>tet</a:t>
            </a:r>
            <a:r>
              <a:rPr lang="en-US" altLang="en-US" b="1">
                <a:solidFill>
                  <a:schemeClr val="bg1"/>
                </a:solidFill>
                <a:latin typeface="Arial" panose="020B0604020202020204" pitchFamily="34" charset="0"/>
              </a:rPr>
              <a:t>it</a:t>
            </a:r>
          </a:p>
          <a:p>
            <a:pPr algn="ctr">
              <a:spcBef>
                <a:spcPct val="0"/>
              </a:spcBef>
              <a:buFontTx/>
              <a:buNone/>
            </a:pPr>
            <a:r>
              <a:rPr lang="en-US" altLang="en-US" b="1">
                <a:solidFill>
                  <a:schemeClr val="bg1"/>
                </a:solidFill>
                <a:latin typeface="Arial" panose="020B0604020202020204" pitchFamily="34" charset="0"/>
              </a:rPr>
              <a:t>Pë</a:t>
            </a:r>
            <a:r>
              <a:rPr lang="sq-AL" altLang="en-US" b="1">
                <a:solidFill>
                  <a:schemeClr val="bg1"/>
                </a:solidFill>
                <a:latin typeface="Arial" panose="020B0604020202020204" pitchFamily="34" charset="0"/>
              </a:rPr>
              <a:t>r</a:t>
            </a:r>
            <a:r>
              <a:rPr lang="en-US" altLang="en-US" b="1">
                <a:solidFill>
                  <a:schemeClr val="bg1"/>
                </a:solidFill>
                <a:latin typeface="Arial" panose="020B0604020202020204" pitchFamily="34" charset="0"/>
              </a:rPr>
              <a:t>gj</a:t>
            </a:r>
            <a:r>
              <a:rPr lang="sq-AL" altLang="en-US" b="1">
                <a:solidFill>
                  <a:schemeClr val="bg1"/>
                </a:solidFill>
                <a:latin typeface="Arial" panose="020B0604020202020204" pitchFamily="34" charset="0"/>
              </a:rPr>
              <a:t>it</a:t>
            </a:r>
            <a:r>
              <a:rPr lang="en-US" altLang="en-US" b="1">
                <a:solidFill>
                  <a:schemeClr val="bg1"/>
                </a:solidFill>
                <a:latin typeface="Arial" panose="020B0604020202020204" pitchFamily="34" charset="0"/>
              </a:rPr>
              <a:t>hsisht</a:t>
            </a:r>
            <a:r>
              <a:rPr lang="sq-AL" altLang="en-US" b="1">
                <a:solidFill>
                  <a:schemeClr val="bg1"/>
                </a:solidFill>
                <a:latin typeface="Arial" panose="020B0604020202020204" pitchFamily="34" charset="0"/>
              </a:rPr>
              <a:t> </a:t>
            </a:r>
          </a:p>
          <a:p>
            <a:pPr algn="ctr">
              <a:spcBef>
                <a:spcPct val="0"/>
              </a:spcBef>
              <a:buFontTx/>
              <a:buNone/>
            </a:pPr>
            <a:r>
              <a:rPr lang="en-US" altLang="en-US" b="1">
                <a:solidFill>
                  <a:schemeClr val="bg1"/>
                </a:solidFill>
                <a:latin typeface="Arial" panose="020B0604020202020204" pitchFamily="34" charset="0"/>
              </a:rPr>
              <a:t>T</a:t>
            </a:r>
            <a:r>
              <a:rPr lang="sq-AL" altLang="en-US" b="1">
                <a:solidFill>
                  <a:schemeClr val="bg1"/>
                </a:solidFill>
                <a:latin typeface="Arial" panose="020B0604020202020204" pitchFamily="34" charset="0"/>
              </a:rPr>
              <a:t>ë</a:t>
            </a:r>
            <a:r>
              <a:rPr lang="en-US" altLang="en-US" b="1">
                <a:solidFill>
                  <a:schemeClr val="bg1"/>
                </a:solidFill>
                <a:latin typeface="Arial" panose="020B0604020202020204" pitchFamily="34" charset="0"/>
              </a:rPr>
              <a:t> </a:t>
            </a:r>
          </a:p>
          <a:p>
            <a:pPr algn="ctr">
              <a:spcBef>
                <a:spcPct val="0"/>
              </a:spcBef>
              <a:buFontTx/>
              <a:buNone/>
            </a:pPr>
            <a:r>
              <a:rPr lang="en-US" altLang="en-US" b="1">
                <a:solidFill>
                  <a:schemeClr val="bg1"/>
                </a:solidFill>
                <a:latin typeface="Arial" panose="020B0604020202020204" pitchFamily="34" charset="0"/>
              </a:rPr>
              <a:t>Pranuara</a:t>
            </a:r>
            <a:r>
              <a:rPr lang="sq-AL" altLang="en-US" b="1">
                <a:solidFill>
                  <a:schemeClr val="bg1"/>
                </a:solidFill>
                <a:latin typeface="Arial" panose="020B0604020202020204" pitchFamily="34" charset="0"/>
              </a:rPr>
              <a:t> </a:t>
            </a:r>
          </a:p>
          <a:p>
            <a:pPr algn="ctr">
              <a:spcBef>
                <a:spcPct val="0"/>
              </a:spcBef>
              <a:buFontTx/>
              <a:buNone/>
            </a:pPr>
            <a:r>
              <a:rPr lang="en-US" altLang="en-US" b="1">
                <a:solidFill>
                  <a:schemeClr val="bg1"/>
                </a:solidFill>
                <a:latin typeface="Arial" panose="020B0604020202020204" pitchFamily="34" charset="0"/>
              </a:rPr>
              <a:t>PKPP</a:t>
            </a:r>
          </a:p>
        </p:txBody>
      </p:sp>
      <p:sp>
        <p:nvSpPr>
          <p:cNvPr id="2" name="Slide Number Placeholder 1"/>
          <p:cNvSpPr>
            <a:spLocks noGrp="1"/>
          </p:cNvSpPr>
          <p:nvPr>
            <p:ph type="sldNum" sz="quarter" idx="12"/>
          </p:nvPr>
        </p:nvSpPr>
        <p:spPr/>
        <p:txBody>
          <a:bodyPr/>
          <a:lstStyle/>
          <a:p>
            <a:fld id="{30EAF011-1B97-48A7-85B3-B95A2B65C876}" type="slidenum">
              <a:rPr lang="sq-AL" smtClean="0"/>
              <a:t>77</a:t>
            </a:fld>
            <a:endParaRPr lang="sq-AL"/>
          </a:p>
        </p:txBody>
      </p:sp>
    </p:spTree>
    <p:extLst>
      <p:ext uri="{BB962C8B-B14F-4D97-AF65-F5344CB8AC3E}">
        <p14:creationId xmlns:p14="http://schemas.microsoft.com/office/powerpoint/2010/main" val="3688355539"/>
      </p:ext>
    </p:extLst>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09800" y="304800"/>
            <a:ext cx="7772400" cy="914400"/>
          </a:xfrm>
        </p:spPr>
        <p:txBody>
          <a:bodyPr rtlCol="0">
            <a:normAutofit/>
          </a:bodyPr>
          <a:lstStyle/>
          <a:p>
            <a:pPr>
              <a:defRPr/>
            </a:pPr>
            <a:r>
              <a:rPr lang="sq-AL" sz="2800"/>
              <a:t>Udhërrëfyesi i përgjithshëm për kontabilitetin financiar</a:t>
            </a:r>
            <a:endParaRPr lang="en-US" sz="2800"/>
          </a:p>
        </p:txBody>
      </p:sp>
      <p:sp>
        <p:nvSpPr>
          <p:cNvPr id="165891" name="Rectangle 3"/>
          <p:cNvSpPr>
            <a:spLocks noGrp="1" noChangeArrowheads="1"/>
          </p:cNvSpPr>
          <p:nvPr>
            <p:ph idx="1"/>
          </p:nvPr>
        </p:nvSpPr>
        <p:spPr>
          <a:xfrm>
            <a:off x="7696200" y="1565788"/>
            <a:ext cx="3657600" cy="4525963"/>
          </a:xfrm>
        </p:spPr>
        <p:txBody>
          <a:bodyPr/>
          <a:lstStyle/>
          <a:p>
            <a:pPr eaLnBrk="1" hangingPunct="1"/>
            <a:r>
              <a:rPr lang="en-US" altLang="en-US" sz="4800" b="1" dirty="0">
                <a:solidFill>
                  <a:srgbClr val="0066FF"/>
                </a:solidFill>
              </a:rPr>
              <a:t>G</a:t>
            </a:r>
            <a:r>
              <a:rPr lang="en-US" altLang="en-US" sz="4800" dirty="0"/>
              <a:t>enerally</a:t>
            </a:r>
            <a:endParaRPr lang="en-US" altLang="en-US" sz="4800" dirty="0">
              <a:solidFill>
                <a:schemeClr val="tx2"/>
              </a:solidFill>
            </a:endParaRPr>
          </a:p>
          <a:p>
            <a:pPr eaLnBrk="1" hangingPunct="1"/>
            <a:r>
              <a:rPr lang="en-US" altLang="en-US" sz="4800" b="1" dirty="0">
                <a:solidFill>
                  <a:srgbClr val="0066FF"/>
                </a:solidFill>
              </a:rPr>
              <a:t>A</a:t>
            </a:r>
            <a:r>
              <a:rPr lang="en-US" altLang="en-US" sz="4800" dirty="0"/>
              <a:t>ccepted</a:t>
            </a:r>
            <a:endParaRPr lang="en-US" altLang="en-US" sz="4800" dirty="0">
              <a:solidFill>
                <a:schemeClr val="tx2"/>
              </a:solidFill>
            </a:endParaRPr>
          </a:p>
          <a:p>
            <a:pPr eaLnBrk="1" hangingPunct="1"/>
            <a:r>
              <a:rPr lang="en-US" altLang="en-US" sz="4800" b="1" dirty="0">
                <a:solidFill>
                  <a:srgbClr val="0066FF"/>
                </a:solidFill>
              </a:rPr>
              <a:t>A</a:t>
            </a:r>
            <a:r>
              <a:rPr lang="en-US" altLang="en-US" sz="4800" dirty="0"/>
              <a:t>ccounting</a:t>
            </a:r>
            <a:endParaRPr lang="en-US" altLang="en-US" sz="4800" dirty="0">
              <a:solidFill>
                <a:schemeClr val="tx2"/>
              </a:solidFill>
            </a:endParaRPr>
          </a:p>
          <a:p>
            <a:pPr eaLnBrk="1" hangingPunct="1"/>
            <a:r>
              <a:rPr lang="en-US" altLang="en-US" sz="4800" b="1" dirty="0">
                <a:solidFill>
                  <a:srgbClr val="0066FF"/>
                </a:solidFill>
              </a:rPr>
              <a:t>P</a:t>
            </a:r>
            <a:r>
              <a:rPr lang="en-US" altLang="en-US" sz="4800" dirty="0"/>
              <a:t>rinciples</a:t>
            </a:r>
            <a:endParaRPr lang="en-US" altLang="en-US" dirty="0"/>
          </a:p>
        </p:txBody>
      </p:sp>
      <p:sp>
        <p:nvSpPr>
          <p:cNvPr id="1198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FB73B7-703D-47C8-8153-A8FA37EE8E53}" type="slidenum">
              <a:rPr lang="en-US" altLang="en-US" sz="1200">
                <a:solidFill>
                  <a:srgbClr val="898989"/>
                </a:solidFill>
                <a:latin typeface="Arial" panose="020B0604020202020204" pitchFamily="34" charset="0"/>
              </a:rPr>
              <a:pPr>
                <a:spcBef>
                  <a:spcPct val="0"/>
                </a:spcBef>
                <a:buFontTx/>
                <a:buNone/>
              </a:pPr>
              <a:t>78</a:t>
            </a:fld>
            <a:endParaRPr lang="en-US" altLang="en-US" sz="1200">
              <a:solidFill>
                <a:srgbClr val="898989"/>
              </a:solidFill>
              <a:latin typeface="Arial" panose="020B0604020202020204" pitchFamily="34" charset="0"/>
            </a:endParaRPr>
          </a:p>
        </p:txBody>
      </p:sp>
      <p:sp>
        <p:nvSpPr>
          <p:cNvPr id="5" name="Rectangle 3"/>
          <p:cNvSpPr txBox="1">
            <a:spLocks noChangeArrowheads="1"/>
          </p:cNvSpPr>
          <p:nvPr/>
        </p:nvSpPr>
        <p:spPr bwMode="auto">
          <a:xfrm>
            <a:off x="1568245" y="1494504"/>
            <a:ext cx="4191000" cy="4525963"/>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sz="4800" b="1" dirty="0" err="1">
                <a:solidFill>
                  <a:srgbClr val="0066FF"/>
                </a:solidFill>
              </a:rPr>
              <a:t>P</a:t>
            </a:r>
            <a:r>
              <a:rPr lang="en-US" sz="4800" dirty="0" err="1"/>
              <a:t>arimet</a:t>
            </a:r>
            <a:endParaRPr lang="en-US" sz="4800" dirty="0">
              <a:solidFill>
                <a:schemeClr val="tx2"/>
              </a:solidFill>
            </a:endParaRPr>
          </a:p>
          <a:p>
            <a:pPr marL="273050" indent="-273050">
              <a:spcBef>
                <a:spcPct val="20000"/>
              </a:spcBef>
              <a:buClr>
                <a:schemeClr val="accent1"/>
              </a:buClr>
              <a:buSzPct val="85000"/>
              <a:buFont typeface="Wingdings 2" pitchFamily="18" charset="2"/>
              <a:buChar char=""/>
              <a:defRPr/>
            </a:pPr>
            <a:r>
              <a:rPr lang="en-US" sz="4800" b="1" dirty="0" err="1">
                <a:solidFill>
                  <a:srgbClr val="0066FF"/>
                </a:solidFill>
              </a:rPr>
              <a:t>K</a:t>
            </a:r>
            <a:r>
              <a:rPr lang="en-US" sz="4800" dirty="0" err="1"/>
              <a:t>ontabilitetit</a:t>
            </a:r>
            <a:endParaRPr lang="en-US" sz="4800" dirty="0">
              <a:solidFill>
                <a:schemeClr val="tx2"/>
              </a:solidFill>
            </a:endParaRPr>
          </a:p>
          <a:p>
            <a:pPr marL="273050" indent="-273050">
              <a:spcBef>
                <a:spcPct val="20000"/>
              </a:spcBef>
              <a:buClr>
                <a:schemeClr val="accent1"/>
              </a:buClr>
              <a:buSzPct val="85000"/>
              <a:buFont typeface="Wingdings 2" pitchFamily="18" charset="2"/>
              <a:buChar char=""/>
              <a:defRPr/>
            </a:pPr>
            <a:r>
              <a:rPr lang="en-US" sz="4800" b="1" dirty="0" err="1">
                <a:solidFill>
                  <a:srgbClr val="0066FF"/>
                </a:solidFill>
              </a:rPr>
              <a:t>P</a:t>
            </a:r>
            <a:r>
              <a:rPr lang="en-US" sz="4800" dirty="0" err="1"/>
              <a:t>ërgjithsisht</a:t>
            </a:r>
            <a:endParaRPr lang="en-US" sz="4800" dirty="0">
              <a:solidFill>
                <a:schemeClr val="tx2"/>
              </a:solidFill>
            </a:endParaRPr>
          </a:p>
          <a:p>
            <a:pPr marL="273050" indent="-273050">
              <a:spcBef>
                <a:spcPct val="20000"/>
              </a:spcBef>
              <a:buClr>
                <a:schemeClr val="accent1"/>
              </a:buClr>
              <a:buSzPct val="85000"/>
              <a:buFont typeface="Wingdings 2" pitchFamily="18" charset="2"/>
              <a:buChar char=""/>
              <a:defRPr/>
            </a:pPr>
            <a:r>
              <a:rPr lang="en-US" sz="4800" b="1" dirty="0" err="1">
                <a:solidFill>
                  <a:srgbClr val="0066FF"/>
                </a:solidFill>
              </a:rPr>
              <a:t>P</a:t>
            </a:r>
            <a:r>
              <a:rPr lang="en-US" sz="4800" dirty="0" err="1"/>
              <a:t>ranuara</a:t>
            </a:r>
            <a:endParaRPr lang="en-US" sz="2700" dirty="0"/>
          </a:p>
        </p:txBody>
      </p:sp>
    </p:spTree>
    <p:extLst>
      <p:ext uri="{BB962C8B-B14F-4D97-AF65-F5344CB8AC3E}">
        <p14:creationId xmlns:p14="http://schemas.microsoft.com/office/powerpoint/2010/main" val="15022704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P spid="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sq-AL" altLang="en-US" sz="4000"/>
              <a:t>Përcaktimi i hershëm i standardeve</a:t>
            </a:r>
            <a:endParaRPr lang="en-US" altLang="en-US" sz="4000"/>
          </a:p>
        </p:txBody>
      </p:sp>
      <p:sp>
        <p:nvSpPr>
          <p:cNvPr id="121859" name="Rectangle 3"/>
          <p:cNvSpPr>
            <a:spLocks noGrp="1" noChangeArrowheads="1"/>
          </p:cNvSpPr>
          <p:nvPr>
            <p:ph idx="1"/>
          </p:nvPr>
        </p:nvSpPr>
        <p:spPr/>
        <p:txBody>
          <a:bodyPr/>
          <a:lstStyle/>
          <a:p>
            <a:pPr eaLnBrk="1" hangingPunct="1">
              <a:buFontTx/>
              <a:buNone/>
            </a:pPr>
            <a:r>
              <a:rPr lang="sq-AL" altLang="en-US" dirty="0"/>
              <a:t>Procesi i evoluimit të standardeve</a:t>
            </a:r>
            <a:endParaRPr lang="en-US" altLang="en-US" dirty="0"/>
          </a:p>
          <a:p>
            <a:pPr lvl="1" eaLnBrk="1" hangingPunct="1">
              <a:buClr>
                <a:schemeClr val="tx1"/>
              </a:buClr>
            </a:pPr>
            <a:r>
              <a:rPr lang="en-US" altLang="en-US" dirty="0"/>
              <a:t>1938 - 1959: </a:t>
            </a:r>
          </a:p>
          <a:p>
            <a:pPr lvl="2" eaLnBrk="1" hangingPunct="1">
              <a:buFontTx/>
              <a:buNone/>
            </a:pPr>
            <a:r>
              <a:rPr lang="sq-AL" altLang="en-US" dirty="0"/>
              <a:t>Komiteti i procedurave të kontabilitetit</a:t>
            </a:r>
            <a:r>
              <a:rPr lang="en-US" altLang="en-US" dirty="0"/>
              <a:t> </a:t>
            </a:r>
            <a:r>
              <a:rPr lang="sq-AL" altLang="en-US" dirty="0"/>
              <a:t>(</a:t>
            </a:r>
            <a:r>
              <a:rPr lang="sq-AL" altLang="en-US" dirty="0" err="1"/>
              <a:t>Co</a:t>
            </a:r>
            <a:r>
              <a:rPr lang="en-US" altLang="en-US" dirty="0" err="1"/>
              <a:t>mmittee</a:t>
            </a:r>
            <a:r>
              <a:rPr lang="en-US" altLang="en-US" dirty="0"/>
              <a:t> on Accounting Procedures (CAP)</a:t>
            </a:r>
          </a:p>
          <a:p>
            <a:pPr lvl="1" eaLnBrk="1" hangingPunct="1">
              <a:buClr>
                <a:schemeClr val="tx1"/>
              </a:buClr>
            </a:pPr>
            <a:r>
              <a:rPr lang="en-US" altLang="en-US" dirty="0"/>
              <a:t>1959 - 1973:</a:t>
            </a:r>
          </a:p>
          <a:p>
            <a:pPr lvl="2" eaLnBrk="1" hangingPunct="1">
              <a:buFontTx/>
              <a:buNone/>
            </a:pPr>
            <a:r>
              <a:rPr lang="sq-AL" altLang="en-US" dirty="0"/>
              <a:t>Bordi i principeve të kontabilitetit (</a:t>
            </a:r>
            <a:r>
              <a:rPr lang="en-US" altLang="en-US" dirty="0"/>
              <a:t>Accounting Principles Board (APB)</a:t>
            </a:r>
          </a:p>
          <a:p>
            <a:pPr lvl="1" eaLnBrk="1" hangingPunct="1"/>
            <a:endParaRPr lang="en-US" altLang="en-US" dirty="0"/>
          </a:p>
        </p:txBody>
      </p:sp>
      <p:graphicFrame>
        <p:nvGraphicFramePr>
          <p:cNvPr id="121860" name="Object 4"/>
          <p:cNvGraphicFramePr>
            <a:graphicFrameLocks/>
          </p:cNvGraphicFramePr>
          <p:nvPr/>
        </p:nvGraphicFramePr>
        <p:xfrm>
          <a:off x="5105400" y="4908551"/>
          <a:ext cx="1824038" cy="1427163"/>
        </p:xfrm>
        <a:graphic>
          <a:graphicData uri="http://schemas.openxmlformats.org/presentationml/2006/ole">
            <mc:AlternateContent xmlns:mc="http://schemas.openxmlformats.org/markup-compatibility/2006">
              <mc:Choice xmlns:v="urn:schemas-microsoft-com:vml" Requires="v">
                <p:oleObj name="Clip" r:id="rId2" imgW="4430162" imgH="3468986" progId="MS_ClipArt_Gallery.2">
                  <p:embed/>
                </p:oleObj>
              </mc:Choice>
              <mc:Fallback>
                <p:oleObj name="Clip" r:id="rId2" imgW="4430162" imgH="3468986" progId="MS_ClipArt_Gallery.2">
                  <p:embed/>
                  <p:pic>
                    <p:nvPicPr>
                      <p:cNvPr id="121860"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908551"/>
                        <a:ext cx="1824038"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0EAF011-1B97-48A7-85B3-B95A2B65C876}" type="slidenum">
              <a:rPr lang="sq-AL" smtClean="0"/>
              <a:t>79</a:t>
            </a:fld>
            <a:endParaRPr lang="sq-AL"/>
          </a:p>
        </p:txBody>
      </p:sp>
    </p:spTree>
    <p:extLst>
      <p:ext uri="{BB962C8B-B14F-4D97-AF65-F5344CB8AC3E}">
        <p14:creationId xmlns:p14="http://schemas.microsoft.com/office/powerpoint/2010/main" val="259995307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838200" y="365125"/>
            <a:ext cx="10515600" cy="539115"/>
          </a:xfrm>
        </p:spPr>
        <p:txBody>
          <a:bodyPr/>
          <a:lstStyle/>
          <a:p>
            <a:pPr eaLnBrk="1" hangingPunct="1"/>
            <a:r>
              <a:rPr lang="sq-AL" altLang="en-US" sz="2800" b="1" dirty="0">
                <a:latin typeface="Times New Roman" panose="02020603050405020304" pitchFamily="18" charset="0"/>
                <a:cs typeface="Times New Roman" panose="02020603050405020304" pitchFamily="18" charset="0"/>
              </a:rPr>
              <a:t>Zanafilla e kontabilitetit të dyfishtë</a:t>
            </a:r>
            <a:endParaRPr lang="en-US" altLang="en-US" sz="28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57200" y="1076960"/>
            <a:ext cx="11186160" cy="5100003"/>
          </a:xfrm>
        </p:spPr>
        <p:txBody>
          <a:bodyPr rtlCol="0">
            <a:normAutofit/>
          </a:bodyPr>
          <a:lstStyle/>
          <a:p>
            <a:pPr algn="just">
              <a:defRPr/>
            </a:pPr>
            <a:r>
              <a:rPr lang="sq-AL" dirty="0">
                <a:latin typeface="Times New Roman" panose="02020603050405020304" pitchFamily="18" charset="0"/>
                <a:cs typeface="Times New Roman" panose="02020603050405020304" pitchFamily="18" charset="0"/>
              </a:rPr>
              <a:t>Historia e kontabilitetit fillon kur</a:t>
            </a:r>
            <a:r>
              <a:rPr lang="en-US" dirty="0">
                <a:latin typeface="Times New Roman" panose="02020603050405020304" pitchFamily="18" charset="0"/>
                <a:cs typeface="Times New Roman" panose="02020603050405020304" pitchFamily="18" charset="0"/>
              </a:rPr>
              <a:t>:</a:t>
            </a:r>
          </a:p>
          <a:p>
            <a:pPr lvl="1" algn="just">
              <a:defRPr/>
            </a:pPr>
            <a:r>
              <a:rPr lang="sq-AL" sz="2800" dirty="0">
                <a:latin typeface="Times New Roman" panose="02020603050405020304" pitchFamily="18" charset="0"/>
                <a:cs typeface="Times New Roman" panose="02020603050405020304" pitchFamily="18" charset="0"/>
              </a:rPr>
              <a:t>njerëzit mësuan që të shkruajnë (regjistrojnë) aktivitetin e tyre ekonomik. </a:t>
            </a:r>
            <a:endParaRPr lang="en-US" sz="2800" dirty="0">
              <a:latin typeface="Times New Roman" panose="02020603050405020304" pitchFamily="18" charset="0"/>
              <a:cs typeface="Times New Roman" panose="02020603050405020304" pitchFamily="18" charset="0"/>
            </a:endParaRPr>
          </a:p>
          <a:p>
            <a:pPr lvl="1" algn="just">
              <a:defRPr/>
            </a:pPr>
            <a:r>
              <a:rPr lang="en-US" sz="2800" dirty="0">
                <a:latin typeface="Times New Roman" panose="02020603050405020304" pitchFamily="18" charset="0"/>
                <a:cs typeface="Times New Roman" panose="02020603050405020304" pitchFamily="18" charset="0"/>
              </a:rPr>
              <a:t>R</a:t>
            </a:r>
            <a:r>
              <a:rPr lang="sq-AL" sz="2800" dirty="0" err="1">
                <a:latin typeface="Times New Roman" panose="02020603050405020304" pitchFamily="18" charset="0"/>
                <a:cs typeface="Times New Roman" panose="02020603050405020304" pitchFamily="18" charset="0"/>
              </a:rPr>
              <a:t>egjistrime</a:t>
            </a:r>
            <a:r>
              <a:rPr lang="en-US" sz="2800" dirty="0">
                <a:latin typeface="Times New Roman" panose="02020603050405020304" pitchFamily="18" charset="0"/>
                <a:cs typeface="Times New Roman" panose="02020603050405020304" pitchFamily="18" charset="0"/>
              </a:rPr>
              <a:t>t </a:t>
            </a:r>
            <a:r>
              <a:rPr lang="sq-AL" sz="2800" dirty="0">
                <a:latin typeface="Times New Roman" panose="02020603050405020304" pitchFamily="18" charset="0"/>
                <a:cs typeface="Times New Roman" panose="02020603050405020304" pitchFamily="18" charset="0"/>
              </a:rPr>
              <a:t>bashkëkohore </a:t>
            </a:r>
            <a:r>
              <a:rPr lang="en-US" sz="2800" dirty="0">
                <a:latin typeface="Times New Roman" panose="02020603050405020304" pitchFamily="18" charset="0"/>
                <a:cs typeface="Times New Roman" panose="02020603050405020304" pitchFamily="18" charset="0"/>
              </a:rPr>
              <a:t>të </a:t>
            </a:r>
            <a:r>
              <a:rPr lang="en-US" sz="2800" dirty="0" err="1">
                <a:latin typeface="Times New Roman" panose="02020603050405020304" pitchFamily="18" charset="0"/>
                <a:cs typeface="Times New Roman" panose="02020603050405020304" pitchFamily="18" charset="0"/>
              </a:rPr>
              <a:t>kontabilitetit</a:t>
            </a:r>
            <a:r>
              <a:rPr lang="en-US" sz="2800" dirty="0">
                <a:latin typeface="Times New Roman" panose="02020603050405020304" pitchFamily="18" charset="0"/>
                <a:cs typeface="Times New Roman" panose="02020603050405020304" pitchFamily="18" charset="0"/>
              </a:rPr>
              <a:t> </a:t>
            </a:r>
            <a:r>
              <a:rPr lang="sq-AL" sz="2800" dirty="0">
                <a:latin typeface="Times New Roman" panose="02020603050405020304" pitchFamily="18" charset="0"/>
                <a:cs typeface="Times New Roman" panose="02020603050405020304" pitchFamily="18" charset="0"/>
              </a:rPr>
              <a:t>mund të gjendet në kohën e R</a:t>
            </a:r>
            <a:r>
              <a:rPr lang="en-US" sz="2800" dirty="0" err="1">
                <a:latin typeface="Times New Roman" panose="02020603050405020304" pitchFamily="18" charset="0"/>
                <a:cs typeface="Times New Roman" panose="02020603050405020304" pitchFamily="18" charset="0"/>
              </a:rPr>
              <a:t>ilindjes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Evropës</a:t>
            </a:r>
            <a:r>
              <a:rPr lang="sq-AL" sz="2800" dirty="0">
                <a:latin typeface="Times New Roman" panose="02020603050405020304" pitchFamily="18" charset="0"/>
                <a:cs typeface="Times New Roman" panose="02020603050405020304" pitchFamily="18" charset="0"/>
              </a:rPr>
              <a:t>. </a:t>
            </a:r>
          </a:p>
          <a:p>
            <a:pPr algn="just">
              <a:defRPr/>
            </a:pPr>
            <a:r>
              <a:rPr lang="sq-AL" dirty="0">
                <a:latin typeface="Times New Roman" panose="02020603050405020304" pitchFamily="18" charset="0"/>
                <a:cs typeface="Times New Roman" panose="02020603050405020304" pitchFamily="18" charset="0"/>
              </a:rPr>
              <a:t>Librat kontabël </a:t>
            </a:r>
            <a:r>
              <a:rPr lang="en-US" dirty="0" err="1">
                <a:latin typeface="Times New Roman" panose="02020603050405020304" pitchFamily="18" charset="0"/>
                <a:cs typeface="Times New Roman" panose="02020603050405020304" pitchFamily="18" charset="0"/>
              </a:rPr>
              <a:t>të</a:t>
            </a:r>
            <a:r>
              <a:rPr lang="sq-AL" dirty="0">
                <a:latin typeface="Times New Roman" panose="02020603050405020304" pitchFamily="18" charset="0"/>
                <a:cs typeface="Times New Roman" panose="02020603050405020304" pitchFamily="18" charset="0"/>
              </a:rPr>
              <a:t> bankave tregtare dhe të </a:t>
            </a:r>
            <a:r>
              <a:rPr lang="en-US" dirty="0" err="1">
                <a:latin typeface="Times New Roman" panose="02020603050405020304" pitchFamily="18" charset="0"/>
                <a:cs typeface="Times New Roman" panose="02020603050405020304" pitchFamily="18" charset="0"/>
              </a:rPr>
              <a:t>ndërmarrjeve</a:t>
            </a:r>
            <a:r>
              <a:rPr lang="en-US" dirty="0">
                <a:latin typeface="Times New Roman" panose="02020603050405020304" pitchFamily="18" charset="0"/>
                <a:cs typeface="Times New Roman" panose="02020603050405020304" pitchFamily="18" charset="0"/>
              </a:rPr>
              <a:t> t</a:t>
            </a:r>
            <a:r>
              <a:rPr lang="sq-AL" dirty="0" err="1">
                <a:latin typeface="Times New Roman" panose="02020603050405020304" pitchFamily="18" charset="0"/>
                <a:cs typeface="Times New Roman" panose="02020603050405020304" pitchFamily="18" charset="0"/>
              </a:rPr>
              <a:t>regtare</a:t>
            </a:r>
            <a:r>
              <a:rPr lang="sq-AL" dirty="0">
                <a:latin typeface="Times New Roman" panose="02020603050405020304" pitchFamily="18" charset="0"/>
                <a:cs typeface="Times New Roman" panose="02020603050405020304" pitchFamily="18" charset="0"/>
              </a:rPr>
              <a:t> italiane ofrojnë regjistrime </a:t>
            </a:r>
            <a:r>
              <a:rPr lang="en-US" dirty="0" err="1">
                <a:latin typeface="Times New Roman" panose="02020603050405020304" pitchFamily="18" charset="0"/>
                <a:cs typeface="Times New Roman" panose="02020603050405020304" pitchFamily="18" charset="0"/>
              </a:rPr>
              <a:t>për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transaksionet</a:t>
            </a:r>
            <a:r>
              <a:rPr lang="en-US" dirty="0">
                <a:latin typeface="Times New Roman" panose="02020603050405020304" pitchFamily="18" charset="0"/>
                <a:cs typeface="Times New Roman" panose="02020603050405020304" pitchFamily="18" charset="0"/>
              </a:rPr>
              <a:t> e </a:t>
            </a:r>
            <a:r>
              <a:rPr lang="sq-AL" dirty="0" err="1">
                <a:latin typeface="Times New Roman" panose="02020603050405020304" pitchFamily="18" charset="0"/>
                <a:cs typeface="Times New Roman" panose="02020603050405020304" pitchFamily="18" charset="0"/>
              </a:rPr>
              <a:t>bër</a:t>
            </a:r>
            <a:r>
              <a:rPr lang="en-US" dirty="0">
                <a:latin typeface="Times New Roman" panose="02020603050405020304" pitchFamily="18" charset="0"/>
                <a:cs typeface="Times New Roman" panose="02020603050405020304" pitchFamily="18" charset="0"/>
              </a:rPr>
              <a:t>a </a:t>
            </a:r>
            <a:r>
              <a:rPr lang="sq-AL" dirty="0">
                <a:latin typeface="Times New Roman" panose="02020603050405020304" pitchFamily="18" charset="0"/>
                <a:cs typeface="Times New Roman" panose="02020603050405020304" pitchFamily="18" charset="0"/>
              </a:rPr>
              <a:t>dit</a:t>
            </a:r>
            <a:r>
              <a:rPr lang="en-US" dirty="0">
                <a:latin typeface="Times New Roman" panose="02020603050405020304" pitchFamily="18" charset="0"/>
                <a:cs typeface="Times New Roman" panose="02020603050405020304" pitchFamily="18" charset="0"/>
              </a:rPr>
              <a:t>ore</a:t>
            </a:r>
            <a:r>
              <a:rPr lang="sq-AL" dirty="0">
                <a:latin typeface="Times New Roman" panose="02020603050405020304" pitchFamily="18" charset="0"/>
                <a:cs typeface="Times New Roman" panose="02020603050405020304" pitchFamily="18" charset="0"/>
              </a:rPr>
              <a:t>. </a:t>
            </a:r>
          </a:p>
          <a:p>
            <a:pPr marL="803275" indent="-350838" algn="just">
              <a:defRPr/>
            </a:pPr>
            <a:r>
              <a:rPr lang="sq-AL" dirty="0">
                <a:latin typeface="Times New Roman" panose="02020603050405020304" pitchFamily="18" charset="0"/>
                <a:cs typeface="Times New Roman" panose="02020603050405020304" pitchFamily="18" charset="0"/>
              </a:rPr>
              <a:t>Shumë nga këto institucione ekzistojnë edhe sot, me tërë atë traditë të regjistrimeve kontabël përmes shekujve. </a:t>
            </a: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8</a:t>
            </a:fld>
            <a:endParaRPr lang="sq-AL"/>
          </a:p>
        </p:txBody>
      </p:sp>
    </p:spTree>
    <p:extLst>
      <p:ext uri="{BB962C8B-B14F-4D97-AF65-F5344CB8AC3E}">
        <p14:creationId xmlns:p14="http://schemas.microsoft.com/office/powerpoint/2010/main" val="2169862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11"/>
          <p:cNvSpPr>
            <a:spLocks noGrp="1" noChangeArrowheads="1"/>
          </p:cNvSpPr>
          <p:nvPr>
            <p:ph type="title"/>
          </p:nvPr>
        </p:nvSpPr>
        <p:spPr>
          <a:xfrm>
            <a:off x="1905000" y="152400"/>
            <a:ext cx="8305800" cy="838200"/>
          </a:xfrm>
          <a:noFill/>
        </p:spPr>
        <p:txBody>
          <a:bodyPr/>
          <a:lstStyle/>
          <a:p>
            <a:pPr eaLnBrk="1" hangingPunct="1"/>
            <a:r>
              <a:rPr lang="sq-AL" altLang="en-US" sz="2800"/>
              <a:t>Organi kryesor përcaktues i kontabilitetit në SHBA</a:t>
            </a:r>
            <a:endParaRPr lang="en-US" altLang="en-US" sz="2800"/>
          </a:p>
        </p:txBody>
      </p:sp>
      <p:sp>
        <p:nvSpPr>
          <p:cNvPr id="266252" name="Rectangle 12"/>
          <p:cNvSpPr>
            <a:spLocks noGrp="1" noChangeArrowheads="1"/>
          </p:cNvSpPr>
          <p:nvPr>
            <p:ph idx="1"/>
          </p:nvPr>
        </p:nvSpPr>
        <p:spPr>
          <a:xfrm>
            <a:off x="2133600" y="2590801"/>
            <a:ext cx="8229600" cy="3611563"/>
          </a:xfrm>
        </p:spPr>
        <p:txBody>
          <a:bodyPr/>
          <a:lstStyle/>
          <a:p>
            <a:pPr eaLnBrk="1" hangingPunct="1"/>
            <a:r>
              <a:rPr lang="en-US" altLang="en-US" sz="4800" b="1">
                <a:solidFill>
                  <a:srgbClr val="0066FF"/>
                </a:solidFill>
              </a:rPr>
              <a:t>F</a:t>
            </a:r>
            <a:r>
              <a:rPr lang="en-US" altLang="en-US" sz="4800"/>
              <a:t>inancial</a:t>
            </a:r>
            <a:endParaRPr lang="en-US" altLang="en-US" sz="4800">
              <a:solidFill>
                <a:schemeClr val="tx2"/>
              </a:solidFill>
            </a:endParaRPr>
          </a:p>
          <a:p>
            <a:pPr eaLnBrk="1" hangingPunct="1"/>
            <a:r>
              <a:rPr lang="en-US" altLang="en-US" sz="4800" b="1">
                <a:solidFill>
                  <a:srgbClr val="0066FF"/>
                </a:solidFill>
              </a:rPr>
              <a:t>A</a:t>
            </a:r>
            <a:r>
              <a:rPr lang="en-US" altLang="en-US" sz="4800"/>
              <a:t>ccounting</a:t>
            </a:r>
            <a:endParaRPr lang="en-US" altLang="en-US" sz="4800">
              <a:solidFill>
                <a:schemeClr val="tx2"/>
              </a:solidFill>
            </a:endParaRPr>
          </a:p>
          <a:p>
            <a:pPr eaLnBrk="1" hangingPunct="1"/>
            <a:r>
              <a:rPr lang="en-US" altLang="en-US" sz="4800" b="1">
                <a:solidFill>
                  <a:srgbClr val="0066FF"/>
                </a:solidFill>
              </a:rPr>
              <a:t>S</a:t>
            </a:r>
            <a:r>
              <a:rPr lang="en-US" altLang="en-US" sz="4800"/>
              <a:t>tandards</a:t>
            </a:r>
          </a:p>
          <a:p>
            <a:pPr eaLnBrk="1" hangingPunct="1"/>
            <a:r>
              <a:rPr lang="en-US" altLang="en-US" sz="4800" b="1">
                <a:solidFill>
                  <a:srgbClr val="0066FF"/>
                </a:solidFill>
              </a:rPr>
              <a:t>B</a:t>
            </a:r>
            <a:r>
              <a:rPr lang="en-US" altLang="en-US" sz="4800"/>
              <a:t>oard</a:t>
            </a:r>
            <a:endParaRPr lang="en-US" altLang="en-US" sz="4800">
              <a:solidFill>
                <a:schemeClr val="tx2"/>
              </a:solidFill>
            </a:endParaRPr>
          </a:p>
        </p:txBody>
      </p:sp>
      <p:sp>
        <p:nvSpPr>
          <p:cNvPr id="1228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A9D71D-A794-4631-A617-C4FAA2B0569C}" type="slidenum">
              <a:rPr lang="en-US" altLang="en-US" sz="1200">
                <a:solidFill>
                  <a:srgbClr val="898989"/>
                </a:solidFill>
                <a:latin typeface="Arial" panose="020B0604020202020204" pitchFamily="34" charset="0"/>
              </a:rPr>
              <a:pPr>
                <a:spcBef>
                  <a:spcPct val="0"/>
                </a:spcBef>
                <a:buFontTx/>
                <a:buNone/>
              </a:pPr>
              <a:t>80</a:t>
            </a:fld>
            <a:endParaRPr lang="en-US" altLang="en-US" sz="1200">
              <a:solidFill>
                <a:srgbClr val="898989"/>
              </a:solidFill>
              <a:latin typeface="Arial" panose="020B0604020202020204" pitchFamily="34" charset="0"/>
            </a:endParaRPr>
          </a:p>
        </p:txBody>
      </p:sp>
      <p:sp>
        <p:nvSpPr>
          <p:cNvPr id="266253" name="Picture 13"/>
          <p:cNvSpPr>
            <a:spLocks noChangeArrowheads="1"/>
          </p:cNvSpPr>
          <p:nvPr/>
        </p:nvSpPr>
        <p:spPr bwMode="auto">
          <a:xfrm>
            <a:off x="7162800" y="2286000"/>
            <a:ext cx="228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283173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52">
                                            <p:txEl>
                                              <p:pRg st="3" end="3"/>
                                            </p:txEl>
                                          </p:spTgt>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499"/>
                                          </p:stCondLst>
                                        </p:cTn>
                                        <p:tgtEl>
                                          <p:spTgt spid="266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2" grpId="0" build="p" autoUpdateAnimBg="0"/>
      <p:bldP spid="26625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36880" y="182880"/>
            <a:ext cx="9923145" cy="528320"/>
          </a:xfrm>
          <a:noFill/>
        </p:spPr>
        <p:txBody>
          <a:bodyPr vert="horz" lIns="90488" tIns="44450" rIns="90488" bIns="44450" rtlCol="0" anchor="ctr">
            <a:normAutofit/>
          </a:bodyPr>
          <a:lstStyle/>
          <a:p>
            <a:pPr eaLnBrk="1" hangingPunct="1"/>
            <a:r>
              <a:rPr lang="sq-AL" altLang="en-US" sz="2400" b="1" dirty="0">
                <a:latin typeface="Times New Roman" panose="02020603050405020304" pitchFamily="18" charset="0"/>
              </a:rPr>
              <a:t>Këshilli për standardet financiare dhe kontabël (FASB)</a:t>
            </a:r>
            <a:endParaRPr lang="en-US" altLang="en-US" sz="2400" dirty="0"/>
          </a:p>
        </p:txBody>
      </p:sp>
      <p:sp>
        <p:nvSpPr>
          <p:cNvPr id="19460" name="Rectangle 3"/>
          <p:cNvSpPr>
            <a:spLocks noGrp="1" noChangeArrowheads="1"/>
          </p:cNvSpPr>
          <p:nvPr>
            <p:ph idx="1"/>
          </p:nvPr>
        </p:nvSpPr>
        <p:spPr>
          <a:xfrm>
            <a:off x="203200" y="934720"/>
            <a:ext cx="11480800" cy="4018280"/>
          </a:xfrm>
        </p:spPr>
        <p:txBody>
          <a:bodyPr vert="horz" lIns="90488" tIns="44450" rIns="90488" bIns="44450" rtlCol="0">
            <a:noAutofit/>
          </a:bodyPr>
          <a:lstStyle/>
          <a:p>
            <a:pPr marL="284163" indent="-284163" algn="just">
              <a:defRPr/>
            </a:pPr>
            <a:r>
              <a:rPr lang="sq-AL" sz="2400" dirty="0">
                <a:latin typeface="Times New Roman" pitchFamily="18" charset="0"/>
              </a:rPr>
              <a:t>Në SHBA, standardet e kontabilitetit janë vendosur nga Këshilli për standarde financiare dhe kontabël. FASB ka selinë në </a:t>
            </a:r>
            <a:r>
              <a:rPr lang="sq-AL" sz="2400" dirty="0" err="1">
                <a:latin typeface="Times New Roman" pitchFamily="18" charset="0"/>
              </a:rPr>
              <a:t>Norwalk</a:t>
            </a:r>
            <a:r>
              <a:rPr lang="sq-AL" sz="2400" dirty="0">
                <a:latin typeface="Times New Roman" pitchFamily="18" charset="0"/>
              </a:rPr>
              <a:t>, </a:t>
            </a:r>
            <a:r>
              <a:rPr lang="sq-AL" sz="2400" dirty="0" err="1">
                <a:latin typeface="Times New Roman" pitchFamily="18" charset="0"/>
              </a:rPr>
              <a:t>Konektikat</a:t>
            </a:r>
            <a:r>
              <a:rPr lang="sq-AL" sz="2400" dirty="0">
                <a:latin typeface="Times New Roman" pitchFamily="18" charset="0"/>
              </a:rPr>
              <a:t>, ndërsa të shtatë anëtarët e tij të rregullt janë </a:t>
            </a:r>
            <a:r>
              <a:rPr lang="sq-AL" sz="2400" dirty="0" err="1">
                <a:latin typeface="Times New Roman" pitchFamily="18" charset="0"/>
              </a:rPr>
              <a:t>selektuar</a:t>
            </a:r>
            <a:r>
              <a:rPr lang="sq-AL" sz="2400" dirty="0">
                <a:latin typeface="Times New Roman" pitchFamily="18" charset="0"/>
              </a:rPr>
              <a:t> nga profesione të ndryshme si: kontabilistë, nga biznesi, qeveria dhe akademia. </a:t>
            </a:r>
          </a:p>
          <a:p>
            <a:pPr marL="284163" indent="-284163" algn="just">
              <a:defRPr/>
            </a:pPr>
            <a:r>
              <a:rPr lang="sq-AL" sz="2400" dirty="0">
                <a:latin typeface="Times New Roman" pitchFamily="18" charset="0"/>
              </a:rPr>
              <a:t>FASB është një organizatë joqeveritare, përkatësisht një trup privat i themeluar dhe përkrahur nga komuniteti amerikan i biznesit, nuk ka një forcë legale që të imponojë implementimin e standardeve.</a:t>
            </a:r>
          </a:p>
          <a:p>
            <a:pPr marL="284163" indent="-284163" algn="just">
              <a:defRPr/>
            </a:pPr>
            <a:r>
              <a:rPr lang="sq-AL" sz="2400" dirty="0">
                <a:latin typeface="Times New Roman" pitchFamily="18" charset="0"/>
              </a:rPr>
              <a:t>Mirëpo, FASB ruan influencën e tij në aplikimin e standardeve të kontabilitetit me mbrojtje të suksesshme të prestigjit dhe reputacionit të saj, duke përgatitur standarde të mira. </a:t>
            </a:r>
            <a:endParaRPr lang="en-US" sz="2400" dirty="0">
              <a:latin typeface="Times New Roman" pitchFamily="18" charset="0"/>
            </a:endParaRPr>
          </a:p>
        </p:txBody>
      </p:sp>
      <p:graphicFrame>
        <p:nvGraphicFramePr>
          <p:cNvPr id="124932" name="Object 4"/>
          <p:cNvGraphicFramePr>
            <a:graphicFrameLocks noChangeAspect="1"/>
          </p:cNvGraphicFramePr>
          <p:nvPr/>
        </p:nvGraphicFramePr>
        <p:xfrm>
          <a:off x="5838826" y="4633914"/>
          <a:ext cx="4829175" cy="2224087"/>
        </p:xfrm>
        <a:graphic>
          <a:graphicData uri="http://schemas.openxmlformats.org/presentationml/2006/ole">
            <mc:AlternateContent xmlns:mc="http://schemas.openxmlformats.org/markup-compatibility/2006">
              <mc:Choice xmlns:v="urn:schemas-microsoft-com:vml" Requires="v">
                <p:oleObj name="Clip" r:id="rId2" imgW="7875905" imgH="3627755" progId="MS_ClipArt_Gallery.2">
                  <p:embed/>
                </p:oleObj>
              </mc:Choice>
              <mc:Fallback>
                <p:oleObj name="Clip" r:id="rId2" imgW="7875905" imgH="3627755" progId="MS_ClipArt_Gallery.2">
                  <p:embed/>
                  <p:pic>
                    <p:nvPicPr>
                      <p:cNvPr id="1249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26" y="4633914"/>
                        <a:ext cx="4829175" cy="222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0EAF011-1B97-48A7-85B3-B95A2B65C876}" type="slidenum">
              <a:rPr lang="sq-AL" smtClean="0"/>
              <a:t>81</a:t>
            </a:fld>
            <a:endParaRPr lang="sq-AL"/>
          </a:p>
        </p:txBody>
      </p:sp>
    </p:spTree>
    <p:extLst>
      <p:ext uri="{BB962C8B-B14F-4D97-AF65-F5344CB8AC3E}">
        <p14:creationId xmlns:p14="http://schemas.microsoft.com/office/powerpoint/2010/main" val="3996871261"/>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53144" y="228600"/>
            <a:ext cx="9706882" cy="914400"/>
          </a:xfrm>
          <a:noFill/>
        </p:spPr>
        <p:txBody>
          <a:bodyPr vert="horz" lIns="90488" tIns="44450" rIns="90488" bIns="44450" rtlCol="0" anchor="ctr">
            <a:normAutofit/>
          </a:bodyPr>
          <a:lstStyle/>
          <a:p>
            <a:pPr eaLnBrk="1" hangingPunct="1"/>
            <a:r>
              <a:rPr lang="sq-AL" altLang="en-US" sz="2800" b="1" dirty="0">
                <a:latin typeface="Times New Roman" panose="02020603050405020304" pitchFamily="18" charset="0"/>
                <a:cs typeface="Times New Roman" panose="02020603050405020304" pitchFamily="18" charset="0"/>
              </a:rPr>
              <a:t>Këshilli ndërkombëtar i standardeve të kontabilitetit</a:t>
            </a:r>
            <a:r>
              <a:rPr lang="en-US" altLang="en-US" sz="2800" b="1" dirty="0">
                <a:latin typeface="Times New Roman" panose="02020603050405020304" pitchFamily="18" charset="0"/>
                <a:cs typeface="Times New Roman" panose="02020603050405020304" pitchFamily="18" charset="0"/>
              </a:rPr>
              <a:t> (IAS</a:t>
            </a:r>
            <a:r>
              <a:rPr lang="sq-AL" altLang="en-US" sz="2800" b="1" dirty="0">
                <a:latin typeface="Times New Roman" panose="02020603050405020304" pitchFamily="18" charset="0"/>
                <a:cs typeface="Times New Roman" panose="02020603050405020304" pitchFamily="18" charset="0"/>
              </a:rPr>
              <a:t>B</a:t>
            </a:r>
            <a:r>
              <a:rPr lang="en-US" altLang="en-US" sz="2800" b="1" dirty="0">
                <a:latin typeface="Times New Roman" panose="02020603050405020304" pitchFamily="18" charset="0"/>
                <a:cs typeface="Times New Roman" panose="02020603050405020304" pitchFamily="18" charset="0"/>
              </a:rPr>
              <a:t>)</a:t>
            </a:r>
          </a:p>
        </p:txBody>
      </p:sp>
      <p:sp>
        <p:nvSpPr>
          <p:cNvPr id="125955" name="Rectangle 3"/>
          <p:cNvSpPr>
            <a:spLocks noGrp="1" noChangeArrowheads="1"/>
          </p:cNvSpPr>
          <p:nvPr>
            <p:ph idx="1"/>
          </p:nvPr>
        </p:nvSpPr>
        <p:spPr>
          <a:xfrm>
            <a:off x="375920" y="1216025"/>
            <a:ext cx="10871200" cy="2248535"/>
          </a:xfrm>
          <a:ln>
            <a:solidFill>
              <a:schemeClr val="accent1"/>
            </a:solidFill>
          </a:ln>
        </p:spPr>
        <p:txBody>
          <a:bodyPr vert="horz" lIns="90488" tIns="44450" rIns="90488" bIns="44450" rtlCol="0">
            <a:normAutofit/>
          </a:bodyPr>
          <a:lstStyle/>
          <a:p>
            <a:pPr algn="just" eaLnBrk="1" hangingPunct="1"/>
            <a:r>
              <a:rPr lang="sq-AL" altLang="en-US" sz="3000" dirty="0">
                <a:latin typeface="Times New Roman" panose="02020603050405020304" pitchFamily="18" charset="0"/>
                <a:cs typeface="Times New Roman" panose="02020603050405020304" pitchFamily="18" charset="0"/>
              </a:rPr>
              <a:t>I</a:t>
            </a:r>
            <a:r>
              <a:rPr lang="en-US" altLang="en-US" sz="3000" dirty="0">
                <a:latin typeface="Times New Roman" panose="02020603050405020304" pitchFamily="18" charset="0"/>
                <a:cs typeface="Times New Roman" panose="02020603050405020304" pitchFamily="18" charset="0"/>
              </a:rPr>
              <a:t> </a:t>
            </a:r>
            <a:r>
              <a:rPr lang="sq-AL" altLang="en-US" sz="3000" dirty="0">
                <a:latin typeface="Times New Roman" panose="02020603050405020304" pitchFamily="18" charset="0"/>
                <a:cs typeface="Times New Roman" panose="02020603050405020304" pitchFamily="18" charset="0"/>
              </a:rPr>
              <a:t>themeluar më </a:t>
            </a:r>
            <a:r>
              <a:rPr lang="en-US" altLang="en-US" sz="3000" dirty="0">
                <a:latin typeface="Times New Roman" panose="02020603050405020304" pitchFamily="18" charset="0"/>
                <a:cs typeface="Times New Roman" panose="02020603050405020304" pitchFamily="18" charset="0"/>
              </a:rPr>
              <a:t>1973 </a:t>
            </a:r>
            <a:r>
              <a:rPr lang="sq-AL" altLang="en-US" sz="3000" dirty="0">
                <a:latin typeface="Times New Roman" panose="02020603050405020304" pitchFamily="18" charset="0"/>
                <a:cs typeface="Times New Roman" panose="02020603050405020304" pitchFamily="18" charset="0"/>
              </a:rPr>
              <a:t>për të ngushtuar nivelin e diferencave në mes të standardeve të kontabilitetit.</a:t>
            </a:r>
          </a:p>
          <a:p>
            <a:pPr algn="just" eaLnBrk="1" hangingPunct="1"/>
            <a:r>
              <a:rPr lang="sq-AL" altLang="en-US" sz="3000" dirty="0">
                <a:latin typeface="Times New Roman" panose="02020603050405020304" pitchFamily="18" charset="0"/>
                <a:cs typeface="Times New Roman" panose="02020603050405020304" pitchFamily="18" charset="0"/>
              </a:rPr>
              <a:t>Rritjet në tregtinë ndërkombëtare kanë motivuar </a:t>
            </a:r>
            <a:r>
              <a:rPr lang="en-US" altLang="en-US" sz="3000" dirty="0">
                <a:latin typeface="Times New Roman" panose="02020603050405020304" pitchFamily="18" charset="0"/>
                <a:cs typeface="Times New Roman" panose="02020603050405020304" pitchFamily="18" charset="0"/>
              </a:rPr>
              <a:t>IAS</a:t>
            </a:r>
            <a:r>
              <a:rPr lang="sq-AL" altLang="en-US" sz="3000" dirty="0">
                <a:latin typeface="Times New Roman" panose="02020603050405020304" pitchFamily="18" charset="0"/>
                <a:cs typeface="Times New Roman" panose="02020603050405020304" pitchFamily="18" charset="0"/>
              </a:rPr>
              <a:t>B</a:t>
            </a:r>
            <a:r>
              <a:rPr lang="en-US" altLang="en-US" sz="3000" dirty="0">
                <a:latin typeface="Times New Roman" panose="02020603050405020304" pitchFamily="18" charset="0"/>
                <a:cs typeface="Times New Roman" panose="02020603050405020304" pitchFamily="18" charset="0"/>
              </a:rPr>
              <a:t> </a:t>
            </a:r>
            <a:r>
              <a:rPr lang="sq-AL" altLang="en-US" sz="3000" dirty="0">
                <a:latin typeface="Times New Roman" panose="02020603050405020304" pitchFamily="18" charset="0"/>
                <a:cs typeface="Times New Roman" panose="02020603050405020304" pitchFamily="18" charset="0"/>
              </a:rPr>
              <a:t>që të bëjë përpjekje për të eliminuar trajtimet alternative të standardeve</a:t>
            </a:r>
            <a:r>
              <a:rPr lang="en-US" altLang="en-US" sz="3000" dirty="0">
                <a:latin typeface="Times New Roman" panose="02020603050405020304" pitchFamily="18" charset="0"/>
                <a:cs typeface="Times New Roman" panose="02020603050405020304" pitchFamily="18" charset="0"/>
              </a:rPr>
              <a:t>.</a:t>
            </a:r>
          </a:p>
        </p:txBody>
      </p:sp>
      <p:graphicFrame>
        <p:nvGraphicFramePr>
          <p:cNvPr id="125956" name="Object 4"/>
          <p:cNvGraphicFramePr>
            <a:graphicFrameLocks/>
          </p:cNvGraphicFramePr>
          <p:nvPr>
            <p:extLst>
              <p:ext uri="{D42A27DB-BD31-4B8C-83A1-F6EECF244321}">
                <p14:modId xmlns:p14="http://schemas.microsoft.com/office/powerpoint/2010/main" val="1819712725"/>
              </p:ext>
            </p:extLst>
          </p:nvPr>
        </p:nvGraphicFramePr>
        <p:xfrm>
          <a:off x="4692580" y="3537585"/>
          <a:ext cx="5691258" cy="2933065"/>
        </p:xfrm>
        <a:graphic>
          <a:graphicData uri="http://schemas.openxmlformats.org/presentationml/2006/ole">
            <mc:AlternateContent xmlns:mc="http://schemas.openxmlformats.org/markup-compatibility/2006">
              <mc:Choice xmlns:v="urn:schemas-microsoft-com:vml" Requires="v">
                <p:oleObj name="Clip" r:id="rId2" imgW="5074825" imgH="4145256" progId="MS_ClipArt_Gallery.2">
                  <p:embed/>
                </p:oleObj>
              </mc:Choice>
              <mc:Fallback>
                <p:oleObj name="Clip" r:id="rId2" imgW="5074825" imgH="4145256" progId="MS_ClipArt_Gallery.2">
                  <p:embed/>
                  <p:pic>
                    <p:nvPicPr>
                      <p:cNvPr id="125956"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580" y="3537585"/>
                        <a:ext cx="5691258" cy="2933065"/>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30EAF011-1B97-48A7-85B3-B95A2B65C876}" type="slidenum">
              <a:rPr lang="sq-AL" smtClean="0"/>
              <a:t>82</a:t>
            </a:fld>
            <a:endParaRPr lang="sq-AL"/>
          </a:p>
        </p:txBody>
      </p:sp>
    </p:spTree>
    <p:extLst>
      <p:ext uri="{BB962C8B-B14F-4D97-AF65-F5344CB8AC3E}">
        <p14:creationId xmlns:p14="http://schemas.microsoft.com/office/powerpoint/2010/main" val="3948871410"/>
      </p:ext>
    </p:extLst>
  </p:cSld>
  <p:clrMapOvr>
    <a:masterClrMapping/>
  </p:clrMapOvr>
  <p:transition>
    <p:strips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27"/>
          <p:cNvSpPr txBox="1">
            <a:spLocks noChangeArrowheads="1"/>
          </p:cNvSpPr>
          <p:nvPr/>
        </p:nvSpPr>
        <p:spPr bwMode="auto">
          <a:xfrm>
            <a:off x="2057400" y="1414463"/>
            <a:ext cx="8229600" cy="1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50838" indent="-3508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30000"/>
              </a:spcBef>
              <a:buSzPct val="80000"/>
              <a:buFontTx/>
              <a:buNone/>
            </a:pPr>
            <a:r>
              <a:rPr lang="sq-AL" altLang="en-US" sz="2800" b="1">
                <a:solidFill>
                  <a:srgbClr val="800000"/>
                </a:solidFill>
                <a:latin typeface="Comic Sans MS" panose="030F0702030302020204" pitchFamily="66" charset="0"/>
              </a:rPr>
              <a:t>Standardet</a:t>
            </a:r>
            <a:r>
              <a:rPr lang="en-US" altLang="en-US" sz="2800" b="1">
                <a:solidFill>
                  <a:srgbClr val="800000"/>
                </a:solidFill>
                <a:latin typeface="Comic Sans MS" panose="030F0702030302020204" pitchFamily="66" charset="0"/>
              </a:rPr>
              <a:t> </a:t>
            </a:r>
            <a:r>
              <a:rPr lang="sq-AL" altLang="en-US" sz="2800" b="1">
                <a:solidFill>
                  <a:srgbClr val="800000"/>
                </a:solidFill>
                <a:latin typeface="Comic Sans MS" panose="030F0702030302020204" pitchFamily="66" charset="0"/>
              </a:rPr>
              <a:t>ndërkombëtare të kontabilitetit</a:t>
            </a:r>
          </a:p>
          <a:p>
            <a:pPr eaLnBrk="1" hangingPunct="1">
              <a:lnSpc>
                <a:spcPct val="115000"/>
              </a:lnSpc>
              <a:spcBef>
                <a:spcPct val="30000"/>
              </a:spcBef>
              <a:buSzPct val="80000"/>
              <a:buFontTx/>
              <a:buNone/>
            </a:pPr>
            <a:endParaRPr lang="sq-AL" altLang="en-US" sz="1800">
              <a:latin typeface="Comic Sans MS" panose="030F0702030302020204" pitchFamily="66" charset="0"/>
            </a:endParaRPr>
          </a:p>
          <a:p>
            <a:pPr eaLnBrk="1" hangingPunct="1">
              <a:lnSpc>
                <a:spcPct val="115000"/>
              </a:lnSpc>
              <a:spcBef>
                <a:spcPct val="30000"/>
              </a:spcBef>
              <a:buSzPct val="80000"/>
              <a:buFontTx/>
              <a:buNone/>
            </a:pPr>
            <a:r>
              <a:rPr lang="sq-AL" altLang="en-US" sz="1800">
                <a:latin typeface="Comic Sans MS" panose="030F0702030302020204" pitchFamily="66" charset="0"/>
              </a:rPr>
              <a:t>Dy tërësi standardesh për shfrytëzim ndërkombëtar</a:t>
            </a:r>
            <a:r>
              <a:rPr lang="en-US" altLang="en-US" sz="1800">
                <a:latin typeface="Comic Sans MS" panose="030F0702030302020204" pitchFamily="66" charset="0"/>
              </a:rPr>
              <a:t>:</a:t>
            </a:r>
          </a:p>
        </p:txBody>
      </p:sp>
      <p:sp>
        <p:nvSpPr>
          <p:cNvPr id="126979" name="Text Box 1029"/>
          <p:cNvSpPr txBox="1">
            <a:spLocks noChangeArrowheads="1"/>
          </p:cNvSpPr>
          <p:nvPr/>
        </p:nvSpPr>
        <p:spPr bwMode="auto">
          <a:xfrm>
            <a:off x="2667000" y="3733801"/>
            <a:ext cx="7010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50838" indent="-3508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30000"/>
              </a:spcBef>
              <a:buSzPct val="80000"/>
              <a:buFontTx/>
              <a:buBlip>
                <a:blip r:embed="rId3"/>
              </a:buBlip>
            </a:pPr>
            <a:r>
              <a:rPr lang="sq-AL" altLang="en-US" sz="2200">
                <a:latin typeface="Comic Sans MS" panose="030F0702030302020204" pitchFamily="66" charset="0"/>
              </a:rPr>
              <a:t>U.S </a:t>
            </a:r>
            <a:r>
              <a:rPr lang="en-US" altLang="en-US" sz="2200">
                <a:latin typeface="Comic Sans MS" panose="030F0702030302020204" pitchFamily="66" charset="0"/>
              </a:rPr>
              <a:t>GAAP</a:t>
            </a:r>
            <a:r>
              <a:rPr lang="sq-AL" altLang="en-US" sz="2200">
                <a:latin typeface="Comic Sans MS" panose="030F0702030302020204" pitchFamily="66" charset="0"/>
              </a:rPr>
              <a:t> – i </a:t>
            </a:r>
            <a:r>
              <a:rPr lang="en-US" altLang="en-US" sz="2200">
                <a:latin typeface="Comic Sans MS" panose="030F0702030302020204" pitchFamily="66" charset="0"/>
              </a:rPr>
              <a:t> </a:t>
            </a:r>
            <a:r>
              <a:rPr lang="sq-AL" altLang="en-US" sz="2200">
                <a:latin typeface="Comic Sans MS" panose="030F0702030302020204" pitchFamily="66" charset="0"/>
              </a:rPr>
              <a:t>të përpiluara nga F</a:t>
            </a:r>
            <a:r>
              <a:rPr lang="en-US" altLang="en-US" sz="2200">
                <a:latin typeface="Comic Sans MS" panose="030F0702030302020204" pitchFamily="66" charset="0"/>
              </a:rPr>
              <a:t>ASB</a:t>
            </a:r>
          </a:p>
          <a:p>
            <a:pPr eaLnBrk="1" hangingPunct="1">
              <a:lnSpc>
                <a:spcPct val="115000"/>
              </a:lnSpc>
              <a:spcBef>
                <a:spcPct val="30000"/>
              </a:spcBef>
              <a:buSzPct val="80000"/>
              <a:buFontTx/>
              <a:buBlip>
                <a:blip r:embed="rId3"/>
              </a:buBlip>
            </a:pPr>
            <a:r>
              <a:rPr lang="sq-AL" altLang="en-US" sz="2200">
                <a:latin typeface="Comic Sans MS" panose="030F0702030302020204" pitchFamily="66" charset="0"/>
              </a:rPr>
              <a:t>Standardet ndërkombëtare për raportim financiar </a:t>
            </a:r>
            <a:r>
              <a:rPr lang="en-US" altLang="en-US" sz="2200">
                <a:latin typeface="Comic Sans MS" panose="030F0702030302020204" pitchFamily="66" charset="0"/>
              </a:rPr>
              <a:t>(IFRS), </a:t>
            </a:r>
            <a:r>
              <a:rPr lang="sq-AL" altLang="en-US" sz="2200">
                <a:latin typeface="Comic Sans MS" panose="030F0702030302020204" pitchFamily="66" charset="0"/>
              </a:rPr>
              <a:t>të përpiluara nga </a:t>
            </a:r>
            <a:r>
              <a:rPr lang="en-US" altLang="en-US" sz="2200">
                <a:latin typeface="Comic Sans MS" panose="030F0702030302020204" pitchFamily="66" charset="0"/>
              </a:rPr>
              <a:t>IASB</a:t>
            </a:r>
          </a:p>
        </p:txBody>
      </p:sp>
      <p:sp>
        <p:nvSpPr>
          <p:cNvPr id="126980" name="Rectangle 2"/>
          <p:cNvSpPr>
            <a:spLocks noGrp="1" noChangeArrowheads="1"/>
          </p:cNvSpPr>
          <p:nvPr>
            <p:ph type="title"/>
          </p:nvPr>
        </p:nvSpPr>
        <p:spPr>
          <a:xfrm>
            <a:off x="1165609" y="228600"/>
            <a:ext cx="9194416" cy="914400"/>
          </a:xfrm>
          <a:noFill/>
        </p:spPr>
        <p:txBody>
          <a:bodyPr vert="horz" lIns="90488" tIns="44450" rIns="90488" bIns="44450" rtlCol="0" anchor="ctr">
            <a:normAutofit/>
          </a:bodyPr>
          <a:lstStyle/>
          <a:p>
            <a:pPr eaLnBrk="1" hangingPunct="1"/>
            <a:r>
              <a:rPr lang="sq-AL" altLang="en-US" sz="2800" dirty="0"/>
              <a:t>Komiteti ndërkombëtar i standardeve të kontabilitetit</a:t>
            </a:r>
            <a:r>
              <a:rPr lang="en-US" altLang="en-US" sz="2800" dirty="0"/>
              <a:t> (IASC)</a:t>
            </a:r>
          </a:p>
        </p:txBody>
      </p:sp>
      <p:sp>
        <p:nvSpPr>
          <p:cNvPr id="2" name="Slide Number Placeholder 1"/>
          <p:cNvSpPr>
            <a:spLocks noGrp="1"/>
          </p:cNvSpPr>
          <p:nvPr>
            <p:ph type="sldNum" sz="quarter" idx="12"/>
          </p:nvPr>
        </p:nvSpPr>
        <p:spPr/>
        <p:txBody>
          <a:bodyPr/>
          <a:lstStyle/>
          <a:p>
            <a:fld id="{30EAF011-1B97-48A7-85B3-B95A2B65C876}" type="slidenum">
              <a:rPr lang="sq-AL" smtClean="0"/>
              <a:t>83</a:t>
            </a:fld>
            <a:endParaRPr lang="sq-AL"/>
          </a:p>
        </p:txBody>
      </p:sp>
    </p:spTree>
    <p:extLst>
      <p:ext uri="{BB962C8B-B14F-4D97-AF65-F5344CB8AC3E}">
        <p14:creationId xmlns:p14="http://schemas.microsoft.com/office/powerpoint/2010/main" val="22515950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32079" y="228600"/>
            <a:ext cx="10235921" cy="1143000"/>
          </a:xfrm>
          <a:noFill/>
        </p:spPr>
        <p:txBody>
          <a:bodyPr/>
          <a:lstStyle/>
          <a:p>
            <a:pPr eaLnBrk="1" hangingPunct="1"/>
            <a:r>
              <a:rPr lang="sq-AL" altLang="en-US" sz="3200" dirty="0">
                <a:latin typeface="Times New Roman" panose="02020603050405020304" pitchFamily="18" charset="0"/>
                <a:cs typeface="Times New Roman" panose="02020603050405020304" pitchFamily="18" charset="0"/>
              </a:rPr>
              <a:t>Agjencia qeveritare në SHBA që mbikëqyrë tregun financiar</a:t>
            </a:r>
            <a:endParaRPr lang="en-US" altLang="en-US" sz="2800" dirty="0">
              <a:latin typeface="Times New Roman" panose="02020603050405020304" pitchFamily="18" charset="0"/>
              <a:cs typeface="Times New Roman" panose="02020603050405020304" pitchFamily="18" charset="0"/>
            </a:endParaRPr>
          </a:p>
        </p:txBody>
      </p:sp>
      <p:sp>
        <p:nvSpPr>
          <p:cNvPr id="316419" name="Rectangle 3"/>
          <p:cNvSpPr>
            <a:spLocks noGrp="1" noChangeArrowheads="1"/>
          </p:cNvSpPr>
          <p:nvPr>
            <p:ph idx="1"/>
          </p:nvPr>
        </p:nvSpPr>
        <p:spPr>
          <a:xfrm>
            <a:off x="1981200" y="2590801"/>
            <a:ext cx="8229600" cy="3535363"/>
          </a:xfrm>
        </p:spPr>
        <p:txBody>
          <a:bodyPr/>
          <a:lstStyle/>
          <a:p>
            <a:pPr eaLnBrk="1" hangingPunct="1"/>
            <a:r>
              <a:rPr lang="en-US" altLang="en-US" sz="4800" b="1" dirty="0">
                <a:solidFill>
                  <a:srgbClr val="0066FF"/>
                </a:solidFill>
              </a:rPr>
              <a:t>S</a:t>
            </a:r>
            <a:r>
              <a:rPr lang="en-US" altLang="en-US" sz="4800" dirty="0"/>
              <a:t>ecurities</a:t>
            </a:r>
            <a:endParaRPr lang="en-US" altLang="en-US" sz="4800" dirty="0">
              <a:solidFill>
                <a:schemeClr val="tx2"/>
              </a:solidFill>
            </a:endParaRPr>
          </a:p>
          <a:p>
            <a:pPr eaLnBrk="1" hangingPunct="1"/>
            <a:r>
              <a:rPr lang="en-US" altLang="en-US" sz="4800" b="1" dirty="0">
                <a:solidFill>
                  <a:srgbClr val="0066FF"/>
                </a:solidFill>
              </a:rPr>
              <a:t>E</a:t>
            </a:r>
            <a:r>
              <a:rPr lang="en-US" altLang="en-US" sz="4800" dirty="0"/>
              <a:t>xchange</a:t>
            </a:r>
            <a:endParaRPr lang="en-US" altLang="en-US" sz="4800" dirty="0">
              <a:solidFill>
                <a:schemeClr val="tx2"/>
              </a:solidFill>
            </a:endParaRPr>
          </a:p>
          <a:p>
            <a:pPr eaLnBrk="1" hangingPunct="1"/>
            <a:r>
              <a:rPr lang="en-US" altLang="en-US" sz="4800" b="1" dirty="0">
                <a:solidFill>
                  <a:srgbClr val="0066FF"/>
                </a:solidFill>
              </a:rPr>
              <a:t>C</a:t>
            </a:r>
            <a:r>
              <a:rPr lang="en-US" altLang="en-US" sz="4800" dirty="0"/>
              <a:t>ommission</a:t>
            </a:r>
            <a:endParaRPr lang="en-US" altLang="en-US" sz="4800" dirty="0">
              <a:solidFill>
                <a:schemeClr val="tx2"/>
              </a:solidFill>
            </a:endParaRPr>
          </a:p>
        </p:txBody>
      </p:sp>
      <p:sp>
        <p:nvSpPr>
          <p:cNvPr id="1290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A6F0A8-CBB8-4A79-8D7A-71DA030A3C3C}" type="slidenum">
              <a:rPr lang="en-US" altLang="en-US" sz="1200">
                <a:solidFill>
                  <a:srgbClr val="898989"/>
                </a:solidFill>
                <a:latin typeface="Arial" panose="020B0604020202020204" pitchFamily="34" charset="0"/>
              </a:rPr>
              <a:pPr>
                <a:spcBef>
                  <a:spcPct val="0"/>
                </a:spcBef>
                <a:buFontTx/>
                <a:buNone/>
              </a:pPr>
              <a:t>84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696518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6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6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825625" y="228600"/>
            <a:ext cx="8534400" cy="838200"/>
          </a:xfrm>
          <a:noFill/>
        </p:spPr>
        <p:txBody>
          <a:bodyPr vert="horz" lIns="90488" tIns="44450" rIns="90488" bIns="44450" rtlCol="0" anchor="ctr">
            <a:normAutofit fontScale="90000"/>
          </a:bodyPr>
          <a:lstStyle/>
          <a:p>
            <a:pPr eaLnBrk="1" hangingPunct="1"/>
            <a:r>
              <a:rPr lang="sq-AL" altLang="en-US" sz="2800"/>
              <a:t>Themelimi i standardeve të kontabilitetit dhe procesi i politikave</a:t>
            </a:r>
            <a:endParaRPr lang="en-US" altLang="en-US" sz="2400"/>
          </a:p>
        </p:txBody>
      </p:sp>
      <p:sp>
        <p:nvSpPr>
          <p:cNvPr id="131075" name="AutoShape 3"/>
          <p:cNvSpPr>
            <a:spLocks noChangeArrowheads="1"/>
          </p:cNvSpPr>
          <p:nvPr/>
        </p:nvSpPr>
        <p:spPr bwMode="auto">
          <a:xfrm>
            <a:off x="5305425" y="3068638"/>
            <a:ext cx="1574800" cy="1574800"/>
          </a:xfrm>
          <a:prstGeom prst="star16">
            <a:avLst>
              <a:gd name="adj" fmla="val 37500"/>
            </a:avLst>
          </a:prstGeom>
          <a:solidFill>
            <a:srgbClr val="FFFFFF"/>
          </a:solidFill>
          <a:ln w="25400">
            <a:solidFill>
              <a:srgbClr val="FF0000"/>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chemeClr val="bg2"/>
                </a:solidFill>
                <a:latin typeface="Arial" panose="020B0604020202020204" pitchFamily="34" charset="0"/>
              </a:rPr>
              <a:t>GAAP</a:t>
            </a:r>
          </a:p>
        </p:txBody>
      </p:sp>
      <p:sp>
        <p:nvSpPr>
          <p:cNvPr id="131076" name="Rectangle 4"/>
          <p:cNvSpPr>
            <a:spLocks noChangeArrowheads="1"/>
          </p:cNvSpPr>
          <p:nvPr/>
        </p:nvSpPr>
        <p:spPr bwMode="auto">
          <a:xfrm>
            <a:off x="2424184" y="1828801"/>
            <a:ext cx="2939908"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1800" b="1">
                <a:latin typeface="Arial" panose="020B0604020202020204" pitchFamily="34" charset="0"/>
              </a:rPr>
              <a:t>Federata ndërkombëtare </a:t>
            </a:r>
          </a:p>
          <a:p>
            <a:pPr algn="ctr">
              <a:spcBef>
                <a:spcPct val="0"/>
              </a:spcBef>
              <a:buFontTx/>
              <a:buNone/>
            </a:pPr>
            <a:r>
              <a:rPr lang="sq-AL" altLang="en-US" sz="1800" b="1">
                <a:latin typeface="Arial" panose="020B0604020202020204" pitchFamily="34" charset="0"/>
              </a:rPr>
              <a:t>e kontabilistëve</a:t>
            </a:r>
            <a:r>
              <a:rPr lang="sq-AL" altLang="en-US" sz="1800">
                <a:latin typeface="Arial" panose="020B0604020202020204" pitchFamily="34" charset="0"/>
              </a:rPr>
              <a:t> </a:t>
            </a:r>
          </a:p>
          <a:p>
            <a:pPr algn="ctr">
              <a:spcBef>
                <a:spcPct val="0"/>
              </a:spcBef>
              <a:buFontTx/>
              <a:buNone/>
            </a:pPr>
            <a:r>
              <a:rPr lang="en-US" altLang="en-US" sz="2000">
                <a:solidFill>
                  <a:srgbClr val="FF0000"/>
                </a:solidFill>
                <a:latin typeface="Arial" panose="020B0604020202020204" pitchFamily="34" charset="0"/>
              </a:rPr>
              <a:t>www.</a:t>
            </a:r>
            <a:r>
              <a:rPr lang="sq-AL" altLang="en-US" sz="2000">
                <a:solidFill>
                  <a:srgbClr val="FF0000"/>
                </a:solidFill>
                <a:latin typeface="Arial" panose="020B0604020202020204" pitchFamily="34" charset="0"/>
              </a:rPr>
              <a:t>ifac</a:t>
            </a:r>
            <a:r>
              <a:rPr lang="en-US" altLang="en-US" sz="2000">
                <a:solidFill>
                  <a:srgbClr val="FF0000"/>
                </a:solidFill>
                <a:latin typeface="Arial" panose="020B0604020202020204" pitchFamily="34" charset="0"/>
              </a:rPr>
              <a:t>.gov</a:t>
            </a:r>
          </a:p>
        </p:txBody>
      </p:sp>
      <p:sp>
        <p:nvSpPr>
          <p:cNvPr id="131077" name="Rectangle 5"/>
          <p:cNvSpPr>
            <a:spLocks noChangeArrowheads="1"/>
          </p:cNvSpPr>
          <p:nvPr/>
        </p:nvSpPr>
        <p:spPr bwMode="auto">
          <a:xfrm>
            <a:off x="1525635" y="3352801"/>
            <a:ext cx="3273333" cy="122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1800" b="1">
                <a:latin typeface="Arial" panose="020B0604020202020204" pitchFamily="34" charset="0"/>
              </a:rPr>
              <a:t>Instituti amerikan për </a:t>
            </a:r>
          </a:p>
          <a:p>
            <a:pPr algn="ctr">
              <a:spcBef>
                <a:spcPct val="0"/>
              </a:spcBef>
              <a:buFontTx/>
              <a:buNone/>
            </a:pPr>
            <a:r>
              <a:rPr lang="sq-AL" altLang="en-US" sz="1800" b="1">
                <a:latin typeface="Arial" panose="020B0604020202020204" pitchFamily="34" charset="0"/>
              </a:rPr>
              <a:t>certifikimin e kontabilistëve </a:t>
            </a:r>
          </a:p>
          <a:p>
            <a:pPr algn="ctr">
              <a:spcBef>
                <a:spcPct val="0"/>
              </a:spcBef>
              <a:buFontTx/>
              <a:buNone/>
            </a:pPr>
            <a:r>
              <a:rPr lang="sq-AL" altLang="en-US" sz="1800" b="1">
                <a:latin typeface="Arial" panose="020B0604020202020204" pitchFamily="34" charset="0"/>
              </a:rPr>
              <a:t>publik</a:t>
            </a:r>
            <a:r>
              <a:rPr lang="sq-AL" altLang="en-US" sz="1800">
                <a:latin typeface="Arial" panose="020B0604020202020204" pitchFamily="34" charset="0"/>
              </a:rPr>
              <a:t> </a:t>
            </a:r>
          </a:p>
          <a:p>
            <a:pPr algn="ctr">
              <a:spcBef>
                <a:spcPct val="0"/>
              </a:spcBef>
              <a:buFontTx/>
              <a:buNone/>
            </a:pPr>
            <a:r>
              <a:rPr lang="en-US" altLang="en-US" sz="2000">
                <a:solidFill>
                  <a:srgbClr val="FF0000"/>
                </a:solidFill>
                <a:latin typeface="Arial" panose="020B0604020202020204" pitchFamily="34" charset="0"/>
              </a:rPr>
              <a:t>www.aicpa.org</a:t>
            </a:r>
          </a:p>
        </p:txBody>
      </p:sp>
      <p:sp>
        <p:nvSpPr>
          <p:cNvPr id="131078" name="Rectangle 6"/>
          <p:cNvSpPr>
            <a:spLocks noChangeArrowheads="1"/>
          </p:cNvSpPr>
          <p:nvPr/>
        </p:nvSpPr>
        <p:spPr bwMode="auto">
          <a:xfrm>
            <a:off x="2286000" y="4876800"/>
            <a:ext cx="31765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1800" b="1">
                <a:latin typeface="Arial" panose="020B0604020202020204" pitchFamily="34" charset="0"/>
              </a:rPr>
              <a:t>Komisioni për sigurimin </a:t>
            </a:r>
          </a:p>
          <a:p>
            <a:pPr algn="ctr">
              <a:spcBef>
                <a:spcPct val="0"/>
              </a:spcBef>
              <a:buFontTx/>
              <a:buNone/>
            </a:pPr>
            <a:r>
              <a:rPr lang="sq-AL" altLang="en-US" sz="1800" b="1">
                <a:latin typeface="Arial" panose="020B0604020202020204" pitchFamily="34" charset="0"/>
              </a:rPr>
              <a:t>e këmbimeve</a:t>
            </a:r>
            <a:r>
              <a:rPr lang="sq-AL" altLang="en-US" sz="1800">
                <a:latin typeface="Arial" panose="020B0604020202020204" pitchFamily="34" charset="0"/>
              </a:rPr>
              <a:t> </a:t>
            </a:r>
            <a:r>
              <a:rPr lang="en-US" altLang="en-US" sz="2000">
                <a:solidFill>
                  <a:srgbClr val="FF0000"/>
                </a:solidFill>
                <a:latin typeface="Arial" panose="020B0604020202020204" pitchFamily="34" charset="0"/>
              </a:rPr>
              <a:t>www.sec.gov</a:t>
            </a:r>
          </a:p>
        </p:txBody>
      </p:sp>
      <p:sp>
        <p:nvSpPr>
          <p:cNvPr id="131079" name="Rectangle 7"/>
          <p:cNvSpPr>
            <a:spLocks noChangeArrowheads="1"/>
          </p:cNvSpPr>
          <p:nvPr/>
        </p:nvSpPr>
        <p:spPr bwMode="auto">
          <a:xfrm>
            <a:off x="5846999" y="5867401"/>
            <a:ext cx="421910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000" dirty="0">
                <a:latin typeface="Arial" panose="020B0604020202020204" pitchFamily="34" charset="0"/>
              </a:rPr>
              <a:t>Asociacioni amerikan i kontabilitetit</a:t>
            </a:r>
          </a:p>
          <a:p>
            <a:pPr algn="ctr">
              <a:spcBef>
                <a:spcPct val="0"/>
              </a:spcBef>
              <a:buFontTx/>
              <a:buNone/>
            </a:pPr>
            <a:r>
              <a:rPr lang="en-US" altLang="en-US" sz="2000" dirty="0">
                <a:latin typeface="Arial" panose="020B0604020202020204" pitchFamily="34" charset="0"/>
              </a:rPr>
              <a:t> www.aaa-edu.org</a:t>
            </a:r>
          </a:p>
        </p:txBody>
      </p:sp>
      <p:sp>
        <p:nvSpPr>
          <p:cNvPr id="131080" name="Rectangle 8"/>
          <p:cNvSpPr>
            <a:spLocks noChangeArrowheads="1"/>
          </p:cNvSpPr>
          <p:nvPr/>
        </p:nvSpPr>
        <p:spPr bwMode="auto">
          <a:xfrm>
            <a:off x="7494217" y="3200400"/>
            <a:ext cx="3031280"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000" dirty="0">
                <a:latin typeface="Arial" panose="020B0604020202020204" pitchFamily="34" charset="0"/>
              </a:rPr>
              <a:t>Bordi qeveritar për </a:t>
            </a:r>
          </a:p>
          <a:p>
            <a:pPr algn="ctr">
              <a:spcBef>
                <a:spcPct val="0"/>
              </a:spcBef>
              <a:buFontTx/>
              <a:buNone/>
            </a:pPr>
            <a:r>
              <a:rPr lang="sq-AL" altLang="en-US" sz="2000" dirty="0">
                <a:latin typeface="Arial" panose="020B0604020202020204" pitchFamily="34" charset="0"/>
              </a:rPr>
              <a:t>standardet e kontabilitetit</a:t>
            </a:r>
            <a:br>
              <a:rPr lang="en-US" altLang="en-US" sz="2000" dirty="0">
                <a:latin typeface="Arial" panose="020B0604020202020204" pitchFamily="34" charset="0"/>
              </a:rPr>
            </a:br>
            <a:r>
              <a:rPr lang="en-US" altLang="en-US" sz="2000" dirty="0">
                <a:latin typeface="Arial" panose="020B0604020202020204" pitchFamily="34" charset="0"/>
              </a:rPr>
              <a:t>www.gasb.org</a:t>
            </a:r>
          </a:p>
        </p:txBody>
      </p:sp>
      <p:sp>
        <p:nvSpPr>
          <p:cNvPr id="131081" name="Rectangle 9"/>
          <p:cNvSpPr>
            <a:spLocks noChangeArrowheads="1"/>
          </p:cNvSpPr>
          <p:nvPr/>
        </p:nvSpPr>
        <p:spPr bwMode="auto">
          <a:xfrm>
            <a:off x="6418791" y="1906589"/>
            <a:ext cx="3173947"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q-AL" altLang="en-US" sz="2000" dirty="0">
                <a:latin typeface="Arial" panose="020B0604020202020204" pitchFamily="34" charset="0"/>
              </a:rPr>
              <a:t>Instituti financiar ekzekutiv</a:t>
            </a:r>
            <a:br>
              <a:rPr lang="en-US" altLang="en-US" sz="2000" dirty="0">
                <a:latin typeface="Arial" panose="020B0604020202020204" pitchFamily="34" charset="0"/>
              </a:rPr>
            </a:br>
            <a:r>
              <a:rPr lang="en-US" altLang="en-US" sz="2000" dirty="0">
                <a:latin typeface="Arial" panose="020B0604020202020204" pitchFamily="34" charset="0"/>
              </a:rPr>
              <a:t>www.fei.org</a:t>
            </a:r>
          </a:p>
        </p:txBody>
      </p:sp>
      <p:grpSp>
        <p:nvGrpSpPr>
          <p:cNvPr id="131082" name="Group 10"/>
          <p:cNvGrpSpPr>
            <a:grpSpLocks/>
          </p:cNvGrpSpPr>
          <p:nvPr/>
        </p:nvGrpSpPr>
        <p:grpSpPr bwMode="auto">
          <a:xfrm>
            <a:off x="5565775" y="4725988"/>
            <a:ext cx="1055688" cy="785812"/>
            <a:chOff x="2592" y="2924"/>
            <a:chExt cx="665" cy="495"/>
          </a:xfrm>
        </p:grpSpPr>
        <p:grpSp>
          <p:nvGrpSpPr>
            <p:cNvPr id="131111" name="Group 11"/>
            <p:cNvGrpSpPr>
              <a:grpSpLocks/>
            </p:cNvGrpSpPr>
            <p:nvPr/>
          </p:nvGrpSpPr>
          <p:grpSpPr bwMode="auto">
            <a:xfrm>
              <a:off x="2592" y="2924"/>
              <a:ext cx="665" cy="495"/>
              <a:chOff x="2592" y="2924"/>
              <a:chExt cx="665" cy="495"/>
            </a:xfrm>
          </p:grpSpPr>
          <p:grpSp>
            <p:nvGrpSpPr>
              <p:cNvPr id="131113" name="Group 12"/>
              <p:cNvGrpSpPr>
                <a:grpSpLocks/>
              </p:cNvGrpSpPr>
              <p:nvPr/>
            </p:nvGrpSpPr>
            <p:grpSpPr bwMode="auto">
              <a:xfrm>
                <a:off x="2622" y="2924"/>
                <a:ext cx="635" cy="495"/>
                <a:chOff x="2622" y="2924"/>
                <a:chExt cx="635" cy="495"/>
              </a:xfrm>
            </p:grpSpPr>
            <p:sp>
              <p:nvSpPr>
                <p:cNvPr id="131116" name="Freeform 13"/>
                <p:cNvSpPr>
                  <a:spLocks/>
                </p:cNvSpPr>
                <p:nvPr/>
              </p:nvSpPr>
              <p:spPr bwMode="auto">
                <a:xfrm>
                  <a:off x="2622" y="2932"/>
                  <a:ext cx="635" cy="487"/>
                </a:xfrm>
                <a:custGeom>
                  <a:avLst/>
                  <a:gdLst>
                    <a:gd name="T0" fmla="*/ 81 w 635"/>
                    <a:gd name="T1" fmla="*/ 486 h 487"/>
                    <a:gd name="T2" fmla="*/ 117 w 635"/>
                    <a:gd name="T3" fmla="*/ 439 h 487"/>
                    <a:gd name="T4" fmla="*/ 157 w 635"/>
                    <a:gd name="T5" fmla="*/ 385 h 487"/>
                    <a:gd name="T6" fmla="*/ 197 w 635"/>
                    <a:gd name="T7" fmla="*/ 334 h 487"/>
                    <a:gd name="T8" fmla="*/ 228 w 635"/>
                    <a:gd name="T9" fmla="*/ 289 h 487"/>
                    <a:gd name="T10" fmla="*/ 259 w 635"/>
                    <a:gd name="T11" fmla="*/ 242 h 487"/>
                    <a:gd name="T12" fmla="*/ 287 w 635"/>
                    <a:gd name="T13" fmla="*/ 191 h 487"/>
                    <a:gd name="T14" fmla="*/ 310 w 635"/>
                    <a:gd name="T15" fmla="*/ 140 h 487"/>
                    <a:gd name="T16" fmla="*/ 329 w 635"/>
                    <a:gd name="T17" fmla="*/ 191 h 487"/>
                    <a:gd name="T18" fmla="*/ 354 w 635"/>
                    <a:gd name="T19" fmla="*/ 252 h 487"/>
                    <a:gd name="T20" fmla="*/ 384 w 635"/>
                    <a:gd name="T21" fmla="*/ 310 h 487"/>
                    <a:gd name="T22" fmla="*/ 432 w 635"/>
                    <a:gd name="T23" fmla="*/ 378 h 487"/>
                    <a:gd name="T24" fmla="*/ 478 w 635"/>
                    <a:gd name="T25" fmla="*/ 431 h 487"/>
                    <a:gd name="T26" fmla="*/ 545 w 635"/>
                    <a:gd name="T27" fmla="*/ 486 h 487"/>
                    <a:gd name="T28" fmla="*/ 603 w 635"/>
                    <a:gd name="T29" fmla="*/ 460 h 487"/>
                    <a:gd name="T30" fmla="*/ 543 w 635"/>
                    <a:gd name="T31" fmla="*/ 400 h 487"/>
                    <a:gd name="T32" fmla="*/ 489 w 635"/>
                    <a:gd name="T33" fmla="*/ 337 h 487"/>
                    <a:gd name="T34" fmla="*/ 446 w 635"/>
                    <a:gd name="T35" fmla="*/ 279 h 487"/>
                    <a:gd name="T36" fmla="*/ 413 w 635"/>
                    <a:gd name="T37" fmla="*/ 218 h 487"/>
                    <a:gd name="T38" fmla="*/ 388 w 635"/>
                    <a:gd name="T39" fmla="*/ 163 h 487"/>
                    <a:gd name="T40" fmla="*/ 372 w 635"/>
                    <a:gd name="T41" fmla="*/ 123 h 487"/>
                    <a:gd name="T42" fmla="*/ 360 w 635"/>
                    <a:gd name="T43" fmla="*/ 83 h 487"/>
                    <a:gd name="T44" fmla="*/ 322 w 635"/>
                    <a:gd name="T45" fmla="*/ 0 h 487"/>
                    <a:gd name="T46" fmla="*/ 277 w 635"/>
                    <a:gd name="T47" fmla="*/ 83 h 487"/>
                    <a:gd name="T48" fmla="*/ 267 w 635"/>
                    <a:gd name="T49" fmla="*/ 114 h 487"/>
                    <a:gd name="T50" fmla="*/ 246 w 635"/>
                    <a:gd name="T51" fmla="*/ 153 h 487"/>
                    <a:gd name="T52" fmla="*/ 220 w 635"/>
                    <a:gd name="T53" fmla="*/ 195 h 487"/>
                    <a:gd name="T54" fmla="*/ 194 w 635"/>
                    <a:gd name="T55" fmla="*/ 235 h 487"/>
                    <a:gd name="T56" fmla="*/ 167 w 635"/>
                    <a:gd name="T57" fmla="*/ 274 h 487"/>
                    <a:gd name="T58" fmla="*/ 119 w 635"/>
                    <a:gd name="T59" fmla="*/ 339 h 487"/>
                    <a:gd name="T60" fmla="*/ 88 w 635"/>
                    <a:gd name="T61" fmla="*/ 380 h 487"/>
                    <a:gd name="T62" fmla="*/ 44 w 635"/>
                    <a:gd name="T63" fmla="*/ 434 h 487"/>
                    <a:gd name="T64" fmla="*/ 0 w 635"/>
                    <a:gd name="T65" fmla="*/ 486 h 4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5"/>
                    <a:gd name="T100" fmla="*/ 0 h 487"/>
                    <a:gd name="T101" fmla="*/ 635 w 635"/>
                    <a:gd name="T102" fmla="*/ 487 h 4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5" h="487">
                      <a:moveTo>
                        <a:pt x="0" y="486"/>
                      </a:moveTo>
                      <a:lnTo>
                        <a:pt x="81" y="486"/>
                      </a:lnTo>
                      <a:lnTo>
                        <a:pt x="99" y="461"/>
                      </a:lnTo>
                      <a:lnTo>
                        <a:pt x="117" y="439"/>
                      </a:lnTo>
                      <a:lnTo>
                        <a:pt x="135" y="413"/>
                      </a:lnTo>
                      <a:lnTo>
                        <a:pt x="157" y="385"/>
                      </a:lnTo>
                      <a:lnTo>
                        <a:pt x="178" y="358"/>
                      </a:lnTo>
                      <a:lnTo>
                        <a:pt x="197" y="334"/>
                      </a:lnTo>
                      <a:lnTo>
                        <a:pt x="212" y="311"/>
                      </a:lnTo>
                      <a:lnTo>
                        <a:pt x="228" y="289"/>
                      </a:lnTo>
                      <a:lnTo>
                        <a:pt x="245" y="264"/>
                      </a:lnTo>
                      <a:lnTo>
                        <a:pt x="259" y="242"/>
                      </a:lnTo>
                      <a:lnTo>
                        <a:pt x="273" y="217"/>
                      </a:lnTo>
                      <a:lnTo>
                        <a:pt x="287" y="191"/>
                      </a:lnTo>
                      <a:lnTo>
                        <a:pt x="299" y="166"/>
                      </a:lnTo>
                      <a:lnTo>
                        <a:pt x="310" y="140"/>
                      </a:lnTo>
                      <a:lnTo>
                        <a:pt x="319" y="163"/>
                      </a:lnTo>
                      <a:lnTo>
                        <a:pt x="329" y="191"/>
                      </a:lnTo>
                      <a:lnTo>
                        <a:pt x="341" y="221"/>
                      </a:lnTo>
                      <a:lnTo>
                        <a:pt x="354" y="252"/>
                      </a:lnTo>
                      <a:lnTo>
                        <a:pt x="368" y="281"/>
                      </a:lnTo>
                      <a:lnTo>
                        <a:pt x="384" y="310"/>
                      </a:lnTo>
                      <a:lnTo>
                        <a:pt x="404" y="341"/>
                      </a:lnTo>
                      <a:lnTo>
                        <a:pt x="432" y="378"/>
                      </a:lnTo>
                      <a:lnTo>
                        <a:pt x="454" y="405"/>
                      </a:lnTo>
                      <a:lnTo>
                        <a:pt x="478" y="431"/>
                      </a:lnTo>
                      <a:lnTo>
                        <a:pt x="503" y="454"/>
                      </a:lnTo>
                      <a:lnTo>
                        <a:pt x="545" y="486"/>
                      </a:lnTo>
                      <a:lnTo>
                        <a:pt x="634" y="486"/>
                      </a:lnTo>
                      <a:lnTo>
                        <a:pt x="603" y="460"/>
                      </a:lnTo>
                      <a:lnTo>
                        <a:pt x="571" y="429"/>
                      </a:lnTo>
                      <a:lnTo>
                        <a:pt x="543" y="400"/>
                      </a:lnTo>
                      <a:lnTo>
                        <a:pt x="517" y="372"/>
                      </a:lnTo>
                      <a:lnTo>
                        <a:pt x="489" y="337"/>
                      </a:lnTo>
                      <a:lnTo>
                        <a:pt x="464" y="304"/>
                      </a:lnTo>
                      <a:lnTo>
                        <a:pt x="446" y="279"/>
                      </a:lnTo>
                      <a:lnTo>
                        <a:pt x="429" y="247"/>
                      </a:lnTo>
                      <a:lnTo>
                        <a:pt x="413" y="218"/>
                      </a:lnTo>
                      <a:lnTo>
                        <a:pt x="401" y="195"/>
                      </a:lnTo>
                      <a:lnTo>
                        <a:pt x="388" y="163"/>
                      </a:lnTo>
                      <a:lnTo>
                        <a:pt x="378" y="140"/>
                      </a:lnTo>
                      <a:lnTo>
                        <a:pt x="372" y="123"/>
                      </a:lnTo>
                      <a:lnTo>
                        <a:pt x="365" y="101"/>
                      </a:lnTo>
                      <a:lnTo>
                        <a:pt x="360" y="83"/>
                      </a:lnTo>
                      <a:lnTo>
                        <a:pt x="405" y="83"/>
                      </a:lnTo>
                      <a:lnTo>
                        <a:pt x="322" y="0"/>
                      </a:lnTo>
                      <a:lnTo>
                        <a:pt x="232" y="83"/>
                      </a:lnTo>
                      <a:lnTo>
                        <a:pt x="277" y="83"/>
                      </a:lnTo>
                      <a:lnTo>
                        <a:pt x="274" y="97"/>
                      </a:lnTo>
                      <a:lnTo>
                        <a:pt x="267" y="114"/>
                      </a:lnTo>
                      <a:lnTo>
                        <a:pt x="258" y="132"/>
                      </a:lnTo>
                      <a:lnTo>
                        <a:pt x="246" y="153"/>
                      </a:lnTo>
                      <a:lnTo>
                        <a:pt x="232" y="176"/>
                      </a:lnTo>
                      <a:lnTo>
                        <a:pt x="220" y="195"/>
                      </a:lnTo>
                      <a:lnTo>
                        <a:pt x="207" y="214"/>
                      </a:lnTo>
                      <a:lnTo>
                        <a:pt x="194" y="235"/>
                      </a:lnTo>
                      <a:lnTo>
                        <a:pt x="181" y="253"/>
                      </a:lnTo>
                      <a:lnTo>
                        <a:pt x="167" y="274"/>
                      </a:lnTo>
                      <a:lnTo>
                        <a:pt x="140" y="311"/>
                      </a:lnTo>
                      <a:lnTo>
                        <a:pt x="119" y="339"/>
                      </a:lnTo>
                      <a:lnTo>
                        <a:pt x="103" y="361"/>
                      </a:lnTo>
                      <a:lnTo>
                        <a:pt x="88" y="380"/>
                      </a:lnTo>
                      <a:lnTo>
                        <a:pt x="65" y="408"/>
                      </a:lnTo>
                      <a:lnTo>
                        <a:pt x="44" y="434"/>
                      </a:lnTo>
                      <a:lnTo>
                        <a:pt x="23" y="459"/>
                      </a:lnTo>
                      <a:lnTo>
                        <a:pt x="0" y="486"/>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17" name="Freeform 14"/>
                <p:cNvSpPr>
                  <a:spLocks/>
                </p:cNvSpPr>
                <p:nvPr/>
              </p:nvSpPr>
              <p:spPr bwMode="auto">
                <a:xfrm>
                  <a:off x="2957" y="3007"/>
                  <a:ext cx="69" cy="2"/>
                </a:xfrm>
                <a:custGeom>
                  <a:avLst/>
                  <a:gdLst>
                    <a:gd name="T0" fmla="*/ 0 w 69"/>
                    <a:gd name="T1" fmla="*/ 0 h 2"/>
                    <a:gd name="T2" fmla="*/ 27 w 69"/>
                    <a:gd name="T3" fmla="*/ 1 h 2"/>
                    <a:gd name="T4" fmla="*/ 68 w 69"/>
                    <a:gd name="T5" fmla="*/ 1 h 2"/>
                    <a:gd name="T6" fmla="*/ 39 w 69"/>
                    <a:gd name="T7" fmla="*/ 0 h 2"/>
                    <a:gd name="T8" fmla="*/ 0 w 69"/>
                    <a:gd name="T9" fmla="*/ 0 h 2"/>
                    <a:gd name="T10" fmla="*/ 0 60000 65536"/>
                    <a:gd name="T11" fmla="*/ 0 60000 65536"/>
                    <a:gd name="T12" fmla="*/ 0 60000 65536"/>
                    <a:gd name="T13" fmla="*/ 0 60000 65536"/>
                    <a:gd name="T14" fmla="*/ 0 60000 65536"/>
                    <a:gd name="T15" fmla="*/ 0 w 69"/>
                    <a:gd name="T16" fmla="*/ 0 h 2"/>
                    <a:gd name="T17" fmla="*/ 69 w 69"/>
                    <a:gd name="T18" fmla="*/ 2 h 2"/>
                  </a:gdLst>
                  <a:ahLst/>
                  <a:cxnLst>
                    <a:cxn ang="T10">
                      <a:pos x="T0" y="T1"/>
                    </a:cxn>
                    <a:cxn ang="T11">
                      <a:pos x="T2" y="T3"/>
                    </a:cxn>
                    <a:cxn ang="T12">
                      <a:pos x="T4" y="T5"/>
                    </a:cxn>
                    <a:cxn ang="T13">
                      <a:pos x="T6" y="T7"/>
                    </a:cxn>
                    <a:cxn ang="T14">
                      <a:pos x="T8" y="T9"/>
                    </a:cxn>
                  </a:cxnLst>
                  <a:rect l="T15" t="T16" r="T17" b="T18"/>
                  <a:pathLst>
                    <a:path w="69" h="2">
                      <a:moveTo>
                        <a:pt x="0" y="0"/>
                      </a:moveTo>
                      <a:lnTo>
                        <a:pt x="27" y="1"/>
                      </a:lnTo>
                      <a:lnTo>
                        <a:pt x="68" y="1"/>
                      </a:lnTo>
                      <a:lnTo>
                        <a:pt x="39" y="0"/>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18" name="Freeform 15"/>
                <p:cNvSpPr>
                  <a:spLocks/>
                </p:cNvSpPr>
                <p:nvPr/>
              </p:nvSpPr>
              <p:spPr bwMode="auto">
                <a:xfrm>
                  <a:off x="2918" y="2924"/>
                  <a:ext cx="107" cy="85"/>
                </a:xfrm>
                <a:custGeom>
                  <a:avLst/>
                  <a:gdLst>
                    <a:gd name="T0" fmla="*/ 0 w 107"/>
                    <a:gd name="T1" fmla="*/ 0 h 85"/>
                    <a:gd name="T2" fmla="*/ 28 w 107"/>
                    <a:gd name="T3" fmla="*/ 7 h 85"/>
                    <a:gd name="T4" fmla="*/ 106 w 107"/>
                    <a:gd name="T5" fmla="*/ 84 h 85"/>
                    <a:gd name="T6" fmla="*/ 78 w 107"/>
                    <a:gd name="T7" fmla="*/ 76 h 85"/>
                    <a:gd name="T8" fmla="*/ 0 w 107"/>
                    <a:gd name="T9" fmla="*/ 0 h 85"/>
                    <a:gd name="T10" fmla="*/ 0 60000 65536"/>
                    <a:gd name="T11" fmla="*/ 0 60000 65536"/>
                    <a:gd name="T12" fmla="*/ 0 60000 65536"/>
                    <a:gd name="T13" fmla="*/ 0 60000 65536"/>
                    <a:gd name="T14" fmla="*/ 0 60000 65536"/>
                    <a:gd name="T15" fmla="*/ 0 w 107"/>
                    <a:gd name="T16" fmla="*/ 0 h 85"/>
                    <a:gd name="T17" fmla="*/ 107 w 107"/>
                    <a:gd name="T18" fmla="*/ 85 h 85"/>
                  </a:gdLst>
                  <a:ahLst/>
                  <a:cxnLst>
                    <a:cxn ang="T10">
                      <a:pos x="T0" y="T1"/>
                    </a:cxn>
                    <a:cxn ang="T11">
                      <a:pos x="T2" y="T3"/>
                    </a:cxn>
                    <a:cxn ang="T12">
                      <a:pos x="T4" y="T5"/>
                    </a:cxn>
                    <a:cxn ang="T13">
                      <a:pos x="T6" y="T7"/>
                    </a:cxn>
                    <a:cxn ang="T14">
                      <a:pos x="T8" y="T9"/>
                    </a:cxn>
                  </a:cxnLst>
                  <a:rect l="T15" t="T16" r="T17" b="T18"/>
                  <a:pathLst>
                    <a:path w="107" h="85">
                      <a:moveTo>
                        <a:pt x="0" y="0"/>
                      </a:moveTo>
                      <a:lnTo>
                        <a:pt x="28" y="7"/>
                      </a:lnTo>
                      <a:lnTo>
                        <a:pt x="106" y="84"/>
                      </a:lnTo>
                      <a:lnTo>
                        <a:pt x="78" y="76"/>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19" name="Freeform 16"/>
                <p:cNvSpPr>
                  <a:spLocks/>
                </p:cNvSpPr>
                <p:nvPr/>
              </p:nvSpPr>
              <p:spPr bwMode="auto">
                <a:xfrm>
                  <a:off x="2828" y="3007"/>
                  <a:ext cx="49" cy="2"/>
                </a:xfrm>
                <a:custGeom>
                  <a:avLst/>
                  <a:gdLst>
                    <a:gd name="T0" fmla="*/ 0 w 49"/>
                    <a:gd name="T1" fmla="*/ 0 h 2"/>
                    <a:gd name="T2" fmla="*/ 39 w 49"/>
                    <a:gd name="T3" fmla="*/ 0 h 2"/>
                    <a:gd name="T4" fmla="*/ 48 w 49"/>
                    <a:gd name="T5" fmla="*/ 1 h 2"/>
                    <a:gd name="T6" fmla="*/ 24 w 49"/>
                    <a:gd name="T7" fmla="*/ 1 h 2"/>
                    <a:gd name="T8" fmla="*/ 0 w 49"/>
                    <a:gd name="T9" fmla="*/ 0 h 2"/>
                    <a:gd name="T10" fmla="*/ 0 60000 65536"/>
                    <a:gd name="T11" fmla="*/ 0 60000 65536"/>
                    <a:gd name="T12" fmla="*/ 0 60000 65536"/>
                    <a:gd name="T13" fmla="*/ 0 60000 65536"/>
                    <a:gd name="T14" fmla="*/ 0 60000 65536"/>
                    <a:gd name="T15" fmla="*/ 0 w 49"/>
                    <a:gd name="T16" fmla="*/ 0 h 2"/>
                    <a:gd name="T17" fmla="*/ 49 w 49"/>
                    <a:gd name="T18" fmla="*/ 2 h 2"/>
                  </a:gdLst>
                  <a:ahLst/>
                  <a:cxnLst>
                    <a:cxn ang="T10">
                      <a:pos x="T0" y="T1"/>
                    </a:cxn>
                    <a:cxn ang="T11">
                      <a:pos x="T2" y="T3"/>
                    </a:cxn>
                    <a:cxn ang="T12">
                      <a:pos x="T4" y="T5"/>
                    </a:cxn>
                    <a:cxn ang="T13">
                      <a:pos x="T6" y="T7"/>
                    </a:cxn>
                    <a:cxn ang="T14">
                      <a:pos x="T8" y="T9"/>
                    </a:cxn>
                  </a:cxnLst>
                  <a:rect l="T15" t="T16" r="T17" b="T18"/>
                  <a:pathLst>
                    <a:path w="49" h="2">
                      <a:moveTo>
                        <a:pt x="0" y="0"/>
                      </a:moveTo>
                      <a:lnTo>
                        <a:pt x="39" y="0"/>
                      </a:lnTo>
                      <a:lnTo>
                        <a:pt x="48" y="1"/>
                      </a:lnTo>
                      <a:lnTo>
                        <a:pt x="24" y="1"/>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sp>
            <p:nvSpPr>
              <p:cNvPr id="131114" name="Freeform 17"/>
              <p:cNvSpPr>
                <a:spLocks/>
              </p:cNvSpPr>
              <p:nvPr/>
            </p:nvSpPr>
            <p:spPr bwMode="auto">
              <a:xfrm>
                <a:off x="3145" y="3418"/>
                <a:ext cx="112" cy="1"/>
              </a:xfrm>
              <a:custGeom>
                <a:avLst/>
                <a:gdLst>
                  <a:gd name="T0" fmla="*/ 0 w 112"/>
                  <a:gd name="T1" fmla="*/ 0 h 1"/>
                  <a:gd name="T2" fmla="*/ 28 w 112"/>
                  <a:gd name="T3" fmla="*/ 0 h 1"/>
                  <a:gd name="T4" fmla="*/ 111 w 112"/>
                  <a:gd name="T5" fmla="*/ 0 h 1"/>
                  <a:gd name="T6" fmla="*/ 83 w 112"/>
                  <a:gd name="T7" fmla="*/ 0 h 1"/>
                  <a:gd name="T8" fmla="*/ 0 w 112"/>
                  <a:gd name="T9" fmla="*/ 0 h 1"/>
                  <a:gd name="T10" fmla="*/ 0 60000 65536"/>
                  <a:gd name="T11" fmla="*/ 0 60000 65536"/>
                  <a:gd name="T12" fmla="*/ 0 60000 65536"/>
                  <a:gd name="T13" fmla="*/ 0 60000 65536"/>
                  <a:gd name="T14" fmla="*/ 0 60000 65536"/>
                  <a:gd name="T15" fmla="*/ 0 w 112"/>
                  <a:gd name="T16" fmla="*/ 0 h 1"/>
                  <a:gd name="T17" fmla="*/ 112 w 112"/>
                  <a:gd name="T18" fmla="*/ 1 h 1"/>
                </a:gdLst>
                <a:ahLst/>
                <a:cxnLst>
                  <a:cxn ang="T10">
                    <a:pos x="T0" y="T1"/>
                  </a:cxn>
                  <a:cxn ang="T11">
                    <a:pos x="T2" y="T3"/>
                  </a:cxn>
                  <a:cxn ang="T12">
                    <a:pos x="T4" y="T5"/>
                  </a:cxn>
                  <a:cxn ang="T13">
                    <a:pos x="T6" y="T7"/>
                  </a:cxn>
                  <a:cxn ang="T14">
                    <a:pos x="T8" y="T9"/>
                  </a:cxn>
                </a:cxnLst>
                <a:rect l="T15" t="T16" r="T17" b="T18"/>
                <a:pathLst>
                  <a:path w="112" h="1">
                    <a:moveTo>
                      <a:pt x="0" y="0"/>
                    </a:moveTo>
                    <a:lnTo>
                      <a:pt x="28" y="0"/>
                    </a:lnTo>
                    <a:lnTo>
                      <a:pt x="111" y="0"/>
                    </a:lnTo>
                    <a:lnTo>
                      <a:pt x="83" y="0"/>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15" name="Freeform 18"/>
              <p:cNvSpPr>
                <a:spLocks/>
              </p:cNvSpPr>
              <p:nvPr/>
            </p:nvSpPr>
            <p:spPr bwMode="auto">
              <a:xfrm>
                <a:off x="2592" y="3417"/>
                <a:ext cx="104" cy="2"/>
              </a:xfrm>
              <a:custGeom>
                <a:avLst/>
                <a:gdLst>
                  <a:gd name="T0" fmla="*/ 0 w 104"/>
                  <a:gd name="T1" fmla="*/ 0 h 2"/>
                  <a:gd name="T2" fmla="*/ 29 w 104"/>
                  <a:gd name="T3" fmla="*/ 1 h 2"/>
                  <a:gd name="T4" fmla="*/ 103 w 104"/>
                  <a:gd name="T5" fmla="*/ 1 h 2"/>
                  <a:gd name="T6" fmla="*/ 75 w 104"/>
                  <a:gd name="T7" fmla="*/ 0 h 2"/>
                  <a:gd name="T8" fmla="*/ 0 w 104"/>
                  <a:gd name="T9" fmla="*/ 0 h 2"/>
                  <a:gd name="T10" fmla="*/ 0 60000 65536"/>
                  <a:gd name="T11" fmla="*/ 0 60000 65536"/>
                  <a:gd name="T12" fmla="*/ 0 60000 65536"/>
                  <a:gd name="T13" fmla="*/ 0 60000 65536"/>
                  <a:gd name="T14" fmla="*/ 0 60000 65536"/>
                  <a:gd name="T15" fmla="*/ 0 w 104"/>
                  <a:gd name="T16" fmla="*/ 0 h 2"/>
                  <a:gd name="T17" fmla="*/ 104 w 104"/>
                  <a:gd name="T18" fmla="*/ 2 h 2"/>
                </a:gdLst>
                <a:ahLst/>
                <a:cxnLst>
                  <a:cxn ang="T10">
                    <a:pos x="T0" y="T1"/>
                  </a:cxn>
                  <a:cxn ang="T11">
                    <a:pos x="T2" y="T3"/>
                  </a:cxn>
                  <a:cxn ang="T12">
                    <a:pos x="T4" y="T5"/>
                  </a:cxn>
                  <a:cxn ang="T13">
                    <a:pos x="T6" y="T7"/>
                  </a:cxn>
                  <a:cxn ang="T14">
                    <a:pos x="T8" y="T9"/>
                  </a:cxn>
                </a:cxnLst>
                <a:rect l="T15" t="T16" r="T17" b="T18"/>
                <a:pathLst>
                  <a:path w="104" h="2">
                    <a:moveTo>
                      <a:pt x="0" y="0"/>
                    </a:moveTo>
                    <a:lnTo>
                      <a:pt x="29" y="1"/>
                    </a:lnTo>
                    <a:lnTo>
                      <a:pt x="103" y="1"/>
                    </a:lnTo>
                    <a:lnTo>
                      <a:pt x="75" y="0"/>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sp>
          <p:nvSpPr>
            <p:cNvPr id="131112" name="Freeform 19"/>
            <p:cNvSpPr>
              <a:spLocks/>
            </p:cNvSpPr>
            <p:nvPr/>
          </p:nvSpPr>
          <p:spPr bwMode="auto">
            <a:xfrm>
              <a:off x="2592" y="2932"/>
              <a:ext cx="636" cy="486"/>
            </a:xfrm>
            <a:custGeom>
              <a:avLst/>
              <a:gdLst>
                <a:gd name="T0" fmla="*/ 82 w 636"/>
                <a:gd name="T1" fmla="*/ 485 h 486"/>
                <a:gd name="T2" fmla="*/ 117 w 636"/>
                <a:gd name="T3" fmla="*/ 438 h 486"/>
                <a:gd name="T4" fmla="*/ 158 w 636"/>
                <a:gd name="T5" fmla="*/ 385 h 486"/>
                <a:gd name="T6" fmla="*/ 197 w 636"/>
                <a:gd name="T7" fmla="*/ 333 h 486"/>
                <a:gd name="T8" fmla="*/ 228 w 636"/>
                <a:gd name="T9" fmla="*/ 289 h 486"/>
                <a:gd name="T10" fmla="*/ 259 w 636"/>
                <a:gd name="T11" fmla="*/ 241 h 486"/>
                <a:gd name="T12" fmla="*/ 287 w 636"/>
                <a:gd name="T13" fmla="*/ 190 h 486"/>
                <a:gd name="T14" fmla="*/ 310 w 636"/>
                <a:gd name="T15" fmla="*/ 139 h 486"/>
                <a:gd name="T16" fmla="*/ 329 w 636"/>
                <a:gd name="T17" fmla="*/ 191 h 486"/>
                <a:gd name="T18" fmla="*/ 355 w 636"/>
                <a:gd name="T19" fmla="*/ 251 h 486"/>
                <a:gd name="T20" fmla="*/ 384 w 636"/>
                <a:gd name="T21" fmla="*/ 309 h 486"/>
                <a:gd name="T22" fmla="*/ 432 w 636"/>
                <a:gd name="T23" fmla="*/ 378 h 486"/>
                <a:gd name="T24" fmla="*/ 478 w 636"/>
                <a:gd name="T25" fmla="*/ 431 h 486"/>
                <a:gd name="T26" fmla="*/ 546 w 636"/>
                <a:gd name="T27" fmla="*/ 485 h 486"/>
                <a:gd name="T28" fmla="*/ 603 w 636"/>
                <a:gd name="T29" fmla="*/ 459 h 486"/>
                <a:gd name="T30" fmla="*/ 543 w 636"/>
                <a:gd name="T31" fmla="*/ 400 h 486"/>
                <a:gd name="T32" fmla="*/ 489 w 636"/>
                <a:gd name="T33" fmla="*/ 337 h 486"/>
                <a:gd name="T34" fmla="*/ 447 w 636"/>
                <a:gd name="T35" fmla="*/ 278 h 486"/>
                <a:gd name="T36" fmla="*/ 413 w 636"/>
                <a:gd name="T37" fmla="*/ 217 h 486"/>
                <a:gd name="T38" fmla="*/ 388 w 636"/>
                <a:gd name="T39" fmla="*/ 163 h 486"/>
                <a:gd name="T40" fmla="*/ 372 w 636"/>
                <a:gd name="T41" fmla="*/ 122 h 486"/>
                <a:gd name="T42" fmla="*/ 360 w 636"/>
                <a:gd name="T43" fmla="*/ 82 h 486"/>
                <a:gd name="T44" fmla="*/ 322 w 636"/>
                <a:gd name="T45" fmla="*/ 0 h 486"/>
                <a:gd name="T46" fmla="*/ 278 w 636"/>
                <a:gd name="T47" fmla="*/ 82 h 486"/>
                <a:gd name="T48" fmla="*/ 267 w 636"/>
                <a:gd name="T49" fmla="*/ 113 h 486"/>
                <a:gd name="T50" fmla="*/ 246 w 636"/>
                <a:gd name="T51" fmla="*/ 152 h 486"/>
                <a:gd name="T52" fmla="*/ 220 w 636"/>
                <a:gd name="T53" fmla="*/ 194 h 486"/>
                <a:gd name="T54" fmla="*/ 194 w 636"/>
                <a:gd name="T55" fmla="*/ 235 h 486"/>
                <a:gd name="T56" fmla="*/ 167 w 636"/>
                <a:gd name="T57" fmla="*/ 273 h 486"/>
                <a:gd name="T58" fmla="*/ 119 w 636"/>
                <a:gd name="T59" fmla="*/ 338 h 486"/>
                <a:gd name="T60" fmla="*/ 88 w 636"/>
                <a:gd name="T61" fmla="*/ 380 h 486"/>
                <a:gd name="T62" fmla="*/ 44 w 636"/>
                <a:gd name="T63" fmla="*/ 433 h 486"/>
                <a:gd name="T64" fmla="*/ 0 w 636"/>
                <a:gd name="T65" fmla="*/ 485 h 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6"/>
                <a:gd name="T100" fmla="*/ 0 h 486"/>
                <a:gd name="T101" fmla="*/ 636 w 636"/>
                <a:gd name="T102" fmla="*/ 486 h 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6" h="486">
                  <a:moveTo>
                    <a:pt x="0" y="485"/>
                  </a:moveTo>
                  <a:lnTo>
                    <a:pt x="82" y="485"/>
                  </a:lnTo>
                  <a:lnTo>
                    <a:pt x="100" y="461"/>
                  </a:lnTo>
                  <a:lnTo>
                    <a:pt x="117" y="438"/>
                  </a:lnTo>
                  <a:lnTo>
                    <a:pt x="135" y="413"/>
                  </a:lnTo>
                  <a:lnTo>
                    <a:pt x="158" y="385"/>
                  </a:lnTo>
                  <a:lnTo>
                    <a:pt x="178" y="357"/>
                  </a:lnTo>
                  <a:lnTo>
                    <a:pt x="197" y="333"/>
                  </a:lnTo>
                  <a:lnTo>
                    <a:pt x="213" y="310"/>
                  </a:lnTo>
                  <a:lnTo>
                    <a:pt x="228" y="289"/>
                  </a:lnTo>
                  <a:lnTo>
                    <a:pt x="245" y="264"/>
                  </a:lnTo>
                  <a:lnTo>
                    <a:pt x="259" y="241"/>
                  </a:lnTo>
                  <a:lnTo>
                    <a:pt x="273" y="217"/>
                  </a:lnTo>
                  <a:lnTo>
                    <a:pt x="287" y="190"/>
                  </a:lnTo>
                  <a:lnTo>
                    <a:pt x="299" y="165"/>
                  </a:lnTo>
                  <a:lnTo>
                    <a:pt x="310" y="139"/>
                  </a:lnTo>
                  <a:lnTo>
                    <a:pt x="319" y="162"/>
                  </a:lnTo>
                  <a:lnTo>
                    <a:pt x="329" y="191"/>
                  </a:lnTo>
                  <a:lnTo>
                    <a:pt x="341" y="220"/>
                  </a:lnTo>
                  <a:lnTo>
                    <a:pt x="355" y="251"/>
                  </a:lnTo>
                  <a:lnTo>
                    <a:pt x="368" y="280"/>
                  </a:lnTo>
                  <a:lnTo>
                    <a:pt x="384" y="309"/>
                  </a:lnTo>
                  <a:lnTo>
                    <a:pt x="404" y="340"/>
                  </a:lnTo>
                  <a:lnTo>
                    <a:pt x="432" y="378"/>
                  </a:lnTo>
                  <a:lnTo>
                    <a:pt x="454" y="405"/>
                  </a:lnTo>
                  <a:lnTo>
                    <a:pt x="478" y="431"/>
                  </a:lnTo>
                  <a:lnTo>
                    <a:pt x="503" y="453"/>
                  </a:lnTo>
                  <a:lnTo>
                    <a:pt x="546" y="485"/>
                  </a:lnTo>
                  <a:lnTo>
                    <a:pt x="635" y="485"/>
                  </a:lnTo>
                  <a:lnTo>
                    <a:pt x="603" y="459"/>
                  </a:lnTo>
                  <a:lnTo>
                    <a:pt x="571" y="429"/>
                  </a:lnTo>
                  <a:lnTo>
                    <a:pt x="543" y="400"/>
                  </a:lnTo>
                  <a:lnTo>
                    <a:pt x="517" y="372"/>
                  </a:lnTo>
                  <a:lnTo>
                    <a:pt x="489" y="337"/>
                  </a:lnTo>
                  <a:lnTo>
                    <a:pt x="464" y="304"/>
                  </a:lnTo>
                  <a:lnTo>
                    <a:pt x="447" y="278"/>
                  </a:lnTo>
                  <a:lnTo>
                    <a:pt x="429" y="246"/>
                  </a:lnTo>
                  <a:lnTo>
                    <a:pt x="413" y="217"/>
                  </a:lnTo>
                  <a:lnTo>
                    <a:pt x="402" y="194"/>
                  </a:lnTo>
                  <a:lnTo>
                    <a:pt x="388" y="163"/>
                  </a:lnTo>
                  <a:lnTo>
                    <a:pt x="378" y="139"/>
                  </a:lnTo>
                  <a:lnTo>
                    <a:pt x="372" y="122"/>
                  </a:lnTo>
                  <a:lnTo>
                    <a:pt x="365" y="100"/>
                  </a:lnTo>
                  <a:lnTo>
                    <a:pt x="360" y="82"/>
                  </a:lnTo>
                  <a:lnTo>
                    <a:pt x="405" y="82"/>
                  </a:lnTo>
                  <a:lnTo>
                    <a:pt x="322" y="0"/>
                  </a:lnTo>
                  <a:lnTo>
                    <a:pt x="232" y="82"/>
                  </a:lnTo>
                  <a:lnTo>
                    <a:pt x="278" y="82"/>
                  </a:lnTo>
                  <a:lnTo>
                    <a:pt x="274" y="96"/>
                  </a:lnTo>
                  <a:lnTo>
                    <a:pt x="267" y="113"/>
                  </a:lnTo>
                  <a:lnTo>
                    <a:pt x="258" y="131"/>
                  </a:lnTo>
                  <a:lnTo>
                    <a:pt x="246" y="152"/>
                  </a:lnTo>
                  <a:lnTo>
                    <a:pt x="232" y="175"/>
                  </a:lnTo>
                  <a:lnTo>
                    <a:pt x="220" y="194"/>
                  </a:lnTo>
                  <a:lnTo>
                    <a:pt x="207" y="213"/>
                  </a:lnTo>
                  <a:lnTo>
                    <a:pt x="194" y="235"/>
                  </a:lnTo>
                  <a:lnTo>
                    <a:pt x="181" y="253"/>
                  </a:lnTo>
                  <a:lnTo>
                    <a:pt x="167" y="273"/>
                  </a:lnTo>
                  <a:lnTo>
                    <a:pt x="140" y="311"/>
                  </a:lnTo>
                  <a:lnTo>
                    <a:pt x="119" y="338"/>
                  </a:lnTo>
                  <a:lnTo>
                    <a:pt x="103" y="361"/>
                  </a:lnTo>
                  <a:lnTo>
                    <a:pt x="88" y="380"/>
                  </a:lnTo>
                  <a:lnTo>
                    <a:pt x="65" y="407"/>
                  </a:lnTo>
                  <a:lnTo>
                    <a:pt x="44" y="433"/>
                  </a:lnTo>
                  <a:lnTo>
                    <a:pt x="24" y="458"/>
                  </a:lnTo>
                  <a:lnTo>
                    <a:pt x="0" y="485"/>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grpSp>
        <p:nvGrpSpPr>
          <p:cNvPr id="131083" name="Group 20"/>
          <p:cNvGrpSpPr>
            <a:grpSpLocks/>
          </p:cNvGrpSpPr>
          <p:nvPr/>
        </p:nvGrpSpPr>
        <p:grpSpPr bwMode="auto">
          <a:xfrm>
            <a:off x="7011989" y="3327400"/>
            <a:ext cx="801687" cy="1055688"/>
            <a:chOff x="3483" y="1927"/>
            <a:chExt cx="505" cy="665"/>
          </a:xfrm>
        </p:grpSpPr>
        <p:grpSp>
          <p:nvGrpSpPr>
            <p:cNvPr id="131102" name="Group 21"/>
            <p:cNvGrpSpPr>
              <a:grpSpLocks/>
            </p:cNvGrpSpPr>
            <p:nvPr/>
          </p:nvGrpSpPr>
          <p:grpSpPr bwMode="auto">
            <a:xfrm>
              <a:off x="3493" y="1927"/>
              <a:ext cx="495" cy="665"/>
              <a:chOff x="3493" y="1927"/>
              <a:chExt cx="495" cy="665"/>
            </a:xfrm>
          </p:grpSpPr>
          <p:grpSp>
            <p:nvGrpSpPr>
              <p:cNvPr id="131104" name="Group 22"/>
              <p:cNvGrpSpPr>
                <a:grpSpLocks/>
              </p:cNvGrpSpPr>
              <p:nvPr/>
            </p:nvGrpSpPr>
            <p:grpSpPr bwMode="auto">
              <a:xfrm>
                <a:off x="3493" y="1927"/>
                <a:ext cx="495" cy="635"/>
                <a:chOff x="3493" y="1927"/>
                <a:chExt cx="495" cy="635"/>
              </a:xfrm>
            </p:grpSpPr>
            <p:sp>
              <p:nvSpPr>
                <p:cNvPr id="131107" name="Freeform 23"/>
                <p:cNvSpPr>
                  <a:spLocks/>
                </p:cNvSpPr>
                <p:nvPr/>
              </p:nvSpPr>
              <p:spPr bwMode="auto">
                <a:xfrm>
                  <a:off x="3501" y="1927"/>
                  <a:ext cx="487" cy="635"/>
                </a:xfrm>
                <a:custGeom>
                  <a:avLst/>
                  <a:gdLst>
                    <a:gd name="T0" fmla="*/ 486 w 487"/>
                    <a:gd name="T1" fmla="*/ 553 h 635"/>
                    <a:gd name="T2" fmla="*/ 439 w 487"/>
                    <a:gd name="T3" fmla="*/ 517 h 635"/>
                    <a:gd name="T4" fmla="*/ 385 w 487"/>
                    <a:gd name="T5" fmla="*/ 477 h 635"/>
                    <a:gd name="T6" fmla="*/ 334 w 487"/>
                    <a:gd name="T7" fmla="*/ 437 h 635"/>
                    <a:gd name="T8" fmla="*/ 289 w 487"/>
                    <a:gd name="T9" fmla="*/ 406 h 635"/>
                    <a:gd name="T10" fmla="*/ 242 w 487"/>
                    <a:gd name="T11" fmla="*/ 375 h 635"/>
                    <a:gd name="T12" fmla="*/ 191 w 487"/>
                    <a:gd name="T13" fmla="*/ 347 h 635"/>
                    <a:gd name="T14" fmla="*/ 140 w 487"/>
                    <a:gd name="T15" fmla="*/ 324 h 635"/>
                    <a:gd name="T16" fmla="*/ 191 w 487"/>
                    <a:gd name="T17" fmla="*/ 305 h 635"/>
                    <a:gd name="T18" fmla="*/ 252 w 487"/>
                    <a:gd name="T19" fmla="*/ 280 h 635"/>
                    <a:gd name="T20" fmla="*/ 310 w 487"/>
                    <a:gd name="T21" fmla="*/ 250 h 635"/>
                    <a:gd name="T22" fmla="*/ 378 w 487"/>
                    <a:gd name="T23" fmla="*/ 202 h 635"/>
                    <a:gd name="T24" fmla="*/ 431 w 487"/>
                    <a:gd name="T25" fmla="*/ 156 h 635"/>
                    <a:gd name="T26" fmla="*/ 486 w 487"/>
                    <a:gd name="T27" fmla="*/ 89 h 635"/>
                    <a:gd name="T28" fmla="*/ 460 w 487"/>
                    <a:gd name="T29" fmla="*/ 31 h 635"/>
                    <a:gd name="T30" fmla="*/ 400 w 487"/>
                    <a:gd name="T31" fmla="*/ 91 h 635"/>
                    <a:gd name="T32" fmla="*/ 337 w 487"/>
                    <a:gd name="T33" fmla="*/ 145 h 635"/>
                    <a:gd name="T34" fmla="*/ 279 w 487"/>
                    <a:gd name="T35" fmla="*/ 188 h 635"/>
                    <a:gd name="T36" fmla="*/ 218 w 487"/>
                    <a:gd name="T37" fmla="*/ 221 h 635"/>
                    <a:gd name="T38" fmla="*/ 163 w 487"/>
                    <a:gd name="T39" fmla="*/ 246 h 635"/>
                    <a:gd name="T40" fmla="*/ 123 w 487"/>
                    <a:gd name="T41" fmla="*/ 262 h 635"/>
                    <a:gd name="T42" fmla="*/ 83 w 487"/>
                    <a:gd name="T43" fmla="*/ 274 h 635"/>
                    <a:gd name="T44" fmla="*/ 0 w 487"/>
                    <a:gd name="T45" fmla="*/ 312 h 635"/>
                    <a:gd name="T46" fmla="*/ 83 w 487"/>
                    <a:gd name="T47" fmla="*/ 357 h 635"/>
                    <a:gd name="T48" fmla="*/ 114 w 487"/>
                    <a:gd name="T49" fmla="*/ 367 h 635"/>
                    <a:gd name="T50" fmla="*/ 153 w 487"/>
                    <a:gd name="T51" fmla="*/ 388 h 635"/>
                    <a:gd name="T52" fmla="*/ 195 w 487"/>
                    <a:gd name="T53" fmla="*/ 414 h 635"/>
                    <a:gd name="T54" fmla="*/ 235 w 487"/>
                    <a:gd name="T55" fmla="*/ 440 h 635"/>
                    <a:gd name="T56" fmla="*/ 274 w 487"/>
                    <a:gd name="T57" fmla="*/ 467 h 635"/>
                    <a:gd name="T58" fmla="*/ 339 w 487"/>
                    <a:gd name="T59" fmla="*/ 515 h 635"/>
                    <a:gd name="T60" fmla="*/ 380 w 487"/>
                    <a:gd name="T61" fmla="*/ 546 h 635"/>
                    <a:gd name="T62" fmla="*/ 434 w 487"/>
                    <a:gd name="T63" fmla="*/ 590 h 635"/>
                    <a:gd name="T64" fmla="*/ 486 w 487"/>
                    <a:gd name="T65" fmla="*/ 634 h 6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7"/>
                    <a:gd name="T100" fmla="*/ 0 h 635"/>
                    <a:gd name="T101" fmla="*/ 487 w 487"/>
                    <a:gd name="T102" fmla="*/ 635 h 6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7" h="635">
                      <a:moveTo>
                        <a:pt x="486" y="634"/>
                      </a:moveTo>
                      <a:lnTo>
                        <a:pt x="486" y="553"/>
                      </a:lnTo>
                      <a:lnTo>
                        <a:pt x="461" y="535"/>
                      </a:lnTo>
                      <a:lnTo>
                        <a:pt x="439" y="517"/>
                      </a:lnTo>
                      <a:lnTo>
                        <a:pt x="413" y="499"/>
                      </a:lnTo>
                      <a:lnTo>
                        <a:pt x="385" y="477"/>
                      </a:lnTo>
                      <a:lnTo>
                        <a:pt x="358" y="456"/>
                      </a:lnTo>
                      <a:lnTo>
                        <a:pt x="334" y="437"/>
                      </a:lnTo>
                      <a:lnTo>
                        <a:pt x="311" y="422"/>
                      </a:lnTo>
                      <a:lnTo>
                        <a:pt x="289" y="406"/>
                      </a:lnTo>
                      <a:lnTo>
                        <a:pt x="264" y="389"/>
                      </a:lnTo>
                      <a:lnTo>
                        <a:pt x="242" y="375"/>
                      </a:lnTo>
                      <a:lnTo>
                        <a:pt x="217" y="361"/>
                      </a:lnTo>
                      <a:lnTo>
                        <a:pt x="191" y="347"/>
                      </a:lnTo>
                      <a:lnTo>
                        <a:pt x="166" y="335"/>
                      </a:lnTo>
                      <a:lnTo>
                        <a:pt x="140" y="324"/>
                      </a:lnTo>
                      <a:lnTo>
                        <a:pt x="163" y="315"/>
                      </a:lnTo>
                      <a:lnTo>
                        <a:pt x="191" y="305"/>
                      </a:lnTo>
                      <a:lnTo>
                        <a:pt x="221" y="293"/>
                      </a:lnTo>
                      <a:lnTo>
                        <a:pt x="252" y="280"/>
                      </a:lnTo>
                      <a:lnTo>
                        <a:pt x="281" y="266"/>
                      </a:lnTo>
                      <a:lnTo>
                        <a:pt x="310" y="250"/>
                      </a:lnTo>
                      <a:lnTo>
                        <a:pt x="341" y="230"/>
                      </a:lnTo>
                      <a:lnTo>
                        <a:pt x="378" y="202"/>
                      </a:lnTo>
                      <a:lnTo>
                        <a:pt x="405" y="180"/>
                      </a:lnTo>
                      <a:lnTo>
                        <a:pt x="431" y="156"/>
                      </a:lnTo>
                      <a:lnTo>
                        <a:pt x="454" y="131"/>
                      </a:lnTo>
                      <a:lnTo>
                        <a:pt x="486" y="89"/>
                      </a:lnTo>
                      <a:lnTo>
                        <a:pt x="486" y="0"/>
                      </a:lnTo>
                      <a:lnTo>
                        <a:pt x="460" y="31"/>
                      </a:lnTo>
                      <a:lnTo>
                        <a:pt x="429" y="63"/>
                      </a:lnTo>
                      <a:lnTo>
                        <a:pt x="400" y="91"/>
                      </a:lnTo>
                      <a:lnTo>
                        <a:pt x="372" y="117"/>
                      </a:lnTo>
                      <a:lnTo>
                        <a:pt x="337" y="145"/>
                      </a:lnTo>
                      <a:lnTo>
                        <a:pt x="304" y="170"/>
                      </a:lnTo>
                      <a:lnTo>
                        <a:pt x="279" y="188"/>
                      </a:lnTo>
                      <a:lnTo>
                        <a:pt x="247" y="205"/>
                      </a:lnTo>
                      <a:lnTo>
                        <a:pt x="218" y="221"/>
                      </a:lnTo>
                      <a:lnTo>
                        <a:pt x="195" y="233"/>
                      </a:lnTo>
                      <a:lnTo>
                        <a:pt x="163" y="246"/>
                      </a:lnTo>
                      <a:lnTo>
                        <a:pt x="140" y="256"/>
                      </a:lnTo>
                      <a:lnTo>
                        <a:pt x="123" y="262"/>
                      </a:lnTo>
                      <a:lnTo>
                        <a:pt x="101" y="269"/>
                      </a:lnTo>
                      <a:lnTo>
                        <a:pt x="83" y="274"/>
                      </a:lnTo>
                      <a:lnTo>
                        <a:pt x="83" y="229"/>
                      </a:lnTo>
                      <a:lnTo>
                        <a:pt x="0" y="312"/>
                      </a:lnTo>
                      <a:lnTo>
                        <a:pt x="83" y="402"/>
                      </a:lnTo>
                      <a:lnTo>
                        <a:pt x="83" y="357"/>
                      </a:lnTo>
                      <a:lnTo>
                        <a:pt x="97" y="360"/>
                      </a:lnTo>
                      <a:lnTo>
                        <a:pt x="114" y="367"/>
                      </a:lnTo>
                      <a:lnTo>
                        <a:pt x="132" y="376"/>
                      </a:lnTo>
                      <a:lnTo>
                        <a:pt x="153" y="388"/>
                      </a:lnTo>
                      <a:lnTo>
                        <a:pt x="176" y="402"/>
                      </a:lnTo>
                      <a:lnTo>
                        <a:pt x="195" y="414"/>
                      </a:lnTo>
                      <a:lnTo>
                        <a:pt x="214" y="427"/>
                      </a:lnTo>
                      <a:lnTo>
                        <a:pt x="235" y="440"/>
                      </a:lnTo>
                      <a:lnTo>
                        <a:pt x="253" y="453"/>
                      </a:lnTo>
                      <a:lnTo>
                        <a:pt x="274" y="467"/>
                      </a:lnTo>
                      <a:lnTo>
                        <a:pt x="311" y="494"/>
                      </a:lnTo>
                      <a:lnTo>
                        <a:pt x="339" y="515"/>
                      </a:lnTo>
                      <a:lnTo>
                        <a:pt x="361" y="531"/>
                      </a:lnTo>
                      <a:lnTo>
                        <a:pt x="380" y="546"/>
                      </a:lnTo>
                      <a:lnTo>
                        <a:pt x="408" y="569"/>
                      </a:lnTo>
                      <a:lnTo>
                        <a:pt x="434" y="590"/>
                      </a:lnTo>
                      <a:lnTo>
                        <a:pt x="459" y="611"/>
                      </a:lnTo>
                      <a:lnTo>
                        <a:pt x="486" y="634"/>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08" name="Freeform 24"/>
                <p:cNvSpPr>
                  <a:spLocks/>
                </p:cNvSpPr>
                <p:nvPr/>
              </p:nvSpPr>
              <p:spPr bwMode="auto">
                <a:xfrm>
                  <a:off x="3576" y="2158"/>
                  <a:ext cx="2" cy="69"/>
                </a:xfrm>
                <a:custGeom>
                  <a:avLst/>
                  <a:gdLst>
                    <a:gd name="T0" fmla="*/ 0 w 2"/>
                    <a:gd name="T1" fmla="*/ 68 h 69"/>
                    <a:gd name="T2" fmla="*/ 1 w 2"/>
                    <a:gd name="T3" fmla="*/ 41 h 69"/>
                    <a:gd name="T4" fmla="*/ 1 w 2"/>
                    <a:gd name="T5" fmla="*/ 0 h 69"/>
                    <a:gd name="T6" fmla="*/ 0 w 2"/>
                    <a:gd name="T7" fmla="*/ 29 h 69"/>
                    <a:gd name="T8" fmla="*/ 0 w 2"/>
                    <a:gd name="T9" fmla="*/ 68 h 69"/>
                    <a:gd name="T10" fmla="*/ 0 60000 65536"/>
                    <a:gd name="T11" fmla="*/ 0 60000 65536"/>
                    <a:gd name="T12" fmla="*/ 0 60000 65536"/>
                    <a:gd name="T13" fmla="*/ 0 60000 65536"/>
                    <a:gd name="T14" fmla="*/ 0 60000 65536"/>
                    <a:gd name="T15" fmla="*/ 0 w 2"/>
                    <a:gd name="T16" fmla="*/ 0 h 69"/>
                    <a:gd name="T17" fmla="*/ 2 w 2"/>
                    <a:gd name="T18" fmla="*/ 69 h 69"/>
                  </a:gdLst>
                  <a:ahLst/>
                  <a:cxnLst>
                    <a:cxn ang="T10">
                      <a:pos x="T0" y="T1"/>
                    </a:cxn>
                    <a:cxn ang="T11">
                      <a:pos x="T2" y="T3"/>
                    </a:cxn>
                    <a:cxn ang="T12">
                      <a:pos x="T4" y="T5"/>
                    </a:cxn>
                    <a:cxn ang="T13">
                      <a:pos x="T6" y="T7"/>
                    </a:cxn>
                    <a:cxn ang="T14">
                      <a:pos x="T8" y="T9"/>
                    </a:cxn>
                  </a:cxnLst>
                  <a:rect l="T15" t="T16" r="T17" b="T18"/>
                  <a:pathLst>
                    <a:path w="2" h="69">
                      <a:moveTo>
                        <a:pt x="0" y="68"/>
                      </a:moveTo>
                      <a:lnTo>
                        <a:pt x="1" y="41"/>
                      </a:lnTo>
                      <a:lnTo>
                        <a:pt x="1" y="0"/>
                      </a:lnTo>
                      <a:lnTo>
                        <a:pt x="0" y="29"/>
                      </a:lnTo>
                      <a:lnTo>
                        <a:pt x="0" y="68"/>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09" name="Freeform 25"/>
                <p:cNvSpPr>
                  <a:spLocks/>
                </p:cNvSpPr>
                <p:nvPr/>
              </p:nvSpPr>
              <p:spPr bwMode="auto">
                <a:xfrm>
                  <a:off x="3493" y="2159"/>
                  <a:ext cx="85" cy="107"/>
                </a:xfrm>
                <a:custGeom>
                  <a:avLst/>
                  <a:gdLst>
                    <a:gd name="T0" fmla="*/ 0 w 85"/>
                    <a:gd name="T1" fmla="*/ 106 h 107"/>
                    <a:gd name="T2" fmla="*/ 7 w 85"/>
                    <a:gd name="T3" fmla="*/ 78 h 107"/>
                    <a:gd name="T4" fmla="*/ 84 w 85"/>
                    <a:gd name="T5" fmla="*/ 0 h 107"/>
                    <a:gd name="T6" fmla="*/ 76 w 85"/>
                    <a:gd name="T7" fmla="*/ 28 h 107"/>
                    <a:gd name="T8" fmla="*/ 0 w 85"/>
                    <a:gd name="T9" fmla="*/ 106 h 107"/>
                    <a:gd name="T10" fmla="*/ 0 60000 65536"/>
                    <a:gd name="T11" fmla="*/ 0 60000 65536"/>
                    <a:gd name="T12" fmla="*/ 0 60000 65536"/>
                    <a:gd name="T13" fmla="*/ 0 60000 65536"/>
                    <a:gd name="T14" fmla="*/ 0 60000 65536"/>
                    <a:gd name="T15" fmla="*/ 0 w 85"/>
                    <a:gd name="T16" fmla="*/ 0 h 107"/>
                    <a:gd name="T17" fmla="*/ 85 w 85"/>
                    <a:gd name="T18" fmla="*/ 107 h 107"/>
                  </a:gdLst>
                  <a:ahLst/>
                  <a:cxnLst>
                    <a:cxn ang="T10">
                      <a:pos x="T0" y="T1"/>
                    </a:cxn>
                    <a:cxn ang="T11">
                      <a:pos x="T2" y="T3"/>
                    </a:cxn>
                    <a:cxn ang="T12">
                      <a:pos x="T4" y="T5"/>
                    </a:cxn>
                    <a:cxn ang="T13">
                      <a:pos x="T6" y="T7"/>
                    </a:cxn>
                    <a:cxn ang="T14">
                      <a:pos x="T8" y="T9"/>
                    </a:cxn>
                  </a:cxnLst>
                  <a:rect l="T15" t="T16" r="T17" b="T18"/>
                  <a:pathLst>
                    <a:path w="85" h="107">
                      <a:moveTo>
                        <a:pt x="0" y="106"/>
                      </a:moveTo>
                      <a:lnTo>
                        <a:pt x="7" y="78"/>
                      </a:lnTo>
                      <a:lnTo>
                        <a:pt x="84" y="0"/>
                      </a:lnTo>
                      <a:lnTo>
                        <a:pt x="76" y="28"/>
                      </a:lnTo>
                      <a:lnTo>
                        <a:pt x="0" y="106"/>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10" name="Freeform 26"/>
                <p:cNvSpPr>
                  <a:spLocks/>
                </p:cNvSpPr>
                <p:nvPr/>
              </p:nvSpPr>
              <p:spPr bwMode="auto">
                <a:xfrm>
                  <a:off x="3576" y="2307"/>
                  <a:ext cx="2" cy="49"/>
                </a:xfrm>
                <a:custGeom>
                  <a:avLst/>
                  <a:gdLst>
                    <a:gd name="T0" fmla="*/ 0 w 2"/>
                    <a:gd name="T1" fmla="*/ 48 h 49"/>
                    <a:gd name="T2" fmla="*/ 0 w 2"/>
                    <a:gd name="T3" fmla="*/ 9 h 49"/>
                    <a:gd name="T4" fmla="*/ 1 w 2"/>
                    <a:gd name="T5" fmla="*/ 0 h 49"/>
                    <a:gd name="T6" fmla="*/ 1 w 2"/>
                    <a:gd name="T7" fmla="*/ 24 h 49"/>
                    <a:gd name="T8" fmla="*/ 0 w 2"/>
                    <a:gd name="T9" fmla="*/ 48 h 49"/>
                    <a:gd name="T10" fmla="*/ 0 60000 65536"/>
                    <a:gd name="T11" fmla="*/ 0 60000 65536"/>
                    <a:gd name="T12" fmla="*/ 0 60000 65536"/>
                    <a:gd name="T13" fmla="*/ 0 60000 65536"/>
                    <a:gd name="T14" fmla="*/ 0 60000 65536"/>
                    <a:gd name="T15" fmla="*/ 0 w 2"/>
                    <a:gd name="T16" fmla="*/ 0 h 49"/>
                    <a:gd name="T17" fmla="*/ 2 w 2"/>
                    <a:gd name="T18" fmla="*/ 49 h 49"/>
                  </a:gdLst>
                  <a:ahLst/>
                  <a:cxnLst>
                    <a:cxn ang="T10">
                      <a:pos x="T0" y="T1"/>
                    </a:cxn>
                    <a:cxn ang="T11">
                      <a:pos x="T2" y="T3"/>
                    </a:cxn>
                    <a:cxn ang="T12">
                      <a:pos x="T4" y="T5"/>
                    </a:cxn>
                    <a:cxn ang="T13">
                      <a:pos x="T6" y="T7"/>
                    </a:cxn>
                    <a:cxn ang="T14">
                      <a:pos x="T8" y="T9"/>
                    </a:cxn>
                  </a:cxnLst>
                  <a:rect l="T15" t="T16" r="T17" b="T18"/>
                  <a:pathLst>
                    <a:path w="2" h="49">
                      <a:moveTo>
                        <a:pt x="0" y="48"/>
                      </a:moveTo>
                      <a:lnTo>
                        <a:pt x="0" y="9"/>
                      </a:lnTo>
                      <a:lnTo>
                        <a:pt x="1" y="0"/>
                      </a:lnTo>
                      <a:lnTo>
                        <a:pt x="1" y="24"/>
                      </a:lnTo>
                      <a:lnTo>
                        <a:pt x="0" y="48"/>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sp>
            <p:nvSpPr>
              <p:cNvPr id="131105" name="Freeform 27"/>
              <p:cNvSpPr>
                <a:spLocks/>
              </p:cNvSpPr>
              <p:nvPr/>
            </p:nvSpPr>
            <p:spPr bwMode="auto">
              <a:xfrm>
                <a:off x="3987" y="1927"/>
                <a:ext cx="1" cy="112"/>
              </a:xfrm>
              <a:custGeom>
                <a:avLst/>
                <a:gdLst>
                  <a:gd name="T0" fmla="*/ 0 w 1"/>
                  <a:gd name="T1" fmla="*/ 111 h 112"/>
                  <a:gd name="T2" fmla="*/ 0 w 1"/>
                  <a:gd name="T3" fmla="*/ 83 h 112"/>
                  <a:gd name="T4" fmla="*/ 0 w 1"/>
                  <a:gd name="T5" fmla="*/ 0 h 112"/>
                  <a:gd name="T6" fmla="*/ 0 w 1"/>
                  <a:gd name="T7" fmla="*/ 28 h 112"/>
                  <a:gd name="T8" fmla="*/ 0 w 1"/>
                  <a:gd name="T9" fmla="*/ 111 h 112"/>
                  <a:gd name="T10" fmla="*/ 0 60000 65536"/>
                  <a:gd name="T11" fmla="*/ 0 60000 65536"/>
                  <a:gd name="T12" fmla="*/ 0 60000 65536"/>
                  <a:gd name="T13" fmla="*/ 0 60000 65536"/>
                  <a:gd name="T14" fmla="*/ 0 60000 65536"/>
                  <a:gd name="T15" fmla="*/ 0 w 1"/>
                  <a:gd name="T16" fmla="*/ 0 h 112"/>
                  <a:gd name="T17" fmla="*/ 1 w 1"/>
                  <a:gd name="T18" fmla="*/ 112 h 112"/>
                </a:gdLst>
                <a:ahLst/>
                <a:cxnLst>
                  <a:cxn ang="T10">
                    <a:pos x="T0" y="T1"/>
                  </a:cxn>
                  <a:cxn ang="T11">
                    <a:pos x="T2" y="T3"/>
                  </a:cxn>
                  <a:cxn ang="T12">
                    <a:pos x="T4" y="T5"/>
                  </a:cxn>
                  <a:cxn ang="T13">
                    <a:pos x="T6" y="T7"/>
                  </a:cxn>
                  <a:cxn ang="T14">
                    <a:pos x="T8" y="T9"/>
                  </a:cxn>
                </a:cxnLst>
                <a:rect l="T15" t="T16" r="T17" b="T18"/>
                <a:pathLst>
                  <a:path w="1" h="112">
                    <a:moveTo>
                      <a:pt x="0" y="111"/>
                    </a:moveTo>
                    <a:lnTo>
                      <a:pt x="0" y="83"/>
                    </a:lnTo>
                    <a:lnTo>
                      <a:pt x="0" y="0"/>
                    </a:lnTo>
                    <a:lnTo>
                      <a:pt x="0" y="28"/>
                    </a:lnTo>
                    <a:lnTo>
                      <a:pt x="0" y="111"/>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06" name="Freeform 28"/>
              <p:cNvSpPr>
                <a:spLocks/>
              </p:cNvSpPr>
              <p:nvPr/>
            </p:nvSpPr>
            <p:spPr bwMode="auto">
              <a:xfrm>
                <a:off x="3986" y="2488"/>
                <a:ext cx="2" cy="104"/>
              </a:xfrm>
              <a:custGeom>
                <a:avLst/>
                <a:gdLst>
                  <a:gd name="T0" fmla="*/ 0 w 2"/>
                  <a:gd name="T1" fmla="*/ 103 h 104"/>
                  <a:gd name="T2" fmla="*/ 1 w 2"/>
                  <a:gd name="T3" fmla="*/ 74 h 104"/>
                  <a:gd name="T4" fmla="*/ 1 w 2"/>
                  <a:gd name="T5" fmla="*/ 0 h 104"/>
                  <a:gd name="T6" fmla="*/ 0 w 2"/>
                  <a:gd name="T7" fmla="*/ 28 h 104"/>
                  <a:gd name="T8" fmla="*/ 0 w 2"/>
                  <a:gd name="T9" fmla="*/ 103 h 104"/>
                  <a:gd name="T10" fmla="*/ 0 60000 65536"/>
                  <a:gd name="T11" fmla="*/ 0 60000 65536"/>
                  <a:gd name="T12" fmla="*/ 0 60000 65536"/>
                  <a:gd name="T13" fmla="*/ 0 60000 65536"/>
                  <a:gd name="T14" fmla="*/ 0 60000 65536"/>
                  <a:gd name="T15" fmla="*/ 0 w 2"/>
                  <a:gd name="T16" fmla="*/ 0 h 104"/>
                  <a:gd name="T17" fmla="*/ 2 w 2"/>
                  <a:gd name="T18" fmla="*/ 104 h 104"/>
                </a:gdLst>
                <a:ahLst/>
                <a:cxnLst>
                  <a:cxn ang="T10">
                    <a:pos x="T0" y="T1"/>
                  </a:cxn>
                  <a:cxn ang="T11">
                    <a:pos x="T2" y="T3"/>
                  </a:cxn>
                  <a:cxn ang="T12">
                    <a:pos x="T4" y="T5"/>
                  </a:cxn>
                  <a:cxn ang="T13">
                    <a:pos x="T6" y="T7"/>
                  </a:cxn>
                  <a:cxn ang="T14">
                    <a:pos x="T8" y="T9"/>
                  </a:cxn>
                </a:cxnLst>
                <a:rect l="T15" t="T16" r="T17" b="T18"/>
                <a:pathLst>
                  <a:path w="2" h="104">
                    <a:moveTo>
                      <a:pt x="0" y="103"/>
                    </a:moveTo>
                    <a:lnTo>
                      <a:pt x="1" y="74"/>
                    </a:lnTo>
                    <a:lnTo>
                      <a:pt x="1" y="0"/>
                    </a:lnTo>
                    <a:lnTo>
                      <a:pt x="0" y="28"/>
                    </a:lnTo>
                    <a:lnTo>
                      <a:pt x="0" y="103"/>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sp>
          <p:nvSpPr>
            <p:cNvPr id="131103" name="Freeform 29"/>
            <p:cNvSpPr>
              <a:spLocks/>
            </p:cNvSpPr>
            <p:nvPr/>
          </p:nvSpPr>
          <p:spPr bwMode="auto">
            <a:xfrm>
              <a:off x="3483" y="1944"/>
              <a:ext cx="486" cy="636"/>
            </a:xfrm>
            <a:custGeom>
              <a:avLst/>
              <a:gdLst>
                <a:gd name="T0" fmla="*/ 485 w 486"/>
                <a:gd name="T1" fmla="*/ 553 h 636"/>
                <a:gd name="T2" fmla="*/ 438 w 486"/>
                <a:gd name="T3" fmla="*/ 518 h 636"/>
                <a:gd name="T4" fmla="*/ 385 w 486"/>
                <a:gd name="T5" fmla="*/ 477 h 636"/>
                <a:gd name="T6" fmla="*/ 333 w 486"/>
                <a:gd name="T7" fmla="*/ 438 h 636"/>
                <a:gd name="T8" fmla="*/ 289 w 486"/>
                <a:gd name="T9" fmla="*/ 407 h 636"/>
                <a:gd name="T10" fmla="*/ 241 w 486"/>
                <a:gd name="T11" fmla="*/ 376 h 636"/>
                <a:gd name="T12" fmla="*/ 190 w 486"/>
                <a:gd name="T13" fmla="*/ 348 h 636"/>
                <a:gd name="T14" fmla="*/ 139 w 486"/>
                <a:gd name="T15" fmla="*/ 325 h 636"/>
                <a:gd name="T16" fmla="*/ 191 w 486"/>
                <a:gd name="T17" fmla="*/ 306 h 636"/>
                <a:gd name="T18" fmla="*/ 251 w 486"/>
                <a:gd name="T19" fmla="*/ 280 h 636"/>
                <a:gd name="T20" fmla="*/ 309 w 486"/>
                <a:gd name="T21" fmla="*/ 251 h 636"/>
                <a:gd name="T22" fmla="*/ 378 w 486"/>
                <a:gd name="T23" fmla="*/ 203 h 636"/>
                <a:gd name="T24" fmla="*/ 431 w 486"/>
                <a:gd name="T25" fmla="*/ 157 h 636"/>
                <a:gd name="T26" fmla="*/ 485 w 486"/>
                <a:gd name="T27" fmla="*/ 89 h 636"/>
                <a:gd name="T28" fmla="*/ 459 w 486"/>
                <a:gd name="T29" fmla="*/ 32 h 636"/>
                <a:gd name="T30" fmla="*/ 400 w 486"/>
                <a:gd name="T31" fmla="*/ 92 h 636"/>
                <a:gd name="T32" fmla="*/ 337 w 486"/>
                <a:gd name="T33" fmla="*/ 146 h 636"/>
                <a:gd name="T34" fmla="*/ 278 w 486"/>
                <a:gd name="T35" fmla="*/ 188 h 636"/>
                <a:gd name="T36" fmla="*/ 217 w 486"/>
                <a:gd name="T37" fmla="*/ 222 h 636"/>
                <a:gd name="T38" fmla="*/ 163 w 486"/>
                <a:gd name="T39" fmla="*/ 247 h 636"/>
                <a:gd name="T40" fmla="*/ 122 w 486"/>
                <a:gd name="T41" fmla="*/ 263 h 636"/>
                <a:gd name="T42" fmla="*/ 82 w 486"/>
                <a:gd name="T43" fmla="*/ 275 h 636"/>
                <a:gd name="T44" fmla="*/ 0 w 486"/>
                <a:gd name="T45" fmla="*/ 313 h 636"/>
                <a:gd name="T46" fmla="*/ 82 w 486"/>
                <a:gd name="T47" fmla="*/ 357 h 636"/>
                <a:gd name="T48" fmla="*/ 113 w 486"/>
                <a:gd name="T49" fmla="*/ 368 h 636"/>
                <a:gd name="T50" fmla="*/ 152 w 486"/>
                <a:gd name="T51" fmla="*/ 389 h 636"/>
                <a:gd name="T52" fmla="*/ 194 w 486"/>
                <a:gd name="T53" fmla="*/ 415 h 636"/>
                <a:gd name="T54" fmla="*/ 235 w 486"/>
                <a:gd name="T55" fmla="*/ 441 h 636"/>
                <a:gd name="T56" fmla="*/ 273 w 486"/>
                <a:gd name="T57" fmla="*/ 468 h 636"/>
                <a:gd name="T58" fmla="*/ 338 w 486"/>
                <a:gd name="T59" fmla="*/ 516 h 636"/>
                <a:gd name="T60" fmla="*/ 380 w 486"/>
                <a:gd name="T61" fmla="*/ 547 h 636"/>
                <a:gd name="T62" fmla="*/ 433 w 486"/>
                <a:gd name="T63" fmla="*/ 591 h 636"/>
                <a:gd name="T64" fmla="*/ 485 w 486"/>
                <a:gd name="T65" fmla="*/ 635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636"/>
                <a:gd name="T101" fmla="*/ 486 w 486"/>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636">
                  <a:moveTo>
                    <a:pt x="485" y="635"/>
                  </a:moveTo>
                  <a:lnTo>
                    <a:pt x="485" y="553"/>
                  </a:lnTo>
                  <a:lnTo>
                    <a:pt x="461" y="535"/>
                  </a:lnTo>
                  <a:lnTo>
                    <a:pt x="438" y="518"/>
                  </a:lnTo>
                  <a:lnTo>
                    <a:pt x="413" y="500"/>
                  </a:lnTo>
                  <a:lnTo>
                    <a:pt x="385" y="477"/>
                  </a:lnTo>
                  <a:lnTo>
                    <a:pt x="357" y="457"/>
                  </a:lnTo>
                  <a:lnTo>
                    <a:pt x="333" y="438"/>
                  </a:lnTo>
                  <a:lnTo>
                    <a:pt x="310" y="422"/>
                  </a:lnTo>
                  <a:lnTo>
                    <a:pt x="289" y="407"/>
                  </a:lnTo>
                  <a:lnTo>
                    <a:pt x="264" y="390"/>
                  </a:lnTo>
                  <a:lnTo>
                    <a:pt x="241" y="376"/>
                  </a:lnTo>
                  <a:lnTo>
                    <a:pt x="217" y="362"/>
                  </a:lnTo>
                  <a:lnTo>
                    <a:pt x="190" y="348"/>
                  </a:lnTo>
                  <a:lnTo>
                    <a:pt x="165" y="336"/>
                  </a:lnTo>
                  <a:lnTo>
                    <a:pt x="139" y="325"/>
                  </a:lnTo>
                  <a:lnTo>
                    <a:pt x="162" y="316"/>
                  </a:lnTo>
                  <a:lnTo>
                    <a:pt x="191" y="306"/>
                  </a:lnTo>
                  <a:lnTo>
                    <a:pt x="220" y="294"/>
                  </a:lnTo>
                  <a:lnTo>
                    <a:pt x="251" y="280"/>
                  </a:lnTo>
                  <a:lnTo>
                    <a:pt x="280" y="267"/>
                  </a:lnTo>
                  <a:lnTo>
                    <a:pt x="309" y="251"/>
                  </a:lnTo>
                  <a:lnTo>
                    <a:pt x="340" y="231"/>
                  </a:lnTo>
                  <a:lnTo>
                    <a:pt x="378" y="203"/>
                  </a:lnTo>
                  <a:lnTo>
                    <a:pt x="405" y="181"/>
                  </a:lnTo>
                  <a:lnTo>
                    <a:pt x="431" y="157"/>
                  </a:lnTo>
                  <a:lnTo>
                    <a:pt x="453" y="132"/>
                  </a:lnTo>
                  <a:lnTo>
                    <a:pt x="485" y="89"/>
                  </a:lnTo>
                  <a:lnTo>
                    <a:pt x="485" y="0"/>
                  </a:lnTo>
                  <a:lnTo>
                    <a:pt x="459" y="32"/>
                  </a:lnTo>
                  <a:lnTo>
                    <a:pt x="429" y="64"/>
                  </a:lnTo>
                  <a:lnTo>
                    <a:pt x="400" y="92"/>
                  </a:lnTo>
                  <a:lnTo>
                    <a:pt x="372" y="118"/>
                  </a:lnTo>
                  <a:lnTo>
                    <a:pt x="337" y="146"/>
                  </a:lnTo>
                  <a:lnTo>
                    <a:pt x="304" y="171"/>
                  </a:lnTo>
                  <a:lnTo>
                    <a:pt x="278" y="188"/>
                  </a:lnTo>
                  <a:lnTo>
                    <a:pt x="246" y="206"/>
                  </a:lnTo>
                  <a:lnTo>
                    <a:pt x="217" y="222"/>
                  </a:lnTo>
                  <a:lnTo>
                    <a:pt x="194" y="233"/>
                  </a:lnTo>
                  <a:lnTo>
                    <a:pt x="163" y="247"/>
                  </a:lnTo>
                  <a:lnTo>
                    <a:pt x="139" y="257"/>
                  </a:lnTo>
                  <a:lnTo>
                    <a:pt x="122" y="263"/>
                  </a:lnTo>
                  <a:lnTo>
                    <a:pt x="100" y="270"/>
                  </a:lnTo>
                  <a:lnTo>
                    <a:pt x="82" y="275"/>
                  </a:lnTo>
                  <a:lnTo>
                    <a:pt x="82" y="230"/>
                  </a:lnTo>
                  <a:lnTo>
                    <a:pt x="0" y="313"/>
                  </a:lnTo>
                  <a:lnTo>
                    <a:pt x="82" y="403"/>
                  </a:lnTo>
                  <a:lnTo>
                    <a:pt x="82" y="357"/>
                  </a:lnTo>
                  <a:lnTo>
                    <a:pt x="96" y="361"/>
                  </a:lnTo>
                  <a:lnTo>
                    <a:pt x="113" y="368"/>
                  </a:lnTo>
                  <a:lnTo>
                    <a:pt x="131" y="377"/>
                  </a:lnTo>
                  <a:lnTo>
                    <a:pt x="152" y="389"/>
                  </a:lnTo>
                  <a:lnTo>
                    <a:pt x="175" y="403"/>
                  </a:lnTo>
                  <a:lnTo>
                    <a:pt x="194" y="415"/>
                  </a:lnTo>
                  <a:lnTo>
                    <a:pt x="213" y="428"/>
                  </a:lnTo>
                  <a:lnTo>
                    <a:pt x="235" y="441"/>
                  </a:lnTo>
                  <a:lnTo>
                    <a:pt x="253" y="454"/>
                  </a:lnTo>
                  <a:lnTo>
                    <a:pt x="273" y="468"/>
                  </a:lnTo>
                  <a:lnTo>
                    <a:pt x="311" y="495"/>
                  </a:lnTo>
                  <a:lnTo>
                    <a:pt x="338" y="516"/>
                  </a:lnTo>
                  <a:lnTo>
                    <a:pt x="361" y="532"/>
                  </a:lnTo>
                  <a:lnTo>
                    <a:pt x="380" y="547"/>
                  </a:lnTo>
                  <a:lnTo>
                    <a:pt x="407" y="570"/>
                  </a:lnTo>
                  <a:lnTo>
                    <a:pt x="433" y="591"/>
                  </a:lnTo>
                  <a:lnTo>
                    <a:pt x="458" y="611"/>
                  </a:lnTo>
                  <a:lnTo>
                    <a:pt x="485" y="635"/>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grpSp>
        <p:nvGrpSpPr>
          <p:cNvPr id="131084" name="Group 30"/>
          <p:cNvGrpSpPr>
            <a:grpSpLocks/>
          </p:cNvGrpSpPr>
          <p:nvPr/>
        </p:nvGrpSpPr>
        <p:grpSpPr bwMode="auto">
          <a:xfrm>
            <a:off x="4419601" y="3327400"/>
            <a:ext cx="803275" cy="1055688"/>
            <a:chOff x="1850" y="1879"/>
            <a:chExt cx="506" cy="665"/>
          </a:xfrm>
        </p:grpSpPr>
        <p:grpSp>
          <p:nvGrpSpPr>
            <p:cNvPr id="131094" name="Group 31"/>
            <p:cNvGrpSpPr>
              <a:grpSpLocks/>
            </p:cNvGrpSpPr>
            <p:nvPr/>
          </p:nvGrpSpPr>
          <p:grpSpPr bwMode="auto">
            <a:xfrm>
              <a:off x="1861" y="1909"/>
              <a:ext cx="495" cy="635"/>
              <a:chOff x="1861" y="1909"/>
              <a:chExt cx="495" cy="635"/>
            </a:xfrm>
          </p:grpSpPr>
          <p:sp>
            <p:nvSpPr>
              <p:cNvPr id="131098" name="Freeform 32"/>
              <p:cNvSpPr>
                <a:spLocks/>
              </p:cNvSpPr>
              <p:nvPr/>
            </p:nvSpPr>
            <p:spPr bwMode="auto">
              <a:xfrm>
                <a:off x="1861" y="1909"/>
                <a:ext cx="487" cy="635"/>
              </a:xfrm>
              <a:custGeom>
                <a:avLst/>
                <a:gdLst>
                  <a:gd name="T0" fmla="*/ 0 w 487"/>
                  <a:gd name="T1" fmla="*/ 81 h 635"/>
                  <a:gd name="T2" fmla="*/ 47 w 487"/>
                  <a:gd name="T3" fmla="*/ 117 h 635"/>
                  <a:gd name="T4" fmla="*/ 101 w 487"/>
                  <a:gd name="T5" fmla="*/ 157 h 635"/>
                  <a:gd name="T6" fmla="*/ 152 w 487"/>
                  <a:gd name="T7" fmla="*/ 197 h 635"/>
                  <a:gd name="T8" fmla="*/ 197 w 487"/>
                  <a:gd name="T9" fmla="*/ 228 h 635"/>
                  <a:gd name="T10" fmla="*/ 244 w 487"/>
                  <a:gd name="T11" fmla="*/ 259 h 635"/>
                  <a:gd name="T12" fmla="*/ 295 w 487"/>
                  <a:gd name="T13" fmla="*/ 287 h 635"/>
                  <a:gd name="T14" fmla="*/ 346 w 487"/>
                  <a:gd name="T15" fmla="*/ 310 h 635"/>
                  <a:gd name="T16" fmla="*/ 295 w 487"/>
                  <a:gd name="T17" fmla="*/ 329 h 635"/>
                  <a:gd name="T18" fmla="*/ 234 w 487"/>
                  <a:gd name="T19" fmla="*/ 354 h 635"/>
                  <a:gd name="T20" fmla="*/ 176 w 487"/>
                  <a:gd name="T21" fmla="*/ 384 h 635"/>
                  <a:gd name="T22" fmla="*/ 108 w 487"/>
                  <a:gd name="T23" fmla="*/ 432 h 635"/>
                  <a:gd name="T24" fmla="*/ 55 w 487"/>
                  <a:gd name="T25" fmla="*/ 478 h 635"/>
                  <a:gd name="T26" fmla="*/ 0 w 487"/>
                  <a:gd name="T27" fmla="*/ 545 h 635"/>
                  <a:gd name="T28" fmla="*/ 26 w 487"/>
                  <a:gd name="T29" fmla="*/ 603 h 635"/>
                  <a:gd name="T30" fmla="*/ 86 w 487"/>
                  <a:gd name="T31" fmla="*/ 543 h 635"/>
                  <a:gd name="T32" fmla="*/ 149 w 487"/>
                  <a:gd name="T33" fmla="*/ 489 h 635"/>
                  <a:gd name="T34" fmla="*/ 207 w 487"/>
                  <a:gd name="T35" fmla="*/ 446 h 635"/>
                  <a:gd name="T36" fmla="*/ 268 w 487"/>
                  <a:gd name="T37" fmla="*/ 413 h 635"/>
                  <a:gd name="T38" fmla="*/ 323 w 487"/>
                  <a:gd name="T39" fmla="*/ 388 h 635"/>
                  <a:gd name="T40" fmla="*/ 363 w 487"/>
                  <a:gd name="T41" fmla="*/ 372 h 635"/>
                  <a:gd name="T42" fmla="*/ 403 w 487"/>
                  <a:gd name="T43" fmla="*/ 360 h 635"/>
                  <a:gd name="T44" fmla="*/ 486 w 487"/>
                  <a:gd name="T45" fmla="*/ 322 h 635"/>
                  <a:gd name="T46" fmla="*/ 403 w 487"/>
                  <a:gd name="T47" fmla="*/ 277 h 635"/>
                  <a:gd name="T48" fmla="*/ 372 w 487"/>
                  <a:gd name="T49" fmla="*/ 267 h 635"/>
                  <a:gd name="T50" fmla="*/ 333 w 487"/>
                  <a:gd name="T51" fmla="*/ 246 h 635"/>
                  <a:gd name="T52" fmla="*/ 291 w 487"/>
                  <a:gd name="T53" fmla="*/ 220 h 635"/>
                  <a:gd name="T54" fmla="*/ 251 w 487"/>
                  <a:gd name="T55" fmla="*/ 194 h 635"/>
                  <a:gd name="T56" fmla="*/ 212 w 487"/>
                  <a:gd name="T57" fmla="*/ 167 h 635"/>
                  <a:gd name="T58" fmla="*/ 147 w 487"/>
                  <a:gd name="T59" fmla="*/ 119 h 635"/>
                  <a:gd name="T60" fmla="*/ 106 w 487"/>
                  <a:gd name="T61" fmla="*/ 88 h 635"/>
                  <a:gd name="T62" fmla="*/ 52 w 487"/>
                  <a:gd name="T63" fmla="*/ 44 h 635"/>
                  <a:gd name="T64" fmla="*/ 0 w 487"/>
                  <a:gd name="T65" fmla="*/ 0 h 6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7"/>
                  <a:gd name="T100" fmla="*/ 0 h 635"/>
                  <a:gd name="T101" fmla="*/ 487 w 487"/>
                  <a:gd name="T102" fmla="*/ 635 h 6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7" h="635">
                    <a:moveTo>
                      <a:pt x="0" y="0"/>
                    </a:moveTo>
                    <a:lnTo>
                      <a:pt x="0" y="81"/>
                    </a:lnTo>
                    <a:lnTo>
                      <a:pt x="25" y="99"/>
                    </a:lnTo>
                    <a:lnTo>
                      <a:pt x="47" y="117"/>
                    </a:lnTo>
                    <a:lnTo>
                      <a:pt x="73" y="135"/>
                    </a:lnTo>
                    <a:lnTo>
                      <a:pt x="101" y="157"/>
                    </a:lnTo>
                    <a:lnTo>
                      <a:pt x="128" y="178"/>
                    </a:lnTo>
                    <a:lnTo>
                      <a:pt x="152" y="197"/>
                    </a:lnTo>
                    <a:lnTo>
                      <a:pt x="175" y="212"/>
                    </a:lnTo>
                    <a:lnTo>
                      <a:pt x="197" y="228"/>
                    </a:lnTo>
                    <a:lnTo>
                      <a:pt x="222" y="245"/>
                    </a:lnTo>
                    <a:lnTo>
                      <a:pt x="244" y="259"/>
                    </a:lnTo>
                    <a:lnTo>
                      <a:pt x="269" y="273"/>
                    </a:lnTo>
                    <a:lnTo>
                      <a:pt x="295" y="287"/>
                    </a:lnTo>
                    <a:lnTo>
                      <a:pt x="320" y="299"/>
                    </a:lnTo>
                    <a:lnTo>
                      <a:pt x="346" y="310"/>
                    </a:lnTo>
                    <a:lnTo>
                      <a:pt x="323" y="319"/>
                    </a:lnTo>
                    <a:lnTo>
                      <a:pt x="295" y="329"/>
                    </a:lnTo>
                    <a:lnTo>
                      <a:pt x="265" y="341"/>
                    </a:lnTo>
                    <a:lnTo>
                      <a:pt x="234" y="354"/>
                    </a:lnTo>
                    <a:lnTo>
                      <a:pt x="205" y="368"/>
                    </a:lnTo>
                    <a:lnTo>
                      <a:pt x="176" y="384"/>
                    </a:lnTo>
                    <a:lnTo>
                      <a:pt x="145" y="404"/>
                    </a:lnTo>
                    <a:lnTo>
                      <a:pt x="108" y="432"/>
                    </a:lnTo>
                    <a:lnTo>
                      <a:pt x="81" y="454"/>
                    </a:lnTo>
                    <a:lnTo>
                      <a:pt x="55" y="478"/>
                    </a:lnTo>
                    <a:lnTo>
                      <a:pt x="32" y="503"/>
                    </a:lnTo>
                    <a:lnTo>
                      <a:pt x="0" y="545"/>
                    </a:lnTo>
                    <a:lnTo>
                      <a:pt x="0" y="634"/>
                    </a:lnTo>
                    <a:lnTo>
                      <a:pt x="26" y="603"/>
                    </a:lnTo>
                    <a:lnTo>
                      <a:pt x="57" y="571"/>
                    </a:lnTo>
                    <a:lnTo>
                      <a:pt x="86" y="543"/>
                    </a:lnTo>
                    <a:lnTo>
                      <a:pt x="114" y="517"/>
                    </a:lnTo>
                    <a:lnTo>
                      <a:pt x="149" y="489"/>
                    </a:lnTo>
                    <a:lnTo>
                      <a:pt x="182" y="464"/>
                    </a:lnTo>
                    <a:lnTo>
                      <a:pt x="207" y="446"/>
                    </a:lnTo>
                    <a:lnTo>
                      <a:pt x="239" y="429"/>
                    </a:lnTo>
                    <a:lnTo>
                      <a:pt x="268" y="413"/>
                    </a:lnTo>
                    <a:lnTo>
                      <a:pt x="291" y="401"/>
                    </a:lnTo>
                    <a:lnTo>
                      <a:pt x="323" y="388"/>
                    </a:lnTo>
                    <a:lnTo>
                      <a:pt x="346" y="378"/>
                    </a:lnTo>
                    <a:lnTo>
                      <a:pt x="363" y="372"/>
                    </a:lnTo>
                    <a:lnTo>
                      <a:pt x="385" y="365"/>
                    </a:lnTo>
                    <a:lnTo>
                      <a:pt x="403" y="360"/>
                    </a:lnTo>
                    <a:lnTo>
                      <a:pt x="403" y="405"/>
                    </a:lnTo>
                    <a:lnTo>
                      <a:pt x="486" y="322"/>
                    </a:lnTo>
                    <a:lnTo>
                      <a:pt x="403" y="232"/>
                    </a:lnTo>
                    <a:lnTo>
                      <a:pt x="403" y="277"/>
                    </a:lnTo>
                    <a:lnTo>
                      <a:pt x="389" y="274"/>
                    </a:lnTo>
                    <a:lnTo>
                      <a:pt x="372" y="267"/>
                    </a:lnTo>
                    <a:lnTo>
                      <a:pt x="354" y="258"/>
                    </a:lnTo>
                    <a:lnTo>
                      <a:pt x="333" y="246"/>
                    </a:lnTo>
                    <a:lnTo>
                      <a:pt x="310" y="232"/>
                    </a:lnTo>
                    <a:lnTo>
                      <a:pt x="291" y="220"/>
                    </a:lnTo>
                    <a:lnTo>
                      <a:pt x="272" y="207"/>
                    </a:lnTo>
                    <a:lnTo>
                      <a:pt x="251" y="194"/>
                    </a:lnTo>
                    <a:lnTo>
                      <a:pt x="233" y="181"/>
                    </a:lnTo>
                    <a:lnTo>
                      <a:pt x="212" y="167"/>
                    </a:lnTo>
                    <a:lnTo>
                      <a:pt x="175" y="140"/>
                    </a:lnTo>
                    <a:lnTo>
                      <a:pt x="147" y="119"/>
                    </a:lnTo>
                    <a:lnTo>
                      <a:pt x="125" y="103"/>
                    </a:lnTo>
                    <a:lnTo>
                      <a:pt x="106" y="88"/>
                    </a:lnTo>
                    <a:lnTo>
                      <a:pt x="78" y="65"/>
                    </a:lnTo>
                    <a:lnTo>
                      <a:pt x="52" y="44"/>
                    </a:lnTo>
                    <a:lnTo>
                      <a:pt x="27" y="23"/>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99" name="Freeform 33"/>
              <p:cNvSpPr>
                <a:spLocks/>
              </p:cNvSpPr>
              <p:nvPr/>
            </p:nvSpPr>
            <p:spPr bwMode="auto">
              <a:xfrm>
                <a:off x="2271" y="2244"/>
                <a:ext cx="2" cy="69"/>
              </a:xfrm>
              <a:custGeom>
                <a:avLst/>
                <a:gdLst>
                  <a:gd name="T0" fmla="*/ 1 w 2"/>
                  <a:gd name="T1" fmla="*/ 0 h 69"/>
                  <a:gd name="T2" fmla="*/ 0 w 2"/>
                  <a:gd name="T3" fmla="*/ 27 h 69"/>
                  <a:gd name="T4" fmla="*/ 0 w 2"/>
                  <a:gd name="T5" fmla="*/ 68 h 69"/>
                  <a:gd name="T6" fmla="*/ 1 w 2"/>
                  <a:gd name="T7" fmla="*/ 39 h 69"/>
                  <a:gd name="T8" fmla="*/ 1 w 2"/>
                  <a:gd name="T9" fmla="*/ 0 h 69"/>
                  <a:gd name="T10" fmla="*/ 0 60000 65536"/>
                  <a:gd name="T11" fmla="*/ 0 60000 65536"/>
                  <a:gd name="T12" fmla="*/ 0 60000 65536"/>
                  <a:gd name="T13" fmla="*/ 0 60000 65536"/>
                  <a:gd name="T14" fmla="*/ 0 60000 65536"/>
                  <a:gd name="T15" fmla="*/ 0 w 2"/>
                  <a:gd name="T16" fmla="*/ 0 h 69"/>
                  <a:gd name="T17" fmla="*/ 2 w 2"/>
                  <a:gd name="T18" fmla="*/ 69 h 69"/>
                </a:gdLst>
                <a:ahLst/>
                <a:cxnLst>
                  <a:cxn ang="T10">
                    <a:pos x="T0" y="T1"/>
                  </a:cxn>
                  <a:cxn ang="T11">
                    <a:pos x="T2" y="T3"/>
                  </a:cxn>
                  <a:cxn ang="T12">
                    <a:pos x="T4" y="T5"/>
                  </a:cxn>
                  <a:cxn ang="T13">
                    <a:pos x="T6" y="T7"/>
                  </a:cxn>
                  <a:cxn ang="T14">
                    <a:pos x="T8" y="T9"/>
                  </a:cxn>
                </a:cxnLst>
                <a:rect l="T15" t="T16" r="T17" b="T18"/>
                <a:pathLst>
                  <a:path w="2" h="69">
                    <a:moveTo>
                      <a:pt x="1" y="0"/>
                    </a:moveTo>
                    <a:lnTo>
                      <a:pt x="0" y="27"/>
                    </a:lnTo>
                    <a:lnTo>
                      <a:pt x="0" y="68"/>
                    </a:lnTo>
                    <a:lnTo>
                      <a:pt x="1" y="39"/>
                    </a:lnTo>
                    <a:lnTo>
                      <a:pt x="1"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00" name="Freeform 34"/>
              <p:cNvSpPr>
                <a:spLocks/>
              </p:cNvSpPr>
              <p:nvPr/>
            </p:nvSpPr>
            <p:spPr bwMode="auto">
              <a:xfrm>
                <a:off x="2271" y="2205"/>
                <a:ext cx="85" cy="107"/>
              </a:xfrm>
              <a:custGeom>
                <a:avLst/>
                <a:gdLst>
                  <a:gd name="T0" fmla="*/ 84 w 85"/>
                  <a:gd name="T1" fmla="*/ 0 h 107"/>
                  <a:gd name="T2" fmla="*/ 77 w 85"/>
                  <a:gd name="T3" fmla="*/ 28 h 107"/>
                  <a:gd name="T4" fmla="*/ 0 w 85"/>
                  <a:gd name="T5" fmla="*/ 106 h 107"/>
                  <a:gd name="T6" fmla="*/ 8 w 85"/>
                  <a:gd name="T7" fmla="*/ 78 h 107"/>
                  <a:gd name="T8" fmla="*/ 84 w 85"/>
                  <a:gd name="T9" fmla="*/ 0 h 107"/>
                  <a:gd name="T10" fmla="*/ 0 60000 65536"/>
                  <a:gd name="T11" fmla="*/ 0 60000 65536"/>
                  <a:gd name="T12" fmla="*/ 0 60000 65536"/>
                  <a:gd name="T13" fmla="*/ 0 60000 65536"/>
                  <a:gd name="T14" fmla="*/ 0 60000 65536"/>
                  <a:gd name="T15" fmla="*/ 0 w 85"/>
                  <a:gd name="T16" fmla="*/ 0 h 107"/>
                  <a:gd name="T17" fmla="*/ 85 w 85"/>
                  <a:gd name="T18" fmla="*/ 107 h 107"/>
                </a:gdLst>
                <a:ahLst/>
                <a:cxnLst>
                  <a:cxn ang="T10">
                    <a:pos x="T0" y="T1"/>
                  </a:cxn>
                  <a:cxn ang="T11">
                    <a:pos x="T2" y="T3"/>
                  </a:cxn>
                  <a:cxn ang="T12">
                    <a:pos x="T4" y="T5"/>
                  </a:cxn>
                  <a:cxn ang="T13">
                    <a:pos x="T6" y="T7"/>
                  </a:cxn>
                  <a:cxn ang="T14">
                    <a:pos x="T8" y="T9"/>
                  </a:cxn>
                </a:cxnLst>
                <a:rect l="T15" t="T16" r="T17" b="T18"/>
                <a:pathLst>
                  <a:path w="85" h="107">
                    <a:moveTo>
                      <a:pt x="84" y="0"/>
                    </a:moveTo>
                    <a:lnTo>
                      <a:pt x="77" y="28"/>
                    </a:lnTo>
                    <a:lnTo>
                      <a:pt x="0" y="106"/>
                    </a:lnTo>
                    <a:lnTo>
                      <a:pt x="8" y="78"/>
                    </a:lnTo>
                    <a:lnTo>
                      <a:pt x="84"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101" name="Freeform 35"/>
              <p:cNvSpPr>
                <a:spLocks/>
              </p:cNvSpPr>
              <p:nvPr/>
            </p:nvSpPr>
            <p:spPr bwMode="auto">
              <a:xfrm>
                <a:off x="2271" y="2115"/>
                <a:ext cx="2" cy="49"/>
              </a:xfrm>
              <a:custGeom>
                <a:avLst/>
                <a:gdLst>
                  <a:gd name="T0" fmla="*/ 1 w 2"/>
                  <a:gd name="T1" fmla="*/ 0 h 49"/>
                  <a:gd name="T2" fmla="*/ 1 w 2"/>
                  <a:gd name="T3" fmla="*/ 39 h 49"/>
                  <a:gd name="T4" fmla="*/ 0 w 2"/>
                  <a:gd name="T5" fmla="*/ 48 h 49"/>
                  <a:gd name="T6" fmla="*/ 0 w 2"/>
                  <a:gd name="T7" fmla="*/ 24 h 49"/>
                  <a:gd name="T8" fmla="*/ 1 w 2"/>
                  <a:gd name="T9" fmla="*/ 0 h 49"/>
                  <a:gd name="T10" fmla="*/ 0 60000 65536"/>
                  <a:gd name="T11" fmla="*/ 0 60000 65536"/>
                  <a:gd name="T12" fmla="*/ 0 60000 65536"/>
                  <a:gd name="T13" fmla="*/ 0 60000 65536"/>
                  <a:gd name="T14" fmla="*/ 0 60000 65536"/>
                  <a:gd name="T15" fmla="*/ 0 w 2"/>
                  <a:gd name="T16" fmla="*/ 0 h 49"/>
                  <a:gd name="T17" fmla="*/ 2 w 2"/>
                  <a:gd name="T18" fmla="*/ 49 h 49"/>
                </a:gdLst>
                <a:ahLst/>
                <a:cxnLst>
                  <a:cxn ang="T10">
                    <a:pos x="T0" y="T1"/>
                  </a:cxn>
                  <a:cxn ang="T11">
                    <a:pos x="T2" y="T3"/>
                  </a:cxn>
                  <a:cxn ang="T12">
                    <a:pos x="T4" y="T5"/>
                  </a:cxn>
                  <a:cxn ang="T13">
                    <a:pos x="T6" y="T7"/>
                  </a:cxn>
                  <a:cxn ang="T14">
                    <a:pos x="T8" y="T9"/>
                  </a:cxn>
                </a:cxnLst>
                <a:rect l="T15" t="T16" r="T17" b="T18"/>
                <a:pathLst>
                  <a:path w="2" h="49">
                    <a:moveTo>
                      <a:pt x="1" y="0"/>
                    </a:moveTo>
                    <a:lnTo>
                      <a:pt x="1" y="39"/>
                    </a:lnTo>
                    <a:lnTo>
                      <a:pt x="0" y="48"/>
                    </a:lnTo>
                    <a:lnTo>
                      <a:pt x="0" y="24"/>
                    </a:lnTo>
                    <a:lnTo>
                      <a:pt x="1"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sp>
          <p:nvSpPr>
            <p:cNvPr id="131095" name="Freeform 36"/>
            <p:cNvSpPr>
              <a:spLocks/>
            </p:cNvSpPr>
            <p:nvPr/>
          </p:nvSpPr>
          <p:spPr bwMode="auto">
            <a:xfrm>
              <a:off x="1861" y="2432"/>
              <a:ext cx="1" cy="112"/>
            </a:xfrm>
            <a:custGeom>
              <a:avLst/>
              <a:gdLst>
                <a:gd name="T0" fmla="*/ 0 w 1"/>
                <a:gd name="T1" fmla="*/ 0 h 112"/>
                <a:gd name="T2" fmla="*/ 0 w 1"/>
                <a:gd name="T3" fmla="*/ 28 h 112"/>
                <a:gd name="T4" fmla="*/ 0 w 1"/>
                <a:gd name="T5" fmla="*/ 111 h 112"/>
                <a:gd name="T6" fmla="*/ 0 w 1"/>
                <a:gd name="T7" fmla="*/ 83 h 112"/>
                <a:gd name="T8" fmla="*/ 0 w 1"/>
                <a:gd name="T9" fmla="*/ 0 h 112"/>
                <a:gd name="T10" fmla="*/ 0 60000 65536"/>
                <a:gd name="T11" fmla="*/ 0 60000 65536"/>
                <a:gd name="T12" fmla="*/ 0 60000 65536"/>
                <a:gd name="T13" fmla="*/ 0 60000 65536"/>
                <a:gd name="T14" fmla="*/ 0 60000 65536"/>
                <a:gd name="T15" fmla="*/ 0 w 1"/>
                <a:gd name="T16" fmla="*/ 0 h 112"/>
                <a:gd name="T17" fmla="*/ 1 w 1"/>
                <a:gd name="T18" fmla="*/ 112 h 112"/>
              </a:gdLst>
              <a:ahLst/>
              <a:cxnLst>
                <a:cxn ang="T10">
                  <a:pos x="T0" y="T1"/>
                </a:cxn>
                <a:cxn ang="T11">
                  <a:pos x="T2" y="T3"/>
                </a:cxn>
                <a:cxn ang="T12">
                  <a:pos x="T4" y="T5"/>
                </a:cxn>
                <a:cxn ang="T13">
                  <a:pos x="T6" y="T7"/>
                </a:cxn>
                <a:cxn ang="T14">
                  <a:pos x="T8" y="T9"/>
                </a:cxn>
              </a:cxnLst>
              <a:rect l="T15" t="T16" r="T17" b="T18"/>
              <a:pathLst>
                <a:path w="1" h="112">
                  <a:moveTo>
                    <a:pt x="0" y="0"/>
                  </a:moveTo>
                  <a:lnTo>
                    <a:pt x="0" y="28"/>
                  </a:lnTo>
                  <a:lnTo>
                    <a:pt x="0" y="111"/>
                  </a:lnTo>
                  <a:lnTo>
                    <a:pt x="0" y="83"/>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96" name="Freeform 37"/>
            <p:cNvSpPr>
              <a:spLocks/>
            </p:cNvSpPr>
            <p:nvPr/>
          </p:nvSpPr>
          <p:spPr bwMode="auto">
            <a:xfrm>
              <a:off x="1861" y="1879"/>
              <a:ext cx="2" cy="104"/>
            </a:xfrm>
            <a:custGeom>
              <a:avLst/>
              <a:gdLst>
                <a:gd name="T0" fmla="*/ 1 w 2"/>
                <a:gd name="T1" fmla="*/ 0 h 104"/>
                <a:gd name="T2" fmla="*/ 0 w 2"/>
                <a:gd name="T3" fmla="*/ 29 h 104"/>
                <a:gd name="T4" fmla="*/ 0 w 2"/>
                <a:gd name="T5" fmla="*/ 103 h 104"/>
                <a:gd name="T6" fmla="*/ 1 w 2"/>
                <a:gd name="T7" fmla="*/ 75 h 104"/>
                <a:gd name="T8" fmla="*/ 1 w 2"/>
                <a:gd name="T9" fmla="*/ 0 h 104"/>
                <a:gd name="T10" fmla="*/ 0 60000 65536"/>
                <a:gd name="T11" fmla="*/ 0 60000 65536"/>
                <a:gd name="T12" fmla="*/ 0 60000 65536"/>
                <a:gd name="T13" fmla="*/ 0 60000 65536"/>
                <a:gd name="T14" fmla="*/ 0 60000 65536"/>
                <a:gd name="T15" fmla="*/ 0 w 2"/>
                <a:gd name="T16" fmla="*/ 0 h 104"/>
                <a:gd name="T17" fmla="*/ 2 w 2"/>
                <a:gd name="T18" fmla="*/ 104 h 104"/>
              </a:gdLst>
              <a:ahLst/>
              <a:cxnLst>
                <a:cxn ang="T10">
                  <a:pos x="T0" y="T1"/>
                </a:cxn>
                <a:cxn ang="T11">
                  <a:pos x="T2" y="T3"/>
                </a:cxn>
                <a:cxn ang="T12">
                  <a:pos x="T4" y="T5"/>
                </a:cxn>
                <a:cxn ang="T13">
                  <a:pos x="T6" y="T7"/>
                </a:cxn>
                <a:cxn ang="T14">
                  <a:pos x="T8" y="T9"/>
                </a:cxn>
              </a:cxnLst>
              <a:rect l="T15" t="T16" r="T17" b="T18"/>
              <a:pathLst>
                <a:path w="2" h="104">
                  <a:moveTo>
                    <a:pt x="1" y="0"/>
                  </a:moveTo>
                  <a:lnTo>
                    <a:pt x="0" y="29"/>
                  </a:lnTo>
                  <a:lnTo>
                    <a:pt x="0" y="103"/>
                  </a:lnTo>
                  <a:lnTo>
                    <a:pt x="1" y="75"/>
                  </a:lnTo>
                  <a:lnTo>
                    <a:pt x="1"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97" name="Freeform 38"/>
            <p:cNvSpPr>
              <a:spLocks/>
            </p:cNvSpPr>
            <p:nvPr/>
          </p:nvSpPr>
          <p:spPr bwMode="auto">
            <a:xfrm>
              <a:off x="1850" y="1897"/>
              <a:ext cx="486" cy="636"/>
            </a:xfrm>
            <a:custGeom>
              <a:avLst/>
              <a:gdLst>
                <a:gd name="T0" fmla="*/ 0 w 486"/>
                <a:gd name="T1" fmla="*/ 82 h 636"/>
                <a:gd name="T2" fmla="*/ 47 w 486"/>
                <a:gd name="T3" fmla="*/ 117 h 636"/>
                <a:gd name="T4" fmla="*/ 100 w 486"/>
                <a:gd name="T5" fmla="*/ 158 h 636"/>
                <a:gd name="T6" fmla="*/ 152 w 486"/>
                <a:gd name="T7" fmla="*/ 197 h 636"/>
                <a:gd name="T8" fmla="*/ 196 w 486"/>
                <a:gd name="T9" fmla="*/ 228 h 636"/>
                <a:gd name="T10" fmla="*/ 244 w 486"/>
                <a:gd name="T11" fmla="*/ 259 h 636"/>
                <a:gd name="T12" fmla="*/ 295 w 486"/>
                <a:gd name="T13" fmla="*/ 287 h 636"/>
                <a:gd name="T14" fmla="*/ 346 w 486"/>
                <a:gd name="T15" fmla="*/ 310 h 636"/>
                <a:gd name="T16" fmla="*/ 294 w 486"/>
                <a:gd name="T17" fmla="*/ 329 h 636"/>
                <a:gd name="T18" fmla="*/ 234 w 486"/>
                <a:gd name="T19" fmla="*/ 355 h 636"/>
                <a:gd name="T20" fmla="*/ 176 w 486"/>
                <a:gd name="T21" fmla="*/ 384 h 636"/>
                <a:gd name="T22" fmla="*/ 107 w 486"/>
                <a:gd name="T23" fmla="*/ 432 h 636"/>
                <a:gd name="T24" fmla="*/ 54 w 486"/>
                <a:gd name="T25" fmla="*/ 478 h 636"/>
                <a:gd name="T26" fmla="*/ 0 w 486"/>
                <a:gd name="T27" fmla="*/ 546 h 636"/>
                <a:gd name="T28" fmla="*/ 26 w 486"/>
                <a:gd name="T29" fmla="*/ 603 h 636"/>
                <a:gd name="T30" fmla="*/ 85 w 486"/>
                <a:gd name="T31" fmla="*/ 543 h 636"/>
                <a:gd name="T32" fmla="*/ 148 w 486"/>
                <a:gd name="T33" fmla="*/ 489 h 636"/>
                <a:gd name="T34" fmla="*/ 207 w 486"/>
                <a:gd name="T35" fmla="*/ 447 h 636"/>
                <a:gd name="T36" fmla="*/ 268 w 486"/>
                <a:gd name="T37" fmla="*/ 413 h 636"/>
                <a:gd name="T38" fmla="*/ 322 w 486"/>
                <a:gd name="T39" fmla="*/ 388 h 636"/>
                <a:gd name="T40" fmla="*/ 363 w 486"/>
                <a:gd name="T41" fmla="*/ 372 h 636"/>
                <a:gd name="T42" fmla="*/ 403 w 486"/>
                <a:gd name="T43" fmla="*/ 360 h 636"/>
                <a:gd name="T44" fmla="*/ 485 w 486"/>
                <a:gd name="T45" fmla="*/ 322 h 636"/>
                <a:gd name="T46" fmla="*/ 403 w 486"/>
                <a:gd name="T47" fmla="*/ 278 h 636"/>
                <a:gd name="T48" fmla="*/ 372 w 486"/>
                <a:gd name="T49" fmla="*/ 267 h 636"/>
                <a:gd name="T50" fmla="*/ 333 w 486"/>
                <a:gd name="T51" fmla="*/ 246 h 636"/>
                <a:gd name="T52" fmla="*/ 291 w 486"/>
                <a:gd name="T53" fmla="*/ 220 h 636"/>
                <a:gd name="T54" fmla="*/ 250 w 486"/>
                <a:gd name="T55" fmla="*/ 194 h 636"/>
                <a:gd name="T56" fmla="*/ 212 w 486"/>
                <a:gd name="T57" fmla="*/ 167 h 636"/>
                <a:gd name="T58" fmla="*/ 147 w 486"/>
                <a:gd name="T59" fmla="*/ 119 h 636"/>
                <a:gd name="T60" fmla="*/ 105 w 486"/>
                <a:gd name="T61" fmla="*/ 88 h 636"/>
                <a:gd name="T62" fmla="*/ 52 w 486"/>
                <a:gd name="T63" fmla="*/ 44 h 636"/>
                <a:gd name="T64" fmla="*/ 0 w 486"/>
                <a:gd name="T65" fmla="*/ 0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636"/>
                <a:gd name="T101" fmla="*/ 486 w 486"/>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636">
                  <a:moveTo>
                    <a:pt x="0" y="0"/>
                  </a:moveTo>
                  <a:lnTo>
                    <a:pt x="0" y="82"/>
                  </a:lnTo>
                  <a:lnTo>
                    <a:pt x="24" y="100"/>
                  </a:lnTo>
                  <a:lnTo>
                    <a:pt x="47" y="117"/>
                  </a:lnTo>
                  <a:lnTo>
                    <a:pt x="72" y="135"/>
                  </a:lnTo>
                  <a:lnTo>
                    <a:pt x="100" y="158"/>
                  </a:lnTo>
                  <a:lnTo>
                    <a:pt x="128" y="178"/>
                  </a:lnTo>
                  <a:lnTo>
                    <a:pt x="152" y="197"/>
                  </a:lnTo>
                  <a:lnTo>
                    <a:pt x="175" y="213"/>
                  </a:lnTo>
                  <a:lnTo>
                    <a:pt x="196" y="228"/>
                  </a:lnTo>
                  <a:lnTo>
                    <a:pt x="221" y="245"/>
                  </a:lnTo>
                  <a:lnTo>
                    <a:pt x="244" y="259"/>
                  </a:lnTo>
                  <a:lnTo>
                    <a:pt x="268" y="273"/>
                  </a:lnTo>
                  <a:lnTo>
                    <a:pt x="295" y="287"/>
                  </a:lnTo>
                  <a:lnTo>
                    <a:pt x="320" y="299"/>
                  </a:lnTo>
                  <a:lnTo>
                    <a:pt x="346" y="310"/>
                  </a:lnTo>
                  <a:lnTo>
                    <a:pt x="323" y="319"/>
                  </a:lnTo>
                  <a:lnTo>
                    <a:pt x="294" y="329"/>
                  </a:lnTo>
                  <a:lnTo>
                    <a:pt x="265" y="341"/>
                  </a:lnTo>
                  <a:lnTo>
                    <a:pt x="234" y="355"/>
                  </a:lnTo>
                  <a:lnTo>
                    <a:pt x="205" y="368"/>
                  </a:lnTo>
                  <a:lnTo>
                    <a:pt x="176" y="384"/>
                  </a:lnTo>
                  <a:lnTo>
                    <a:pt x="145" y="404"/>
                  </a:lnTo>
                  <a:lnTo>
                    <a:pt x="107" y="432"/>
                  </a:lnTo>
                  <a:lnTo>
                    <a:pt x="80" y="454"/>
                  </a:lnTo>
                  <a:lnTo>
                    <a:pt x="54" y="478"/>
                  </a:lnTo>
                  <a:lnTo>
                    <a:pt x="32" y="503"/>
                  </a:lnTo>
                  <a:lnTo>
                    <a:pt x="0" y="546"/>
                  </a:lnTo>
                  <a:lnTo>
                    <a:pt x="0" y="635"/>
                  </a:lnTo>
                  <a:lnTo>
                    <a:pt x="26" y="603"/>
                  </a:lnTo>
                  <a:lnTo>
                    <a:pt x="56" y="571"/>
                  </a:lnTo>
                  <a:lnTo>
                    <a:pt x="85" y="543"/>
                  </a:lnTo>
                  <a:lnTo>
                    <a:pt x="113" y="517"/>
                  </a:lnTo>
                  <a:lnTo>
                    <a:pt x="148" y="489"/>
                  </a:lnTo>
                  <a:lnTo>
                    <a:pt x="181" y="464"/>
                  </a:lnTo>
                  <a:lnTo>
                    <a:pt x="207" y="447"/>
                  </a:lnTo>
                  <a:lnTo>
                    <a:pt x="239" y="429"/>
                  </a:lnTo>
                  <a:lnTo>
                    <a:pt x="268" y="413"/>
                  </a:lnTo>
                  <a:lnTo>
                    <a:pt x="291" y="402"/>
                  </a:lnTo>
                  <a:lnTo>
                    <a:pt x="322" y="388"/>
                  </a:lnTo>
                  <a:lnTo>
                    <a:pt x="346" y="378"/>
                  </a:lnTo>
                  <a:lnTo>
                    <a:pt x="363" y="372"/>
                  </a:lnTo>
                  <a:lnTo>
                    <a:pt x="385" y="365"/>
                  </a:lnTo>
                  <a:lnTo>
                    <a:pt x="403" y="360"/>
                  </a:lnTo>
                  <a:lnTo>
                    <a:pt x="403" y="405"/>
                  </a:lnTo>
                  <a:lnTo>
                    <a:pt x="485" y="322"/>
                  </a:lnTo>
                  <a:lnTo>
                    <a:pt x="403" y="232"/>
                  </a:lnTo>
                  <a:lnTo>
                    <a:pt x="403" y="278"/>
                  </a:lnTo>
                  <a:lnTo>
                    <a:pt x="389" y="274"/>
                  </a:lnTo>
                  <a:lnTo>
                    <a:pt x="372" y="267"/>
                  </a:lnTo>
                  <a:lnTo>
                    <a:pt x="354" y="258"/>
                  </a:lnTo>
                  <a:lnTo>
                    <a:pt x="333" y="246"/>
                  </a:lnTo>
                  <a:lnTo>
                    <a:pt x="310" y="232"/>
                  </a:lnTo>
                  <a:lnTo>
                    <a:pt x="291" y="220"/>
                  </a:lnTo>
                  <a:lnTo>
                    <a:pt x="272" y="207"/>
                  </a:lnTo>
                  <a:lnTo>
                    <a:pt x="250" y="194"/>
                  </a:lnTo>
                  <a:lnTo>
                    <a:pt x="232" y="181"/>
                  </a:lnTo>
                  <a:lnTo>
                    <a:pt x="212" y="167"/>
                  </a:lnTo>
                  <a:lnTo>
                    <a:pt x="174" y="140"/>
                  </a:lnTo>
                  <a:lnTo>
                    <a:pt x="147" y="119"/>
                  </a:lnTo>
                  <a:lnTo>
                    <a:pt x="124" y="103"/>
                  </a:lnTo>
                  <a:lnTo>
                    <a:pt x="105" y="88"/>
                  </a:lnTo>
                  <a:lnTo>
                    <a:pt x="78" y="65"/>
                  </a:lnTo>
                  <a:lnTo>
                    <a:pt x="52" y="44"/>
                  </a:lnTo>
                  <a:lnTo>
                    <a:pt x="27" y="24"/>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grpSp>
        <p:nvGrpSpPr>
          <p:cNvPr id="131085" name="Group 39"/>
          <p:cNvGrpSpPr>
            <a:grpSpLocks/>
          </p:cNvGrpSpPr>
          <p:nvPr/>
        </p:nvGrpSpPr>
        <p:grpSpPr bwMode="auto">
          <a:xfrm>
            <a:off x="5564189" y="2211388"/>
            <a:ext cx="1055687" cy="785812"/>
            <a:chOff x="2496" y="1340"/>
            <a:chExt cx="665" cy="495"/>
          </a:xfrm>
        </p:grpSpPr>
        <p:grpSp>
          <p:nvGrpSpPr>
            <p:cNvPr id="131086" name="Group 40"/>
            <p:cNvGrpSpPr>
              <a:grpSpLocks/>
            </p:cNvGrpSpPr>
            <p:nvPr/>
          </p:nvGrpSpPr>
          <p:grpSpPr bwMode="auto">
            <a:xfrm>
              <a:off x="2526" y="1340"/>
              <a:ext cx="635" cy="495"/>
              <a:chOff x="2526" y="1340"/>
              <a:chExt cx="635" cy="495"/>
            </a:xfrm>
          </p:grpSpPr>
          <p:sp>
            <p:nvSpPr>
              <p:cNvPr id="131090" name="Freeform 41"/>
              <p:cNvSpPr>
                <a:spLocks/>
              </p:cNvSpPr>
              <p:nvPr/>
            </p:nvSpPr>
            <p:spPr bwMode="auto">
              <a:xfrm>
                <a:off x="2526" y="1340"/>
                <a:ext cx="635" cy="487"/>
              </a:xfrm>
              <a:custGeom>
                <a:avLst/>
                <a:gdLst>
                  <a:gd name="T0" fmla="*/ 81 w 635"/>
                  <a:gd name="T1" fmla="*/ 0 h 487"/>
                  <a:gd name="T2" fmla="*/ 117 w 635"/>
                  <a:gd name="T3" fmla="*/ 47 h 487"/>
                  <a:gd name="T4" fmla="*/ 157 w 635"/>
                  <a:gd name="T5" fmla="*/ 101 h 487"/>
                  <a:gd name="T6" fmla="*/ 197 w 635"/>
                  <a:gd name="T7" fmla="*/ 152 h 487"/>
                  <a:gd name="T8" fmla="*/ 228 w 635"/>
                  <a:gd name="T9" fmla="*/ 197 h 487"/>
                  <a:gd name="T10" fmla="*/ 259 w 635"/>
                  <a:gd name="T11" fmla="*/ 244 h 487"/>
                  <a:gd name="T12" fmla="*/ 287 w 635"/>
                  <a:gd name="T13" fmla="*/ 295 h 487"/>
                  <a:gd name="T14" fmla="*/ 310 w 635"/>
                  <a:gd name="T15" fmla="*/ 346 h 487"/>
                  <a:gd name="T16" fmla="*/ 329 w 635"/>
                  <a:gd name="T17" fmla="*/ 295 h 487"/>
                  <a:gd name="T18" fmla="*/ 354 w 635"/>
                  <a:gd name="T19" fmla="*/ 234 h 487"/>
                  <a:gd name="T20" fmla="*/ 384 w 635"/>
                  <a:gd name="T21" fmla="*/ 176 h 487"/>
                  <a:gd name="T22" fmla="*/ 432 w 635"/>
                  <a:gd name="T23" fmla="*/ 108 h 487"/>
                  <a:gd name="T24" fmla="*/ 478 w 635"/>
                  <a:gd name="T25" fmla="*/ 55 h 487"/>
                  <a:gd name="T26" fmla="*/ 545 w 635"/>
                  <a:gd name="T27" fmla="*/ 0 h 487"/>
                  <a:gd name="T28" fmla="*/ 603 w 635"/>
                  <a:gd name="T29" fmla="*/ 26 h 487"/>
                  <a:gd name="T30" fmla="*/ 543 w 635"/>
                  <a:gd name="T31" fmla="*/ 86 h 487"/>
                  <a:gd name="T32" fmla="*/ 489 w 635"/>
                  <a:gd name="T33" fmla="*/ 149 h 487"/>
                  <a:gd name="T34" fmla="*/ 446 w 635"/>
                  <a:gd name="T35" fmla="*/ 207 h 487"/>
                  <a:gd name="T36" fmla="*/ 413 w 635"/>
                  <a:gd name="T37" fmla="*/ 268 h 487"/>
                  <a:gd name="T38" fmla="*/ 388 w 635"/>
                  <a:gd name="T39" fmla="*/ 323 h 487"/>
                  <a:gd name="T40" fmla="*/ 372 w 635"/>
                  <a:gd name="T41" fmla="*/ 363 h 487"/>
                  <a:gd name="T42" fmla="*/ 360 w 635"/>
                  <a:gd name="T43" fmla="*/ 403 h 487"/>
                  <a:gd name="T44" fmla="*/ 322 w 635"/>
                  <a:gd name="T45" fmla="*/ 486 h 487"/>
                  <a:gd name="T46" fmla="*/ 277 w 635"/>
                  <a:gd name="T47" fmla="*/ 403 h 487"/>
                  <a:gd name="T48" fmla="*/ 267 w 635"/>
                  <a:gd name="T49" fmla="*/ 372 h 487"/>
                  <a:gd name="T50" fmla="*/ 246 w 635"/>
                  <a:gd name="T51" fmla="*/ 333 h 487"/>
                  <a:gd name="T52" fmla="*/ 220 w 635"/>
                  <a:gd name="T53" fmla="*/ 291 h 487"/>
                  <a:gd name="T54" fmla="*/ 194 w 635"/>
                  <a:gd name="T55" fmla="*/ 251 h 487"/>
                  <a:gd name="T56" fmla="*/ 167 w 635"/>
                  <a:gd name="T57" fmla="*/ 212 h 487"/>
                  <a:gd name="T58" fmla="*/ 119 w 635"/>
                  <a:gd name="T59" fmla="*/ 147 h 487"/>
                  <a:gd name="T60" fmla="*/ 88 w 635"/>
                  <a:gd name="T61" fmla="*/ 106 h 487"/>
                  <a:gd name="T62" fmla="*/ 44 w 635"/>
                  <a:gd name="T63" fmla="*/ 52 h 487"/>
                  <a:gd name="T64" fmla="*/ 0 w 635"/>
                  <a:gd name="T65" fmla="*/ 0 h 4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5"/>
                  <a:gd name="T100" fmla="*/ 0 h 487"/>
                  <a:gd name="T101" fmla="*/ 635 w 635"/>
                  <a:gd name="T102" fmla="*/ 487 h 4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5" h="487">
                    <a:moveTo>
                      <a:pt x="0" y="0"/>
                    </a:moveTo>
                    <a:lnTo>
                      <a:pt x="81" y="0"/>
                    </a:lnTo>
                    <a:lnTo>
                      <a:pt x="99" y="25"/>
                    </a:lnTo>
                    <a:lnTo>
                      <a:pt x="117" y="47"/>
                    </a:lnTo>
                    <a:lnTo>
                      <a:pt x="135" y="73"/>
                    </a:lnTo>
                    <a:lnTo>
                      <a:pt x="157" y="101"/>
                    </a:lnTo>
                    <a:lnTo>
                      <a:pt x="178" y="128"/>
                    </a:lnTo>
                    <a:lnTo>
                      <a:pt x="197" y="152"/>
                    </a:lnTo>
                    <a:lnTo>
                      <a:pt x="212" y="175"/>
                    </a:lnTo>
                    <a:lnTo>
                      <a:pt x="228" y="197"/>
                    </a:lnTo>
                    <a:lnTo>
                      <a:pt x="245" y="222"/>
                    </a:lnTo>
                    <a:lnTo>
                      <a:pt x="259" y="244"/>
                    </a:lnTo>
                    <a:lnTo>
                      <a:pt x="273" y="269"/>
                    </a:lnTo>
                    <a:lnTo>
                      <a:pt x="287" y="295"/>
                    </a:lnTo>
                    <a:lnTo>
                      <a:pt x="299" y="320"/>
                    </a:lnTo>
                    <a:lnTo>
                      <a:pt x="310" y="346"/>
                    </a:lnTo>
                    <a:lnTo>
                      <a:pt x="319" y="323"/>
                    </a:lnTo>
                    <a:lnTo>
                      <a:pt x="329" y="295"/>
                    </a:lnTo>
                    <a:lnTo>
                      <a:pt x="341" y="265"/>
                    </a:lnTo>
                    <a:lnTo>
                      <a:pt x="354" y="234"/>
                    </a:lnTo>
                    <a:lnTo>
                      <a:pt x="368" y="205"/>
                    </a:lnTo>
                    <a:lnTo>
                      <a:pt x="384" y="176"/>
                    </a:lnTo>
                    <a:lnTo>
                      <a:pt x="404" y="145"/>
                    </a:lnTo>
                    <a:lnTo>
                      <a:pt x="432" y="108"/>
                    </a:lnTo>
                    <a:lnTo>
                      <a:pt x="454" y="81"/>
                    </a:lnTo>
                    <a:lnTo>
                      <a:pt x="478" y="55"/>
                    </a:lnTo>
                    <a:lnTo>
                      <a:pt x="503" y="32"/>
                    </a:lnTo>
                    <a:lnTo>
                      <a:pt x="545" y="0"/>
                    </a:lnTo>
                    <a:lnTo>
                      <a:pt x="634" y="0"/>
                    </a:lnTo>
                    <a:lnTo>
                      <a:pt x="603" y="26"/>
                    </a:lnTo>
                    <a:lnTo>
                      <a:pt x="571" y="57"/>
                    </a:lnTo>
                    <a:lnTo>
                      <a:pt x="543" y="86"/>
                    </a:lnTo>
                    <a:lnTo>
                      <a:pt x="517" y="114"/>
                    </a:lnTo>
                    <a:lnTo>
                      <a:pt x="489" y="149"/>
                    </a:lnTo>
                    <a:lnTo>
                      <a:pt x="464" y="182"/>
                    </a:lnTo>
                    <a:lnTo>
                      <a:pt x="446" y="207"/>
                    </a:lnTo>
                    <a:lnTo>
                      <a:pt x="429" y="239"/>
                    </a:lnTo>
                    <a:lnTo>
                      <a:pt x="413" y="268"/>
                    </a:lnTo>
                    <a:lnTo>
                      <a:pt x="401" y="291"/>
                    </a:lnTo>
                    <a:lnTo>
                      <a:pt x="388" y="323"/>
                    </a:lnTo>
                    <a:lnTo>
                      <a:pt x="378" y="346"/>
                    </a:lnTo>
                    <a:lnTo>
                      <a:pt x="372" y="363"/>
                    </a:lnTo>
                    <a:lnTo>
                      <a:pt x="365" y="385"/>
                    </a:lnTo>
                    <a:lnTo>
                      <a:pt x="360" y="403"/>
                    </a:lnTo>
                    <a:lnTo>
                      <a:pt x="405" y="403"/>
                    </a:lnTo>
                    <a:lnTo>
                      <a:pt x="322" y="486"/>
                    </a:lnTo>
                    <a:lnTo>
                      <a:pt x="232" y="403"/>
                    </a:lnTo>
                    <a:lnTo>
                      <a:pt x="277" y="403"/>
                    </a:lnTo>
                    <a:lnTo>
                      <a:pt x="274" y="389"/>
                    </a:lnTo>
                    <a:lnTo>
                      <a:pt x="267" y="372"/>
                    </a:lnTo>
                    <a:lnTo>
                      <a:pt x="258" y="354"/>
                    </a:lnTo>
                    <a:lnTo>
                      <a:pt x="246" y="333"/>
                    </a:lnTo>
                    <a:lnTo>
                      <a:pt x="232" y="310"/>
                    </a:lnTo>
                    <a:lnTo>
                      <a:pt x="220" y="291"/>
                    </a:lnTo>
                    <a:lnTo>
                      <a:pt x="207" y="272"/>
                    </a:lnTo>
                    <a:lnTo>
                      <a:pt x="194" y="251"/>
                    </a:lnTo>
                    <a:lnTo>
                      <a:pt x="181" y="233"/>
                    </a:lnTo>
                    <a:lnTo>
                      <a:pt x="167" y="212"/>
                    </a:lnTo>
                    <a:lnTo>
                      <a:pt x="140" y="175"/>
                    </a:lnTo>
                    <a:lnTo>
                      <a:pt x="119" y="147"/>
                    </a:lnTo>
                    <a:lnTo>
                      <a:pt x="103" y="125"/>
                    </a:lnTo>
                    <a:lnTo>
                      <a:pt x="88" y="106"/>
                    </a:lnTo>
                    <a:lnTo>
                      <a:pt x="65" y="78"/>
                    </a:lnTo>
                    <a:lnTo>
                      <a:pt x="44" y="52"/>
                    </a:lnTo>
                    <a:lnTo>
                      <a:pt x="23" y="27"/>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91" name="Freeform 42"/>
              <p:cNvSpPr>
                <a:spLocks/>
              </p:cNvSpPr>
              <p:nvPr/>
            </p:nvSpPr>
            <p:spPr bwMode="auto">
              <a:xfrm>
                <a:off x="2861" y="1750"/>
                <a:ext cx="69" cy="2"/>
              </a:xfrm>
              <a:custGeom>
                <a:avLst/>
                <a:gdLst>
                  <a:gd name="T0" fmla="*/ 0 w 69"/>
                  <a:gd name="T1" fmla="*/ 1 h 2"/>
                  <a:gd name="T2" fmla="*/ 27 w 69"/>
                  <a:gd name="T3" fmla="*/ 0 h 2"/>
                  <a:gd name="T4" fmla="*/ 68 w 69"/>
                  <a:gd name="T5" fmla="*/ 0 h 2"/>
                  <a:gd name="T6" fmla="*/ 39 w 69"/>
                  <a:gd name="T7" fmla="*/ 1 h 2"/>
                  <a:gd name="T8" fmla="*/ 0 w 69"/>
                  <a:gd name="T9" fmla="*/ 1 h 2"/>
                  <a:gd name="T10" fmla="*/ 0 60000 65536"/>
                  <a:gd name="T11" fmla="*/ 0 60000 65536"/>
                  <a:gd name="T12" fmla="*/ 0 60000 65536"/>
                  <a:gd name="T13" fmla="*/ 0 60000 65536"/>
                  <a:gd name="T14" fmla="*/ 0 60000 65536"/>
                  <a:gd name="T15" fmla="*/ 0 w 69"/>
                  <a:gd name="T16" fmla="*/ 0 h 2"/>
                  <a:gd name="T17" fmla="*/ 69 w 69"/>
                  <a:gd name="T18" fmla="*/ 2 h 2"/>
                </a:gdLst>
                <a:ahLst/>
                <a:cxnLst>
                  <a:cxn ang="T10">
                    <a:pos x="T0" y="T1"/>
                  </a:cxn>
                  <a:cxn ang="T11">
                    <a:pos x="T2" y="T3"/>
                  </a:cxn>
                  <a:cxn ang="T12">
                    <a:pos x="T4" y="T5"/>
                  </a:cxn>
                  <a:cxn ang="T13">
                    <a:pos x="T6" y="T7"/>
                  </a:cxn>
                  <a:cxn ang="T14">
                    <a:pos x="T8" y="T9"/>
                  </a:cxn>
                </a:cxnLst>
                <a:rect l="T15" t="T16" r="T17" b="T18"/>
                <a:pathLst>
                  <a:path w="69" h="2">
                    <a:moveTo>
                      <a:pt x="0" y="1"/>
                    </a:moveTo>
                    <a:lnTo>
                      <a:pt x="27" y="0"/>
                    </a:lnTo>
                    <a:lnTo>
                      <a:pt x="68" y="0"/>
                    </a:lnTo>
                    <a:lnTo>
                      <a:pt x="39" y="1"/>
                    </a:lnTo>
                    <a:lnTo>
                      <a:pt x="0" y="1"/>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92" name="Freeform 43"/>
              <p:cNvSpPr>
                <a:spLocks/>
              </p:cNvSpPr>
              <p:nvPr/>
            </p:nvSpPr>
            <p:spPr bwMode="auto">
              <a:xfrm>
                <a:off x="2822" y="1750"/>
                <a:ext cx="107" cy="85"/>
              </a:xfrm>
              <a:custGeom>
                <a:avLst/>
                <a:gdLst>
                  <a:gd name="T0" fmla="*/ 0 w 107"/>
                  <a:gd name="T1" fmla="*/ 84 h 85"/>
                  <a:gd name="T2" fmla="*/ 28 w 107"/>
                  <a:gd name="T3" fmla="*/ 77 h 85"/>
                  <a:gd name="T4" fmla="*/ 106 w 107"/>
                  <a:gd name="T5" fmla="*/ 0 h 85"/>
                  <a:gd name="T6" fmla="*/ 78 w 107"/>
                  <a:gd name="T7" fmla="*/ 8 h 85"/>
                  <a:gd name="T8" fmla="*/ 0 w 107"/>
                  <a:gd name="T9" fmla="*/ 84 h 85"/>
                  <a:gd name="T10" fmla="*/ 0 60000 65536"/>
                  <a:gd name="T11" fmla="*/ 0 60000 65536"/>
                  <a:gd name="T12" fmla="*/ 0 60000 65536"/>
                  <a:gd name="T13" fmla="*/ 0 60000 65536"/>
                  <a:gd name="T14" fmla="*/ 0 60000 65536"/>
                  <a:gd name="T15" fmla="*/ 0 w 107"/>
                  <a:gd name="T16" fmla="*/ 0 h 85"/>
                  <a:gd name="T17" fmla="*/ 107 w 107"/>
                  <a:gd name="T18" fmla="*/ 85 h 85"/>
                </a:gdLst>
                <a:ahLst/>
                <a:cxnLst>
                  <a:cxn ang="T10">
                    <a:pos x="T0" y="T1"/>
                  </a:cxn>
                  <a:cxn ang="T11">
                    <a:pos x="T2" y="T3"/>
                  </a:cxn>
                  <a:cxn ang="T12">
                    <a:pos x="T4" y="T5"/>
                  </a:cxn>
                  <a:cxn ang="T13">
                    <a:pos x="T6" y="T7"/>
                  </a:cxn>
                  <a:cxn ang="T14">
                    <a:pos x="T8" y="T9"/>
                  </a:cxn>
                </a:cxnLst>
                <a:rect l="T15" t="T16" r="T17" b="T18"/>
                <a:pathLst>
                  <a:path w="107" h="85">
                    <a:moveTo>
                      <a:pt x="0" y="84"/>
                    </a:moveTo>
                    <a:lnTo>
                      <a:pt x="28" y="77"/>
                    </a:lnTo>
                    <a:lnTo>
                      <a:pt x="106" y="0"/>
                    </a:lnTo>
                    <a:lnTo>
                      <a:pt x="78" y="8"/>
                    </a:lnTo>
                    <a:lnTo>
                      <a:pt x="0" y="84"/>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93" name="Freeform 44"/>
              <p:cNvSpPr>
                <a:spLocks/>
              </p:cNvSpPr>
              <p:nvPr/>
            </p:nvSpPr>
            <p:spPr bwMode="auto">
              <a:xfrm>
                <a:off x="2732" y="1750"/>
                <a:ext cx="49" cy="2"/>
              </a:xfrm>
              <a:custGeom>
                <a:avLst/>
                <a:gdLst>
                  <a:gd name="T0" fmla="*/ 0 w 49"/>
                  <a:gd name="T1" fmla="*/ 1 h 2"/>
                  <a:gd name="T2" fmla="*/ 39 w 49"/>
                  <a:gd name="T3" fmla="*/ 1 h 2"/>
                  <a:gd name="T4" fmla="*/ 48 w 49"/>
                  <a:gd name="T5" fmla="*/ 0 h 2"/>
                  <a:gd name="T6" fmla="*/ 24 w 49"/>
                  <a:gd name="T7" fmla="*/ 0 h 2"/>
                  <a:gd name="T8" fmla="*/ 0 w 49"/>
                  <a:gd name="T9" fmla="*/ 1 h 2"/>
                  <a:gd name="T10" fmla="*/ 0 60000 65536"/>
                  <a:gd name="T11" fmla="*/ 0 60000 65536"/>
                  <a:gd name="T12" fmla="*/ 0 60000 65536"/>
                  <a:gd name="T13" fmla="*/ 0 60000 65536"/>
                  <a:gd name="T14" fmla="*/ 0 60000 65536"/>
                  <a:gd name="T15" fmla="*/ 0 w 49"/>
                  <a:gd name="T16" fmla="*/ 0 h 2"/>
                  <a:gd name="T17" fmla="*/ 49 w 49"/>
                  <a:gd name="T18" fmla="*/ 2 h 2"/>
                </a:gdLst>
                <a:ahLst/>
                <a:cxnLst>
                  <a:cxn ang="T10">
                    <a:pos x="T0" y="T1"/>
                  </a:cxn>
                  <a:cxn ang="T11">
                    <a:pos x="T2" y="T3"/>
                  </a:cxn>
                  <a:cxn ang="T12">
                    <a:pos x="T4" y="T5"/>
                  </a:cxn>
                  <a:cxn ang="T13">
                    <a:pos x="T6" y="T7"/>
                  </a:cxn>
                  <a:cxn ang="T14">
                    <a:pos x="T8" y="T9"/>
                  </a:cxn>
                </a:cxnLst>
                <a:rect l="T15" t="T16" r="T17" b="T18"/>
                <a:pathLst>
                  <a:path w="49" h="2">
                    <a:moveTo>
                      <a:pt x="0" y="1"/>
                    </a:moveTo>
                    <a:lnTo>
                      <a:pt x="39" y="1"/>
                    </a:lnTo>
                    <a:lnTo>
                      <a:pt x="48" y="0"/>
                    </a:lnTo>
                    <a:lnTo>
                      <a:pt x="24" y="0"/>
                    </a:lnTo>
                    <a:lnTo>
                      <a:pt x="0" y="1"/>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sp>
          <p:nvSpPr>
            <p:cNvPr id="131087" name="Freeform 45"/>
            <p:cNvSpPr>
              <a:spLocks/>
            </p:cNvSpPr>
            <p:nvPr/>
          </p:nvSpPr>
          <p:spPr bwMode="auto">
            <a:xfrm>
              <a:off x="3049" y="1340"/>
              <a:ext cx="112" cy="1"/>
            </a:xfrm>
            <a:custGeom>
              <a:avLst/>
              <a:gdLst>
                <a:gd name="T0" fmla="*/ 0 w 112"/>
                <a:gd name="T1" fmla="*/ 0 h 1"/>
                <a:gd name="T2" fmla="*/ 28 w 112"/>
                <a:gd name="T3" fmla="*/ 0 h 1"/>
                <a:gd name="T4" fmla="*/ 111 w 112"/>
                <a:gd name="T5" fmla="*/ 0 h 1"/>
                <a:gd name="T6" fmla="*/ 83 w 112"/>
                <a:gd name="T7" fmla="*/ 0 h 1"/>
                <a:gd name="T8" fmla="*/ 0 w 112"/>
                <a:gd name="T9" fmla="*/ 0 h 1"/>
                <a:gd name="T10" fmla="*/ 0 60000 65536"/>
                <a:gd name="T11" fmla="*/ 0 60000 65536"/>
                <a:gd name="T12" fmla="*/ 0 60000 65536"/>
                <a:gd name="T13" fmla="*/ 0 60000 65536"/>
                <a:gd name="T14" fmla="*/ 0 60000 65536"/>
                <a:gd name="T15" fmla="*/ 0 w 112"/>
                <a:gd name="T16" fmla="*/ 0 h 1"/>
                <a:gd name="T17" fmla="*/ 112 w 112"/>
                <a:gd name="T18" fmla="*/ 1 h 1"/>
              </a:gdLst>
              <a:ahLst/>
              <a:cxnLst>
                <a:cxn ang="T10">
                  <a:pos x="T0" y="T1"/>
                </a:cxn>
                <a:cxn ang="T11">
                  <a:pos x="T2" y="T3"/>
                </a:cxn>
                <a:cxn ang="T12">
                  <a:pos x="T4" y="T5"/>
                </a:cxn>
                <a:cxn ang="T13">
                  <a:pos x="T6" y="T7"/>
                </a:cxn>
                <a:cxn ang="T14">
                  <a:pos x="T8" y="T9"/>
                </a:cxn>
              </a:cxnLst>
              <a:rect l="T15" t="T16" r="T17" b="T18"/>
              <a:pathLst>
                <a:path w="112" h="1">
                  <a:moveTo>
                    <a:pt x="0" y="0"/>
                  </a:moveTo>
                  <a:lnTo>
                    <a:pt x="28" y="0"/>
                  </a:lnTo>
                  <a:lnTo>
                    <a:pt x="111" y="0"/>
                  </a:lnTo>
                  <a:lnTo>
                    <a:pt x="83" y="0"/>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88" name="Freeform 46"/>
            <p:cNvSpPr>
              <a:spLocks/>
            </p:cNvSpPr>
            <p:nvPr/>
          </p:nvSpPr>
          <p:spPr bwMode="auto">
            <a:xfrm>
              <a:off x="2496" y="1340"/>
              <a:ext cx="104" cy="2"/>
            </a:xfrm>
            <a:custGeom>
              <a:avLst/>
              <a:gdLst>
                <a:gd name="T0" fmla="*/ 0 w 104"/>
                <a:gd name="T1" fmla="*/ 1 h 2"/>
                <a:gd name="T2" fmla="*/ 29 w 104"/>
                <a:gd name="T3" fmla="*/ 0 h 2"/>
                <a:gd name="T4" fmla="*/ 103 w 104"/>
                <a:gd name="T5" fmla="*/ 0 h 2"/>
                <a:gd name="T6" fmla="*/ 75 w 104"/>
                <a:gd name="T7" fmla="*/ 1 h 2"/>
                <a:gd name="T8" fmla="*/ 0 w 104"/>
                <a:gd name="T9" fmla="*/ 1 h 2"/>
                <a:gd name="T10" fmla="*/ 0 60000 65536"/>
                <a:gd name="T11" fmla="*/ 0 60000 65536"/>
                <a:gd name="T12" fmla="*/ 0 60000 65536"/>
                <a:gd name="T13" fmla="*/ 0 60000 65536"/>
                <a:gd name="T14" fmla="*/ 0 60000 65536"/>
                <a:gd name="T15" fmla="*/ 0 w 104"/>
                <a:gd name="T16" fmla="*/ 0 h 2"/>
                <a:gd name="T17" fmla="*/ 104 w 104"/>
                <a:gd name="T18" fmla="*/ 2 h 2"/>
              </a:gdLst>
              <a:ahLst/>
              <a:cxnLst>
                <a:cxn ang="T10">
                  <a:pos x="T0" y="T1"/>
                </a:cxn>
                <a:cxn ang="T11">
                  <a:pos x="T2" y="T3"/>
                </a:cxn>
                <a:cxn ang="T12">
                  <a:pos x="T4" y="T5"/>
                </a:cxn>
                <a:cxn ang="T13">
                  <a:pos x="T6" y="T7"/>
                </a:cxn>
                <a:cxn ang="T14">
                  <a:pos x="T8" y="T9"/>
                </a:cxn>
              </a:cxnLst>
              <a:rect l="T15" t="T16" r="T17" b="T18"/>
              <a:pathLst>
                <a:path w="104" h="2">
                  <a:moveTo>
                    <a:pt x="0" y="1"/>
                  </a:moveTo>
                  <a:lnTo>
                    <a:pt x="29" y="0"/>
                  </a:lnTo>
                  <a:lnTo>
                    <a:pt x="103" y="0"/>
                  </a:lnTo>
                  <a:lnTo>
                    <a:pt x="75" y="1"/>
                  </a:lnTo>
                  <a:lnTo>
                    <a:pt x="0" y="1"/>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sp>
          <p:nvSpPr>
            <p:cNvPr id="131089" name="Freeform 47"/>
            <p:cNvSpPr>
              <a:spLocks/>
            </p:cNvSpPr>
            <p:nvPr/>
          </p:nvSpPr>
          <p:spPr bwMode="auto">
            <a:xfrm>
              <a:off x="2496" y="1349"/>
              <a:ext cx="636" cy="486"/>
            </a:xfrm>
            <a:custGeom>
              <a:avLst/>
              <a:gdLst>
                <a:gd name="T0" fmla="*/ 82 w 636"/>
                <a:gd name="T1" fmla="*/ 0 h 486"/>
                <a:gd name="T2" fmla="*/ 117 w 636"/>
                <a:gd name="T3" fmla="*/ 47 h 486"/>
                <a:gd name="T4" fmla="*/ 158 w 636"/>
                <a:gd name="T5" fmla="*/ 100 h 486"/>
                <a:gd name="T6" fmla="*/ 197 w 636"/>
                <a:gd name="T7" fmla="*/ 152 h 486"/>
                <a:gd name="T8" fmla="*/ 228 w 636"/>
                <a:gd name="T9" fmla="*/ 196 h 486"/>
                <a:gd name="T10" fmla="*/ 259 w 636"/>
                <a:gd name="T11" fmla="*/ 244 h 486"/>
                <a:gd name="T12" fmla="*/ 287 w 636"/>
                <a:gd name="T13" fmla="*/ 295 h 486"/>
                <a:gd name="T14" fmla="*/ 310 w 636"/>
                <a:gd name="T15" fmla="*/ 346 h 486"/>
                <a:gd name="T16" fmla="*/ 329 w 636"/>
                <a:gd name="T17" fmla="*/ 294 h 486"/>
                <a:gd name="T18" fmla="*/ 355 w 636"/>
                <a:gd name="T19" fmla="*/ 234 h 486"/>
                <a:gd name="T20" fmla="*/ 384 w 636"/>
                <a:gd name="T21" fmla="*/ 176 h 486"/>
                <a:gd name="T22" fmla="*/ 432 w 636"/>
                <a:gd name="T23" fmla="*/ 107 h 486"/>
                <a:gd name="T24" fmla="*/ 478 w 636"/>
                <a:gd name="T25" fmla="*/ 54 h 486"/>
                <a:gd name="T26" fmla="*/ 546 w 636"/>
                <a:gd name="T27" fmla="*/ 0 h 486"/>
                <a:gd name="T28" fmla="*/ 603 w 636"/>
                <a:gd name="T29" fmla="*/ 26 h 486"/>
                <a:gd name="T30" fmla="*/ 543 w 636"/>
                <a:gd name="T31" fmla="*/ 85 h 486"/>
                <a:gd name="T32" fmla="*/ 489 w 636"/>
                <a:gd name="T33" fmla="*/ 148 h 486"/>
                <a:gd name="T34" fmla="*/ 447 w 636"/>
                <a:gd name="T35" fmla="*/ 207 h 486"/>
                <a:gd name="T36" fmla="*/ 413 w 636"/>
                <a:gd name="T37" fmla="*/ 268 h 486"/>
                <a:gd name="T38" fmla="*/ 388 w 636"/>
                <a:gd name="T39" fmla="*/ 322 h 486"/>
                <a:gd name="T40" fmla="*/ 372 w 636"/>
                <a:gd name="T41" fmla="*/ 363 h 486"/>
                <a:gd name="T42" fmla="*/ 360 w 636"/>
                <a:gd name="T43" fmla="*/ 403 h 486"/>
                <a:gd name="T44" fmla="*/ 322 w 636"/>
                <a:gd name="T45" fmla="*/ 485 h 486"/>
                <a:gd name="T46" fmla="*/ 278 w 636"/>
                <a:gd name="T47" fmla="*/ 403 h 486"/>
                <a:gd name="T48" fmla="*/ 267 w 636"/>
                <a:gd name="T49" fmla="*/ 372 h 486"/>
                <a:gd name="T50" fmla="*/ 246 w 636"/>
                <a:gd name="T51" fmla="*/ 333 h 486"/>
                <a:gd name="T52" fmla="*/ 220 w 636"/>
                <a:gd name="T53" fmla="*/ 291 h 486"/>
                <a:gd name="T54" fmla="*/ 194 w 636"/>
                <a:gd name="T55" fmla="*/ 250 h 486"/>
                <a:gd name="T56" fmla="*/ 167 w 636"/>
                <a:gd name="T57" fmla="*/ 212 h 486"/>
                <a:gd name="T58" fmla="*/ 119 w 636"/>
                <a:gd name="T59" fmla="*/ 147 h 486"/>
                <a:gd name="T60" fmla="*/ 88 w 636"/>
                <a:gd name="T61" fmla="*/ 105 h 486"/>
                <a:gd name="T62" fmla="*/ 44 w 636"/>
                <a:gd name="T63" fmla="*/ 52 h 486"/>
                <a:gd name="T64" fmla="*/ 0 w 636"/>
                <a:gd name="T65" fmla="*/ 0 h 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6"/>
                <a:gd name="T100" fmla="*/ 0 h 486"/>
                <a:gd name="T101" fmla="*/ 636 w 636"/>
                <a:gd name="T102" fmla="*/ 486 h 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6" h="486">
                  <a:moveTo>
                    <a:pt x="0" y="0"/>
                  </a:moveTo>
                  <a:lnTo>
                    <a:pt x="82" y="0"/>
                  </a:lnTo>
                  <a:lnTo>
                    <a:pt x="100" y="24"/>
                  </a:lnTo>
                  <a:lnTo>
                    <a:pt x="117" y="47"/>
                  </a:lnTo>
                  <a:lnTo>
                    <a:pt x="135" y="72"/>
                  </a:lnTo>
                  <a:lnTo>
                    <a:pt x="158" y="100"/>
                  </a:lnTo>
                  <a:lnTo>
                    <a:pt x="178" y="128"/>
                  </a:lnTo>
                  <a:lnTo>
                    <a:pt x="197" y="152"/>
                  </a:lnTo>
                  <a:lnTo>
                    <a:pt x="213" y="175"/>
                  </a:lnTo>
                  <a:lnTo>
                    <a:pt x="228" y="196"/>
                  </a:lnTo>
                  <a:lnTo>
                    <a:pt x="245" y="221"/>
                  </a:lnTo>
                  <a:lnTo>
                    <a:pt x="259" y="244"/>
                  </a:lnTo>
                  <a:lnTo>
                    <a:pt x="273" y="268"/>
                  </a:lnTo>
                  <a:lnTo>
                    <a:pt x="287" y="295"/>
                  </a:lnTo>
                  <a:lnTo>
                    <a:pt x="299" y="320"/>
                  </a:lnTo>
                  <a:lnTo>
                    <a:pt x="310" y="346"/>
                  </a:lnTo>
                  <a:lnTo>
                    <a:pt x="319" y="323"/>
                  </a:lnTo>
                  <a:lnTo>
                    <a:pt x="329" y="294"/>
                  </a:lnTo>
                  <a:lnTo>
                    <a:pt x="341" y="265"/>
                  </a:lnTo>
                  <a:lnTo>
                    <a:pt x="355" y="234"/>
                  </a:lnTo>
                  <a:lnTo>
                    <a:pt x="368" y="205"/>
                  </a:lnTo>
                  <a:lnTo>
                    <a:pt x="384" y="176"/>
                  </a:lnTo>
                  <a:lnTo>
                    <a:pt x="404" y="145"/>
                  </a:lnTo>
                  <a:lnTo>
                    <a:pt x="432" y="107"/>
                  </a:lnTo>
                  <a:lnTo>
                    <a:pt x="454" y="80"/>
                  </a:lnTo>
                  <a:lnTo>
                    <a:pt x="478" y="54"/>
                  </a:lnTo>
                  <a:lnTo>
                    <a:pt x="503" y="32"/>
                  </a:lnTo>
                  <a:lnTo>
                    <a:pt x="546" y="0"/>
                  </a:lnTo>
                  <a:lnTo>
                    <a:pt x="635" y="0"/>
                  </a:lnTo>
                  <a:lnTo>
                    <a:pt x="603" y="26"/>
                  </a:lnTo>
                  <a:lnTo>
                    <a:pt x="571" y="56"/>
                  </a:lnTo>
                  <a:lnTo>
                    <a:pt x="543" y="85"/>
                  </a:lnTo>
                  <a:lnTo>
                    <a:pt x="517" y="113"/>
                  </a:lnTo>
                  <a:lnTo>
                    <a:pt x="489" y="148"/>
                  </a:lnTo>
                  <a:lnTo>
                    <a:pt x="464" y="181"/>
                  </a:lnTo>
                  <a:lnTo>
                    <a:pt x="447" y="207"/>
                  </a:lnTo>
                  <a:lnTo>
                    <a:pt x="429" y="239"/>
                  </a:lnTo>
                  <a:lnTo>
                    <a:pt x="413" y="268"/>
                  </a:lnTo>
                  <a:lnTo>
                    <a:pt x="402" y="291"/>
                  </a:lnTo>
                  <a:lnTo>
                    <a:pt x="388" y="322"/>
                  </a:lnTo>
                  <a:lnTo>
                    <a:pt x="378" y="346"/>
                  </a:lnTo>
                  <a:lnTo>
                    <a:pt x="372" y="363"/>
                  </a:lnTo>
                  <a:lnTo>
                    <a:pt x="365" y="385"/>
                  </a:lnTo>
                  <a:lnTo>
                    <a:pt x="360" y="403"/>
                  </a:lnTo>
                  <a:lnTo>
                    <a:pt x="405" y="403"/>
                  </a:lnTo>
                  <a:lnTo>
                    <a:pt x="322" y="485"/>
                  </a:lnTo>
                  <a:lnTo>
                    <a:pt x="232" y="403"/>
                  </a:lnTo>
                  <a:lnTo>
                    <a:pt x="278" y="403"/>
                  </a:lnTo>
                  <a:lnTo>
                    <a:pt x="274" y="389"/>
                  </a:lnTo>
                  <a:lnTo>
                    <a:pt x="267" y="372"/>
                  </a:lnTo>
                  <a:lnTo>
                    <a:pt x="258" y="354"/>
                  </a:lnTo>
                  <a:lnTo>
                    <a:pt x="246" y="333"/>
                  </a:lnTo>
                  <a:lnTo>
                    <a:pt x="232" y="310"/>
                  </a:lnTo>
                  <a:lnTo>
                    <a:pt x="220" y="291"/>
                  </a:lnTo>
                  <a:lnTo>
                    <a:pt x="207" y="272"/>
                  </a:lnTo>
                  <a:lnTo>
                    <a:pt x="194" y="250"/>
                  </a:lnTo>
                  <a:lnTo>
                    <a:pt x="181" y="232"/>
                  </a:lnTo>
                  <a:lnTo>
                    <a:pt x="167" y="212"/>
                  </a:lnTo>
                  <a:lnTo>
                    <a:pt x="140" y="174"/>
                  </a:lnTo>
                  <a:lnTo>
                    <a:pt x="119" y="147"/>
                  </a:lnTo>
                  <a:lnTo>
                    <a:pt x="103" y="124"/>
                  </a:lnTo>
                  <a:lnTo>
                    <a:pt x="88" y="105"/>
                  </a:lnTo>
                  <a:lnTo>
                    <a:pt x="65" y="78"/>
                  </a:lnTo>
                  <a:lnTo>
                    <a:pt x="44" y="52"/>
                  </a:lnTo>
                  <a:lnTo>
                    <a:pt x="24" y="27"/>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sq-AL"/>
            </a:p>
          </p:txBody>
        </p:sp>
      </p:grpSp>
      <p:sp>
        <p:nvSpPr>
          <p:cNvPr id="2" name="Slide Number Placeholder 1"/>
          <p:cNvSpPr>
            <a:spLocks noGrp="1"/>
          </p:cNvSpPr>
          <p:nvPr>
            <p:ph type="sldNum" sz="quarter" idx="12"/>
          </p:nvPr>
        </p:nvSpPr>
        <p:spPr/>
        <p:txBody>
          <a:bodyPr/>
          <a:lstStyle/>
          <a:p>
            <a:fld id="{30EAF011-1B97-48A7-85B3-B95A2B65C876}" type="slidenum">
              <a:rPr lang="sq-AL" smtClean="0"/>
              <a:t>85</a:t>
            </a:fld>
            <a:endParaRPr lang="sq-AL"/>
          </a:p>
        </p:txBody>
      </p:sp>
    </p:spTree>
    <p:extLst>
      <p:ext uri="{BB962C8B-B14F-4D97-AF65-F5344CB8AC3E}">
        <p14:creationId xmlns:p14="http://schemas.microsoft.com/office/powerpoint/2010/main" val="3498555345"/>
      </p:ext>
    </p:extLst>
  </p:cSld>
  <p:clrMapOvr>
    <a:masterClrMapping/>
  </p:clrMapOvr>
  <p:transition>
    <p:check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1295400" y="762000"/>
            <a:ext cx="9677400" cy="2743200"/>
          </a:xfrm>
        </p:spPr>
        <p:txBody>
          <a:bodyPr>
            <a:normAutofit fontScale="90000"/>
          </a:bodyPr>
          <a:lstStyle/>
          <a:p>
            <a:pPr eaLnBrk="1" hangingPunct="1"/>
            <a:r>
              <a:rPr lang="sq-AL" altLang="en-US"/>
              <a:t>Mos harroni</a:t>
            </a:r>
            <a:r>
              <a:rPr lang="en-US" altLang="en-US"/>
              <a:t>…</a:t>
            </a:r>
            <a:br>
              <a:rPr lang="en-US" altLang="en-US">
                <a:solidFill>
                  <a:srgbClr val="0066FF"/>
                </a:solidFill>
              </a:rPr>
            </a:br>
            <a:br>
              <a:rPr lang="en-US" altLang="en-US">
                <a:solidFill>
                  <a:srgbClr val="0066FF"/>
                </a:solidFill>
              </a:rPr>
            </a:br>
            <a:br>
              <a:rPr lang="en-US" altLang="en-US">
                <a:solidFill>
                  <a:srgbClr val="0066FF"/>
                </a:solidFill>
              </a:rPr>
            </a:br>
            <a:r>
              <a:rPr lang="en-US" altLang="en-US"/>
              <a:t>GAAP </a:t>
            </a:r>
            <a:r>
              <a:rPr lang="sq-AL" altLang="en-US"/>
              <a:t>janë rregullat</a:t>
            </a:r>
            <a:endParaRPr lang="en-US" altLang="en-US"/>
          </a:p>
        </p:txBody>
      </p:sp>
      <p:sp>
        <p:nvSpPr>
          <p:cNvPr id="192516" name="Rectangle 4"/>
          <p:cNvSpPr>
            <a:spLocks noChangeArrowheads="1"/>
          </p:cNvSpPr>
          <p:nvPr/>
        </p:nvSpPr>
        <p:spPr bwMode="auto">
          <a:xfrm>
            <a:off x="1524000" y="3733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4000" b="1">
                <a:solidFill>
                  <a:srgbClr val="0066FF"/>
                </a:solidFill>
                <a:latin typeface="Arial Black" panose="020B0A04020102020204" pitchFamily="34" charset="0"/>
              </a:rPr>
              <a:t>FASB </a:t>
            </a:r>
            <a:r>
              <a:rPr kumimoji="1" lang="sq-AL" altLang="en-US" sz="4000" b="1">
                <a:solidFill>
                  <a:srgbClr val="0066FF"/>
                </a:solidFill>
                <a:latin typeface="Arial Black" panose="020B0A04020102020204" pitchFamily="34" charset="0"/>
              </a:rPr>
              <a:t>bën rregullat</a:t>
            </a:r>
            <a:endParaRPr kumimoji="1" lang="en-US" altLang="en-US" sz="4000" b="1">
              <a:solidFill>
                <a:schemeClr val="tx2"/>
              </a:solidFill>
              <a:latin typeface="Arial Black" panose="020B0A04020102020204" pitchFamily="34" charset="0"/>
            </a:endParaRPr>
          </a:p>
        </p:txBody>
      </p:sp>
      <p:sp>
        <p:nvSpPr>
          <p:cNvPr id="192517" name="Rectangle 5"/>
          <p:cNvSpPr>
            <a:spLocks noChangeArrowheads="1"/>
          </p:cNvSpPr>
          <p:nvPr/>
        </p:nvSpPr>
        <p:spPr bwMode="auto">
          <a:xfrm>
            <a:off x="1447800" y="5181600"/>
            <a:ext cx="967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4000" b="1">
                <a:solidFill>
                  <a:schemeClr val="accent1"/>
                </a:solidFill>
                <a:latin typeface="Arial Black" panose="020B0A04020102020204" pitchFamily="34" charset="0"/>
              </a:rPr>
              <a:t>SEC </a:t>
            </a:r>
            <a:r>
              <a:rPr kumimoji="1" lang="sq-AL" altLang="en-US" sz="4000" b="1">
                <a:solidFill>
                  <a:schemeClr val="accent1"/>
                </a:solidFill>
                <a:latin typeface="Arial Black" panose="020B0A04020102020204" pitchFamily="34" charset="0"/>
              </a:rPr>
              <a:t>zbaton rregullat</a:t>
            </a:r>
            <a:endParaRPr kumimoji="1" lang="en-US" altLang="en-US" sz="4000" b="1">
              <a:solidFill>
                <a:schemeClr val="tx2"/>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86</a:t>
            </a:fld>
            <a:endParaRPr lang="sq-AL"/>
          </a:p>
        </p:txBody>
      </p:sp>
    </p:spTree>
    <p:extLst>
      <p:ext uri="{BB962C8B-B14F-4D97-AF65-F5344CB8AC3E}">
        <p14:creationId xmlns:p14="http://schemas.microsoft.com/office/powerpoint/2010/main" val="4140746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2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utoUpdateAnimBg="0"/>
      <p:bldP spid="19251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981200" y="274638"/>
            <a:ext cx="8229600" cy="944562"/>
          </a:xfrm>
          <a:solidFill>
            <a:schemeClr val="accent1"/>
          </a:solidFill>
          <a:effectLst>
            <a:outerShdw dist="107763" dir="18900000" algn="ctr" rotWithShape="0">
              <a:schemeClr val="bg2">
                <a:alpha val="50000"/>
              </a:schemeClr>
            </a:outerShdw>
          </a:effectLst>
        </p:spPr>
        <p:txBody>
          <a:bodyPr vert="horz" lIns="90488" tIns="44450" rIns="90488" bIns="44450" rtlCol="0" anchor="ctr">
            <a:normAutofit/>
          </a:bodyPr>
          <a:lstStyle/>
          <a:p>
            <a:pPr eaLnBrk="1" hangingPunct="1"/>
            <a:r>
              <a:rPr lang="sq-AL" altLang="en-US"/>
              <a:t>Etika në kontabilitet</a:t>
            </a:r>
            <a:endParaRPr lang="en-US" altLang="en-US"/>
          </a:p>
        </p:txBody>
      </p:sp>
      <p:sp>
        <p:nvSpPr>
          <p:cNvPr id="134147" name="Rectangle 3"/>
          <p:cNvSpPr>
            <a:spLocks noGrp="1" noChangeArrowheads="1"/>
          </p:cNvSpPr>
          <p:nvPr>
            <p:ph idx="1"/>
          </p:nvPr>
        </p:nvSpPr>
        <p:spPr>
          <a:xfrm>
            <a:off x="472273" y="1876425"/>
            <a:ext cx="10560817" cy="2686050"/>
          </a:xfrm>
        </p:spPr>
        <p:txBody>
          <a:bodyPr vert="horz" lIns="90488" tIns="44450" rIns="90488" bIns="44450" rtlCol="0">
            <a:normAutofit/>
          </a:bodyPr>
          <a:lstStyle/>
          <a:p>
            <a:pPr algn="just" eaLnBrk="1" hangingPunct="1">
              <a:lnSpc>
                <a:spcPct val="90000"/>
              </a:lnSpc>
            </a:pPr>
            <a:r>
              <a:rPr lang="sq-AL" altLang="en-US" dirty="0">
                <a:latin typeface="Times New Roman" panose="02020603050405020304" pitchFamily="18" charset="0"/>
                <a:cs typeface="Times New Roman" panose="02020603050405020304" pitchFamily="18" charset="0"/>
              </a:rPr>
              <a:t>Për të qenë të shfrytëzueshme, informatat e kontabilitetit duhet të jenë </a:t>
            </a:r>
            <a:r>
              <a:rPr lang="sq-AL" altLang="en-US" dirty="0">
                <a:solidFill>
                  <a:srgbClr val="FF0000"/>
                </a:solidFill>
                <a:latin typeface="Times New Roman" panose="02020603050405020304" pitchFamily="18" charset="0"/>
                <a:cs typeface="Times New Roman" panose="02020603050405020304" pitchFamily="18" charset="0"/>
              </a:rPr>
              <a:t>objektive </a:t>
            </a:r>
            <a:r>
              <a:rPr lang="sq-AL" altLang="en-US" dirty="0">
                <a:latin typeface="Times New Roman" panose="02020603050405020304" pitchFamily="18" charset="0"/>
                <a:cs typeface="Times New Roman" panose="02020603050405020304" pitchFamily="18" charset="0"/>
              </a:rPr>
              <a:t>dhe </a:t>
            </a:r>
            <a:r>
              <a:rPr lang="en-US" altLang="en-US" dirty="0">
                <a:latin typeface="Times New Roman" panose="02020603050405020304" pitchFamily="18" charset="0"/>
                <a:cs typeface="Times New Roman" panose="02020603050405020304" pitchFamily="18" charset="0"/>
              </a:rPr>
              <a:t> </a:t>
            </a:r>
            <a:r>
              <a:rPr lang="sq-AL" altLang="en-US" dirty="0">
                <a:solidFill>
                  <a:srgbClr val="FF0000"/>
                </a:solidFill>
                <a:latin typeface="Times New Roman" panose="02020603050405020304" pitchFamily="18" charset="0"/>
                <a:cs typeface="Times New Roman" panose="02020603050405020304" pitchFamily="18" charset="0"/>
              </a:rPr>
              <a:t>të besueshme</a:t>
            </a:r>
            <a:r>
              <a:rPr lang="en-US" altLang="en-US" dirty="0">
                <a:latin typeface="Times New Roman" panose="02020603050405020304" pitchFamily="18" charset="0"/>
                <a:cs typeface="Times New Roman" panose="02020603050405020304" pitchFamily="18" charset="0"/>
              </a:rPr>
              <a:t>.</a:t>
            </a:r>
          </a:p>
          <a:p>
            <a:pPr algn="just" eaLnBrk="1" hangingPunct="1">
              <a:lnSpc>
                <a:spcPct val="90000"/>
              </a:lnSpc>
            </a:pPr>
            <a:r>
              <a:rPr lang="sq-AL" altLang="en-US" dirty="0">
                <a:latin typeface="Times New Roman" panose="02020603050405020304" pitchFamily="18" charset="0"/>
                <a:cs typeface="Times New Roman" panose="02020603050405020304" pitchFamily="18" charset="0"/>
              </a:rPr>
              <a:t>Menaxhmenti duhet të jetë përherë nën presion për të raportuar rezultatet e </a:t>
            </a:r>
            <a:r>
              <a:rPr lang="sq-AL" altLang="en-US" dirty="0">
                <a:solidFill>
                  <a:srgbClr val="FF0000"/>
                </a:solidFill>
                <a:latin typeface="Times New Roman" panose="02020603050405020304" pitchFamily="18" charset="0"/>
                <a:cs typeface="Times New Roman" panose="02020603050405020304" pitchFamily="18" charset="0"/>
              </a:rPr>
              <a:t>dëshiruara</a:t>
            </a:r>
            <a:r>
              <a:rPr lang="en-US" altLang="en-US" dirty="0">
                <a:solidFill>
                  <a:srgbClr val="FF0000"/>
                </a:solidFill>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dhe të mos injoroj rregullat ekzistuese</a:t>
            </a:r>
            <a:r>
              <a:rPr lang="en-US" altLang="en-US" dirty="0">
                <a:latin typeface="Times New Roman" panose="02020603050405020304" pitchFamily="18" charset="0"/>
                <a:cs typeface="Times New Roman" panose="02020603050405020304" pitchFamily="18" charset="0"/>
              </a:rPr>
              <a:t>.</a:t>
            </a:r>
          </a:p>
        </p:txBody>
      </p:sp>
      <p:pic>
        <p:nvPicPr>
          <p:cNvPr id="134148" name="Picture 4" descr="ME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1" y="4779964"/>
            <a:ext cx="302577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87</a:t>
            </a:fld>
            <a:endParaRPr lang="sq-AL"/>
          </a:p>
        </p:txBody>
      </p:sp>
    </p:spTree>
    <p:extLst>
      <p:ext uri="{BB962C8B-B14F-4D97-AF65-F5344CB8AC3E}">
        <p14:creationId xmlns:p14="http://schemas.microsoft.com/office/powerpoint/2010/main" val="1443931011"/>
      </p:ext>
    </p:extLst>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2"/>
          <p:cNvGraphicFramePr>
            <a:graphicFrameLocks/>
          </p:cNvGraphicFramePr>
          <p:nvPr/>
        </p:nvGraphicFramePr>
        <p:xfrm>
          <a:off x="8305800" y="4267200"/>
          <a:ext cx="2419350" cy="2097088"/>
        </p:xfrm>
        <a:graphic>
          <a:graphicData uri="http://schemas.openxmlformats.org/presentationml/2006/ole">
            <mc:AlternateContent xmlns:mc="http://schemas.openxmlformats.org/markup-compatibility/2006">
              <mc:Choice xmlns:v="urn:schemas-microsoft-com:vml" Requires="v">
                <p:oleObj name="Clip" r:id="rId2" imgW="7754620" imgH="5547995" progId="MS_ClipArt_Gallery.2">
                  <p:embed/>
                </p:oleObj>
              </mc:Choice>
              <mc:Fallback>
                <p:oleObj name="Clip" r:id="rId2" imgW="7754620" imgH="5547995" progId="MS_ClipArt_Gallery.2">
                  <p:embed/>
                  <p:pic>
                    <p:nvPicPr>
                      <p:cNvPr id="13517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267200"/>
                        <a:ext cx="2419350" cy="2097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1347" name="Rectangle 3"/>
          <p:cNvSpPr>
            <a:spLocks noGrp="1" noChangeArrowheads="1"/>
          </p:cNvSpPr>
          <p:nvPr>
            <p:ph type="title"/>
          </p:nvPr>
        </p:nvSpPr>
        <p:spPr>
          <a:xfrm>
            <a:off x="763675" y="228600"/>
            <a:ext cx="9675725" cy="1066800"/>
          </a:xfrm>
          <a:solidFill>
            <a:schemeClr val="tx1">
              <a:lumMod val="50000"/>
              <a:lumOff val="50000"/>
            </a:schemeClr>
          </a:solidFill>
          <a:effectLst>
            <a:outerShdw dist="107763" dir="18900000" algn="ctr" rotWithShape="0">
              <a:schemeClr val="bg2">
                <a:alpha val="50000"/>
              </a:schemeClr>
            </a:outerShdw>
          </a:effectLst>
        </p:spPr>
        <p:txBody>
          <a:bodyPr rtlCol="0">
            <a:normAutofit fontScale="90000"/>
          </a:bodyPr>
          <a:lstStyle/>
          <a:p>
            <a:pPr>
              <a:defRPr/>
            </a:pPr>
            <a:r>
              <a:rPr lang="sq-AL" dirty="0">
                <a:solidFill>
                  <a:schemeClr val="bg1"/>
                </a:solidFill>
              </a:rPr>
              <a:t>Kontabiliteti financiar dhe etika profesionale</a:t>
            </a:r>
          </a:p>
        </p:txBody>
      </p:sp>
      <p:sp>
        <p:nvSpPr>
          <p:cNvPr id="135172" name="Rectangle 4"/>
          <p:cNvSpPr>
            <a:spLocks noGrp="1" noChangeArrowheads="1"/>
          </p:cNvSpPr>
          <p:nvPr>
            <p:ph idx="1"/>
          </p:nvPr>
        </p:nvSpPr>
        <p:spPr>
          <a:xfrm>
            <a:off x="361741" y="1752600"/>
            <a:ext cx="7791659" cy="3784042"/>
          </a:xfrm>
        </p:spPr>
        <p:txBody>
          <a:bodyPr/>
          <a:lstStyle/>
          <a:p>
            <a:pPr algn="just" eaLnBrk="1" hangingPunct="1"/>
            <a:r>
              <a:rPr lang="sq-AL" altLang="en-US" sz="3000" dirty="0">
                <a:latin typeface="Times New Roman" panose="02020603050405020304" pitchFamily="18" charset="0"/>
                <a:cs typeface="Times New Roman" panose="02020603050405020304" pitchFamily="18" charset="0"/>
              </a:rPr>
              <a:t>Praktikat e kontabilitetit etik ndërtojnë raporte të besueshme, produktive dhe </a:t>
            </a:r>
            <a:r>
              <a:rPr lang="en-US" altLang="en-US" sz="3000" dirty="0" err="1">
                <a:latin typeface="Times New Roman" panose="02020603050405020304" pitchFamily="18" charset="0"/>
                <a:cs typeface="Times New Roman" panose="02020603050405020304" pitchFamily="18" charset="0"/>
              </a:rPr>
              <a:t>të</a:t>
            </a:r>
            <a:r>
              <a:rPr lang="en-US" altLang="en-US" sz="3000" dirty="0">
                <a:latin typeface="Times New Roman" panose="02020603050405020304" pitchFamily="18" charset="0"/>
                <a:cs typeface="Times New Roman" panose="02020603050405020304" pitchFamily="18" charset="0"/>
              </a:rPr>
              <a:t> </a:t>
            </a:r>
            <a:r>
              <a:rPr lang="sq-AL" altLang="en-US" sz="3000" dirty="0">
                <a:latin typeface="Times New Roman" panose="02020603050405020304" pitchFamily="18" charset="0"/>
                <a:cs typeface="Times New Roman" panose="02020603050405020304" pitchFamily="18" charset="0"/>
              </a:rPr>
              <a:t>sinqerta me shfrytëzuesit e informatave kontabël.</a:t>
            </a:r>
          </a:p>
          <a:p>
            <a:pPr algn="just" eaLnBrk="1" hangingPunct="1"/>
            <a:r>
              <a:rPr lang="sq-AL" altLang="en-US" sz="3000" dirty="0">
                <a:latin typeface="Times New Roman" panose="02020603050405020304" pitchFamily="18" charset="0"/>
                <a:cs typeface="Times New Roman" panose="02020603050405020304" pitchFamily="18" charset="0"/>
              </a:rPr>
              <a:t>Shumë kompani dhe organizata profesionale, kanë shkruar kodin e etikës i cili u shërben kontabilistëve si udhërrëfyes.</a:t>
            </a:r>
          </a:p>
        </p:txBody>
      </p:sp>
      <p:sp>
        <p:nvSpPr>
          <p:cNvPr id="2" name="Slide Number Placeholder 1"/>
          <p:cNvSpPr>
            <a:spLocks noGrp="1"/>
          </p:cNvSpPr>
          <p:nvPr>
            <p:ph type="sldNum" sz="quarter" idx="12"/>
          </p:nvPr>
        </p:nvSpPr>
        <p:spPr/>
        <p:txBody>
          <a:bodyPr/>
          <a:lstStyle/>
          <a:p>
            <a:fld id="{30EAF011-1B97-48A7-85B3-B95A2B65C876}" type="slidenum">
              <a:rPr lang="sq-AL" smtClean="0"/>
              <a:t>88</a:t>
            </a:fld>
            <a:endParaRPr lang="sq-AL"/>
          </a:p>
        </p:txBody>
      </p:sp>
    </p:spTree>
    <p:extLst>
      <p:ext uri="{BB962C8B-B14F-4D97-AF65-F5344CB8AC3E}">
        <p14:creationId xmlns:p14="http://schemas.microsoft.com/office/powerpoint/2010/main" val="3155954303"/>
      </p:ext>
    </p:extLst>
  </p:cSld>
  <p:clrMapOvr>
    <a:masterClrMapping/>
  </p:clrMapOvr>
  <p:transition>
    <p:split orient="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09800" y="152400"/>
            <a:ext cx="7772400" cy="914400"/>
          </a:xfrm>
          <a:solidFill>
            <a:schemeClr val="accent1"/>
          </a:solidFill>
          <a:effectLst>
            <a:outerShdw dist="107763" dir="18900000" algn="ctr" rotWithShape="0">
              <a:schemeClr val="bg2">
                <a:alpha val="50000"/>
              </a:schemeClr>
            </a:outerShdw>
          </a:effectLst>
        </p:spPr>
        <p:txBody>
          <a:bodyPr vert="horz" lIns="90488" tIns="44450" rIns="90488" bIns="44450" rtlCol="0" anchor="ctr">
            <a:normAutofit/>
          </a:bodyPr>
          <a:lstStyle/>
          <a:p>
            <a:pPr eaLnBrk="1" hangingPunct="1"/>
            <a:r>
              <a:rPr lang="sq-AL" altLang="en-US"/>
              <a:t>Kodi i etikës për kontabilistët </a:t>
            </a:r>
          </a:p>
        </p:txBody>
      </p:sp>
      <p:sp>
        <p:nvSpPr>
          <p:cNvPr id="136195" name="Rectangle 4"/>
          <p:cNvSpPr>
            <a:spLocks noGrp="1" noChangeArrowheads="1"/>
          </p:cNvSpPr>
          <p:nvPr>
            <p:ph idx="1"/>
          </p:nvPr>
        </p:nvSpPr>
        <p:spPr>
          <a:xfrm>
            <a:off x="548640" y="1905000"/>
            <a:ext cx="10769600" cy="3657600"/>
          </a:xfrm>
        </p:spPr>
        <p:txBody>
          <a:bodyPr>
            <a:normAutofit/>
          </a:bodyPr>
          <a:lstStyle/>
          <a:p>
            <a:pPr algn="just" eaLnBrk="1" hangingPunct="1">
              <a:lnSpc>
                <a:spcPct val="80000"/>
              </a:lnSpc>
              <a:buFontTx/>
              <a:buNone/>
            </a:pPr>
            <a:r>
              <a:rPr lang="sq-AL" altLang="en-US" sz="3200" b="1" dirty="0">
                <a:solidFill>
                  <a:srgbClr val="000000"/>
                </a:solidFill>
                <a:latin typeface="Times New Roman" panose="02020603050405020304" pitchFamily="18" charset="0"/>
                <a:cs typeface="Times New Roman" panose="02020603050405020304" pitchFamily="18" charset="0"/>
              </a:rPr>
              <a:t>Katër fusha të gjëra të përgjegjësive:</a:t>
            </a:r>
            <a:endParaRPr lang="en-US" altLang="en-US" sz="3200" b="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80000"/>
              </a:lnSpc>
              <a:buFontTx/>
              <a:buNone/>
            </a:pPr>
            <a:endParaRPr lang="sq-AL" altLang="en-US" sz="3200"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80000"/>
              </a:lnSpc>
            </a:pPr>
            <a:r>
              <a:rPr lang="sq-AL" altLang="en-US" sz="3200" b="1" dirty="0">
                <a:solidFill>
                  <a:srgbClr val="990099"/>
                </a:solidFill>
                <a:latin typeface="Times New Roman" panose="02020603050405020304" pitchFamily="18" charset="0"/>
                <a:cs typeface="Times New Roman" panose="02020603050405020304" pitchFamily="18" charset="0"/>
              </a:rPr>
              <a:t>Ruajtja e një niveli të lartë të kompetencës profesionale</a:t>
            </a:r>
          </a:p>
          <a:p>
            <a:pPr algn="just" eaLnBrk="1" hangingPunct="1">
              <a:lnSpc>
                <a:spcPct val="80000"/>
              </a:lnSpc>
            </a:pPr>
            <a:r>
              <a:rPr lang="sq-AL" altLang="en-US" sz="3200" b="1" dirty="0">
                <a:solidFill>
                  <a:srgbClr val="990099"/>
                </a:solidFill>
                <a:latin typeface="Times New Roman" panose="02020603050405020304" pitchFamily="18" charset="0"/>
                <a:cs typeface="Times New Roman" panose="02020603050405020304" pitchFamily="18" charset="0"/>
              </a:rPr>
              <a:t>Trajtimi </a:t>
            </a:r>
            <a:r>
              <a:rPr lang="en-US" altLang="en-US" sz="3200" b="1" dirty="0" err="1">
                <a:solidFill>
                  <a:srgbClr val="990099"/>
                </a:solidFill>
                <a:latin typeface="Times New Roman" panose="02020603050405020304" pitchFamily="18" charset="0"/>
                <a:cs typeface="Times New Roman" panose="02020603050405020304" pitchFamily="18" charset="0"/>
              </a:rPr>
              <a:t>i</a:t>
            </a:r>
            <a:r>
              <a:rPr lang="sq-AL" altLang="en-US" sz="3200" b="1" dirty="0">
                <a:solidFill>
                  <a:srgbClr val="990099"/>
                </a:solidFill>
                <a:latin typeface="Times New Roman" panose="02020603050405020304" pitchFamily="18" charset="0"/>
                <a:cs typeface="Times New Roman" panose="02020603050405020304" pitchFamily="18" charset="0"/>
              </a:rPr>
              <a:t> çështjeve të ndjeshme me besueshmëri</a:t>
            </a:r>
          </a:p>
          <a:p>
            <a:pPr algn="just" eaLnBrk="1" hangingPunct="1">
              <a:lnSpc>
                <a:spcPct val="80000"/>
              </a:lnSpc>
            </a:pPr>
            <a:r>
              <a:rPr lang="sq-AL" altLang="en-US" sz="3200" b="1" dirty="0">
                <a:solidFill>
                  <a:srgbClr val="990099"/>
                </a:solidFill>
                <a:latin typeface="Times New Roman" panose="02020603050405020304" pitchFamily="18" charset="0"/>
                <a:cs typeface="Times New Roman" panose="02020603050405020304" pitchFamily="18" charset="0"/>
              </a:rPr>
              <a:t>Ruajtja e integritetit personal</a:t>
            </a:r>
          </a:p>
          <a:p>
            <a:pPr algn="just" eaLnBrk="1" hangingPunct="1">
              <a:lnSpc>
                <a:spcPct val="80000"/>
              </a:lnSpc>
            </a:pPr>
            <a:r>
              <a:rPr lang="sq-AL" altLang="en-US" sz="3200" b="1" dirty="0">
                <a:solidFill>
                  <a:srgbClr val="990099"/>
                </a:solidFill>
                <a:latin typeface="Times New Roman" panose="02020603050405020304" pitchFamily="18" charset="0"/>
                <a:cs typeface="Times New Roman" panose="02020603050405020304" pitchFamily="18" charset="0"/>
              </a:rPr>
              <a:t>Të jetë sa më objektiv në të gjitha paraqitjet</a:t>
            </a:r>
            <a:endParaRPr lang="sq-AL" altLang="en-US" sz="32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89</a:t>
            </a:fld>
            <a:endParaRPr lang="sq-AL"/>
          </a:p>
        </p:txBody>
      </p:sp>
    </p:spTree>
    <p:extLst>
      <p:ext uri="{BB962C8B-B14F-4D97-AF65-F5344CB8AC3E}">
        <p14:creationId xmlns:p14="http://schemas.microsoft.com/office/powerpoint/2010/main" val="478629491"/>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838200" y="365125"/>
            <a:ext cx="10515600" cy="600075"/>
          </a:xfrm>
        </p:spPr>
        <p:txBody>
          <a:bodyPr/>
          <a:lstStyle/>
          <a:p>
            <a:pPr eaLnBrk="1" hangingPunct="1"/>
            <a:r>
              <a:rPr lang="sq-AL" altLang="en-US" sz="2800" b="1" dirty="0">
                <a:latin typeface="Times New Roman" panose="02020603050405020304" pitchFamily="18" charset="0"/>
                <a:cs typeface="Times New Roman" panose="02020603050405020304" pitchFamily="18" charset="0"/>
              </a:rPr>
              <a:t>Zanafilla e kontabilitetit të dyfishtë</a:t>
            </a:r>
            <a:endParaRPr lang="en-US" alt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840" y="1097281"/>
            <a:ext cx="11206480" cy="5028884"/>
          </a:xfrm>
        </p:spPr>
        <p:txBody>
          <a:bodyPr rtlCol="0">
            <a:normAutofit/>
          </a:bodyPr>
          <a:lstStyle/>
          <a:p>
            <a:pPr algn="just">
              <a:defRPr/>
            </a:pPr>
            <a:r>
              <a:rPr lang="sq-AL" sz="3000" dirty="0">
                <a:latin typeface="Times New Roman" panose="02020603050405020304" pitchFamily="18" charset="0"/>
                <a:cs typeface="Times New Roman" panose="02020603050405020304" pitchFamily="18" charset="0"/>
              </a:rPr>
              <a:t>Të dhënat mbi regjistrimet e hershme financiare datojnë qysh në kohën e </a:t>
            </a:r>
            <a:r>
              <a:rPr lang="sq-AL" sz="3000" b="1" dirty="0">
                <a:latin typeface="Times New Roman" panose="02020603050405020304" pitchFamily="18" charset="0"/>
                <a:cs typeface="Times New Roman" panose="02020603050405020304" pitchFamily="18" charset="0"/>
              </a:rPr>
              <a:t>Babilonisë</a:t>
            </a:r>
            <a:r>
              <a:rPr lang="sq-AL" sz="3000" dirty="0">
                <a:latin typeface="Times New Roman" panose="02020603050405020304" pitchFamily="18" charset="0"/>
                <a:cs typeface="Times New Roman" panose="02020603050405020304" pitchFamily="18" charset="0"/>
              </a:rPr>
              <a:t>, përkatësisht para 5.000 viteve, </a:t>
            </a:r>
            <a:endParaRPr lang="en-US" sz="3000" dirty="0">
              <a:latin typeface="Times New Roman" panose="02020603050405020304" pitchFamily="18" charset="0"/>
              <a:cs typeface="Times New Roman" panose="02020603050405020304" pitchFamily="18" charset="0"/>
            </a:endParaRPr>
          </a:p>
          <a:p>
            <a:pPr lvl="1" algn="just">
              <a:defRPr/>
            </a:pPr>
            <a:r>
              <a:rPr lang="sq-AL" sz="3000" dirty="0">
                <a:latin typeface="Times New Roman" panose="02020603050405020304" pitchFamily="18" charset="0"/>
                <a:cs typeface="Times New Roman" panose="02020603050405020304" pitchFamily="18" charset="0"/>
              </a:rPr>
              <a:t>në kohën kur tregtarët e mbretërive në mes të lumenjve të Tigrit dhe Eufratit regjistronin me përpikëri</a:t>
            </a:r>
            <a:r>
              <a:rPr lang="en-US" sz="3000" dirty="0">
                <a:latin typeface="Times New Roman" panose="02020603050405020304" pitchFamily="18" charset="0"/>
                <a:cs typeface="Times New Roman" panose="02020603050405020304" pitchFamily="18" charset="0"/>
              </a:rPr>
              <a:t>:</a:t>
            </a:r>
          </a:p>
          <a:p>
            <a:pPr lvl="2" algn="just">
              <a:defRPr/>
            </a:pPr>
            <a:r>
              <a:rPr lang="sq-AL" sz="3000" dirty="0">
                <a:latin typeface="Times New Roman" panose="02020603050405020304" pitchFamily="18" charset="0"/>
                <a:cs typeface="Times New Roman" panose="02020603050405020304" pitchFamily="18" charset="0"/>
              </a:rPr>
              <a:t>shitjet, shpenzimet dhe inventarin e mallit në formë </a:t>
            </a:r>
            <a:r>
              <a:rPr lang="sq-AL" sz="3000" dirty="0" err="1">
                <a:latin typeface="Times New Roman" panose="02020603050405020304" pitchFamily="18" charset="0"/>
                <a:cs typeface="Times New Roman" panose="02020603050405020304" pitchFamily="18" charset="0"/>
              </a:rPr>
              <a:t>kuneiforme</a:t>
            </a:r>
            <a:r>
              <a:rPr lang="sq-AL"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sq-AL" sz="3000" dirty="0">
                <a:latin typeface="Times New Roman" panose="02020603050405020304" pitchFamily="18" charset="0"/>
                <a:cs typeface="Times New Roman" panose="02020603050405020304" pitchFamily="18" charset="0"/>
              </a:rPr>
              <a:t>shkrim në trajtë pyke</a:t>
            </a:r>
            <a:r>
              <a:rPr lang="en-US" sz="3000" dirty="0">
                <a:latin typeface="Times New Roman" panose="02020603050405020304" pitchFamily="18" charset="0"/>
                <a:cs typeface="Times New Roman" panose="02020603050405020304" pitchFamily="18" charset="0"/>
              </a:rPr>
              <a:t>) </a:t>
            </a:r>
            <a:r>
              <a:rPr lang="sq-AL" sz="3000" dirty="0">
                <a:latin typeface="Times New Roman" panose="02020603050405020304" pitchFamily="18" charset="0"/>
                <a:cs typeface="Times New Roman" panose="02020603050405020304" pitchFamily="18" charset="0"/>
              </a:rPr>
              <a:t>në tabela argjile. </a:t>
            </a:r>
          </a:p>
          <a:p>
            <a:pPr algn="just">
              <a:defRPr/>
            </a:pPr>
            <a:r>
              <a:rPr lang="sq-AL" sz="3000" dirty="0">
                <a:latin typeface="Times New Roman" panose="02020603050405020304" pitchFamily="18" charset="0"/>
                <a:cs typeface="Times New Roman" panose="02020603050405020304" pitchFamily="18" charset="0"/>
              </a:rPr>
              <a:t>Pasqyrat financiare ishin të pranishme në një formë, pasi që tregtarët mbanin shënimet e tyre me qëllim të informimit mbi transaksionet e përmendur më sipër. </a:t>
            </a:r>
          </a:p>
        </p:txBody>
      </p:sp>
      <p:sp>
        <p:nvSpPr>
          <p:cNvPr id="2" name="Slide Number Placeholder 1"/>
          <p:cNvSpPr>
            <a:spLocks noGrp="1"/>
          </p:cNvSpPr>
          <p:nvPr>
            <p:ph type="sldNum" sz="quarter" idx="12"/>
          </p:nvPr>
        </p:nvSpPr>
        <p:spPr/>
        <p:txBody>
          <a:bodyPr/>
          <a:lstStyle/>
          <a:p>
            <a:fld id="{30EAF011-1B97-48A7-85B3-B95A2B65C876}" type="slidenum">
              <a:rPr lang="sq-AL" smtClean="0"/>
              <a:t>9</a:t>
            </a:fld>
            <a:endParaRPr lang="sq-AL"/>
          </a:p>
        </p:txBody>
      </p:sp>
    </p:spTree>
    <p:extLst>
      <p:ext uri="{BB962C8B-B14F-4D97-AF65-F5344CB8AC3E}">
        <p14:creationId xmlns:p14="http://schemas.microsoft.com/office/powerpoint/2010/main" val="2641144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a:xfrm>
            <a:off x="2133600" y="228600"/>
            <a:ext cx="8229600" cy="1143000"/>
          </a:xfrm>
          <a:solidFill>
            <a:schemeClr val="bg2">
              <a:lumMod val="90000"/>
            </a:schemeClr>
          </a:solidFill>
          <a:effectLst>
            <a:outerShdw dist="107763" dir="18900000" algn="ctr" rotWithShape="0">
              <a:schemeClr val="bg2">
                <a:alpha val="50000"/>
              </a:schemeClr>
            </a:outerShdw>
          </a:effectLst>
        </p:spPr>
        <p:txBody>
          <a:bodyPr vert="horz" lIns="90488" tIns="44450" rIns="90488" bIns="44450" rtlCol="0" anchor="ctr">
            <a:normAutofit/>
          </a:bodyPr>
          <a:lstStyle/>
          <a:p>
            <a:pPr>
              <a:defRPr/>
            </a:pPr>
            <a:r>
              <a:rPr lang="sq-AL" dirty="0"/>
              <a:t>Rëndësia e etikës profesionale</a:t>
            </a:r>
          </a:p>
        </p:txBody>
      </p:sp>
      <p:sp>
        <p:nvSpPr>
          <p:cNvPr id="137219" name="Rectangle 3"/>
          <p:cNvSpPr>
            <a:spLocks noGrp="1" noChangeArrowheads="1"/>
          </p:cNvSpPr>
          <p:nvPr>
            <p:ph idx="1"/>
          </p:nvPr>
        </p:nvSpPr>
        <p:spPr>
          <a:xfrm>
            <a:off x="1981200" y="1600200"/>
            <a:ext cx="8382000" cy="5105400"/>
          </a:xfrm>
        </p:spPr>
        <p:txBody>
          <a:bodyPr vert="horz" lIns="90488" tIns="44450" rIns="90488" bIns="44450" rtlCol="0">
            <a:normAutofit/>
          </a:bodyPr>
          <a:lstStyle/>
          <a:p>
            <a:pPr eaLnBrk="1" hangingPunct="1">
              <a:spcBef>
                <a:spcPct val="25000"/>
              </a:spcBef>
              <a:buFont typeface="Monotype Sorts" pitchFamily="2" charset="2"/>
              <a:buChar char="4"/>
            </a:pPr>
            <a:r>
              <a:rPr lang="sq-AL" altLang="en-US" sz="3600">
                <a:latin typeface="Andalus" panose="02020603050405020304" pitchFamily="18" charset="-78"/>
                <a:cs typeface="Andalus" panose="02020603050405020304" pitchFamily="18" charset="-78"/>
              </a:rPr>
              <a:t>Çmuarja</a:t>
            </a:r>
          </a:p>
          <a:p>
            <a:pPr eaLnBrk="1" hangingPunct="1">
              <a:spcBef>
                <a:spcPct val="25000"/>
              </a:spcBef>
              <a:buFont typeface="Monotype Sorts" pitchFamily="2" charset="2"/>
              <a:buChar char="4"/>
            </a:pPr>
            <a:r>
              <a:rPr lang="sq-AL" altLang="en-US" sz="3600">
                <a:latin typeface="Andalus" panose="02020603050405020304" pitchFamily="18" charset="-78"/>
                <a:cs typeface="Andalus" panose="02020603050405020304" pitchFamily="18" charset="-78"/>
              </a:rPr>
              <a:t>Objektiviteti</a:t>
            </a:r>
          </a:p>
          <a:p>
            <a:pPr eaLnBrk="1" hangingPunct="1">
              <a:spcBef>
                <a:spcPct val="25000"/>
              </a:spcBef>
              <a:buFont typeface="Monotype Sorts" pitchFamily="2" charset="2"/>
              <a:buChar char="4"/>
            </a:pPr>
            <a:r>
              <a:rPr lang="sq-AL" altLang="en-US" sz="3600">
                <a:latin typeface="Andalus" panose="02020603050405020304" pitchFamily="18" charset="-78"/>
                <a:cs typeface="Andalus" panose="02020603050405020304" pitchFamily="18" charset="-78"/>
              </a:rPr>
              <a:t>Aftësia profesionale</a:t>
            </a:r>
          </a:p>
          <a:p>
            <a:pPr eaLnBrk="1" hangingPunct="1">
              <a:spcBef>
                <a:spcPct val="25000"/>
              </a:spcBef>
              <a:buFont typeface="Monotype Sorts" pitchFamily="2" charset="2"/>
              <a:buChar char="4"/>
            </a:pPr>
            <a:r>
              <a:rPr lang="sq-AL" altLang="en-US" sz="3600">
                <a:latin typeface="Andalus" panose="02020603050405020304" pitchFamily="18" charset="-78"/>
                <a:cs typeface="Andalus" panose="02020603050405020304" pitchFamily="18" charset="-78"/>
              </a:rPr>
              <a:t>Besueshmëria</a:t>
            </a:r>
          </a:p>
          <a:p>
            <a:pPr eaLnBrk="1" hangingPunct="1">
              <a:spcBef>
                <a:spcPct val="25000"/>
              </a:spcBef>
              <a:buFont typeface="Monotype Sorts" pitchFamily="2" charset="2"/>
              <a:buChar char="4"/>
            </a:pPr>
            <a:r>
              <a:rPr lang="sq-AL" altLang="en-US" sz="3600">
                <a:latin typeface="Andalus" panose="02020603050405020304" pitchFamily="18" charset="-78"/>
                <a:cs typeface="Andalus" panose="02020603050405020304" pitchFamily="18" charset="-78"/>
              </a:rPr>
              <a:t>Sjellja profesionale</a:t>
            </a:r>
          </a:p>
          <a:p>
            <a:pPr eaLnBrk="1" hangingPunct="1">
              <a:spcBef>
                <a:spcPct val="25000"/>
              </a:spcBef>
              <a:buFont typeface="Monotype Sorts" pitchFamily="2" charset="2"/>
              <a:buChar char="4"/>
            </a:pPr>
            <a:r>
              <a:rPr lang="sq-AL" altLang="en-US" sz="3600">
                <a:latin typeface="Andalus" panose="02020603050405020304" pitchFamily="18" charset="-78"/>
                <a:cs typeface="Andalus" panose="02020603050405020304" pitchFamily="18" charset="-78"/>
              </a:rPr>
              <a:t>Kompetenca</a:t>
            </a:r>
          </a:p>
        </p:txBody>
      </p:sp>
      <p:pic>
        <p:nvPicPr>
          <p:cNvPr id="137220" name="Picture 4" descr="bd0663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1"/>
            <a:ext cx="2209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90</a:t>
            </a:fld>
            <a:endParaRPr lang="sq-AL"/>
          </a:p>
        </p:txBody>
      </p:sp>
    </p:spTree>
    <p:extLst>
      <p:ext uri="{BB962C8B-B14F-4D97-AF65-F5344CB8AC3E}">
        <p14:creationId xmlns:p14="http://schemas.microsoft.com/office/powerpoint/2010/main" val="748964869"/>
      </p:ext>
    </p:extLst>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ChangeArrowheads="1"/>
          </p:cNvSpPr>
          <p:nvPr/>
        </p:nvSpPr>
        <p:spPr bwMode="auto">
          <a:xfrm>
            <a:off x="914401" y="2286000"/>
            <a:ext cx="8575676" cy="2497138"/>
          </a:xfrm>
          <a:prstGeom prst="rect">
            <a:avLst/>
          </a:prstGeom>
          <a:solidFill>
            <a:schemeClr val="accent1">
              <a:lumMod val="40000"/>
              <a:lumOff val="60000"/>
            </a:schemeClr>
          </a:solidFill>
          <a:ln w="12700">
            <a:solidFill>
              <a:schemeClr val="tx2"/>
            </a:solidFill>
            <a:miter lim="800000"/>
            <a:headEnd/>
            <a:tailEnd/>
          </a:ln>
          <a:effectLst>
            <a:outerShdw dist="107763" dir="13500000" algn="ctr" rotWithShape="0">
              <a:schemeClr val="tx2"/>
            </a:outerShdw>
          </a:effectLst>
        </p:spPr>
        <p:txBody>
          <a:bodyPr wrap="none" anchor="ctr"/>
          <a:lstStyle/>
          <a:p>
            <a:pPr algn="ctr" eaLnBrk="1" hangingPunct="1">
              <a:defRPr/>
            </a:pPr>
            <a:r>
              <a:rPr lang="sq-AL" sz="2800" dirty="0">
                <a:latin typeface="Andalus" pitchFamily="18" charset="-78"/>
                <a:cs typeface="Andalus" pitchFamily="18" charset="-78"/>
              </a:rPr>
              <a:t>Kontabilisti profesional duhet të jetë i </a:t>
            </a:r>
          </a:p>
          <a:p>
            <a:pPr algn="ctr" eaLnBrk="1" hangingPunct="1">
              <a:defRPr/>
            </a:pPr>
            <a:r>
              <a:rPr lang="sq-AL" sz="2800" dirty="0">
                <a:latin typeface="Andalus" pitchFamily="18" charset="-78"/>
                <a:cs typeface="Andalus" pitchFamily="18" charset="-78"/>
              </a:rPr>
              <a:t>sinqertë, i drejtë dhe i ndershëm në </a:t>
            </a:r>
          </a:p>
          <a:p>
            <a:pPr algn="ctr" eaLnBrk="1" hangingPunct="1">
              <a:defRPr/>
            </a:pPr>
            <a:r>
              <a:rPr lang="sq-AL" sz="2800" dirty="0">
                <a:latin typeface="Andalus" pitchFamily="18" charset="-78"/>
                <a:cs typeface="Andalus" pitchFamily="18" charset="-78"/>
              </a:rPr>
              <a:t>ofrimin e shërbimeve profesionale </a:t>
            </a:r>
          </a:p>
        </p:txBody>
      </p:sp>
      <p:sp>
        <p:nvSpPr>
          <p:cNvPr id="139267" name="Rectangle 4"/>
          <p:cNvSpPr>
            <a:spLocks noGrp="1" noChangeArrowheads="1"/>
          </p:cNvSpPr>
          <p:nvPr>
            <p:ph type="title"/>
          </p:nvPr>
        </p:nvSpPr>
        <p:spPr/>
        <p:txBody>
          <a:bodyPr/>
          <a:lstStyle/>
          <a:p>
            <a:pPr eaLnBrk="1" hangingPunct="1"/>
            <a:r>
              <a:rPr lang="sq-AL" altLang="en-US"/>
              <a:t>Parimi i çmuarjes</a:t>
            </a:r>
            <a:endParaRPr lang="en-US" altLang="en-US"/>
          </a:p>
        </p:txBody>
      </p:sp>
      <p:sp>
        <p:nvSpPr>
          <p:cNvPr id="2" name="Slide Number Placeholder 1"/>
          <p:cNvSpPr>
            <a:spLocks noGrp="1"/>
          </p:cNvSpPr>
          <p:nvPr>
            <p:ph type="sldNum" sz="quarter" idx="12"/>
          </p:nvPr>
        </p:nvSpPr>
        <p:spPr/>
        <p:txBody>
          <a:bodyPr/>
          <a:lstStyle/>
          <a:p>
            <a:fld id="{30EAF011-1B97-48A7-85B3-B95A2B65C876}" type="slidenum">
              <a:rPr lang="sq-AL" smtClean="0"/>
              <a:t>91</a:t>
            </a:fld>
            <a:endParaRPr lang="sq-AL"/>
          </a:p>
        </p:txBody>
      </p:sp>
    </p:spTree>
    <p:extLst>
      <p:ext uri="{BB962C8B-B14F-4D97-AF65-F5344CB8AC3E}">
        <p14:creationId xmlns:p14="http://schemas.microsoft.com/office/powerpoint/2010/main" val="3469481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5267"/>
                                        </p:tgtEl>
                                        <p:attrNameLst>
                                          <p:attrName>style.visibility</p:attrName>
                                        </p:attrNameLst>
                                      </p:cBhvr>
                                      <p:to>
                                        <p:strVal val="visible"/>
                                      </p:to>
                                    </p:set>
                                    <p:animEffect transition="in" filter="blinds(horizontal)">
                                      <p:cBhvr>
                                        <p:cTn id="7" dur="500"/>
                                        <p:tgtEl>
                                          <p:spTgt spid="395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6" name="Rectangle 4"/>
          <p:cNvSpPr>
            <a:spLocks noChangeArrowheads="1"/>
          </p:cNvSpPr>
          <p:nvPr/>
        </p:nvSpPr>
        <p:spPr bwMode="auto">
          <a:xfrm>
            <a:off x="2057400" y="1524000"/>
            <a:ext cx="3733800" cy="1828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488" tIns="44450" rIns="90488" bIns="44450" anchor="ctr"/>
          <a:lstStyle/>
          <a:p>
            <a:pPr algn="ctr" eaLnBrk="1" hangingPunct="1">
              <a:lnSpc>
                <a:spcPct val="90000"/>
              </a:lnSpc>
              <a:defRPr/>
            </a:pPr>
            <a:r>
              <a:rPr lang="sq-AL" sz="2400" dirty="0"/>
              <a:t>Informacioni duhet të ketë saktësi të arsyeshme</a:t>
            </a:r>
            <a:endParaRPr lang="en-US" sz="2400" dirty="0"/>
          </a:p>
        </p:txBody>
      </p:sp>
      <p:sp>
        <p:nvSpPr>
          <p:cNvPr id="381962" name="Rectangle 10"/>
          <p:cNvSpPr>
            <a:spLocks noChangeArrowheads="1"/>
          </p:cNvSpPr>
          <p:nvPr/>
        </p:nvSpPr>
        <p:spPr bwMode="auto">
          <a:xfrm>
            <a:off x="6324600" y="1524000"/>
            <a:ext cx="4114800" cy="18288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90488" tIns="44450" rIns="90488" bIns="44450" anchor="ctr"/>
          <a:lstStyle/>
          <a:p>
            <a:pPr algn="ctr" eaLnBrk="1" hangingPunct="1">
              <a:lnSpc>
                <a:spcPct val="90000"/>
              </a:lnSpc>
              <a:defRPr/>
            </a:pPr>
            <a:r>
              <a:rPr lang="sq-AL" sz="2400" dirty="0">
                <a:solidFill>
                  <a:schemeClr val="tx1"/>
                </a:solidFill>
              </a:rPr>
              <a:t>Informacioni duhet të jetë i lirë nga paragjykimet</a:t>
            </a:r>
            <a:endParaRPr lang="en-US" sz="2400" dirty="0">
              <a:solidFill>
                <a:schemeClr val="tx1"/>
              </a:solidFill>
            </a:endParaRPr>
          </a:p>
        </p:txBody>
      </p:sp>
      <p:sp>
        <p:nvSpPr>
          <p:cNvPr id="381963" name="Rectangle 11"/>
          <p:cNvSpPr>
            <a:spLocks noChangeArrowheads="1"/>
          </p:cNvSpPr>
          <p:nvPr/>
        </p:nvSpPr>
        <p:spPr bwMode="auto">
          <a:xfrm>
            <a:off x="2057400" y="3733800"/>
            <a:ext cx="3733800" cy="2362200"/>
          </a:xfrm>
          <a:prstGeom prst="rect">
            <a:avLst/>
          </a:prstGeom>
          <a:ln>
            <a:headEnd/>
            <a:tailEnd/>
          </a:ln>
        </p:spPr>
        <p:style>
          <a:lnRef idx="1">
            <a:schemeClr val="dk1"/>
          </a:lnRef>
          <a:fillRef idx="2">
            <a:schemeClr val="dk1"/>
          </a:fillRef>
          <a:effectRef idx="1">
            <a:schemeClr val="dk1"/>
          </a:effectRef>
          <a:fontRef idx="minor">
            <a:schemeClr val="dk1"/>
          </a:fontRef>
        </p:style>
        <p:txBody>
          <a:bodyPr lIns="90488" tIns="44450" rIns="90488" bIns="44450" anchor="ctr"/>
          <a:lstStyle/>
          <a:p>
            <a:pPr algn="ctr" eaLnBrk="1" hangingPunct="1">
              <a:lnSpc>
                <a:spcPct val="90000"/>
              </a:lnSpc>
              <a:defRPr/>
            </a:pPr>
            <a:r>
              <a:rPr lang="sq-AL" sz="2400" dirty="0"/>
              <a:t>Informacioni duhet të raportoj çka me të vërtetë ka ndodhur</a:t>
            </a:r>
            <a:endParaRPr lang="en-US" sz="2400" dirty="0"/>
          </a:p>
        </p:txBody>
      </p:sp>
      <p:sp>
        <p:nvSpPr>
          <p:cNvPr id="381964" name="Rectangle 12"/>
          <p:cNvSpPr>
            <a:spLocks noChangeArrowheads="1"/>
          </p:cNvSpPr>
          <p:nvPr/>
        </p:nvSpPr>
        <p:spPr bwMode="auto">
          <a:xfrm>
            <a:off x="6324600" y="3733800"/>
            <a:ext cx="4038600" cy="2286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eaLnBrk="1" hangingPunct="1">
              <a:lnSpc>
                <a:spcPct val="90000"/>
              </a:lnSpc>
              <a:defRPr/>
            </a:pPr>
            <a:r>
              <a:rPr lang="sq-AL" sz="2400" dirty="0"/>
              <a:t>Individët mund të </a:t>
            </a:r>
          </a:p>
          <a:p>
            <a:pPr algn="ctr" eaLnBrk="1" hangingPunct="1">
              <a:lnSpc>
                <a:spcPct val="90000"/>
              </a:lnSpc>
              <a:defRPr/>
            </a:pPr>
            <a:r>
              <a:rPr lang="sq-AL" sz="2400" dirty="0"/>
              <a:t>arrijnë te konkluzionet  </a:t>
            </a:r>
          </a:p>
          <a:p>
            <a:pPr algn="ctr" eaLnBrk="1" hangingPunct="1">
              <a:lnSpc>
                <a:spcPct val="90000"/>
              </a:lnSpc>
              <a:defRPr/>
            </a:pPr>
            <a:r>
              <a:rPr lang="sq-AL" sz="2400" dirty="0"/>
              <a:t>e njëjta  duke  përdorur  </a:t>
            </a:r>
          </a:p>
          <a:p>
            <a:pPr algn="ctr" eaLnBrk="1" hangingPunct="1">
              <a:lnSpc>
                <a:spcPct val="90000"/>
              </a:lnSpc>
              <a:defRPr/>
            </a:pPr>
            <a:r>
              <a:rPr lang="sq-AL" sz="2400" dirty="0"/>
              <a:t>të njëjtat të dhëna</a:t>
            </a:r>
            <a:endParaRPr lang="en-US" sz="2400" dirty="0"/>
          </a:p>
        </p:txBody>
      </p:sp>
      <p:sp>
        <p:nvSpPr>
          <p:cNvPr id="140294" name="Rectangle 14"/>
          <p:cNvSpPr>
            <a:spLocks noGrp="1" noChangeArrowheads="1"/>
          </p:cNvSpPr>
          <p:nvPr>
            <p:ph type="title"/>
          </p:nvPr>
        </p:nvSpPr>
        <p:spPr>
          <a:xfrm>
            <a:off x="3713164" y="219048"/>
            <a:ext cx="5013325" cy="701731"/>
          </a:xfrm>
        </p:spPr>
        <p:txBody>
          <a:bodyPr>
            <a:spAutoFit/>
          </a:bodyPr>
          <a:lstStyle/>
          <a:p>
            <a:pPr eaLnBrk="1" hangingPunct="1"/>
            <a:r>
              <a:rPr lang="sq-AL" altLang="en-US"/>
              <a:t>Parimi i objektivitetit</a:t>
            </a:r>
            <a:endParaRPr lang="en-US" altLang="en-US"/>
          </a:p>
        </p:txBody>
      </p:sp>
      <p:sp>
        <p:nvSpPr>
          <p:cNvPr id="2" name="Slide Number Placeholder 1"/>
          <p:cNvSpPr>
            <a:spLocks noGrp="1"/>
          </p:cNvSpPr>
          <p:nvPr>
            <p:ph type="sldNum" sz="quarter" idx="12"/>
          </p:nvPr>
        </p:nvSpPr>
        <p:spPr/>
        <p:txBody>
          <a:bodyPr/>
          <a:lstStyle/>
          <a:p>
            <a:fld id="{30EAF011-1B97-48A7-85B3-B95A2B65C876}" type="slidenum">
              <a:rPr lang="sq-AL" smtClean="0"/>
              <a:t>92</a:t>
            </a:fld>
            <a:endParaRPr lang="sq-AL"/>
          </a:p>
        </p:txBody>
      </p:sp>
    </p:spTree>
    <p:extLst>
      <p:ext uri="{BB962C8B-B14F-4D97-AF65-F5344CB8AC3E}">
        <p14:creationId xmlns:p14="http://schemas.microsoft.com/office/powerpoint/2010/main" val="1744635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1956"/>
                                        </p:tgtEl>
                                        <p:attrNameLst>
                                          <p:attrName>style.visibility</p:attrName>
                                        </p:attrNameLst>
                                      </p:cBhvr>
                                      <p:to>
                                        <p:strVal val="visible"/>
                                      </p:to>
                                    </p:set>
                                    <p:animEffect transition="in" filter="wipe(left)">
                                      <p:cBhvr>
                                        <p:cTn id="7" dur="500"/>
                                        <p:tgtEl>
                                          <p:spTgt spid="381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63"/>
                                        </p:tgtEl>
                                        <p:attrNameLst>
                                          <p:attrName>style.visibility</p:attrName>
                                        </p:attrNameLst>
                                      </p:cBhvr>
                                      <p:to>
                                        <p:strVal val="visible"/>
                                      </p:to>
                                    </p:set>
                                    <p:animEffect transition="in" filter="wipe(left)">
                                      <p:cBhvr>
                                        <p:cTn id="12" dur="500"/>
                                        <p:tgtEl>
                                          <p:spTgt spid="3819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81962"/>
                                        </p:tgtEl>
                                        <p:attrNameLst>
                                          <p:attrName>style.visibility</p:attrName>
                                        </p:attrNameLst>
                                      </p:cBhvr>
                                      <p:to>
                                        <p:strVal val="visible"/>
                                      </p:to>
                                    </p:set>
                                    <p:animEffect transition="in" filter="wipe(right)">
                                      <p:cBhvr>
                                        <p:cTn id="17" dur="500"/>
                                        <p:tgtEl>
                                          <p:spTgt spid="3819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81964"/>
                                        </p:tgtEl>
                                        <p:attrNameLst>
                                          <p:attrName>style.visibility</p:attrName>
                                        </p:attrNameLst>
                                      </p:cBhvr>
                                      <p:to>
                                        <p:strVal val="visible"/>
                                      </p:to>
                                    </p:set>
                                    <p:animEffect transition="in" filter="wipe(right)">
                                      <p:cBhvr>
                                        <p:cTn id="22" dur="500"/>
                                        <p:tgtEl>
                                          <p:spTgt spid="381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animBg="1" autoUpdateAnimBg="0"/>
      <p:bldP spid="381963" grpId="0" animBg="1" autoUpdateAnimBg="0"/>
      <p:bldP spid="381964"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ChangeArrowheads="1"/>
          </p:cNvSpPr>
          <p:nvPr/>
        </p:nvSpPr>
        <p:spPr bwMode="auto">
          <a:xfrm>
            <a:off x="3124201" y="2286000"/>
            <a:ext cx="6365875" cy="2057400"/>
          </a:xfrm>
          <a:prstGeom prst="rect">
            <a:avLst/>
          </a:prstGeom>
          <a:solidFill>
            <a:schemeClr val="accent1">
              <a:lumMod val="40000"/>
              <a:lumOff val="60000"/>
            </a:schemeClr>
          </a:solidFill>
          <a:ln w="12700">
            <a:solidFill>
              <a:schemeClr val="tx2"/>
            </a:solidFill>
            <a:miter lim="800000"/>
            <a:headEnd/>
            <a:tailEnd/>
          </a:ln>
          <a:effectLst>
            <a:outerShdw dist="107763" dir="13500000" algn="ctr" rotWithShape="0">
              <a:schemeClr val="tx2"/>
            </a:outerShdw>
          </a:effectLst>
        </p:spPr>
        <p:txBody>
          <a:bodyPr wrap="none" anchor="ctr"/>
          <a:lstStyle/>
          <a:p>
            <a:pPr algn="ctr" eaLnBrk="1" hangingPunct="1">
              <a:defRPr/>
            </a:pPr>
            <a:r>
              <a:rPr lang="sq-AL" sz="2800" dirty="0">
                <a:latin typeface="Andalus" pitchFamily="18" charset="-78"/>
                <a:cs typeface="Andalus" pitchFamily="18" charset="-78"/>
              </a:rPr>
              <a:t>Nënkupton kryerjen e punëve në mënyrë</a:t>
            </a:r>
          </a:p>
          <a:p>
            <a:pPr algn="ctr" eaLnBrk="1" hangingPunct="1">
              <a:defRPr/>
            </a:pPr>
            <a:r>
              <a:rPr lang="sq-AL" sz="2800" dirty="0">
                <a:latin typeface="Andalus" pitchFamily="18" charset="-78"/>
                <a:cs typeface="Andalus" pitchFamily="18" charset="-78"/>
              </a:rPr>
              <a:t>profesionale dhe me kompetencë</a:t>
            </a:r>
          </a:p>
        </p:txBody>
      </p:sp>
      <p:sp>
        <p:nvSpPr>
          <p:cNvPr id="141315" name="Rectangle 4"/>
          <p:cNvSpPr>
            <a:spLocks noGrp="1" noChangeArrowheads="1"/>
          </p:cNvSpPr>
          <p:nvPr>
            <p:ph type="title"/>
          </p:nvPr>
        </p:nvSpPr>
        <p:spPr/>
        <p:txBody>
          <a:bodyPr/>
          <a:lstStyle/>
          <a:p>
            <a:pPr eaLnBrk="1" hangingPunct="1"/>
            <a:r>
              <a:rPr lang="sq-AL" altLang="en-US"/>
              <a:t>Parimi i aftësisë profesionale</a:t>
            </a:r>
            <a:endParaRPr lang="en-US" altLang="en-US"/>
          </a:p>
        </p:txBody>
      </p:sp>
      <p:sp>
        <p:nvSpPr>
          <p:cNvPr id="2" name="Slide Number Placeholder 1"/>
          <p:cNvSpPr>
            <a:spLocks noGrp="1"/>
          </p:cNvSpPr>
          <p:nvPr>
            <p:ph type="sldNum" sz="quarter" idx="12"/>
          </p:nvPr>
        </p:nvSpPr>
        <p:spPr/>
        <p:txBody>
          <a:bodyPr/>
          <a:lstStyle/>
          <a:p>
            <a:fld id="{30EAF011-1B97-48A7-85B3-B95A2B65C876}" type="slidenum">
              <a:rPr lang="sq-AL" smtClean="0"/>
              <a:t>93</a:t>
            </a:fld>
            <a:endParaRPr lang="sq-AL"/>
          </a:p>
        </p:txBody>
      </p:sp>
    </p:spTree>
    <p:extLst>
      <p:ext uri="{BB962C8B-B14F-4D97-AF65-F5344CB8AC3E}">
        <p14:creationId xmlns:p14="http://schemas.microsoft.com/office/powerpoint/2010/main" val="7182454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5267"/>
                                        </p:tgtEl>
                                        <p:attrNameLst>
                                          <p:attrName>style.visibility</p:attrName>
                                        </p:attrNameLst>
                                      </p:cBhvr>
                                      <p:to>
                                        <p:strVal val="visible"/>
                                      </p:to>
                                    </p:set>
                                    <p:animEffect transition="in" filter="blinds(horizontal)">
                                      <p:cBhvr>
                                        <p:cTn id="7" dur="500"/>
                                        <p:tgtEl>
                                          <p:spTgt spid="395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Oval 2"/>
          <p:cNvSpPr>
            <a:spLocks noChangeArrowheads="1"/>
          </p:cNvSpPr>
          <p:nvPr/>
        </p:nvSpPr>
        <p:spPr bwMode="auto">
          <a:xfrm>
            <a:off x="6067425" y="3427413"/>
            <a:ext cx="3327400" cy="1193800"/>
          </a:xfrm>
          <a:prstGeom prst="ellipse">
            <a:avLst/>
          </a:prstGeom>
          <a:solidFill>
            <a:srgbClr val="CCFFCC"/>
          </a:solidFill>
          <a:ln w="25400">
            <a:solidFill>
              <a:schemeClr val="accent2"/>
            </a:solidFill>
            <a:round/>
            <a:headEnd/>
            <a:tailEnd/>
          </a:ln>
          <a:effectLst>
            <a:outerShdw dist="107763"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b="1">
                <a:solidFill>
                  <a:srgbClr val="000000"/>
                </a:solidFill>
                <a:latin typeface="Arial" panose="020B0604020202020204" pitchFamily="34" charset="0"/>
              </a:rPr>
              <a:t>Besueshmëria</a:t>
            </a:r>
          </a:p>
        </p:txBody>
      </p:sp>
      <p:sp>
        <p:nvSpPr>
          <p:cNvPr id="862212" name="Rectangle 4"/>
          <p:cNvSpPr>
            <a:spLocks noChangeArrowheads="1"/>
          </p:cNvSpPr>
          <p:nvPr/>
        </p:nvSpPr>
        <p:spPr bwMode="auto">
          <a:xfrm>
            <a:off x="5562600" y="1524001"/>
            <a:ext cx="4337050" cy="1209675"/>
          </a:xfrm>
          <a:prstGeom prst="rect">
            <a:avLst/>
          </a:prstGeom>
          <a:solidFill>
            <a:srgbClr val="DDFFFF"/>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Të mos zbuloj informata konfidenciale derisa legalisht të mos obligohet</a:t>
            </a:r>
          </a:p>
        </p:txBody>
      </p:sp>
      <p:sp>
        <p:nvSpPr>
          <p:cNvPr id="862213" name="Rectangle 5"/>
          <p:cNvSpPr>
            <a:spLocks noChangeArrowheads="1"/>
          </p:cNvSpPr>
          <p:nvPr/>
        </p:nvSpPr>
        <p:spPr bwMode="auto">
          <a:xfrm>
            <a:off x="5562600" y="5191125"/>
            <a:ext cx="4337050" cy="844550"/>
          </a:xfrm>
          <a:prstGeom prst="rect">
            <a:avLst/>
          </a:prstGeom>
          <a:solidFill>
            <a:srgbClr val="DDFFFF"/>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Të sigurohet se vartësitë nuk  zbulojnë informatat </a:t>
            </a:r>
          </a:p>
        </p:txBody>
      </p:sp>
      <p:sp>
        <p:nvSpPr>
          <p:cNvPr id="862214" name="Rectangle 6"/>
          <p:cNvSpPr>
            <a:spLocks noChangeArrowheads="1"/>
          </p:cNvSpPr>
          <p:nvPr/>
        </p:nvSpPr>
        <p:spPr bwMode="auto">
          <a:xfrm>
            <a:off x="2092326" y="3048000"/>
            <a:ext cx="2555875" cy="2305050"/>
          </a:xfrm>
          <a:prstGeom prst="rect">
            <a:avLst/>
          </a:prstGeom>
          <a:solidFill>
            <a:srgbClr val="DDFFFF"/>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Të mos shfrytëzohen informatat konfidenciale për avantazhe personale</a:t>
            </a:r>
          </a:p>
        </p:txBody>
      </p:sp>
      <p:cxnSp>
        <p:nvCxnSpPr>
          <p:cNvPr id="862216" name="AutoShape 8"/>
          <p:cNvCxnSpPr>
            <a:cxnSpLocks noChangeShapeType="1"/>
            <a:endCxn id="862210" idx="2"/>
          </p:cNvCxnSpPr>
          <p:nvPr/>
        </p:nvCxnSpPr>
        <p:spPr bwMode="auto">
          <a:xfrm flipV="1">
            <a:off x="4648201" y="4024314"/>
            <a:ext cx="1419225" cy="14287"/>
          </a:xfrm>
          <a:prstGeom prst="straightConnector1">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cxnSp>
      <p:cxnSp>
        <p:nvCxnSpPr>
          <p:cNvPr id="862217" name="AutoShape 9"/>
          <p:cNvCxnSpPr>
            <a:cxnSpLocks noChangeShapeType="1"/>
            <a:stCxn id="862213" idx="0"/>
            <a:endCxn id="862210" idx="4"/>
          </p:cNvCxnSpPr>
          <p:nvPr/>
        </p:nvCxnSpPr>
        <p:spPr bwMode="auto">
          <a:xfrm flipV="1">
            <a:off x="7731125" y="4633913"/>
            <a:ext cx="0" cy="544512"/>
          </a:xfrm>
          <a:prstGeom prst="straightConnector1">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cxnSp>
      <p:cxnSp>
        <p:nvCxnSpPr>
          <p:cNvPr id="862218" name="AutoShape 10"/>
          <p:cNvCxnSpPr>
            <a:cxnSpLocks noChangeShapeType="1"/>
            <a:stCxn id="862212" idx="2"/>
            <a:endCxn id="862210" idx="0"/>
          </p:cNvCxnSpPr>
          <p:nvPr/>
        </p:nvCxnSpPr>
        <p:spPr bwMode="auto">
          <a:xfrm>
            <a:off x="7731125" y="2746375"/>
            <a:ext cx="0" cy="668338"/>
          </a:xfrm>
          <a:prstGeom prst="straightConnector1">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cxnSp>
      <p:sp>
        <p:nvSpPr>
          <p:cNvPr id="142345" name="Title 10"/>
          <p:cNvSpPr>
            <a:spLocks noGrp="1"/>
          </p:cNvSpPr>
          <p:nvPr>
            <p:ph type="title"/>
          </p:nvPr>
        </p:nvSpPr>
        <p:spPr/>
        <p:txBody>
          <a:bodyPr/>
          <a:lstStyle/>
          <a:p>
            <a:pPr eaLnBrk="1" hangingPunct="1"/>
            <a:r>
              <a:rPr lang="sq-AL" altLang="en-US"/>
              <a:t>Parimi i besueshmërisë</a:t>
            </a:r>
            <a:endParaRPr lang="en-US" altLang="en-US"/>
          </a:p>
        </p:txBody>
      </p:sp>
      <p:sp>
        <p:nvSpPr>
          <p:cNvPr id="2" name="Slide Number Placeholder 1"/>
          <p:cNvSpPr>
            <a:spLocks noGrp="1"/>
          </p:cNvSpPr>
          <p:nvPr>
            <p:ph type="sldNum" sz="quarter" idx="12"/>
          </p:nvPr>
        </p:nvSpPr>
        <p:spPr/>
        <p:txBody>
          <a:bodyPr/>
          <a:lstStyle/>
          <a:p>
            <a:fld id="{30EAF011-1B97-48A7-85B3-B95A2B65C876}" type="slidenum">
              <a:rPr lang="sq-AL" smtClean="0"/>
              <a:t>94</a:t>
            </a:fld>
            <a:endParaRPr lang="sq-AL"/>
          </a:p>
        </p:txBody>
      </p:sp>
    </p:spTree>
    <p:extLst>
      <p:ext uri="{BB962C8B-B14F-4D97-AF65-F5344CB8AC3E}">
        <p14:creationId xmlns:p14="http://schemas.microsoft.com/office/powerpoint/2010/main" val="379131284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62210"/>
                                        </p:tgtEl>
                                        <p:attrNameLst>
                                          <p:attrName>style.visibility</p:attrName>
                                        </p:attrNameLst>
                                      </p:cBhvr>
                                      <p:to>
                                        <p:strVal val="visible"/>
                                      </p:to>
                                    </p:set>
                                    <p:animEffect transition="in" filter="dissolve">
                                      <p:cBhvr>
                                        <p:cTn id="7" dur="500"/>
                                        <p:tgtEl>
                                          <p:spTgt spid="862210"/>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62218"/>
                                        </p:tgtEl>
                                        <p:attrNameLst>
                                          <p:attrName>style.visibility</p:attrName>
                                        </p:attrNameLst>
                                      </p:cBhvr>
                                      <p:to>
                                        <p:strVal val="visible"/>
                                      </p:to>
                                    </p:set>
                                    <p:animEffect transition="in" filter="wipe(down)">
                                      <p:cBhvr>
                                        <p:cTn id="11" dur="500"/>
                                        <p:tgtEl>
                                          <p:spTgt spid="862218"/>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862212"/>
                                        </p:tgtEl>
                                        <p:attrNameLst>
                                          <p:attrName>style.visibility</p:attrName>
                                        </p:attrNameLst>
                                      </p:cBhvr>
                                      <p:to>
                                        <p:strVal val="visible"/>
                                      </p:to>
                                    </p:set>
                                    <p:animEffect transition="in" filter="slide(fromBottom)">
                                      <p:cBhvr>
                                        <p:cTn id="15" dur="500"/>
                                        <p:tgtEl>
                                          <p:spTgt spid="862212"/>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862217"/>
                                        </p:tgtEl>
                                        <p:attrNameLst>
                                          <p:attrName>style.visibility</p:attrName>
                                        </p:attrNameLst>
                                      </p:cBhvr>
                                      <p:to>
                                        <p:strVal val="visible"/>
                                      </p:to>
                                    </p:set>
                                    <p:animEffect transition="in" filter="wipe(up)">
                                      <p:cBhvr>
                                        <p:cTn id="19" dur="500"/>
                                        <p:tgtEl>
                                          <p:spTgt spid="862217"/>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862213"/>
                                        </p:tgtEl>
                                        <p:attrNameLst>
                                          <p:attrName>style.visibility</p:attrName>
                                        </p:attrNameLst>
                                      </p:cBhvr>
                                      <p:to>
                                        <p:strVal val="visible"/>
                                      </p:to>
                                    </p:set>
                                    <p:animEffect transition="in" filter="slide(fromTop)">
                                      <p:cBhvr>
                                        <p:cTn id="23" dur="500"/>
                                        <p:tgtEl>
                                          <p:spTgt spid="862213"/>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862216"/>
                                        </p:tgtEl>
                                        <p:attrNameLst>
                                          <p:attrName>style.visibility</p:attrName>
                                        </p:attrNameLst>
                                      </p:cBhvr>
                                      <p:to>
                                        <p:strVal val="visible"/>
                                      </p:to>
                                    </p:set>
                                    <p:animEffect transition="in" filter="wipe(right)">
                                      <p:cBhvr>
                                        <p:cTn id="27" dur="500"/>
                                        <p:tgtEl>
                                          <p:spTgt spid="862216"/>
                                        </p:tgtEl>
                                      </p:cBhvr>
                                    </p:animEffect>
                                  </p:childTnLst>
                                </p:cTn>
                              </p:par>
                            </p:childTnLst>
                          </p:cTn>
                        </p:par>
                        <p:par>
                          <p:cTn id="28" fill="hold" nodeType="afterGroup">
                            <p:stCondLst>
                              <p:cond delay="3000"/>
                            </p:stCondLst>
                            <p:childTnLst>
                              <p:par>
                                <p:cTn id="29" presetID="12" presetClass="entr" presetSubtype="2" fill="hold" grpId="0" nodeType="afterEffect">
                                  <p:stCondLst>
                                    <p:cond delay="0"/>
                                  </p:stCondLst>
                                  <p:childTnLst>
                                    <p:set>
                                      <p:cBhvr>
                                        <p:cTn id="30" dur="1" fill="hold">
                                          <p:stCondLst>
                                            <p:cond delay="0"/>
                                          </p:stCondLst>
                                        </p:cTn>
                                        <p:tgtEl>
                                          <p:spTgt spid="862214"/>
                                        </p:tgtEl>
                                        <p:attrNameLst>
                                          <p:attrName>style.visibility</p:attrName>
                                        </p:attrNameLst>
                                      </p:cBhvr>
                                      <p:to>
                                        <p:strVal val="visible"/>
                                      </p:to>
                                    </p:set>
                                    <p:animEffect transition="in" filter="slide(fromRight)">
                                      <p:cBhvr>
                                        <p:cTn id="31" dur="500"/>
                                        <p:tgtEl>
                                          <p:spTgt spid="86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0" grpId="0" animBg="1" autoUpdateAnimBg="0"/>
      <p:bldP spid="862212" grpId="0" animBg="1" autoUpdateAnimBg="0"/>
      <p:bldP spid="862213" grpId="0" animBg="1" autoUpdateAnimBg="0"/>
      <p:bldP spid="862214"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Oval 3"/>
          <p:cNvSpPr>
            <a:spLocks noChangeArrowheads="1"/>
          </p:cNvSpPr>
          <p:nvPr/>
        </p:nvSpPr>
        <p:spPr bwMode="auto">
          <a:xfrm>
            <a:off x="4495801" y="3425825"/>
            <a:ext cx="3427413" cy="1193800"/>
          </a:xfrm>
          <a:prstGeom prst="ellipse">
            <a:avLst/>
          </a:prstGeom>
          <a:solidFill>
            <a:srgbClr val="FFCCFF"/>
          </a:solidFill>
          <a:ln w="25400">
            <a:solidFill>
              <a:schemeClr val="accent2"/>
            </a:solidFill>
            <a:round/>
            <a:headEnd/>
            <a:tailEnd/>
          </a:ln>
          <a:effectLst>
            <a:outerShdw dist="107763"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sz="2800" b="1">
                <a:solidFill>
                  <a:srgbClr val="000000"/>
                </a:solidFill>
                <a:latin typeface="Arial" panose="020B0604020202020204" pitchFamily="34" charset="0"/>
              </a:rPr>
              <a:t>Sjellja </a:t>
            </a:r>
          </a:p>
          <a:p>
            <a:pPr algn="ctr" eaLnBrk="1" hangingPunct="1">
              <a:spcBef>
                <a:spcPct val="0"/>
              </a:spcBef>
              <a:buFontTx/>
              <a:buNone/>
            </a:pPr>
            <a:r>
              <a:rPr lang="sq-AL" altLang="en-US" sz="2800" b="1">
                <a:solidFill>
                  <a:srgbClr val="000000"/>
                </a:solidFill>
                <a:latin typeface="Arial" panose="020B0604020202020204" pitchFamily="34" charset="0"/>
              </a:rPr>
              <a:t>profesionale</a:t>
            </a:r>
          </a:p>
        </p:txBody>
      </p:sp>
      <p:graphicFrame>
        <p:nvGraphicFramePr>
          <p:cNvPr id="143363" name="Object 2"/>
          <p:cNvGraphicFramePr>
            <a:graphicFrameLocks noChangeAspect="1"/>
          </p:cNvGraphicFramePr>
          <p:nvPr/>
        </p:nvGraphicFramePr>
        <p:xfrm flipH="1">
          <a:off x="8915400" y="1143001"/>
          <a:ext cx="1500188" cy="1711325"/>
        </p:xfrm>
        <a:graphic>
          <a:graphicData uri="http://schemas.openxmlformats.org/presentationml/2006/ole">
            <mc:AlternateContent xmlns:mc="http://schemas.openxmlformats.org/markup-compatibility/2006">
              <mc:Choice xmlns:v="urn:schemas-microsoft-com:vml" Requires="v">
                <p:oleObj name="Clip" r:id="rId2" imgW="5266690" imgH="6010910" progId="MS_ClipArt_Gallery.2">
                  <p:embed/>
                </p:oleObj>
              </mc:Choice>
              <mc:Fallback>
                <p:oleObj name="Clip" r:id="rId2" imgW="5266690" imgH="6010910" progId="MS_ClipArt_Gallery.2">
                  <p:embed/>
                  <p:pic>
                    <p:nvPicPr>
                      <p:cNvPr id="14336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15400" y="1143001"/>
                        <a:ext cx="1500188" cy="171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p:cNvGrpSpPr>
            <a:grpSpLocks/>
          </p:cNvGrpSpPr>
          <p:nvPr/>
        </p:nvGrpSpPr>
        <p:grpSpPr bwMode="auto">
          <a:xfrm>
            <a:off x="1828800" y="1600200"/>
            <a:ext cx="8680450" cy="4800600"/>
            <a:chOff x="292" y="1008"/>
            <a:chExt cx="5368" cy="3024"/>
          </a:xfrm>
        </p:grpSpPr>
        <p:sp>
          <p:nvSpPr>
            <p:cNvPr id="143366" name="Rectangle 6"/>
            <p:cNvSpPr>
              <a:spLocks noChangeArrowheads="1"/>
            </p:cNvSpPr>
            <p:nvPr/>
          </p:nvSpPr>
          <p:spPr bwMode="auto">
            <a:xfrm>
              <a:off x="1728" y="1008"/>
              <a:ext cx="2510" cy="762"/>
            </a:xfrm>
            <a:prstGeom prst="rect">
              <a:avLst/>
            </a:prstGeom>
            <a:solidFill>
              <a:srgbClr val="FCFEB9"/>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Shmangia e aktiviteteve që mund ndikojnë në përmbushjen e detyrave</a:t>
              </a:r>
            </a:p>
          </p:txBody>
        </p:sp>
        <p:sp>
          <p:nvSpPr>
            <p:cNvPr id="143367" name="Rectangle 7"/>
            <p:cNvSpPr>
              <a:spLocks noChangeArrowheads="1"/>
            </p:cNvSpPr>
            <p:nvPr/>
          </p:nvSpPr>
          <p:spPr bwMode="auto">
            <a:xfrm>
              <a:off x="1728" y="3270"/>
              <a:ext cx="2510" cy="762"/>
            </a:xfrm>
            <a:prstGeom prst="rect">
              <a:avLst/>
            </a:prstGeom>
            <a:solidFill>
              <a:srgbClr val="FCFEB9"/>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Komunikimi </a:t>
              </a:r>
              <a:r>
                <a:rPr lang="en-US" altLang="en-US" sz="2400" b="1">
                  <a:solidFill>
                    <a:srgbClr val="000000"/>
                  </a:solidFill>
                  <a:latin typeface="Arial" panose="020B0604020202020204" pitchFamily="34" charset="0"/>
                </a:rPr>
                <a:t>i</a:t>
              </a:r>
              <a:r>
                <a:rPr lang="sq-AL" altLang="en-US" sz="2400" b="1">
                  <a:solidFill>
                    <a:srgbClr val="000000"/>
                  </a:solidFill>
                  <a:latin typeface="Arial" panose="020B0604020202020204" pitchFamily="34" charset="0"/>
                </a:rPr>
                <a:t> informatave jo të favorshme si dhe atyre të favorshme</a:t>
              </a:r>
              <a:endParaRPr lang="sq-AL" altLang="en-US" sz="2400" b="1">
                <a:latin typeface="Arial" panose="020B0604020202020204" pitchFamily="34" charset="0"/>
              </a:endParaRPr>
            </a:p>
          </p:txBody>
        </p:sp>
        <p:sp>
          <p:nvSpPr>
            <p:cNvPr id="143368" name="Rectangle 8"/>
            <p:cNvSpPr>
              <a:spLocks noChangeArrowheads="1"/>
            </p:cNvSpPr>
            <p:nvPr/>
          </p:nvSpPr>
          <p:spPr bwMode="auto">
            <a:xfrm>
              <a:off x="292" y="1923"/>
              <a:ext cx="1340" cy="1452"/>
            </a:xfrm>
            <a:prstGeom prst="rect">
              <a:avLst/>
            </a:prstGeom>
            <a:solidFill>
              <a:srgbClr val="FCFEB9"/>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Përmbajta ndaj aktiviteteve që mund të diskreditojnë profesionin</a:t>
              </a:r>
            </a:p>
          </p:txBody>
        </p:sp>
        <p:sp>
          <p:nvSpPr>
            <p:cNvPr id="143369" name="Rectangle 9"/>
            <p:cNvSpPr>
              <a:spLocks noChangeArrowheads="1"/>
            </p:cNvSpPr>
            <p:nvPr/>
          </p:nvSpPr>
          <p:spPr bwMode="auto">
            <a:xfrm>
              <a:off x="4320" y="1923"/>
              <a:ext cx="1340" cy="1222"/>
            </a:xfrm>
            <a:prstGeom prst="rect">
              <a:avLst/>
            </a:prstGeom>
            <a:solidFill>
              <a:srgbClr val="FCFEB9"/>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Refuzimi </a:t>
              </a:r>
              <a:r>
                <a:rPr lang="en-US" altLang="en-US" sz="2400" b="1">
                  <a:solidFill>
                    <a:srgbClr val="000000"/>
                  </a:solidFill>
                  <a:latin typeface="Arial" panose="020B0604020202020204" pitchFamily="34" charset="0"/>
                </a:rPr>
                <a:t>i</a:t>
              </a:r>
              <a:r>
                <a:rPr lang="sq-AL" altLang="en-US" sz="2400" b="1">
                  <a:solidFill>
                    <a:srgbClr val="000000"/>
                  </a:solidFill>
                  <a:latin typeface="Arial" panose="020B0604020202020204" pitchFamily="34" charset="0"/>
                </a:rPr>
                <a:t> dhuratave në favor të ndikimit të mundshëm</a:t>
              </a:r>
            </a:p>
          </p:txBody>
        </p:sp>
        <p:cxnSp>
          <p:nvCxnSpPr>
            <p:cNvPr id="143370" name="AutoShape 10"/>
            <p:cNvCxnSpPr>
              <a:cxnSpLocks noChangeShapeType="1"/>
              <a:stCxn id="143362" idx="2"/>
              <a:endCxn id="143368" idx="3"/>
            </p:cNvCxnSpPr>
            <p:nvPr/>
          </p:nvCxnSpPr>
          <p:spPr bwMode="auto">
            <a:xfrm flipH="1">
              <a:off x="1640" y="2534"/>
              <a:ext cx="287" cy="0"/>
            </a:xfrm>
            <a:prstGeom prst="straightConnector1">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cxnSp>
        <p:cxnSp>
          <p:nvCxnSpPr>
            <p:cNvPr id="143371" name="AutoShape 11"/>
            <p:cNvCxnSpPr>
              <a:cxnSpLocks noChangeShapeType="1"/>
              <a:stCxn id="143362" idx="0"/>
              <a:endCxn id="143366" idx="2"/>
            </p:cNvCxnSpPr>
            <p:nvPr/>
          </p:nvCxnSpPr>
          <p:spPr bwMode="auto">
            <a:xfrm flipV="1">
              <a:off x="2983" y="1778"/>
              <a:ext cx="0" cy="372"/>
            </a:xfrm>
            <a:prstGeom prst="straightConnector1">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cxnSp>
        <p:cxnSp>
          <p:nvCxnSpPr>
            <p:cNvPr id="143372" name="AutoShape 12"/>
            <p:cNvCxnSpPr>
              <a:cxnSpLocks noChangeShapeType="1"/>
              <a:stCxn id="143362" idx="4"/>
              <a:endCxn id="143367" idx="0"/>
            </p:cNvCxnSpPr>
            <p:nvPr/>
          </p:nvCxnSpPr>
          <p:spPr bwMode="auto">
            <a:xfrm>
              <a:off x="2983" y="2918"/>
              <a:ext cx="0" cy="344"/>
            </a:xfrm>
            <a:prstGeom prst="straightConnector1">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cxnSp>
        <p:cxnSp>
          <p:nvCxnSpPr>
            <p:cNvPr id="143373" name="AutoShape 13"/>
            <p:cNvCxnSpPr>
              <a:cxnSpLocks noChangeShapeType="1"/>
              <a:stCxn id="143362" idx="6"/>
              <a:endCxn id="143369" idx="1"/>
            </p:cNvCxnSpPr>
            <p:nvPr/>
          </p:nvCxnSpPr>
          <p:spPr bwMode="auto">
            <a:xfrm>
              <a:off x="4039" y="2534"/>
              <a:ext cx="273" cy="0"/>
            </a:xfrm>
            <a:prstGeom prst="straightConnector1">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cxnSp>
      </p:grpSp>
      <p:sp>
        <p:nvSpPr>
          <p:cNvPr id="22533" name="Title 13"/>
          <p:cNvSpPr>
            <a:spLocks noGrp="1"/>
          </p:cNvSpPr>
          <p:nvPr>
            <p:ph type="title"/>
          </p:nvPr>
        </p:nvSpPr>
        <p:spPr>
          <a:xfrm>
            <a:off x="1825625" y="228600"/>
            <a:ext cx="8534400" cy="533400"/>
          </a:xfrm>
        </p:spPr>
        <p:txBody>
          <a:bodyPr rtlCol="0">
            <a:normAutofit fontScale="90000"/>
          </a:bodyPr>
          <a:lstStyle/>
          <a:p>
            <a:pPr>
              <a:defRPr/>
            </a:pPr>
            <a:r>
              <a:rPr lang="sq-AL"/>
              <a:t>Parimi i sjelljes profesionale</a:t>
            </a:r>
            <a:endParaRPr lang="en-US"/>
          </a:p>
        </p:txBody>
      </p:sp>
      <p:sp>
        <p:nvSpPr>
          <p:cNvPr id="3" name="Slide Number Placeholder 2"/>
          <p:cNvSpPr>
            <a:spLocks noGrp="1"/>
          </p:cNvSpPr>
          <p:nvPr>
            <p:ph type="sldNum" sz="quarter" idx="12"/>
          </p:nvPr>
        </p:nvSpPr>
        <p:spPr/>
        <p:txBody>
          <a:bodyPr/>
          <a:lstStyle/>
          <a:p>
            <a:fld id="{30EAF011-1B97-48A7-85B3-B95A2B65C876}" type="slidenum">
              <a:rPr lang="sq-AL" smtClean="0"/>
              <a:t>95</a:t>
            </a:fld>
            <a:endParaRPr lang="sq-AL"/>
          </a:p>
        </p:txBody>
      </p:sp>
    </p:spTree>
    <p:extLst>
      <p:ext uri="{BB962C8B-B14F-4D97-AF65-F5344CB8AC3E}">
        <p14:creationId xmlns:p14="http://schemas.microsoft.com/office/powerpoint/2010/main" val="193521508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Oval 2"/>
          <p:cNvSpPr>
            <a:spLocks noChangeArrowheads="1"/>
          </p:cNvSpPr>
          <p:nvPr/>
        </p:nvSpPr>
        <p:spPr bwMode="auto">
          <a:xfrm>
            <a:off x="5768975" y="3470275"/>
            <a:ext cx="3327400" cy="1193800"/>
          </a:xfrm>
          <a:prstGeom prst="ellipse">
            <a:avLst/>
          </a:prstGeom>
          <a:solidFill>
            <a:srgbClr val="CCECFF"/>
          </a:solidFill>
          <a:ln w="25400">
            <a:solidFill>
              <a:schemeClr val="accent2"/>
            </a:solidFill>
            <a:round/>
            <a:headEnd/>
            <a:tailEnd/>
          </a:ln>
          <a:effectLst>
            <a:outerShdw dist="107763"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q-AL" altLang="en-US" b="1">
                <a:solidFill>
                  <a:srgbClr val="000000"/>
                </a:solidFill>
                <a:latin typeface="Arial" panose="020B0604020202020204" pitchFamily="34" charset="0"/>
              </a:rPr>
              <a:t>Kompetenca</a:t>
            </a:r>
          </a:p>
        </p:txBody>
      </p:sp>
      <p:sp>
        <p:nvSpPr>
          <p:cNvPr id="861188" name="Rectangle 4"/>
          <p:cNvSpPr>
            <a:spLocks noChangeArrowheads="1"/>
          </p:cNvSpPr>
          <p:nvPr/>
        </p:nvSpPr>
        <p:spPr bwMode="auto">
          <a:xfrm>
            <a:off x="5454650" y="1676400"/>
            <a:ext cx="3956050" cy="1212850"/>
          </a:xfrm>
          <a:prstGeom prst="rect">
            <a:avLst/>
          </a:prstGeom>
          <a:solidFill>
            <a:srgbClr val="FCFEB9"/>
          </a:solidFill>
          <a:ln w="28575">
            <a:solidFill>
              <a:schemeClr val="accent2"/>
            </a:solidFill>
            <a:miter lim="800000"/>
            <a:headEnd/>
            <a:tailEnd/>
          </a:ln>
          <a:effectLst>
            <a:outerShdw dist="107763" dir="2700000" algn="ctr" rotWithShape="0">
              <a:srgbClr val="808080"/>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Përcjellja e ligjeve aplikative, rregulloreve dhe standardeve</a:t>
            </a:r>
          </a:p>
        </p:txBody>
      </p:sp>
      <p:sp>
        <p:nvSpPr>
          <p:cNvPr id="861189" name="Rectangle 5"/>
          <p:cNvSpPr>
            <a:spLocks noChangeArrowheads="1"/>
          </p:cNvSpPr>
          <p:nvPr/>
        </p:nvSpPr>
        <p:spPr bwMode="auto">
          <a:xfrm>
            <a:off x="2192339" y="3460751"/>
            <a:ext cx="2555875" cy="1209675"/>
          </a:xfrm>
          <a:prstGeom prst="rect">
            <a:avLst/>
          </a:prstGeom>
          <a:solidFill>
            <a:srgbClr val="FCFEB9"/>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Ruajtja e kompetencës profesionale</a:t>
            </a:r>
          </a:p>
        </p:txBody>
      </p:sp>
      <p:graphicFrame>
        <p:nvGraphicFramePr>
          <p:cNvPr id="144389" name="Object 2"/>
          <p:cNvGraphicFramePr>
            <a:graphicFrameLocks noChangeAspect="1"/>
          </p:cNvGraphicFramePr>
          <p:nvPr/>
        </p:nvGraphicFramePr>
        <p:xfrm>
          <a:off x="2286000" y="1600200"/>
          <a:ext cx="1468438" cy="1752600"/>
        </p:xfrm>
        <a:graphic>
          <a:graphicData uri="http://schemas.openxmlformats.org/presentationml/2006/ole">
            <mc:AlternateContent xmlns:mc="http://schemas.openxmlformats.org/markup-compatibility/2006">
              <mc:Choice xmlns:v="urn:schemas-microsoft-com:vml" Requires="v">
                <p:oleObj name="Clip" r:id="rId2" imgW="13988796" imgH="16701516" progId="MS_ClipArt_Gallery.2">
                  <p:embed/>
                </p:oleObj>
              </mc:Choice>
              <mc:Fallback>
                <p:oleObj name="Clip" r:id="rId2" imgW="13988796" imgH="16701516" progId="MS_ClipArt_Gallery.2">
                  <p:embed/>
                  <p:pic>
                    <p:nvPicPr>
                      <p:cNvPr id="14438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1468438"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1191" name="Rectangle 7"/>
          <p:cNvSpPr>
            <a:spLocks noChangeArrowheads="1"/>
          </p:cNvSpPr>
          <p:nvPr/>
        </p:nvSpPr>
        <p:spPr bwMode="auto">
          <a:xfrm>
            <a:off x="5264150" y="5170489"/>
            <a:ext cx="4337050" cy="1209675"/>
          </a:xfrm>
          <a:prstGeom prst="rect">
            <a:avLst/>
          </a:prstGeom>
          <a:solidFill>
            <a:srgbClr val="FCFEB9"/>
          </a:solidFill>
          <a:ln w="25400">
            <a:solidFill>
              <a:schemeClr val="accent2"/>
            </a:solidFill>
            <a:miter lim="800000"/>
            <a:headEnd/>
            <a:tailEnd/>
          </a:ln>
          <a:effectLst>
            <a:outerShdw dist="107763" dir="2700000" algn="ctr" rotWithShape="0">
              <a:schemeClr val="bg2"/>
            </a:outerShdw>
          </a:effec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sq-AL" altLang="en-US" sz="2400" b="1">
                <a:solidFill>
                  <a:srgbClr val="000000"/>
                </a:solidFill>
                <a:latin typeface="Arial" panose="020B0604020202020204" pitchFamily="34" charset="0"/>
              </a:rPr>
              <a:t>Përgatitja komplete dhe e qartë e raporteve pas analizave të duhura</a:t>
            </a:r>
          </a:p>
        </p:txBody>
      </p:sp>
      <p:cxnSp>
        <p:nvCxnSpPr>
          <p:cNvPr id="861192" name="AutoShape 8"/>
          <p:cNvCxnSpPr>
            <a:cxnSpLocks noChangeShapeType="1"/>
            <a:stCxn id="861191" idx="0"/>
            <a:endCxn id="861186" idx="4"/>
          </p:cNvCxnSpPr>
          <p:nvPr/>
        </p:nvCxnSpPr>
        <p:spPr bwMode="auto">
          <a:xfrm flipV="1">
            <a:off x="7432675" y="4676776"/>
            <a:ext cx="0" cy="481013"/>
          </a:xfrm>
          <a:prstGeom prst="straightConnector1">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cxnSp>
      <p:cxnSp>
        <p:nvCxnSpPr>
          <p:cNvPr id="861193" name="AutoShape 9"/>
          <p:cNvCxnSpPr>
            <a:cxnSpLocks noChangeShapeType="1"/>
            <a:stCxn id="861189" idx="3"/>
            <a:endCxn id="861186" idx="2"/>
          </p:cNvCxnSpPr>
          <p:nvPr/>
        </p:nvCxnSpPr>
        <p:spPr bwMode="auto">
          <a:xfrm>
            <a:off x="4760913" y="4065589"/>
            <a:ext cx="995362" cy="1587"/>
          </a:xfrm>
          <a:prstGeom prst="straightConnector1">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cxnSp>
      <p:cxnSp>
        <p:nvCxnSpPr>
          <p:cNvPr id="861194" name="AutoShape 10"/>
          <p:cNvCxnSpPr>
            <a:cxnSpLocks noChangeShapeType="1"/>
            <a:stCxn id="861186" idx="0"/>
            <a:endCxn id="861188" idx="2"/>
          </p:cNvCxnSpPr>
          <p:nvPr/>
        </p:nvCxnSpPr>
        <p:spPr bwMode="auto">
          <a:xfrm flipV="1">
            <a:off x="7432675" y="2903539"/>
            <a:ext cx="0" cy="554037"/>
          </a:xfrm>
          <a:prstGeom prst="straightConnector1">
            <a:avLst/>
          </a:prstGeom>
          <a:noFill/>
          <a:ln w="57150">
            <a:solidFill>
              <a:srgbClr val="000099"/>
            </a:solidFill>
            <a:round/>
            <a:headEnd/>
            <a:tailEnd type="triangle" w="med" len="med"/>
          </a:ln>
          <a:extLst>
            <a:ext uri="{909E8E84-426E-40DD-AFC4-6F175D3DCCD1}">
              <a14:hiddenFill xmlns:a14="http://schemas.microsoft.com/office/drawing/2010/main">
                <a:noFill/>
              </a14:hiddenFill>
            </a:ext>
          </a:extLst>
        </p:spPr>
      </p:cxnSp>
      <p:sp>
        <p:nvSpPr>
          <p:cNvPr id="144394" name="Title 10"/>
          <p:cNvSpPr>
            <a:spLocks noGrp="1"/>
          </p:cNvSpPr>
          <p:nvPr>
            <p:ph type="title"/>
          </p:nvPr>
        </p:nvSpPr>
        <p:spPr/>
        <p:txBody>
          <a:bodyPr/>
          <a:lstStyle/>
          <a:p>
            <a:pPr eaLnBrk="1" hangingPunct="1"/>
            <a:r>
              <a:rPr lang="sq-AL" altLang="en-US"/>
              <a:t>Parimi i kompetencës</a:t>
            </a:r>
            <a:endParaRPr lang="en-US" altLang="en-US"/>
          </a:p>
        </p:txBody>
      </p:sp>
      <p:sp>
        <p:nvSpPr>
          <p:cNvPr id="2" name="Slide Number Placeholder 1"/>
          <p:cNvSpPr>
            <a:spLocks noGrp="1"/>
          </p:cNvSpPr>
          <p:nvPr>
            <p:ph type="sldNum" sz="quarter" idx="12"/>
          </p:nvPr>
        </p:nvSpPr>
        <p:spPr/>
        <p:txBody>
          <a:bodyPr/>
          <a:lstStyle/>
          <a:p>
            <a:fld id="{30EAF011-1B97-48A7-85B3-B95A2B65C876}" type="slidenum">
              <a:rPr lang="sq-AL" smtClean="0"/>
              <a:t>96</a:t>
            </a:fld>
            <a:endParaRPr lang="sq-AL"/>
          </a:p>
        </p:txBody>
      </p:sp>
    </p:spTree>
    <p:extLst>
      <p:ext uri="{BB962C8B-B14F-4D97-AF65-F5344CB8AC3E}">
        <p14:creationId xmlns:p14="http://schemas.microsoft.com/office/powerpoint/2010/main" val="88405891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61186"/>
                                        </p:tgtEl>
                                        <p:attrNameLst>
                                          <p:attrName>style.visibility</p:attrName>
                                        </p:attrNameLst>
                                      </p:cBhvr>
                                      <p:to>
                                        <p:strVal val="visible"/>
                                      </p:to>
                                    </p:set>
                                    <p:animEffect transition="in" filter="dissolve">
                                      <p:cBhvr>
                                        <p:cTn id="7" dur="500"/>
                                        <p:tgtEl>
                                          <p:spTgt spid="86118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61194"/>
                                        </p:tgtEl>
                                        <p:attrNameLst>
                                          <p:attrName>style.visibility</p:attrName>
                                        </p:attrNameLst>
                                      </p:cBhvr>
                                      <p:to>
                                        <p:strVal val="visible"/>
                                      </p:to>
                                    </p:set>
                                    <p:animEffect transition="in" filter="wipe(down)">
                                      <p:cBhvr>
                                        <p:cTn id="11" dur="500"/>
                                        <p:tgtEl>
                                          <p:spTgt spid="861194"/>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861188"/>
                                        </p:tgtEl>
                                        <p:attrNameLst>
                                          <p:attrName>style.visibility</p:attrName>
                                        </p:attrNameLst>
                                      </p:cBhvr>
                                      <p:to>
                                        <p:strVal val="visible"/>
                                      </p:to>
                                    </p:set>
                                    <p:animEffect transition="in" filter="slide(fromBottom)">
                                      <p:cBhvr>
                                        <p:cTn id="15" dur="500"/>
                                        <p:tgtEl>
                                          <p:spTgt spid="861188"/>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861192"/>
                                        </p:tgtEl>
                                        <p:attrNameLst>
                                          <p:attrName>style.visibility</p:attrName>
                                        </p:attrNameLst>
                                      </p:cBhvr>
                                      <p:to>
                                        <p:strVal val="visible"/>
                                      </p:to>
                                    </p:set>
                                    <p:animEffect transition="in" filter="wipe(up)">
                                      <p:cBhvr>
                                        <p:cTn id="19" dur="500"/>
                                        <p:tgtEl>
                                          <p:spTgt spid="861192"/>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861191"/>
                                        </p:tgtEl>
                                        <p:attrNameLst>
                                          <p:attrName>style.visibility</p:attrName>
                                        </p:attrNameLst>
                                      </p:cBhvr>
                                      <p:to>
                                        <p:strVal val="visible"/>
                                      </p:to>
                                    </p:set>
                                    <p:animEffect transition="in" filter="slide(fromTop)">
                                      <p:cBhvr>
                                        <p:cTn id="23" dur="500"/>
                                        <p:tgtEl>
                                          <p:spTgt spid="861191"/>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861193"/>
                                        </p:tgtEl>
                                        <p:attrNameLst>
                                          <p:attrName>style.visibility</p:attrName>
                                        </p:attrNameLst>
                                      </p:cBhvr>
                                      <p:to>
                                        <p:strVal val="visible"/>
                                      </p:to>
                                    </p:set>
                                    <p:animEffect transition="in" filter="wipe(right)">
                                      <p:cBhvr>
                                        <p:cTn id="27" dur="500"/>
                                        <p:tgtEl>
                                          <p:spTgt spid="861193"/>
                                        </p:tgtEl>
                                      </p:cBhvr>
                                    </p:animEffect>
                                  </p:childTnLst>
                                </p:cTn>
                              </p:par>
                            </p:childTnLst>
                          </p:cTn>
                        </p:par>
                        <p:par>
                          <p:cTn id="28" fill="hold" nodeType="afterGroup">
                            <p:stCondLst>
                              <p:cond delay="3000"/>
                            </p:stCondLst>
                            <p:childTnLst>
                              <p:par>
                                <p:cTn id="29" presetID="12" presetClass="entr" presetSubtype="2" fill="hold" grpId="0" nodeType="afterEffect">
                                  <p:stCondLst>
                                    <p:cond delay="0"/>
                                  </p:stCondLst>
                                  <p:childTnLst>
                                    <p:set>
                                      <p:cBhvr>
                                        <p:cTn id="30" dur="1" fill="hold">
                                          <p:stCondLst>
                                            <p:cond delay="0"/>
                                          </p:stCondLst>
                                        </p:cTn>
                                        <p:tgtEl>
                                          <p:spTgt spid="861189"/>
                                        </p:tgtEl>
                                        <p:attrNameLst>
                                          <p:attrName>style.visibility</p:attrName>
                                        </p:attrNameLst>
                                      </p:cBhvr>
                                      <p:to>
                                        <p:strVal val="visible"/>
                                      </p:to>
                                    </p:set>
                                    <p:animEffect transition="in" filter="slide(fromRight)">
                                      <p:cBhvr>
                                        <p:cTn id="31" dur="500"/>
                                        <p:tgtEl>
                                          <p:spTgt spid="86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6" grpId="0" animBg="1" autoUpdateAnimBg="0"/>
      <p:bldP spid="861188" grpId="0" animBg="1" autoUpdateAnimBg="0"/>
      <p:bldP spid="861189" grpId="0" animBg="1" autoUpdateAnimBg="0"/>
      <p:bldP spid="861191"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a:xfrm>
            <a:off x="396240" y="152400"/>
            <a:ext cx="9530398" cy="670560"/>
          </a:xfrm>
          <a:solidFill>
            <a:schemeClr val="accent1"/>
          </a:solidFill>
          <a:effectLst>
            <a:outerShdw dist="107763" dir="18900000" algn="ctr" rotWithShape="0">
              <a:schemeClr val="bg2">
                <a:alpha val="50000"/>
              </a:schemeClr>
            </a:outerShdw>
          </a:effectLst>
        </p:spPr>
        <p:txBody>
          <a:bodyPr vert="horz" lIns="92075" tIns="46038" rIns="92075" bIns="46038" rtlCol="0" anchor="ctr">
            <a:normAutofit/>
          </a:bodyPr>
          <a:lstStyle/>
          <a:p>
            <a:pPr>
              <a:defRPr/>
            </a:pPr>
            <a:r>
              <a:rPr lang="sq-AL" sz="2800" dirty="0"/>
              <a:t>Karakteristikat profesionale të kontabilistit</a:t>
            </a:r>
          </a:p>
        </p:txBody>
      </p:sp>
      <p:sp>
        <p:nvSpPr>
          <p:cNvPr id="145411" name="Rectangle 3"/>
          <p:cNvSpPr>
            <a:spLocks noGrp="1" noChangeArrowheads="1"/>
          </p:cNvSpPr>
          <p:nvPr>
            <p:ph idx="1"/>
          </p:nvPr>
        </p:nvSpPr>
        <p:spPr>
          <a:xfrm>
            <a:off x="518160" y="822960"/>
            <a:ext cx="11369040" cy="5074920"/>
          </a:xfrm>
        </p:spPr>
        <p:txBody>
          <a:bodyPr vert="horz" lIns="92075" tIns="46038" rIns="92075" bIns="46038" rtlCol="0">
            <a:noAutofit/>
          </a:bodyPr>
          <a:lstStyle/>
          <a:p>
            <a:pPr marL="234950" indent="-234950"/>
            <a:r>
              <a:rPr lang="sq-AL" altLang="en-US" sz="2400" dirty="0">
                <a:latin typeface="Times New Roman" panose="02020603050405020304" pitchFamily="18" charset="0"/>
                <a:cs typeface="Times New Roman" panose="02020603050405020304" pitchFamily="18" charset="0"/>
              </a:rPr>
              <a:t>Shumë e rëndësishme</a:t>
            </a:r>
          </a:p>
          <a:p>
            <a:pPr marL="976313" lvl="1" indent="-457200"/>
            <a:r>
              <a:rPr lang="sq-AL" altLang="en-US" dirty="0">
                <a:latin typeface="Times New Roman" panose="02020603050405020304" pitchFamily="18" charset="0"/>
                <a:cs typeface="Times New Roman" panose="02020603050405020304" pitchFamily="18" charset="0"/>
              </a:rPr>
              <a:t>Etika në punë</a:t>
            </a:r>
          </a:p>
          <a:p>
            <a:pPr marL="976313" lvl="1" indent="-457200"/>
            <a:r>
              <a:rPr lang="sq-AL" altLang="en-US" dirty="0">
                <a:latin typeface="Times New Roman" panose="02020603050405020304" pitchFamily="18" charset="0"/>
                <a:cs typeface="Times New Roman" panose="02020603050405020304" pitchFamily="18" charset="0"/>
              </a:rPr>
              <a:t>Aftësi analitike për zgjidhje të problemeve</a:t>
            </a:r>
          </a:p>
          <a:p>
            <a:pPr marL="976313" lvl="1" indent="-457200"/>
            <a:r>
              <a:rPr lang="sq-AL" altLang="en-US" dirty="0">
                <a:latin typeface="Times New Roman" panose="02020603050405020304" pitchFamily="18" charset="0"/>
                <a:cs typeface="Times New Roman" panose="02020603050405020304" pitchFamily="18" charset="0"/>
              </a:rPr>
              <a:t>Aftësi </a:t>
            </a:r>
            <a:r>
              <a:rPr lang="sq-AL" altLang="en-US" dirty="0" err="1">
                <a:latin typeface="Times New Roman" panose="02020603050405020304" pitchFamily="18" charset="0"/>
                <a:cs typeface="Times New Roman" panose="02020603050405020304" pitchFamily="18" charset="0"/>
              </a:rPr>
              <a:t>interpersonale</a:t>
            </a:r>
            <a:endParaRPr lang="sq-AL" altLang="en-US" dirty="0">
              <a:latin typeface="Times New Roman" panose="02020603050405020304" pitchFamily="18" charset="0"/>
              <a:cs typeface="Times New Roman" panose="02020603050405020304" pitchFamily="18" charset="0"/>
            </a:endParaRPr>
          </a:p>
          <a:p>
            <a:pPr marL="976313" lvl="1" indent="-457200"/>
            <a:r>
              <a:rPr lang="sq-AL" altLang="en-US" dirty="0">
                <a:latin typeface="Times New Roman" panose="02020603050405020304" pitchFamily="18" charset="0"/>
                <a:cs typeface="Times New Roman" panose="02020603050405020304" pitchFamily="18" charset="0"/>
              </a:rPr>
              <a:t>Dëgjueshmëria</a:t>
            </a:r>
          </a:p>
          <a:p>
            <a:pPr marL="976313" lvl="1" indent="-457200"/>
            <a:r>
              <a:rPr lang="sq-AL" altLang="en-US" dirty="0">
                <a:latin typeface="Times New Roman" panose="02020603050405020304" pitchFamily="18" charset="0"/>
                <a:cs typeface="Times New Roman" panose="02020603050405020304" pitchFamily="18" charset="0"/>
              </a:rPr>
              <a:t>Njohja e biznesit</a:t>
            </a:r>
          </a:p>
          <a:p>
            <a:pPr marL="976313" lvl="1" indent="-457200"/>
            <a:r>
              <a:rPr lang="sq-AL" altLang="en-US" dirty="0">
                <a:latin typeface="Times New Roman" panose="02020603050405020304" pitchFamily="18" charset="0"/>
                <a:cs typeface="Times New Roman" panose="02020603050405020304" pitchFamily="18" charset="0"/>
              </a:rPr>
              <a:t>Të kuptuarit e linjës së sipërme të implikimit në vendim marrjen menaxheriale</a:t>
            </a:r>
          </a:p>
          <a:p>
            <a:pPr marL="976313" lvl="1" indent="-457200"/>
            <a:r>
              <a:rPr lang="sq-AL" altLang="en-US" dirty="0">
                <a:latin typeface="Times New Roman" panose="02020603050405020304" pitchFamily="18" charset="0"/>
                <a:cs typeface="Times New Roman" panose="02020603050405020304" pitchFamily="18" charset="0"/>
              </a:rPr>
              <a:t>Aftësi për të shkruar</a:t>
            </a:r>
          </a:p>
          <a:p>
            <a:pPr marL="976313" lvl="1" indent="-457200"/>
            <a:r>
              <a:rPr lang="sq-AL" altLang="en-US" dirty="0">
                <a:latin typeface="Times New Roman" panose="02020603050405020304" pitchFamily="18" charset="0"/>
                <a:cs typeface="Times New Roman" panose="02020603050405020304" pitchFamily="18" charset="0"/>
              </a:rPr>
              <a:t>I afërt me procesin e biznesit</a:t>
            </a:r>
          </a:p>
          <a:p>
            <a:pPr marL="234950" indent="-234950"/>
            <a:r>
              <a:rPr lang="en-US" altLang="en-US" sz="2400" dirty="0">
                <a:latin typeface="Times New Roman" panose="02020603050405020304" pitchFamily="18" charset="0"/>
                <a:cs typeface="Times New Roman" panose="02020603050405020304" pitchFamily="18" charset="0"/>
              </a:rPr>
              <a:t>T</a:t>
            </a:r>
            <a:r>
              <a:rPr lang="sq-AL" altLang="en-US" sz="2400" dirty="0">
                <a:latin typeface="Times New Roman" panose="02020603050405020304" pitchFamily="18" charset="0"/>
                <a:cs typeface="Times New Roman" panose="02020603050405020304" pitchFamily="18" charset="0"/>
              </a:rPr>
              <a:t>ë rëndësishme</a:t>
            </a:r>
          </a:p>
          <a:p>
            <a:pPr marL="976313" lvl="1" indent="-457200"/>
            <a:r>
              <a:rPr lang="sq-AL" altLang="en-US" dirty="0">
                <a:latin typeface="Times New Roman" panose="02020603050405020304" pitchFamily="18" charset="0"/>
                <a:cs typeface="Times New Roman" panose="02020603050405020304" pitchFamily="18" charset="0"/>
              </a:rPr>
              <a:t>Interpretimi I pasqyrave financiare</a:t>
            </a:r>
          </a:p>
          <a:p>
            <a:pPr marL="976313" lvl="1" indent="-457200"/>
            <a:r>
              <a:rPr lang="sq-AL" altLang="en-US" dirty="0">
                <a:latin typeface="Times New Roman" panose="02020603050405020304" pitchFamily="18" charset="0"/>
                <a:cs typeface="Times New Roman" panose="02020603050405020304" pitchFamily="18" charset="0"/>
              </a:rPr>
              <a:t>Matja dhe raportimi I të ardhurave dhe shpenzimeve</a:t>
            </a:r>
          </a:p>
          <a:p>
            <a:pPr marL="976313" lvl="1" indent="-457200"/>
            <a:r>
              <a:rPr lang="sq-AL" altLang="en-US" dirty="0">
                <a:latin typeface="Times New Roman" panose="02020603050405020304" pitchFamily="18" charset="0"/>
                <a:cs typeface="Times New Roman" panose="02020603050405020304" pitchFamily="18" charset="0"/>
              </a:rPr>
              <a:t>Regjistrimet </a:t>
            </a:r>
            <a:r>
              <a:rPr lang="sq-AL" altLang="en-US" dirty="0" err="1">
                <a:latin typeface="Times New Roman" panose="02020603050405020304" pitchFamily="18" charset="0"/>
                <a:cs typeface="Times New Roman" panose="02020603050405020304" pitchFamily="18" charset="0"/>
              </a:rPr>
              <a:t>akruale</a:t>
            </a:r>
            <a:r>
              <a:rPr lang="sq-AL" altLang="en-US" dirty="0">
                <a:latin typeface="Times New Roman" panose="02020603050405020304" pitchFamily="18" charset="0"/>
                <a:cs typeface="Times New Roman" panose="02020603050405020304" pitchFamily="18" charset="0"/>
              </a:rPr>
              <a:t>, të shtyra, rregullimi I regjistrimeve etj.</a:t>
            </a:r>
          </a:p>
          <a:p>
            <a:pPr marL="234950" indent="-234950">
              <a:buClr>
                <a:schemeClr val="hlink"/>
              </a:buClr>
              <a:buSzPct val="55000"/>
            </a:pPr>
            <a:endParaRPr lang="sq-AL"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0EAF011-1B97-48A7-85B3-B95A2B65C876}" type="slidenum">
              <a:rPr lang="sq-AL" smtClean="0"/>
              <a:t>97</a:t>
            </a:fld>
            <a:endParaRPr lang="sq-AL"/>
          </a:p>
        </p:txBody>
      </p:sp>
    </p:spTree>
    <p:extLst>
      <p:ext uri="{BB962C8B-B14F-4D97-AF65-F5344CB8AC3E}">
        <p14:creationId xmlns:p14="http://schemas.microsoft.com/office/powerpoint/2010/main" val="49347013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705600" y="1828800"/>
            <a:ext cx="3733800" cy="3657600"/>
          </a:xfrm>
          <a:prstGeom prst="rect">
            <a:avLst/>
          </a:prstGeom>
          <a:solidFill>
            <a:srgbClr val="FCD388"/>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47459" name="Text Box 3"/>
          <p:cNvSpPr txBox="1">
            <a:spLocks noChangeArrowheads="1"/>
          </p:cNvSpPr>
          <p:nvPr/>
        </p:nvSpPr>
        <p:spPr bwMode="auto">
          <a:xfrm>
            <a:off x="203200" y="914401"/>
            <a:ext cx="6197600" cy="3970318"/>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wrap="square"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3600">
                <a:solidFill>
                  <a:schemeClr val="tx2"/>
                </a:solidFill>
                <a:latin typeface="Times New Roman" panose="02020603050405020304" pitchFamily="18" charset="0"/>
              </a:rPr>
              <a:t>Etika është posaçërisht e rëndësishme për kontabilitetin sepse</a:t>
            </a:r>
            <a:r>
              <a:rPr lang="en-US" altLang="en-US" sz="3600">
                <a:solidFill>
                  <a:schemeClr val="tx2"/>
                </a:solidFill>
                <a:latin typeface="Times New Roman" panose="02020603050405020304" pitchFamily="18" charset="0"/>
              </a:rPr>
              <a:t> </a:t>
            </a:r>
            <a:r>
              <a:rPr lang="sq-AL" altLang="en-US" sz="3600">
                <a:solidFill>
                  <a:schemeClr val="tx2"/>
                </a:solidFill>
                <a:latin typeface="Times New Roman" panose="02020603050405020304" pitchFamily="18" charset="0"/>
              </a:rPr>
              <a:t>saktësia e informatës së kontabilitetit varet nga sinqeriteti i atyre që i përgatisin, raportojnë dhe auditojnë ato informata</a:t>
            </a:r>
            <a:r>
              <a:rPr lang="en-US" altLang="en-US" sz="3600">
                <a:solidFill>
                  <a:schemeClr val="tx2"/>
                </a:solidFill>
                <a:latin typeface="Times New Roman" panose="02020603050405020304" pitchFamily="18" charset="0"/>
              </a:rPr>
              <a:t>.</a:t>
            </a:r>
          </a:p>
        </p:txBody>
      </p:sp>
      <p:pic>
        <p:nvPicPr>
          <p:cNvPr id="147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981201"/>
            <a:ext cx="3352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EAF011-1B97-48A7-85B3-B95A2B65C876}" type="slidenum">
              <a:rPr lang="sq-AL" smtClean="0"/>
              <a:t>98</a:t>
            </a:fld>
            <a:endParaRPr lang="sq-AL"/>
          </a:p>
        </p:txBody>
      </p:sp>
    </p:spTree>
    <p:extLst>
      <p:ext uri="{BB962C8B-B14F-4D97-AF65-F5344CB8AC3E}">
        <p14:creationId xmlns:p14="http://schemas.microsoft.com/office/powerpoint/2010/main" val="162005991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a:xfrm>
            <a:off x="3200400" y="228600"/>
            <a:ext cx="5791200" cy="762000"/>
          </a:xfrm>
          <a:solidFill>
            <a:srgbClr val="000099"/>
          </a:solidFill>
          <a:ln cap="flat">
            <a:solidFill>
              <a:schemeClr val="tx1"/>
            </a:solidFill>
          </a:ln>
          <a:effectLst>
            <a:outerShdw dist="107763" dir="2700000" algn="ctr" rotWithShape="0">
              <a:schemeClr val="tx2"/>
            </a:outerShdw>
          </a:effectLst>
        </p:spPr>
        <p:txBody>
          <a:bodyPr rtlCol="0">
            <a:normAutofit/>
          </a:bodyPr>
          <a:lstStyle/>
          <a:p>
            <a:pPr>
              <a:defRPr/>
            </a:pPr>
            <a:r>
              <a:rPr lang="sq-AL" b="1" dirty="0">
                <a:solidFill>
                  <a:schemeClr val="bg1"/>
                </a:solidFill>
                <a:effectLst>
                  <a:outerShdw blurRad="38100" dist="38100" dir="2700000" algn="tl">
                    <a:srgbClr val="000000"/>
                  </a:outerShdw>
                </a:effectLst>
              </a:rPr>
              <a:t>Etika e kontabilistit</a:t>
            </a:r>
            <a:endParaRPr lang="en-US" b="1" dirty="0">
              <a:solidFill>
                <a:schemeClr val="bg1"/>
              </a:solidFill>
              <a:effectLst>
                <a:outerShdw blurRad="38100" dist="38100" dir="2700000" algn="tl">
                  <a:srgbClr val="000000"/>
                </a:outerShdw>
              </a:effectLst>
            </a:endParaRPr>
          </a:p>
        </p:txBody>
      </p:sp>
      <p:sp>
        <p:nvSpPr>
          <p:cNvPr id="871427" name="Rectangle 3"/>
          <p:cNvSpPr>
            <a:spLocks noGrp="1" noChangeArrowheads="1"/>
          </p:cNvSpPr>
          <p:nvPr>
            <p:ph idx="1"/>
          </p:nvPr>
        </p:nvSpPr>
        <p:spPr>
          <a:xfrm>
            <a:off x="3200401" y="2209801"/>
            <a:ext cx="6848475" cy="2994025"/>
          </a:xfrm>
        </p:spPr>
        <p:txBody>
          <a:bodyPr/>
          <a:lstStyle/>
          <a:p>
            <a:pPr marL="400050" indent="-400050">
              <a:buClr>
                <a:schemeClr val="tx1"/>
              </a:buClr>
              <a:buNone/>
            </a:pPr>
            <a:r>
              <a:rPr lang="en-US" altLang="en-US"/>
              <a:t>1.	</a:t>
            </a:r>
            <a:r>
              <a:rPr lang="sq-AL" altLang="en-US"/>
              <a:t>Mënjanon gabimet e vogla etike</a:t>
            </a:r>
            <a:r>
              <a:rPr lang="en-US" altLang="en-US"/>
              <a:t>.</a:t>
            </a:r>
          </a:p>
          <a:p>
            <a:pPr marL="400050" indent="-400050">
              <a:buClr>
                <a:schemeClr val="tx1"/>
              </a:buClr>
              <a:buNone/>
            </a:pPr>
            <a:r>
              <a:rPr lang="en-US" altLang="en-US"/>
              <a:t>2.	</a:t>
            </a:r>
            <a:r>
              <a:rPr lang="sq-AL" altLang="en-US"/>
              <a:t>Përqendrohet në reputacionin e juaj afat gjatë</a:t>
            </a:r>
            <a:r>
              <a:rPr lang="en-US" altLang="en-US"/>
              <a:t>.</a:t>
            </a:r>
          </a:p>
          <a:p>
            <a:pPr marL="400050" indent="-400050">
              <a:buClr>
                <a:schemeClr val="tx1"/>
              </a:buClr>
              <a:buNone/>
            </a:pPr>
            <a:r>
              <a:rPr lang="en-US" altLang="en-US"/>
              <a:t>3.	</a:t>
            </a:r>
            <a:r>
              <a:rPr lang="sq-AL" altLang="en-US"/>
              <a:t>Ju mund të pritni të keni pasoja nga mbajtja e një pozicioni etik</a:t>
            </a:r>
            <a:r>
              <a:rPr lang="en-US" altLang="en-US"/>
              <a:t>.</a:t>
            </a:r>
          </a:p>
        </p:txBody>
      </p:sp>
      <p:sp>
        <p:nvSpPr>
          <p:cNvPr id="2" name="Slide Number Placeholder 1"/>
          <p:cNvSpPr>
            <a:spLocks noGrp="1"/>
          </p:cNvSpPr>
          <p:nvPr>
            <p:ph type="sldNum" sz="quarter" idx="12"/>
          </p:nvPr>
        </p:nvSpPr>
        <p:spPr/>
        <p:txBody>
          <a:bodyPr/>
          <a:lstStyle/>
          <a:p>
            <a:fld id="{30EAF011-1B97-48A7-85B3-B95A2B65C876}" type="slidenum">
              <a:rPr lang="sq-AL" smtClean="0"/>
              <a:t>99</a:t>
            </a:fld>
            <a:endParaRPr lang="sq-AL"/>
          </a:p>
        </p:txBody>
      </p:sp>
    </p:spTree>
    <p:extLst>
      <p:ext uri="{BB962C8B-B14F-4D97-AF65-F5344CB8AC3E}">
        <p14:creationId xmlns:p14="http://schemas.microsoft.com/office/powerpoint/2010/main" val="185542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71427">
                                            <p:txEl>
                                              <p:pRg st="0" end="0"/>
                                            </p:txEl>
                                          </p:spTgt>
                                        </p:tgtEl>
                                        <p:attrNameLst>
                                          <p:attrName>style.visibility</p:attrName>
                                        </p:attrNameLst>
                                      </p:cBhvr>
                                      <p:to>
                                        <p:strVal val="visible"/>
                                      </p:to>
                                    </p:set>
                                    <p:animEffect transition="in" filter="slide(fromTop)">
                                      <p:cBhvr>
                                        <p:cTn id="7" dur="500"/>
                                        <p:tgtEl>
                                          <p:spTgt spid="87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71427">
                                            <p:txEl>
                                              <p:pRg st="1" end="1"/>
                                            </p:txEl>
                                          </p:spTgt>
                                        </p:tgtEl>
                                        <p:attrNameLst>
                                          <p:attrName>style.visibility</p:attrName>
                                        </p:attrNameLst>
                                      </p:cBhvr>
                                      <p:to>
                                        <p:strVal val="visible"/>
                                      </p:to>
                                    </p:set>
                                    <p:animEffect transition="in" filter="slide(fromTop)">
                                      <p:cBhvr>
                                        <p:cTn id="12" dur="500"/>
                                        <p:tgtEl>
                                          <p:spTgt spid="87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71427">
                                            <p:txEl>
                                              <p:pRg st="2" end="2"/>
                                            </p:txEl>
                                          </p:spTgt>
                                        </p:tgtEl>
                                        <p:attrNameLst>
                                          <p:attrName>style.visibility</p:attrName>
                                        </p:attrNameLst>
                                      </p:cBhvr>
                                      <p:to>
                                        <p:strVal val="visible"/>
                                      </p:to>
                                    </p:set>
                                    <p:animEffect transition="in" filter="slide(fromTop)">
                                      <p:cBhvr>
                                        <p:cTn id="17" dur="500"/>
                                        <p:tgtEl>
                                          <p:spTgt spid="871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4258</Words>
  <Application>Microsoft Office PowerPoint</Application>
  <PresentationFormat>Widescreen</PresentationFormat>
  <Paragraphs>737</Paragraphs>
  <Slides>103</Slides>
  <Notes>47</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6</vt:i4>
      </vt:variant>
      <vt:variant>
        <vt:lpstr>Slide Titles</vt:lpstr>
      </vt:variant>
      <vt:variant>
        <vt:i4>103</vt:i4>
      </vt:variant>
    </vt:vector>
  </HeadingPairs>
  <TitlesOfParts>
    <vt:vector size="129" baseType="lpstr">
      <vt:lpstr>Algerian</vt:lpstr>
      <vt:lpstr>Andalus</vt:lpstr>
      <vt:lpstr>Aptos</vt:lpstr>
      <vt:lpstr>Arial</vt:lpstr>
      <vt:lpstr>Arial Black</vt:lpstr>
      <vt:lpstr>Arial Unicode MS</vt:lpstr>
      <vt:lpstr>Bodoni MT</vt:lpstr>
      <vt:lpstr>Calibri</vt:lpstr>
      <vt:lpstr>Calibri Light</vt:lpstr>
      <vt:lpstr>Century Gothic</vt:lpstr>
      <vt:lpstr>Comic Sans MS</vt:lpstr>
      <vt:lpstr>Monotype Sorts</vt:lpstr>
      <vt:lpstr>Symbol</vt:lpstr>
      <vt:lpstr>Tahoma</vt:lpstr>
      <vt:lpstr>Times New Roman</vt:lpstr>
      <vt:lpstr>Trebuchet MS</vt:lpstr>
      <vt:lpstr>Verdana</vt:lpstr>
      <vt:lpstr>Wingdings</vt:lpstr>
      <vt:lpstr>Wingdings 2</vt:lpstr>
      <vt:lpstr>Office Theme</vt:lpstr>
      <vt:lpstr>Worksheet</vt:lpstr>
      <vt:lpstr>Microsoft ClipArt Gallery</vt:lpstr>
      <vt:lpstr>Clip</vt:lpstr>
      <vt:lpstr>Microsoft Excel Chart</vt:lpstr>
      <vt:lpstr>WordArt</vt:lpstr>
      <vt:lpstr>Microsoft Excel Worksheet</vt:lpstr>
      <vt:lpstr>PowerPoint Presentation</vt:lpstr>
      <vt:lpstr>Prezantimi njoftues</vt:lpstr>
      <vt:lpstr>Metodologjia e punës</vt:lpstr>
      <vt:lpstr>Mënyra e vlerësimit</vt:lpstr>
      <vt:lpstr>Literatura dhe Web sajtet</vt:lpstr>
      <vt:lpstr>PowerPoint Presentation</vt:lpstr>
      <vt:lpstr>PowerPoint Presentation</vt:lpstr>
      <vt:lpstr>Zanafilla e kontabilitetit të dyfishtë</vt:lpstr>
      <vt:lpstr>Zanafilla e kontabilitetit të dyfishtë</vt:lpstr>
      <vt:lpstr>PowerPoint Presentation</vt:lpstr>
      <vt:lpstr>PowerPoint Presentation</vt:lpstr>
      <vt:lpstr>PowerPoint Presentation</vt:lpstr>
      <vt:lpstr>PowerPoint Presentation</vt:lpstr>
      <vt:lpstr>Nocioni i kontabilitetit</vt:lpstr>
      <vt:lpstr>PowerPoint Presentation</vt:lpstr>
      <vt:lpstr>PowerPoint Presentation</vt:lpstr>
      <vt:lpstr>Natyra e kontabilitetit</vt:lpstr>
      <vt:lpstr>Natyra e kontabilitetit</vt:lpstr>
      <vt:lpstr>PowerPoint Presentation</vt:lpstr>
      <vt:lpstr>PowerPoint Presentation</vt:lpstr>
      <vt:lpstr>PowerPoint Presentation</vt:lpstr>
      <vt:lpstr>PowerPoint Presentation</vt:lpstr>
      <vt:lpstr>PowerPoint Presentation</vt:lpstr>
      <vt:lpstr>PowerPoint Presentation</vt:lpstr>
      <vt:lpstr>Kontabiliteti...</vt:lpstr>
      <vt:lpstr>Kontabiliteti – gjuhë e biznesit...</vt:lpstr>
      <vt:lpstr>PowerPoint Presentation</vt:lpstr>
      <vt:lpstr>PowerPoint Presentation</vt:lpstr>
      <vt:lpstr>PowerPoint Presentation</vt:lpstr>
      <vt:lpstr>PowerPoint Presentation</vt:lpstr>
      <vt:lpstr>PowerPoint Presentation</vt:lpstr>
      <vt:lpstr>PowerPoint Presentation</vt:lpstr>
      <vt:lpstr>Përshkrimi i kontabilitetit</vt:lpstr>
      <vt:lpstr>Kontabiliteti – gjuhë e biznesit</vt:lpstr>
      <vt:lpstr>Kontabiliteti – gjuhë e biznesit</vt:lpstr>
      <vt:lpstr>Ndikimi i kontabilitetit</vt:lpstr>
      <vt:lpstr>PowerPoint Presentation</vt:lpstr>
      <vt:lpstr>Fushat e kontabilitetit</vt:lpstr>
      <vt:lpstr>PowerPoint Presentation</vt:lpstr>
      <vt:lpstr> Sistemi i kontabilitetit</vt:lpstr>
      <vt:lpstr>PowerPoint Presentation</vt:lpstr>
      <vt:lpstr>PowerPoint Presentation</vt:lpstr>
      <vt:lpstr>DALLIMET NË MES TË  KONTABILITETIT MENAXHERIAL DHE  KONTABILITETIT FINANCIAR</vt:lpstr>
      <vt:lpstr>PowerPoint Presentation</vt:lpstr>
      <vt:lpstr>PowerPoint Presentation</vt:lpstr>
      <vt:lpstr>PowerPoint Presentation</vt:lpstr>
      <vt:lpstr>PowerPoint Presentation</vt:lpstr>
      <vt:lpstr> Katër pasqyrat bazike financiare dhe</vt:lpstr>
      <vt:lpstr> Pasqyrat bazike financiare</vt:lpstr>
      <vt:lpstr>PowerPoint Presentation</vt:lpstr>
      <vt:lpstr>PowerPoint Presentation</vt:lpstr>
      <vt:lpstr>PowerPoint Presentation</vt:lpstr>
      <vt:lpstr>KONTABILITETI  I PËRGJEGJËSISË</vt:lpstr>
      <vt:lpstr>PowerPoint Presentation</vt:lpstr>
      <vt:lpstr>INFORMACIONI KONTABËL</vt:lpstr>
      <vt:lpstr>Biznesi dhe investimet</vt:lpstr>
      <vt:lpstr>PowerPoint Presentation</vt:lpstr>
      <vt:lpstr>PowerPoint Presentation</vt:lpstr>
      <vt:lpstr>PowerPoint Presentation</vt:lpstr>
      <vt:lpstr>PowerPoint Presentation</vt:lpstr>
      <vt:lpstr>INFORMACIONI KONTABËL</vt:lpstr>
      <vt:lpstr>PowerPoint Presentation</vt:lpstr>
      <vt:lpstr>PowerPoint Presentation</vt:lpstr>
      <vt:lpstr>PowerPoint Presentation</vt:lpstr>
      <vt:lpstr>PowerPoint Presentation</vt:lpstr>
      <vt:lpstr>Format e organizimit</vt:lpstr>
      <vt:lpstr>Format e organizimit</vt:lpstr>
      <vt:lpstr>Format e organizimit të biznesit</vt:lpstr>
      <vt:lpstr>Bizneset individuale</vt:lpstr>
      <vt:lpstr>Ortakëria</vt:lpstr>
      <vt:lpstr>Ortakëritë tipike</vt:lpstr>
      <vt:lpstr>Korporatat</vt:lpstr>
      <vt:lpstr>Korporatat</vt:lpstr>
      <vt:lpstr>Përparësitë e korporatës</vt:lpstr>
      <vt:lpstr>PowerPoint Presentation</vt:lpstr>
      <vt:lpstr>Kush dominon?</vt:lpstr>
      <vt:lpstr>Zhvillimi i kontabilitetit financiar dhe standardeve të raportimit</vt:lpstr>
      <vt:lpstr>Udhërrëfyesi i përgjithshëm për kontabilitetin financiar</vt:lpstr>
      <vt:lpstr>Përcaktimi i hershëm i standardeve</vt:lpstr>
      <vt:lpstr>Organi kryesor përcaktues i kontabilitetit në SHBA</vt:lpstr>
      <vt:lpstr>Këshilli për standardet financiare dhe kontabël (FASB)</vt:lpstr>
      <vt:lpstr>Këshilli ndërkombëtar i standardeve të kontabilitetit (IASB)</vt:lpstr>
      <vt:lpstr>Komiteti ndërkombëtar i standardeve të kontabilitetit (IASC)</vt:lpstr>
      <vt:lpstr>Agjencia qeveritare në SHBA që mbikëqyrë tregun financiar</vt:lpstr>
      <vt:lpstr>Themelimi i standardeve të kontabilitetit dhe procesi i politikave</vt:lpstr>
      <vt:lpstr>Mos harroni…   GAAP janë rregullat</vt:lpstr>
      <vt:lpstr>Etika në kontabilitet</vt:lpstr>
      <vt:lpstr>Kontabiliteti financiar dhe etika profesionale</vt:lpstr>
      <vt:lpstr>Kodi i etikës për kontabilistët </vt:lpstr>
      <vt:lpstr>Rëndësia e etikës profesionale</vt:lpstr>
      <vt:lpstr>Parimi i çmuarjes</vt:lpstr>
      <vt:lpstr>Parimi i objektivitetit</vt:lpstr>
      <vt:lpstr>Parimi i aftësisë profesionale</vt:lpstr>
      <vt:lpstr>Parimi i besueshmërisë</vt:lpstr>
      <vt:lpstr>Parimi i sjelljes profesionale</vt:lpstr>
      <vt:lpstr>Parimi i kompetencës</vt:lpstr>
      <vt:lpstr>Karakteristikat profesionale të kontabilistit</vt:lpstr>
      <vt:lpstr>PowerPoint Presentation</vt:lpstr>
      <vt:lpstr>Etika e kontabilistit</vt:lpstr>
      <vt:lpstr>PowerPoint Presentation</vt:lpstr>
      <vt:lpstr>PowerPoint Presentation</vt:lpstr>
      <vt:lpstr>PowerPoint Presentation</vt:lpstr>
      <vt:lpstr>Fundi i ligjëratës  - ju faleminderit!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IT-EK</dc:creator>
  <cp:lastModifiedBy>Muhamet Aliu</cp:lastModifiedBy>
  <cp:revision>44</cp:revision>
  <dcterms:created xsi:type="dcterms:W3CDTF">2021-02-23T13:47:54Z</dcterms:created>
  <dcterms:modified xsi:type="dcterms:W3CDTF">2025-02-19T12:00:03Z</dcterms:modified>
</cp:coreProperties>
</file>