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60" r:id="rId5"/>
    <p:sldId id="259" r:id="rId6"/>
    <p:sldId id="520" r:id="rId7"/>
    <p:sldId id="521" r:id="rId8"/>
    <p:sldId id="528" r:id="rId9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61975-0C81-4812-BD24-C90918E303D5}" type="datetimeFigureOut">
              <a:rPr lang="sq-AL" smtClean="0"/>
              <a:t>12.10.2023</a:t>
            </a:fld>
            <a:endParaRPr lang="sq-A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q-A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553D1-D25C-419B-973B-6BF1BFA35BD4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16544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C20464B-23F9-4D15-A13D-77EE15F12357}" type="slidenum">
              <a:rPr lang="sq-AL" altLang="en-US" smtClean="0"/>
              <a:pPr>
                <a:defRPr/>
              </a:pPr>
              <a:t>8</a:t>
            </a:fld>
            <a:endParaRPr lang="sq-AL" altLang="en-US"/>
          </a:p>
        </p:txBody>
      </p:sp>
    </p:spTree>
    <p:extLst>
      <p:ext uri="{BB962C8B-B14F-4D97-AF65-F5344CB8AC3E}">
        <p14:creationId xmlns:p14="http://schemas.microsoft.com/office/powerpoint/2010/main" val="319436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F1208-E928-9EDD-91F1-113647F54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26DCC1-8F96-214B-D405-13EB55C79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3ED2D-F580-40FE-13D5-C75124F9C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B1DF-7DCC-43E4-8E6A-4AD9F1DB1AC4}" type="datetime1">
              <a:rPr lang="sq-AL" smtClean="0"/>
              <a:t>12.10.2023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56AF8D-D0DD-D6D2-ABC3-A542D91B1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FC737-4189-3622-DA8A-5F00CA59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58170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E2EF4-880B-12A0-18A3-EF10CD75F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32EB89-2A30-8326-172E-3D0E1F266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FB8BC-956D-4FA4-3839-20D2DB713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E508-E402-428C-A618-10C02A464EB0}" type="datetime1">
              <a:rPr lang="sq-AL" smtClean="0"/>
              <a:t>12.10.2023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740B8-A71A-838A-8478-8D77E8D8F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8D8A7-3C10-B52D-6C6B-CAE1B95D5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38071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A80D5F-A2A6-7380-FBBF-C2604B25F1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32C6B2-8F66-1748-1415-8430F7D1C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E1FFC-B878-79E4-EDDA-D91C9303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A973-6909-4485-BE9B-5EBC4CA67A7C}" type="datetime1">
              <a:rPr lang="sq-AL" smtClean="0"/>
              <a:t>12.10.2023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80B001-C21F-4F7A-7626-DAF355640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13402-C551-86F5-843A-A9FBCC88D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95481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D8FFF-DD8A-A644-F05A-A91D82794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FBDAE-8A25-F03A-399F-FECC4C214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E4BCD-771C-DB5F-2D19-0ECBEEFAA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4A65C-BC90-4391-8CC2-8CA05707C9E4}" type="datetime1">
              <a:rPr lang="sq-AL" smtClean="0"/>
              <a:t>12.10.2023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98785-161E-C7FD-2CF3-E70313DB6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22A92-B5B0-5C7C-1E6F-E2BBE8AB3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6730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86F2A-7CC0-33C8-4F38-2D3EBC78C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0CEC4-5C89-4361-853C-92CCCB5BA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E4C4B7-2FCF-6EDA-32E0-E4A5C0579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C76FD-21B6-465E-BECA-1EBCDB98F929}" type="datetime1">
              <a:rPr lang="sq-AL" smtClean="0"/>
              <a:t>12.10.2023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2333A4-22A2-55C5-0686-EE87B9F29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5CB5E-0822-43C6-9A08-D74A672F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83132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ED8D8-82B5-1DBC-2F2D-D222254E5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626EC2-D1B9-F549-7EC6-C59AD9C82B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C5101-415C-F217-4AE3-DBBE9B59E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42F4A4-CE26-5723-405B-D9D4DD53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1EF1B-05D6-41CC-9E9C-357EF2411CD5}" type="datetime1">
              <a:rPr lang="sq-AL" smtClean="0"/>
              <a:t>12.10.2023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AE14E-7AD6-E925-8371-01D81A819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A81E4-D05B-E8D7-6AC0-462851498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2427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A1188-10F8-1609-4546-E5E6989C0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0E9972-6BED-50ED-09AE-223558AE1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C6F4D-FCDD-E74F-D47F-EA7E922843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E8F00C-3CE1-0DF5-7276-5900378E96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4D7FA9-6A8B-5A10-050F-140B004213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2C4219-F277-3941-B765-0FD448AC7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8746-CB5D-4300-B9CE-2205B934E149}" type="datetime1">
              <a:rPr lang="sq-AL" smtClean="0"/>
              <a:t>12.10.2023</a:t>
            </a:fld>
            <a:endParaRPr lang="sq-A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2713FB-10E0-CD6A-82ED-7CA22D69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09D4DC-8845-4292-37DB-FDB99323E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3482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C513-F0B7-E28B-47AE-37D9DFA75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D085D8-2571-8949-6AF1-F6EBB4BED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07388-6B2B-4B39-B2A0-F8BF8C9149B3}" type="datetime1">
              <a:rPr lang="sq-AL" smtClean="0"/>
              <a:t>12.10.2023</a:t>
            </a:fld>
            <a:endParaRPr lang="sq-A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0EFC3-0E5C-C768-0DA9-30D9DF08E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C95703-CBCD-12AC-BC26-B29BB1FC1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31180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64A977-099B-ED55-AE35-9519C2F9F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44E10-B5AE-4D8E-BE57-B7C4F8E1B950}" type="datetime1">
              <a:rPr lang="sq-AL" smtClean="0"/>
              <a:t>12.10.2023</a:t>
            </a:fld>
            <a:endParaRPr lang="sq-A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4DB52-234A-7320-F26D-E628A36EC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AE6444-F9F4-A3DB-63E1-5D7437B6B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5591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7CAFB-40BF-BADD-956D-90744D9FD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97D85-31E2-9824-991C-17211AC61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CC08F0-6FFF-B23D-E505-B5DEB55A19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8A8F7F-8164-0299-7C30-7BFB2F53B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02B78-895A-4159-94F1-2D571CBFE9AC}" type="datetime1">
              <a:rPr lang="sq-AL" smtClean="0"/>
              <a:t>12.10.2023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F6415-B006-E105-89EB-FF063C18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E320E-429D-44D7-C832-3A6EE35C6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09188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B8683-0ABD-EFF9-7342-1205DD3C0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5C5643-6F7C-911E-B700-224481049F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35C37-6632-FDAE-052B-E14673CB45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12D03-B73A-C083-C15F-2625DDE9E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3BF2C-4614-4EA0-B5B5-0D7083B5FBC5}" type="datetime1">
              <a:rPr lang="sq-AL" smtClean="0"/>
              <a:t>12.10.2023</a:t>
            </a:fld>
            <a:endParaRPr lang="sq-A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935645-FECC-6635-C816-34E16DBE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1F5B1-FF1B-873B-9FEB-482EC6FBE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74017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D0812C-461B-6D5E-D304-12745012B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q-A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6BE249-99CB-7172-130D-2F04F0E4A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q-A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263B6-0CA8-EFF7-9C3C-8BF024031F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8408B-A1BB-45BD-A1AC-71DB65A1867F}" type="datetime1">
              <a:rPr lang="sq-AL" smtClean="0"/>
              <a:t>12.10.2023</a:t>
            </a:fld>
            <a:endParaRPr lang="sq-A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12543-96DF-D9B3-70E2-77FEDB240C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FD725-38ED-087F-64DA-48E4F18D73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DCC8C-F325-41A7-BB34-D101CD5E4FA3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94574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64D2E-609E-480F-9576-FF634824A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4861" y="1122364"/>
            <a:ext cx="6990521" cy="1168980"/>
          </a:xfrm>
        </p:spPr>
        <p:txBody>
          <a:bodyPr>
            <a:noAutofit/>
          </a:bodyPr>
          <a:lstStyle/>
          <a:p>
            <a:r>
              <a:rPr lang="sq-A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Qeverisja korporative dhe risku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C56F24-32DD-64AC-D8B3-65210EE486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2155" y="2771426"/>
            <a:ext cx="7139609" cy="1655762"/>
          </a:xfrm>
        </p:spPr>
        <p:txBody>
          <a:bodyPr>
            <a:norm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Departamenti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KONTABILITET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sudimeve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Msc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sq-AL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CA4C73B-A7BB-69BF-9273-4642EC4A5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9058" y="496956"/>
            <a:ext cx="4808079" cy="586408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28C4BB3-459D-9002-4A92-C635AA8F8F1F}"/>
              </a:ext>
            </a:extLst>
          </p:cNvPr>
          <p:cNvSpPr txBox="1">
            <a:spLocks/>
          </p:cNvSpPr>
          <p:nvPr/>
        </p:nvSpPr>
        <p:spPr>
          <a:xfrm>
            <a:off x="7089058" y="2911407"/>
            <a:ext cx="4808079" cy="11689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q-AL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Qeverisja korporative dhe risku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69A1BCF-6AA0-E182-F273-6EE91DB2E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39BEFDA-B970-4E49-6C57-E50F6AC9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1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837434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1"/>
            <a:ext cx="10515600" cy="795081"/>
          </a:xfrm>
        </p:spPr>
        <p:txBody>
          <a:bodyPr>
            <a:normAutofit/>
          </a:bodyPr>
          <a:lstStyle/>
          <a:p>
            <a:r>
              <a:rPr lang="sq-AL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Metodologjia e mësimdhënies: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08322-6029-B2B2-263C-9B8BCE24F3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1140542"/>
            <a:ext cx="10793361" cy="5036421"/>
          </a:xfrm>
        </p:spPr>
        <p:txBody>
          <a:bodyPr>
            <a:normAutofit/>
          </a:bodyPr>
          <a:lstStyle/>
          <a:p>
            <a:pPr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Mësimdhënia do të zhvillohet përmes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ligjëratës,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detyrave praktike,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interpretimeve individuale e grupore,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punimit të seminareve,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vetëvlerësimeve periodike. </a:t>
            </a:r>
            <a:endParaRPr lang="en-US" sz="3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lvl="1" algn="just"/>
            <a:r>
              <a:rPr lang="sq-AL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Përmes kësaj metodologjie synojmë</a:t>
            </a:r>
            <a:r>
              <a:rPr lang="en-US" sz="3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685800" lvl="2" algn="just"/>
            <a:r>
              <a:rPr lang="sq-AL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krijimin e raporteve ndërvepruese profesor–student si dhe </a:t>
            </a:r>
            <a:endParaRPr lang="en-US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85800" lvl="2" algn="just"/>
            <a:r>
              <a:rPr lang="sq-AL" sz="2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student-student.</a:t>
            </a:r>
            <a:endParaRPr lang="sq-AL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88EE3D-34A3-3032-8B43-F3C210CB8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2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285024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502262"/>
          </a:xfrm>
        </p:spPr>
        <p:txBody>
          <a:bodyPr>
            <a:normAutofit fontScale="90000"/>
          </a:bodyPr>
          <a:lstStyle/>
          <a:p>
            <a:r>
              <a:rPr lang="sq-AL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Metodat e vlerësimit: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48F11BE-869E-CEB5-EDAC-32714BCCC7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5543932"/>
              </p:ext>
            </p:extLst>
          </p:nvPr>
        </p:nvGraphicFramePr>
        <p:xfrm>
          <a:off x="324465" y="847725"/>
          <a:ext cx="11189109" cy="5508625"/>
        </p:xfrm>
        <a:graphic>
          <a:graphicData uri="http://schemas.openxmlformats.org/drawingml/2006/table">
            <a:tbl>
              <a:tblPr firstRow="1" firstCol="1" bandRow="1"/>
              <a:tblGrid>
                <a:gridCol w="11189109">
                  <a:extLst>
                    <a:ext uri="{9D8B030D-6E8A-4147-A177-3AD203B41FA5}">
                      <a16:colId xmlns:a16="http://schemas.microsoft.com/office/drawing/2014/main" val="1842296775"/>
                    </a:ext>
                  </a:extLst>
                </a:gridCol>
              </a:tblGrid>
              <a:tr h="3674300">
                <a:tc>
                  <a:txBody>
                    <a:bodyPr/>
                    <a:lstStyle/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duhet të jenë pjesëmarrës aktivë të procesit mësimor.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Mësimi aktiv kërkon që studentët të reflektojnë mbi gjërat që diskutohen e jo të jenë pranues pasivë të informative që u jepen.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inkuraj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ohen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të shtrojnë pyetje.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Funksionalizimi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ës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grupore,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 të diskutojnë çështjet relevante dhe të këmbejnë mendimet e tyre. </a:t>
                      </a:r>
                      <a:endParaRPr lang="en-US" sz="2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031875" marR="0" indent="-4572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Studentët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araprakisht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uhet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ë </a:t>
                      </a:r>
                      <a:r>
                        <a:rPr lang="sq-AL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lex</a:t>
                      </a:r>
                      <a:r>
                        <a:rPr lang="en-US" sz="26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ojnë</a:t>
                      </a:r>
                      <a:r>
                        <a:rPr lang="en-US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literaturën relevante të lëndës.</a:t>
                      </a:r>
                      <a:endParaRPr lang="sq-AL" sz="2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9038709"/>
                  </a:ext>
                </a:extLst>
              </a:tr>
              <a:tr h="183432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Vlerësimi i studentëve konsiston në: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Pjesëmarrja në ligjërata:		obligative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Punimi seminarik:			20 pikë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tabLst>
                          <a:tab pos="457200" algn="l"/>
                        </a:tabLst>
                      </a:pPr>
                      <a:r>
                        <a:rPr lang="sq-AL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Provimi (Testi me shkrim):		80 pikë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949143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FA255-31F5-C3F6-EA47-4C620B836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3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501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E8533-476B-9CC6-2E62-E4FE6855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5462"/>
            <a:ext cx="10515600" cy="450952"/>
          </a:xfrm>
        </p:spPr>
        <p:txBody>
          <a:bodyPr>
            <a:normAutofit fontScale="90000"/>
          </a:bodyPr>
          <a:lstStyle/>
          <a:p>
            <a:r>
              <a:rPr kumimoji="0" lang="sq-AL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sq-A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B187C55-D282-8415-60C9-400ADC1DD5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441597"/>
              </p:ext>
            </p:extLst>
          </p:nvPr>
        </p:nvGraphicFramePr>
        <p:xfrm>
          <a:off x="471948" y="1061885"/>
          <a:ext cx="11021962" cy="5653828"/>
        </p:xfrm>
        <a:graphic>
          <a:graphicData uri="http://schemas.openxmlformats.org/drawingml/2006/table">
            <a:tbl>
              <a:tblPr firstRow="1" firstCol="1" bandRow="1"/>
              <a:tblGrid>
                <a:gridCol w="1818473">
                  <a:extLst>
                    <a:ext uri="{9D8B030D-6E8A-4147-A177-3AD203B41FA5}">
                      <a16:colId xmlns:a16="http://schemas.microsoft.com/office/drawing/2014/main" val="362160460"/>
                    </a:ext>
                  </a:extLst>
                </a:gridCol>
                <a:gridCol w="9203489">
                  <a:extLst>
                    <a:ext uri="{9D8B030D-6E8A-4147-A177-3AD203B41FA5}">
                      <a16:colId xmlns:a16="http://schemas.microsoft.com/office/drawing/2014/main" val="861564374"/>
                    </a:ext>
                  </a:extLst>
                </a:gridCol>
              </a:tblGrid>
              <a:tr h="10056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bazë: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ACCA, P1 (2006). Qeverisja, risku dhe etika,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Get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Through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Guides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Ltd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Blake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ews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Richmond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sq-AL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Surrey</a:t>
                      </a:r>
                      <a:r>
                        <a:rPr lang="sq-AL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TW9 3GA, UK.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002835"/>
                  </a:ext>
                </a:extLst>
              </a:tr>
              <a:tr h="464819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 shtesë:</a:t>
                      </a:r>
                      <a:endParaRPr lang="sq-AL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Anthony Tarantino (2008). Governance Risk and Compliance Handbook, John Wiley &amp; Sons, Inc, New Jersey.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John Fraser, Betty J. Simkins (2010). Enterprise Risk Management, John Wiley &amp; Sons, Inc., Hoboken,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Gregory H.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Duckert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(2011). Practical Enterprise Risk Management A Business Process Approach, John Wiley &amp; Sons, Inc., Hoboken, </a:t>
                      </a: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Jersey.</a:t>
                      </a:r>
                      <a:endParaRPr lang="sq-AL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0311411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9F941-3E76-EB42-A451-55C3E682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4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722029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727180-BF1F-599A-B010-C68AEEC09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190F09A-6DD6-4A6F-10EE-E909FD78DF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576602"/>
              </p:ext>
            </p:extLst>
          </p:nvPr>
        </p:nvGraphicFramePr>
        <p:xfrm>
          <a:off x="471948" y="275304"/>
          <a:ext cx="11051458" cy="6373559"/>
        </p:xfrm>
        <a:graphic>
          <a:graphicData uri="http://schemas.openxmlformats.org/drawingml/2006/table">
            <a:tbl>
              <a:tblPr firstRow="1" firstCol="1" bandRow="1"/>
              <a:tblGrid>
                <a:gridCol w="1598817">
                  <a:extLst>
                    <a:ext uri="{9D8B030D-6E8A-4147-A177-3AD203B41FA5}">
                      <a16:colId xmlns:a16="http://schemas.microsoft.com/office/drawing/2014/main" val="1260750584"/>
                    </a:ext>
                  </a:extLst>
                </a:gridCol>
                <a:gridCol w="9452641">
                  <a:extLst>
                    <a:ext uri="{9D8B030D-6E8A-4147-A177-3AD203B41FA5}">
                      <a16:colId xmlns:a16="http://schemas.microsoft.com/office/drawing/2014/main" val="2722703517"/>
                    </a:ext>
                  </a:extLst>
                </a:gridCol>
              </a:tblGrid>
              <a:tr h="19205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Ligjërata që do të zhvillohet</a:t>
                      </a:r>
                      <a:endParaRPr lang="sq-A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9755159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Objekti i qeverisjes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566365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2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Marrëdhëniet e agjencisë dhe teoritë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636903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3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Bordi i drejtorëve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464832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4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Komitetet e bordit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5247885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5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Kompensimi i drejtorëve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0416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6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Qasje të ndryshme ndaj qeverisjes korporative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4527030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7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Qeverisja korporative dhe përgjegjësia shoqërore e korporatës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3103589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8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Qeverisja: raportimi dhe shpalosja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880763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9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Sistemet e kontrollit të menaxhmentit në qeverisjes korporative</a:t>
                      </a:r>
                      <a:endParaRPr lang="sq-A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776080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10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Kontrolli i brendshëm, raportimi financiar, auditimi dhe pajtueshmëria në qeverisjen korporative 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6583076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11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Risku dhe procesi i menaxhimit të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293722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12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Kategoritë e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4359859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13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Përcaktimi dhe monitorimi i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8154970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14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sq-AL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Metodat e kontrollimit dhe zvogëlimit të riskut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9960976"/>
                  </a:ext>
                </a:extLst>
              </a:tr>
              <a:tr h="3741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Java: 15</a:t>
                      </a:r>
                      <a:endParaRPr lang="sq-AL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Mënjanimi, mbajtja dhe modelimi i riskut</a:t>
                      </a:r>
                      <a:endParaRPr lang="sq-AL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836" marR="488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2477468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8A4EC-E673-C33D-AF7B-B548BFAF5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DCC8C-F325-41A7-BB34-D101CD5E4FA3}" type="slidenum">
              <a:rPr lang="sq-AL" smtClean="0"/>
              <a:t>5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469136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41527"/>
            <a:ext cx="8229600" cy="99566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Qeverisja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korporative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risku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sq-AL" sz="2400" b="1" dirty="0">
                <a:latin typeface="Times New Roman" pitchFamily="18" charset="0"/>
                <a:cs typeface="Times New Roman" pitchFamily="18" charset="0"/>
              </a:rPr>
              <a:t>DIAGRAMI NDËRLIDHËS I SHKATHTËSIVE KRYESORE</a:t>
            </a:r>
            <a:br>
              <a:rPr lang="en-US" sz="2400" b="1" dirty="0">
                <a:latin typeface="Times New Roman" pitchFamily="18" charset="0"/>
                <a:cs typeface="Times New Roman" pitchFamily="18" charset="0"/>
              </a:rPr>
            </a:b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B75E1-24F3-4E1C-BC85-B8C86E3C5F3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grpSp>
        <p:nvGrpSpPr>
          <p:cNvPr id="3" name="Group 404"/>
          <p:cNvGrpSpPr>
            <a:grpSpLocks/>
          </p:cNvGrpSpPr>
          <p:nvPr/>
        </p:nvGrpSpPr>
        <p:grpSpPr bwMode="auto">
          <a:xfrm>
            <a:off x="727587" y="1130710"/>
            <a:ext cx="10520516" cy="5270090"/>
            <a:chOff x="881" y="1899"/>
            <a:chExt cx="9871" cy="3811"/>
          </a:xfrm>
        </p:grpSpPr>
        <p:grpSp>
          <p:nvGrpSpPr>
            <p:cNvPr id="4" name="Group 511"/>
            <p:cNvGrpSpPr>
              <a:grpSpLocks/>
            </p:cNvGrpSpPr>
            <p:nvPr/>
          </p:nvGrpSpPr>
          <p:grpSpPr bwMode="auto">
            <a:xfrm>
              <a:off x="889" y="1907"/>
              <a:ext cx="9856" cy="3796"/>
              <a:chOff x="889" y="1907"/>
              <a:chExt cx="9856" cy="3796"/>
            </a:xfrm>
          </p:grpSpPr>
          <p:sp>
            <p:nvSpPr>
              <p:cNvPr id="406" name="Freeform 512"/>
              <p:cNvSpPr>
                <a:spLocks/>
              </p:cNvSpPr>
              <p:nvPr/>
            </p:nvSpPr>
            <p:spPr bwMode="auto">
              <a:xfrm>
                <a:off x="889" y="1907"/>
                <a:ext cx="9856" cy="3796"/>
              </a:xfrm>
              <a:custGeom>
                <a:avLst/>
                <a:gdLst>
                  <a:gd name="T0" fmla="*/ 9856 w 9856"/>
                  <a:gd name="T1" fmla="*/ 1907 h 3796"/>
                  <a:gd name="T2" fmla="*/ 0 w 9856"/>
                  <a:gd name="T3" fmla="*/ 1907 h 3796"/>
                  <a:gd name="T4" fmla="*/ 0 w 9856"/>
                  <a:gd name="T5" fmla="*/ 5702 h 3796"/>
                  <a:gd name="T6" fmla="*/ 9856 w 9856"/>
                  <a:gd name="T7" fmla="*/ 5702 h 3796"/>
                  <a:gd name="T8" fmla="*/ 9856 w 9856"/>
                  <a:gd name="T9" fmla="*/ 1907 h 37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856" h="3796">
                    <a:moveTo>
                      <a:pt x="9856" y="0"/>
                    </a:moveTo>
                    <a:lnTo>
                      <a:pt x="0" y="0"/>
                    </a:lnTo>
                    <a:lnTo>
                      <a:pt x="0" y="3795"/>
                    </a:lnTo>
                    <a:lnTo>
                      <a:pt x="9856" y="3795"/>
                    </a:lnTo>
                    <a:lnTo>
                      <a:pt x="9856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/>
              </a:p>
            </p:txBody>
          </p:sp>
          <p:grpSp>
            <p:nvGrpSpPr>
              <p:cNvPr id="6" name="Group 513"/>
              <p:cNvGrpSpPr>
                <a:grpSpLocks/>
              </p:cNvGrpSpPr>
              <p:nvPr/>
            </p:nvGrpSpPr>
            <p:grpSpPr bwMode="auto">
              <a:xfrm>
                <a:off x="2607" y="2275"/>
                <a:ext cx="6240" cy="540"/>
                <a:chOff x="2607" y="2275"/>
                <a:chExt cx="6240" cy="540"/>
              </a:xfrm>
            </p:grpSpPr>
            <p:sp>
              <p:nvSpPr>
                <p:cNvPr id="408" name="Freeform 514"/>
                <p:cNvSpPr>
                  <a:spLocks/>
                </p:cNvSpPr>
                <p:nvPr/>
              </p:nvSpPr>
              <p:spPr bwMode="auto">
                <a:xfrm>
                  <a:off x="2607" y="2275"/>
                  <a:ext cx="6240" cy="540"/>
                </a:xfrm>
                <a:custGeom>
                  <a:avLst/>
                  <a:gdLst>
                    <a:gd name="T0" fmla="*/ 0 w 6240"/>
                    <a:gd name="T1" fmla="*/ 2815 h 540"/>
                    <a:gd name="T2" fmla="*/ 6240 w 6240"/>
                    <a:gd name="T3" fmla="*/ 2815 h 540"/>
                    <a:gd name="T4" fmla="*/ 6240 w 6240"/>
                    <a:gd name="T5" fmla="*/ 2275 h 540"/>
                    <a:gd name="T6" fmla="*/ 0 w 6240"/>
                    <a:gd name="T7" fmla="*/ 2275 h 540"/>
                    <a:gd name="T8" fmla="*/ 0 w 6240"/>
                    <a:gd name="T9" fmla="*/ 2815 h 54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6240" h="540">
                      <a:moveTo>
                        <a:pt x="0" y="540"/>
                      </a:moveTo>
                      <a:lnTo>
                        <a:pt x="6240" y="540"/>
                      </a:lnTo>
                      <a:lnTo>
                        <a:pt x="6240" y="0"/>
                      </a:lnTo>
                      <a:lnTo>
                        <a:pt x="0" y="0"/>
                      </a:lnTo>
                      <a:lnTo>
                        <a:pt x="0" y="540"/>
                      </a:lnTo>
                      <a:close/>
                    </a:path>
                  </a:pathLst>
                </a:custGeom>
                <a:ln>
                  <a:headEnd/>
                  <a:tailEnd/>
                </a:ln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algn="ctr"/>
                  <a:r>
                    <a:rPr lang="sq-AL" sz="2400" dirty="0">
                      <a:latin typeface="Arial" pitchFamily="34" charset="0"/>
                      <a:ea typeface="Times New Roman" pitchFamily="18" charset="0"/>
                      <a:cs typeface="Times New Roman" pitchFamily="18" charset="0"/>
                    </a:rPr>
                    <a:t>Qeverisja dhe përgjegjësia </a:t>
                  </a:r>
                  <a:r>
                    <a:rPr lang="sq-AL" sz="2400" b="1" dirty="0">
                      <a:latin typeface="Arial" pitchFamily="34" charset="0"/>
                      <a:ea typeface="Times New Roman" pitchFamily="18" charset="0"/>
                      <a:cs typeface="Times New Roman" pitchFamily="18" charset="0"/>
                    </a:rPr>
                    <a:t>(A)</a:t>
                  </a:r>
                  <a:endParaRPr lang="sq-AL" sz="2400" dirty="0">
                    <a:latin typeface="Arial" pitchFamily="34" charset="0"/>
                    <a:cs typeface="Arial" pitchFamily="34" charset="0"/>
                  </a:endParaRPr>
                </a:p>
                <a:p>
                  <a:endParaRPr lang="en-US" sz="2400" dirty="0"/>
                </a:p>
              </p:txBody>
            </p:sp>
            <p:grpSp>
              <p:nvGrpSpPr>
                <p:cNvPr id="7" name="Group 515"/>
                <p:cNvGrpSpPr>
                  <a:grpSpLocks/>
                </p:cNvGrpSpPr>
                <p:nvPr/>
              </p:nvGrpSpPr>
              <p:grpSpPr bwMode="auto">
                <a:xfrm>
                  <a:off x="2607" y="2275"/>
                  <a:ext cx="6240" cy="540"/>
                  <a:chOff x="2607" y="2275"/>
                  <a:chExt cx="6240" cy="540"/>
                </a:xfrm>
              </p:grpSpPr>
              <p:sp>
                <p:nvSpPr>
                  <p:cNvPr id="410" name="Freeform 516"/>
                  <p:cNvSpPr>
                    <a:spLocks/>
                  </p:cNvSpPr>
                  <p:nvPr/>
                </p:nvSpPr>
                <p:spPr bwMode="auto">
                  <a:xfrm>
                    <a:off x="2607" y="2275"/>
                    <a:ext cx="6240" cy="540"/>
                  </a:xfrm>
                  <a:custGeom>
                    <a:avLst/>
                    <a:gdLst>
                      <a:gd name="T0" fmla="*/ 6240 w 6240"/>
                      <a:gd name="T1" fmla="*/ 2275 h 540"/>
                      <a:gd name="T2" fmla="*/ 0 w 6240"/>
                      <a:gd name="T3" fmla="*/ 2275 h 540"/>
                      <a:gd name="T4" fmla="*/ 0 w 6240"/>
                      <a:gd name="T5" fmla="*/ 2815 h 540"/>
                      <a:gd name="T6" fmla="*/ 6240 w 6240"/>
                      <a:gd name="T7" fmla="*/ 2815 h 540"/>
                      <a:gd name="T8" fmla="*/ 6240 w 6240"/>
                      <a:gd name="T9" fmla="*/ 2275 h 540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6240" h="540">
                        <a:moveTo>
                          <a:pt x="6240" y="0"/>
                        </a:moveTo>
                        <a:lnTo>
                          <a:pt x="0" y="0"/>
                        </a:lnTo>
                        <a:lnTo>
                          <a:pt x="0" y="540"/>
                        </a:lnTo>
                        <a:lnTo>
                          <a:pt x="6240" y="540"/>
                        </a:lnTo>
                        <a:lnTo>
                          <a:pt x="6240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 sz="2400"/>
                  </a:p>
                </p:txBody>
              </p:sp>
              <p:grpSp>
                <p:nvGrpSpPr>
                  <p:cNvPr id="8" name="Group 517"/>
                  <p:cNvGrpSpPr>
                    <a:grpSpLocks/>
                  </p:cNvGrpSpPr>
                  <p:nvPr/>
                </p:nvGrpSpPr>
                <p:grpSpPr bwMode="auto">
                  <a:xfrm>
                    <a:off x="6327" y="3355"/>
                    <a:ext cx="3360" cy="720"/>
                    <a:chOff x="6327" y="3355"/>
                    <a:chExt cx="3360" cy="720"/>
                  </a:xfrm>
                </p:grpSpPr>
                <p:sp>
                  <p:nvSpPr>
                    <p:cNvPr id="412" name="Freeform 518"/>
                    <p:cNvSpPr>
                      <a:spLocks/>
                    </p:cNvSpPr>
                    <p:nvPr/>
                  </p:nvSpPr>
                  <p:spPr bwMode="auto">
                    <a:xfrm>
                      <a:off x="6327" y="3355"/>
                      <a:ext cx="3360" cy="720"/>
                    </a:xfrm>
                    <a:custGeom>
                      <a:avLst/>
                      <a:gdLst>
                        <a:gd name="T0" fmla="*/ 0 w 3360"/>
                        <a:gd name="T1" fmla="*/ 4075 h 720"/>
                        <a:gd name="T2" fmla="*/ 3360 w 3360"/>
                        <a:gd name="T3" fmla="*/ 4075 h 720"/>
                        <a:gd name="T4" fmla="*/ 3360 w 3360"/>
                        <a:gd name="T5" fmla="*/ 3355 h 720"/>
                        <a:gd name="T6" fmla="*/ 0 w 3360"/>
                        <a:gd name="T7" fmla="*/ 3355 h 720"/>
                        <a:gd name="T8" fmla="*/ 0 w 3360"/>
                        <a:gd name="T9" fmla="*/ 4075 h 72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3360" h="720">
                          <a:moveTo>
                            <a:pt x="0" y="720"/>
                          </a:moveTo>
                          <a:lnTo>
                            <a:pt x="3360" y="720"/>
                          </a:lnTo>
                          <a:lnTo>
                            <a:pt x="3360" y="0"/>
                          </a:lnTo>
                          <a:lnTo>
                            <a:pt x="0" y="0"/>
                          </a:lnTo>
                          <a:lnTo>
                            <a:pt x="0" y="720"/>
                          </a:lnTo>
                          <a:close/>
                        </a:path>
                      </a:pathLst>
                    </a:custGeom>
                    <a:ln>
                      <a:headEnd/>
                      <a:tailEnd/>
                    </a:ln>
                  </p:spPr>
                  <p:style>
                    <a:lnRef idx="1">
                      <a:schemeClr val="accent5"/>
                    </a:lnRef>
                    <a:fillRef idx="2">
                      <a:schemeClr val="accent5"/>
                    </a:fillRef>
                    <a:effectRef idx="1">
                      <a:schemeClr val="accent5"/>
                    </a:effectRef>
                    <a:fontRef idx="minor">
                      <a:schemeClr val="dk1"/>
                    </a:fontRef>
                  </p:style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lvl="0" algn="ctr" eaLnBrk="1" hangingPunct="1"/>
                      <a:r>
                        <a:rPr lang="sq-AL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Identifikim, vlerësimi dhe kontrollimi i ri</a:t>
                      </a:r>
                      <a:r>
                        <a:rPr lang="en-US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sq-AL" sz="2000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kut </a:t>
                      </a:r>
                      <a:r>
                        <a:rPr lang="sq-AL" sz="2000" b="1" dirty="0">
                          <a:latin typeface="Arial" pitchFamily="34" charset="0"/>
                          <a:ea typeface="Times New Roman" pitchFamily="18" charset="0"/>
                          <a:cs typeface="Times New Roman" pitchFamily="18" charset="0"/>
                        </a:rPr>
                        <a:t>(C dhe D)</a:t>
                      </a:r>
                      <a:endParaRPr lang="sq-AL" sz="2000" dirty="0">
                        <a:latin typeface="Arial" pitchFamily="34" charset="0"/>
                        <a:ea typeface="Arial" pitchFamily="34" charset="0"/>
                        <a:cs typeface="Arial" pitchFamily="34" charset="0"/>
                      </a:endParaRPr>
                    </a:p>
                    <a:p>
                      <a:pPr lvl="0" algn="ctr"/>
                      <a:br>
                        <a:rPr lang="sq-AL" sz="2400" dirty="0">
                          <a:latin typeface="Arial" pitchFamily="34" charset="0"/>
                          <a:ea typeface="Arial" pitchFamily="34" charset="0"/>
                          <a:cs typeface="Arial" pitchFamily="34" charset="0"/>
                        </a:rPr>
                      </a:br>
                      <a:endParaRPr lang="en-US" sz="2400" dirty="0"/>
                    </a:p>
                  </p:txBody>
                </p:sp>
                <p:grpSp>
                  <p:nvGrpSpPr>
                    <p:cNvPr id="9" name="Group 51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6327" y="3355"/>
                      <a:ext cx="3360" cy="720"/>
                      <a:chOff x="6327" y="3355"/>
                      <a:chExt cx="3360" cy="720"/>
                    </a:xfrm>
                  </p:grpSpPr>
                  <p:sp>
                    <p:nvSpPr>
                      <p:cNvPr id="414" name="Freeform 520"/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6327" y="3355"/>
                        <a:ext cx="3360" cy="720"/>
                      </a:xfrm>
                      <a:custGeom>
                        <a:avLst/>
                        <a:gdLst>
                          <a:gd name="T0" fmla="*/ 3360 w 3360"/>
                          <a:gd name="T1" fmla="*/ 3355 h 720"/>
                          <a:gd name="T2" fmla="*/ 0 w 3360"/>
                          <a:gd name="T3" fmla="*/ 3355 h 720"/>
                          <a:gd name="T4" fmla="*/ 0 w 3360"/>
                          <a:gd name="T5" fmla="*/ 4075 h 720"/>
                          <a:gd name="T6" fmla="*/ 3360 w 3360"/>
                          <a:gd name="T7" fmla="*/ 4075 h 720"/>
                          <a:gd name="T8" fmla="*/ 3360 w 3360"/>
                          <a:gd name="T9" fmla="*/ 3355 h 72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0" t="0" r="r" b="b"/>
                        <a:pathLst>
                          <a:path w="3360" h="720">
                            <a:moveTo>
                              <a:pt x="3360" y="0"/>
                            </a:moveTo>
                            <a:lnTo>
                              <a:pt x="0" y="0"/>
                            </a:lnTo>
                            <a:lnTo>
                              <a:pt x="0" y="720"/>
                            </a:lnTo>
                            <a:lnTo>
                              <a:pt x="3360" y="720"/>
                            </a:lnTo>
                            <a:lnTo>
                              <a:pt x="3360" y="0"/>
                            </a:lnTo>
                            <a:close/>
                          </a:path>
                        </a:pathLst>
                      </a:cu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 sz="2400"/>
                      </a:p>
                    </p:txBody>
                  </p:sp>
                  <p:grpSp>
                    <p:nvGrpSpPr>
                      <p:cNvPr id="10" name="Group 52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767" y="3355"/>
                        <a:ext cx="3360" cy="720"/>
                        <a:chOff x="1767" y="3355"/>
                        <a:chExt cx="3360" cy="720"/>
                      </a:xfrm>
                    </p:grpSpPr>
                    <p:sp>
                      <p:nvSpPr>
                        <p:cNvPr id="416" name="Freeform 522"/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1767" y="3355"/>
                          <a:ext cx="3360" cy="720"/>
                        </a:xfrm>
                        <a:custGeom>
                          <a:avLst/>
                          <a:gdLst>
                            <a:gd name="T0" fmla="*/ 0 w 3360"/>
                            <a:gd name="T1" fmla="*/ 4075 h 720"/>
                            <a:gd name="T2" fmla="*/ 3360 w 3360"/>
                            <a:gd name="T3" fmla="*/ 4075 h 720"/>
                            <a:gd name="T4" fmla="*/ 3360 w 3360"/>
                            <a:gd name="T5" fmla="*/ 3355 h 720"/>
                            <a:gd name="T6" fmla="*/ 0 w 3360"/>
                            <a:gd name="T7" fmla="*/ 3355 h 720"/>
                            <a:gd name="T8" fmla="*/ 0 w 3360"/>
                            <a:gd name="T9" fmla="*/ 4075 h 720"/>
                            <a:gd name="T10" fmla="*/ 0 60000 65536"/>
                            <a:gd name="T11" fmla="*/ 0 60000 65536"/>
                            <a:gd name="T12" fmla="*/ 0 60000 65536"/>
                            <a:gd name="T13" fmla="*/ 0 60000 65536"/>
                            <a:gd name="T14" fmla="*/ 0 60000 65536"/>
                          </a:gdLst>
                          <a:ahLst/>
                          <a:cxnLst>
                            <a:cxn ang="T10">
                              <a:pos x="T0" y="T1"/>
                            </a:cxn>
                            <a:cxn ang="T11">
                              <a:pos x="T2" y="T3"/>
                            </a:cxn>
                            <a:cxn ang="T12">
                              <a:pos x="T4" y="T5"/>
                            </a:cxn>
                            <a:cxn ang="T13">
                              <a:pos x="T6" y="T7"/>
                            </a:cxn>
                            <a:cxn ang="T14">
                              <a:pos x="T8" y="T9"/>
                            </a:cxn>
                          </a:cxnLst>
                          <a:rect l="0" t="0" r="r" b="b"/>
                          <a:pathLst>
                            <a:path w="3360" h="720">
                              <a:moveTo>
                                <a:pt x="0" y="720"/>
                              </a:moveTo>
                              <a:lnTo>
                                <a:pt x="3360" y="720"/>
                              </a:lnTo>
                              <a:lnTo>
                                <a:pt x="3360" y="0"/>
                              </a:lnTo>
                              <a:lnTo>
                                <a:pt x="0" y="0"/>
                              </a:lnTo>
                              <a:lnTo>
                                <a:pt x="0" y="720"/>
                              </a:lnTo>
                              <a:close/>
                            </a:path>
                          </a:pathLst>
                        </a:custGeom>
                        <a:ln>
                          <a:headEnd/>
                          <a:tailEnd/>
                        </a:ln>
                      </p:spPr>
                      <p:style>
                        <a:lnRef idx="1">
                          <a:schemeClr val="accent3"/>
                        </a:lnRef>
                        <a:fillRef idx="2">
                          <a:schemeClr val="accent3"/>
                        </a:fillRef>
                        <a:effectRef idx="1">
                          <a:schemeClr val="accent3"/>
                        </a:effectRef>
                        <a:fontRef idx="minor">
                          <a:schemeClr val="dk1"/>
                        </a:fontRef>
                      </p:style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lvl="0" algn="ctr" eaLnBrk="1" hangingPunct="1"/>
                          <a:r>
                            <a:rPr lang="sq-AL" sz="2000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Kontrolli i brendshëm dhe </a:t>
                          </a:r>
                          <a:endParaRPr lang="en-US" sz="2000" dirty="0"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pPr lvl="0" algn="ctr"/>
                          <a:r>
                            <a:rPr lang="sq-AL" sz="2000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rishikimi </a:t>
                          </a:r>
                          <a:r>
                            <a:rPr lang="sq-AL" sz="2000" b="1" dirty="0">
                              <a:latin typeface="Arial" pitchFamily="34" charset="0"/>
                              <a:ea typeface="Times New Roman" pitchFamily="18" charset="0"/>
                              <a:cs typeface="Times New Roman" pitchFamily="18" charset="0"/>
                            </a:rPr>
                            <a:t>(B)</a:t>
                          </a:r>
                          <a:endParaRPr lang="sq-AL" sz="2000" dirty="0"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endParaRPr lang="en-US" sz="2400" dirty="0"/>
                        </a:p>
                      </p:txBody>
                    </p:sp>
                    <p:grpSp>
                      <p:nvGrpSpPr>
                        <p:cNvPr id="11" name="Group 52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1767" y="3355"/>
                          <a:ext cx="3360" cy="720"/>
                          <a:chOff x="1767" y="3355"/>
                          <a:chExt cx="3360" cy="720"/>
                        </a:xfrm>
                      </p:grpSpPr>
                      <p:sp>
                        <p:nvSpPr>
                          <p:cNvPr id="418" name="Freeform 524"/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1767" y="3355"/>
                            <a:ext cx="3360" cy="720"/>
                          </a:xfrm>
                          <a:custGeom>
                            <a:avLst/>
                            <a:gdLst>
                              <a:gd name="T0" fmla="*/ 3360 w 3360"/>
                              <a:gd name="T1" fmla="*/ 3355 h 720"/>
                              <a:gd name="T2" fmla="*/ 0 w 3360"/>
                              <a:gd name="T3" fmla="*/ 3355 h 720"/>
                              <a:gd name="T4" fmla="*/ 0 w 3360"/>
                              <a:gd name="T5" fmla="*/ 4075 h 720"/>
                              <a:gd name="T6" fmla="*/ 3360 w 3360"/>
                              <a:gd name="T7" fmla="*/ 4075 h 720"/>
                              <a:gd name="T8" fmla="*/ 3360 w 3360"/>
                              <a:gd name="T9" fmla="*/ 3355 h 720"/>
                              <a:gd name="T10" fmla="*/ 0 60000 65536"/>
                              <a:gd name="T11" fmla="*/ 0 60000 65536"/>
                              <a:gd name="T12" fmla="*/ 0 60000 65536"/>
                              <a:gd name="T13" fmla="*/ 0 60000 65536"/>
                              <a:gd name="T14" fmla="*/ 0 60000 65536"/>
                            </a:gdLst>
                            <a:ahLst/>
                            <a:cxnLst>
                              <a:cxn ang="T10">
                                <a:pos x="T0" y="T1"/>
                              </a:cxn>
                              <a:cxn ang="T11">
                                <a:pos x="T2" y="T3"/>
                              </a:cxn>
                              <a:cxn ang="T12">
                                <a:pos x="T4" y="T5"/>
                              </a:cxn>
                              <a:cxn ang="T13">
                                <a:pos x="T6" y="T7"/>
                              </a:cxn>
                              <a:cxn ang="T14">
                                <a:pos x="T8" y="T9"/>
                              </a:cxn>
                            </a:cxnLst>
                            <a:rect l="0" t="0" r="r" b="b"/>
                            <a:pathLst>
                              <a:path w="3360" h="720">
                                <a:moveTo>
                                  <a:pt x="3360" y="0"/>
                                </a:moveTo>
                                <a:lnTo>
                                  <a:pt x="0" y="0"/>
                                </a:lnTo>
                                <a:lnTo>
                                  <a:pt x="0" y="720"/>
                                </a:lnTo>
                                <a:lnTo>
                                  <a:pt x="3360" y="720"/>
                                </a:lnTo>
                                <a:lnTo>
                                  <a:pt x="3360" y="0"/>
                                </a:lnTo>
                                <a:close/>
                              </a:path>
                            </a:pathLst>
                          </a:custGeom>
                          <a:noFill/>
                          <a:ln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en-US" sz="2400"/>
                          </a:p>
                        </p:txBody>
                      </p:sp>
                      <p:grpSp>
                        <p:nvGrpSpPr>
                          <p:cNvPr id="12" name="Group 52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887" y="4795"/>
                            <a:ext cx="7800" cy="540"/>
                            <a:chOff x="1887" y="4795"/>
                            <a:chExt cx="7800" cy="540"/>
                          </a:xfrm>
                        </p:grpSpPr>
                        <p:sp>
                          <p:nvSpPr>
                            <p:cNvPr id="420" name="Freeform 526"/>
                            <p:cNvSpPr>
                              <a:spLocks/>
                            </p:cNvSpPr>
                            <p:nvPr/>
                          </p:nvSpPr>
                          <p:spPr bwMode="auto">
                            <a:xfrm>
                              <a:off x="1887" y="4795"/>
                              <a:ext cx="7800" cy="540"/>
                            </a:xfrm>
                            <a:custGeom>
                              <a:avLst/>
                              <a:gdLst>
                                <a:gd name="T0" fmla="*/ 0 w 7800"/>
                                <a:gd name="T1" fmla="*/ 5335 h 540"/>
                                <a:gd name="T2" fmla="*/ 7800 w 7800"/>
                                <a:gd name="T3" fmla="*/ 5335 h 540"/>
                                <a:gd name="T4" fmla="*/ 7800 w 7800"/>
                                <a:gd name="T5" fmla="*/ 4795 h 540"/>
                                <a:gd name="T6" fmla="*/ 0 w 7800"/>
                                <a:gd name="T7" fmla="*/ 4795 h 540"/>
                                <a:gd name="T8" fmla="*/ 0 w 7800"/>
                                <a:gd name="T9" fmla="*/ 5335 h 540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0" t="0" r="r" b="b"/>
                              <a:pathLst>
                                <a:path w="7800" h="540">
                                  <a:moveTo>
                                    <a:pt x="0" y="540"/>
                                  </a:moveTo>
                                  <a:lnTo>
                                    <a:pt x="7800" y="540"/>
                                  </a:lnTo>
                                  <a:lnTo>
                                    <a:pt x="7800" y="0"/>
                                  </a:lnTo>
                                  <a:lnTo>
                                    <a:pt x="0" y="0"/>
                                  </a:lnTo>
                                  <a:lnTo>
                                    <a:pt x="0" y="540"/>
                                  </a:lnTo>
                                  <a:close/>
                                </a:path>
                              </a:pathLst>
                            </a:custGeom>
                            <a:solidFill>
                              <a:srgbClr val="FFFFFF"/>
                            </a:solidFill>
                            <a:ln w="9525">
                              <a:noFill/>
                              <a:round/>
                              <a:headEnd/>
                              <a:tailEnd/>
                            </a:ln>
                          </p:spPr>
                          <p:txBody>
                            <a:bodyPr vert="horz" wrap="square" lIns="91440" tIns="45720" rIns="91440" bIns="45720" numCol="1" anchor="t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endParaRPr lang="en-US" sz="2400" dirty="0"/>
                            </a:p>
                          </p:txBody>
                        </p:sp>
                        <p:grpSp>
                          <p:nvGrpSpPr>
                            <p:cNvPr id="13" name="Group 527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1887" y="4795"/>
                              <a:ext cx="7800" cy="540"/>
                              <a:chOff x="1887" y="4795"/>
                              <a:chExt cx="7800" cy="540"/>
                            </a:xfrm>
                          </p:grpSpPr>
                          <p:sp>
                            <p:nvSpPr>
                              <p:cNvPr id="422" name="Freeform 528"/>
                              <p:cNvSpPr>
                                <a:spLocks/>
                              </p:cNvSpPr>
                              <p:nvPr/>
                            </p:nvSpPr>
                            <p:spPr bwMode="auto">
                              <a:xfrm>
                                <a:off x="1887" y="4795"/>
                                <a:ext cx="7800" cy="540"/>
                              </a:xfrm>
                              <a:custGeom>
                                <a:avLst/>
                                <a:gdLst>
                                  <a:gd name="T0" fmla="*/ 7800 w 7800"/>
                                  <a:gd name="T1" fmla="*/ 4795 h 540"/>
                                  <a:gd name="T2" fmla="*/ 0 w 7800"/>
                                  <a:gd name="T3" fmla="*/ 4795 h 540"/>
                                  <a:gd name="T4" fmla="*/ 0 w 7800"/>
                                  <a:gd name="T5" fmla="*/ 5335 h 540"/>
                                  <a:gd name="T6" fmla="*/ 7800 w 7800"/>
                                  <a:gd name="T7" fmla="*/ 5335 h 540"/>
                                  <a:gd name="T8" fmla="*/ 7800 w 7800"/>
                                  <a:gd name="T9" fmla="*/ 4795 h 540"/>
                                  <a:gd name="T10" fmla="*/ 0 60000 65536"/>
                                  <a:gd name="T11" fmla="*/ 0 60000 65536"/>
                                  <a:gd name="T12" fmla="*/ 0 60000 65536"/>
                                  <a:gd name="T13" fmla="*/ 0 60000 65536"/>
                                  <a:gd name="T14" fmla="*/ 0 60000 65536"/>
                                </a:gdLst>
                                <a:ahLst/>
                                <a:cxnLst>
                                  <a:cxn ang="T10">
                                    <a:pos x="T0" y="T1"/>
                                  </a:cxn>
                                  <a:cxn ang="T11">
                                    <a:pos x="T2" y="T3"/>
                                  </a:cxn>
                                  <a:cxn ang="T12">
                                    <a:pos x="T4" y="T5"/>
                                  </a:cxn>
                                  <a:cxn ang="T13">
                                    <a:pos x="T6" y="T7"/>
                                  </a:cxn>
                                  <a:cxn ang="T14">
                                    <a:pos x="T8" y="T9"/>
                                  </a:cxn>
                                </a:cxnLst>
                                <a:rect l="0" t="0" r="r" b="b"/>
                                <a:pathLst>
                                  <a:path w="7800" h="540">
                                    <a:moveTo>
                                      <a:pt x="7800" y="0"/>
                                    </a:moveTo>
                                    <a:lnTo>
                                      <a:pt x="0" y="0"/>
                                    </a:lnTo>
                                    <a:lnTo>
                                      <a:pt x="0" y="540"/>
                                    </a:lnTo>
                                    <a:lnTo>
                                      <a:pt x="7800" y="540"/>
                                    </a:lnTo>
                                    <a:lnTo>
                                      <a:pt x="7800" y="0"/>
                                    </a:lnTo>
                                    <a:close/>
                                  </a:path>
                                </a:pathLst>
                              </a:custGeom>
                              <a:ln>
                                <a:headEnd/>
                                <a:tailEnd/>
                              </a:ln>
                            </p:spPr>
                            <p:style>
                              <a:lnRef idx="1">
                                <a:schemeClr val="accent6"/>
                              </a:lnRef>
                              <a:fillRef idx="2">
                                <a:schemeClr val="accent6"/>
                              </a:fillRef>
                              <a:effectRef idx="1">
                                <a:schemeClr val="accent6"/>
                              </a:effectRef>
                              <a:fontRef idx="minor">
                                <a:schemeClr val="dk1"/>
                              </a:fontRef>
                            </p:style>
                            <p:txBody>
                              <a:bodyPr vert="horz" wrap="square" lIns="91440" tIns="45720" rIns="91440" bIns="45720" numCol="1" anchor="t" anchorCtr="0" compatLnSpc="1">
                                <a:prstTxWarp prst="textNoShape">
                                  <a:avLst/>
                                </a:prstTxWarp>
                              </a:bodyPr>
                              <a:lstStyle/>
                              <a:p>
                                <a:endParaRPr lang="en-US" sz="2400"/>
                              </a:p>
                            </p:txBody>
                          </p:sp>
                          <p:grpSp>
                            <p:nvGrpSpPr>
                              <p:cNvPr id="14" name="Group 529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1520" y="2485"/>
                                <a:ext cx="1087" cy="2587"/>
                                <a:chOff x="1520" y="2485"/>
                                <a:chExt cx="1087" cy="2587"/>
                              </a:xfrm>
                            </p:grpSpPr>
                            <p:sp>
                              <p:nvSpPr>
                                <p:cNvPr id="424" name="Freeform 530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376 w 1087"/>
                                    <a:gd name="T1" fmla="*/ 5065 h 2587"/>
                                    <a:gd name="T2" fmla="*/ 373 w 1087"/>
                                    <a:gd name="T3" fmla="*/ 5059 h 2587"/>
                                    <a:gd name="T4" fmla="*/ 367 w 1087"/>
                                    <a:gd name="T5" fmla="*/ 5058 h 2587"/>
                                    <a:gd name="T6" fmla="*/ 16 w 1087"/>
                                    <a:gd name="T7" fmla="*/ 5058 h 2587"/>
                                    <a:gd name="T8" fmla="*/ 16 w 1087"/>
                                    <a:gd name="T9" fmla="*/ 5065 h 2587"/>
                                    <a:gd name="T10" fmla="*/ 367 w 1087"/>
                                    <a:gd name="T11" fmla="*/ 5072 h 2587"/>
                                    <a:gd name="T12" fmla="*/ 373 w 1087"/>
                                    <a:gd name="T13" fmla="*/ 5070 h 2587"/>
                                    <a:gd name="T14" fmla="*/ 376 w 1087"/>
                                    <a:gd name="T15" fmla="*/ 5065 h 2587"/>
                                    <a:gd name="T16" fmla="*/ 0 60000 65536"/>
                                    <a:gd name="T17" fmla="*/ 0 60000 65536"/>
                                    <a:gd name="T18" fmla="*/ 0 60000 65536"/>
                                    <a:gd name="T19" fmla="*/ 0 60000 65536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</a:gdLst>
                                  <a:ahLst/>
                                  <a:cxnLst>
                                    <a:cxn ang="T16">
                                      <a:pos x="T0" y="T1"/>
                                    </a:cxn>
                                    <a:cxn ang="T17">
                                      <a:pos x="T2" y="T3"/>
                                    </a:cxn>
                                    <a:cxn ang="T18">
                                      <a:pos x="T4" y="T5"/>
                                    </a:cxn>
                                    <a:cxn ang="T19">
                                      <a:pos x="T6" y="T7"/>
                                    </a:cxn>
                                    <a:cxn ang="T20">
                                      <a:pos x="T8" y="T9"/>
                                    </a:cxn>
                                    <a:cxn ang="T21">
                                      <a:pos x="T10" y="T11"/>
                                    </a:cxn>
                                    <a:cxn ang="T22">
                                      <a:pos x="T12" y="T13"/>
                                    </a:cxn>
                                    <a:cxn ang="T23">
                                      <a:pos x="T14" y="T15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376" y="2580"/>
                                      </a:moveTo>
                                      <a:lnTo>
                                        <a:pt x="373" y="2574"/>
                                      </a:lnTo>
                                      <a:lnTo>
                                        <a:pt x="367" y="2573"/>
                                      </a:lnTo>
                                      <a:lnTo>
                                        <a:pt x="16" y="2573"/>
                                      </a:lnTo>
                                      <a:lnTo>
                                        <a:pt x="16" y="2580"/>
                                      </a:lnTo>
                                      <a:lnTo>
                                        <a:pt x="367" y="2587"/>
                                      </a:lnTo>
                                      <a:lnTo>
                                        <a:pt x="373" y="2585"/>
                                      </a:lnTo>
                                      <a:lnTo>
                                        <a:pt x="376" y="2580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5" name="Freeform 531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7 w 1087"/>
                                    <a:gd name="T1" fmla="*/ 2538 h 2587"/>
                                    <a:gd name="T2" fmla="*/ 3 w 1087"/>
                                    <a:gd name="T3" fmla="*/ 2539 h 2587"/>
                                    <a:gd name="T4" fmla="*/ 0 w 1087"/>
                                    <a:gd name="T5" fmla="*/ 2545 h 2587"/>
                                    <a:gd name="T6" fmla="*/ 0 w 1087"/>
                                    <a:gd name="T7" fmla="*/ 5065 h 2587"/>
                                    <a:gd name="T8" fmla="*/ 3 w 1087"/>
                                    <a:gd name="T9" fmla="*/ 5070 h 2587"/>
                                    <a:gd name="T10" fmla="*/ 7 w 1087"/>
                                    <a:gd name="T11" fmla="*/ 5072 h 2587"/>
                                    <a:gd name="T12" fmla="*/ 7 w 1087"/>
                                    <a:gd name="T13" fmla="*/ 2552 h 2587"/>
                                    <a:gd name="T14" fmla="*/ 16 w 1087"/>
                                    <a:gd name="T15" fmla="*/ 2545 h 2587"/>
                                    <a:gd name="T16" fmla="*/ 967 w 1087"/>
                                    <a:gd name="T17" fmla="*/ 2538 h 2587"/>
                                    <a:gd name="T18" fmla="*/ 7 w 1087"/>
                                    <a:gd name="T19" fmla="*/ 2538 h 2587"/>
                                    <a:gd name="T20" fmla="*/ 0 60000 65536"/>
                                    <a:gd name="T21" fmla="*/ 0 60000 65536"/>
                                    <a:gd name="T22" fmla="*/ 0 60000 65536"/>
                                    <a:gd name="T23" fmla="*/ 0 60000 65536"/>
                                    <a:gd name="T24" fmla="*/ 0 60000 65536"/>
                                    <a:gd name="T25" fmla="*/ 0 60000 65536"/>
                                    <a:gd name="T26" fmla="*/ 0 60000 65536"/>
                                    <a:gd name="T27" fmla="*/ 0 60000 65536"/>
                                    <a:gd name="T28" fmla="*/ 0 60000 65536"/>
                                    <a:gd name="T29" fmla="*/ 0 60000 65536"/>
                                  </a:gdLst>
                                  <a:ahLst/>
                                  <a:cxnLst>
                                    <a:cxn ang="T20">
                                      <a:pos x="T0" y="T1"/>
                                    </a:cxn>
                                    <a:cxn ang="T21">
                                      <a:pos x="T2" y="T3"/>
                                    </a:cxn>
                                    <a:cxn ang="T22">
                                      <a:pos x="T4" y="T5"/>
                                    </a:cxn>
                                    <a:cxn ang="T23">
                                      <a:pos x="T6" y="T7"/>
                                    </a:cxn>
                                    <a:cxn ang="T24">
                                      <a:pos x="T8" y="T9"/>
                                    </a:cxn>
                                    <a:cxn ang="T25">
                                      <a:pos x="T10" y="T11"/>
                                    </a:cxn>
                                    <a:cxn ang="T26">
                                      <a:pos x="T12" y="T13"/>
                                    </a:cxn>
                                    <a:cxn ang="T27">
                                      <a:pos x="T14" y="T15"/>
                                    </a:cxn>
                                    <a:cxn ang="T28">
                                      <a:pos x="T16" y="T17"/>
                                    </a:cxn>
                                    <a:cxn ang="T29">
                                      <a:pos x="T18" y="T19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7" y="53"/>
                                      </a:moveTo>
                                      <a:lnTo>
                                        <a:pt x="3" y="54"/>
                                      </a:lnTo>
                                      <a:lnTo>
                                        <a:pt x="0" y="60"/>
                                      </a:lnTo>
                                      <a:lnTo>
                                        <a:pt x="0" y="2580"/>
                                      </a:lnTo>
                                      <a:lnTo>
                                        <a:pt x="3" y="2585"/>
                                      </a:lnTo>
                                      <a:lnTo>
                                        <a:pt x="7" y="2587"/>
                                      </a:lnTo>
                                      <a:lnTo>
                                        <a:pt x="7" y="67"/>
                                      </a:lnTo>
                                      <a:lnTo>
                                        <a:pt x="16" y="60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7" y="53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6" name="Freeform 532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88 w 1087"/>
                                    <a:gd name="T1" fmla="*/ 2538 h 2587"/>
                                    <a:gd name="T2" fmla="*/ 993 w 1087"/>
                                    <a:gd name="T3" fmla="*/ 2539 h 2587"/>
                                    <a:gd name="T4" fmla="*/ 1087 w 1087"/>
                                    <a:gd name="T5" fmla="*/ 2545 h 2587"/>
                                    <a:gd name="T6" fmla="*/ 967 w 1087"/>
                                    <a:gd name="T7" fmla="*/ 2485 h 2587"/>
                                    <a:gd name="T8" fmla="*/ 967 w 1087"/>
                                    <a:gd name="T9" fmla="*/ 2538 h 2587"/>
                                    <a:gd name="T10" fmla="*/ 988 w 1087"/>
                                    <a:gd name="T11" fmla="*/ 2538 h 2587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88" y="53"/>
                                      </a:moveTo>
                                      <a:lnTo>
                                        <a:pt x="993" y="54"/>
                                      </a:lnTo>
                                      <a:lnTo>
                                        <a:pt x="1087" y="60"/>
                                      </a:lnTo>
                                      <a:lnTo>
                                        <a:pt x="967" y="0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988" y="53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7" name="Freeform 533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88 w 1087"/>
                                    <a:gd name="T1" fmla="*/ 2552 h 2587"/>
                                    <a:gd name="T2" fmla="*/ 967 w 1087"/>
                                    <a:gd name="T3" fmla="*/ 2552 h 2587"/>
                                    <a:gd name="T4" fmla="*/ 967 w 1087"/>
                                    <a:gd name="T5" fmla="*/ 2605 h 2587"/>
                                    <a:gd name="T6" fmla="*/ 1087 w 1087"/>
                                    <a:gd name="T7" fmla="*/ 2545 h 2587"/>
                                    <a:gd name="T8" fmla="*/ 993 w 1087"/>
                                    <a:gd name="T9" fmla="*/ 2550 h 2587"/>
                                    <a:gd name="T10" fmla="*/ 988 w 1087"/>
                                    <a:gd name="T11" fmla="*/ 2552 h 2587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88" y="67"/>
                                      </a:moveTo>
                                      <a:lnTo>
                                        <a:pt x="967" y="67"/>
                                      </a:lnTo>
                                      <a:lnTo>
                                        <a:pt x="967" y="120"/>
                                      </a:lnTo>
                                      <a:lnTo>
                                        <a:pt x="1087" y="60"/>
                                      </a:lnTo>
                                      <a:lnTo>
                                        <a:pt x="993" y="65"/>
                                      </a:lnTo>
                                      <a:lnTo>
                                        <a:pt x="988" y="67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sp>
                              <p:nvSpPr>
                                <p:cNvPr id="428" name="Freeform 534"/>
                                <p:cNvSpPr>
                                  <a:spLocks/>
                                </p:cNvSpPr>
                                <p:nvPr/>
                              </p:nvSpPr>
                              <p:spPr bwMode="auto">
                                <a:xfrm>
                                  <a:off x="1520" y="2485"/>
                                  <a:ext cx="1087" cy="2587"/>
                                </a:xfrm>
                                <a:custGeom>
                                  <a:avLst/>
                                  <a:gdLst>
                                    <a:gd name="T0" fmla="*/ 993 w 1087"/>
                                    <a:gd name="T1" fmla="*/ 2550 h 2587"/>
                                    <a:gd name="T2" fmla="*/ 1087 w 1087"/>
                                    <a:gd name="T3" fmla="*/ 2545 h 2587"/>
                                    <a:gd name="T4" fmla="*/ 993 w 1087"/>
                                    <a:gd name="T5" fmla="*/ 2539 h 2587"/>
                                    <a:gd name="T6" fmla="*/ 988 w 1087"/>
                                    <a:gd name="T7" fmla="*/ 2538 h 2587"/>
                                    <a:gd name="T8" fmla="*/ 967 w 1087"/>
                                    <a:gd name="T9" fmla="*/ 2538 h 2587"/>
                                    <a:gd name="T10" fmla="*/ 16 w 1087"/>
                                    <a:gd name="T11" fmla="*/ 2545 h 2587"/>
                                    <a:gd name="T12" fmla="*/ 7 w 1087"/>
                                    <a:gd name="T13" fmla="*/ 2552 h 2587"/>
                                    <a:gd name="T14" fmla="*/ 7 w 1087"/>
                                    <a:gd name="T15" fmla="*/ 5072 h 2587"/>
                                    <a:gd name="T16" fmla="*/ 367 w 1087"/>
                                    <a:gd name="T17" fmla="*/ 5072 h 2587"/>
                                    <a:gd name="T18" fmla="*/ 16 w 1087"/>
                                    <a:gd name="T19" fmla="*/ 5065 h 2587"/>
                                    <a:gd name="T20" fmla="*/ 16 w 1087"/>
                                    <a:gd name="T21" fmla="*/ 2552 h 2587"/>
                                    <a:gd name="T22" fmla="*/ 988 w 1087"/>
                                    <a:gd name="T23" fmla="*/ 2552 h 2587"/>
                                    <a:gd name="T24" fmla="*/ 993 w 1087"/>
                                    <a:gd name="T25" fmla="*/ 2550 h 2587"/>
                                    <a:gd name="T26" fmla="*/ 995 w 1087"/>
                                    <a:gd name="T27" fmla="*/ 2545 h 2587"/>
                                    <a:gd name="T28" fmla="*/ 993 w 1087"/>
                                    <a:gd name="T29" fmla="*/ 2550 h 2587"/>
                                    <a:gd name="T30" fmla="*/ 0 60000 65536"/>
                                    <a:gd name="T31" fmla="*/ 0 60000 65536"/>
                                    <a:gd name="T32" fmla="*/ 0 60000 65536"/>
                                    <a:gd name="T33" fmla="*/ 0 60000 65536"/>
                                    <a:gd name="T34" fmla="*/ 0 60000 65536"/>
                                    <a:gd name="T35" fmla="*/ 0 60000 65536"/>
                                    <a:gd name="T36" fmla="*/ 0 60000 65536"/>
                                    <a:gd name="T37" fmla="*/ 0 60000 65536"/>
                                    <a:gd name="T38" fmla="*/ 0 60000 65536"/>
                                    <a:gd name="T39" fmla="*/ 0 60000 65536"/>
                                    <a:gd name="T40" fmla="*/ 0 60000 65536"/>
                                    <a:gd name="T41" fmla="*/ 0 60000 65536"/>
                                    <a:gd name="T42" fmla="*/ 0 60000 65536"/>
                                    <a:gd name="T43" fmla="*/ 0 60000 65536"/>
                                    <a:gd name="T44" fmla="*/ 0 60000 65536"/>
                                  </a:gdLst>
                                  <a:ahLst/>
                                  <a:cxnLst>
                                    <a:cxn ang="T30">
                                      <a:pos x="T0" y="T1"/>
                                    </a:cxn>
                                    <a:cxn ang="T31">
                                      <a:pos x="T2" y="T3"/>
                                    </a:cxn>
                                    <a:cxn ang="T32">
                                      <a:pos x="T4" y="T5"/>
                                    </a:cxn>
                                    <a:cxn ang="T33">
                                      <a:pos x="T6" y="T7"/>
                                    </a:cxn>
                                    <a:cxn ang="T34">
                                      <a:pos x="T8" y="T9"/>
                                    </a:cxn>
                                    <a:cxn ang="T35">
                                      <a:pos x="T10" y="T11"/>
                                    </a:cxn>
                                    <a:cxn ang="T36">
                                      <a:pos x="T12" y="T13"/>
                                    </a:cxn>
                                    <a:cxn ang="T37">
                                      <a:pos x="T14" y="T15"/>
                                    </a:cxn>
                                    <a:cxn ang="T38">
                                      <a:pos x="T16" y="T17"/>
                                    </a:cxn>
                                    <a:cxn ang="T39">
                                      <a:pos x="T18" y="T19"/>
                                    </a:cxn>
                                    <a:cxn ang="T40">
                                      <a:pos x="T20" y="T21"/>
                                    </a:cxn>
                                    <a:cxn ang="T41">
                                      <a:pos x="T22" y="T23"/>
                                    </a:cxn>
                                    <a:cxn ang="T42">
                                      <a:pos x="T24" y="T25"/>
                                    </a:cxn>
                                    <a:cxn ang="T43">
                                      <a:pos x="T26" y="T27"/>
                                    </a:cxn>
                                    <a:cxn ang="T44">
                                      <a:pos x="T28" y="T29"/>
                                    </a:cxn>
                                  </a:cxnLst>
                                  <a:rect l="0" t="0" r="r" b="b"/>
                                  <a:pathLst>
                                    <a:path w="1087" h="2587">
                                      <a:moveTo>
                                        <a:pt x="993" y="65"/>
                                      </a:moveTo>
                                      <a:lnTo>
                                        <a:pt x="1087" y="60"/>
                                      </a:lnTo>
                                      <a:lnTo>
                                        <a:pt x="993" y="54"/>
                                      </a:lnTo>
                                      <a:lnTo>
                                        <a:pt x="988" y="53"/>
                                      </a:lnTo>
                                      <a:lnTo>
                                        <a:pt x="967" y="53"/>
                                      </a:lnTo>
                                      <a:lnTo>
                                        <a:pt x="16" y="60"/>
                                      </a:lnTo>
                                      <a:lnTo>
                                        <a:pt x="7" y="67"/>
                                      </a:lnTo>
                                      <a:lnTo>
                                        <a:pt x="7" y="2587"/>
                                      </a:lnTo>
                                      <a:lnTo>
                                        <a:pt x="367" y="2587"/>
                                      </a:lnTo>
                                      <a:lnTo>
                                        <a:pt x="16" y="2580"/>
                                      </a:lnTo>
                                      <a:lnTo>
                                        <a:pt x="16" y="67"/>
                                      </a:lnTo>
                                      <a:lnTo>
                                        <a:pt x="988" y="67"/>
                                      </a:lnTo>
                                      <a:lnTo>
                                        <a:pt x="993" y="65"/>
                                      </a:lnTo>
                                      <a:lnTo>
                                        <a:pt x="995" y="60"/>
                                      </a:lnTo>
                                      <a:lnTo>
                                        <a:pt x="993" y="65"/>
                                      </a:lnTo>
                                      <a:close/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 w="9525">
                                  <a:noFill/>
                                  <a:round/>
                                  <a:headEnd/>
                                  <a:tailEnd/>
                                </a:ln>
                              </p:spPr>
                              <p:txBody>
                                <a:bodyPr vert="horz" wrap="square" lIns="91440" tIns="45720" rIns="91440" bIns="45720" numCol="1" anchor="t" anchorCtr="0" compatLnSpc="1">
                                  <a:prstTxWarp prst="textNoShape">
                                    <a:avLst/>
                                  </a:prstTxWarp>
                                </a:bodyPr>
                                <a:lstStyle/>
                                <a:p>
                                  <a:endParaRPr lang="en-US" sz="2400"/>
                                </a:p>
                              </p:txBody>
                            </p:sp>
                            <p:grpSp>
                              <p:nvGrpSpPr>
                                <p:cNvPr id="15" name="Group 535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8847" y="2485"/>
                                  <a:ext cx="1208" cy="2587"/>
                                  <a:chOff x="8847" y="2485"/>
                                  <a:chExt cx="1208" cy="2587"/>
                                </a:xfrm>
                              </p:grpSpPr>
                              <p:sp>
                                <p:nvSpPr>
                                  <p:cNvPr id="430" name="Freeform 536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833 w 1208"/>
                                      <a:gd name="T1" fmla="*/ 5065 h 2587"/>
                                      <a:gd name="T2" fmla="*/ 836 w 1208"/>
                                      <a:gd name="T3" fmla="*/ 5070 h 2587"/>
                                      <a:gd name="T4" fmla="*/ 840 w 1208"/>
                                      <a:gd name="T5" fmla="*/ 5072 h 2587"/>
                                      <a:gd name="T6" fmla="*/ 1200 w 1208"/>
                                      <a:gd name="T7" fmla="*/ 5072 h 2587"/>
                                      <a:gd name="T8" fmla="*/ 1206 w 1208"/>
                                      <a:gd name="T9" fmla="*/ 5070 h 2587"/>
                                      <a:gd name="T10" fmla="*/ 1209 w 1208"/>
                                      <a:gd name="T11" fmla="*/ 5065 h 2587"/>
                                      <a:gd name="T12" fmla="*/ 1209 w 1208"/>
                                      <a:gd name="T13" fmla="*/ 2545 h 2587"/>
                                      <a:gd name="T14" fmla="*/ 1206 w 1208"/>
                                      <a:gd name="T15" fmla="*/ 2539 h 2587"/>
                                      <a:gd name="T16" fmla="*/ 1200 w 1208"/>
                                      <a:gd name="T17" fmla="*/ 2538 h 2587"/>
                                      <a:gd name="T18" fmla="*/ 120 w 1208"/>
                                      <a:gd name="T19" fmla="*/ 2538 h 2587"/>
                                      <a:gd name="T20" fmla="*/ 120 w 1208"/>
                                      <a:gd name="T21" fmla="*/ 2485 h 2587"/>
                                      <a:gd name="T22" fmla="*/ 101 w 1208"/>
                                      <a:gd name="T23" fmla="*/ 2538 h 2587"/>
                                      <a:gd name="T24" fmla="*/ 101 w 1208"/>
                                      <a:gd name="T25" fmla="*/ 2552 h 2587"/>
                                      <a:gd name="T26" fmla="*/ 95 w 1208"/>
                                      <a:gd name="T27" fmla="*/ 2550 h 2587"/>
                                      <a:gd name="T28" fmla="*/ 95 w 1208"/>
                                      <a:gd name="T29" fmla="*/ 2539 h 2587"/>
                                      <a:gd name="T30" fmla="*/ 120 w 1208"/>
                                      <a:gd name="T31" fmla="*/ 2485 h 2587"/>
                                      <a:gd name="T32" fmla="*/ 0 w 1208"/>
                                      <a:gd name="T33" fmla="*/ 2545 h 2587"/>
                                      <a:gd name="T34" fmla="*/ 93 w 1208"/>
                                      <a:gd name="T35" fmla="*/ 2545 h 2587"/>
                                      <a:gd name="T36" fmla="*/ 120 w 1208"/>
                                      <a:gd name="T37" fmla="*/ 2605 h 2587"/>
                                      <a:gd name="T38" fmla="*/ 120 w 1208"/>
                                      <a:gd name="T39" fmla="*/ 2552 h 2587"/>
                                      <a:gd name="T40" fmla="*/ 1193 w 1208"/>
                                      <a:gd name="T41" fmla="*/ 2552 h 2587"/>
                                      <a:gd name="T42" fmla="*/ 1193 w 1208"/>
                                      <a:gd name="T43" fmla="*/ 2545 h 2587"/>
                                      <a:gd name="T44" fmla="*/ 1200 w 1208"/>
                                      <a:gd name="T45" fmla="*/ 2552 h 2587"/>
                                      <a:gd name="T46" fmla="*/ 1200 w 1208"/>
                                      <a:gd name="T47" fmla="*/ 5058 h 2587"/>
                                      <a:gd name="T48" fmla="*/ 1193 w 1208"/>
                                      <a:gd name="T49" fmla="*/ 5065 h 2587"/>
                                      <a:gd name="T50" fmla="*/ 1193 w 1208"/>
                                      <a:gd name="T51" fmla="*/ 5058 h 2587"/>
                                      <a:gd name="T52" fmla="*/ 840 w 1208"/>
                                      <a:gd name="T53" fmla="*/ 5058 h 2587"/>
                                      <a:gd name="T54" fmla="*/ 836 w 1208"/>
                                      <a:gd name="T55" fmla="*/ 5059 h 2587"/>
                                      <a:gd name="T56" fmla="*/ 833 w 1208"/>
                                      <a:gd name="T57" fmla="*/ 5065 h 2587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60000 65536"/>
                                      <a:gd name="T67" fmla="*/ 0 60000 65536"/>
                                      <a:gd name="T68" fmla="*/ 0 60000 65536"/>
                                      <a:gd name="T69" fmla="*/ 0 60000 65536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</a:gdLst>
                                    <a:ahLst/>
                                    <a:cxnLst>
                                      <a:cxn ang="T58">
                                        <a:pos x="T0" y="T1"/>
                                      </a:cxn>
                                      <a:cxn ang="T59">
                                        <a:pos x="T2" y="T3"/>
                                      </a:cxn>
                                      <a:cxn ang="T60">
                                        <a:pos x="T4" y="T5"/>
                                      </a:cxn>
                                      <a:cxn ang="T61">
                                        <a:pos x="T6" y="T7"/>
                                      </a:cxn>
                                      <a:cxn ang="T62">
                                        <a:pos x="T8" y="T9"/>
                                      </a:cxn>
                                      <a:cxn ang="T63">
                                        <a:pos x="T10" y="T11"/>
                                      </a:cxn>
                                      <a:cxn ang="T64">
                                        <a:pos x="T12" y="T13"/>
                                      </a:cxn>
                                      <a:cxn ang="T65">
                                        <a:pos x="T14" y="T15"/>
                                      </a:cxn>
                                      <a:cxn ang="T66">
                                        <a:pos x="T16" y="T17"/>
                                      </a:cxn>
                                      <a:cxn ang="T67">
                                        <a:pos x="T18" y="T19"/>
                                      </a:cxn>
                                      <a:cxn ang="T68">
                                        <a:pos x="T20" y="T21"/>
                                      </a:cxn>
                                      <a:cxn ang="T69">
                                        <a:pos x="T22" y="T23"/>
                                      </a:cxn>
                                      <a:cxn ang="T70">
                                        <a:pos x="T24" y="T25"/>
                                      </a:cxn>
                                      <a:cxn ang="T71">
                                        <a:pos x="T26" y="T27"/>
                                      </a:cxn>
                                      <a:cxn ang="T72">
                                        <a:pos x="T28" y="T29"/>
                                      </a:cxn>
                                      <a:cxn ang="T73">
                                        <a:pos x="T30" y="T31"/>
                                      </a:cxn>
                                      <a:cxn ang="T74">
                                        <a:pos x="T32" y="T33"/>
                                      </a:cxn>
                                      <a:cxn ang="T75">
                                        <a:pos x="T34" y="T35"/>
                                      </a:cxn>
                                      <a:cxn ang="T76">
                                        <a:pos x="T36" y="T37"/>
                                      </a:cxn>
                                      <a:cxn ang="T77">
                                        <a:pos x="T38" y="T39"/>
                                      </a:cxn>
                                      <a:cxn ang="T78">
                                        <a:pos x="T40" y="T41"/>
                                      </a:cxn>
                                      <a:cxn ang="T79">
                                        <a:pos x="T42" y="T43"/>
                                      </a:cxn>
                                      <a:cxn ang="T80">
                                        <a:pos x="T44" y="T45"/>
                                      </a:cxn>
                                      <a:cxn ang="T81">
                                        <a:pos x="T46" y="T47"/>
                                      </a:cxn>
                                      <a:cxn ang="T82">
                                        <a:pos x="T48" y="T49"/>
                                      </a:cxn>
                                      <a:cxn ang="T83">
                                        <a:pos x="T50" y="T51"/>
                                      </a:cxn>
                                      <a:cxn ang="T84">
                                        <a:pos x="T52" y="T53"/>
                                      </a:cxn>
                                      <a:cxn ang="T85">
                                        <a:pos x="T54" y="T55"/>
                                      </a:cxn>
                                      <a:cxn ang="T86">
                                        <a:pos x="T56" y="T57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833" y="2580"/>
                                        </a:moveTo>
                                        <a:lnTo>
                                          <a:pt x="836" y="2585"/>
                                        </a:lnTo>
                                        <a:lnTo>
                                          <a:pt x="840" y="2587"/>
                                        </a:lnTo>
                                        <a:lnTo>
                                          <a:pt x="1200" y="2587"/>
                                        </a:lnTo>
                                        <a:lnTo>
                                          <a:pt x="1206" y="2585"/>
                                        </a:lnTo>
                                        <a:lnTo>
                                          <a:pt x="1209" y="2580"/>
                                        </a:lnTo>
                                        <a:lnTo>
                                          <a:pt x="1209" y="60"/>
                                        </a:lnTo>
                                        <a:lnTo>
                                          <a:pt x="1206" y="54"/>
                                        </a:lnTo>
                                        <a:lnTo>
                                          <a:pt x="1200" y="53"/>
                                        </a:lnTo>
                                        <a:lnTo>
                                          <a:pt x="120" y="53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01" y="53"/>
                                        </a:lnTo>
                                        <a:lnTo>
                                          <a:pt x="101" y="67"/>
                                        </a:lnTo>
                                        <a:lnTo>
                                          <a:pt x="95" y="65"/>
                                        </a:lnTo>
                                        <a:lnTo>
                                          <a:pt x="95" y="54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0" y="60"/>
                                        </a:lnTo>
                                        <a:lnTo>
                                          <a:pt x="93" y="60"/>
                                        </a:lnTo>
                                        <a:lnTo>
                                          <a:pt x="120" y="120"/>
                                        </a:lnTo>
                                        <a:lnTo>
                                          <a:pt x="120" y="67"/>
                                        </a:lnTo>
                                        <a:lnTo>
                                          <a:pt x="1193" y="67"/>
                                        </a:lnTo>
                                        <a:lnTo>
                                          <a:pt x="1193" y="60"/>
                                        </a:lnTo>
                                        <a:lnTo>
                                          <a:pt x="1200" y="67"/>
                                        </a:lnTo>
                                        <a:lnTo>
                                          <a:pt x="1200" y="2573"/>
                                        </a:lnTo>
                                        <a:lnTo>
                                          <a:pt x="1193" y="2580"/>
                                        </a:lnTo>
                                        <a:lnTo>
                                          <a:pt x="1193" y="2573"/>
                                        </a:lnTo>
                                        <a:lnTo>
                                          <a:pt x="840" y="2573"/>
                                        </a:lnTo>
                                        <a:lnTo>
                                          <a:pt x="836" y="2574"/>
                                        </a:lnTo>
                                        <a:lnTo>
                                          <a:pt x="833" y="2580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1" name="Freeform 537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120 w 1208"/>
                                      <a:gd name="T1" fmla="*/ 2605 h 2587"/>
                                      <a:gd name="T2" fmla="*/ 93 w 1208"/>
                                      <a:gd name="T3" fmla="*/ 2545 h 2587"/>
                                      <a:gd name="T4" fmla="*/ 0 w 1208"/>
                                      <a:gd name="T5" fmla="*/ 2545 h 2587"/>
                                      <a:gd name="T6" fmla="*/ 120 w 1208"/>
                                      <a:gd name="T7" fmla="*/ 2605 h 2587"/>
                                      <a:gd name="T8" fmla="*/ 0 60000 65536"/>
                                      <a:gd name="T9" fmla="*/ 0 60000 65536"/>
                                      <a:gd name="T10" fmla="*/ 0 60000 65536"/>
                                      <a:gd name="T11" fmla="*/ 0 60000 65536"/>
                                    </a:gdLst>
                                    <a:ahLst/>
                                    <a:cxnLst>
                                      <a:cxn ang="T8">
                                        <a:pos x="T0" y="T1"/>
                                      </a:cxn>
                                      <a:cxn ang="T9">
                                        <a:pos x="T2" y="T3"/>
                                      </a:cxn>
                                      <a:cxn ang="T10">
                                        <a:pos x="T4" y="T5"/>
                                      </a:cxn>
                                      <a:cxn ang="T11">
                                        <a:pos x="T6" y="T7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120" y="120"/>
                                        </a:moveTo>
                                        <a:lnTo>
                                          <a:pt x="93" y="60"/>
                                        </a:lnTo>
                                        <a:lnTo>
                                          <a:pt x="0" y="60"/>
                                        </a:lnTo>
                                        <a:lnTo>
                                          <a:pt x="120" y="120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2" name="Freeform 538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95 w 1208"/>
                                      <a:gd name="T1" fmla="*/ 2539 h 2587"/>
                                      <a:gd name="T2" fmla="*/ 95 w 1208"/>
                                      <a:gd name="T3" fmla="*/ 2550 h 2587"/>
                                      <a:gd name="T4" fmla="*/ 101 w 1208"/>
                                      <a:gd name="T5" fmla="*/ 2552 h 2587"/>
                                      <a:gd name="T6" fmla="*/ 101 w 1208"/>
                                      <a:gd name="T7" fmla="*/ 2538 h 2587"/>
                                      <a:gd name="T8" fmla="*/ 120 w 1208"/>
                                      <a:gd name="T9" fmla="*/ 2485 h 2587"/>
                                      <a:gd name="T10" fmla="*/ 95 w 1208"/>
                                      <a:gd name="T11" fmla="*/ 2539 h 2587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95" y="54"/>
                                        </a:moveTo>
                                        <a:lnTo>
                                          <a:pt x="95" y="65"/>
                                        </a:lnTo>
                                        <a:lnTo>
                                          <a:pt x="101" y="67"/>
                                        </a:lnTo>
                                        <a:lnTo>
                                          <a:pt x="101" y="53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95" y="54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sp>
                                <p:nvSpPr>
                                  <p:cNvPr id="433" name="Freeform 539"/>
                                  <p:cNvSpPr>
                                    <a:spLocks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8847" y="2485"/>
                                    <a:ext cx="1208" cy="2587"/>
                                  </a:xfrm>
                                  <a:custGeom>
                                    <a:avLst/>
                                    <a:gdLst>
                                      <a:gd name="T0" fmla="*/ 1193 w 1208"/>
                                      <a:gd name="T1" fmla="*/ 2552 h 2587"/>
                                      <a:gd name="T2" fmla="*/ 1193 w 1208"/>
                                      <a:gd name="T3" fmla="*/ 5065 h 2587"/>
                                      <a:gd name="T4" fmla="*/ 1200 w 1208"/>
                                      <a:gd name="T5" fmla="*/ 5058 h 2587"/>
                                      <a:gd name="T6" fmla="*/ 1200 w 1208"/>
                                      <a:gd name="T7" fmla="*/ 2552 h 2587"/>
                                      <a:gd name="T8" fmla="*/ 1193 w 1208"/>
                                      <a:gd name="T9" fmla="*/ 2545 h 2587"/>
                                      <a:gd name="T10" fmla="*/ 1193 w 1208"/>
                                      <a:gd name="T11" fmla="*/ 2552 h 2587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0" t="0" r="r" b="b"/>
                                    <a:pathLst>
                                      <a:path w="1208" h="2587">
                                        <a:moveTo>
                                          <a:pt x="1193" y="67"/>
                                        </a:moveTo>
                                        <a:lnTo>
                                          <a:pt x="1193" y="2580"/>
                                        </a:lnTo>
                                        <a:lnTo>
                                          <a:pt x="1200" y="2573"/>
                                        </a:lnTo>
                                        <a:lnTo>
                                          <a:pt x="1200" y="67"/>
                                        </a:lnTo>
                                        <a:lnTo>
                                          <a:pt x="1193" y="60"/>
                                        </a:lnTo>
                                        <a:lnTo>
                                          <a:pt x="1193" y="67"/>
                                        </a:lnTo>
                                        <a:close/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 w="9525">
                                    <a:noFill/>
                                    <a:round/>
                                    <a:headEnd/>
                                    <a:tailEnd/>
                                  </a:ln>
                                </p:spPr>
                                <p:txBody>
                                  <a:bodyPr vert="horz" wrap="square" lIns="91440" tIns="45720" rIns="91440" bIns="45720" numCol="1" anchor="t" anchorCtr="0" compatLnSpc="1">
                                    <a:prstTxWarp prst="textNoShape">
                                      <a:avLst/>
                                    </a:prstTxWarp>
                                  </a:bodyPr>
                                  <a:lstStyle/>
                                  <a:p>
                                    <a:endParaRPr lang="en-US" sz="2400"/>
                                  </a:p>
                                </p:txBody>
                              </p:sp>
                              <p:grpSp>
                                <p:nvGrpSpPr>
                                  <p:cNvPr id="16" name="Group 540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5127" y="3655"/>
                                    <a:ext cx="1200" cy="121"/>
                                    <a:chOff x="5127" y="3655"/>
                                    <a:chExt cx="1200" cy="121"/>
                                  </a:xfrm>
                                </p:grpSpPr>
                                <p:sp>
                                  <p:nvSpPr>
                                    <p:cNvPr id="435" name="Freeform 541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20 w 1200"/>
                                        <a:gd name="T1" fmla="*/ 3708 h 121"/>
                                        <a:gd name="T2" fmla="*/ 120 w 1200"/>
                                        <a:gd name="T3" fmla="*/ 3655 h 121"/>
                                        <a:gd name="T4" fmla="*/ 101 w 1200"/>
                                        <a:gd name="T5" fmla="*/ 3708 h 121"/>
                                        <a:gd name="T6" fmla="*/ 101 w 1200"/>
                                        <a:gd name="T7" fmla="*/ 3722 h 121"/>
                                        <a:gd name="T8" fmla="*/ 95 w 1200"/>
                                        <a:gd name="T9" fmla="*/ 3720 h 121"/>
                                        <a:gd name="T10" fmla="*/ 95 w 1200"/>
                                        <a:gd name="T11" fmla="*/ 3709 h 121"/>
                                        <a:gd name="T12" fmla="*/ 120 w 1200"/>
                                        <a:gd name="T13" fmla="*/ 3655 h 121"/>
                                        <a:gd name="T14" fmla="*/ 0 w 1200"/>
                                        <a:gd name="T15" fmla="*/ 3715 h 121"/>
                                        <a:gd name="T16" fmla="*/ 93 w 1200"/>
                                        <a:gd name="T17" fmla="*/ 3715 h 121"/>
                                        <a:gd name="T18" fmla="*/ 120 w 1200"/>
                                        <a:gd name="T19" fmla="*/ 3775 h 121"/>
                                        <a:gd name="T20" fmla="*/ 120 w 1200"/>
                                        <a:gd name="T21" fmla="*/ 3722 h 121"/>
                                        <a:gd name="T22" fmla="*/ 1080 w 1200"/>
                                        <a:gd name="T23" fmla="*/ 3723 h 121"/>
                                        <a:gd name="T24" fmla="*/ 1101 w 1200"/>
                                        <a:gd name="T25" fmla="*/ 3723 h 121"/>
                                        <a:gd name="T26" fmla="*/ 1106 w 1200"/>
                                        <a:gd name="T27" fmla="*/ 3721 h 121"/>
                                        <a:gd name="T28" fmla="*/ 1108 w 1200"/>
                                        <a:gd name="T29" fmla="*/ 3716 h 121"/>
                                        <a:gd name="T30" fmla="*/ 1106 w 1200"/>
                                        <a:gd name="T31" fmla="*/ 3721 h 121"/>
                                        <a:gd name="T32" fmla="*/ 1101 w 1200"/>
                                        <a:gd name="T33" fmla="*/ 3723 h 121"/>
                                        <a:gd name="T34" fmla="*/ 1200 w 1200"/>
                                        <a:gd name="T35" fmla="*/ 3716 h 121"/>
                                        <a:gd name="T36" fmla="*/ 1106 w 1200"/>
                                        <a:gd name="T37" fmla="*/ 3710 h 121"/>
                                        <a:gd name="T38" fmla="*/ 1101 w 1200"/>
                                        <a:gd name="T39" fmla="*/ 3708 h 121"/>
                                        <a:gd name="T40" fmla="*/ 120 w 1200"/>
                                        <a:gd name="T41" fmla="*/ 3708 h 121"/>
                                        <a:gd name="T42" fmla="*/ 0 60000 65536"/>
                                        <a:gd name="T43" fmla="*/ 0 60000 65536"/>
                                        <a:gd name="T44" fmla="*/ 0 60000 65536"/>
                                        <a:gd name="T45" fmla="*/ 0 60000 65536"/>
                                        <a:gd name="T46" fmla="*/ 0 60000 65536"/>
                                        <a:gd name="T47" fmla="*/ 0 60000 65536"/>
                                        <a:gd name="T48" fmla="*/ 0 60000 65536"/>
                                        <a:gd name="T49" fmla="*/ 0 60000 65536"/>
                                        <a:gd name="T50" fmla="*/ 0 60000 65536"/>
                                        <a:gd name="T51" fmla="*/ 0 60000 65536"/>
                                        <a:gd name="T52" fmla="*/ 0 60000 65536"/>
                                        <a:gd name="T53" fmla="*/ 0 60000 65536"/>
                                        <a:gd name="T54" fmla="*/ 0 60000 65536"/>
                                        <a:gd name="T55" fmla="*/ 0 60000 65536"/>
                                        <a:gd name="T56" fmla="*/ 0 60000 65536"/>
                                        <a:gd name="T57" fmla="*/ 0 60000 65536"/>
                                        <a:gd name="T58" fmla="*/ 0 60000 65536"/>
                                        <a:gd name="T59" fmla="*/ 0 60000 65536"/>
                                        <a:gd name="T60" fmla="*/ 0 60000 65536"/>
                                        <a:gd name="T61" fmla="*/ 0 60000 65536"/>
                                        <a:gd name="T62" fmla="*/ 0 60000 65536"/>
                                      </a:gdLst>
                                      <a:ahLst/>
                                      <a:cxnLst>
                                        <a:cxn ang="T42">
                                          <a:pos x="T0" y="T1"/>
                                        </a:cxn>
                                        <a:cxn ang="T43">
                                          <a:pos x="T2" y="T3"/>
                                        </a:cxn>
                                        <a:cxn ang="T44">
                                          <a:pos x="T4" y="T5"/>
                                        </a:cxn>
                                        <a:cxn ang="T45">
                                          <a:pos x="T6" y="T7"/>
                                        </a:cxn>
                                        <a:cxn ang="T46">
                                          <a:pos x="T8" y="T9"/>
                                        </a:cxn>
                                        <a:cxn ang="T47">
                                          <a:pos x="T10" y="T11"/>
                                        </a:cxn>
                                        <a:cxn ang="T48">
                                          <a:pos x="T12" y="T13"/>
                                        </a:cxn>
                                        <a:cxn ang="T49">
                                          <a:pos x="T14" y="T15"/>
                                        </a:cxn>
                                        <a:cxn ang="T50">
                                          <a:pos x="T16" y="T17"/>
                                        </a:cxn>
                                        <a:cxn ang="T51">
                                          <a:pos x="T18" y="T19"/>
                                        </a:cxn>
                                        <a:cxn ang="T52">
                                          <a:pos x="T20" y="T21"/>
                                        </a:cxn>
                                        <a:cxn ang="T53">
                                          <a:pos x="T22" y="T23"/>
                                        </a:cxn>
                                        <a:cxn ang="T54">
                                          <a:pos x="T24" y="T25"/>
                                        </a:cxn>
                                        <a:cxn ang="T55">
                                          <a:pos x="T26" y="T27"/>
                                        </a:cxn>
                                        <a:cxn ang="T56">
                                          <a:pos x="T28" y="T29"/>
                                        </a:cxn>
                                        <a:cxn ang="T57">
                                          <a:pos x="T30" y="T31"/>
                                        </a:cxn>
                                        <a:cxn ang="T58">
                                          <a:pos x="T32" y="T33"/>
                                        </a:cxn>
                                        <a:cxn ang="T59">
                                          <a:pos x="T34" y="T35"/>
                                        </a:cxn>
                                        <a:cxn ang="T60">
                                          <a:pos x="T36" y="T37"/>
                                        </a:cxn>
                                        <a:cxn ang="T61">
                                          <a:pos x="T38" y="T39"/>
                                        </a:cxn>
                                        <a:cxn ang="T62">
                                          <a:pos x="T40" y="T4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20" y="53"/>
                                          </a:moveTo>
                                          <a:lnTo>
                                            <a:pt x="120" y="0"/>
                                          </a:lnTo>
                                          <a:lnTo>
                                            <a:pt x="101" y="53"/>
                                          </a:lnTo>
                                          <a:lnTo>
                                            <a:pt x="101" y="67"/>
                                          </a:lnTo>
                                          <a:lnTo>
                                            <a:pt x="95" y="65"/>
                                          </a:lnTo>
                                          <a:lnTo>
                                            <a:pt x="95" y="54"/>
                                          </a:lnTo>
                                          <a:lnTo>
                                            <a:pt x="120" y="0"/>
                                          </a:lnTo>
                                          <a:lnTo>
                                            <a:pt x="0" y="60"/>
                                          </a:lnTo>
                                          <a:lnTo>
                                            <a:pt x="93" y="60"/>
                                          </a:lnTo>
                                          <a:lnTo>
                                            <a:pt x="120" y="120"/>
                                          </a:lnTo>
                                          <a:lnTo>
                                            <a:pt x="120" y="67"/>
                                          </a:lnTo>
                                          <a:lnTo>
                                            <a:pt x="1080" y="68"/>
                                          </a:lnTo>
                                          <a:lnTo>
                                            <a:pt x="1101" y="68"/>
                                          </a:lnTo>
                                          <a:lnTo>
                                            <a:pt x="1106" y="66"/>
                                          </a:lnTo>
                                          <a:lnTo>
                                            <a:pt x="1108" y="61"/>
                                          </a:lnTo>
                                          <a:lnTo>
                                            <a:pt x="1106" y="66"/>
                                          </a:lnTo>
                                          <a:lnTo>
                                            <a:pt x="1101" y="68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106" y="55"/>
                                          </a:lnTo>
                                          <a:lnTo>
                                            <a:pt x="1101" y="53"/>
                                          </a:lnTo>
                                          <a:lnTo>
                                            <a:pt x="120" y="53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6" name="Freeform 542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101 w 1200"/>
                                        <a:gd name="T1" fmla="*/ 3708 h 121"/>
                                        <a:gd name="T2" fmla="*/ 1106 w 1200"/>
                                        <a:gd name="T3" fmla="*/ 3710 h 121"/>
                                        <a:gd name="T4" fmla="*/ 1200 w 1200"/>
                                        <a:gd name="T5" fmla="*/ 3716 h 121"/>
                                        <a:gd name="T6" fmla="*/ 1080 w 1200"/>
                                        <a:gd name="T7" fmla="*/ 3656 h 121"/>
                                        <a:gd name="T8" fmla="*/ 1080 w 1200"/>
                                        <a:gd name="T9" fmla="*/ 3708 h 121"/>
                                        <a:gd name="T10" fmla="*/ 1101 w 1200"/>
                                        <a:gd name="T11" fmla="*/ 3708 h 121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60000 65536"/>
                                        <a:gd name="T16" fmla="*/ 0 60000 65536"/>
                                        <a:gd name="T17" fmla="*/ 0 60000 65536"/>
                                      </a:gdLst>
                                      <a:ahLst/>
                                      <a:cxnLst>
                                        <a:cxn ang="T12">
                                          <a:pos x="T0" y="T1"/>
                                        </a:cxn>
                                        <a:cxn ang="T13">
                                          <a:pos x="T2" y="T3"/>
                                        </a:cxn>
                                        <a:cxn ang="T14">
                                          <a:pos x="T4" y="T5"/>
                                        </a:cxn>
                                        <a:cxn ang="T15">
                                          <a:pos x="T6" y="T7"/>
                                        </a:cxn>
                                        <a:cxn ang="T16">
                                          <a:pos x="T8" y="T9"/>
                                        </a:cxn>
                                        <a:cxn ang="T17">
                                          <a:pos x="T10" y="T1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101" y="53"/>
                                          </a:moveTo>
                                          <a:lnTo>
                                            <a:pt x="1106" y="55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080" y="1"/>
                                          </a:lnTo>
                                          <a:lnTo>
                                            <a:pt x="1080" y="53"/>
                                          </a:lnTo>
                                          <a:lnTo>
                                            <a:pt x="1101" y="53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7" name="Freeform 543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101 w 1200"/>
                                        <a:gd name="T1" fmla="*/ 3723 h 121"/>
                                        <a:gd name="T2" fmla="*/ 1080 w 1200"/>
                                        <a:gd name="T3" fmla="*/ 3723 h 121"/>
                                        <a:gd name="T4" fmla="*/ 1080 w 1200"/>
                                        <a:gd name="T5" fmla="*/ 3776 h 121"/>
                                        <a:gd name="T6" fmla="*/ 1200 w 1200"/>
                                        <a:gd name="T7" fmla="*/ 3716 h 121"/>
                                        <a:gd name="T8" fmla="*/ 1101 w 1200"/>
                                        <a:gd name="T9" fmla="*/ 3723 h 121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101" y="68"/>
                                          </a:moveTo>
                                          <a:lnTo>
                                            <a:pt x="1080" y="68"/>
                                          </a:lnTo>
                                          <a:lnTo>
                                            <a:pt x="1080" y="121"/>
                                          </a:lnTo>
                                          <a:lnTo>
                                            <a:pt x="1200" y="61"/>
                                          </a:lnTo>
                                          <a:lnTo>
                                            <a:pt x="1101" y="68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8" name="Freeform 544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120 w 1200"/>
                                        <a:gd name="T1" fmla="*/ 3775 h 121"/>
                                        <a:gd name="T2" fmla="*/ 93 w 1200"/>
                                        <a:gd name="T3" fmla="*/ 3715 h 121"/>
                                        <a:gd name="T4" fmla="*/ 0 w 1200"/>
                                        <a:gd name="T5" fmla="*/ 3715 h 121"/>
                                        <a:gd name="T6" fmla="*/ 120 w 1200"/>
                                        <a:gd name="T7" fmla="*/ 3775 h 121"/>
                                        <a:gd name="T8" fmla="*/ 0 60000 65536"/>
                                        <a:gd name="T9" fmla="*/ 0 60000 65536"/>
                                        <a:gd name="T10" fmla="*/ 0 60000 65536"/>
                                        <a:gd name="T11" fmla="*/ 0 60000 65536"/>
                                      </a:gdLst>
                                      <a:ahLst/>
                                      <a:cxnLst>
                                        <a:cxn ang="T8">
                                          <a:pos x="T0" y="T1"/>
                                        </a:cxn>
                                        <a:cxn ang="T9">
                                          <a:pos x="T2" y="T3"/>
                                        </a:cxn>
                                        <a:cxn ang="T10">
                                          <a:pos x="T4" y="T5"/>
                                        </a:cxn>
                                        <a:cxn ang="T11">
                                          <a:pos x="T6" y="T7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120" y="120"/>
                                          </a:moveTo>
                                          <a:lnTo>
                                            <a:pt x="93" y="60"/>
                                          </a:lnTo>
                                          <a:lnTo>
                                            <a:pt x="0" y="60"/>
                                          </a:lnTo>
                                          <a:lnTo>
                                            <a:pt x="120" y="120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sp>
                                  <p:nvSpPr>
                                    <p:cNvPr id="439" name="Freeform 545"/>
                                    <p:cNvSpPr>
                                      <a:spLocks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5127" y="3655"/>
                                      <a:ext cx="1200" cy="121"/>
                                    </a:xfrm>
                                    <a:custGeom>
                                      <a:avLst/>
                                      <a:gdLst>
                                        <a:gd name="T0" fmla="*/ 95 w 1200"/>
                                        <a:gd name="T1" fmla="*/ 3709 h 121"/>
                                        <a:gd name="T2" fmla="*/ 95 w 1200"/>
                                        <a:gd name="T3" fmla="*/ 3720 h 121"/>
                                        <a:gd name="T4" fmla="*/ 101 w 1200"/>
                                        <a:gd name="T5" fmla="*/ 3722 h 121"/>
                                        <a:gd name="T6" fmla="*/ 101 w 1200"/>
                                        <a:gd name="T7" fmla="*/ 3708 h 121"/>
                                        <a:gd name="T8" fmla="*/ 120 w 1200"/>
                                        <a:gd name="T9" fmla="*/ 3655 h 121"/>
                                        <a:gd name="T10" fmla="*/ 95 w 1200"/>
                                        <a:gd name="T11" fmla="*/ 3709 h 121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60000 65536"/>
                                        <a:gd name="T16" fmla="*/ 0 60000 65536"/>
                                        <a:gd name="T17" fmla="*/ 0 60000 65536"/>
                                      </a:gdLst>
                                      <a:ahLst/>
                                      <a:cxnLst>
                                        <a:cxn ang="T12">
                                          <a:pos x="T0" y="T1"/>
                                        </a:cxn>
                                        <a:cxn ang="T13">
                                          <a:pos x="T2" y="T3"/>
                                        </a:cxn>
                                        <a:cxn ang="T14">
                                          <a:pos x="T4" y="T5"/>
                                        </a:cxn>
                                        <a:cxn ang="T15">
                                          <a:pos x="T6" y="T7"/>
                                        </a:cxn>
                                        <a:cxn ang="T16">
                                          <a:pos x="T8" y="T9"/>
                                        </a:cxn>
                                        <a:cxn ang="T17">
                                          <a:pos x="T10" y="T11"/>
                                        </a:cxn>
                                      </a:cxnLst>
                                      <a:rect l="0" t="0" r="r" b="b"/>
                                      <a:pathLst>
                                        <a:path w="1200" h="121">
                                          <a:moveTo>
                                            <a:pt x="95" y="54"/>
                                          </a:moveTo>
                                          <a:lnTo>
                                            <a:pt x="95" y="65"/>
                                          </a:lnTo>
                                          <a:lnTo>
                                            <a:pt x="101" y="67"/>
                                          </a:lnTo>
                                          <a:lnTo>
                                            <a:pt x="101" y="53"/>
                                          </a:lnTo>
                                          <a:lnTo>
                                            <a:pt x="120" y="0"/>
                                          </a:lnTo>
                                          <a:lnTo>
                                            <a:pt x="95" y="54"/>
                                          </a:lnTo>
                                          <a:close/>
                                        </a:path>
                                      </a:pathLst>
                                    </a:custGeom>
                                    <a:solidFill>
                                      <a:srgbClr val="000000"/>
                                    </a:solidFill>
                                    <a:ln w="9525">
                                      <a:noFill/>
                                      <a:round/>
                                      <a:headEnd/>
                                      <a:tailEnd/>
                                    </a:ln>
                                  </p:spPr>
                                  <p:txBody>
                                    <a:bodyPr vert="horz" wrap="square" lIns="91440" tIns="45720" rIns="91440" bIns="45720" numCol="1" anchor="t" anchorCtr="0" compatLnSpc="1">
                                      <a:prstTxWarp prst="textNoShape">
                                        <a:avLst/>
                                      </a:prstTxWarp>
                                    </a:bodyPr>
                                    <a:lstStyle/>
                                    <a:p>
                                      <a:endParaRPr lang="en-US" sz="2400"/>
                                    </a:p>
                                  </p:txBody>
                                </p:sp>
                                <p:grpSp>
                                  <p:nvGrpSpPr>
                                    <p:cNvPr id="17" name="Group 546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3029" y="2815"/>
                                      <a:ext cx="120" cy="540"/>
                                      <a:chOff x="3029" y="2815"/>
                                      <a:chExt cx="120" cy="540"/>
                                    </a:xfrm>
                                  </p:grpSpPr>
                                  <p:sp>
                                    <p:nvSpPr>
                                      <p:cNvPr id="441" name="Freeform 547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120 w 120"/>
                                          <a:gd name="T1" fmla="*/ 3235 h 540"/>
                                          <a:gd name="T2" fmla="*/ 67 w 120"/>
                                          <a:gd name="T3" fmla="*/ 3235 h 540"/>
                                          <a:gd name="T4" fmla="*/ 64 w 120"/>
                                          <a:gd name="T5" fmla="*/ 3260 h 540"/>
                                          <a:gd name="T6" fmla="*/ 60 w 120"/>
                                          <a:gd name="T7" fmla="*/ 3263 h 540"/>
                                          <a:gd name="T8" fmla="*/ 55 w 120"/>
                                          <a:gd name="T9" fmla="*/ 3260 h 540"/>
                                          <a:gd name="T10" fmla="*/ 67 w 120"/>
                                          <a:gd name="T11" fmla="*/ 3235 h 540"/>
                                          <a:gd name="T12" fmla="*/ 67 w 120"/>
                                          <a:gd name="T13" fmla="*/ 2935 h 540"/>
                                          <a:gd name="T14" fmla="*/ 58 w 120"/>
                                          <a:gd name="T15" fmla="*/ 2907 h 540"/>
                                          <a:gd name="T16" fmla="*/ 54 w 120"/>
                                          <a:gd name="T17" fmla="*/ 2910 h 540"/>
                                          <a:gd name="T18" fmla="*/ 51 w 120"/>
                                          <a:gd name="T19" fmla="*/ 2935 h 540"/>
                                          <a:gd name="T20" fmla="*/ 52 w 120"/>
                                          <a:gd name="T21" fmla="*/ 3235 h 540"/>
                                          <a:gd name="T22" fmla="*/ 52 w 120"/>
                                          <a:gd name="T23" fmla="*/ 3255 h 540"/>
                                          <a:gd name="T24" fmla="*/ 60 w 120"/>
                                          <a:gd name="T25" fmla="*/ 3355 h 540"/>
                                          <a:gd name="T26" fmla="*/ 120 w 120"/>
                                          <a:gd name="T27" fmla="*/ 3235 h 540"/>
                                          <a:gd name="T28" fmla="*/ 67 w 120"/>
                                          <a:gd name="T29" fmla="*/ 3254 h 540"/>
                                          <a:gd name="T30" fmla="*/ 120 w 120"/>
                                          <a:gd name="T31" fmla="*/ 3235 h 540"/>
                                          <a:gd name="T32" fmla="*/ 0 60000 65536"/>
                                          <a:gd name="T33" fmla="*/ 0 60000 65536"/>
                                          <a:gd name="T34" fmla="*/ 0 60000 65536"/>
                                          <a:gd name="T35" fmla="*/ 0 60000 65536"/>
                                          <a:gd name="T36" fmla="*/ 0 60000 65536"/>
                                          <a:gd name="T37" fmla="*/ 0 60000 65536"/>
                                          <a:gd name="T38" fmla="*/ 0 60000 65536"/>
                                          <a:gd name="T39" fmla="*/ 0 60000 65536"/>
                                          <a:gd name="T40" fmla="*/ 0 60000 65536"/>
                                          <a:gd name="T41" fmla="*/ 0 60000 65536"/>
                                          <a:gd name="T42" fmla="*/ 0 60000 65536"/>
                                          <a:gd name="T43" fmla="*/ 0 60000 65536"/>
                                          <a:gd name="T44" fmla="*/ 0 60000 65536"/>
                                          <a:gd name="T45" fmla="*/ 0 60000 65536"/>
                                          <a:gd name="T46" fmla="*/ 0 60000 65536"/>
                                          <a:gd name="T47" fmla="*/ 0 60000 65536"/>
                                        </a:gdLst>
                                        <a:ahLst/>
                                        <a:cxnLst>
                                          <a:cxn ang="T32">
                                            <a:pos x="T0" y="T1"/>
                                          </a:cxn>
                                          <a:cxn ang="T33">
                                            <a:pos x="T2" y="T3"/>
                                          </a:cxn>
                                          <a:cxn ang="T34">
                                            <a:pos x="T4" y="T5"/>
                                          </a:cxn>
                                          <a:cxn ang="T35">
                                            <a:pos x="T6" y="T7"/>
                                          </a:cxn>
                                          <a:cxn ang="T36">
                                            <a:pos x="T8" y="T9"/>
                                          </a:cxn>
                                          <a:cxn ang="T37">
                                            <a:pos x="T10" y="T11"/>
                                          </a:cxn>
                                          <a:cxn ang="T38">
                                            <a:pos x="T12" y="T13"/>
                                          </a:cxn>
                                          <a:cxn ang="T39">
                                            <a:pos x="T14" y="T15"/>
                                          </a:cxn>
                                          <a:cxn ang="T40">
                                            <a:pos x="T16" y="T17"/>
                                          </a:cxn>
                                          <a:cxn ang="T41">
                                            <a:pos x="T18" y="T19"/>
                                          </a:cxn>
                                          <a:cxn ang="T42">
                                            <a:pos x="T20" y="T21"/>
                                          </a:cxn>
                                          <a:cxn ang="T43">
                                            <a:pos x="T22" y="T23"/>
                                          </a:cxn>
                                          <a:cxn ang="T44">
                                            <a:pos x="T24" y="T25"/>
                                          </a:cxn>
                                          <a:cxn ang="T45">
                                            <a:pos x="T26" y="T27"/>
                                          </a:cxn>
                                          <a:cxn ang="T46">
                                            <a:pos x="T28" y="T29"/>
                                          </a:cxn>
                                          <a:cxn ang="T47">
                                            <a:pos x="T30" y="T31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120" y="420"/>
                                            </a:moveTo>
                                            <a:lnTo>
                                              <a:pt x="67" y="420"/>
                                            </a:lnTo>
                                            <a:lnTo>
                                              <a:pt x="64" y="445"/>
                                            </a:lnTo>
                                            <a:lnTo>
                                              <a:pt x="60" y="448"/>
                                            </a:lnTo>
                                            <a:lnTo>
                                              <a:pt x="55" y="445"/>
                                            </a:lnTo>
                                            <a:lnTo>
                                              <a:pt x="67" y="420"/>
                                            </a:lnTo>
                                            <a:lnTo>
                                              <a:pt x="67" y="120"/>
                                            </a:lnTo>
                                            <a:lnTo>
                                              <a:pt x="58" y="92"/>
                                            </a:lnTo>
                                            <a:lnTo>
                                              <a:pt x="54" y="95"/>
                                            </a:lnTo>
                                            <a:lnTo>
                                              <a:pt x="51" y="120"/>
                                            </a:lnTo>
                                            <a:lnTo>
                                              <a:pt x="52" y="420"/>
                                            </a:lnTo>
                                            <a:lnTo>
                                              <a:pt x="52" y="440"/>
                                            </a:lnTo>
                                            <a:lnTo>
                                              <a:pt x="60" y="540"/>
                                            </a:lnTo>
                                            <a:lnTo>
                                              <a:pt x="120" y="420"/>
                                            </a:lnTo>
                                            <a:lnTo>
                                              <a:pt x="67" y="439"/>
                                            </a:lnTo>
                                            <a:lnTo>
                                              <a:pt x="120" y="42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2" name="Freeform 548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67 w 120"/>
                                          <a:gd name="T1" fmla="*/ 3235 h 540"/>
                                          <a:gd name="T2" fmla="*/ 55 w 120"/>
                                          <a:gd name="T3" fmla="*/ 3260 h 540"/>
                                          <a:gd name="T4" fmla="*/ 60 w 120"/>
                                          <a:gd name="T5" fmla="*/ 3263 h 540"/>
                                          <a:gd name="T6" fmla="*/ 64 w 120"/>
                                          <a:gd name="T7" fmla="*/ 3260 h 540"/>
                                          <a:gd name="T8" fmla="*/ 67 w 120"/>
                                          <a:gd name="T9" fmla="*/ 3235 h 540"/>
                                          <a:gd name="T10" fmla="*/ 0 60000 65536"/>
                                          <a:gd name="T11" fmla="*/ 0 60000 65536"/>
                                          <a:gd name="T12" fmla="*/ 0 60000 65536"/>
                                          <a:gd name="T13" fmla="*/ 0 60000 65536"/>
                                          <a:gd name="T14" fmla="*/ 0 60000 65536"/>
                                        </a:gdLst>
                                        <a:ahLst/>
                                        <a:cxnLst>
                                          <a:cxn ang="T10">
                                            <a:pos x="T0" y="T1"/>
                                          </a:cxn>
                                          <a:cxn ang="T11">
                                            <a:pos x="T2" y="T3"/>
                                          </a:cxn>
                                          <a:cxn ang="T12">
                                            <a:pos x="T4" y="T5"/>
                                          </a:cxn>
                                          <a:cxn ang="T13">
                                            <a:pos x="T6" y="T7"/>
                                          </a:cxn>
                                          <a:cxn ang="T14">
                                            <a:pos x="T8" y="T9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67" y="420"/>
                                            </a:moveTo>
                                            <a:lnTo>
                                              <a:pt x="55" y="445"/>
                                            </a:lnTo>
                                            <a:lnTo>
                                              <a:pt x="60" y="448"/>
                                            </a:lnTo>
                                            <a:lnTo>
                                              <a:pt x="64" y="445"/>
                                            </a:lnTo>
                                            <a:lnTo>
                                              <a:pt x="67" y="42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3" name="Freeform 549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2 w 120"/>
                                          <a:gd name="T1" fmla="*/ 3255 h 540"/>
                                          <a:gd name="T2" fmla="*/ 52 w 120"/>
                                          <a:gd name="T3" fmla="*/ 3235 h 540"/>
                                          <a:gd name="T4" fmla="*/ 0 w 120"/>
                                          <a:gd name="T5" fmla="*/ 3235 h 540"/>
                                          <a:gd name="T6" fmla="*/ 60 w 120"/>
                                          <a:gd name="T7" fmla="*/ 3355 h 540"/>
                                          <a:gd name="T8" fmla="*/ 52 w 120"/>
                                          <a:gd name="T9" fmla="*/ 3255 h 540"/>
                                          <a:gd name="T10" fmla="*/ 0 60000 65536"/>
                                          <a:gd name="T11" fmla="*/ 0 60000 65536"/>
                                          <a:gd name="T12" fmla="*/ 0 60000 65536"/>
                                          <a:gd name="T13" fmla="*/ 0 60000 65536"/>
                                          <a:gd name="T14" fmla="*/ 0 60000 65536"/>
                                        </a:gdLst>
                                        <a:ahLst/>
                                        <a:cxnLst>
                                          <a:cxn ang="T10">
                                            <a:pos x="T0" y="T1"/>
                                          </a:cxn>
                                          <a:cxn ang="T11">
                                            <a:pos x="T2" y="T3"/>
                                          </a:cxn>
                                          <a:cxn ang="T12">
                                            <a:pos x="T4" y="T5"/>
                                          </a:cxn>
                                          <a:cxn ang="T13">
                                            <a:pos x="T6" y="T7"/>
                                          </a:cxn>
                                          <a:cxn ang="T14">
                                            <a:pos x="T8" y="T9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2" y="440"/>
                                            </a:moveTo>
                                            <a:lnTo>
                                              <a:pt x="52" y="420"/>
                                            </a:lnTo>
                                            <a:lnTo>
                                              <a:pt x="0" y="420"/>
                                            </a:lnTo>
                                            <a:lnTo>
                                              <a:pt x="60" y="540"/>
                                            </a:lnTo>
                                            <a:lnTo>
                                              <a:pt x="52" y="44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4" name="Freeform 550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1 w 120"/>
                                          <a:gd name="T1" fmla="*/ 2915 h 540"/>
                                          <a:gd name="T2" fmla="*/ 58 w 120"/>
                                          <a:gd name="T3" fmla="*/ 2815 h 540"/>
                                          <a:gd name="T4" fmla="*/ 0 w 120"/>
                                          <a:gd name="T5" fmla="*/ 2935 h 540"/>
                                          <a:gd name="T6" fmla="*/ 51 w 120"/>
                                          <a:gd name="T7" fmla="*/ 2915 h 540"/>
                                          <a:gd name="T8" fmla="*/ 0 60000 65536"/>
                                          <a:gd name="T9" fmla="*/ 0 60000 65536"/>
                                          <a:gd name="T10" fmla="*/ 0 60000 65536"/>
                                          <a:gd name="T11" fmla="*/ 0 60000 65536"/>
                                        </a:gdLst>
                                        <a:ahLst/>
                                        <a:cxnLst>
                                          <a:cxn ang="T8">
                                            <a:pos x="T0" y="T1"/>
                                          </a:cxn>
                                          <a:cxn ang="T9">
                                            <a:pos x="T2" y="T3"/>
                                          </a:cxn>
                                          <a:cxn ang="T10">
                                            <a:pos x="T4" y="T5"/>
                                          </a:cxn>
                                          <a:cxn ang="T11">
                                            <a:pos x="T6" y="T7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1" y="100"/>
                                            </a:moveTo>
                                            <a:lnTo>
                                              <a:pt x="58" y="0"/>
                                            </a:lnTo>
                                            <a:lnTo>
                                              <a:pt x="0" y="120"/>
                                            </a:lnTo>
                                            <a:lnTo>
                                              <a:pt x="51" y="10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sp>
                                    <p:nvSpPr>
                                      <p:cNvPr id="445" name="Freeform 551"/>
                                      <p:cNvSpPr>
                                        <a:spLocks/>
                                      </p:cNvSpPr>
                                      <p:nvPr/>
                                    </p:nvSpPr>
                                    <p:spPr bwMode="auto">
                                      <a:xfrm>
                                        <a:off x="3029" y="2815"/>
                                        <a:ext cx="120" cy="540"/>
                                      </a:xfrm>
                                      <a:custGeom>
                                        <a:avLst/>
                                        <a:gdLst>
                                          <a:gd name="T0" fmla="*/ 58 w 120"/>
                                          <a:gd name="T1" fmla="*/ 2815 h 540"/>
                                          <a:gd name="T2" fmla="*/ 64 w 120"/>
                                          <a:gd name="T3" fmla="*/ 2910 h 540"/>
                                          <a:gd name="T4" fmla="*/ 67 w 120"/>
                                          <a:gd name="T5" fmla="*/ 2915 h 540"/>
                                          <a:gd name="T6" fmla="*/ 64 w 120"/>
                                          <a:gd name="T7" fmla="*/ 2910 h 540"/>
                                          <a:gd name="T8" fmla="*/ 58 w 120"/>
                                          <a:gd name="T9" fmla="*/ 2815 h 540"/>
                                          <a:gd name="T10" fmla="*/ 51 w 120"/>
                                          <a:gd name="T11" fmla="*/ 2915 h 540"/>
                                          <a:gd name="T12" fmla="*/ 0 w 120"/>
                                          <a:gd name="T13" fmla="*/ 2935 h 540"/>
                                          <a:gd name="T14" fmla="*/ 51 w 120"/>
                                          <a:gd name="T15" fmla="*/ 2935 h 540"/>
                                          <a:gd name="T16" fmla="*/ 54 w 120"/>
                                          <a:gd name="T17" fmla="*/ 2910 h 540"/>
                                          <a:gd name="T18" fmla="*/ 58 w 120"/>
                                          <a:gd name="T19" fmla="*/ 2907 h 540"/>
                                          <a:gd name="T20" fmla="*/ 67 w 120"/>
                                          <a:gd name="T21" fmla="*/ 2935 h 540"/>
                                          <a:gd name="T22" fmla="*/ 120 w 120"/>
                                          <a:gd name="T23" fmla="*/ 2935 h 540"/>
                                          <a:gd name="T24" fmla="*/ 58 w 120"/>
                                          <a:gd name="T25" fmla="*/ 2815 h 540"/>
                                          <a:gd name="T26" fmla="*/ 0 60000 65536"/>
                                          <a:gd name="T27" fmla="*/ 0 60000 65536"/>
                                          <a:gd name="T28" fmla="*/ 0 60000 65536"/>
                                          <a:gd name="T29" fmla="*/ 0 60000 65536"/>
                                          <a:gd name="T30" fmla="*/ 0 60000 65536"/>
                                          <a:gd name="T31" fmla="*/ 0 60000 65536"/>
                                          <a:gd name="T32" fmla="*/ 0 60000 65536"/>
                                          <a:gd name="T33" fmla="*/ 0 60000 65536"/>
                                          <a:gd name="T34" fmla="*/ 0 60000 65536"/>
                                          <a:gd name="T35" fmla="*/ 0 60000 65536"/>
                                          <a:gd name="T36" fmla="*/ 0 60000 65536"/>
                                          <a:gd name="T37" fmla="*/ 0 60000 65536"/>
                                          <a:gd name="T38" fmla="*/ 0 60000 65536"/>
                                        </a:gdLst>
                                        <a:ahLst/>
                                        <a:cxnLst>
                                          <a:cxn ang="T26">
                                            <a:pos x="T0" y="T1"/>
                                          </a:cxn>
                                          <a:cxn ang="T27">
                                            <a:pos x="T2" y="T3"/>
                                          </a:cxn>
                                          <a:cxn ang="T28">
                                            <a:pos x="T4" y="T5"/>
                                          </a:cxn>
                                          <a:cxn ang="T29">
                                            <a:pos x="T6" y="T7"/>
                                          </a:cxn>
                                          <a:cxn ang="T30">
                                            <a:pos x="T8" y="T9"/>
                                          </a:cxn>
                                          <a:cxn ang="T31">
                                            <a:pos x="T10" y="T11"/>
                                          </a:cxn>
                                          <a:cxn ang="T32">
                                            <a:pos x="T12" y="T13"/>
                                          </a:cxn>
                                          <a:cxn ang="T33">
                                            <a:pos x="T14" y="T15"/>
                                          </a:cxn>
                                          <a:cxn ang="T34">
                                            <a:pos x="T16" y="T17"/>
                                          </a:cxn>
                                          <a:cxn ang="T35">
                                            <a:pos x="T18" y="T19"/>
                                          </a:cxn>
                                          <a:cxn ang="T36">
                                            <a:pos x="T20" y="T21"/>
                                          </a:cxn>
                                          <a:cxn ang="T37">
                                            <a:pos x="T22" y="T23"/>
                                          </a:cxn>
                                          <a:cxn ang="T38">
                                            <a:pos x="T24" y="T25"/>
                                          </a:cxn>
                                        </a:cxnLst>
                                        <a:rect l="0" t="0" r="r" b="b"/>
                                        <a:pathLst>
                                          <a:path w="120" h="540">
                                            <a:moveTo>
                                              <a:pt x="58" y="0"/>
                                            </a:moveTo>
                                            <a:lnTo>
                                              <a:pt x="64" y="95"/>
                                            </a:lnTo>
                                            <a:lnTo>
                                              <a:pt x="67" y="100"/>
                                            </a:lnTo>
                                            <a:lnTo>
                                              <a:pt x="64" y="95"/>
                                            </a:lnTo>
                                            <a:lnTo>
                                              <a:pt x="58" y="0"/>
                                            </a:lnTo>
                                            <a:lnTo>
                                              <a:pt x="51" y="100"/>
                                            </a:lnTo>
                                            <a:lnTo>
                                              <a:pt x="0" y="120"/>
                                            </a:lnTo>
                                            <a:lnTo>
                                              <a:pt x="51" y="120"/>
                                            </a:lnTo>
                                            <a:lnTo>
                                              <a:pt x="54" y="95"/>
                                            </a:lnTo>
                                            <a:lnTo>
                                              <a:pt x="58" y="92"/>
                                            </a:lnTo>
                                            <a:lnTo>
                                              <a:pt x="67" y="120"/>
                                            </a:lnTo>
                                            <a:lnTo>
                                              <a:pt x="120" y="120"/>
                                            </a:lnTo>
                                            <a:lnTo>
                                              <a:pt x="58" y="0"/>
                                            </a:lnTo>
                                            <a:close/>
                                          </a:path>
                                        </a:pathLst>
                                      </a:custGeom>
                                      <a:solidFill>
                                        <a:srgbClr val="000000"/>
                                      </a:solidFill>
                                      <a:ln w="9525">
                                        <a:noFill/>
                                        <a:round/>
                                        <a:headEnd/>
                                        <a:tailEnd/>
                                      </a:ln>
                                    </p:spPr>
                                    <p:txBody>
                                      <a:bodyPr vert="horz" wrap="square" lIns="91440" tIns="45720" rIns="91440" bIns="45720" numCol="1" anchor="t" anchorCtr="0" compatLnSpc="1">
                                        <a:prstTxWarp prst="textNoShape">
                                          <a:avLst/>
                                        </a:prstTxWarp>
                                      </a:bodyPr>
                                      <a:lstStyle/>
                                      <a:p>
                                        <a:endParaRPr lang="en-US" sz="2400"/>
                                      </a:p>
                                    </p:txBody>
                                  </p:sp>
                                  <p:grpSp>
                                    <p:nvGrpSpPr>
                                      <p:cNvPr id="18" name="Group 552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7709" y="2815"/>
                                        <a:ext cx="120" cy="540"/>
                                        <a:chOff x="7709" y="2815"/>
                                        <a:chExt cx="120" cy="540"/>
                                      </a:xfrm>
                                    </p:grpSpPr>
                                    <p:sp>
                                      <p:nvSpPr>
                                        <p:cNvPr id="447" name="Freeform 553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120 w 120"/>
                                            <a:gd name="T1" fmla="*/ 3235 h 540"/>
                                            <a:gd name="T2" fmla="*/ 67 w 120"/>
                                            <a:gd name="T3" fmla="*/ 3235 h 540"/>
                                            <a:gd name="T4" fmla="*/ 64 w 120"/>
                                            <a:gd name="T5" fmla="*/ 3260 h 540"/>
                                            <a:gd name="T6" fmla="*/ 60 w 120"/>
                                            <a:gd name="T7" fmla="*/ 3263 h 540"/>
                                            <a:gd name="T8" fmla="*/ 55 w 120"/>
                                            <a:gd name="T9" fmla="*/ 3260 h 540"/>
                                            <a:gd name="T10" fmla="*/ 67 w 120"/>
                                            <a:gd name="T11" fmla="*/ 3235 h 540"/>
                                            <a:gd name="T12" fmla="*/ 67 w 120"/>
                                            <a:gd name="T13" fmla="*/ 2935 h 540"/>
                                            <a:gd name="T14" fmla="*/ 58 w 120"/>
                                            <a:gd name="T15" fmla="*/ 2907 h 540"/>
                                            <a:gd name="T16" fmla="*/ 54 w 120"/>
                                            <a:gd name="T17" fmla="*/ 2910 h 540"/>
                                            <a:gd name="T18" fmla="*/ 51 w 120"/>
                                            <a:gd name="T19" fmla="*/ 2935 h 540"/>
                                            <a:gd name="T20" fmla="*/ 52 w 120"/>
                                            <a:gd name="T21" fmla="*/ 3235 h 540"/>
                                            <a:gd name="T22" fmla="*/ 52 w 120"/>
                                            <a:gd name="T23" fmla="*/ 3255 h 540"/>
                                            <a:gd name="T24" fmla="*/ 60 w 120"/>
                                            <a:gd name="T25" fmla="*/ 3355 h 540"/>
                                            <a:gd name="T26" fmla="*/ 120 w 120"/>
                                            <a:gd name="T27" fmla="*/ 3235 h 540"/>
                                            <a:gd name="T28" fmla="*/ 67 w 120"/>
                                            <a:gd name="T29" fmla="*/ 3254 h 540"/>
                                            <a:gd name="T30" fmla="*/ 120 w 120"/>
                                            <a:gd name="T31" fmla="*/ 3235 h 540"/>
                                            <a:gd name="T32" fmla="*/ 0 60000 65536"/>
                                            <a:gd name="T33" fmla="*/ 0 60000 65536"/>
                                            <a:gd name="T34" fmla="*/ 0 60000 65536"/>
                                            <a:gd name="T35" fmla="*/ 0 60000 65536"/>
                                            <a:gd name="T36" fmla="*/ 0 60000 65536"/>
                                            <a:gd name="T37" fmla="*/ 0 60000 65536"/>
                                            <a:gd name="T38" fmla="*/ 0 60000 65536"/>
                                            <a:gd name="T39" fmla="*/ 0 60000 65536"/>
                                            <a:gd name="T40" fmla="*/ 0 60000 65536"/>
                                            <a:gd name="T41" fmla="*/ 0 60000 65536"/>
                                            <a:gd name="T42" fmla="*/ 0 60000 65536"/>
                                            <a:gd name="T43" fmla="*/ 0 60000 65536"/>
                                            <a:gd name="T44" fmla="*/ 0 60000 65536"/>
                                            <a:gd name="T45" fmla="*/ 0 60000 65536"/>
                                            <a:gd name="T46" fmla="*/ 0 60000 65536"/>
                                            <a:gd name="T47" fmla="*/ 0 60000 65536"/>
                                          </a:gdLst>
                                          <a:ahLst/>
                                          <a:cxnLst>
                                            <a:cxn ang="T32">
                                              <a:pos x="T0" y="T1"/>
                                            </a:cxn>
                                            <a:cxn ang="T33">
                                              <a:pos x="T2" y="T3"/>
                                            </a:cxn>
                                            <a:cxn ang="T34">
                                              <a:pos x="T4" y="T5"/>
                                            </a:cxn>
                                            <a:cxn ang="T35">
                                              <a:pos x="T6" y="T7"/>
                                            </a:cxn>
                                            <a:cxn ang="T36">
                                              <a:pos x="T8" y="T9"/>
                                            </a:cxn>
                                            <a:cxn ang="T37">
                                              <a:pos x="T10" y="T11"/>
                                            </a:cxn>
                                            <a:cxn ang="T38">
                                              <a:pos x="T12" y="T13"/>
                                            </a:cxn>
                                            <a:cxn ang="T39">
                                              <a:pos x="T14" y="T15"/>
                                            </a:cxn>
                                            <a:cxn ang="T40">
                                              <a:pos x="T16" y="T17"/>
                                            </a:cxn>
                                            <a:cxn ang="T41">
                                              <a:pos x="T18" y="T19"/>
                                            </a:cxn>
                                            <a:cxn ang="T42">
                                              <a:pos x="T20" y="T21"/>
                                            </a:cxn>
                                            <a:cxn ang="T43">
                                              <a:pos x="T22" y="T23"/>
                                            </a:cxn>
                                            <a:cxn ang="T44">
                                              <a:pos x="T24" y="T25"/>
                                            </a:cxn>
                                            <a:cxn ang="T45">
                                              <a:pos x="T26" y="T27"/>
                                            </a:cxn>
                                            <a:cxn ang="T46">
                                              <a:pos x="T28" y="T29"/>
                                            </a:cxn>
                                            <a:cxn ang="T47">
                                              <a:pos x="T30" y="T31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120" y="420"/>
                                              </a:moveTo>
                                              <a:lnTo>
                                                <a:pt x="67" y="420"/>
                                              </a:lnTo>
                                              <a:lnTo>
                                                <a:pt x="64" y="445"/>
                                              </a:lnTo>
                                              <a:lnTo>
                                                <a:pt x="60" y="448"/>
                                              </a:lnTo>
                                              <a:lnTo>
                                                <a:pt x="55" y="445"/>
                                              </a:lnTo>
                                              <a:lnTo>
                                                <a:pt x="67" y="420"/>
                                              </a:lnTo>
                                              <a:lnTo>
                                                <a:pt x="67" y="120"/>
                                              </a:lnTo>
                                              <a:lnTo>
                                                <a:pt x="58" y="92"/>
                                              </a:lnTo>
                                              <a:lnTo>
                                                <a:pt x="54" y="95"/>
                                              </a:lnTo>
                                              <a:lnTo>
                                                <a:pt x="51" y="120"/>
                                              </a:lnTo>
                                              <a:lnTo>
                                                <a:pt x="52" y="420"/>
                                              </a:lnTo>
                                              <a:lnTo>
                                                <a:pt x="52" y="440"/>
                                              </a:lnTo>
                                              <a:lnTo>
                                                <a:pt x="60" y="540"/>
                                              </a:lnTo>
                                              <a:lnTo>
                                                <a:pt x="120" y="420"/>
                                              </a:lnTo>
                                              <a:lnTo>
                                                <a:pt x="67" y="439"/>
                                              </a:lnTo>
                                              <a:lnTo>
                                                <a:pt x="120" y="42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48" name="Freeform 554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67 w 120"/>
                                            <a:gd name="T1" fmla="*/ 3235 h 540"/>
                                            <a:gd name="T2" fmla="*/ 55 w 120"/>
                                            <a:gd name="T3" fmla="*/ 3260 h 540"/>
                                            <a:gd name="T4" fmla="*/ 60 w 120"/>
                                            <a:gd name="T5" fmla="*/ 3263 h 540"/>
                                            <a:gd name="T6" fmla="*/ 64 w 120"/>
                                            <a:gd name="T7" fmla="*/ 3260 h 540"/>
                                            <a:gd name="T8" fmla="*/ 67 w 120"/>
                                            <a:gd name="T9" fmla="*/ 3235 h 54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67" y="420"/>
                                              </a:moveTo>
                                              <a:lnTo>
                                                <a:pt x="55" y="445"/>
                                              </a:lnTo>
                                              <a:lnTo>
                                                <a:pt x="60" y="448"/>
                                              </a:lnTo>
                                              <a:lnTo>
                                                <a:pt x="64" y="445"/>
                                              </a:lnTo>
                                              <a:lnTo>
                                                <a:pt x="67" y="42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49" name="Freeform 555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2 w 120"/>
                                            <a:gd name="T1" fmla="*/ 3255 h 540"/>
                                            <a:gd name="T2" fmla="*/ 52 w 120"/>
                                            <a:gd name="T3" fmla="*/ 3235 h 540"/>
                                            <a:gd name="T4" fmla="*/ 0 w 120"/>
                                            <a:gd name="T5" fmla="*/ 3235 h 540"/>
                                            <a:gd name="T6" fmla="*/ 60 w 120"/>
                                            <a:gd name="T7" fmla="*/ 3355 h 540"/>
                                            <a:gd name="T8" fmla="*/ 52 w 120"/>
                                            <a:gd name="T9" fmla="*/ 3255 h 54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2" y="440"/>
                                              </a:moveTo>
                                              <a:lnTo>
                                                <a:pt x="52" y="420"/>
                                              </a:lnTo>
                                              <a:lnTo>
                                                <a:pt x="0" y="420"/>
                                              </a:lnTo>
                                              <a:lnTo>
                                                <a:pt x="60" y="540"/>
                                              </a:lnTo>
                                              <a:lnTo>
                                                <a:pt x="52" y="44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50" name="Freeform 556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1 w 120"/>
                                            <a:gd name="T1" fmla="*/ 2915 h 540"/>
                                            <a:gd name="T2" fmla="*/ 58 w 120"/>
                                            <a:gd name="T3" fmla="*/ 2815 h 540"/>
                                            <a:gd name="T4" fmla="*/ 0 w 120"/>
                                            <a:gd name="T5" fmla="*/ 2935 h 540"/>
                                            <a:gd name="T6" fmla="*/ 51 w 120"/>
                                            <a:gd name="T7" fmla="*/ 2915 h 540"/>
                                            <a:gd name="T8" fmla="*/ 0 60000 65536"/>
                                            <a:gd name="T9" fmla="*/ 0 60000 65536"/>
                                            <a:gd name="T10" fmla="*/ 0 60000 65536"/>
                                            <a:gd name="T11" fmla="*/ 0 60000 65536"/>
                                          </a:gdLst>
                                          <a:ahLst/>
                                          <a:cxnLst>
                                            <a:cxn ang="T8">
                                              <a:pos x="T0" y="T1"/>
                                            </a:cxn>
                                            <a:cxn ang="T9">
                                              <a:pos x="T2" y="T3"/>
                                            </a:cxn>
                                            <a:cxn ang="T10">
                                              <a:pos x="T4" y="T5"/>
                                            </a:cxn>
                                            <a:cxn ang="T11">
                                              <a:pos x="T6" y="T7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1" y="100"/>
                                              </a:moveTo>
                                              <a:lnTo>
                                                <a:pt x="58" y="0"/>
                                              </a:lnTo>
                                              <a:lnTo>
                                                <a:pt x="0" y="120"/>
                                              </a:lnTo>
                                              <a:lnTo>
                                                <a:pt x="51" y="10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451" name="Freeform 557"/>
                                        <p:cNvSpPr>
                                          <a:spLocks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709" y="2815"/>
                                          <a:ext cx="120" cy="54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58 w 120"/>
                                            <a:gd name="T1" fmla="*/ 2815 h 540"/>
                                            <a:gd name="T2" fmla="*/ 64 w 120"/>
                                            <a:gd name="T3" fmla="*/ 2910 h 540"/>
                                            <a:gd name="T4" fmla="*/ 67 w 120"/>
                                            <a:gd name="T5" fmla="*/ 2915 h 540"/>
                                            <a:gd name="T6" fmla="*/ 64 w 120"/>
                                            <a:gd name="T7" fmla="*/ 2910 h 540"/>
                                            <a:gd name="T8" fmla="*/ 58 w 120"/>
                                            <a:gd name="T9" fmla="*/ 2815 h 540"/>
                                            <a:gd name="T10" fmla="*/ 51 w 120"/>
                                            <a:gd name="T11" fmla="*/ 2915 h 540"/>
                                            <a:gd name="T12" fmla="*/ 0 w 120"/>
                                            <a:gd name="T13" fmla="*/ 2935 h 540"/>
                                            <a:gd name="T14" fmla="*/ 51 w 120"/>
                                            <a:gd name="T15" fmla="*/ 2935 h 540"/>
                                            <a:gd name="T16" fmla="*/ 54 w 120"/>
                                            <a:gd name="T17" fmla="*/ 2910 h 540"/>
                                            <a:gd name="T18" fmla="*/ 58 w 120"/>
                                            <a:gd name="T19" fmla="*/ 2907 h 540"/>
                                            <a:gd name="T20" fmla="*/ 67 w 120"/>
                                            <a:gd name="T21" fmla="*/ 2935 h 540"/>
                                            <a:gd name="T22" fmla="*/ 120 w 120"/>
                                            <a:gd name="T23" fmla="*/ 2935 h 540"/>
                                            <a:gd name="T24" fmla="*/ 58 w 120"/>
                                            <a:gd name="T25" fmla="*/ 2815 h 540"/>
                                            <a:gd name="T26" fmla="*/ 0 60000 65536"/>
                                            <a:gd name="T27" fmla="*/ 0 60000 65536"/>
                                            <a:gd name="T28" fmla="*/ 0 60000 65536"/>
                                            <a:gd name="T29" fmla="*/ 0 60000 65536"/>
                                            <a:gd name="T30" fmla="*/ 0 60000 65536"/>
                                            <a:gd name="T31" fmla="*/ 0 60000 65536"/>
                                            <a:gd name="T32" fmla="*/ 0 60000 65536"/>
                                            <a:gd name="T33" fmla="*/ 0 60000 65536"/>
                                            <a:gd name="T34" fmla="*/ 0 60000 65536"/>
                                            <a:gd name="T35" fmla="*/ 0 60000 65536"/>
                                            <a:gd name="T36" fmla="*/ 0 60000 65536"/>
                                            <a:gd name="T37" fmla="*/ 0 60000 65536"/>
                                            <a:gd name="T38" fmla="*/ 0 60000 65536"/>
                                          </a:gdLst>
                                          <a:ahLst/>
                                          <a:cxnLst>
                                            <a:cxn ang="T26">
                                              <a:pos x="T0" y="T1"/>
                                            </a:cxn>
                                            <a:cxn ang="T27">
                                              <a:pos x="T2" y="T3"/>
                                            </a:cxn>
                                            <a:cxn ang="T28">
                                              <a:pos x="T4" y="T5"/>
                                            </a:cxn>
                                            <a:cxn ang="T29">
                                              <a:pos x="T6" y="T7"/>
                                            </a:cxn>
                                            <a:cxn ang="T30">
                                              <a:pos x="T8" y="T9"/>
                                            </a:cxn>
                                            <a:cxn ang="T31">
                                              <a:pos x="T10" y="T11"/>
                                            </a:cxn>
                                            <a:cxn ang="T32">
                                              <a:pos x="T12" y="T13"/>
                                            </a:cxn>
                                            <a:cxn ang="T33">
                                              <a:pos x="T14" y="T15"/>
                                            </a:cxn>
                                            <a:cxn ang="T34">
                                              <a:pos x="T16" y="T17"/>
                                            </a:cxn>
                                            <a:cxn ang="T35">
                                              <a:pos x="T18" y="T19"/>
                                            </a:cxn>
                                            <a:cxn ang="T36">
                                              <a:pos x="T20" y="T21"/>
                                            </a:cxn>
                                            <a:cxn ang="T37">
                                              <a:pos x="T22" y="T23"/>
                                            </a:cxn>
                                            <a:cxn ang="T38">
                                              <a:pos x="T24" y="T25"/>
                                            </a:cxn>
                                          </a:cxnLst>
                                          <a:rect l="0" t="0" r="r" b="b"/>
                                          <a:pathLst>
                                            <a:path w="120" h="540">
                                              <a:moveTo>
                                                <a:pt x="58" y="0"/>
                                              </a:moveTo>
                                              <a:lnTo>
                                                <a:pt x="64" y="95"/>
                                              </a:lnTo>
                                              <a:lnTo>
                                                <a:pt x="67" y="100"/>
                                              </a:lnTo>
                                              <a:lnTo>
                                                <a:pt x="64" y="95"/>
                                              </a:lnTo>
                                              <a:lnTo>
                                                <a:pt x="58" y="0"/>
                                              </a:lnTo>
                                              <a:lnTo>
                                                <a:pt x="51" y="100"/>
                                              </a:lnTo>
                                              <a:lnTo>
                                                <a:pt x="0" y="120"/>
                                              </a:lnTo>
                                              <a:lnTo>
                                                <a:pt x="51" y="120"/>
                                              </a:lnTo>
                                              <a:lnTo>
                                                <a:pt x="54" y="95"/>
                                              </a:lnTo>
                                              <a:lnTo>
                                                <a:pt x="58" y="92"/>
                                              </a:lnTo>
                                              <a:lnTo>
                                                <a:pt x="67" y="120"/>
                                              </a:lnTo>
                                              <a:lnTo>
                                                <a:pt x="120" y="120"/>
                                              </a:lnTo>
                                              <a:lnTo>
                                                <a:pt x="58" y="0"/>
                                              </a:lnTo>
                                              <a:close/>
                                            </a:path>
                                          </a:pathLst>
                                        </a:custGeom>
                                        <a:solidFill>
                                          <a:srgbClr val="000000"/>
                                        </a:solidFill>
                                        <a:ln w="9525">
                                          <a:noFill/>
                                          <a:round/>
                                          <a:headEnd/>
                                          <a:tailEnd/>
                                        </a:ln>
                                      </p:spPr>
                                      <p:txBody>
                                        <a:bodyPr vert="horz" wrap="square" lIns="91440" tIns="45720" rIns="91440" bIns="45720" numCol="1" anchor="t" anchorCtr="0" compatLnSpc="1">
                                          <a:prstTxWarp prst="textNoShape">
                                            <a:avLst/>
                                          </a:prstTxWarp>
                                        </a:bodyPr>
                                        <a:lstStyle/>
                                        <a:p>
                                          <a:endParaRPr lang="en-US" sz="2400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19" name="Group 558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3027" y="4075"/>
                                          <a:ext cx="121" cy="720"/>
                                          <a:chOff x="3027" y="4075"/>
                                          <a:chExt cx="121" cy="720"/>
                                        </a:xfrm>
                                      </p:grpSpPr>
                                      <p:sp>
                                        <p:nvSpPr>
                                          <p:cNvPr id="453" name="Freeform 559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6 w 121"/>
                                              <a:gd name="T1" fmla="*/ 4170 h 720"/>
                                              <a:gd name="T2" fmla="*/ 53 w 121"/>
                                              <a:gd name="T3" fmla="*/ 4195 h 720"/>
                                              <a:gd name="T4" fmla="*/ 54 w 121"/>
                                              <a:gd name="T5" fmla="*/ 4675 h 720"/>
                                              <a:gd name="T6" fmla="*/ 54 w 121"/>
                                              <a:gd name="T7" fmla="*/ 4695 h 720"/>
                                              <a:gd name="T8" fmla="*/ 62 w 121"/>
                                              <a:gd name="T9" fmla="*/ 4795 h 720"/>
                                              <a:gd name="T10" fmla="*/ 68 w 121"/>
                                              <a:gd name="T11" fmla="*/ 4700 h 720"/>
                                              <a:gd name="T12" fmla="*/ 69 w 121"/>
                                              <a:gd name="T13" fmla="*/ 4694 h 720"/>
                                              <a:gd name="T14" fmla="*/ 68 w 121"/>
                                              <a:gd name="T15" fmla="*/ 4700 h 720"/>
                                              <a:gd name="T16" fmla="*/ 62 w 121"/>
                                              <a:gd name="T17" fmla="*/ 4795 h 720"/>
                                              <a:gd name="T18" fmla="*/ 122 w 121"/>
                                              <a:gd name="T19" fmla="*/ 4675 h 720"/>
                                              <a:gd name="T20" fmla="*/ 69 w 121"/>
                                              <a:gd name="T21" fmla="*/ 4675 h 720"/>
                                              <a:gd name="T22" fmla="*/ 62 w 121"/>
                                              <a:gd name="T23" fmla="*/ 4703 h 720"/>
                                              <a:gd name="T24" fmla="*/ 57 w 121"/>
                                              <a:gd name="T25" fmla="*/ 4700 h 720"/>
                                              <a:gd name="T26" fmla="*/ 69 w 121"/>
                                              <a:gd name="T27" fmla="*/ 4675 h 720"/>
                                              <a:gd name="T28" fmla="*/ 69 w 121"/>
                                              <a:gd name="T29" fmla="*/ 4195 h 720"/>
                                              <a:gd name="T30" fmla="*/ 60 w 121"/>
                                              <a:gd name="T31" fmla="*/ 4167 h 720"/>
                                              <a:gd name="T32" fmla="*/ 56 w 121"/>
                                              <a:gd name="T33" fmla="*/ 4170 h 720"/>
                                              <a:gd name="T34" fmla="*/ 0 60000 65536"/>
                                              <a:gd name="T35" fmla="*/ 0 60000 65536"/>
                                              <a:gd name="T36" fmla="*/ 0 60000 65536"/>
                                              <a:gd name="T37" fmla="*/ 0 60000 65536"/>
                                              <a:gd name="T38" fmla="*/ 0 60000 65536"/>
                                              <a:gd name="T39" fmla="*/ 0 60000 65536"/>
                                              <a:gd name="T40" fmla="*/ 0 60000 65536"/>
                                              <a:gd name="T41" fmla="*/ 0 60000 65536"/>
                                              <a:gd name="T42" fmla="*/ 0 60000 65536"/>
                                              <a:gd name="T43" fmla="*/ 0 60000 65536"/>
                                              <a:gd name="T44" fmla="*/ 0 60000 65536"/>
                                              <a:gd name="T45" fmla="*/ 0 60000 65536"/>
                                              <a:gd name="T46" fmla="*/ 0 60000 65536"/>
                                              <a:gd name="T47" fmla="*/ 0 60000 65536"/>
                                              <a:gd name="T48" fmla="*/ 0 60000 65536"/>
                                              <a:gd name="T49" fmla="*/ 0 60000 65536"/>
                                              <a:gd name="T50" fmla="*/ 0 60000 65536"/>
                                            </a:gdLst>
                                            <a:ahLst/>
                                            <a:cxnLst>
                                              <a:cxn ang="T34">
                                                <a:pos x="T0" y="T1"/>
                                              </a:cxn>
                                              <a:cxn ang="T35">
                                                <a:pos x="T2" y="T3"/>
                                              </a:cxn>
                                              <a:cxn ang="T36">
                                                <a:pos x="T4" y="T5"/>
                                              </a:cxn>
                                              <a:cxn ang="T37">
                                                <a:pos x="T6" y="T7"/>
                                              </a:cxn>
                                              <a:cxn ang="T38">
                                                <a:pos x="T8" y="T9"/>
                                              </a:cxn>
                                              <a:cxn ang="T39">
                                                <a:pos x="T10" y="T11"/>
                                              </a:cxn>
                                              <a:cxn ang="T40">
                                                <a:pos x="T12" y="T13"/>
                                              </a:cxn>
                                              <a:cxn ang="T41">
                                                <a:pos x="T14" y="T15"/>
                                              </a:cxn>
                                              <a:cxn ang="T42">
                                                <a:pos x="T16" y="T17"/>
                                              </a:cxn>
                                              <a:cxn ang="T43">
                                                <a:pos x="T18" y="T19"/>
                                              </a:cxn>
                                              <a:cxn ang="T44">
                                                <a:pos x="T20" y="T21"/>
                                              </a:cxn>
                                              <a:cxn ang="T45">
                                                <a:pos x="T22" y="T23"/>
                                              </a:cxn>
                                              <a:cxn ang="T46">
                                                <a:pos x="T24" y="T25"/>
                                              </a:cxn>
                                              <a:cxn ang="T47">
                                                <a:pos x="T26" y="T27"/>
                                              </a:cxn>
                                              <a:cxn ang="T48">
                                                <a:pos x="T28" y="T29"/>
                                              </a:cxn>
                                              <a:cxn ang="T49">
                                                <a:pos x="T30" y="T31"/>
                                              </a:cxn>
                                              <a:cxn ang="T50">
                                                <a:pos x="T32" y="T33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6" y="95"/>
                                                </a:moveTo>
                                                <a:lnTo>
                                                  <a:pt x="53" y="120"/>
                                                </a:lnTo>
                                                <a:lnTo>
                                                  <a:pt x="54" y="600"/>
                                                </a:lnTo>
                                                <a:lnTo>
                                                  <a:pt x="54" y="620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68" y="625"/>
                                                </a:lnTo>
                                                <a:lnTo>
                                                  <a:pt x="69" y="619"/>
                                                </a:lnTo>
                                                <a:lnTo>
                                                  <a:pt x="68" y="625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122" y="600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lnTo>
                                                  <a:pt x="62" y="628"/>
                                                </a:lnTo>
                                                <a:lnTo>
                                                  <a:pt x="57" y="625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lnTo>
                                                  <a:pt x="69" y="120"/>
                                                </a:lnTo>
                                                <a:lnTo>
                                                  <a:pt x="60" y="92"/>
                                                </a:lnTo>
                                                <a:lnTo>
                                                  <a:pt x="56" y="95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4" name="Freeform 560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4 w 121"/>
                                              <a:gd name="T1" fmla="*/ 4695 h 720"/>
                                              <a:gd name="T2" fmla="*/ 54 w 121"/>
                                              <a:gd name="T3" fmla="*/ 4675 h 720"/>
                                              <a:gd name="T4" fmla="*/ 2 w 121"/>
                                              <a:gd name="T5" fmla="*/ 4675 h 720"/>
                                              <a:gd name="T6" fmla="*/ 62 w 121"/>
                                              <a:gd name="T7" fmla="*/ 4795 h 720"/>
                                              <a:gd name="T8" fmla="*/ 54 w 121"/>
                                              <a:gd name="T9" fmla="*/ 4695 h 720"/>
                                              <a:gd name="T10" fmla="*/ 0 60000 65536"/>
                                              <a:gd name="T11" fmla="*/ 0 60000 65536"/>
                                              <a:gd name="T12" fmla="*/ 0 60000 65536"/>
                                              <a:gd name="T13" fmla="*/ 0 60000 65536"/>
                                              <a:gd name="T14" fmla="*/ 0 60000 65536"/>
                                            </a:gdLst>
                                            <a:ahLst/>
                                            <a:cxnLst>
                                              <a:cxn ang="T10">
                                                <a:pos x="T0" y="T1"/>
                                              </a:cxn>
                                              <a:cxn ang="T11">
                                                <a:pos x="T2" y="T3"/>
                                              </a:cxn>
                                              <a:cxn ang="T12">
                                                <a:pos x="T4" y="T5"/>
                                              </a:cxn>
                                              <a:cxn ang="T13">
                                                <a:pos x="T6" y="T7"/>
                                              </a:cxn>
                                              <a:cxn ang="T14">
                                                <a:pos x="T8" y="T9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4" y="620"/>
                                                </a:moveTo>
                                                <a:lnTo>
                                                  <a:pt x="54" y="600"/>
                                                </a:lnTo>
                                                <a:lnTo>
                                                  <a:pt x="2" y="600"/>
                                                </a:lnTo>
                                                <a:lnTo>
                                                  <a:pt x="62" y="720"/>
                                                </a:lnTo>
                                                <a:lnTo>
                                                  <a:pt x="54" y="62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5" name="Freeform 561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69 w 121"/>
                                              <a:gd name="T1" fmla="*/ 4675 h 720"/>
                                              <a:gd name="T2" fmla="*/ 57 w 121"/>
                                              <a:gd name="T3" fmla="*/ 4700 h 720"/>
                                              <a:gd name="T4" fmla="*/ 62 w 121"/>
                                              <a:gd name="T5" fmla="*/ 4703 h 720"/>
                                              <a:gd name="T6" fmla="*/ 69 w 121"/>
                                              <a:gd name="T7" fmla="*/ 4675 h 720"/>
                                              <a:gd name="T8" fmla="*/ 0 60000 65536"/>
                                              <a:gd name="T9" fmla="*/ 0 60000 65536"/>
                                              <a:gd name="T10" fmla="*/ 0 60000 65536"/>
                                              <a:gd name="T11" fmla="*/ 0 60000 65536"/>
                                            </a:gdLst>
                                            <a:ahLst/>
                                            <a:cxnLst>
                                              <a:cxn ang="T8">
                                                <a:pos x="T0" y="T1"/>
                                              </a:cxn>
                                              <a:cxn ang="T9">
                                                <a:pos x="T2" y="T3"/>
                                              </a:cxn>
                                              <a:cxn ang="T10">
                                                <a:pos x="T4" y="T5"/>
                                              </a:cxn>
                                              <a:cxn ang="T11">
                                                <a:pos x="T6" y="T7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69" y="600"/>
                                                </a:moveTo>
                                                <a:lnTo>
                                                  <a:pt x="57" y="625"/>
                                                </a:lnTo>
                                                <a:lnTo>
                                                  <a:pt x="62" y="628"/>
                                                </a:lnTo>
                                                <a:lnTo>
                                                  <a:pt x="69" y="60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6" name="Freeform 562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53 w 121"/>
                                              <a:gd name="T1" fmla="*/ 4175 h 720"/>
                                              <a:gd name="T2" fmla="*/ 60 w 121"/>
                                              <a:gd name="T3" fmla="*/ 4075 h 720"/>
                                              <a:gd name="T4" fmla="*/ 0 w 121"/>
                                              <a:gd name="T5" fmla="*/ 4195 h 720"/>
                                              <a:gd name="T6" fmla="*/ 53 w 121"/>
                                              <a:gd name="T7" fmla="*/ 4175 h 720"/>
                                              <a:gd name="T8" fmla="*/ 0 60000 65536"/>
                                              <a:gd name="T9" fmla="*/ 0 60000 65536"/>
                                              <a:gd name="T10" fmla="*/ 0 60000 65536"/>
                                              <a:gd name="T11" fmla="*/ 0 60000 65536"/>
                                            </a:gdLst>
                                            <a:ahLst/>
                                            <a:cxnLst>
                                              <a:cxn ang="T8">
                                                <a:pos x="T0" y="T1"/>
                                              </a:cxn>
                                              <a:cxn ang="T9">
                                                <a:pos x="T2" y="T3"/>
                                              </a:cxn>
                                              <a:cxn ang="T10">
                                                <a:pos x="T4" y="T5"/>
                                              </a:cxn>
                                              <a:cxn ang="T11">
                                                <a:pos x="T6" y="T7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53" y="100"/>
                                                </a:moveTo>
                                                <a:lnTo>
                                                  <a:pt x="60" y="0"/>
                                                </a:lnTo>
                                                <a:lnTo>
                                                  <a:pt x="0" y="120"/>
                                                </a:lnTo>
                                                <a:lnTo>
                                                  <a:pt x="53" y="10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sp>
                                        <p:nvSpPr>
                                          <p:cNvPr id="457" name="Freeform 563"/>
                                          <p:cNvSpPr>
                                            <a:spLocks/>
                                          </p:cNvSpPr>
                                          <p:nvPr/>
                                        </p:nvSpPr>
                                        <p:spPr bwMode="auto">
                                          <a:xfrm>
                                            <a:off x="3027" y="4075"/>
                                            <a:ext cx="121" cy="720"/>
                                          </a:xfrm>
                                          <a:custGeom>
                                            <a:avLst/>
                                            <a:gdLst>
                                              <a:gd name="T0" fmla="*/ 60 w 121"/>
                                              <a:gd name="T1" fmla="*/ 4075 h 720"/>
                                              <a:gd name="T2" fmla="*/ 66 w 121"/>
                                              <a:gd name="T3" fmla="*/ 4170 h 720"/>
                                              <a:gd name="T4" fmla="*/ 69 w 121"/>
                                              <a:gd name="T5" fmla="*/ 4175 h 720"/>
                                              <a:gd name="T6" fmla="*/ 66 w 121"/>
                                              <a:gd name="T7" fmla="*/ 4170 h 720"/>
                                              <a:gd name="T8" fmla="*/ 60 w 121"/>
                                              <a:gd name="T9" fmla="*/ 4075 h 720"/>
                                              <a:gd name="T10" fmla="*/ 53 w 121"/>
                                              <a:gd name="T11" fmla="*/ 4175 h 720"/>
                                              <a:gd name="T12" fmla="*/ 0 w 121"/>
                                              <a:gd name="T13" fmla="*/ 4195 h 720"/>
                                              <a:gd name="T14" fmla="*/ 53 w 121"/>
                                              <a:gd name="T15" fmla="*/ 4195 h 720"/>
                                              <a:gd name="T16" fmla="*/ 56 w 121"/>
                                              <a:gd name="T17" fmla="*/ 4170 h 720"/>
                                              <a:gd name="T18" fmla="*/ 60 w 121"/>
                                              <a:gd name="T19" fmla="*/ 4167 h 720"/>
                                              <a:gd name="T20" fmla="*/ 69 w 121"/>
                                              <a:gd name="T21" fmla="*/ 4195 h 720"/>
                                              <a:gd name="T22" fmla="*/ 120 w 121"/>
                                              <a:gd name="T23" fmla="*/ 4195 h 720"/>
                                              <a:gd name="T24" fmla="*/ 60 w 121"/>
                                              <a:gd name="T25" fmla="*/ 4075 h 720"/>
                                              <a:gd name="T26" fmla="*/ 0 60000 65536"/>
                                              <a:gd name="T27" fmla="*/ 0 60000 65536"/>
                                              <a:gd name="T28" fmla="*/ 0 60000 65536"/>
                                              <a:gd name="T29" fmla="*/ 0 60000 65536"/>
                                              <a:gd name="T30" fmla="*/ 0 60000 65536"/>
                                              <a:gd name="T31" fmla="*/ 0 60000 65536"/>
                                              <a:gd name="T32" fmla="*/ 0 60000 65536"/>
                                              <a:gd name="T33" fmla="*/ 0 60000 65536"/>
                                              <a:gd name="T34" fmla="*/ 0 60000 65536"/>
                                              <a:gd name="T35" fmla="*/ 0 60000 65536"/>
                                              <a:gd name="T36" fmla="*/ 0 60000 65536"/>
                                              <a:gd name="T37" fmla="*/ 0 60000 65536"/>
                                              <a:gd name="T38" fmla="*/ 0 60000 65536"/>
                                            </a:gdLst>
                                            <a:ahLst/>
                                            <a:cxnLst>
                                              <a:cxn ang="T26">
                                                <a:pos x="T0" y="T1"/>
                                              </a:cxn>
                                              <a:cxn ang="T27">
                                                <a:pos x="T2" y="T3"/>
                                              </a:cxn>
                                              <a:cxn ang="T28">
                                                <a:pos x="T4" y="T5"/>
                                              </a:cxn>
                                              <a:cxn ang="T29">
                                                <a:pos x="T6" y="T7"/>
                                              </a:cxn>
                                              <a:cxn ang="T30">
                                                <a:pos x="T8" y="T9"/>
                                              </a:cxn>
                                              <a:cxn ang="T31">
                                                <a:pos x="T10" y="T11"/>
                                              </a:cxn>
                                              <a:cxn ang="T32">
                                                <a:pos x="T12" y="T13"/>
                                              </a:cxn>
                                              <a:cxn ang="T33">
                                                <a:pos x="T14" y="T15"/>
                                              </a:cxn>
                                              <a:cxn ang="T34">
                                                <a:pos x="T16" y="T17"/>
                                              </a:cxn>
                                              <a:cxn ang="T35">
                                                <a:pos x="T18" y="T19"/>
                                              </a:cxn>
                                              <a:cxn ang="T36">
                                                <a:pos x="T20" y="T21"/>
                                              </a:cxn>
                                              <a:cxn ang="T37">
                                                <a:pos x="T22" y="T23"/>
                                              </a:cxn>
                                              <a:cxn ang="T38">
                                                <a:pos x="T24" y="T25"/>
                                              </a:cxn>
                                            </a:cxnLst>
                                            <a:rect l="0" t="0" r="r" b="b"/>
                                            <a:pathLst>
                                              <a:path w="121" h="720">
                                                <a:moveTo>
                                                  <a:pt x="60" y="0"/>
                                                </a:moveTo>
                                                <a:lnTo>
                                                  <a:pt x="66" y="95"/>
                                                </a:lnTo>
                                                <a:lnTo>
                                                  <a:pt x="69" y="100"/>
                                                </a:lnTo>
                                                <a:lnTo>
                                                  <a:pt x="66" y="95"/>
                                                </a:lnTo>
                                                <a:lnTo>
                                                  <a:pt x="60" y="0"/>
                                                </a:lnTo>
                                                <a:lnTo>
                                                  <a:pt x="53" y="100"/>
                                                </a:lnTo>
                                                <a:lnTo>
                                                  <a:pt x="0" y="120"/>
                                                </a:lnTo>
                                                <a:lnTo>
                                                  <a:pt x="53" y="120"/>
                                                </a:lnTo>
                                                <a:lnTo>
                                                  <a:pt x="56" y="95"/>
                                                </a:lnTo>
                                                <a:lnTo>
                                                  <a:pt x="60" y="92"/>
                                                </a:lnTo>
                                                <a:lnTo>
                                                  <a:pt x="69" y="120"/>
                                                </a:lnTo>
                                                <a:lnTo>
                                                  <a:pt x="120" y="120"/>
                                                </a:lnTo>
                                                <a:lnTo>
                                                  <a:pt x="60" y="0"/>
                                                </a:lnTo>
                                                <a:close/>
                                              </a:path>
                                            </a:pathLst>
                                          </a:custGeom>
                                          <a:solidFill>
                                            <a:srgbClr val="000000"/>
                                          </a:solidFill>
                                          <a:ln w="9525">
                                            <a:noFill/>
                                            <a:round/>
                                            <a:headEnd/>
                                            <a:tailEnd/>
                                          </a:ln>
                                        </p:spPr>
                                        <p:txBody>
                                          <a:bodyPr vert="horz" wrap="square" lIns="91440" tIns="45720" rIns="91440" bIns="45720" numCol="1" anchor="t" anchorCtr="0" compatLnSpc="1">
                                            <a:prstTxWarp prst="textNoShape">
                                              <a:avLst/>
                                            </a:prstTxWarp>
                                          </a:bodyPr>
                                          <a:lstStyle/>
                                          <a:p>
                                            <a:endParaRPr lang="en-US" sz="2400"/>
                                          </a:p>
                                        </p:txBody>
                                      </p:sp>
                                      <p:grpSp>
                                        <p:nvGrpSpPr>
                                          <p:cNvPr id="20" name="Group 564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7707" y="4075"/>
                                            <a:ext cx="121" cy="720"/>
                                            <a:chOff x="7707" y="4075"/>
                                            <a:chExt cx="121" cy="720"/>
                                          </a:xfrm>
                                        </p:grpSpPr>
                                        <p:sp>
                                          <p:nvSpPr>
                                            <p:cNvPr id="459" name="Freeform 565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6 w 121"/>
                                                <a:gd name="T1" fmla="*/ 4170 h 720"/>
                                                <a:gd name="T2" fmla="*/ 53 w 121"/>
                                                <a:gd name="T3" fmla="*/ 4195 h 720"/>
                                                <a:gd name="T4" fmla="*/ 54 w 121"/>
                                                <a:gd name="T5" fmla="*/ 4675 h 720"/>
                                                <a:gd name="T6" fmla="*/ 54 w 121"/>
                                                <a:gd name="T7" fmla="*/ 4695 h 720"/>
                                                <a:gd name="T8" fmla="*/ 62 w 121"/>
                                                <a:gd name="T9" fmla="*/ 4795 h 720"/>
                                                <a:gd name="T10" fmla="*/ 68 w 121"/>
                                                <a:gd name="T11" fmla="*/ 4700 h 720"/>
                                                <a:gd name="T12" fmla="*/ 69 w 121"/>
                                                <a:gd name="T13" fmla="*/ 4694 h 720"/>
                                                <a:gd name="T14" fmla="*/ 68 w 121"/>
                                                <a:gd name="T15" fmla="*/ 4700 h 720"/>
                                                <a:gd name="T16" fmla="*/ 62 w 121"/>
                                                <a:gd name="T17" fmla="*/ 4795 h 720"/>
                                                <a:gd name="T18" fmla="*/ 122 w 121"/>
                                                <a:gd name="T19" fmla="*/ 4675 h 720"/>
                                                <a:gd name="T20" fmla="*/ 69 w 121"/>
                                                <a:gd name="T21" fmla="*/ 4675 h 720"/>
                                                <a:gd name="T22" fmla="*/ 62 w 121"/>
                                                <a:gd name="T23" fmla="*/ 4703 h 720"/>
                                                <a:gd name="T24" fmla="*/ 57 w 121"/>
                                                <a:gd name="T25" fmla="*/ 4700 h 720"/>
                                                <a:gd name="T26" fmla="*/ 69 w 121"/>
                                                <a:gd name="T27" fmla="*/ 4675 h 720"/>
                                                <a:gd name="T28" fmla="*/ 69 w 121"/>
                                                <a:gd name="T29" fmla="*/ 4195 h 720"/>
                                                <a:gd name="T30" fmla="*/ 60 w 121"/>
                                                <a:gd name="T31" fmla="*/ 4167 h 720"/>
                                                <a:gd name="T32" fmla="*/ 56 w 121"/>
                                                <a:gd name="T33" fmla="*/ 4170 h 720"/>
                                                <a:gd name="T34" fmla="*/ 0 60000 65536"/>
                                                <a:gd name="T35" fmla="*/ 0 60000 65536"/>
                                                <a:gd name="T36" fmla="*/ 0 60000 65536"/>
                                                <a:gd name="T37" fmla="*/ 0 60000 65536"/>
                                                <a:gd name="T38" fmla="*/ 0 60000 65536"/>
                                                <a:gd name="T39" fmla="*/ 0 60000 65536"/>
                                                <a:gd name="T40" fmla="*/ 0 60000 65536"/>
                                                <a:gd name="T41" fmla="*/ 0 60000 65536"/>
                                                <a:gd name="T42" fmla="*/ 0 60000 65536"/>
                                                <a:gd name="T43" fmla="*/ 0 60000 65536"/>
                                                <a:gd name="T44" fmla="*/ 0 60000 65536"/>
                                                <a:gd name="T45" fmla="*/ 0 60000 65536"/>
                                                <a:gd name="T46" fmla="*/ 0 60000 65536"/>
                                                <a:gd name="T47" fmla="*/ 0 60000 65536"/>
                                                <a:gd name="T48" fmla="*/ 0 60000 65536"/>
                                                <a:gd name="T49" fmla="*/ 0 60000 65536"/>
                                                <a:gd name="T50" fmla="*/ 0 60000 65536"/>
                                              </a:gdLst>
                                              <a:ahLst/>
                                              <a:cxnLst>
                                                <a:cxn ang="T34">
                                                  <a:pos x="T0" y="T1"/>
                                                </a:cxn>
                                                <a:cxn ang="T35">
                                                  <a:pos x="T2" y="T3"/>
                                                </a:cxn>
                                                <a:cxn ang="T36">
                                                  <a:pos x="T4" y="T5"/>
                                                </a:cxn>
                                                <a:cxn ang="T37">
                                                  <a:pos x="T6" y="T7"/>
                                                </a:cxn>
                                                <a:cxn ang="T38">
                                                  <a:pos x="T8" y="T9"/>
                                                </a:cxn>
                                                <a:cxn ang="T39">
                                                  <a:pos x="T10" y="T11"/>
                                                </a:cxn>
                                                <a:cxn ang="T40">
                                                  <a:pos x="T12" y="T13"/>
                                                </a:cxn>
                                                <a:cxn ang="T41">
                                                  <a:pos x="T14" y="T15"/>
                                                </a:cxn>
                                                <a:cxn ang="T42">
                                                  <a:pos x="T16" y="T17"/>
                                                </a:cxn>
                                                <a:cxn ang="T43">
                                                  <a:pos x="T18" y="T19"/>
                                                </a:cxn>
                                                <a:cxn ang="T44">
                                                  <a:pos x="T20" y="T21"/>
                                                </a:cxn>
                                                <a:cxn ang="T45">
                                                  <a:pos x="T22" y="T23"/>
                                                </a:cxn>
                                                <a:cxn ang="T46">
                                                  <a:pos x="T24" y="T25"/>
                                                </a:cxn>
                                                <a:cxn ang="T47">
                                                  <a:pos x="T26" y="T27"/>
                                                </a:cxn>
                                                <a:cxn ang="T48">
                                                  <a:pos x="T28" y="T29"/>
                                                </a:cxn>
                                                <a:cxn ang="T49">
                                                  <a:pos x="T30" y="T31"/>
                                                </a:cxn>
                                                <a:cxn ang="T50">
                                                  <a:pos x="T32" y="T33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6" y="95"/>
                                                  </a:moveTo>
                                                  <a:lnTo>
                                                    <a:pt x="53" y="120"/>
                                                  </a:lnTo>
                                                  <a:lnTo>
                                                    <a:pt x="54" y="600"/>
                                                  </a:lnTo>
                                                  <a:lnTo>
                                                    <a:pt x="54" y="620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68" y="625"/>
                                                  </a:lnTo>
                                                  <a:lnTo>
                                                    <a:pt x="69" y="619"/>
                                                  </a:lnTo>
                                                  <a:lnTo>
                                                    <a:pt x="68" y="625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122" y="600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lnTo>
                                                    <a:pt x="62" y="628"/>
                                                  </a:lnTo>
                                                  <a:lnTo>
                                                    <a:pt x="57" y="625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lnTo>
                                                    <a:pt x="69" y="120"/>
                                                  </a:lnTo>
                                                  <a:lnTo>
                                                    <a:pt x="60" y="92"/>
                                                  </a:lnTo>
                                                  <a:lnTo>
                                                    <a:pt x="56" y="95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0" name="Freeform 566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4 w 121"/>
                                                <a:gd name="T1" fmla="*/ 4695 h 720"/>
                                                <a:gd name="T2" fmla="*/ 54 w 121"/>
                                                <a:gd name="T3" fmla="*/ 4675 h 720"/>
                                                <a:gd name="T4" fmla="*/ 2 w 121"/>
                                                <a:gd name="T5" fmla="*/ 4675 h 720"/>
                                                <a:gd name="T6" fmla="*/ 62 w 121"/>
                                                <a:gd name="T7" fmla="*/ 4795 h 720"/>
                                                <a:gd name="T8" fmla="*/ 54 w 121"/>
                                                <a:gd name="T9" fmla="*/ 4695 h 720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4" y="620"/>
                                                  </a:moveTo>
                                                  <a:lnTo>
                                                    <a:pt x="54" y="600"/>
                                                  </a:lnTo>
                                                  <a:lnTo>
                                                    <a:pt x="2" y="600"/>
                                                  </a:lnTo>
                                                  <a:lnTo>
                                                    <a:pt x="62" y="720"/>
                                                  </a:lnTo>
                                                  <a:lnTo>
                                                    <a:pt x="54" y="62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1" name="Freeform 567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69 w 121"/>
                                                <a:gd name="T1" fmla="*/ 4675 h 720"/>
                                                <a:gd name="T2" fmla="*/ 57 w 121"/>
                                                <a:gd name="T3" fmla="*/ 4700 h 720"/>
                                                <a:gd name="T4" fmla="*/ 62 w 121"/>
                                                <a:gd name="T5" fmla="*/ 4703 h 720"/>
                                                <a:gd name="T6" fmla="*/ 69 w 121"/>
                                                <a:gd name="T7" fmla="*/ 4675 h 720"/>
                                                <a:gd name="T8" fmla="*/ 0 60000 65536"/>
                                                <a:gd name="T9" fmla="*/ 0 60000 65536"/>
                                                <a:gd name="T10" fmla="*/ 0 60000 65536"/>
                                                <a:gd name="T11" fmla="*/ 0 60000 65536"/>
                                              </a:gdLst>
                                              <a:ahLst/>
                                              <a:cxnLst>
                                                <a:cxn ang="T8">
                                                  <a:pos x="T0" y="T1"/>
                                                </a:cxn>
                                                <a:cxn ang="T9">
                                                  <a:pos x="T2" y="T3"/>
                                                </a:cxn>
                                                <a:cxn ang="T10">
                                                  <a:pos x="T4" y="T5"/>
                                                </a:cxn>
                                                <a:cxn ang="T11">
                                                  <a:pos x="T6" y="T7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69" y="600"/>
                                                  </a:moveTo>
                                                  <a:lnTo>
                                                    <a:pt x="57" y="625"/>
                                                  </a:lnTo>
                                                  <a:lnTo>
                                                    <a:pt x="62" y="628"/>
                                                  </a:lnTo>
                                                  <a:lnTo>
                                                    <a:pt x="69" y="60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2" name="Freeform 568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3 w 121"/>
                                                <a:gd name="T1" fmla="*/ 4175 h 720"/>
                                                <a:gd name="T2" fmla="*/ 60 w 121"/>
                                                <a:gd name="T3" fmla="*/ 4075 h 720"/>
                                                <a:gd name="T4" fmla="*/ 0 w 121"/>
                                                <a:gd name="T5" fmla="*/ 4195 h 720"/>
                                                <a:gd name="T6" fmla="*/ 53 w 121"/>
                                                <a:gd name="T7" fmla="*/ 4175 h 720"/>
                                                <a:gd name="T8" fmla="*/ 0 60000 65536"/>
                                                <a:gd name="T9" fmla="*/ 0 60000 65536"/>
                                                <a:gd name="T10" fmla="*/ 0 60000 65536"/>
                                                <a:gd name="T11" fmla="*/ 0 60000 65536"/>
                                              </a:gdLst>
                                              <a:ahLst/>
                                              <a:cxnLst>
                                                <a:cxn ang="T8">
                                                  <a:pos x="T0" y="T1"/>
                                                </a:cxn>
                                                <a:cxn ang="T9">
                                                  <a:pos x="T2" y="T3"/>
                                                </a:cxn>
                                                <a:cxn ang="T10">
                                                  <a:pos x="T4" y="T5"/>
                                                </a:cxn>
                                                <a:cxn ang="T11">
                                                  <a:pos x="T6" y="T7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53" y="100"/>
                                                  </a:moveTo>
                                                  <a:lnTo>
                                                    <a:pt x="60" y="0"/>
                                                  </a:lnTo>
                                                  <a:lnTo>
                                                    <a:pt x="0" y="120"/>
                                                  </a:lnTo>
                                                  <a:lnTo>
                                                    <a:pt x="53" y="10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463" name="Freeform 569"/>
                                            <p:cNvSpPr>
                                              <a:spLocks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707" y="4075"/>
                                              <a:ext cx="121" cy="72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60 w 121"/>
                                                <a:gd name="T1" fmla="*/ 4075 h 720"/>
                                                <a:gd name="T2" fmla="*/ 66 w 121"/>
                                                <a:gd name="T3" fmla="*/ 4170 h 720"/>
                                                <a:gd name="T4" fmla="*/ 69 w 121"/>
                                                <a:gd name="T5" fmla="*/ 4175 h 720"/>
                                                <a:gd name="T6" fmla="*/ 66 w 121"/>
                                                <a:gd name="T7" fmla="*/ 4170 h 720"/>
                                                <a:gd name="T8" fmla="*/ 60 w 121"/>
                                                <a:gd name="T9" fmla="*/ 4075 h 720"/>
                                                <a:gd name="T10" fmla="*/ 53 w 121"/>
                                                <a:gd name="T11" fmla="*/ 4175 h 720"/>
                                                <a:gd name="T12" fmla="*/ 0 w 121"/>
                                                <a:gd name="T13" fmla="*/ 4195 h 720"/>
                                                <a:gd name="T14" fmla="*/ 53 w 121"/>
                                                <a:gd name="T15" fmla="*/ 4195 h 720"/>
                                                <a:gd name="T16" fmla="*/ 56 w 121"/>
                                                <a:gd name="T17" fmla="*/ 4170 h 720"/>
                                                <a:gd name="T18" fmla="*/ 60 w 121"/>
                                                <a:gd name="T19" fmla="*/ 4167 h 720"/>
                                                <a:gd name="T20" fmla="*/ 69 w 121"/>
                                                <a:gd name="T21" fmla="*/ 4195 h 720"/>
                                                <a:gd name="T22" fmla="*/ 120 w 121"/>
                                                <a:gd name="T23" fmla="*/ 4195 h 720"/>
                                                <a:gd name="T24" fmla="*/ 60 w 121"/>
                                                <a:gd name="T25" fmla="*/ 4075 h 720"/>
                                                <a:gd name="T26" fmla="*/ 0 60000 65536"/>
                                                <a:gd name="T27" fmla="*/ 0 60000 65536"/>
                                                <a:gd name="T28" fmla="*/ 0 60000 65536"/>
                                                <a:gd name="T29" fmla="*/ 0 60000 65536"/>
                                                <a:gd name="T30" fmla="*/ 0 60000 65536"/>
                                                <a:gd name="T31" fmla="*/ 0 60000 65536"/>
                                                <a:gd name="T32" fmla="*/ 0 60000 65536"/>
                                                <a:gd name="T33" fmla="*/ 0 60000 65536"/>
                                                <a:gd name="T34" fmla="*/ 0 60000 65536"/>
                                                <a:gd name="T35" fmla="*/ 0 60000 65536"/>
                                                <a:gd name="T36" fmla="*/ 0 60000 65536"/>
                                                <a:gd name="T37" fmla="*/ 0 60000 65536"/>
                                                <a:gd name="T38" fmla="*/ 0 60000 65536"/>
                                              </a:gdLst>
                                              <a:ahLst/>
                                              <a:cxnLst>
                                                <a:cxn ang="T26">
                                                  <a:pos x="T0" y="T1"/>
                                                </a:cxn>
                                                <a:cxn ang="T27">
                                                  <a:pos x="T2" y="T3"/>
                                                </a:cxn>
                                                <a:cxn ang="T28">
                                                  <a:pos x="T4" y="T5"/>
                                                </a:cxn>
                                                <a:cxn ang="T29">
                                                  <a:pos x="T6" y="T7"/>
                                                </a:cxn>
                                                <a:cxn ang="T30">
                                                  <a:pos x="T8" y="T9"/>
                                                </a:cxn>
                                                <a:cxn ang="T31">
                                                  <a:pos x="T10" y="T11"/>
                                                </a:cxn>
                                                <a:cxn ang="T32">
                                                  <a:pos x="T12" y="T13"/>
                                                </a:cxn>
                                                <a:cxn ang="T33">
                                                  <a:pos x="T14" y="T15"/>
                                                </a:cxn>
                                                <a:cxn ang="T34">
                                                  <a:pos x="T16" y="T17"/>
                                                </a:cxn>
                                                <a:cxn ang="T35">
                                                  <a:pos x="T18" y="T19"/>
                                                </a:cxn>
                                                <a:cxn ang="T36">
                                                  <a:pos x="T20" y="T21"/>
                                                </a:cxn>
                                                <a:cxn ang="T37">
                                                  <a:pos x="T22" y="T23"/>
                                                </a:cxn>
                                                <a:cxn ang="T38">
                                                  <a:pos x="T24" y="T25"/>
                                                </a:cxn>
                                              </a:cxnLst>
                                              <a:rect l="0" t="0" r="r" b="b"/>
                                              <a:pathLst>
                                                <a:path w="121" h="720">
                                                  <a:moveTo>
                                                    <a:pt x="60" y="0"/>
                                                  </a:moveTo>
                                                  <a:lnTo>
                                                    <a:pt x="66" y="95"/>
                                                  </a:lnTo>
                                                  <a:lnTo>
                                                    <a:pt x="69" y="100"/>
                                                  </a:lnTo>
                                                  <a:lnTo>
                                                    <a:pt x="66" y="95"/>
                                                  </a:lnTo>
                                                  <a:lnTo>
                                                    <a:pt x="60" y="0"/>
                                                  </a:lnTo>
                                                  <a:lnTo>
                                                    <a:pt x="53" y="100"/>
                                                  </a:lnTo>
                                                  <a:lnTo>
                                                    <a:pt x="0" y="120"/>
                                                  </a:lnTo>
                                                  <a:lnTo>
                                                    <a:pt x="53" y="120"/>
                                                  </a:lnTo>
                                                  <a:lnTo>
                                                    <a:pt x="56" y="95"/>
                                                  </a:lnTo>
                                                  <a:lnTo>
                                                    <a:pt x="60" y="92"/>
                                                  </a:lnTo>
                                                  <a:lnTo>
                                                    <a:pt x="69" y="120"/>
                                                  </a:lnTo>
                                                  <a:lnTo>
                                                    <a:pt x="120" y="120"/>
                                                  </a:lnTo>
                                                  <a:lnTo>
                                                    <a:pt x="60" y="0"/>
                                                  </a:lnTo>
                                                  <a:close/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000000"/>
                                            </a:solidFill>
                                            <a:ln w="9525">
                                              <a:noFill/>
                                              <a:round/>
                                              <a:headEnd/>
                                              <a:tailEnd/>
                                            </a:ln>
                                          </p:spPr>
                                          <p:txBody>
                                            <a:bodyPr vert="horz" wrap="square" lIns="91440" tIns="45720" rIns="91440" bIns="45720" numCol="1" anchor="t" anchorCtr="0" compatLnSpc="1">
                                              <a:prstTxWarp prst="textNoShape">
                                                <a:avLst/>
                                              </a:prstTxWarp>
                                            </a:bodyPr>
                                            <a:lstStyle/>
                                            <a:p>
                                              <a:endParaRPr lang="en-US" sz="2400"/>
                                            </a:p>
                                          </p:txBody>
                                        </p: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sp>
        <p:nvSpPr>
          <p:cNvPr id="1149" name="Rectangle 125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A326869B-3417-DC88-9EFC-07DBCA0D3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Qëllimi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studimit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265" y="1012722"/>
            <a:ext cx="10825316" cy="538807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ligjeratave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përfundimin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suksesshëm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kësaj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studentët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gjendje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Përkufizojnë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qeverisjen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shpjegojnë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menaxhimin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organizatave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burimeve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për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përgjegjës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Vlerësojnë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qeverisjes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riskut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kontrollit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brendshëm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rishikimit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pajtueshmërinë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Shpjegojnë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vlerësojnë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rolin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kontabilistit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</a:p>
          <a:p>
            <a:pPr marL="688975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kontrollimin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dhe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688975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zvogëlimin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riskut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00000"/>
              </a:lnSpc>
              <a:buFont typeface="+mj-lt"/>
              <a:buAutoNum type="alphaU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Prof.Dr.Muhamet Aliu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CB75E1-24F3-4E1C-BC85-B8C86E3C5F3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980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817308" y="2657176"/>
            <a:ext cx="7091516" cy="2895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KËTU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PëRFUNDUAM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PëRMBLEDHJEN</a:t>
            </a:r>
            <a:endParaRPr lang="en-US" sz="32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cap="all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faleminderit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all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vëmendje</a:t>
            </a:r>
            <a:r>
              <a:rPr lang="en-US" sz="3200" b="1" cap="all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8935" y="2194386"/>
            <a:ext cx="3384755" cy="3276600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62600" y="5943601"/>
            <a:ext cx="4648200" cy="549275"/>
          </a:xfrm>
          <a:solidFill>
            <a:schemeClr val="bg2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Autofit/>
          </a:bodyPr>
          <a:lstStyle/>
          <a:p>
            <a:pPr>
              <a:defRPr/>
            </a:pP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sq-AL" alt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Ligjërues: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Prof.Dr.Muhamet</a:t>
            </a:r>
            <a:r>
              <a:rPr lang="en-US" altLang="en-US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Aliu</a:t>
            </a: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en-US" altLang="en-US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01643A1-F477-3ECF-69BB-4C6C4F2AF724}"/>
              </a:ext>
            </a:extLst>
          </p:cNvPr>
          <p:cNvSpPr txBox="1"/>
          <p:nvPr/>
        </p:nvSpPr>
        <p:spPr>
          <a:xfrm>
            <a:off x="2389238" y="475116"/>
            <a:ext cx="7413523" cy="10885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UNIVERSITETI I </a:t>
            </a:r>
            <a:r>
              <a:rPr kumimoji="0" lang="en-US" sz="2300" b="1" i="0" u="none" strike="noStrike" kern="1200" cap="all" spc="0" normalizeH="0" baseline="0" noProof="0" dirty="0" err="1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PRISHTINëS</a:t>
            </a: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“HASAN PRISHTINA”</a:t>
            </a:r>
          </a:p>
          <a:p>
            <a:pPr algn="ctr">
              <a:lnSpc>
                <a:spcPct val="150000"/>
              </a:lnSpc>
            </a:pPr>
            <a:r>
              <a:rPr lang="en-US" sz="2300" b="1" cap="all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FAKULTETI EKONOMIK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E06C075-4F66-6D0F-5DD9-00CB8BB622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612" y="461838"/>
            <a:ext cx="1767993" cy="1409822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301D65E-2C22-693E-455C-F4E50905F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q-AL"/>
              <a:t>Prof.Dr.Muhamet Aliu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F0F978-D57A-0E2E-BFB2-401C9FE8AB5B}"/>
              </a:ext>
            </a:extLst>
          </p:cNvPr>
          <p:cNvSpPr txBox="1"/>
          <p:nvPr/>
        </p:nvSpPr>
        <p:spPr>
          <a:xfrm>
            <a:off x="6410632" y="1636733"/>
            <a:ext cx="4803058" cy="557653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1" i="0" u="none" strike="noStrike" kern="1200" cap="all" spc="0" normalizeH="0" baseline="0" noProof="0" dirty="0">
                <a:ln>
                  <a:noFill/>
                </a:ln>
                <a:solidFill>
                  <a:srgbClr val="4472C4">
                    <a:lumMod val="75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DEPARTAMENTI: KONTABILITET</a:t>
            </a:r>
            <a:endParaRPr kumimoji="0" lang="sq-AL" sz="23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45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613</Words>
  <Application>Microsoft Office PowerPoint</Application>
  <PresentationFormat>Widescreen</PresentationFormat>
  <Paragraphs>102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Qeverisja korporative dhe risku</vt:lpstr>
      <vt:lpstr>Metodologjia e mësimdhënies:</vt:lpstr>
      <vt:lpstr>Metodat e vlerësimit:</vt:lpstr>
      <vt:lpstr>Literatura:</vt:lpstr>
      <vt:lpstr>PowerPoint Presentation</vt:lpstr>
      <vt:lpstr>Qeverisja korporative dhe risku DIAGRAMI NDËRLIDHËS I SHKATHTËSIVE KRYESORE </vt:lpstr>
      <vt:lpstr>Qëllimi i studimit: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Qeverisja korporative dhe risku</dc:title>
  <dc:creator>Muhamet Aliu</dc:creator>
  <cp:lastModifiedBy>Muhamet Aliu</cp:lastModifiedBy>
  <cp:revision>5</cp:revision>
  <dcterms:created xsi:type="dcterms:W3CDTF">2023-10-09T10:35:49Z</dcterms:created>
  <dcterms:modified xsi:type="dcterms:W3CDTF">2023-10-12T13:38:38Z</dcterms:modified>
</cp:coreProperties>
</file>