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8" r:id="rId3"/>
    <p:sldId id="290" r:id="rId4"/>
    <p:sldId id="291" r:id="rId5"/>
    <p:sldId id="292" r:id="rId6"/>
    <p:sldId id="287" r:id="rId7"/>
    <p:sldId id="293" r:id="rId8"/>
    <p:sldId id="294" r:id="rId9"/>
    <p:sldId id="284" r:id="rId10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BF766-CF6C-6597-E840-14151E99AD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AFFE3A-B043-2862-44D5-E5DB95569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90C78-3184-0BC5-63E9-C8370333B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E6935-3705-E27B-304B-00D9C56FA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D7D3A-9680-6060-4944-24895A3E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21697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7980-D6CA-E824-6164-E399E819C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15643D-57B9-407E-04E6-E48C2369B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4D681-202D-E5A5-FEEB-B6550BCD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3A8B0-5B22-5BA0-31F5-727E3DA4A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3AFEE-FE90-9BCA-8058-04795ADE0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20816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FB3118-BFD1-9EF4-6BC5-75BEE2B95F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283744-2A99-2175-C2B9-20312F126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6D6DC-BF39-E90B-C726-2FE466321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E62DD-BFBC-23E5-7E04-7F250B36F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638CA-700E-AF80-3F24-24F4750DE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35982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4344A-0C58-6079-F629-76A3487A3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07E95-3DD0-DD1C-0F12-278E4C205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41F9A-F2D9-9387-756F-02F9237A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FF07D-12C8-FEAE-2986-3BDC41CC7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B98C0-A38B-E495-06CE-8D03A420C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88441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61B45-DE0C-F13B-CE1D-81AE99168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9BC1E-5FF5-993D-2C12-0B1D5AC46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9F296-8013-6B11-F770-3D358A314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B529D-5661-E25C-CF1F-321525318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141BF-C6A2-BED1-956C-C79C4C42A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3858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22872-564D-C17F-875C-69B77A331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D5EBA-F5DF-2AD2-9BD3-5192DB2E7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5A05D-03BD-9438-28CF-E8F25754E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626753-CEBA-15ED-FE8B-5DB1EC778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7DAA7-749B-8ED5-3C54-7AD46F96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A4CE3-3535-9661-8191-B3EBA458C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956193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A05D8-8BA3-F8A7-28A4-D3DB1A6D9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170366-8B31-166C-C400-A14B0CE85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13E60F-6D40-7B0D-8ABE-DC5711CFF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F63C4D-5CE3-3D71-791D-DEE06DC479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675B04-1EE1-315E-3BED-0E0F84ED94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836C50-E58B-61D7-AA13-1638E5158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F2F493-ADC5-4133-E093-132F4743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7307B1-9CD3-220F-A4C3-EBBBEB778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79878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0B2F0-284A-CC16-6FE6-E09054539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224952-895B-C937-F457-EEA0C2C03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92E25D-BB6F-0160-5AB4-DB31F7D70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7E017F-A65C-CC73-D5F3-C996F02D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2529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41C4C6-4724-AB97-EDB8-3BB89B543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07C400-39B9-2253-6500-A04D4FC97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E8686-87EF-4043-3F87-5B22CBB4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8177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0C9E0-B5A3-03EC-E6FF-7EEFD7336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10A8C-3FE5-1A14-9BF9-9824B7CA1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0E4C5C-B573-0A77-D422-3A8A58A7F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8485F3-1046-E740-1AB5-AE7A1AEBD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1D3F3-AD8A-BAB5-4BFE-2E7BA76E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5F58C-BEEA-97C6-5C97-C7B54D7D5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5084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18E85-0FB4-C434-ED4E-6D8FF2ED8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1A5CE2-34BD-92D8-965E-3F80B58032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D0009-BD17-829E-CBC9-34F3E2339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65FF42-7B0A-E138-32DC-E8642E726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563717-58D4-2AD1-B9CC-F94965FBE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D499F-30DC-56ED-9EF6-05FA2E9E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35592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D5B976-CE8C-88E3-4934-118058101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58E3E-A335-E0AD-6355-AF318285D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F1AD4-BD67-4436-E9D6-BD597EBC8A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638A5-AF89-4040-A81A-B9C9551EC3EF}" type="datetimeFigureOut">
              <a:rPr lang="sq-AL" smtClean="0"/>
              <a:t>2.3.2026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87514-0ACD-C027-4680-017947C28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8F83C-EC5A-87CB-0D2F-184FFA25C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A82BF-78EE-4E79-A82A-E89D3651CD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83269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8E876D8-F847-05A3-AB55-4C40F88FEC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8213" y="549275"/>
            <a:ext cx="8208962" cy="1079500"/>
          </a:xfrm>
        </p:spPr>
        <p:txBody>
          <a:bodyPr/>
          <a:lstStyle/>
          <a:p>
            <a:pPr eaLnBrk="1" hangingPunct="1"/>
            <a:r>
              <a:rPr lang="it-IT" altLang="en-US" sz="4800">
                <a:latin typeface="Times New Roman" panose="02020603050405020304" pitchFamily="18" charset="0"/>
              </a:rPr>
              <a:t>Niveli i studimeve: Bachelor</a:t>
            </a:r>
            <a:endParaRPr lang="en-US" altLang="en-US" sz="4800">
              <a:latin typeface="Times New Roman" panose="02020603050405020304" pitchFamily="18" charset="0"/>
            </a:endParaRP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4E957DF1-DFF9-5E71-85ED-83EED123A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6" y="1773239"/>
            <a:ext cx="8208963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it-IT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Lënda:</a:t>
            </a:r>
            <a:r>
              <a:rPr lang="it-IT" sz="6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it-IT" sz="6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6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4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sz="48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sz="4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4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në Kontabilitet dhe Auditim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CBC663C6-244A-145A-9C66-B56363BDB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6" y="5876926"/>
            <a:ext cx="60483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sq-AL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Prof.</a:t>
            </a: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</a:t>
            </a:r>
            <a:r>
              <a:rPr lang="sq-AL" sz="44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r.Muhamet</a:t>
            </a:r>
            <a:r>
              <a:rPr lang="sq-AL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sq-AL" sz="44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Aliu</a:t>
            </a:r>
            <a:endParaRPr lang="sq-AL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5C1771C3-1823-A386-7328-725DC5FEEC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790" y="254001"/>
            <a:ext cx="5298762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Prezantimi</a:t>
            </a:r>
            <a:r>
              <a:rPr lang="en-US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njoftues</a:t>
            </a:r>
            <a:endParaRPr lang="en-US" alt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073EEA-E373-C43C-E07C-43B2ABA3F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7" y="1909187"/>
            <a:ext cx="5906181" cy="3905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Përmbajtja</a:t>
            </a:r>
            <a:r>
              <a:rPr lang="en-US" sz="3600" kern="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e </a:t>
            </a: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lëndës</a:t>
            </a:r>
            <a:endParaRPr lang="sr-Latn-CS" sz="3600" kern="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r-Latn-CS" sz="3600" kern="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Metod</a:t>
            </a: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ologjia</a:t>
            </a:r>
            <a:r>
              <a:rPr lang="en-US" sz="3600" kern="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e </a:t>
            </a: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punës</a:t>
            </a:r>
            <a:endParaRPr lang="sr-Latn-CS" sz="3600" kern="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Mënyra</a:t>
            </a:r>
            <a:r>
              <a:rPr lang="en-US" sz="3600" kern="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e </a:t>
            </a:r>
            <a:r>
              <a:rPr lang="en-US" sz="3600" kern="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vlerësimit</a:t>
            </a:r>
            <a:endParaRPr lang="sr-Latn-CS" sz="3600" kern="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sr-Latn-CS" sz="3600" kern="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Literatura</a:t>
            </a:r>
            <a:endParaRPr lang="en-US" sz="3600" kern="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6148" name="Picture 1">
            <a:extLst>
              <a:ext uri="{FF2B5EF4-FFF2-40B4-BE49-F238E27FC236}">
                <a16:creationId xmlns:a16="http://schemas.microsoft.com/office/drawing/2014/main" id="{D121ECFB-4452-9D42-9A65-395E8ED4F9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451" y="254001"/>
            <a:ext cx="7057292" cy="648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D22EF27D-A05C-6CAC-A5BA-E12E35264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Metod</a:t>
            </a:r>
            <a:r>
              <a:rPr lang="en-U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ologjia e punës</a:t>
            </a:r>
            <a:endParaRPr lang="en-US" altLang="en-US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6CD82FD4-DF1F-EA50-85DD-E29C938C5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923" y="1690688"/>
            <a:ext cx="6683477" cy="4351338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Ushtrime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seminarike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aktiviteti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Testet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vlerësuese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Kolokiume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përdorimi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pl-PL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aterial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bizneseve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6" descr="Related image">
            <a:extLst>
              <a:ext uri="{FF2B5EF4-FFF2-40B4-BE49-F238E27FC236}">
                <a16:creationId xmlns:a16="http://schemas.microsoft.com/office/drawing/2014/main" id="{53663477-6ECC-E776-A889-68CEF7F05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2750" y="1269027"/>
            <a:ext cx="5178701" cy="206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46440D4C-535C-A67C-33DD-129ACEED2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603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Mënyra e vlerësimit</a:t>
            </a:r>
            <a:endParaRPr lang="en-US" altLang="en-US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30D654B-1E9E-3AF5-1D10-1F141E25D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42" y="1245996"/>
            <a:ext cx="11051458" cy="5002404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Vlerësimi përfundimtar i studentëve do të bëhet në bazë të vijueshmërisë dhe angazhimit, punimeve seminarike apo detyrave me shkrim, </a:t>
            </a:r>
            <a:r>
              <a:rPr lang="sq-AL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kolokiumeve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(testeve vlerësuese) si dhe në provimin përfundimtar.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e vlerësimit do të jetë:</a:t>
            </a:r>
          </a:p>
          <a:p>
            <a:pPr eaLnBrk="1" hangingPunct="1">
              <a:lnSpc>
                <a:spcPct val="90000"/>
              </a:lnSpc>
            </a:pP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Pjesëmarrja në ligjërata: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e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obligueshme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Punimi seminarik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aktiviteti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0-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pik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ë/%</a:t>
            </a:r>
          </a:p>
          <a:p>
            <a:pPr eaLnBrk="1" hangingPunct="1">
              <a:lnSpc>
                <a:spcPct val="90000"/>
              </a:lnSpc>
            </a:pP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 I (kolokiumi):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0-40 pik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ë/%</a:t>
            </a:r>
          </a:p>
          <a:p>
            <a:pPr eaLnBrk="1" hangingPunct="1">
              <a:lnSpc>
                <a:spcPct val="90000"/>
              </a:lnSpc>
            </a:pPr>
            <a:r>
              <a:rPr lang="sq-AL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 II (kolokiumi):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q-AL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0-40 pik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ë/%</a:t>
            </a:r>
          </a:p>
          <a:p>
            <a:pPr lvl="1" eaLnBrk="1" hangingPunct="1">
              <a:lnSpc>
                <a:spcPct val="90000"/>
              </a:lnSpc>
            </a:pPr>
            <a:r>
              <a:rPr lang="sq-AL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Gjithsejt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			</a:t>
            </a:r>
            <a:r>
              <a:rPr lang="sq-AL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pik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ë/%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C152DFE8-3441-B2D4-5E9F-EDCD3B28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976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sr-Latn-CS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Literatura </a:t>
            </a:r>
            <a:r>
              <a:rPr lang="en-US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dhe</a:t>
            </a:r>
            <a:r>
              <a:rPr lang="en-US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Web</a:t>
            </a:r>
            <a:r>
              <a:rPr lang="sr-Latn-CS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sajt</a:t>
            </a:r>
            <a:r>
              <a:rPr lang="en-US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et</a:t>
            </a:r>
            <a:endParaRPr lang="en-US" dirty="0">
              <a:ea typeface="Arial Unicode MS" pitchFamily="34" charset="-128"/>
              <a:cs typeface="Times New Roman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3439A30-3800-99DF-5481-E15B19394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527764"/>
              </p:ext>
            </p:extLst>
          </p:nvPr>
        </p:nvGraphicFramePr>
        <p:xfrm>
          <a:off x="580103" y="990601"/>
          <a:ext cx="10726994" cy="5210175"/>
        </p:xfrm>
        <a:graphic>
          <a:graphicData uri="http://schemas.openxmlformats.org/drawingml/2006/table">
            <a:tbl>
              <a:tblPr/>
              <a:tblGrid>
                <a:gridCol w="1027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99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870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bazë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  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M.Aliu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(2021),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Ligjerata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të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autorizuara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Etika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profesionale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në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kontabilitetit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dhe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auditim.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Catherine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Gowthorpe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&amp; John Blake. (2005), Ethical Issues in Accounting.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Ken </a:t>
                      </a:r>
                      <a:r>
                        <a:rPr lang="en-US" sz="28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Methail</a:t>
                      </a:r>
                      <a:r>
                        <a:rPr lang="en-US" sz="28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&amp; Diane Walters. (2009), Accounting &amp; Business Ethics.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310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Literatura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shtesë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  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2713" indent="-112713" algn="just">
                        <a:buFont typeface="Arial" pitchFamily="34" charset="0"/>
                        <a:buChar char="•"/>
                      </a:pPr>
                      <a:r>
                        <a:rPr lang="en-US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O. Ray Whittington &amp; Kurt Pany. (2004), Principles of Accounting and Other Assurance Services, 14th Edition.</a:t>
                      </a:r>
                    </a:p>
                    <a:p>
                      <a:pPr marL="112713" indent="-112713" algn="just">
                        <a:buFont typeface="Arial" pitchFamily="34" charset="0"/>
                        <a:buChar char="•"/>
                      </a:pPr>
                      <a:r>
                        <a:rPr lang="en-US" sz="2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Robert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Ingram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Thomas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Albright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dhe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Bruce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Baldwin</a:t>
                      </a:r>
                      <a:r>
                        <a:rPr lang="en-US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Kontabiliteti financiar (teksti i përkthyer në shqip),</a:t>
                      </a:r>
                      <a:endParaRPr lang="en-US" sz="24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12713" marR="0" lvl="0" indent="-11271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Meigs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sq-AL" sz="2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Meigs</a:t>
                      </a:r>
                      <a:r>
                        <a:rPr lang="en-US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q-AL" sz="2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Kontabiliteti financiar,  </a:t>
                      </a:r>
                      <a:endParaRPr lang="en-US" sz="24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4F8F265E-3460-0BE7-AC29-BB87CF8C7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Përshkrimi i lëndës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E9C07-617F-D406-50E9-FBCE927C90F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Prof.dr.M.Aliu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C759D1B-84CB-48E1-2CCE-457D68FE62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948532"/>
              </p:ext>
            </p:extLst>
          </p:nvPr>
        </p:nvGraphicFramePr>
        <p:xfrm>
          <a:off x="580103" y="1125539"/>
          <a:ext cx="10825316" cy="4897437"/>
        </p:xfrm>
        <a:graphic>
          <a:graphicData uri="http://schemas.openxmlformats.org/drawingml/2006/table">
            <a:tbl>
              <a:tblPr/>
              <a:tblGrid>
                <a:gridCol w="10825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9743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Etika në Kontabiliet dhe Auditim, shtjellon  si në aspektin teorik ashtu edhe në atë praktik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457200" marR="0" indent="-4572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erspektivën profesionale të mbështetur në etikë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457200" marR="0" indent="-4572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Krijimin e arsyeshmërisë për përdorimin e dijes profesionale </a:t>
                      </a:r>
                      <a:r>
                        <a:rPr lang="en-US" sz="2800" i="0" noProof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mbi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noProof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zë të parimeve përgjithsisht të pranuara, </a:t>
                      </a:r>
                      <a:endParaRPr lang="en-US" sz="2800" i="0" noProof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rit</a:t>
                      </a:r>
                      <a:r>
                        <a:rPr lang="en-US" sz="2800" i="0" noProof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jen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e sig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uri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ë </a:t>
                      </a:r>
                      <a:r>
                        <a:rPr lang="en-US" sz="2800" i="0" noProof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tek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përdorues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it e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informacionit </a:t>
                      </a:r>
                      <a:r>
                        <a:rPr lang="en-US" sz="2800" i="0" noProof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të</a:t>
                      </a:r>
                      <a:r>
                        <a:rPr lang="en-US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0" noProof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kontabilitetit</a:t>
                      </a:r>
                      <a:r>
                        <a:rPr lang="sq-AL" sz="2800" i="0" noProof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7FE14-D9C1-29DE-4684-B964209E4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1751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28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Rezultatet</a:t>
            </a:r>
            <a:r>
              <a:rPr lang="en-US" sz="2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e </a:t>
            </a:r>
            <a:r>
              <a:rPr lang="en-US" sz="28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pritura</a:t>
            </a:r>
            <a:r>
              <a:rPr lang="en-US" sz="2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të</a:t>
            </a:r>
            <a:r>
              <a:rPr lang="en-US" sz="2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nxënies</a:t>
            </a:r>
            <a:r>
              <a:rPr lang="en-US" sz="2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C8F63-1DDA-B018-469C-3A8CDF70F68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Prof.dr.M.Aliu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0DF7BDA-1846-79F1-9A3D-6098F9235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594220"/>
              </p:ext>
            </p:extLst>
          </p:nvPr>
        </p:nvGraphicFramePr>
        <p:xfrm>
          <a:off x="530942" y="765177"/>
          <a:ext cx="10822858" cy="5497972"/>
        </p:xfrm>
        <a:graphic>
          <a:graphicData uri="http://schemas.openxmlformats.org/drawingml/2006/table">
            <a:tbl>
              <a:tblPr/>
              <a:tblGrid>
                <a:gridCol w="10822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9797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Pas përfundimit të kësaj lënde, student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ë</a:t>
                      </a: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 do të je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ë në gjendje që të:</a:t>
                      </a:r>
                      <a:endParaRPr lang="en-US" sz="2400" i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228600" marR="0" lvl="0" indent="-2286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Calibri"/>
                        <a:buAutoNum type="arabicPeriod"/>
                        <a:tabLst>
                          <a:tab pos="103505" algn="l"/>
                          <a:tab pos="1143000" algn="l"/>
                        </a:tabLst>
                      </a:pP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Prezantojnë njohuritë e përgjithshme mbi të menduarit etik për profesionin e kontabilitet dhe auditimit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marR="0" lvl="0" indent="-2286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Calibri"/>
                        <a:buAutoNum type="arabicPeriod"/>
                        <a:tabLst>
                          <a:tab pos="103505" algn="l"/>
                          <a:tab pos="1143000" algn="l"/>
                        </a:tabLst>
                      </a:pP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Njohjen e rëndësisë së etikës profesionale si dhe mundësitë për eleminimin e dilemave në punën e kotabilistëve dhe auditorëve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marR="0" lvl="0" indent="-2286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Calibri"/>
                        <a:buAutoNum type="arabicPeriod"/>
                        <a:tabLst>
                          <a:tab pos="103505" algn="l"/>
                          <a:tab pos="1143000" algn="l"/>
                        </a:tabLst>
                      </a:pP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Thellimin e njohurive për rëndësinë e punës etike të kontabilistëve dhe auditorëve në ekonominë e tregut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marR="0" lvl="0" indent="-2286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Calibri"/>
                        <a:buAutoNum type="arabicPeriod"/>
                        <a:tabLst>
                          <a:tab pos="103505" algn="l"/>
                          <a:tab pos="1143000" algn="l"/>
                        </a:tabLst>
                      </a:pPr>
                      <a:r>
                        <a:rPr lang="en-US" sz="2400" i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Vlerësimin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 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tikës si pasuri inteketuale dhe profesionale të kontabilistëve dhe auditorëve</a:t>
                      </a:r>
                      <a:r>
                        <a:rPr lang="en-US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28600" marR="0" lvl="0" indent="-22860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Calibri"/>
                        <a:buAutoNum type="arabicPeriod"/>
                        <a:tabLst>
                          <a:tab pos="103505" algn="l"/>
                          <a:tab pos="1143000" algn="l"/>
                        </a:tabLst>
                      </a:pPr>
                      <a:r>
                        <a:rPr lang="sq-AL" sz="2400" i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Njohjen me modelet e edukimit etik të kontabilistëve dhe auditorëve, etj.</a:t>
                      </a:r>
                      <a:endParaRPr lang="en-US" sz="2400" i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39596D6-337D-F117-73C6-3E02378298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047130"/>
              </p:ext>
            </p:extLst>
          </p:nvPr>
        </p:nvGraphicFramePr>
        <p:xfrm>
          <a:off x="393291" y="188913"/>
          <a:ext cx="10854812" cy="6323012"/>
        </p:xfrm>
        <a:graphic>
          <a:graphicData uri="http://schemas.openxmlformats.org/drawingml/2006/table">
            <a:tbl>
              <a:tblPr/>
              <a:tblGrid>
                <a:gridCol w="611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3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Java</a:t>
                      </a:r>
                      <a:endParaRPr lang="en-US" sz="18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Përmbajtja</a:t>
                      </a:r>
                      <a:r>
                        <a:rPr lang="en-US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 e </a:t>
                      </a:r>
                      <a:r>
                        <a:rPr lang="en-US" sz="20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lëndës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Nocioni,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materia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qëllimi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etikës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në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kontabilitet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auditim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Etika dhe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përgjegjësia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e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ëv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 dhe 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audit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orëve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Rëndësia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e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etikës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për k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ontabili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ë 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 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audit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or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ë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Institucionet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mbrojtëse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etikës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kontab.dhe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auditimit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Konceptet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parimet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 kontabilitetit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mbrojtëse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etikës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Testi i par</a:t>
                      </a:r>
                      <a:r>
                        <a:rPr lang="en-US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ë - </a:t>
                      </a:r>
                      <a:r>
                        <a:rPr lang="en-US" sz="2000" b="1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Kapitulli</a:t>
                      </a:r>
                      <a:r>
                        <a:rPr lang="en-US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(1 – 5)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Parimet profesionale dhe etike për kontabilitetin dhe auditimin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Dilemat etike dhe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ushtrimi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rofesion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it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kontabilitetit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auditimit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65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Dështimi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etikës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profesionale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pasojat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në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kontabilitet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audititm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91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Mbrojtja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e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pavarësisë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pro</a:t>
                      </a:r>
                      <a:r>
                        <a:rPr lang="sq-AL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fesionale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ë kontabilistë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</a:t>
                      </a: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torëve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4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Etika profesionale 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kontabilistëve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qeverisja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korporative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Qëndrimet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e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hershme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ato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bashkëkohore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mbi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etikën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e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kontabilitetit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auditimit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Sjellja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etike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ndikimi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faktorëve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brendshëm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të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jashtëm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430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Vlerësimi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presioneve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dhe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zbatimi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masave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00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mbrojtëse</a:t>
                      </a:r>
                      <a:endParaRPr lang="en-US" sz="2000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44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r>
                        <a:rPr lang="sq-AL" sz="18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en-US" sz="18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Testi i dytë </a:t>
                      </a:r>
                      <a:r>
                        <a:rPr lang="en-US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en-US" sz="2000" b="1" i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Kapitulli</a:t>
                      </a:r>
                      <a:r>
                        <a:rPr lang="en-US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(6-13)</a:t>
                      </a: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E646F148-705D-5E4C-A8C1-5987569E3B98}"/>
              </a:ext>
            </a:extLst>
          </p:cNvPr>
          <p:cNvSpPr>
            <a:spLocks noGrp="1" noRot="1"/>
          </p:cNvSpPr>
          <p:nvPr>
            <p:ph idx="1"/>
          </p:nvPr>
        </p:nvSpPr>
        <p:spPr>
          <a:xfrm>
            <a:off x="1703389" y="188913"/>
            <a:ext cx="8713787" cy="12954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Etika profesionale </a:t>
            </a:r>
            <a:r>
              <a:rPr lang="sq-AL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dhe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ërgjegjësitë </a:t>
            </a:r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e k</a:t>
            </a:r>
            <a:r>
              <a:rPr lang="sq-AL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ontabilistëve dhe </a:t>
            </a: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q-AL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uditorëve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C38FA-50A8-527A-3167-80D88E8FD7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Prof.dr.M.Aliu</a:t>
            </a:r>
          </a:p>
        </p:txBody>
      </p:sp>
      <p:pic>
        <p:nvPicPr>
          <p:cNvPr id="13316" name="Picture 6" descr="http://ts2.mm.bing.net/th?id=H.4509961719384873&amp;pid=15.1">
            <a:extLst>
              <a:ext uri="{FF2B5EF4-FFF2-40B4-BE49-F238E27FC236}">
                <a16:creationId xmlns:a16="http://schemas.microsoft.com/office/drawing/2014/main" id="{CC3E7B87-438F-EBD9-1C01-91BB4ED967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9" y="1628776"/>
            <a:ext cx="8535987" cy="47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645</Words>
  <Application>Microsoft Office PowerPoint</Application>
  <PresentationFormat>Widescreen</PresentationFormat>
  <Paragraphs>80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Unicode MS</vt:lpstr>
      <vt:lpstr>Calibri</vt:lpstr>
      <vt:lpstr>Calibri Light</vt:lpstr>
      <vt:lpstr>Times New Roman</vt:lpstr>
      <vt:lpstr>Office Theme</vt:lpstr>
      <vt:lpstr>Niveli i studimeve: Bachelor</vt:lpstr>
      <vt:lpstr>Prezantimi njoftues</vt:lpstr>
      <vt:lpstr>Metodologjia e punës</vt:lpstr>
      <vt:lpstr>Mënyra e vlerësimit</vt:lpstr>
      <vt:lpstr>Literatura dhe Web sajtet</vt:lpstr>
      <vt:lpstr>Përshkrimi i lëndës</vt:lpstr>
      <vt:lpstr>Rezultatet e pritura të nxënies: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Niveli i studimeve: Bachelor</dc:title>
  <dc:creator>Muhamet Aliu</dc:creator>
  <cp:lastModifiedBy>Muhamet Aliu</cp:lastModifiedBy>
  <cp:revision>14</cp:revision>
  <dcterms:created xsi:type="dcterms:W3CDTF">2022-10-17T15:23:10Z</dcterms:created>
  <dcterms:modified xsi:type="dcterms:W3CDTF">2026-03-02T22:37:11Z</dcterms:modified>
</cp:coreProperties>
</file>