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7" r:id="rId2"/>
    <p:sldId id="258" r:id="rId3"/>
    <p:sldId id="259" r:id="rId4"/>
    <p:sldId id="260" r:id="rId5"/>
    <p:sldId id="261" r:id="rId6"/>
    <p:sldId id="262" r:id="rId7"/>
    <p:sldId id="263" r:id="rId8"/>
    <p:sldId id="294" r:id="rId9"/>
    <p:sldId id="264" r:id="rId10"/>
    <p:sldId id="265" r:id="rId11"/>
    <p:sldId id="266" r:id="rId12"/>
    <p:sldId id="267" r:id="rId13"/>
    <p:sldId id="268" r:id="rId14"/>
    <p:sldId id="269" r:id="rId15"/>
    <p:sldId id="270" r:id="rId16"/>
    <p:sldId id="271" r:id="rId17"/>
    <p:sldId id="292" r:id="rId18"/>
    <p:sldId id="272" r:id="rId19"/>
    <p:sldId id="295" r:id="rId20"/>
    <p:sldId id="296" r:id="rId21"/>
    <p:sldId id="297" r:id="rId22"/>
    <p:sldId id="298" r:id="rId23"/>
    <p:sldId id="276" r:id="rId24"/>
    <p:sldId id="277" r:id="rId25"/>
    <p:sldId id="301" r:id="rId26"/>
    <p:sldId id="302" r:id="rId27"/>
    <p:sldId id="299" r:id="rId28"/>
    <p:sldId id="303" r:id="rId29"/>
    <p:sldId id="304" r:id="rId30"/>
    <p:sldId id="305" r:id="rId31"/>
    <p:sldId id="281" r:id="rId32"/>
    <p:sldId id="306" r:id="rId33"/>
    <p:sldId id="308" r:id="rId34"/>
    <p:sldId id="307" r:id="rId35"/>
    <p:sldId id="282" r:id="rId36"/>
    <p:sldId id="283" r:id="rId37"/>
    <p:sldId id="284" r:id="rId38"/>
    <p:sldId id="309" r:id="rId39"/>
    <p:sldId id="293" r:id="rId40"/>
    <p:sldId id="311" r:id="rId41"/>
    <p:sldId id="286" r:id="rId42"/>
    <p:sldId id="310" r:id="rId43"/>
    <p:sldId id="287" r:id="rId44"/>
    <p:sldId id="288" r:id="rId45"/>
    <p:sldId id="289" r:id="rId46"/>
    <p:sldId id="290" r:id="rId47"/>
    <p:sldId id="291"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7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134F5B-75C7-429F-A725-25FA9C1A7BCA}" type="datetimeFigureOut">
              <a:rPr lang="en-US" smtClean="0"/>
              <a:t>2/27/2024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3A8ED3-F8E6-4DBA-85E9-F1363C0E8C16}" type="slidenum">
              <a:rPr lang="en-US" smtClean="0"/>
              <a:t>‹#›</a:t>
            </a:fld>
            <a:endParaRPr lang="en-US"/>
          </a:p>
        </p:txBody>
      </p:sp>
    </p:spTree>
    <p:extLst>
      <p:ext uri="{BB962C8B-B14F-4D97-AF65-F5344CB8AC3E}">
        <p14:creationId xmlns:p14="http://schemas.microsoft.com/office/powerpoint/2010/main" val="663659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A8ED3-F8E6-4DBA-85E9-F1363C0E8C16}" type="slidenum">
              <a:rPr lang="en-US" smtClean="0"/>
              <a:t>1</a:t>
            </a:fld>
            <a:endParaRPr lang="en-US"/>
          </a:p>
        </p:txBody>
      </p:sp>
    </p:spTree>
    <p:extLst>
      <p:ext uri="{BB962C8B-B14F-4D97-AF65-F5344CB8AC3E}">
        <p14:creationId xmlns:p14="http://schemas.microsoft.com/office/powerpoint/2010/main" val="3677281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CD1C59CD-44CC-49BF-91E2-0CB44C0B6B3D}" type="slidenum">
              <a:rPr kumimoji="0" lang="en-US" altLang="en-US" smtClean="0">
                <a:latin typeface="Times New Roman" panose="02020603050405020304" pitchFamily="18" charset="0"/>
              </a:rPr>
              <a:pPr>
                <a:spcBef>
                  <a:spcPct val="0"/>
                </a:spcBef>
              </a:pPr>
              <a:t>47</a:t>
            </a:fld>
            <a:endParaRPr kumimoji="0" lang="en-US" altLang="en-US">
              <a:latin typeface="Times New Roman" panose="02020603050405020304" pitchFamily="18" charset="0"/>
            </a:endParaRPr>
          </a:p>
        </p:txBody>
      </p:sp>
      <p:sp>
        <p:nvSpPr>
          <p:cNvPr id="40963" name="Rectangle 6"/>
          <p:cNvSpPr txBox="1">
            <a:spLocks noGrp="1" noChangeArrowheads="1"/>
          </p:cNvSpPr>
          <p:nvPr/>
        </p:nvSpPr>
        <p:spPr bwMode="auto">
          <a:xfrm>
            <a:off x="0" y="88058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eaLnBrk="1" hangingPunct="1">
              <a:spcBef>
                <a:spcPct val="0"/>
              </a:spcBef>
            </a:pPr>
            <a:r>
              <a:rPr kumimoji="0" lang="pt-BR" altLang="en-US"/>
              <a:t>Ass. Hidajete Jashari                      ''Analiza Financiare''</a:t>
            </a:r>
            <a:endParaRPr kumimoji="0" lang="en-US" altLang="en-US"/>
          </a:p>
        </p:txBody>
      </p:sp>
      <p:sp>
        <p:nvSpPr>
          <p:cNvPr id="40964" name="Rectangle 7"/>
          <p:cNvSpPr txBox="1">
            <a:spLocks noGrp="1" noChangeArrowheads="1"/>
          </p:cNvSpPr>
          <p:nvPr/>
        </p:nvSpPr>
        <p:spPr bwMode="auto">
          <a:xfrm>
            <a:off x="3956050" y="88058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85" tIns="46442" rIns="92885" bIns="46442" anchor="b"/>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lgn="r" eaLnBrk="1" hangingPunct="1">
              <a:spcBef>
                <a:spcPct val="0"/>
              </a:spcBef>
            </a:pPr>
            <a:fld id="{288746C3-71DF-4A25-8920-DA9D7C1EED59}" type="slidenum">
              <a:rPr kumimoji="0" lang="en-US" altLang="en-US"/>
              <a:pPr algn="r" eaLnBrk="1" hangingPunct="1">
                <a:spcBef>
                  <a:spcPct val="0"/>
                </a:spcBef>
              </a:pPr>
              <a:t>47</a:t>
            </a:fld>
            <a:endParaRPr kumimoji="0" lang="en-US" altLang="en-US"/>
          </a:p>
        </p:txBody>
      </p:sp>
      <p:sp>
        <p:nvSpPr>
          <p:cNvPr id="40965" name="Rectangle 2"/>
          <p:cNvSpPr>
            <a:spLocks noGrp="1" noRot="1" noChangeAspect="1" noChangeArrowheads="1" noTextEdit="1"/>
          </p:cNvSpPr>
          <p:nvPr>
            <p:ph type="sldImg"/>
          </p:nvPr>
        </p:nvSpPr>
        <p:spPr>
          <a:ln/>
        </p:spPr>
      </p:sp>
      <p:sp>
        <p:nvSpPr>
          <p:cNvPr id="40966" name="Rectangle 3"/>
          <p:cNvSpPr>
            <a:spLocks noGrp="1" noChangeArrowheads="1"/>
          </p:cNvSpPr>
          <p:nvPr>
            <p:ph type="body" idx="1"/>
          </p:nvPr>
        </p:nvSpPr>
        <p:spPr>
          <a:xfrm>
            <a:off x="698500" y="4403725"/>
            <a:ext cx="5588000" cy="417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q-AL" altLang="en-US">
              <a:latin typeface="Arial" panose="020B0604020202020204" pitchFamily="34" charset="0"/>
            </a:endParaRPr>
          </a:p>
        </p:txBody>
      </p:sp>
    </p:spTree>
    <p:extLst>
      <p:ext uri="{BB962C8B-B14F-4D97-AF65-F5344CB8AC3E}">
        <p14:creationId xmlns:p14="http://schemas.microsoft.com/office/powerpoint/2010/main" val="3746540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A641EA-54D1-47CC-8586-8327BE118D3B}" type="datetime1">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10AFA-09DF-4915-A532-0D1AD02D7E59}" type="slidenum">
              <a:rPr lang="en-US" smtClean="0"/>
              <a:t>‹#›</a:t>
            </a:fld>
            <a:endParaRPr lang="en-US"/>
          </a:p>
        </p:txBody>
      </p:sp>
    </p:spTree>
    <p:extLst>
      <p:ext uri="{BB962C8B-B14F-4D97-AF65-F5344CB8AC3E}">
        <p14:creationId xmlns:p14="http://schemas.microsoft.com/office/powerpoint/2010/main" val="360284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02A944-9DFA-4CD9-BCA6-813682746F13}" type="datetime1">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10AFA-09DF-4915-A532-0D1AD02D7E59}" type="slidenum">
              <a:rPr lang="en-US" smtClean="0"/>
              <a:t>‹#›</a:t>
            </a:fld>
            <a:endParaRPr lang="en-US"/>
          </a:p>
        </p:txBody>
      </p:sp>
    </p:spTree>
    <p:extLst>
      <p:ext uri="{BB962C8B-B14F-4D97-AF65-F5344CB8AC3E}">
        <p14:creationId xmlns:p14="http://schemas.microsoft.com/office/powerpoint/2010/main" val="2760246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7BB09D-838D-44FE-8726-88BB5353F375}" type="datetime1">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10AFA-09DF-4915-A532-0D1AD02D7E59}" type="slidenum">
              <a:rPr lang="en-US" smtClean="0"/>
              <a:t>‹#›</a:t>
            </a:fld>
            <a:endParaRPr lang="en-US"/>
          </a:p>
        </p:txBody>
      </p:sp>
    </p:spTree>
    <p:extLst>
      <p:ext uri="{BB962C8B-B14F-4D97-AF65-F5344CB8AC3E}">
        <p14:creationId xmlns:p14="http://schemas.microsoft.com/office/powerpoint/2010/main" val="3136113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0"/>
            <a:ext cx="10668000" cy="1143000"/>
          </a:xfrm>
        </p:spPr>
        <p:txBody>
          <a:bodyPr/>
          <a:lstStyle/>
          <a:p>
            <a:r>
              <a:rPr lang="en-US"/>
              <a:t>Click to edit Master title style</a:t>
            </a:r>
          </a:p>
        </p:txBody>
      </p:sp>
      <p:sp>
        <p:nvSpPr>
          <p:cNvPr id="3" name="Table Placeholder 2"/>
          <p:cNvSpPr>
            <a:spLocks noGrp="1"/>
          </p:cNvSpPr>
          <p:nvPr>
            <p:ph type="tbl" idx="1"/>
          </p:nvPr>
        </p:nvSpPr>
        <p:spPr>
          <a:xfrm>
            <a:off x="1219200" y="2362200"/>
            <a:ext cx="10668000" cy="3733800"/>
          </a:xfrm>
        </p:spPr>
        <p:txBody>
          <a:bodyPr rtlCol="0">
            <a:normAutofit/>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BF1DE221-5A81-459B-86FA-D78A47871288}" type="datetime1">
              <a:rPr lang="en-US" smtClean="0"/>
              <a:t>2/27/2024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376498-D0E7-49CE-8BF2-7D3B1DA4AF4F}" type="slidenum">
              <a:rPr lang="en-US" altLang="en-US"/>
              <a:pPr>
                <a:defRPr/>
              </a:pPr>
              <a:t>‹#›</a:t>
            </a:fld>
            <a:endParaRPr lang="en-US" altLang="en-US"/>
          </a:p>
        </p:txBody>
      </p:sp>
    </p:spTree>
    <p:extLst>
      <p:ext uri="{BB962C8B-B14F-4D97-AF65-F5344CB8AC3E}">
        <p14:creationId xmlns:p14="http://schemas.microsoft.com/office/powerpoint/2010/main" val="66904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19200" y="762000"/>
            <a:ext cx="10668000"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fld id="{C0B93430-18BB-4DD1-9E75-92A265BEE53A}" type="datetime1">
              <a:rPr lang="en-US" smtClean="0"/>
              <a:t>2/27/2024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CC84AF0-0D37-467F-8B43-30C2073F439F}" type="slidenum">
              <a:rPr lang="en-US" altLang="en-US"/>
              <a:pPr>
                <a:defRPr/>
              </a:pPr>
              <a:t>‹#›</a:t>
            </a:fld>
            <a:endParaRPr lang="en-US" altLang="en-US"/>
          </a:p>
        </p:txBody>
      </p:sp>
    </p:spTree>
    <p:extLst>
      <p:ext uri="{BB962C8B-B14F-4D97-AF65-F5344CB8AC3E}">
        <p14:creationId xmlns:p14="http://schemas.microsoft.com/office/powerpoint/2010/main" val="1078792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89EEA4-E408-4CEC-8FAD-EA3DF92D5452}" type="datetime1">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10AFA-09DF-4915-A532-0D1AD02D7E59}" type="slidenum">
              <a:rPr lang="en-US" smtClean="0"/>
              <a:t>‹#›</a:t>
            </a:fld>
            <a:endParaRPr lang="en-US"/>
          </a:p>
        </p:txBody>
      </p:sp>
    </p:spTree>
    <p:extLst>
      <p:ext uri="{BB962C8B-B14F-4D97-AF65-F5344CB8AC3E}">
        <p14:creationId xmlns:p14="http://schemas.microsoft.com/office/powerpoint/2010/main" val="4046314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58A3DF-163C-4703-909F-88CF56EE1A85}" type="datetime1">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10AFA-09DF-4915-A532-0D1AD02D7E59}" type="slidenum">
              <a:rPr lang="en-US" smtClean="0"/>
              <a:t>‹#›</a:t>
            </a:fld>
            <a:endParaRPr lang="en-US"/>
          </a:p>
        </p:txBody>
      </p:sp>
    </p:spTree>
    <p:extLst>
      <p:ext uri="{BB962C8B-B14F-4D97-AF65-F5344CB8AC3E}">
        <p14:creationId xmlns:p14="http://schemas.microsoft.com/office/powerpoint/2010/main" val="4075294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896926-7A7C-4737-A8AB-64E3C5C83116}" type="datetime1">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10AFA-09DF-4915-A532-0D1AD02D7E59}" type="slidenum">
              <a:rPr lang="en-US" smtClean="0"/>
              <a:t>‹#›</a:t>
            </a:fld>
            <a:endParaRPr lang="en-US"/>
          </a:p>
        </p:txBody>
      </p:sp>
    </p:spTree>
    <p:extLst>
      <p:ext uri="{BB962C8B-B14F-4D97-AF65-F5344CB8AC3E}">
        <p14:creationId xmlns:p14="http://schemas.microsoft.com/office/powerpoint/2010/main" val="4013180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3C25F1-56DC-4BB3-A900-51B3FC73A8DC}" type="datetime1">
              <a:rPr lang="en-US" smtClean="0"/>
              <a:t>2/27/2024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410AFA-09DF-4915-A532-0D1AD02D7E59}" type="slidenum">
              <a:rPr lang="en-US" smtClean="0"/>
              <a:t>‹#›</a:t>
            </a:fld>
            <a:endParaRPr lang="en-US"/>
          </a:p>
        </p:txBody>
      </p:sp>
    </p:spTree>
    <p:extLst>
      <p:ext uri="{BB962C8B-B14F-4D97-AF65-F5344CB8AC3E}">
        <p14:creationId xmlns:p14="http://schemas.microsoft.com/office/powerpoint/2010/main" val="1598138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A50D98-C4B9-4DFB-828A-3DB6EC1288F0}" type="datetime1">
              <a:rPr lang="en-US" smtClean="0"/>
              <a:t>2/27/2024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410AFA-09DF-4915-A532-0D1AD02D7E59}" type="slidenum">
              <a:rPr lang="en-US" smtClean="0"/>
              <a:t>‹#›</a:t>
            </a:fld>
            <a:endParaRPr lang="en-US"/>
          </a:p>
        </p:txBody>
      </p:sp>
    </p:spTree>
    <p:extLst>
      <p:ext uri="{BB962C8B-B14F-4D97-AF65-F5344CB8AC3E}">
        <p14:creationId xmlns:p14="http://schemas.microsoft.com/office/powerpoint/2010/main" val="993567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7AEDD7-25D8-433E-BC78-79B8B97B9B5F}" type="datetime1">
              <a:rPr lang="en-US" smtClean="0"/>
              <a:t>2/27/2024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410AFA-09DF-4915-A532-0D1AD02D7E59}" type="slidenum">
              <a:rPr lang="en-US" smtClean="0"/>
              <a:t>‹#›</a:t>
            </a:fld>
            <a:endParaRPr lang="en-US"/>
          </a:p>
        </p:txBody>
      </p:sp>
    </p:spTree>
    <p:extLst>
      <p:ext uri="{BB962C8B-B14F-4D97-AF65-F5344CB8AC3E}">
        <p14:creationId xmlns:p14="http://schemas.microsoft.com/office/powerpoint/2010/main" val="1581805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A4596C-C47A-4D23-A5C2-FADD7B68BEEC}" type="datetime1">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10AFA-09DF-4915-A532-0D1AD02D7E59}" type="slidenum">
              <a:rPr lang="en-US" smtClean="0"/>
              <a:t>‹#›</a:t>
            </a:fld>
            <a:endParaRPr lang="en-US"/>
          </a:p>
        </p:txBody>
      </p:sp>
    </p:spTree>
    <p:extLst>
      <p:ext uri="{BB962C8B-B14F-4D97-AF65-F5344CB8AC3E}">
        <p14:creationId xmlns:p14="http://schemas.microsoft.com/office/powerpoint/2010/main" val="2463189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8F59F3-97B3-4300-8D43-24E16DC880D4}" type="datetime1">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10AFA-09DF-4915-A532-0D1AD02D7E59}" type="slidenum">
              <a:rPr lang="en-US" smtClean="0"/>
              <a:t>‹#›</a:t>
            </a:fld>
            <a:endParaRPr lang="en-US"/>
          </a:p>
        </p:txBody>
      </p:sp>
    </p:spTree>
    <p:extLst>
      <p:ext uri="{BB962C8B-B14F-4D97-AF65-F5344CB8AC3E}">
        <p14:creationId xmlns:p14="http://schemas.microsoft.com/office/powerpoint/2010/main" val="4153225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92BD3-BD48-42BD-BC13-9B777093CE1D}" type="datetime1">
              <a:rPr lang="en-US" smtClean="0"/>
              <a:t>2/27/2024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410AFA-09DF-4915-A532-0D1AD02D7E59}" type="slidenum">
              <a:rPr lang="en-US" smtClean="0"/>
              <a:t>‹#›</a:t>
            </a:fld>
            <a:endParaRPr lang="en-US"/>
          </a:p>
        </p:txBody>
      </p:sp>
    </p:spTree>
    <p:extLst>
      <p:ext uri="{BB962C8B-B14F-4D97-AF65-F5344CB8AC3E}">
        <p14:creationId xmlns:p14="http://schemas.microsoft.com/office/powerpoint/2010/main" val="2862708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6.wmf"/><Relationship Id="rId12" Type="http://schemas.openxmlformats.org/officeDocument/2006/relationships/oleObject" Target="../embeddings/oleObject7.bin"/><Relationship Id="rId2" Type="http://schemas.openxmlformats.org/officeDocument/2006/relationships/oleObject" Target="../embeddings/oleObject2.bin"/><Relationship Id="rId1" Type="http://schemas.openxmlformats.org/officeDocument/2006/relationships/slideLayout" Target="../slideLayouts/slideLayout7.xml"/><Relationship Id="rId6" Type="http://schemas.openxmlformats.org/officeDocument/2006/relationships/oleObject" Target="../embeddings/oleObject4.bin"/><Relationship Id="rId11" Type="http://schemas.openxmlformats.org/officeDocument/2006/relationships/image" Target="../media/image18.wmf"/><Relationship Id="rId5" Type="http://schemas.openxmlformats.org/officeDocument/2006/relationships/image" Target="../media/image15.wmf"/><Relationship Id="rId15" Type="http://schemas.openxmlformats.org/officeDocument/2006/relationships/image" Target="../media/image20.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17.wmf"/><Relationship Id="rId14" Type="http://schemas.openxmlformats.org/officeDocument/2006/relationships/oleObject" Target="../embeddings/oleObject8.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package" Target="../embeddings/Microsoft_Excel_Worksheet1.xlsx"/><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package" Target="../embeddings/Microsoft_Excel_Worksheet2.xlsx"/><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11.bin"/><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embeddings/oleObject12.bin"/><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23824" y="465138"/>
            <a:ext cx="5591175" cy="1470025"/>
          </a:xfrm>
        </p:spPr>
        <p:txBody>
          <a:bodyPr>
            <a:normAutofit fontScale="90000"/>
          </a:bodyPr>
          <a:lstStyle/>
          <a:p>
            <a:pPr eaLnBrk="1" hangingPunct="1"/>
            <a:r>
              <a:rPr lang="it-IT" altLang="en-US" dirty="0">
                <a:latin typeface="Times New Roman" panose="02020603050405020304" pitchFamily="18" charset="0"/>
              </a:rPr>
              <a:t>Niveli i studimeve: </a:t>
            </a:r>
            <a:br>
              <a:rPr lang="it-IT" altLang="en-US" dirty="0">
                <a:latin typeface="Times New Roman" panose="02020603050405020304" pitchFamily="18" charset="0"/>
              </a:rPr>
            </a:br>
            <a:r>
              <a:rPr lang="it-IT" altLang="en-US" dirty="0">
                <a:latin typeface="Times New Roman" panose="02020603050405020304" pitchFamily="18" charset="0"/>
              </a:rPr>
              <a:t>BA</a:t>
            </a:r>
            <a:endParaRPr lang="en-US" altLang="en-US" dirty="0">
              <a:latin typeface="Times New Roman" panose="02020603050405020304" pitchFamily="18" charset="0"/>
            </a:endParaRPr>
          </a:p>
        </p:txBody>
      </p:sp>
      <p:sp>
        <p:nvSpPr>
          <p:cNvPr id="4099" name="Rectangle 17"/>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D6BFB7B-9617-496F-B4FF-509BE9EBF812}" type="slidenum">
              <a:rPr lang="en-US" altLang="en-US" sz="1200">
                <a:solidFill>
                  <a:srgbClr val="898989"/>
                </a:solidFill>
                <a:latin typeface="Times New Roman" panose="02020603050405020304" pitchFamily="18" charset="0"/>
              </a:rPr>
              <a:pPr>
                <a:spcBef>
                  <a:spcPct val="0"/>
                </a:spcBef>
                <a:buFontTx/>
                <a:buNone/>
              </a:pPr>
              <a:t>1</a:t>
            </a:fld>
            <a:endParaRPr lang="en-US" altLang="en-US" sz="1200">
              <a:solidFill>
                <a:srgbClr val="898989"/>
              </a:solidFill>
              <a:latin typeface="Times New Roman" panose="02020603050405020304" pitchFamily="18" charset="0"/>
            </a:endParaRPr>
          </a:p>
        </p:txBody>
      </p:sp>
      <p:sp>
        <p:nvSpPr>
          <p:cNvPr id="4100" name="Rectangle 7"/>
          <p:cNvSpPr>
            <a:spLocks noChangeArrowheads="1"/>
          </p:cNvSpPr>
          <p:nvPr/>
        </p:nvSpPr>
        <p:spPr bwMode="auto">
          <a:xfrm>
            <a:off x="523876" y="2386013"/>
            <a:ext cx="5008564"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buFontTx/>
              <a:buNone/>
            </a:pPr>
            <a:r>
              <a:rPr lang="it-IT" altLang="en-US" sz="4400" b="1" dirty="0">
                <a:latin typeface="Times New Roman" panose="02020603050405020304" pitchFamily="18" charset="0"/>
              </a:rPr>
              <a:t>Lënda:</a:t>
            </a:r>
          </a:p>
          <a:p>
            <a:pPr algn="ctr" eaLnBrk="1" hangingPunct="1">
              <a:lnSpc>
                <a:spcPct val="90000"/>
              </a:lnSpc>
              <a:spcBef>
                <a:spcPct val="0"/>
              </a:spcBef>
              <a:buFontTx/>
              <a:buNone/>
            </a:pPr>
            <a:r>
              <a:rPr lang="it-IT" altLang="en-US" sz="4400" b="1" dirty="0">
                <a:latin typeface="Times New Roman" panose="02020603050405020304" pitchFamily="18" charset="0"/>
              </a:rPr>
              <a:t> </a:t>
            </a:r>
            <a:br>
              <a:rPr lang="it-IT" altLang="en-US" sz="4400" b="1" dirty="0">
                <a:latin typeface="Times New Roman" panose="02020603050405020304" pitchFamily="18" charset="0"/>
              </a:rPr>
            </a:br>
            <a:r>
              <a:rPr lang="it-IT" altLang="en-US" sz="4400" b="1" dirty="0">
                <a:latin typeface="Times New Roman" panose="02020603050405020304" pitchFamily="18" charset="0"/>
              </a:rPr>
              <a:t>RAPORTIMI FINANCIAR -I-</a:t>
            </a:r>
            <a:endParaRPr lang="en-US" altLang="en-US" sz="4400" b="1" dirty="0">
              <a:latin typeface="Times New Roman" panose="02020603050405020304" pitchFamily="18" charset="0"/>
            </a:endParaRPr>
          </a:p>
        </p:txBody>
      </p:sp>
      <p:sp>
        <p:nvSpPr>
          <p:cNvPr id="4101" name="Rectangle 8"/>
          <p:cNvSpPr>
            <a:spLocks noChangeArrowheads="1"/>
          </p:cNvSpPr>
          <p:nvPr/>
        </p:nvSpPr>
        <p:spPr bwMode="auto">
          <a:xfrm>
            <a:off x="478632" y="5592763"/>
            <a:ext cx="46799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buFontTx/>
              <a:buNone/>
            </a:pPr>
            <a:r>
              <a:rPr lang="sq-AL" altLang="en-US" sz="2800" b="1" dirty="0">
                <a:latin typeface="Times New Roman" panose="02020603050405020304" pitchFamily="18" charset="0"/>
              </a:rPr>
              <a:t>Prof.</a:t>
            </a:r>
            <a:r>
              <a:rPr lang="en-US" altLang="en-US" sz="2800" b="1" dirty="0">
                <a:latin typeface="Times New Roman" panose="02020603050405020304" pitchFamily="18" charset="0"/>
              </a:rPr>
              <a:t>D</a:t>
            </a:r>
            <a:r>
              <a:rPr lang="sq-AL" altLang="en-US" sz="2800" b="1" dirty="0">
                <a:latin typeface="Times New Roman" panose="02020603050405020304" pitchFamily="18" charset="0"/>
              </a:rPr>
              <a:t>r.Muhamet Aliu</a:t>
            </a:r>
          </a:p>
        </p:txBody>
      </p:sp>
      <p:pic>
        <p:nvPicPr>
          <p:cNvPr id="3" name="Picture 2"/>
          <p:cNvPicPr>
            <a:picLocks noChangeAspect="1"/>
          </p:cNvPicPr>
          <p:nvPr/>
        </p:nvPicPr>
        <p:blipFill>
          <a:blip r:embed="rId3"/>
          <a:stretch>
            <a:fillRect/>
          </a:stretch>
        </p:blipFill>
        <p:spPr>
          <a:xfrm>
            <a:off x="5991020" y="257175"/>
            <a:ext cx="5915230" cy="6391275"/>
          </a:xfrm>
          <a:prstGeom prst="rect">
            <a:avLst/>
          </a:prstGeom>
        </p:spPr>
      </p:pic>
    </p:spTree>
    <p:extLst>
      <p:ext uri="{BB962C8B-B14F-4D97-AF65-F5344CB8AC3E}">
        <p14:creationId xmlns:p14="http://schemas.microsoft.com/office/powerpoint/2010/main" val="1786638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81200" y="274639"/>
            <a:ext cx="8229600" cy="561975"/>
          </a:xfrm>
        </p:spPr>
        <p:txBody>
          <a:bodyPr>
            <a:normAutofit fontScale="90000"/>
          </a:bodyPr>
          <a:lstStyle/>
          <a:p>
            <a:pPr eaLnBrk="1" hangingPunct="1"/>
            <a:r>
              <a:rPr lang="en-US" altLang="en-US">
                <a:latin typeface="Times New Roman" panose="02020603050405020304" pitchFamily="18" charset="0"/>
                <a:cs typeface="Times New Roman" panose="02020603050405020304" pitchFamily="18" charset="0"/>
              </a:rPr>
              <a:t>Raportimi financiar</a:t>
            </a:r>
          </a:p>
        </p:txBody>
      </p:sp>
      <p:sp>
        <p:nvSpPr>
          <p:cNvPr id="12291" name="Rectangle 3"/>
          <p:cNvSpPr>
            <a:spLocks noGrp="1" noChangeArrowheads="1"/>
          </p:cNvSpPr>
          <p:nvPr>
            <p:ph idx="1"/>
          </p:nvPr>
        </p:nvSpPr>
        <p:spPr>
          <a:xfrm>
            <a:off x="428625" y="836614"/>
            <a:ext cx="11191875" cy="2884487"/>
          </a:xfrm>
        </p:spPr>
        <p:txBody>
          <a:bodyPr/>
          <a:lstStyle/>
          <a:p>
            <a:pPr marL="0" indent="0" algn="just" eaLnBrk="1" hangingPunct="1">
              <a:buNone/>
            </a:pPr>
            <a:r>
              <a:rPr lang="en-US" altLang="en-US" dirty="0">
                <a:latin typeface="Times New Roman" panose="02020603050405020304" pitchFamily="18" charset="0"/>
                <a:cs typeface="Times New Roman" panose="02020603050405020304" pitchFamily="18" charset="0"/>
              </a:rPr>
              <a:t>PF</a:t>
            </a:r>
            <a:r>
              <a:rPr lang="sq-AL"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të</a:t>
            </a:r>
            <a:r>
              <a:rPr lang="en-US" altLang="en-US" dirty="0">
                <a:latin typeface="Times New Roman" panose="02020603050405020304" pitchFamily="18" charset="0"/>
                <a:cs typeface="Times New Roman" panose="02020603050405020304" pitchFamily="18" charset="0"/>
              </a:rPr>
              <a:t> </a:t>
            </a:r>
            <a:r>
              <a:rPr lang="sq-AL" altLang="en-US" dirty="0">
                <a:latin typeface="Times New Roman" panose="02020603050405020304" pitchFamily="18" charset="0"/>
                <a:cs typeface="Times New Roman" panose="02020603050405020304" pitchFamily="18" charset="0"/>
              </a:rPr>
              <a:t>ndërmarrje</a:t>
            </a:r>
            <a:r>
              <a:rPr lang="en-US" altLang="en-US" dirty="0" err="1">
                <a:latin typeface="Times New Roman" panose="02020603050405020304" pitchFamily="18" charset="0"/>
                <a:cs typeface="Times New Roman" panose="02020603050405020304" pitchFamily="18" charset="0"/>
              </a:rPr>
              <a:t>ve</a:t>
            </a:r>
            <a:r>
              <a:rPr lang="en-US" altLang="en-US" dirty="0">
                <a:latin typeface="Times New Roman" panose="02020603050405020304" pitchFamily="18" charset="0"/>
                <a:cs typeface="Times New Roman" panose="02020603050405020304" pitchFamily="18" charset="0"/>
              </a:rPr>
              <a:t> private</a:t>
            </a:r>
            <a:r>
              <a:rPr lang="sq-AL" altLang="en-US" dirty="0">
                <a:latin typeface="Times New Roman" panose="02020603050405020304" pitchFamily="18" charset="0"/>
                <a:cs typeface="Times New Roman" panose="02020603050405020304" pitchFamily="18" charset="0"/>
              </a:rPr>
              <a:t>, publike</a:t>
            </a:r>
            <a:r>
              <a:rPr lang="en-US" altLang="en-US" dirty="0">
                <a:latin typeface="Times New Roman" panose="02020603050405020304" pitchFamily="18" charset="0"/>
                <a:cs typeface="Times New Roman" panose="02020603050405020304" pitchFamily="18" charset="0"/>
              </a:rPr>
              <a:t>,</a:t>
            </a:r>
            <a:r>
              <a:rPr lang="sq-AL" altLang="en-US"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OQ </a:t>
            </a:r>
            <a:r>
              <a:rPr lang="sq-AL" altLang="en-US" dirty="0">
                <a:latin typeface="Times New Roman" panose="02020603050405020304" pitchFamily="18" charset="0"/>
                <a:cs typeface="Times New Roman" panose="02020603050405020304" pitchFamily="18" charset="0"/>
              </a:rPr>
              <a:t>apo OJQ</a:t>
            </a:r>
            <a:r>
              <a:rPr lang="en-US" altLang="en-US" dirty="0">
                <a:latin typeface="Times New Roman" panose="02020603050405020304" pitchFamily="18" charset="0"/>
                <a:cs typeface="Times New Roman" panose="02020603050405020304" pitchFamily="18" charset="0"/>
              </a:rPr>
              <a:t>, </a:t>
            </a:r>
            <a:r>
              <a:rPr lang="sq-AL" altLang="en-US" dirty="0">
                <a:latin typeface="Times New Roman" panose="02020603050405020304" pitchFamily="18" charset="0"/>
                <a:cs typeface="Times New Roman" panose="02020603050405020304" pitchFamily="18" charset="0"/>
              </a:rPr>
              <a:t>janë një paraqitje e strukturuar financiare, </a:t>
            </a:r>
            <a:endParaRPr lang="en-US" altLang="en-US" dirty="0">
              <a:latin typeface="Times New Roman" panose="02020603050405020304" pitchFamily="18" charset="0"/>
              <a:cs typeface="Times New Roman" panose="02020603050405020304" pitchFamily="18" charset="0"/>
            </a:endParaRPr>
          </a:p>
          <a:p>
            <a:pPr lvl="1" algn="just" eaLnBrk="1" hangingPunct="1"/>
            <a:r>
              <a:rPr lang="sq-AL" altLang="en-US" dirty="0">
                <a:latin typeface="Times New Roman" panose="02020603050405020304" pitchFamily="18" charset="0"/>
                <a:cs typeface="Times New Roman" panose="02020603050405020304" pitchFamily="18" charset="0"/>
              </a:rPr>
              <a:t>e transaksioneve ekonomike dhe financiare </a:t>
            </a:r>
            <a:endParaRPr lang="en-US" altLang="en-US" dirty="0">
              <a:latin typeface="Times New Roman" panose="02020603050405020304" pitchFamily="18" charset="0"/>
              <a:cs typeface="Times New Roman" panose="02020603050405020304" pitchFamily="18" charset="0"/>
            </a:endParaRPr>
          </a:p>
          <a:p>
            <a:pPr lvl="2" algn="just" eaLnBrk="1" hangingPunct="1"/>
            <a:r>
              <a:rPr lang="sq-AL" altLang="en-US" sz="2800" dirty="0">
                <a:latin typeface="Times New Roman" panose="02020603050405020304" pitchFamily="18" charset="0"/>
                <a:cs typeface="Times New Roman" panose="02020603050405020304" pitchFamily="18" charset="0"/>
              </a:rPr>
              <a:t>që realizohen për një periudhë të caktuar kohore</a:t>
            </a:r>
            <a:r>
              <a:rPr lang="en-US" altLang="en-US" sz="2800" dirty="0">
                <a:latin typeface="Times New Roman" panose="02020603050405020304" pitchFamily="18" charset="0"/>
                <a:cs typeface="Times New Roman" panose="02020603050405020304" pitchFamily="18" charset="0"/>
              </a:rPr>
              <a:t>,</a:t>
            </a:r>
          </a:p>
          <a:p>
            <a:pPr lvl="2" algn="just" eaLnBrk="1" hangingPunct="1"/>
            <a:r>
              <a:rPr lang="en-US" altLang="en-US" sz="2800" dirty="0" err="1">
                <a:latin typeface="Times New Roman" panose="02020603050405020304" pitchFamily="18" charset="0"/>
                <a:cs typeface="Times New Roman" panose="02020603050405020304" pitchFamily="18" charset="0"/>
              </a:rPr>
              <a:t>që</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bazohen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në</a:t>
            </a:r>
            <a:r>
              <a:rPr lang="en-US" altLang="en-US" sz="2800" dirty="0">
                <a:latin typeface="Times New Roman" panose="02020603050405020304" pitchFamily="18" charset="0"/>
                <a:cs typeface="Times New Roman" panose="02020603050405020304" pitchFamily="18" charset="0"/>
              </a:rPr>
              <a:t> SNK </a:t>
            </a:r>
            <a:r>
              <a:rPr lang="en-US" altLang="en-US" sz="2800" dirty="0" err="1">
                <a:latin typeface="Times New Roman" panose="02020603050405020304" pitchFamily="18" charset="0"/>
                <a:cs typeface="Times New Roman" panose="02020603050405020304" pitchFamily="18" charset="0"/>
              </a:rPr>
              <a:t>dhe</a:t>
            </a:r>
            <a:r>
              <a:rPr lang="en-US" altLang="en-US" sz="2800" dirty="0">
                <a:latin typeface="Times New Roman" panose="02020603050405020304" pitchFamily="18" charset="0"/>
                <a:cs typeface="Times New Roman" panose="02020603050405020304" pitchFamily="18" charset="0"/>
              </a:rPr>
              <a:t> SNRF </a:t>
            </a:r>
            <a:r>
              <a:rPr lang="en-US" altLang="en-US" sz="2800" dirty="0" err="1">
                <a:latin typeface="Times New Roman" panose="02020603050405020304" pitchFamily="18" charset="0"/>
                <a:cs typeface="Times New Roman" panose="02020603050405020304" pitchFamily="18" charset="0"/>
              </a:rPr>
              <a:t>si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dhe</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në</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ligjet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dhe</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rregulloret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përkatëse</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të</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vendit</a:t>
            </a:r>
            <a:r>
              <a:rPr lang="en-US" altLang="en-US" sz="2800" dirty="0">
                <a:latin typeface="Times New Roman" panose="02020603050405020304" pitchFamily="18" charset="0"/>
                <a:cs typeface="Times New Roman" panose="02020603050405020304" pitchFamily="18" charset="0"/>
              </a:rPr>
              <a:t>. </a:t>
            </a:r>
            <a:endParaRPr lang="sq-AL" altLang="en-US" sz="2800" dirty="0">
              <a:latin typeface="Times New Roman" panose="02020603050405020304" pitchFamily="18" charset="0"/>
              <a:cs typeface="Times New Roman" panose="02020603050405020304" pitchFamily="18" charset="0"/>
            </a:endParaRPr>
          </a:p>
        </p:txBody>
      </p:sp>
      <p:sp>
        <p:nvSpPr>
          <p:cNvPr id="1229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98EE1ED-66D5-48C2-BEF4-58270638CE3D}" type="slidenum">
              <a:rPr lang="en-US" altLang="en-US" sz="1200">
                <a:solidFill>
                  <a:srgbClr val="898989"/>
                </a:solidFill>
                <a:latin typeface="Times New Roman" panose="02020603050405020304" pitchFamily="18" charset="0"/>
              </a:rPr>
              <a:pPr>
                <a:spcBef>
                  <a:spcPct val="0"/>
                </a:spcBef>
                <a:buFontTx/>
                <a:buNone/>
              </a:pPr>
              <a:t>10</a:t>
            </a:fld>
            <a:endParaRPr lang="en-US" altLang="en-US" sz="1200">
              <a:solidFill>
                <a:srgbClr val="898989"/>
              </a:solidFill>
              <a:latin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733425" y="3721101"/>
            <a:ext cx="4552950" cy="2635249"/>
          </a:xfrm>
          <a:prstGeom prst="rect">
            <a:avLst/>
          </a:prstGeom>
        </p:spPr>
      </p:pic>
      <p:pic>
        <p:nvPicPr>
          <p:cNvPr id="3" name="Picture 2"/>
          <p:cNvPicPr>
            <a:picLocks noChangeAspect="1"/>
          </p:cNvPicPr>
          <p:nvPr/>
        </p:nvPicPr>
        <p:blipFill>
          <a:blip r:embed="rId3"/>
          <a:stretch>
            <a:fillRect/>
          </a:stretch>
        </p:blipFill>
        <p:spPr>
          <a:xfrm>
            <a:off x="5591175" y="3721101"/>
            <a:ext cx="5391150" cy="2635249"/>
          </a:xfrm>
          <a:prstGeom prst="rect">
            <a:avLst/>
          </a:prstGeom>
        </p:spPr>
      </p:pic>
    </p:spTree>
    <p:extLst>
      <p:ext uri="{BB962C8B-B14F-4D97-AF65-F5344CB8AC3E}">
        <p14:creationId xmlns:p14="http://schemas.microsoft.com/office/powerpoint/2010/main" val="289748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81200" y="274638"/>
            <a:ext cx="8229600" cy="850900"/>
          </a:xfrm>
        </p:spPr>
        <p:txBody>
          <a:bodyPr/>
          <a:lstStyle/>
          <a:p>
            <a:pPr eaLnBrk="1" hangingPunct="1"/>
            <a:r>
              <a:rPr lang="en-US" altLang="en-US" sz="3600">
                <a:latin typeface="Times New Roman" panose="02020603050405020304" pitchFamily="18" charset="0"/>
                <a:cs typeface="Times New Roman" panose="02020603050405020304" pitchFamily="18" charset="0"/>
              </a:rPr>
              <a:t>Historiku i raportimit financiar</a:t>
            </a:r>
            <a:r>
              <a:rPr lang="sr-Latn-CS" altLang="en-US" sz="3600">
                <a:latin typeface="Times New Roman" panose="02020603050405020304" pitchFamily="18" charset="0"/>
                <a:cs typeface="Times New Roman" panose="02020603050405020304" pitchFamily="18" charset="0"/>
              </a:rPr>
              <a:t> </a:t>
            </a:r>
            <a:endParaRPr lang="en-US" altLang="en-US" sz="3600">
              <a:latin typeface="Times New Roman" panose="02020603050405020304" pitchFamily="18" charset="0"/>
              <a:cs typeface="Times New Roman" panose="02020603050405020304" pitchFamily="18" charset="0"/>
            </a:endParaRPr>
          </a:p>
        </p:txBody>
      </p:sp>
      <p:sp>
        <p:nvSpPr>
          <p:cNvPr id="13315" name="Rectangle 3"/>
          <p:cNvSpPr>
            <a:spLocks noGrp="1" noChangeArrowheads="1"/>
          </p:cNvSpPr>
          <p:nvPr>
            <p:ph idx="1"/>
          </p:nvPr>
        </p:nvSpPr>
        <p:spPr>
          <a:xfrm>
            <a:off x="438150" y="1268413"/>
            <a:ext cx="11249025" cy="4525962"/>
          </a:xfrm>
        </p:spPr>
        <p:txBody>
          <a:bodyPr>
            <a:normAutofit/>
          </a:bodyPr>
          <a:lstStyle/>
          <a:p>
            <a:pPr algn="just" eaLnBrk="1" hangingPunct="1">
              <a:lnSpc>
                <a:spcPct val="80000"/>
              </a:lnSpc>
              <a:buFont typeface="Wingdings" panose="05000000000000000000" pitchFamily="2" charset="2"/>
              <a:buNone/>
            </a:pPr>
            <a:r>
              <a:rPr lang="sq-AL" altLang="en-US" sz="2600" dirty="0">
                <a:latin typeface="Times New Roman" panose="02020603050405020304" pitchFamily="18" charset="0"/>
                <a:cs typeface="Times New Roman" panose="02020603050405020304" pitchFamily="18" charset="0"/>
              </a:rPr>
              <a:t>Zhvillimi i kornizës r</a:t>
            </a:r>
            <a:r>
              <a:rPr lang="en-US" altLang="en-US" sz="2600" dirty="0">
                <a:latin typeface="Times New Roman" panose="02020603050405020304" pitchFamily="18" charset="0"/>
                <a:cs typeface="Times New Roman" panose="02020603050405020304" pitchFamily="18" charset="0"/>
              </a:rPr>
              <a:t>r</a:t>
            </a:r>
            <a:r>
              <a:rPr lang="sq-AL" altLang="en-US" sz="2600" dirty="0">
                <a:latin typeface="Times New Roman" panose="02020603050405020304" pitchFamily="18" charset="0"/>
                <a:cs typeface="Times New Roman" panose="02020603050405020304" pitchFamily="18" charset="0"/>
              </a:rPr>
              <a:t>egullative të raportimit financiar</a:t>
            </a:r>
          </a:p>
          <a:p>
            <a:pPr algn="just" eaLnBrk="1" hangingPunct="1">
              <a:lnSpc>
                <a:spcPct val="80000"/>
              </a:lnSpc>
            </a:pPr>
            <a:r>
              <a:rPr lang="sq-AL" altLang="en-US" sz="2600" dirty="0">
                <a:latin typeface="Times New Roman" panose="02020603050405020304" pitchFamily="18" charset="0"/>
                <a:cs typeface="Times New Roman" panose="02020603050405020304" pitchFamily="18" charset="0"/>
              </a:rPr>
              <a:t>Federata ndërkombëtare e kontabilistëve FNK – IFAC (u themelua në vitin 1977) </a:t>
            </a:r>
          </a:p>
          <a:p>
            <a:pPr algn="just" eaLnBrk="1" hangingPunct="1">
              <a:lnSpc>
                <a:spcPct val="80000"/>
              </a:lnSpc>
            </a:pPr>
            <a:r>
              <a:rPr lang="sq-AL" altLang="en-US" sz="2600" dirty="0">
                <a:latin typeface="Times New Roman" panose="02020603050405020304" pitchFamily="18" charset="0"/>
                <a:cs typeface="Times New Roman" panose="02020603050405020304" pitchFamily="18" charset="0"/>
              </a:rPr>
              <a:t>Instituti Amerikan për Çertifikimin e Kontabil</a:t>
            </a:r>
            <a:r>
              <a:rPr lang="en-US" altLang="en-US" sz="2600" dirty="0" err="1">
                <a:latin typeface="Times New Roman" panose="02020603050405020304" pitchFamily="18" charset="0"/>
                <a:cs typeface="Times New Roman" panose="02020603050405020304" pitchFamily="18" charset="0"/>
              </a:rPr>
              <a:t>i</a:t>
            </a:r>
            <a:r>
              <a:rPr lang="sq-AL" altLang="en-US" sz="2600" dirty="0">
                <a:latin typeface="Times New Roman" panose="02020603050405020304" pitchFamily="18" charset="0"/>
                <a:cs typeface="Times New Roman" panose="02020603050405020304" pitchFamily="18" charset="0"/>
              </a:rPr>
              <a:t>stëve 	 	Publik</a:t>
            </a:r>
            <a:r>
              <a:rPr lang="en-US" altLang="en-US" sz="2600" dirty="0">
                <a:latin typeface="Times New Roman" panose="02020603050405020304" pitchFamily="18" charset="0"/>
                <a:cs typeface="Times New Roman" panose="02020603050405020304" pitchFamily="18" charset="0"/>
              </a:rPr>
              <a:t> </a:t>
            </a:r>
            <a:r>
              <a:rPr lang="sq-AL" altLang="en-US" sz="2600" dirty="0">
                <a:latin typeface="Times New Roman" panose="02020603050405020304" pitchFamily="18" charset="0"/>
                <a:cs typeface="Times New Roman" panose="02020603050405020304" pitchFamily="18" charset="0"/>
              </a:rPr>
              <a:t>IAÇKP</a:t>
            </a:r>
            <a:r>
              <a:rPr lang="en-US" altLang="en-US" sz="2600" dirty="0">
                <a:latin typeface="Times New Roman" panose="02020603050405020304" pitchFamily="18" charset="0"/>
                <a:cs typeface="Times New Roman" panose="02020603050405020304" pitchFamily="18" charset="0"/>
              </a:rPr>
              <a:t> </a:t>
            </a:r>
            <a:r>
              <a:rPr lang="sq-AL" altLang="en-US" sz="2600" dirty="0">
                <a:latin typeface="Times New Roman" panose="02020603050405020304" pitchFamily="18" charset="0"/>
                <a:cs typeface="Times New Roman" panose="02020603050405020304" pitchFamily="18" charset="0"/>
              </a:rPr>
              <a:t>-</a:t>
            </a:r>
            <a:r>
              <a:rPr lang="en-US" altLang="en-US" sz="2600" dirty="0">
                <a:latin typeface="Times New Roman" panose="02020603050405020304" pitchFamily="18" charset="0"/>
                <a:cs typeface="Times New Roman" panose="02020603050405020304" pitchFamily="18" charset="0"/>
              </a:rPr>
              <a:t> </a:t>
            </a:r>
            <a:r>
              <a:rPr lang="sq-AL" altLang="en-US" sz="2600" dirty="0">
                <a:latin typeface="Times New Roman" panose="02020603050405020304" pitchFamily="18" charset="0"/>
                <a:cs typeface="Times New Roman" panose="02020603050405020304" pitchFamily="18" charset="0"/>
              </a:rPr>
              <a:t>AICP (American Institute of Certified</a:t>
            </a:r>
            <a:r>
              <a:rPr lang="en-US" altLang="en-US" sz="2600" dirty="0">
                <a:latin typeface="Times New Roman" panose="02020603050405020304" pitchFamily="18" charset="0"/>
                <a:cs typeface="Times New Roman" panose="02020603050405020304" pitchFamily="18" charset="0"/>
              </a:rPr>
              <a:t> </a:t>
            </a:r>
            <a:r>
              <a:rPr lang="sq-AL" altLang="en-US" sz="2600" dirty="0">
                <a:latin typeface="Times New Roman" panose="02020603050405020304" pitchFamily="18" charset="0"/>
                <a:cs typeface="Times New Roman" panose="02020603050405020304" pitchFamily="18" charset="0"/>
              </a:rPr>
              <a:t>Public Accountants)</a:t>
            </a:r>
          </a:p>
          <a:p>
            <a:pPr algn="just" eaLnBrk="1" hangingPunct="1">
              <a:lnSpc>
                <a:spcPct val="80000"/>
              </a:lnSpc>
            </a:pPr>
            <a:r>
              <a:rPr lang="sq-AL" altLang="en-US" sz="2600" dirty="0">
                <a:latin typeface="Times New Roman" panose="02020603050405020304" pitchFamily="18" charset="0"/>
                <a:cs typeface="Times New Roman" panose="02020603050405020304" pitchFamily="18" charset="0"/>
              </a:rPr>
              <a:t>Bordi i Standardeve të Kontabilitetit Financaiar BSKF</a:t>
            </a:r>
            <a:r>
              <a:rPr lang="en-US" altLang="en-US" sz="2600" dirty="0">
                <a:latin typeface="Times New Roman" panose="02020603050405020304" pitchFamily="18" charset="0"/>
                <a:cs typeface="Times New Roman" panose="02020603050405020304" pitchFamily="18" charset="0"/>
              </a:rPr>
              <a:t> </a:t>
            </a:r>
            <a:r>
              <a:rPr lang="sq-AL" altLang="en-US" sz="2600" dirty="0">
                <a:latin typeface="Times New Roman" panose="02020603050405020304" pitchFamily="18" charset="0"/>
                <a:cs typeface="Times New Roman" panose="02020603050405020304" pitchFamily="18" charset="0"/>
              </a:rPr>
              <a:t>- FASB (Financial Accounting Standards Board)</a:t>
            </a:r>
          </a:p>
          <a:p>
            <a:pPr algn="just" eaLnBrk="1" hangingPunct="1">
              <a:lnSpc>
                <a:spcPct val="80000"/>
              </a:lnSpc>
              <a:buFont typeface="Wingdings" panose="05000000000000000000" pitchFamily="2" charset="2"/>
              <a:buNone/>
            </a:pPr>
            <a:endParaRPr lang="sq-AL" altLang="en-US" sz="2600" dirty="0">
              <a:latin typeface="Times New Roman" panose="02020603050405020304" pitchFamily="18" charset="0"/>
              <a:cs typeface="Times New Roman" panose="02020603050405020304" pitchFamily="18" charset="0"/>
            </a:endParaRPr>
          </a:p>
          <a:p>
            <a:pPr algn="just" eaLnBrk="1" hangingPunct="1">
              <a:lnSpc>
                <a:spcPct val="80000"/>
              </a:lnSpc>
            </a:pPr>
            <a:r>
              <a:rPr lang="sq-AL" altLang="en-US" sz="2600" dirty="0">
                <a:latin typeface="Times New Roman" panose="02020603050405020304" pitchFamily="18" charset="0"/>
                <a:cs typeface="Times New Roman" panose="02020603050405020304" pitchFamily="18" charset="0"/>
              </a:rPr>
              <a:t>Parimet e Kontabilitetit Përgjithshsish të Pranuara PKPP</a:t>
            </a:r>
            <a:r>
              <a:rPr lang="en-US" altLang="en-US" sz="2600" dirty="0">
                <a:latin typeface="Times New Roman" panose="02020603050405020304" pitchFamily="18" charset="0"/>
                <a:cs typeface="Times New Roman" panose="02020603050405020304" pitchFamily="18" charset="0"/>
              </a:rPr>
              <a:t> </a:t>
            </a:r>
            <a:r>
              <a:rPr lang="sq-AL" altLang="en-US" sz="2600" dirty="0">
                <a:latin typeface="Times New Roman" panose="02020603050405020304" pitchFamily="18" charset="0"/>
                <a:cs typeface="Times New Roman" panose="02020603050405020304" pitchFamily="18" charset="0"/>
              </a:rPr>
              <a:t>- GAAP (Generally Accepted Accounting Principles)</a:t>
            </a:r>
          </a:p>
          <a:p>
            <a:pPr algn="just" eaLnBrk="1" hangingPunct="1">
              <a:lnSpc>
                <a:spcPct val="80000"/>
              </a:lnSpc>
            </a:pPr>
            <a:r>
              <a:rPr lang="sq-AL" altLang="en-US" sz="2600" dirty="0">
                <a:latin typeface="Times New Roman" panose="02020603050405020304" pitchFamily="18" charset="0"/>
                <a:cs typeface="Times New Roman" panose="02020603050405020304" pitchFamily="18" charset="0"/>
              </a:rPr>
              <a:t>Standardet Ndërkombëtare të Kontabilitetit për Sektorin Publik </a:t>
            </a:r>
            <a:r>
              <a:rPr lang="en-US" altLang="en-US" sz="2600" dirty="0">
                <a:latin typeface="Times New Roman" panose="02020603050405020304" pitchFamily="18" charset="0"/>
                <a:cs typeface="Times New Roman" panose="02020603050405020304" pitchFamily="18" charset="0"/>
              </a:rPr>
              <a:t>- </a:t>
            </a:r>
            <a:r>
              <a:rPr lang="sq-AL" altLang="en-US" sz="2600" dirty="0">
                <a:latin typeface="Times New Roman" panose="02020603050405020304" pitchFamily="18" charset="0"/>
                <a:cs typeface="Times New Roman" panose="02020603050405020304" pitchFamily="18" charset="0"/>
              </a:rPr>
              <a:t>SNKSP</a:t>
            </a:r>
          </a:p>
          <a:p>
            <a:pPr algn="just" eaLnBrk="1" hangingPunct="1">
              <a:lnSpc>
                <a:spcPct val="80000"/>
              </a:lnSpc>
            </a:pPr>
            <a:endParaRPr lang="sq-AL" altLang="en-US" sz="2600" dirty="0">
              <a:latin typeface="Times New Roman" panose="02020603050405020304" pitchFamily="18" charset="0"/>
              <a:cs typeface="Times New Roman" panose="02020603050405020304" pitchFamily="18" charset="0"/>
            </a:endParaRPr>
          </a:p>
        </p:txBody>
      </p:sp>
      <p:sp>
        <p:nvSpPr>
          <p:cNvPr id="1331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1A62C29-4692-478C-A10F-89B69A44986E}" type="slidenum">
              <a:rPr lang="en-US" altLang="en-US" sz="1200">
                <a:solidFill>
                  <a:srgbClr val="898989"/>
                </a:solidFill>
                <a:latin typeface="Times New Roman" panose="02020603050405020304" pitchFamily="18" charset="0"/>
              </a:rPr>
              <a:pPr>
                <a:spcBef>
                  <a:spcPct val="0"/>
                </a:spcBef>
                <a:buFontTx/>
                <a:buNone/>
              </a:pPr>
              <a:t>11</a:t>
            </a:fld>
            <a:endParaRPr lang="en-US" altLang="en-US" sz="1200">
              <a:solidFill>
                <a:srgbClr val="898989"/>
              </a:solidFill>
              <a:latin typeface="Times New Roman" panose="02020603050405020304" pitchFamily="18" charset="0"/>
            </a:endParaRPr>
          </a:p>
        </p:txBody>
      </p:sp>
    </p:spTree>
    <p:extLst>
      <p:ext uri="{BB962C8B-B14F-4D97-AF65-F5344CB8AC3E}">
        <p14:creationId xmlns:p14="http://schemas.microsoft.com/office/powerpoint/2010/main" val="3866992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38200" y="365125"/>
            <a:ext cx="10515600" cy="473075"/>
          </a:xfrm>
        </p:spPr>
        <p:txBody>
          <a:bodyPr>
            <a:normAutofit fontScale="90000"/>
          </a:bodyPr>
          <a:lstStyle/>
          <a:p>
            <a:pPr eaLnBrk="1" hangingPunct="1"/>
            <a:r>
              <a:rPr lang="en-US" altLang="en-US" sz="4000" dirty="0" err="1">
                <a:latin typeface="Times New Roman" panose="02020603050405020304" pitchFamily="18" charset="0"/>
                <a:cs typeface="Times New Roman" panose="02020603050405020304" pitchFamily="18" charset="0"/>
              </a:rPr>
              <a:t>Historiku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raportimit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financiar</a:t>
            </a:r>
            <a:endParaRPr lang="en-US" altLang="en-US" sz="4000" dirty="0">
              <a:latin typeface="Times New Roman" panose="02020603050405020304" pitchFamily="18" charset="0"/>
              <a:cs typeface="Times New Roman" panose="02020603050405020304" pitchFamily="18" charset="0"/>
            </a:endParaRPr>
          </a:p>
        </p:txBody>
      </p:sp>
      <p:sp>
        <p:nvSpPr>
          <p:cNvPr id="14339" name="Rectangle 3"/>
          <p:cNvSpPr>
            <a:spLocks noGrp="1" noChangeArrowheads="1"/>
          </p:cNvSpPr>
          <p:nvPr>
            <p:ph idx="1"/>
          </p:nvPr>
        </p:nvSpPr>
        <p:spPr>
          <a:xfrm>
            <a:off x="752475" y="1149350"/>
            <a:ext cx="10515600" cy="4351338"/>
          </a:xfrm>
        </p:spPr>
        <p:txBody>
          <a:bodyPr/>
          <a:lstStyle/>
          <a:p>
            <a:pPr algn="just" eaLnBrk="1" hangingPunct="1"/>
            <a:r>
              <a:rPr lang="sq-AL" altLang="en-US" sz="2400" dirty="0">
                <a:latin typeface="Times New Roman" panose="02020603050405020304" pitchFamily="18" charset="0"/>
                <a:cs typeface="Times New Roman" panose="02020603050405020304" pitchFamily="18" charset="0"/>
              </a:rPr>
              <a:t>Standardet Ndërkombëtare të Kontabilitetit SNK</a:t>
            </a:r>
          </a:p>
          <a:p>
            <a:pPr algn="just" eaLnBrk="1" hangingPunct="1"/>
            <a:r>
              <a:rPr lang="sq-AL" altLang="en-US" sz="2400" dirty="0">
                <a:latin typeface="Times New Roman" panose="02020603050405020304" pitchFamily="18" charset="0"/>
                <a:cs typeface="Times New Roman" panose="02020603050405020304" pitchFamily="18" charset="0"/>
              </a:rPr>
              <a:t>Standardet Ndërkombëtare të </a:t>
            </a:r>
            <a:r>
              <a:rPr lang="en-US" altLang="en-US" sz="2400" dirty="0" err="1">
                <a:latin typeface="Times New Roman" panose="02020603050405020304" pitchFamily="18" charset="0"/>
                <a:cs typeface="Times New Roman" panose="02020603050405020304" pitchFamily="18" charset="0"/>
              </a:rPr>
              <a:t>Raportimit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Financiar</a:t>
            </a:r>
            <a:r>
              <a:rPr lang="en-US" altLang="en-US" sz="2400" dirty="0">
                <a:latin typeface="Times New Roman" panose="02020603050405020304" pitchFamily="18" charset="0"/>
                <a:cs typeface="Times New Roman" panose="02020603050405020304" pitchFamily="18" charset="0"/>
              </a:rPr>
              <a:t> SNRF</a:t>
            </a:r>
            <a:endParaRPr lang="sq-AL" altLang="en-US" sz="2400" dirty="0">
              <a:latin typeface="Times New Roman" panose="02020603050405020304" pitchFamily="18" charset="0"/>
              <a:cs typeface="Times New Roman" panose="02020603050405020304" pitchFamily="18" charset="0"/>
            </a:endParaRPr>
          </a:p>
          <a:p>
            <a:pPr algn="just" eaLnBrk="1" hangingPunct="1"/>
            <a:r>
              <a:rPr lang="sq-AL" altLang="en-US" sz="2400" dirty="0">
                <a:latin typeface="Times New Roman" panose="02020603050405020304" pitchFamily="18" charset="0"/>
                <a:cs typeface="Times New Roman" panose="02020603050405020304" pitchFamily="18" charset="0"/>
              </a:rPr>
              <a:t>Standardet Kosovare të Kontabilitetit SKK</a:t>
            </a:r>
          </a:p>
          <a:p>
            <a:pPr algn="just" eaLnBrk="1" hangingPunct="1"/>
            <a:r>
              <a:rPr lang="sq-AL" altLang="en-US" sz="2400" dirty="0">
                <a:latin typeface="Times New Roman" panose="02020603050405020304" pitchFamily="18" charset="0"/>
                <a:cs typeface="Times New Roman" panose="02020603050405020304" pitchFamily="18" charset="0"/>
              </a:rPr>
              <a:t>Shoqata e Kontabilistëve të Çertifikuar dhe Auditorëve të Kosovës SHKÇAK</a:t>
            </a:r>
            <a:endParaRPr lang="en-US" altLang="en-US" sz="2400" dirty="0">
              <a:latin typeface="Times New Roman" panose="02020603050405020304" pitchFamily="18" charset="0"/>
              <a:cs typeface="Times New Roman" panose="02020603050405020304" pitchFamily="18" charset="0"/>
            </a:endParaRPr>
          </a:p>
          <a:p>
            <a:pPr algn="just" eaLnBrk="1" hangingPunct="1"/>
            <a:r>
              <a:rPr lang="en-US" altLang="en-US" sz="2400" dirty="0" err="1">
                <a:latin typeface="Times New Roman" panose="02020603050405020304" pitchFamily="18" charset="0"/>
                <a:cs typeface="Times New Roman" panose="02020603050405020304" pitchFamily="18" charset="0"/>
              </a:rPr>
              <a:t>Instituti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kontabilistëve</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dhe</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auditorëve</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financiar</a:t>
            </a:r>
            <a:r>
              <a:rPr lang="en-US" altLang="en-US" sz="2400" dirty="0">
                <a:latin typeface="Times New Roman" panose="02020603050405020304" pitchFamily="18" charset="0"/>
                <a:cs typeface="Times New Roman" panose="02020603050405020304" pitchFamily="18" charset="0"/>
              </a:rPr>
              <a:t> - IKAF</a:t>
            </a:r>
            <a:endParaRPr lang="sq-AL" altLang="en-US" sz="2400" dirty="0">
              <a:latin typeface="Times New Roman" panose="02020603050405020304" pitchFamily="18" charset="0"/>
              <a:cs typeface="Times New Roman" panose="02020603050405020304" pitchFamily="18" charset="0"/>
            </a:endParaRPr>
          </a:p>
          <a:p>
            <a:pPr algn="just" eaLnBrk="1" hangingPunct="1"/>
            <a:r>
              <a:rPr lang="sq-AL" altLang="en-US" sz="2400" dirty="0">
                <a:latin typeface="Times New Roman" panose="02020603050405020304" pitchFamily="18" charset="0"/>
                <a:cs typeface="Times New Roman" panose="02020603050405020304" pitchFamily="18" charset="0"/>
              </a:rPr>
              <a:t>Standardet Ndërkombëtare të Auditimit SNA</a:t>
            </a:r>
          </a:p>
          <a:p>
            <a:pPr algn="just" eaLnBrk="1" hangingPunct="1"/>
            <a:r>
              <a:rPr lang="sq-AL" altLang="en-US" sz="2400" dirty="0">
                <a:latin typeface="Times New Roman" panose="02020603050405020304" pitchFamily="18" charset="0"/>
                <a:cs typeface="Times New Roman" panose="02020603050405020304" pitchFamily="18" charset="0"/>
              </a:rPr>
              <a:t>Bordi Kosovar mbi Standardet për Raportim Financiar BKSRF</a:t>
            </a:r>
          </a:p>
          <a:p>
            <a:pPr algn="just" eaLnBrk="1" hangingPunct="1"/>
            <a:r>
              <a:rPr lang="sq-AL" altLang="en-US" sz="2400" dirty="0">
                <a:latin typeface="Times New Roman" panose="02020603050405020304" pitchFamily="18" charset="0"/>
                <a:cs typeface="Times New Roman" panose="02020603050405020304" pitchFamily="18" charset="0"/>
              </a:rPr>
              <a:t>Këshilli </a:t>
            </a:r>
            <a:r>
              <a:rPr lang="en-US" altLang="en-US" sz="2400" dirty="0" err="1">
                <a:latin typeface="Times New Roman" panose="02020603050405020304" pitchFamily="18" charset="0"/>
                <a:cs typeface="Times New Roman" panose="02020603050405020304" pitchFamily="18" charset="0"/>
              </a:rPr>
              <a:t>i</a:t>
            </a:r>
            <a:r>
              <a:rPr lang="en-US" altLang="en-US" sz="2400" dirty="0">
                <a:latin typeface="Times New Roman" panose="02020603050405020304" pitchFamily="18" charset="0"/>
                <a:cs typeface="Times New Roman" panose="02020603050405020304" pitchFamily="18" charset="0"/>
              </a:rPr>
              <a:t> </a:t>
            </a:r>
            <a:r>
              <a:rPr lang="sq-AL" altLang="en-US" sz="2400" dirty="0">
                <a:latin typeface="Times New Roman" panose="02020603050405020304" pitchFamily="18" charset="0"/>
                <a:cs typeface="Times New Roman" panose="02020603050405020304" pitchFamily="18" charset="0"/>
              </a:rPr>
              <a:t>Kosov</a:t>
            </a:r>
            <a:r>
              <a:rPr lang="en-US" altLang="en-US" sz="2400" dirty="0" err="1">
                <a:latin typeface="Times New Roman" panose="02020603050405020304" pitchFamily="18" charset="0"/>
                <a:cs typeface="Times New Roman" panose="02020603050405020304" pitchFamily="18" charset="0"/>
              </a:rPr>
              <a:t>ës</a:t>
            </a:r>
            <a:r>
              <a:rPr lang="sq-AL" altLang="en-US" sz="2400" dirty="0">
                <a:latin typeface="Times New Roman" panose="02020603050405020304" pitchFamily="18" charset="0"/>
                <a:cs typeface="Times New Roman" panose="02020603050405020304" pitchFamily="18" charset="0"/>
              </a:rPr>
              <a:t> për Raportim Finanaciar </a:t>
            </a:r>
            <a:r>
              <a:rPr lang="en-US" altLang="en-US" sz="2400" dirty="0">
                <a:latin typeface="Times New Roman" panose="02020603050405020304" pitchFamily="18" charset="0"/>
                <a:cs typeface="Times New Roman" panose="02020603050405020304" pitchFamily="18" charset="0"/>
              </a:rPr>
              <a:t>- </a:t>
            </a:r>
            <a:r>
              <a:rPr lang="sq-AL" altLang="en-US" sz="2400" dirty="0">
                <a:latin typeface="Times New Roman" panose="02020603050405020304" pitchFamily="18" charset="0"/>
                <a:cs typeface="Times New Roman" panose="02020603050405020304" pitchFamily="18" charset="0"/>
              </a:rPr>
              <a:t>KKRF</a:t>
            </a:r>
            <a:r>
              <a:rPr lang="en-US" altLang="en-US" sz="2400" b="1" dirty="0">
                <a:latin typeface="Times New Roman" panose="02020603050405020304" pitchFamily="18" charset="0"/>
                <a:cs typeface="Times New Roman" panose="02020603050405020304" pitchFamily="18" charset="0"/>
              </a:rPr>
              <a:t>	</a:t>
            </a:r>
          </a:p>
          <a:p>
            <a:pPr algn="just" eaLnBrk="1" hangingPunct="1"/>
            <a:endParaRPr lang="en-US" altLang="en-US" sz="2400" dirty="0">
              <a:latin typeface="Times New Roman" panose="02020603050405020304" pitchFamily="18" charset="0"/>
              <a:cs typeface="Times New Roman" panose="02020603050405020304" pitchFamily="18" charset="0"/>
            </a:endParaRPr>
          </a:p>
        </p:txBody>
      </p:sp>
      <p:sp>
        <p:nvSpPr>
          <p:cNvPr id="1434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CE88704-948A-476E-9BDE-FF218FCEAD55}" type="slidenum">
              <a:rPr lang="en-US" altLang="en-US" sz="1200">
                <a:solidFill>
                  <a:srgbClr val="898989"/>
                </a:solidFill>
                <a:latin typeface="Times New Roman" panose="02020603050405020304" pitchFamily="18" charset="0"/>
              </a:rPr>
              <a:pPr>
                <a:spcBef>
                  <a:spcPct val="0"/>
                </a:spcBef>
                <a:buFontTx/>
                <a:buNone/>
              </a:pPr>
              <a:t>12</a:t>
            </a:fld>
            <a:endParaRPr lang="en-US" altLang="en-US" sz="1200">
              <a:solidFill>
                <a:srgbClr val="898989"/>
              </a:solidFill>
              <a:latin typeface="Times New Roman" panose="02020603050405020304" pitchFamily="18" charset="0"/>
            </a:endParaRPr>
          </a:p>
        </p:txBody>
      </p:sp>
    </p:spTree>
    <p:extLst>
      <p:ext uri="{BB962C8B-B14F-4D97-AF65-F5344CB8AC3E}">
        <p14:creationId xmlns:p14="http://schemas.microsoft.com/office/powerpoint/2010/main" val="1228478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365126"/>
            <a:ext cx="10515600" cy="431287"/>
          </a:xfrm>
        </p:spPr>
        <p:txBody>
          <a:bodyPr>
            <a:normAutofit fontScale="90000"/>
          </a:bodyPr>
          <a:lstStyle/>
          <a:p>
            <a:pPr eaLnBrk="1" hangingPunct="1"/>
            <a:r>
              <a:rPr lang="it-IT" altLang="en-US" dirty="0">
                <a:latin typeface="Times New Roman" panose="02020603050405020304" pitchFamily="18" charset="0"/>
              </a:rPr>
              <a:t>Qëllimi i raportimit </a:t>
            </a:r>
            <a:r>
              <a:rPr lang="sl-SI" altLang="en-US" dirty="0">
                <a:latin typeface="Times New Roman" panose="02020603050405020304" pitchFamily="18" charset="0"/>
              </a:rPr>
              <a:t>finan</a:t>
            </a:r>
            <a:r>
              <a:rPr lang="en-US" altLang="en-US" dirty="0">
                <a:latin typeface="Times New Roman" panose="02020603050405020304" pitchFamily="18" charset="0"/>
              </a:rPr>
              <a:t>c</a:t>
            </a:r>
            <a:r>
              <a:rPr lang="sl-SI" altLang="en-US" dirty="0">
                <a:latin typeface="Times New Roman" panose="02020603050405020304" pitchFamily="18" charset="0"/>
              </a:rPr>
              <a:t>ia</a:t>
            </a:r>
            <a:r>
              <a:rPr lang="en-US" altLang="en-US" dirty="0">
                <a:latin typeface="Times New Roman" panose="02020603050405020304" pitchFamily="18" charset="0"/>
              </a:rPr>
              <a:t>r</a:t>
            </a:r>
          </a:p>
        </p:txBody>
      </p:sp>
      <p:sp>
        <p:nvSpPr>
          <p:cNvPr id="15363" name="Rectangle 3"/>
          <p:cNvSpPr>
            <a:spLocks noGrp="1" noChangeArrowheads="1"/>
          </p:cNvSpPr>
          <p:nvPr>
            <p:ph idx="1"/>
          </p:nvPr>
        </p:nvSpPr>
        <p:spPr>
          <a:xfrm>
            <a:off x="333375" y="1176491"/>
            <a:ext cx="11020425" cy="4235450"/>
          </a:xfrm>
        </p:spPr>
        <p:txBody>
          <a:bodyPr>
            <a:normAutofit/>
          </a:bodyPr>
          <a:lstStyle/>
          <a:p>
            <a:pPr eaLnBrk="1" hangingPunct="1">
              <a:lnSpc>
                <a:spcPct val="90000"/>
              </a:lnSpc>
              <a:buFontTx/>
              <a:buChar char="•"/>
            </a:pPr>
            <a:r>
              <a:rPr lang="sq-AL" altLang="en-US" sz="3200" dirty="0">
                <a:latin typeface="Times New Roman" panose="02020603050405020304" pitchFamily="18" charset="0"/>
              </a:rPr>
              <a:t>Prezantimi i informacionit financiar</a:t>
            </a:r>
          </a:p>
          <a:p>
            <a:pPr eaLnBrk="1" hangingPunct="1">
              <a:lnSpc>
                <a:spcPct val="90000"/>
              </a:lnSpc>
              <a:buFontTx/>
              <a:buChar char="•"/>
            </a:pPr>
            <a:r>
              <a:rPr lang="sq-AL" altLang="en-US" sz="3200" dirty="0">
                <a:latin typeface="Times New Roman" panose="02020603050405020304" pitchFamily="18" charset="0"/>
              </a:rPr>
              <a:t>E drejta për të qenë i informuar</a:t>
            </a:r>
          </a:p>
          <a:p>
            <a:pPr eaLnBrk="1" hangingPunct="1">
              <a:lnSpc>
                <a:spcPct val="90000"/>
              </a:lnSpc>
              <a:buFontTx/>
              <a:buChar char="•"/>
            </a:pPr>
            <a:r>
              <a:rPr lang="sq-AL" altLang="en-US" sz="3200" dirty="0">
                <a:latin typeface="Times New Roman" panose="02020603050405020304" pitchFamily="18" charset="0"/>
              </a:rPr>
              <a:t>Informacioni si e drejtë publike</a:t>
            </a:r>
          </a:p>
          <a:p>
            <a:pPr lvl="1" eaLnBrk="1" hangingPunct="1">
              <a:lnSpc>
                <a:spcPct val="90000"/>
              </a:lnSpc>
              <a:buFontTx/>
              <a:buChar char="•"/>
            </a:pPr>
            <a:r>
              <a:rPr lang="sq-AL" altLang="en-US" sz="3200" dirty="0">
                <a:latin typeface="Times New Roman" panose="02020603050405020304" pitchFamily="18" charset="0"/>
              </a:rPr>
              <a:t>Të gjithë të interesuarit kanë mundësi të marin informata nga pasqyrat financi</a:t>
            </a:r>
            <a:r>
              <a:rPr lang="en-US" altLang="en-US" sz="3200" dirty="0">
                <a:latin typeface="Times New Roman" panose="02020603050405020304" pitchFamily="18" charset="0"/>
              </a:rPr>
              <a:t>a</a:t>
            </a:r>
            <a:r>
              <a:rPr lang="sq-AL" altLang="en-US" sz="3200" dirty="0">
                <a:latin typeface="Times New Roman" panose="02020603050405020304" pitchFamily="18" charset="0"/>
              </a:rPr>
              <a:t>re të publikuara</a:t>
            </a:r>
          </a:p>
          <a:p>
            <a:pPr lvl="1" eaLnBrk="1" hangingPunct="1">
              <a:lnSpc>
                <a:spcPct val="90000"/>
              </a:lnSpc>
              <a:buFontTx/>
              <a:buChar char="•"/>
            </a:pPr>
            <a:r>
              <a:rPr lang="sq-AL" altLang="en-US" sz="3200" dirty="0">
                <a:latin typeface="Times New Roman" panose="02020603050405020304" pitchFamily="18" charset="0"/>
              </a:rPr>
              <a:t>Informacioni kontabël (të dhënat), janë publike dhe paraqesin </a:t>
            </a:r>
          </a:p>
          <a:p>
            <a:pPr lvl="2" eaLnBrk="1" hangingPunct="1">
              <a:lnSpc>
                <a:spcPct val="90000"/>
              </a:lnSpc>
              <a:buFontTx/>
              <a:buChar char="•"/>
            </a:pPr>
            <a:r>
              <a:rPr lang="sq-AL" altLang="en-US" sz="3200" dirty="0">
                <a:latin typeface="Times New Roman" panose="02020603050405020304" pitchFamily="18" charset="0"/>
              </a:rPr>
              <a:t>Përgjegjësi dhe </a:t>
            </a:r>
          </a:p>
          <a:p>
            <a:pPr lvl="2" eaLnBrk="1" hangingPunct="1">
              <a:lnSpc>
                <a:spcPct val="90000"/>
              </a:lnSpc>
              <a:buFontTx/>
              <a:buChar char="•"/>
            </a:pPr>
            <a:r>
              <a:rPr lang="sq-AL" altLang="en-US" sz="3200" dirty="0">
                <a:latin typeface="Times New Roman" panose="02020603050405020304" pitchFamily="18" charset="0"/>
              </a:rPr>
              <a:t>Transparencë </a:t>
            </a:r>
          </a:p>
          <a:p>
            <a:pPr eaLnBrk="1" hangingPunct="1">
              <a:lnSpc>
                <a:spcPct val="90000"/>
              </a:lnSpc>
              <a:buFontTx/>
              <a:buChar char="•"/>
            </a:pPr>
            <a:endParaRPr lang="sq-AL" altLang="en-US" sz="3200" dirty="0">
              <a:latin typeface="Times New Roman" panose="02020603050405020304" pitchFamily="18" charset="0"/>
            </a:endParaRPr>
          </a:p>
        </p:txBody>
      </p:sp>
      <p:sp>
        <p:nvSpPr>
          <p:cNvPr id="1536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C7A20B1-B7AA-4084-BDF7-92C3EBA74BA6}" type="slidenum">
              <a:rPr lang="en-US" altLang="en-US" sz="1200">
                <a:solidFill>
                  <a:srgbClr val="898989"/>
                </a:solidFill>
                <a:latin typeface="Times New Roman" panose="02020603050405020304" pitchFamily="18" charset="0"/>
              </a:rPr>
              <a:pPr>
                <a:spcBef>
                  <a:spcPct val="0"/>
                </a:spcBef>
                <a:buFontTx/>
                <a:buNone/>
              </a:pPr>
              <a:t>13</a:t>
            </a:fld>
            <a:endParaRPr lang="en-US" altLang="en-US" sz="1200">
              <a:solidFill>
                <a:srgbClr val="898989"/>
              </a:solidFill>
              <a:latin typeface="Times New Roman" panose="02020603050405020304" pitchFamily="18" charset="0"/>
            </a:endParaRPr>
          </a:p>
        </p:txBody>
      </p:sp>
    </p:spTree>
    <p:extLst>
      <p:ext uri="{BB962C8B-B14F-4D97-AF65-F5344CB8AC3E}">
        <p14:creationId xmlns:p14="http://schemas.microsoft.com/office/powerpoint/2010/main" val="306461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1981200" y="274638"/>
            <a:ext cx="8229600" cy="633412"/>
          </a:xfrm>
        </p:spPr>
        <p:txBody>
          <a:bodyPr rtlCol="0">
            <a:normAutofit/>
          </a:bodyPr>
          <a:lstStyle/>
          <a:p>
            <a:pPr>
              <a:defRPr/>
            </a:pPr>
            <a:r>
              <a:rPr lang="it-IT" sz="3600" dirty="0">
                <a:latin typeface="Times New Roman" pitchFamily="18" charset="0"/>
              </a:rPr>
              <a:t>Qëllimi i raportimit </a:t>
            </a:r>
            <a:r>
              <a:rPr lang="sl-SI" sz="3600" dirty="0">
                <a:latin typeface="Times New Roman" pitchFamily="18" charset="0"/>
              </a:rPr>
              <a:t>finan</a:t>
            </a:r>
            <a:r>
              <a:rPr lang="en-US" sz="3600" dirty="0">
                <a:latin typeface="Times New Roman" pitchFamily="18" charset="0"/>
              </a:rPr>
              <a:t>c</a:t>
            </a:r>
            <a:r>
              <a:rPr lang="sl-SI" sz="3600" dirty="0">
                <a:latin typeface="Times New Roman" pitchFamily="18" charset="0"/>
              </a:rPr>
              <a:t>ia</a:t>
            </a:r>
            <a:r>
              <a:rPr lang="en-US" sz="3600" dirty="0">
                <a:latin typeface="Times New Roman" pitchFamily="18" charset="0"/>
              </a:rPr>
              <a:t>r</a:t>
            </a:r>
          </a:p>
        </p:txBody>
      </p:sp>
      <p:sp>
        <p:nvSpPr>
          <p:cNvPr id="16388" name="Rectangle 3"/>
          <p:cNvSpPr>
            <a:spLocks noGrp="1" noChangeArrowheads="1"/>
          </p:cNvSpPr>
          <p:nvPr>
            <p:ph idx="1"/>
          </p:nvPr>
        </p:nvSpPr>
        <p:spPr>
          <a:xfrm>
            <a:off x="361951" y="1125539"/>
            <a:ext cx="10906124" cy="5000625"/>
          </a:xfrm>
        </p:spPr>
        <p:txBody>
          <a:bodyPr rtlCol="0">
            <a:normAutofit/>
          </a:bodyPr>
          <a:lstStyle/>
          <a:p>
            <a:pPr algn="just">
              <a:defRPr/>
            </a:pPr>
            <a:r>
              <a:rPr lang="sq-AL" dirty="0">
                <a:latin typeface="Times New Roman" pitchFamily="18" charset="0"/>
                <a:cs typeface="Times New Roman" pitchFamily="18" charset="0"/>
              </a:rPr>
              <a:t>Raportimi financiar realizohet përmes pasqyrave të publikuara financiare që kanë për qëllim ofrimin e informatave rreth:</a:t>
            </a:r>
          </a:p>
          <a:p>
            <a:pPr marL="971550" lvl="1" indent="-514350" algn="just">
              <a:buFont typeface="+mj-lt"/>
              <a:buAutoNum type="arabicPeriod"/>
              <a:defRPr/>
            </a:pPr>
            <a:r>
              <a:rPr lang="en-US" dirty="0">
                <a:latin typeface="Times New Roman" pitchFamily="18" charset="0"/>
                <a:cs typeface="Times New Roman" pitchFamily="18" charset="0"/>
              </a:rPr>
              <a:t>P</a:t>
            </a:r>
            <a:r>
              <a:rPr lang="sq-AL" dirty="0" err="1">
                <a:latin typeface="Times New Roman" pitchFamily="18" charset="0"/>
                <a:cs typeface="Times New Roman" pitchFamily="18" charset="0"/>
              </a:rPr>
              <a:t>ozitës</a:t>
            </a:r>
            <a:r>
              <a:rPr lang="sq-AL" dirty="0">
                <a:latin typeface="Times New Roman" pitchFamily="18" charset="0"/>
                <a:cs typeface="Times New Roman" pitchFamily="18" charset="0"/>
              </a:rPr>
              <a:t> financiare, </a:t>
            </a:r>
          </a:p>
          <a:p>
            <a:pPr marL="971550" lvl="1" indent="-514350" algn="just">
              <a:buFont typeface="+mj-lt"/>
              <a:buAutoNum type="arabicPeriod"/>
              <a:defRPr/>
            </a:pPr>
            <a:r>
              <a:rPr lang="en-US" dirty="0">
                <a:latin typeface="Times New Roman" pitchFamily="18" charset="0"/>
                <a:cs typeface="Times New Roman" pitchFamily="18" charset="0"/>
              </a:rPr>
              <a:t>R</a:t>
            </a:r>
            <a:r>
              <a:rPr lang="sq-AL" dirty="0" err="1">
                <a:latin typeface="Times New Roman" pitchFamily="18" charset="0"/>
                <a:cs typeface="Times New Roman" pitchFamily="18" charset="0"/>
              </a:rPr>
              <a:t>ezultateve</a:t>
            </a:r>
            <a:r>
              <a:rPr lang="sq-AL" dirty="0">
                <a:latin typeface="Times New Roman" pitchFamily="18" charset="0"/>
                <a:cs typeface="Times New Roman" pitchFamily="18" charset="0"/>
              </a:rPr>
              <a:t> të veprimtarisë, </a:t>
            </a:r>
          </a:p>
          <a:p>
            <a:pPr marL="971550" lvl="1" indent="-514350" algn="just">
              <a:buFont typeface="+mj-lt"/>
              <a:buAutoNum type="arabicPeriod"/>
              <a:defRPr/>
            </a:pPr>
            <a:r>
              <a:rPr lang="en-US" dirty="0">
                <a:latin typeface="Times New Roman" pitchFamily="18" charset="0"/>
                <a:cs typeface="Times New Roman" pitchFamily="18" charset="0"/>
              </a:rPr>
              <a:t>R</a:t>
            </a:r>
            <a:r>
              <a:rPr lang="sq-AL" dirty="0" err="1">
                <a:latin typeface="Times New Roman" pitchFamily="18" charset="0"/>
                <a:cs typeface="Times New Roman" pitchFamily="18" charset="0"/>
              </a:rPr>
              <a:t>rjedhën</a:t>
            </a:r>
            <a:r>
              <a:rPr lang="sq-AL" dirty="0">
                <a:latin typeface="Times New Roman" pitchFamily="18" charset="0"/>
                <a:cs typeface="Times New Roman" pitchFamily="18" charset="0"/>
              </a:rPr>
              <a:t> e parave (</a:t>
            </a:r>
            <a:r>
              <a:rPr lang="sq-AL" dirty="0" err="1">
                <a:latin typeface="Times New Roman" pitchFamily="18" charset="0"/>
                <a:cs typeface="Times New Roman" pitchFamily="18" charset="0"/>
              </a:rPr>
              <a:t>cash</a:t>
            </a:r>
            <a:r>
              <a:rPr lang="sq-AL" dirty="0">
                <a:latin typeface="Times New Roman" pitchFamily="18" charset="0"/>
                <a:cs typeface="Times New Roman" pitchFamily="18" charset="0"/>
              </a:rPr>
              <a:t> </a:t>
            </a:r>
            <a:r>
              <a:rPr lang="sq-AL" dirty="0" err="1">
                <a:latin typeface="Times New Roman" pitchFamily="18" charset="0"/>
                <a:cs typeface="Times New Roman" pitchFamily="18" charset="0"/>
              </a:rPr>
              <a:t>flow</a:t>
            </a:r>
            <a:r>
              <a:rPr lang="sq-AL" dirty="0">
                <a:latin typeface="Times New Roman" pitchFamily="18" charset="0"/>
                <a:cs typeface="Times New Roman" pitchFamily="18" charset="0"/>
              </a:rPr>
              <a:t>) </a:t>
            </a:r>
          </a:p>
          <a:p>
            <a:pPr marL="971550" lvl="1" indent="-514350" algn="just">
              <a:buFont typeface="+mj-lt"/>
              <a:buAutoNum type="arabicPeriod"/>
              <a:defRPr/>
            </a:pPr>
            <a:r>
              <a:rPr lang="sq-AL" dirty="0">
                <a:latin typeface="Times New Roman" pitchFamily="18" charset="0"/>
                <a:cs typeface="Times New Roman" pitchFamily="18" charset="0"/>
              </a:rPr>
              <a:t>Ndryshimeve në ekuitet, dhe</a:t>
            </a:r>
            <a:endParaRPr lang="en-US" dirty="0">
              <a:latin typeface="Times New Roman" pitchFamily="18" charset="0"/>
              <a:cs typeface="Times New Roman" pitchFamily="18" charset="0"/>
            </a:endParaRPr>
          </a:p>
          <a:p>
            <a:pPr marL="971550" lvl="1" indent="-514350" algn="just">
              <a:buFont typeface="+mj-lt"/>
              <a:buAutoNum type="arabicPeriod"/>
              <a:defRPr/>
            </a:pPr>
            <a:r>
              <a:rPr lang="sq-AL" dirty="0">
                <a:latin typeface="Times New Roman" pitchFamily="18" charset="0"/>
                <a:cs typeface="Times New Roman" pitchFamily="18" charset="0"/>
              </a:rPr>
              <a:t>Shpalosjes së politikave kontabile apo shënimeve sqaruese.</a:t>
            </a:r>
          </a:p>
          <a:p>
            <a:pPr marL="174625" lvl="2" indent="-174625" algn="just">
              <a:defRPr/>
            </a:pPr>
            <a:endParaRPr lang="en-US" sz="2800" dirty="0">
              <a:latin typeface="Times New Roman" pitchFamily="18" charset="0"/>
              <a:cs typeface="Times New Roman" pitchFamily="18" charset="0"/>
            </a:endParaRPr>
          </a:p>
          <a:p>
            <a:pPr marL="174625" lvl="2" indent="-174625" algn="just">
              <a:defRPr/>
            </a:pPr>
            <a:r>
              <a:rPr lang="sq-AL" sz="2800" dirty="0">
                <a:latin typeface="Times New Roman" pitchFamily="18" charset="0"/>
                <a:cs typeface="Times New Roman" pitchFamily="18" charset="0"/>
              </a:rPr>
              <a:t>Informacioni kontabël u shërben përdoruesve të brendshëm dhe të jashtëm (të gjithë atyre të cilat kanë interes për të njohur </a:t>
            </a:r>
            <a:r>
              <a:rPr lang="en-US" sz="2800" dirty="0" err="1">
                <a:latin typeface="Times New Roman" pitchFamily="18" charset="0"/>
                <a:cs typeface="Times New Roman" pitchFamily="18" charset="0"/>
              </a:rPr>
              <a:t>gjendjen</a:t>
            </a:r>
            <a:r>
              <a:rPr lang="sq-AL" sz="2800" dirty="0">
                <a:latin typeface="Times New Roman" pitchFamily="18" charset="0"/>
                <a:cs typeface="Times New Roman" pitchFamily="18" charset="0"/>
              </a:rPr>
              <a:t> financiare të biznesit apo organizatës së caktuar). </a:t>
            </a:r>
          </a:p>
          <a:p>
            <a:pPr>
              <a:defRPr/>
            </a:pPr>
            <a:endParaRPr lang="sq-AL" dirty="0">
              <a:latin typeface="Times New Roman" pitchFamily="18" charset="0"/>
              <a:cs typeface="Times New Roman" pitchFamily="18" charset="0"/>
            </a:endParaRPr>
          </a:p>
        </p:txBody>
      </p:sp>
      <p:sp>
        <p:nvSpPr>
          <p:cNvPr id="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A63ABAC-7553-4F85-A049-EB9A2E49AACF}" type="slidenum">
              <a:rPr lang="en-US" altLang="en-US" sz="1200">
                <a:solidFill>
                  <a:srgbClr val="898989"/>
                </a:solidFill>
                <a:latin typeface="Times New Roman" panose="02020603050405020304" pitchFamily="18" charset="0"/>
              </a:rPr>
              <a:pPr>
                <a:spcBef>
                  <a:spcPct val="0"/>
                </a:spcBef>
                <a:buFontTx/>
                <a:buNone/>
              </a:pPr>
              <a:t>14</a:t>
            </a:fld>
            <a:endParaRPr lang="en-US" altLang="en-US" sz="1200">
              <a:solidFill>
                <a:srgbClr val="898989"/>
              </a:solidFill>
              <a:latin typeface="Times New Roman" panose="02020603050405020304" pitchFamily="18" charset="0"/>
            </a:endParaRPr>
          </a:p>
        </p:txBody>
      </p:sp>
    </p:spTree>
    <p:extLst>
      <p:ext uri="{BB962C8B-B14F-4D97-AF65-F5344CB8AC3E}">
        <p14:creationId xmlns:p14="http://schemas.microsoft.com/office/powerpoint/2010/main" val="2109770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981200" y="274639"/>
            <a:ext cx="8229600" cy="706437"/>
          </a:xfrm>
        </p:spPr>
        <p:txBody>
          <a:bodyPr/>
          <a:lstStyle/>
          <a:p>
            <a:pPr eaLnBrk="1" hangingPunct="1"/>
            <a:r>
              <a:rPr lang="it-IT" altLang="en-US" sz="4000">
                <a:latin typeface="Times New Roman" panose="02020603050405020304" pitchFamily="18" charset="0"/>
              </a:rPr>
              <a:t>Qëllimi i raportimit </a:t>
            </a:r>
            <a:r>
              <a:rPr lang="sl-SI" altLang="en-US" sz="4000">
                <a:latin typeface="Times New Roman" panose="02020603050405020304" pitchFamily="18" charset="0"/>
              </a:rPr>
              <a:t>finan</a:t>
            </a:r>
            <a:r>
              <a:rPr lang="en-US" altLang="en-US" sz="4000">
                <a:latin typeface="Times New Roman" panose="02020603050405020304" pitchFamily="18" charset="0"/>
              </a:rPr>
              <a:t>c</a:t>
            </a:r>
            <a:r>
              <a:rPr lang="sl-SI" altLang="en-US" sz="4000">
                <a:latin typeface="Times New Roman" panose="02020603050405020304" pitchFamily="18" charset="0"/>
              </a:rPr>
              <a:t>ia</a:t>
            </a:r>
            <a:r>
              <a:rPr lang="en-US" altLang="en-US" sz="4000">
                <a:latin typeface="Times New Roman" panose="02020603050405020304" pitchFamily="18" charset="0"/>
              </a:rPr>
              <a:t>r</a:t>
            </a:r>
          </a:p>
        </p:txBody>
      </p:sp>
      <p:sp>
        <p:nvSpPr>
          <p:cNvPr id="17411" name="Rectangle 3"/>
          <p:cNvSpPr>
            <a:spLocks noGrp="1" noChangeArrowheads="1"/>
          </p:cNvSpPr>
          <p:nvPr>
            <p:ph idx="1"/>
          </p:nvPr>
        </p:nvSpPr>
        <p:spPr>
          <a:xfrm>
            <a:off x="581025" y="981076"/>
            <a:ext cx="10982325" cy="5145087"/>
          </a:xfrm>
        </p:spPr>
        <p:txBody>
          <a:bodyPr>
            <a:normAutofit/>
          </a:bodyPr>
          <a:lstStyle/>
          <a:p>
            <a:pPr eaLnBrk="1" hangingPunct="1">
              <a:lnSpc>
                <a:spcPct val="80000"/>
              </a:lnSpc>
              <a:buFontTx/>
              <a:buChar char="•"/>
            </a:pPr>
            <a:r>
              <a:rPr lang="sq-AL" altLang="en-US" sz="3600" dirty="0">
                <a:latin typeface="Times New Roman" panose="02020603050405020304" pitchFamily="18" charset="0"/>
                <a:cs typeface="Times New Roman" panose="02020603050405020304" pitchFamily="18" charset="0"/>
              </a:rPr>
              <a:t>Ofrimi i informatave financiare përdoruesve të përgjithshëm.</a:t>
            </a:r>
          </a:p>
          <a:p>
            <a:pPr lvl="1" eaLnBrk="1" hangingPunct="1">
              <a:lnSpc>
                <a:spcPct val="80000"/>
              </a:lnSpc>
              <a:buFontTx/>
              <a:buChar char="•"/>
            </a:pPr>
            <a:r>
              <a:rPr lang="sq-AL" altLang="en-US" sz="3600" dirty="0">
                <a:latin typeface="Times New Roman" panose="02020603050405020304" pitchFamily="18" charset="0"/>
                <a:cs typeface="Times New Roman" panose="02020603050405020304" pitchFamily="18" charset="0"/>
              </a:rPr>
              <a:t>Përdorue</a:t>
            </a:r>
            <a:r>
              <a:rPr lang="en-US" altLang="en-US" sz="3600" dirty="0">
                <a:latin typeface="Times New Roman" panose="02020603050405020304" pitchFamily="18" charset="0"/>
                <a:cs typeface="Times New Roman" panose="02020603050405020304" pitchFamily="18" charset="0"/>
              </a:rPr>
              <a:t>s</a:t>
            </a:r>
            <a:r>
              <a:rPr lang="sq-AL" altLang="en-US" sz="3600" dirty="0">
                <a:latin typeface="Times New Roman" panose="02020603050405020304" pitchFamily="18" charset="0"/>
                <a:cs typeface="Times New Roman" panose="02020603050405020304" pitchFamily="18" charset="0"/>
              </a:rPr>
              <a:t>ve të brendshëm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Pronarët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menaxherët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punëtorët</a:t>
            </a:r>
            <a:r>
              <a:rPr lang="en-US" altLang="en-US" sz="3600" dirty="0">
                <a:latin typeface="Times New Roman" panose="02020603050405020304" pitchFamily="18" charset="0"/>
                <a:cs typeface="Times New Roman" panose="02020603050405020304" pitchFamily="18" charset="0"/>
              </a:rPr>
              <a:t>)</a:t>
            </a:r>
            <a:endParaRPr lang="sq-AL" altLang="en-US" sz="3600" dirty="0">
              <a:latin typeface="Times New Roman" panose="02020603050405020304" pitchFamily="18" charset="0"/>
              <a:cs typeface="Times New Roman" panose="02020603050405020304" pitchFamily="18" charset="0"/>
            </a:endParaRPr>
          </a:p>
          <a:p>
            <a:pPr algn="just" eaLnBrk="1" hangingPunct="1"/>
            <a:r>
              <a:rPr lang="sq-AL" altLang="en-US" sz="3600" dirty="0">
                <a:latin typeface="Times New Roman" panose="02020603050405020304" pitchFamily="18" charset="0"/>
                <a:cs typeface="Times New Roman" panose="02020603050405020304" pitchFamily="18" charset="0"/>
              </a:rPr>
              <a:t>Përdoruesve të jashtëm</a:t>
            </a:r>
            <a:r>
              <a:rPr lang="en-US" altLang="en-US" sz="3600" dirty="0">
                <a:latin typeface="Times New Roman" panose="02020603050405020304" pitchFamily="18" charset="0"/>
                <a:cs typeface="Times New Roman" panose="02020603050405020304" pitchFamily="18" charset="0"/>
              </a:rPr>
              <a:t>:</a:t>
            </a:r>
          </a:p>
          <a:p>
            <a:pPr lvl="1" algn="just"/>
            <a:r>
              <a:rPr lang="sq-AL" altLang="en-US" sz="3200" b="1" dirty="0">
                <a:latin typeface="Times New Roman" panose="02020603050405020304" pitchFamily="18" charset="0"/>
                <a:cs typeface="Times New Roman" panose="02020603050405020304" pitchFamily="18" charset="0"/>
              </a:rPr>
              <a:t>investitorët</a:t>
            </a:r>
            <a:r>
              <a:rPr lang="en-US" altLang="en-US" sz="3200" b="1" dirty="0">
                <a:latin typeface="Times New Roman" panose="02020603050405020304" pitchFamily="18" charset="0"/>
                <a:cs typeface="Times New Roman" panose="02020603050405020304" pitchFamily="18" charset="0"/>
              </a:rPr>
              <a:t>, </a:t>
            </a:r>
          </a:p>
          <a:p>
            <a:pPr lvl="1" algn="just"/>
            <a:r>
              <a:rPr lang="sq-AL" altLang="en-US" sz="3200" b="1" dirty="0">
                <a:latin typeface="Times New Roman" panose="02020603050405020304" pitchFamily="18" charset="0"/>
                <a:cs typeface="Times New Roman" panose="02020603050405020304" pitchFamily="18" charset="0"/>
              </a:rPr>
              <a:t>kreditorët</a:t>
            </a:r>
            <a:r>
              <a:rPr lang="en-US" altLang="en-US" sz="3200" b="1" dirty="0">
                <a:latin typeface="Times New Roman" panose="02020603050405020304" pitchFamily="18" charset="0"/>
                <a:cs typeface="Times New Roman" panose="02020603050405020304" pitchFamily="18" charset="0"/>
              </a:rPr>
              <a:t>, </a:t>
            </a:r>
          </a:p>
          <a:p>
            <a:pPr lvl="1" algn="just"/>
            <a:r>
              <a:rPr lang="sq-AL" altLang="en-US" sz="3200" b="1" dirty="0">
                <a:latin typeface="Times New Roman" panose="02020603050405020304" pitchFamily="18" charset="0"/>
                <a:cs typeface="Times New Roman" panose="02020603050405020304" pitchFamily="18" charset="0"/>
              </a:rPr>
              <a:t>rregullatorët</a:t>
            </a:r>
            <a:r>
              <a:rPr lang="en-US" altLang="en-US" sz="3200" b="1" dirty="0">
                <a:latin typeface="Times New Roman" panose="02020603050405020304" pitchFamily="18" charset="0"/>
                <a:cs typeface="Times New Roman" panose="02020603050405020304" pitchFamily="18" charset="0"/>
              </a:rPr>
              <a:t>, </a:t>
            </a:r>
          </a:p>
          <a:p>
            <a:pPr lvl="1" algn="just"/>
            <a:r>
              <a:rPr lang="sq-AL" altLang="en-US" sz="3200" b="1" dirty="0">
                <a:latin typeface="Times New Roman" panose="02020603050405020304" pitchFamily="18" charset="0"/>
                <a:cs typeface="Times New Roman" panose="02020603050405020304" pitchFamily="18" charset="0"/>
              </a:rPr>
              <a:t>konsumatorët</a:t>
            </a:r>
            <a:r>
              <a:rPr lang="en-US" altLang="en-US" sz="3200" b="1" dirty="0">
                <a:latin typeface="Times New Roman" panose="02020603050405020304" pitchFamily="18" charset="0"/>
                <a:cs typeface="Times New Roman" panose="02020603050405020304" pitchFamily="18" charset="0"/>
              </a:rPr>
              <a:t>, </a:t>
            </a:r>
          </a:p>
          <a:p>
            <a:pPr lvl="1" algn="just"/>
            <a:r>
              <a:rPr lang="sq-AL" altLang="en-US" sz="3200" b="1" dirty="0">
                <a:latin typeface="Times New Roman" panose="02020603050405020304" pitchFamily="18" charset="0"/>
                <a:cs typeface="Times New Roman" panose="02020603050405020304" pitchFamily="18" charset="0"/>
              </a:rPr>
              <a:t>konkurenca</a:t>
            </a:r>
          </a:p>
        </p:txBody>
      </p:sp>
      <p:sp>
        <p:nvSpPr>
          <p:cNvPr id="1741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44A262E-696C-4B0F-87CC-F252DDF82CEF}" type="slidenum">
              <a:rPr lang="en-US" altLang="en-US" sz="1200">
                <a:solidFill>
                  <a:srgbClr val="898989"/>
                </a:solidFill>
                <a:latin typeface="Times New Roman" panose="02020603050405020304" pitchFamily="18" charset="0"/>
              </a:rPr>
              <a:pPr>
                <a:spcBef>
                  <a:spcPct val="0"/>
                </a:spcBef>
                <a:buFontTx/>
                <a:buNone/>
              </a:pPr>
              <a:t>15</a:t>
            </a:fld>
            <a:endParaRPr lang="en-US" altLang="en-US" sz="1200">
              <a:solidFill>
                <a:srgbClr val="898989"/>
              </a:solidFill>
              <a:latin typeface="Times New Roman" panose="02020603050405020304" pitchFamily="18" charset="0"/>
            </a:endParaRPr>
          </a:p>
        </p:txBody>
      </p:sp>
    </p:spTree>
    <p:extLst>
      <p:ext uri="{BB962C8B-B14F-4D97-AF65-F5344CB8AC3E}">
        <p14:creationId xmlns:p14="http://schemas.microsoft.com/office/powerpoint/2010/main" val="1942534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52450" y="274640"/>
            <a:ext cx="10801350" cy="554036"/>
          </a:xfrm>
        </p:spPr>
        <p:txBody>
          <a:bodyPr>
            <a:normAutofit/>
          </a:bodyPr>
          <a:lstStyle/>
          <a:p>
            <a:r>
              <a:rPr lang="sq-AL" sz="3200" dirty="0">
                <a:latin typeface="Times New Roman" panose="02020603050405020304" pitchFamily="18" charset="0"/>
                <a:cs typeface="Times New Roman" panose="02020603050405020304" pitchFamily="18" charset="0"/>
              </a:rPr>
              <a:t>Tiparet </a:t>
            </a:r>
            <a:r>
              <a:rPr lang="en-US" sz="3200" dirty="0" err="1">
                <a:latin typeface="Times New Roman" panose="02020603050405020304" pitchFamily="18" charset="0"/>
                <a:cs typeface="Times New Roman" panose="02020603050405020304" pitchFamily="18" charset="0"/>
              </a:rPr>
              <a:t>kryesore</a:t>
            </a:r>
            <a:r>
              <a:rPr lang="en-US" sz="3200" dirty="0">
                <a:latin typeface="Times New Roman" panose="02020603050405020304" pitchFamily="18" charset="0"/>
                <a:cs typeface="Times New Roman" panose="02020603050405020304" pitchFamily="18" charset="0"/>
              </a:rPr>
              <a:t> p</a:t>
            </a:r>
            <a:r>
              <a:rPr lang="sq-AL" sz="3200" dirty="0">
                <a:latin typeface="Times New Roman" panose="02020603050405020304" pitchFamily="18" charset="0"/>
                <a:cs typeface="Times New Roman" panose="02020603050405020304" pitchFamily="18" charset="0"/>
              </a:rPr>
              <a:t>ë</a:t>
            </a:r>
            <a:r>
              <a:rPr lang="en-US" sz="3200" dirty="0">
                <a:latin typeface="Times New Roman" panose="02020603050405020304" pitchFamily="18" charset="0"/>
                <a:cs typeface="Times New Roman" panose="02020603050405020304" pitchFamily="18" charset="0"/>
              </a:rPr>
              <a:t>r</a:t>
            </a:r>
            <a:r>
              <a:rPr lang="sq-AL"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nj</a:t>
            </a:r>
            <a:r>
              <a:rPr lang="sq-AL" sz="3200" dirty="0">
                <a:latin typeface="Times New Roman" panose="02020603050405020304" pitchFamily="18" charset="0"/>
                <a:cs typeface="Times New Roman" panose="02020603050405020304" pitchFamily="18" charset="0"/>
              </a:rPr>
              <a:t>ë </a:t>
            </a:r>
            <a:r>
              <a:rPr lang="en-US" sz="3200" dirty="0" err="1">
                <a:latin typeface="Times New Roman" panose="02020603050405020304" pitchFamily="18" charset="0"/>
                <a:cs typeface="Times New Roman" panose="02020603050405020304" pitchFamily="18" charset="0"/>
              </a:rPr>
              <a:t>informacion</a:t>
            </a:r>
            <a:r>
              <a:rPr lang="sq-AL" sz="3200" dirty="0">
                <a:latin typeface="Times New Roman" panose="02020603050405020304" pitchFamily="18" charset="0"/>
                <a:cs typeface="Times New Roman" panose="02020603050405020304" pitchFamily="18" charset="0"/>
              </a:rPr>
              <a:t> kontabël</a:t>
            </a:r>
            <a:r>
              <a:rPr lang="en-US" sz="3200" dirty="0">
                <a:latin typeface="Times New Roman" panose="02020603050405020304" pitchFamily="18" charset="0"/>
                <a:cs typeface="Times New Roman" panose="02020603050405020304" pitchFamily="18" charset="0"/>
              </a:rPr>
              <a:t> </a:t>
            </a:r>
            <a:r>
              <a:rPr lang="sq-AL" sz="3200" dirty="0">
                <a:latin typeface="Times New Roman" panose="02020603050405020304" pitchFamily="18" charset="0"/>
                <a:cs typeface="Times New Roman" panose="02020603050405020304" pitchFamily="18" charset="0"/>
              </a:rPr>
              <a:t>cilësor</a:t>
            </a:r>
            <a:endParaRPr lang="en-US" altLang="en-US" sz="3200" dirty="0">
              <a:latin typeface="Times New Roman" panose="02020603050405020304" pitchFamily="18" charset="0"/>
            </a:endParaRPr>
          </a:p>
        </p:txBody>
      </p:sp>
      <p:sp>
        <p:nvSpPr>
          <p:cNvPr id="17412" name="Rectangle 3"/>
          <p:cNvSpPr>
            <a:spLocks noGrp="1" noChangeArrowheads="1"/>
          </p:cNvSpPr>
          <p:nvPr>
            <p:ph idx="1"/>
          </p:nvPr>
        </p:nvSpPr>
        <p:spPr>
          <a:xfrm>
            <a:off x="390525" y="1268413"/>
            <a:ext cx="10963275" cy="4857750"/>
          </a:xfrm>
        </p:spPr>
        <p:txBody>
          <a:bodyPr rtlCol="0">
            <a:normAutofit/>
          </a:bodyPr>
          <a:lstStyle/>
          <a:p>
            <a:pPr marL="457200" indent="-457200" algn="just">
              <a:lnSpc>
                <a:spcPct val="80000"/>
              </a:lnSpc>
              <a:buFont typeface="+mj-lt"/>
              <a:buAutoNum type="arabicPeriod"/>
              <a:defRPr/>
            </a:pPr>
            <a:r>
              <a:rPr lang="sq-AL" b="1" dirty="0">
                <a:latin typeface="Times New Roman" panose="02020603050405020304" pitchFamily="18" charset="0"/>
                <a:cs typeface="Times New Roman" panose="02020603050405020304" pitchFamily="18" charset="0"/>
              </a:rPr>
              <a:t>Kuptueshmëria</a:t>
            </a:r>
            <a:r>
              <a:rPr lang="sq-AL" dirty="0">
                <a:latin typeface="Times New Roman" panose="02020603050405020304" pitchFamily="18" charset="0"/>
                <a:cs typeface="Times New Roman" panose="02020603050405020304" pitchFamily="18" charset="0"/>
              </a:rPr>
              <a:t> – kumtimi i të dhënave të rëndësishme </a:t>
            </a:r>
            <a:r>
              <a:rPr lang="en-US" dirty="0" err="1">
                <a:latin typeface="Times New Roman" panose="02020603050405020304" pitchFamily="18" charset="0"/>
                <a:cs typeface="Times New Roman" panose="02020603050405020304" pitchFamily="18" charset="0"/>
              </a:rPr>
              <a:t>nga</a:t>
            </a:r>
            <a:r>
              <a:rPr lang="en-US" dirty="0">
                <a:latin typeface="Times New Roman" panose="02020603050405020304" pitchFamily="18" charset="0"/>
                <a:cs typeface="Times New Roman" panose="02020603050405020304" pitchFamily="18" charset="0"/>
              </a:rPr>
              <a:t> </a:t>
            </a:r>
            <a:r>
              <a:rPr lang="sq-AL" dirty="0">
                <a:latin typeface="Times New Roman" panose="02020603050405020304" pitchFamily="18" charset="0"/>
                <a:cs typeface="Times New Roman" panose="02020603050405020304" pitchFamily="18" charset="0"/>
              </a:rPr>
              <a:t>përdorues</a:t>
            </a:r>
            <a:r>
              <a:rPr lang="en-US" dirty="0">
                <a:latin typeface="Times New Roman" panose="02020603050405020304" pitchFamily="18" charset="0"/>
                <a:cs typeface="Times New Roman" panose="02020603050405020304" pitchFamily="18" charset="0"/>
              </a:rPr>
              <a:t>it</a:t>
            </a:r>
            <a:r>
              <a:rPr lang="sq-AL"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1" algn="just">
              <a:lnSpc>
                <a:spcPct val="80000"/>
              </a:lnSpc>
              <a:defRPr/>
            </a:pPr>
            <a:r>
              <a:rPr lang="en-US" sz="2800" dirty="0" err="1">
                <a:latin typeface="Times New Roman" panose="02020603050405020304" pitchFamily="18" charset="0"/>
                <a:cs typeface="Times New Roman" panose="02020603050405020304" pitchFamily="18" charset="0"/>
              </a:rPr>
              <a:t>Përdoruesit</a:t>
            </a:r>
            <a:r>
              <a:rPr lang="en-US" sz="2800" dirty="0">
                <a:latin typeface="Times New Roman" panose="02020603050405020304" pitchFamily="18" charset="0"/>
                <a:cs typeface="Times New Roman" panose="02020603050405020304" pitchFamily="18" charset="0"/>
              </a:rPr>
              <a:t> </a:t>
            </a:r>
            <a:r>
              <a:rPr lang="sq-AL" sz="2800" dirty="0">
                <a:latin typeface="Times New Roman" panose="02020603050405020304" pitchFamily="18" charset="0"/>
                <a:cs typeface="Times New Roman" panose="02020603050405020304" pitchFamily="18" charset="0"/>
              </a:rPr>
              <a:t>duhet të interpretojnë informatat e pranuara dhe t`i përdorin gjatë procesit të vendimmarjes </a:t>
            </a:r>
            <a:endParaRPr lang="en-US" sz="2800" dirty="0">
              <a:latin typeface="Times New Roman" panose="02020603050405020304" pitchFamily="18" charset="0"/>
              <a:cs typeface="Times New Roman" panose="02020603050405020304" pitchFamily="18" charset="0"/>
            </a:endParaRPr>
          </a:p>
          <a:p>
            <a:pPr lvl="1" algn="just">
              <a:lnSpc>
                <a:spcPct val="80000"/>
              </a:lnSpc>
              <a:defRPr/>
            </a:pPr>
            <a:endParaRPr lang="en-US" sz="2800" dirty="0">
              <a:latin typeface="Times New Roman" panose="02020603050405020304" pitchFamily="18" charset="0"/>
              <a:cs typeface="Times New Roman" panose="02020603050405020304" pitchFamily="18" charset="0"/>
            </a:endParaRPr>
          </a:p>
          <a:p>
            <a:pPr lvl="1" algn="just">
              <a:lnSpc>
                <a:spcPct val="80000"/>
              </a:lnSpc>
              <a:defRPr/>
            </a:pPr>
            <a:r>
              <a:rPr lang="en-US" sz="2800" dirty="0" err="1">
                <a:latin typeface="Times New Roman" panose="02020603050405020304" pitchFamily="18" charset="0"/>
                <a:cs typeface="Times New Roman" panose="02020603050405020304" pitchFamily="18" charset="0"/>
              </a:rPr>
              <a:t>Përdor</a:t>
            </a:r>
            <a:r>
              <a:rPr lang="sq-AL" sz="2800" dirty="0">
                <a:latin typeface="Times New Roman" panose="02020603050405020304" pitchFamily="18" charset="0"/>
                <a:cs typeface="Times New Roman" panose="02020603050405020304" pitchFamily="18" charset="0"/>
              </a:rPr>
              <a:t>uesi është ai i cili duhet të vlerësojë </a:t>
            </a:r>
            <a:r>
              <a:rPr lang="sq-AL" sz="2800" u="sng" dirty="0">
                <a:latin typeface="Times New Roman" panose="02020603050405020304" pitchFamily="18" charset="0"/>
                <a:cs typeface="Times New Roman" panose="02020603050405020304" pitchFamily="18" charset="0"/>
              </a:rPr>
              <a:t>cilat</a:t>
            </a:r>
            <a:r>
              <a:rPr lang="sq-AL" sz="2800" dirty="0">
                <a:latin typeface="Times New Roman" panose="02020603050405020304" pitchFamily="18" charset="0"/>
                <a:cs typeface="Times New Roman" panose="02020603050405020304" pitchFamily="18" charset="0"/>
              </a:rPr>
              <a:t> informata t`i shfrytëzojë, </a:t>
            </a:r>
            <a:r>
              <a:rPr lang="sq-AL" sz="2800" u="sng" dirty="0">
                <a:latin typeface="Times New Roman" panose="02020603050405020304" pitchFamily="18" charset="0"/>
                <a:cs typeface="Times New Roman" panose="02020603050405020304" pitchFamily="18" charset="0"/>
              </a:rPr>
              <a:t>si</a:t>
            </a:r>
            <a:r>
              <a:rPr lang="sq-AL" sz="2800" dirty="0">
                <a:latin typeface="Times New Roman" panose="02020603050405020304" pitchFamily="18" charset="0"/>
                <a:cs typeface="Times New Roman" panose="02020603050405020304" pitchFamily="18" charset="0"/>
              </a:rPr>
              <a:t> t`i shfrytëzoi dhe </a:t>
            </a:r>
            <a:r>
              <a:rPr lang="sq-AL" sz="2800" u="sng" dirty="0">
                <a:latin typeface="Times New Roman" panose="02020603050405020304" pitchFamily="18" charset="0"/>
                <a:cs typeface="Times New Roman" panose="02020603050405020304" pitchFamily="18" charset="0"/>
              </a:rPr>
              <a:t>sa rëndësi kanë?</a:t>
            </a:r>
          </a:p>
          <a:p>
            <a:pPr marL="0" indent="0" algn="just">
              <a:lnSpc>
                <a:spcPct val="80000"/>
              </a:lnSpc>
              <a:buNone/>
              <a:defRPr/>
            </a:pPr>
            <a:endParaRPr lang="en-US" b="1" dirty="0">
              <a:latin typeface="Times New Roman" panose="02020603050405020304" pitchFamily="18" charset="0"/>
              <a:cs typeface="Times New Roman" panose="02020603050405020304" pitchFamily="18" charset="0"/>
            </a:endParaRPr>
          </a:p>
        </p:txBody>
      </p:sp>
      <p:sp>
        <p:nvSpPr>
          <p:cNvPr id="1843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3BD5449-E7D1-42C9-87AB-DA8A5C0421A9}" type="slidenum">
              <a:rPr lang="en-US" altLang="en-US" sz="1200">
                <a:solidFill>
                  <a:srgbClr val="898989"/>
                </a:solidFill>
                <a:latin typeface="Times New Roman" panose="02020603050405020304" pitchFamily="18" charset="0"/>
              </a:rPr>
              <a:pPr>
                <a:spcBef>
                  <a:spcPct val="0"/>
                </a:spcBef>
                <a:buFontTx/>
                <a:buNone/>
              </a:pPr>
              <a:t>16</a:t>
            </a:fld>
            <a:endParaRPr lang="en-US" altLang="en-US" sz="1200">
              <a:solidFill>
                <a:srgbClr val="898989"/>
              </a:solidFill>
              <a:latin typeface="Times New Roman" panose="02020603050405020304" pitchFamily="18" charset="0"/>
            </a:endParaRPr>
          </a:p>
        </p:txBody>
      </p:sp>
    </p:spTree>
    <p:extLst>
      <p:ext uri="{BB962C8B-B14F-4D97-AF65-F5344CB8AC3E}">
        <p14:creationId xmlns:p14="http://schemas.microsoft.com/office/powerpoint/2010/main" val="1018714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Grp="1" noChangeArrowheads="1"/>
          </p:cNvSpPr>
          <p:nvPr>
            <p:ph idx="1"/>
          </p:nvPr>
        </p:nvSpPr>
        <p:spPr>
          <a:xfrm>
            <a:off x="390525" y="1268413"/>
            <a:ext cx="10963275" cy="4857750"/>
          </a:xfrm>
        </p:spPr>
        <p:txBody>
          <a:bodyPr rtlCol="0">
            <a:normAutofit lnSpcReduction="10000"/>
          </a:bodyPr>
          <a:lstStyle/>
          <a:p>
            <a:pPr marL="0" indent="0" algn="just">
              <a:lnSpc>
                <a:spcPct val="80000"/>
              </a:lnSpc>
              <a:buNone/>
              <a:defRPr/>
            </a:pPr>
            <a:r>
              <a:rPr lang="en-US" b="1" dirty="0">
                <a:latin typeface="Times New Roman" panose="02020603050405020304" pitchFamily="18" charset="0"/>
                <a:cs typeface="Times New Roman" panose="02020603050405020304" pitchFamily="18" charset="0"/>
              </a:rPr>
              <a:t>2. </a:t>
            </a:r>
            <a:r>
              <a:rPr lang="sq-AL" b="1" dirty="0">
                <a:latin typeface="Times New Roman" panose="02020603050405020304" pitchFamily="18" charset="0"/>
                <a:cs typeface="Times New Roman" panose="02020603050405020304" pitchFamily="18" charset="0"/>
              </a:rPr>
              <a:t>Rëndësia</a:t>
            </a:r>
            <a:r>
              <a:rPr lang="sq-AL" dirty="0">
                <a:latin typeface="Times New Roman" panose="02020603050405020304" pitchFamily="18" charset="0"/>
                <a:cs typeface="Times New Roman" panose="02020603050405020304" pitchFamily="18" charset="0"/>
              </a:rPr>
              <a:t> (Relevanca</a:t>
            </a:r>
            <a:r>
              <a:rPr lang="en-US"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përkatësia</a:t>
            </a:r>
            <a:r>
              <a:rPr lang="sq-AL" b="1" dirty="0">
                <a:latin typeface="Times New Roman" panose="02020603050405020304" pitchFamily="18" charset="0"/>
                <a:cs typeface="Times New Roman" panose="02020603050405020304" pitchFamily="18" charset="0"/>
              </a:rPr>
              <a:t>)</a:t>
            </a:r>
            <a:r>
              <a:rPr lang="sq-AL" dirty="0">
                <a:latin typeface="Times New Roman" panose="02020603050405020304" pitchFamily="18" charset="0"/>
                <a:cs typeface="Times New Roman" panose="02020603050405020304" pitchFamily="18" charset="0"/>
              </a:rPr>
              <a:t> – përcakton që informacioni të ndikojë në lloji</a:t>
            </a:r>
            <a:r>
              <a:rPr lang="en-US" dirty="0">
                <a:latin typeface="Times New Roman" panose="02020603050405020304" pitchFamily="18" charset="0"/>
                <a:cs typeface="Times New Roman" panose="02020603050405020304" pitchFamily="18" charset="0"/>
              </a:rPr>
              <a:t>n</a:t>
            </a:r>
            <a:r>
              <a:rPr lang="sq-AL" dirty="0">
                <a:latin typeface="Times New Roman" panose="02020603050405020304" pitchFamily="18" charset="0"/>
                <a:cs typeface="Times New Roman" panose="02020603050405020304" pitchFamily="18" charset="0"/>
              </a:rPr>
              <a:t> e vendimeve të mara, gjegjësisht që do të </a:t>
            </a:r>
            <a:r>
              <a:rPr lang="sq-AL" dirty="0" err="1">
                <a:latin typeface="Times New Roman" panose="02020603050405020304" pitchFamily="18" charset="0"/>
                <a:cs typeface="Times New Roman" panose="02020603050405020304" pitchFamily="18" charset="0"/>
              </a:rPr>
              <a:t>meren</a:t>
            </a:r>
            <a:r>
              <a:rPr lang="sq-AL"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të</a:t>
            </a:r>
            <a:r>
              <a:rPr lang="en-US" dirty="0">
                <a:latin typeface="Times New Roman" panose="02020603050405020304" pitchFamily="18" charset="0"/>
                <a:cs typeface="Times New Roman" panose="02020603050405020304" pitchFamily="18" charset="0"/>
              </a:rPr>
              <a:t> </a:t>
            </a:r>
            <a:r>
              <a:rPr lang="sq-AL" dirty="0">
                <a:latin typeface="Times New Roman" panose="02020603050405020304" pitchFamily="18" charset="0"/>
                <a:cs typeface="Times New Roman" panose="02020603050405020304" pitchFamily="18" charset="0"/>
              </a:rPr>
              <a:t>ardhmen.</a:t>
            </a:r>
            <a:endParaRPr lang="en-US" dirty="0">
              <a:latin typeface="Times New Roman" panose="02020603050405020304" pitchFamily="18" charset="0"/>
              <a:cs typeface="Times New Roman" panose="02020603050405020304" pitchFamily="18" charset="0"/>
            </a:endParaRPr>
          </a:p>
          <a:p>
            <a:pPr algn="just"/>
            <a:r>
              <a:rPr lang="en-US" altLang="en-US" dirty="0" err="1">
                <a:latin typeface="Times New Roman" panose="02020603050405020304" pitchFamily="18" charset="0"/>
              </a:rPr>
              <a:t>Rezultati</a:t>
            </a:r>
            <a:r>
              <a:rPr lang="en-US" altLang="en-US" dirty="0">
                <a:latin typeface="Times New Roman" panose="02020603050405020304" pitchFamily="18" charset="0"/>
              </a:rPr>
              <a:t> </a:t>
            </a:r>
            <a:r>
              <a:rPr lang="en-US" altLang="en-US" dirty="0" err="1">
                <a:latin typeface="Times New Roman" panose="02020603050405020304" pitchFamily="18" charset="0"/>
              </a:rPr>
              <a:t>sasior</a:t>
            </a:r>
            <a:r>
              <a:rPr lang="en-US" altLang="en-US" dirty="0">
                <a:latin typeface="Times New Roman" panose="02020603050405020304" pitchFamily="18" charset="0"/>
              </a:rPr>
              <a:t> </a:t>
            </a:r>
            <a:r>
              <a:rPr lang="en-US" altLang="en-US" dirty="0" err="1">
                <a:latin typeface="Times New Roman" panose="02020603050405020304" pitchFamily="18" charset="0"/>
              </a:rPr>
              <a:t>dhe</a:t>
            </a:r>
            <a:r>
              <a:rPr lang="en-US" altLang="en-US" dirty="0">
                <a:latin typeface="Times New Roman" panose="02020603050405020304" pitchFamily="18" charset="0"/>
              </a:rPr>
              <a:t> </a:t>
            </a:r>
            <a:r>
              <a:rPr lang="en-US" altLang="en-US" dirty="0" err="1">
                <a:latin typeface="Times New Roman" panose="02020603050405020304" pitchFamily="18" charset="0"/>
              </a:rPr>
              <a:t>cilësor</a:t>
            </a:r>
            <a:r>
              <a:rPr lang="en-US" altLang="en-US" dirty="0">
                <a:latin typeface="Times New Roman" panose="02020603050405020304" pitchFamily="18" charset="0"/>
              </a:rPr>
              <a:t> </a:t>
            </a:r>
            <a:r>
              <a:rPr lang="en-US" altLang="en-US" dirty="0" err="1">
                <a:latin typeface="Times New Roman" panose="02020603050405020304" pitchFamily="18" charset="0"/>
              </a:rPr>
              <a:t>i</a:t>
            </a:r>
            <a:r>
              <a:rPr lang="en-US" altLang="en-US" dirty="0">
                <a:latin typeface="Times New Roman" panose="02020603050405020304" pitchFamily="18" charset="0"/>
              </a:rPr>
              <a:t> </a:t>
            </a:r>
            <a:r>
              <a:rPr lang="en-US" altLang="en-US" dirty="0" err="1">
                <a:latin typeface="Times New Roman" panose="02020603050405020304" pitchFamily="18" charset="0"/>
              </a:rPr>
              <a:t>informatave</a:t>
            </a:r>
            <a:r>
              <a:rPr lang="en-US" altLang="en-US" dirty="0">
                <a:latin typeface="Times New Roman" panose="02020603050405020304" pitchFamily="18" charset="0"/>
              </a:rPr>
              <a:t> </a:t>
            </a:r>
            <a:r>
              <a:rPr lang="en-US" altLang="en-US" dirty="0" err="1">
                <a:latin typeface="Times New Roman" panose="02020603050405020304" pitchFamily="18" charset="0"/>
              </a:rPr>
              <a:t>ndikon</a:t>
            </a:r>
            <a:r>
              <a:rPr lang="en-US" altLang="en-US" dirty="0">
                <a:latin typeface="Times New Roman" panose="02020603050405020304" pitchFamily="18" charset="0"/>
              </a:rPr>
              <a:t> </a:t>
            </a:r>
            <a:r>
              <a:rPr lang="en-US" altLang="en-US" dirty="0" err="1">
                <a:latin typeface="Times New Roman" panose="02020603050405020304" pitchFamily="18" charset="0"/>
              </a:rPr>
              <a:t>drejtpërdrejt</a:t>
            </a:r>
            <a:r>
              <a:rPr lang="en-US" altLang="en-US" dirty="0">
                <a:latin typeface="Times New Roman" panose="02020603050405020304" pitchFamily="18" charset="0"/>
              </a:rPr>
              <a:t> </a:t>
            </a:r>
            <a:r>
              <a:rPr lang="en-US" altLang="en-US" dirty="0" err="1">
                <a:latin typeface="Times New Roman" panose="02020603050405020304" pitchFamily="18" charset="0"/>
              </a:rPr>
              <a:t>në</a:t>
            </a:r>
            <a:r>
              <a:rPr lang="en-US" altLang="en-US" dirty="0">
                <a:latin typeface="Times New Roman" panose="02020603050405020304" pitchFamily="18" charset="0"/>
              </a:rPr>
              <a:t> </a:t>
            </a:r>
            <a:r>
              <a:rPr lang="en-US" altLang="en-US" dirty="0" err="1">
                <a:latin typeface="Times New Roman" panose="02020603050405020304" pitchFamily="18" charset="0"/>
              </a:rPr>
              <a:t>vendimet</a:t>
            </a:r>
            <a:r>
              <a:rPr lang="en-US" altLang="en-US" dirty="0">
                <a:latin typeface="Times New Roman" panose="02020603050405020304" pitchFamily="18" charset="0"/>
              </a:rPr>
              <a:t> e </a:t>
            </a:r>
            <a:r>
              <a:rPr lang="en-US" altLang="en-US" dirty="0" err="1">
                <a:latin typeface="Times New Roman" panose="02020603050405020304" pitchFamily="18" charset="0"/>
              </a:rPr>
              <a:t>vendimamrësve</a:t>
            </a:r>
            <a:r>
              <a:rPr lang="en-US" altLang="en-US" dirty="0">
                <a:latin typeface="Times New Roman" panose="02020603050405020304" pitchFamily="18" charset="0"/>
              </a:rPr>
              <a:t>:</a:t>
            </a:r>
          </a:p>
          <a:p>
            <a:pPr lvl="1" algn="just"/>
            <a:r>
              <a:rPr lang="sq-AL" altLang="en-US" dirty="0">
                <a:latin typeface="Times New Roman" panose="02020603050405020304" pitchFamily="18" charset="0"/>
              </a:rPr>
              <a:t>Vendimi që të jetë </a:t>
            </a:r>
            <a:r>
              <a:rPr lang="sq-AL" altLang="en-US" i="1" dirty="0">
                <a:latin typeface="Times New Roman" panose="02020603050405020304" pitchFamily="18" charset="0"/>
              </a:rPr>
              <a:t>i rëndësishëm ai</a:t>
            </a:r>
            <a:r>
              <a:rPr lang="sq-AL" altLang="en-US" dirty="0">
                <a:latin typeface="Times New Roman" panose="02020603050405020304" pitchFamily="18" charset="0"/>
              </a:rPr>
              <a:t> patjetër duhet të ofrojë informata kthyese mbi transaksionet e kaluara (psh. mbi neto fitimin e realizuar), por të jetë në shërbim edhe në parashikimin e informata të ardhshme – neto fitimi i pritur për vitin e ardhshëm. </a:t>
            </a:r>
          </a:p>
          <a:p>
            <a:pPr algn="just">
              <a:buNone/>
            </a:pPr>
            <a:r>
              <a:rPr lang="sq-AL" altLang="en-US" dirty="0">
                <a:latin typeface="Times New Roman" panose="02020603050405020304" pitchFamily="18" charset="0"/>
              </a:rPr>
              <a:t>	- Rëndësia e informacionit është funksion</a:t>
            </a:r>
            <a:r>
              <a:rPr lang="en-US" altLang="en-US" dirty="0">
                <a:latin typeface="Times New Roman" panose="02020603050405020304" pitchFamily="18" charset="0"/>
              </a:rPr>
              <a:t>:</a:t>
            </a:r>
          </a:p>
          <a:p>
            <a:pPr algn="just">
              <a:buNone/>
            </a:pPr>
            <a:r>
              <a:rPr lang="en-US" altLang="en-US" dirty="0">
                <a:latin typeface="Times New Roman" panose="02020603050405020304" pitchFamily="18" charset="0"/>
              </a:rPr>
              <a:t>		</a:t>
            </a:r>
            <a:r>
              <a:rPr lang="sq-AL" altLang="en-US" dirty="0">
                <a:latin typeface="Times New Roman" panose="02020603050405020304" pitchFamily="18" charset="0"/>
              </a:rPr>
              <a:t>(1) lloji i informacionit dhe </a:t>
            </a:r>
            <a:endParaRPr lang="en-US" altLang="en-US" dirty="0">
              <a:latin typeface="Times New Roman" panose="02020603050405020304" pitchFamily="18" charset="0"/>
            </a:endParaRPr>
          </a:p>
          <a:p>
            <a:pPr algn="just">
              <a:buNone/>
            </a:pPr>
            <a:r>
              <a:rPr lang="en-US" altLang="en-US" dirty="0">
                <a:latin typeface="Times New Roman" panose="02020603050405020304" pitchFamily="18" charset="0"/>
              </a:rPr>
              <a:t>		</a:t>
            </a:r>
            <a:r>
              <a:rPr lang="sq-AL" altLang="en-US" dirty="0">
                <a:latin typeface="Times New Roman" panose="02020603050405020304" pitchFamily="18" charset="0"/>
              </a:rPr>
              <a:t>(2) rëndësia materiale e tij (ponderi)</a:t>
            </a:r>
            <a:endParaRPr lang="en-US" altLang="en-US" dirty="0">
              <a:latin typeface="Times New Roman" panose="02020603050405020304" pitchFamily="18" charset="0"/>
            </a:endParaRPr>
          </a:p>
        </p:txBody>
      </p:sp>
      <p:sp>
        <p:nvSpPr>
          <p:cNvPr id="1843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3BD5449-E7D1-42C9-87AB-DA8A5C0421A9}" type="slidenum">
              <a:rPr lang="en-US" altLang="en-US" sz="1200">
                <a:solidFill>
                  <a:srgbClr val="898989"/>
                </a:solidFill>
                <a:latin typeface="Times New Roman" panose="02020603050405020304" pitchFamily="18" charset="0"/>
              </a:rPr>
              <a:pPr>
                <a:spcBef>
                  <a:spcPct val="0"/>
                </a:spcBef>
                <a:buFontTx/>
                <a:buNone/>
              </a:pPr>
              <a:t>17</a:t>
            </a:fld>
            <a:endParaRPr lang="en-US" altLang="en-US" sz="1200">
              <a:solidFill>
                <a:srgbClr val="898989"/>
              </a:solidFill>
              <a:latin typeface="Times New Roman" panose="02020603050405020304" pitchFamily="18" charset="0"/>
            </a:endParaRPr>
          </a:p>
        </p:txBody>
      </p:sp>
      <p:sp>
        <p:nvSpPr>
          <p:cNvPr id="6" name="Rectangle 2"/>
          <p:cNvSpPr>
            <a:spLocks noGrp="1" noChangeArrowheads="1"/>
          </p:cNvSpPr>
          <p:nvPr>
            <p:ph type="title"/>
          </p:nvPr>
        </p:nvSpPr>
        <p:spPr>
          <a:xfrm>
            <a:off x="552450" y="274640"/>
            <a:ext cx="10801350" cy="554036"/>
          </a:xfrm>
        </p:spPr>
        <p:txBody>
          <a:bodyPr>
            <a:normAutofit/>
          </a:bodyPr>
          <a:lstStyle/>
          <a:p>
            <a:r>
              <a:rPr lang="sq-AL" sz="3200" dirty="0">
                <a:latin typeface="Times New Roman" panose="02020603050405020304" pitchFamily="18" charset="0"/>
                <a:cs typeface="Times New Roman" panose="02020603050405020304" pitchFamily="18" charset="0"/>
              </a:rPr>
              <a:t>Tiparet </a:t>
            </a:r>
            <a:r>
              <a:rPr lang="en-US" sz="3200" dirty="0" err="1">
                <a:latin typeface="Times New Roman" panose="02020603050405020304" pitchFamily="18" charset="0"/>
                <a:cs typeface="Times New Roman" panose="02020603050405020304" pitchFamily="18" charset="0"/>
              </a:rPr>
              <a:t>kryesore</a:t>
            </a:r>
            <a:r>
              <a:rPr lang="en-US" sz="3200" dirty="0">
                <a:latin typeface="Times New Roman" panose="02020603050405020304" pitchFamily="18" charset="0"/>
                <a:cs typeface="Times New Roman" panose="02020603050405020304" pitchFamily="18" charset="0"/>
              </a:rPr>
              <a:t> p</a:t>
            </a:r>
            <a:r>
              <a:rPr lang="sq-AL" sz="3200" dirty="0">
                <a:latin typeface="Times New Roman" panose="02020603050405020304" pitchFamily="18" charset="0"/>
                <a:cs typeface="Times New Roman" panose="02020603050405020304" pitchFamily="18" charset="0"/>
              </a:rPr>
              <a:t>ë</a:t>
            </a:r>
            <a:r>
              <a:rPr lang="en-US" sz="3200" dirty="0">
                <a:latin typeface="Times New Roman" panose="02020603050405020304" pitchFamily="18" charset="0"/>
                <a:cs typeface="Times New Roman" panose="02020603050405020304" pitchFamily="18" charset="0"/>
              </a:rPr>
              <a:t>r</a:t>
            </a:r>
            <a:r>
              <a:rPr lang="sq-AL"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nj</a:t>
            </a:r>
            <a:r>
              <a:rPr lang="sq-AL" sz="3200" dirty="0">
                <a:latin typeface="Times New Roman" panose="02020603050405020304" pitchFamily="18" charset="0"/>
                <a:cs typeface="Times New Roman" panose="02020603050405020304" pitchFamily="18" charset="0"/>
              </a:rPr>
              <a:t>ë </a:t>
            </a:r>
            <a:r>
              <a:rPr lang="en-US" sz="3200" dirty="0" err="1">
                <a:latin typeface="Times New Roman" panose="02020603050405020304" pitchFamily="18" charset="0"/>
                <a:cs typeface="Times New Roman" panose="02020603050405020304" pitchFamily="18" charset="0"/>
              </a:rPr>
              <a:t>informacion</a:t>
            </a:r>
            <a:r>
              <a:rPr lang="sq-AL" sz="3200" dirty="0">
                <a:latin typeface="Times New Roman" panose="02020603050405020304" pitchFamily="18" charset="0"/>
                <a:cs typeface="Times New Roman" panose="02020603050405020304" pitchFamily="18" charset="0"/>
              </a:rPr>
              <a:t> kontabël</a:t>
            </a:r>
            <a:r>
              <a:rPr lang="en-US" sz="3200" dirty="0">
                <a:latin typeface="Times New Roman" panose="02020603050405020304" pitchFamily="18" charset="0"/>
                <a:cs typeface="Times New Roman" panose="02020603050405020304" pitchFamily="18" charset="0"/>
              </a:rPr>
              <a:t> </a:t>
            </a:r>
            <a:r>
              <a:rPr lang="sq-AL" sz="3200" dirty="0">
                <a:latin typeface="Times New Roman" panose="02020603050405020304" pitchFamily="18" charset="0"/>
                <a:cs typeface="Times New Roman" panose="02020603050405020304" pitchFamily="18" charset="0"/>
              </a:rPr>
              <a:t>cilësor</a:t>
            </a:r>
            <a:endParaRPr lang="en-US" altLang="en-US" sz="3200" dirty="0">
              <a:latin typeface="Times New Roman" panose="02020603050405020304" pitchFamily="18" charset="0"/>
            </a:endParaRPr>
          </a:p>
        </p:txBody>
      </p:sp>
    </p:spTree>
    <p:extLst>
      <p:ext uri="{BB962C8B-B14F-4D97-AF65-F5344CB8AC3E}">
        <p14:creationId xmlns:p14="http://schemas.microsoft.com/office/powerpoint/2010/main" val="3486965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28625" y="908050"/>
            <a:ext cx="10544175" cy="5113338"/>
          </a:xfrm>
        </p:spPr>
        <p:txBody>
          <a:bodyPr>
            <a:normAutofit/>
          </a:bodyPr>
          <a:lstStyle/>
          <a:p>
            <a:pPr algn="just" eaLnBrk="1" hangingPunct="1">
              <a:lnSpc>
                <a:spcPct val="90000"/>
              </a:lnSpc>
              <a:buFont typeface="Wingdings" panose="05000000000000000000" pitchFamily="2" charset="2"/>
              <a:buNone/>
            </a:pPr>
            <a:endParaRPr lang="sq-AL" altLang="en-US" sz="2400" dirty="0">
              <a:latin typeface="Times New Roman" panose="02020603050405020304" pitchFamily="18" charset="0"/>
            </a:endParaRPr>
          </a:p>
          <a:p>
            <a:pPr algn="just" eaLnBrk="1" hangingPunct="1">
              <a:lnSpc>
                <a:spcPct val="90000"/>
              </a:lnSpc>
              <a:buFont typeface="Wingdings" panose="05000000000000000000" pitchFamily="2" charset="2"/>
              <a:buNone/>
            </a:pPr>
            <a:r>
              <a:rPr lang="en-US" altLang="en-US" sz="2400" dirty="0">
                <a:latin typeface="Times New Roman" panose="02020603050405020304" pitchFamily="18" charset="0"/>
              </a:rPr>
              <a:t>3. </a:t>
            </a:r>
            <a:r>
              <a:rPr lang="sq-AL" altLang="en-US" sz="2400" b="1" dirty="0">
                <a:latin typeface="Times New Roman" panose="02020603050405020304" pitchFamily="18" charset="0"/>
              </a:rPr>
              <a:t>Besueshmëria</a:t>
            </a:r>
            <a:r>
              <a:rPr lang="sq-AL" altLang="en-US" sz="2400" dirty="0">
                <a:latin typeface="Times New Roman" panose="02020603050405020304" pitchFamily="18" charset="0"/>
              </a:rPr>
              <a:t> – ekziston atëherë kur informacioni nuk përmban gabime të mëdha ose nuk nxit dilema, apo përmban saktë atë të cilën e prej saj shfrytëzuesi. </a:t>
            </a:r>
            <a:endParaRPr lang="en-US" altLang="en-US" sz="2400" dirty="0">
              <a:latin typeface="Times New Roman" panose="02020603050405020304" pitchFamily="18" charset="0"/>
            </a:endParaRPr>
          </a:p>
          <a:p>
            <a:pPr algn="just" eaLnBrk="1" hangingPunct="1">
              <a:lnSpc>
                <a:spcPct val="90000"/>
              </a:lnSpc>
              <a:buFont typeface="Wingdings" panose="05000000000000000000" pitchFamily="2" charset="2"/>
              <a:buNone/>
            </a:pPr>
            <a:r>
              <a:rPr lang="sl-SI" altLang="en-US" sz="2400" dirty="0">
                <a:latin typeface="Times New Roman" panose="02020603050405020304" pitchFamily="18" charset="0"/>
              </a:rPr>
              <a:t>Informaci</a:t>
            </a:r>
            <a:r>
              <a:rPr lang="sq-AL" altLang="en-US" sz="2400" dirty="0">
                <a:latin typeface="Times New Roman" panose="02020603050405020304" pitchFamily="18" charset="0"/>
              </a:rPr>
              <a:t>oni </a:t>
            </a:r>
            <a:r>
              <a:rPr lang="en-US" altLang="en-US" sz="2400" dirty="0">
                <a:latin typeface="Times New Roman" panose="02020603050405020304" pitchFamily="18" charset="0"/>
              </a:rPr>
              <a:t>p</a:t>
            </a:r>
            <a:r>
              <a:rPr lang="sq-AL" altLang="en-US" sz="2400" dirty="0">
                <a:latin typeface="Times New Roman" panose="02020603050405020304" pitchFamily="18" charset="0"/>
              </a:rPr>
              <a:t>ë</a:t>
            </a:r>
            <a:r>
              <a:rPr lang="en-US" altLang="en-US" sz="2400" dirty="0">
                <a:latin typeface="Times New Roman" panose="02020603050405020304" pitchFamily="18" charset="0"/>
              </a:rPr>
              <a:t>r</a:t>
            </a:r>
            <a:r>
              <a:rPr lang="sq-AL" altLang="en-US" sz="2400" dirty="0">
                <a:latin typeface="Times New Roman" panose="02020603050405020304" pitchFamily="18" charset="0"/>
              </a:rPr>
              <a:t> të </a:t>
            </a:r>
            <a:r>
              <a:rPr lang="en-US" altLang="en-US" sz="2400" dirty="0">
                <a:latin typeface="Times New Roman" panose="02020603050405020304" pitchFamily="18" charset="0"/>
              </a:rPr>
              <a:t>q</a:t>
            </a:r>
            <a:r>
              <a:rPr lang="sq-AL" altLang="en-US" sz="2400" dirty="0">
                <a:latin typeface="Times New Roman" panose="02020603050405020304" pitchFamily="18" charset="0"/>
              </a:rPr>
              <a:t>e</a:t>
            </a:r>
            <a:r>
              <a:rPr lang="en-US" altLang="en-US" sz="2400" dirty="0">
                <a:latin typeface="Times New Roman" panose="02020603050405020304" pitchFamily="18" charset="0"/>
              </a:rPr>
              <a:t>n</a:t>
            </a:r>
            <a:r>
              <a:rPr lang="sq-AL" altLang="en-US" sz="2400" dirty="0">
                <a:latin typeface="Times New Roman" panose="02020603050405020304" pitchFamily="18" charset="0"/>
              </a:rPr>
              <a:t>ë </a:t>
            </a:r>
            <a:r>
              <a:rPr lang="en-US" altLang="en-US" sz="2400" dirty="0" err="1">
                <a:latin typeface="Times New Roman" panose="02020603050405020304" pitchFamily="18" charset="0"/>
              </a:rPr>
              <a:t>i</a:t>
            </a:r>
            <a:r>
              <a:rPr lang="en-US" altLang="en-US" sz="2400" dirty="0">
                <a:latin typeface="Times New Roman" panose="02020603050405020304" pitchFamily="18" charset="0"/>
              </a:rPr>
              <a:t> </a:t>
            </a:r>
            <a:r>
              <a:rPr lang="sq-AL" altLang="en-US" sz="2400" dirty="0">
                <a:latin typeface="Times New Roman" panose="02020603050405020304" pitchFamily="18" charset="0"/>
              </a:rPr>
              <a:t>besuesh</a:t>
            </a:r>
            <a:r>
              <a:rPr lang="en-US" altLang="en-US" sz="2400" dirty="0">
                <a:latin typeface="Times New Roman" panose="02020603050405020304" pitchFamily="18" charset="0"/>
              </a:rPr>
              <a:t>ë</a:t>
            </a:r>
            <a:r>
              <a:rPr lang="sq-AL" altLang="en-US" sz="2400" dirty="0">
                <a:latin typeface="Times New Roman" panose="02020603050405020304" pitchFamily="18" charset="0"/>
              </a:rPr>
              <a:t>m patjetër duhet të plotësojë disa kritere, tjera siç janë: </a:t>
            </a:r>
          </a:p>
          <a:p>
            <a:pPr algn="just">
              <a:buNone/>
            </a:pPr>
            <a:r>
              <a:rPr lang="sq-AL" altLang="en-US" sz="2400" dirty="0">
                <a:latin typeface="Times New Roman" panose="02020603050405020304" pitchFamily="18" charset="0"/>
              </a:rPr>
              <a:t>	- Besueshmëria e paraqitjes ose prezantimin e drejtë</a:t>
            </a:r>
          </a:p>
          <a:p>
            <a:pPr algn="just">
              <a:buNone/>
            </a:pPr>
            <a:r>
              <a:rPr lang="sq-AL" altLang="en-US" sz="2400" dirty="0">
                <a:latin typeface="Times New Roman" panose="02020603050405020304" pitchFamily="18" charset="0"/>
              </a:rPr>
              <a:t>	- përmbajtja mbi formën</a:t>
            </a:r>
          </a:p>
          <a:p>
            <a:pPr algn="just">
              <a:buNone/>
            </a:pPr>
            <a:r>
              <a:rPr lang="sq-AL" altLang="en-US" sz="2400" dirty="0">
                <a:latin typeface="Times New Roman" panose="02020603050405020304" pitchFamily="18" charset="0"/>
              </a:rPr>
              <a:t>	- Neutraliteti – nuk ka hamendje dhe dilema (mëdyshje)</a:t>
            </a:r>
          </a:p>
          <a:p>
            <a:pPr algn="just">
              <a:buNone/>
            </a:pPr>
            <a:r>
              <a:rPr lang="sq-AL" altLang="en-US" sz="2400" dirty="0">
                <a:latin typeface="Times New Roman" panose="02020603050405020304" pitchFamily="18" charset="0"/>
              </a:rPr>
              <a:t>	- Maturia ose kujdesi, si parim kryesor i kontabilitetit, dhe</a:t>
            </a:r>
          </a:p>
          <a:p>
            <a:pPr algn="just">
              <a:buNone/>
            </a:pPr>
            <a:r>
              <a:rPr lang="sq-AL" altLang="en-US" sz="2400" dirty="0">
                <a:latin typeface="Times New Roman" panose="02020603050405020304" pitchFamily="18" charset="0"/>
              </a:rPr>
              <a:t>	- Plotësia e informacionit</a:t>
            </a:r>
          </a:p>
          <a:p>
            <a:pPr algn="just" eaLnBrk="1" hangingPunct="1">
              <a:lnSpc>
                <a:spcPct val="90000"/>
              </a:lnSpc>
              <a:buFont typeface="Wingdings" panose="05000000000000000000" pitchFamily="2" charset="2"/>
              <a:buNone/>
            </a:pPr>
            <a:endParaRPr lang="sq-AL" altLang="en-US" sz="2400" dirty="0">
              <a:latin typeface="Times New Roman" panose="02020603050405020304" pitchFamily="18" charset="0"/>
            </a:endParaRPr>
          </a:p>
        </p:txBody>
      </p:sp>
      <p:sp>
        <p:nvSpPr>
          <p:cNvPr id="1946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EA8A56A-D175-4648-AB0C-B3D9CE84A1A6}" type="slidenum">
              <a:rPr lang="en-US" altLang="en-US" sz="1200">
                <a:solidFill>
                  <a:srgbClr val="898989"/>
                </a:solidFill>
                <a:latin typeface="Times New Roman" panose="02020603050405020304" pitchFamily="18" charset="0"/>
              </a:rPr>
              <a:pPr>
                <a:spcBef>
                  <a:spcPct val="0"/>
                </a:spcBef>
                <a:buFontTx/>
                <a:buNone/>
              </a:pPr>
              <a:t>18</a:t>
            </a:fld>
            <a:endParaRPr lang="en-US" altLang="en-US" sz="1200">
              <a:solidFill>
                <a:srgbClr val="898989"/>
              </a:solidFill>
              <a:latin typeface="Times New Roman" panose="02020603050405020304" pitchFamily="18" charset="0"/>
            </a:endParaRPr>
          </a:p>
        </p:txBody>
      </p:sp>
      <p:sp>
        <p:nvSpPr>
          <p:cNvPr id="6" name="Rectangle 2"/>
          <p:cNvSpPr>
            <a:spLocks noGrp="1" noChangeArrowheads="1"/>
          </p:cNvSpPr>
          <p:nvPr>
            <p:ph type="title"/>
          </p:nvPr>
        </p:nvSpPr>
        <p:spPr>
          <a:xfrm>
            <a:off x="552450" y="274640"/>
            <a:ext cx="10801350" cy="554036"/>
          </a:xfrm>
        </p:spPr>
        <p:txBody>
          <a:bodyPr>
            <a:normAutofit/>
          </a:bodyPr>
          <a:lstStyle/>
          <a:p>
            <a:r>
              <a:rPr lang="sq-AL" sz="3200" dirty="0">
                <a:latin typeface="Times New Roman" panose="02020603050405020304" pitchFamily="18" charset="0"/>
                <a:cs typeface="Times New Roman" panose="02020603050405020304" pitchFamily="18" charset="0"/>
              </a:rPr>
              <a:t>Tiparet </a:t>
            </a:r>
            <a:r>
              <a:rPr lang="en-US" sz="3200" dirty="0" err="1">
                <a:latin typeface="Times New Roman" panose="02020603050405020304" pitchFamily="18" charset="0"/>
                <a:cs typeface="Times New Roman" panose="02020603050405020304" pitchFamily="18" charset="0"/>
              </a:rPr>
              <a:t>kryesore</a:t>
            </a:r>
            <a:r>
              <a:rPr lang="en-US" sz="3200" dirty="0">
                <a:latin typeface="Times New Roman" panose="02020603050405020304" pitchFamily="18" charset="0"/>
                <a:cs typeface="Times New Roman" panose="02020603050405020304" pitchFamily="18" charset="0"/>
              </a:rPr>
              <a:t> p</a:t>
            </a:r>
            <a:r>
              <a:rPr lang="sq-AL" sz="3200" dirty="0">
                <a:latin typeface="Times New Roman" panose="02020603050405020304" pitchFamily="18" charset="0"/>
                <a:cs typeface="Times New Roman" panose="02020603050405020304" pitchFamily="18" charset="0"/>
              </a:rPr>
              <a:t>ë</a:t>
            </a:r>
            <a:r>
              <a:rPr lang="en-US" sz="3200" dirty="0">
                <a:latin typeface="Times New Roman" panose="02020603050405020304" pitchFamily="18" charset="0"/>
                <a:cs typeface="Times New Roman" panose="02020603050405020304" pitchFamily="18" charset="0"/>
              </a:rPr>
              <a:t>r</a:t>
            </a:r>
            <a:r>
              <a:rPr lang="sq-AL"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nj</a:t>
            </a:r>
            <a:r>
              <a:rPr lang="sq-AL" sz="3200" dirty="0">
                <a:latin typeface="Times New Roman" panose="02020603050405020304" pitchFamily="18" charset="0"/>
                <a:cs typeface="Times New Roman" panose="02020603050405020304" pitchFamily="18" charset="0"/>
              </a:rPr>
              <a:t>ë </a:t>
            </a:r>
            <a:r>
              <a:rPr lang="en-US" sz="3200" dirty="0" err="1">
                <a:latin typeface="Times New Roman" panose="02020603050405020304" pitchFamily="18" charset="0"/>
                <a:cs typeface="Times New Roman" panose="02020603050405020304" pitchFamily="18" charset="0"/>
              </a:rPr>
              <a:t>informacion</a:t>
            </a:r>
            <a:r>
              <a:rPr lang="sq-AL" sz="3200" dirty="0">
                <a:latin typeface="Times New Roman" panose="02020603050405020304" pitchFamily="18" charset="0"/>
                <a:cs typeface="Times New Roman" panose="02020603050405020304" pitchFamily="18" charset="0"/>
              </a:rPr>
              <a:t> kontabël</a:t>
            </a:r>
            <a:r>
              <a:rPr lang="en-US" sz="3200" dirty="0">
                <a:latin typeface="Times New Roman" panose="02020603050405020304" pitchFamily="18" charset="0"/>
                <a:cs typeface="Times New Roman" panose="02020603050405020304" pitchFamily="18" charset="0"/>
              </a:rPr>
              <a:t> </a:t>
            </a:r>
            <a:r>
              <a:rPr lang="sq-AL" sz="3200" dirty="0">
                <a:latin typeface="Times New Roman" panose="02020603050405020304" pitchFamily="18" charset="0"/>
                <a:cs typeface="Times New Roman" panose="02020603050405020304" pitchFamily="18" charset="0"/>
              </a:rPr>
              <a:t>cilësor</a:t>
            </a:r>
            <a:endParaRPr lang="en-US" altLang="en-US" sz="3200" dirty="0">
              <a:latin typeface="Times New Roman" panose="02020603050405020304" pitchFamily="18" charset="0"/>
            </a:endParaRPr>
          </a:p>
        </p:txBody>
      </p:sp>
    </p:spTree>
    <p:extLst>
      <p:ext uri="{BB962C8B-B14F-4D97-AF65-F5344CB8AC3E}">
        <p14:creationId xmlns:p14="http://schemas.microsoft.com/office/powerpoint/2010/main" val="1792922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28625" y="908050"/>
            <a:ext cx="10544175" cy="5113338"/>
          </a:xfrm>
        </p:spPr>
        <p:txBody>
          <a:bodyPr>
            <a:normAutofit/>
          </a:bodyPr>
          <a:lstStyle/>
          <a:p>
            <a:pPr algn="just">
              <a:buNone/>
            </a:pPr>
            <a:r>
              <a:rPr lang="en-US" altLang="en-US" b="1" dirty="0">
                <a:latin typeface="Times New Roman" panose="02020603050405020304" pitchFamily="18" charset="0"/>
              </a:rPr>
              <a:t>4. </a:t>
            </a:r>
            <a:r>
              <a:rPr lang="sq-AL" altLang="en-US" b="1" dirty="0">
                <a:latin typeface="Times New Roman" panose="02020603050405020304" pitchFamily="18" charset="0"/>
              </a:rPr>
              <a:t>Krahasueshmëria e informacionit </a:t>
            </a:r>
            <a:endParaRPr lang="en-US" altLang="en-US" b="1" dirty="0">
              <a:latin typeface="Times New Roman" panose="02020603050405020304" pitchFamily="18" charset="0"/>
            </a:endParaRPr>
          </a:p>
          <a:p>
            <a:pPr algn="just">
              <a:buNone/>
            </a:pPr>
            <a:r>
              <a:rPr lang="en-US" altLang="en-US" b="1" dirty="0">
                <a:latin typeface="Times New Roman" panose="02020603050405020304" pitchFamily="18" charset="0"/>
              </a:rPr>
              <a:t>	</a:t>
            </a:r>
            <a:r>
              <a:rPr lang="sq-AL" altLang="en-US" dirty="0">
                <a:latin typeface="Times New Roman" panose="02020603050405020304" pitchFamily="18" charset="0"/>
              </a:rPr>
              <a:t>– sigurohet me aplikimin e parimit të vazhdimësisë në kontabilitet (konsistenca) gjatë aplikimit të politikave kontabile</a:t>
            </a:r>
          </a:p>
          <a:p>
            <a:pPr algn="just" eaLnBrk="1" hangingPunct="1">
              <a:lnSpc>
                <a:spcPct val="90000"/>
              </a:lnSpc>
              <a:buFont typeface="Wingdings" panose="05000000000000000000" pitchFamily="2" charset="2"/>
              <a:buNone/>
            </a:pPr>
            <a:endParaRPr lang="sq-AL" altLang="en-US" dirty="0">
              <a:latin typeface="Times New Roman" panose="02020603050405020304" pitchFamily="18" charset="0"/>
            </a:endParaRPr>
          </a:p>
        </p:txBody>
      </p:sp>
      <p:sp>
        <p:nvSpPr>
          <p:cNvPr id="1946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EA8A56A-D175-4648-AB0C-B3D9CE84A1A6}" type="slidenum">
              <a:rPr lang="en-US" altLang="en-US" sz="1200">
                <a:solidFill>
                  <a:srgbClr val="898989"/>
                </a:solidFill>
                <a:latin typeface="Times New Roman" panose="02020603050405020304" pitchFamily="18" charset="0"/>
              </a:rPr>
              <a:pPr>
                <a:spcBef>
                  <a:spcPct val="0"/>
                </a:spcBef>
                <a:buFontTx/>
                <a:buNone/>
              </a:pPr>
              <a:t>19</a:t>
            </a:fld>
            <a:endParaRPr lang="en-US" altLang="en-US" sz="1200">
              <a:solidFill>
                <a:srgbClr val="898989"/>
              </a:solidFill>
              <a:latin typeface="Times New Roman" panose="02020603050405020304" pitchFamily="18" charset="0"/>
            </a:endParaRPr>
          </a:p>
        </p:txBody>
      </p:sp>
      <p:sp>
        <p:nvSpPr>
          <p:cNvPr id="6" name="Rectangle 2"/>
          <p:cNvSpPr>
            <a:spLocks noGrp="1" noChangeArrowheads="1"/>
          </p:cNvSpPr>
          <p:nvPr>
            <p:ph type="title"/>
          </p:nvPr>
        </p:nvSpPr>
        <p:spPr>
          <a:xfrm>
            <a:off x="552450" y="274640"/>
            <a:ext cx="10801350" cy="554036"/>
          </a:xfrm>
        </p:spPr>
        <p:txBody>
          <a:bodyPr>
            <a:normAutofit/>
          </a:bodyPr>
          <a:lstStyle/>
          <a:p>
            <a:r>
              <a:rPr lang="sq-AL" sz="3200" dirty="0">
                <a:latin typeface="Times New Roman" panose="02020603050405020304" pitchFamily="18" charset="0"/>
                <a:cs typeface="Times New Roman" panose="02020603050405020304" pitchFamily="18" charset="0"/>
              </a:rPr>
              <a:t>Tiparet </a:t>
            </a:r>
            <a:r>
              <a:rPr lang="en-US" sz="3200" dirty="0" err="1">
                <a:latin typeface="Times New Roman" panose="02020603050405020304" pitchFamily="18" charset="0"/>
                <a:cs typeface="Times New Roman" panose="02020603050405020304" pitchFamily="18" charset="0"/>
              </a:rPr>
              <a:t>kryesore</a:t>
            </a:r>
            <a:r>
              <a:rPr lang="en-US" sz="3200" dirty="0">
                <a:latin typeface="Times New Roman" panose="02020603050405020304" pitchFamily="18" charset="0"/>
                <a:cs typeface="Times New Roman" panose="02020603050405020304" pitchFamily="18" charset="0"/>
              </a:rPr>
              <a:t> p</a:t>
            </a:r>
            <a:r>
              <a:rPr lang="sq-AL" sz="3200" dirty="0">
                <a:latin typeface="Times New Roman" panose="02020603050405020304" pitchFamily="18" charset="0"/>
                <a:cs typeface="Times New Roman" panose="02020603050405020304" pitchFamily="18" charset="0"/>
              </a:rPr>
              <a:t>ë</a:t>
            </a:r>
            <a:r>
              <a:rPr lang="en-US" sz="3200" dirty="0">
                <a:latin typeface="Times New Roman" panose="02020603050405020304" pitchFamily="18" charset="0"/>
                <a:cs typeface="Times New Roman" panose="02020603050405020304" pitchFamily="18" charset="0"/>
              </a:rPr>
              <a:t>r</a:t>
            </a:r>
            <a:r>
              <a:rPr lang="sq-AL"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nj</a:t>
            </a:r>
            <a:r>
              <a:rPr lang="sq-AL" sz="3200" dirty="0">
                <a:latin typeface="Times New Roman" panose="02020603050405020304" pitchFamily="18" charset="0"/>
                <a:cs typeface="Times New Roman" panose="02020603050405020304" pitchFamily="18" charset="0"/>
              </a:rPr>
              <a:t>ë </a:t>
            </a:r>
            <a:r>
              <a:rPr lang="en-US" sz="3200" dirty="0" err="1">
                <a:latin typeface="Times New Roman" panose="02020603050405020304" pitchFamily="18" charset="0"/>
                <a:cs typeface="Times New Roman" panose="02020603050405020304" pitchFamily="18" charset="0"/>
              </a:rPr>
              <a:t>informacion</a:t>
            </a:r>
            <a:r>
              <a:rPr lang="sq-AL" sz="3200" dirty="0">
                <a:latin typeface="Times New Roman" panose="02020603050405020304" pitchFamily="18" charset="0"/>
                <a:cs typeface="Times New Roman" panose="02020603050405020304" pitchFamily="18" charset="0"/>
              </a:rPr>
              <a:t> kontabël</a:t>
            </a:r>
            <a:r>
              <a:rPr lang="en-US" sz="3200" dirty="0">
                <a:latin typeface="Times New Roman" panose="02020603050405020304" pitchFamily="18" charset="0"/>
                <a:cs typeface="Times New Roman" panose="02020603050405020304" pitchFamily="18" charset="0"/>
              </a:rPr>
              <a:t> </a:t>
            </a:r>
            <a:r>
              <a:rPr lang="sq-AL" sz="3200" dirty="0">
                <a:latin typeface="Times New Roman" panose="02020603050405020304" pitchFamily="18" charset="0"/>
                <a:cs typeface="Times New Roman" panose="02020603050405020304" pitchFamily="18" charset="0"/>
              </a:rPr>
              <a:t>cilësor</a:t>
            </a:r>
            <a:endParaRPr lang="en-US" altLang="en-US" sz="3200" dirty="0">
              <a:latin typeface="Times New Roman" panose="02020603050405020304" pitchFamily="18" charset="0"/>
            </a:endParaRPr>
          </a:p>
        </p:txBody>
      </p:sp>
    </p:spTree>
    <p:extLst>
      <p:ext uri="{BB962C8B-B14F-4D97-AF65-F5344CB8AC3E}">
        <p14:creationId xmlns:p14="http://schemas.microsoft.com/office/powerpoint/2010/main" val="1709642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74232AC-64CC-446B-A0C8-25BE162E7A95}" type="slidenum">
              <a:rPr lang="en-US" altLang="en-US" sz="1200">
                <a:solidFill>
                  <a:srgbClr val="898989"/>
                </a:solidFill>
                <a:latin typeface="Times New Roman" panose="02020603050405020304" pitchFamily="18" charset="0"/>
              </a:rPr>
              <a:pPr>
                <a:spcBef>
                  <a:spcPct val="0"/>
                </a:spcBef>
                <a:buFontTx/>
                <a:buNone/>
              </a:pPr>
              <a:t>2</a:t>
            </a:fld>
            <a:endParaRPr lang="en-US" altLang="en-US" sz="1200">
              <a:solidFill>
                <a:srgbClr val="898989"/>
              </a:solidFill>
              <a:latin typeface="Times New Roman" panose="02020603050405020304" pitchFamily="18" charset="0"/>
            </a:endParaRPr>
          </a:p>
        </p:txBody>
      </p:sp>
      <p:sp>
        <p:nvSpPr>
          <p:cNvPr id="5123" name="Rectangle 2"/>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400">
              <a:latin typeface="Times New Roman" panose="02020603050405020304" pitchFamily="18" charset="0"/>
            </a:endParaRPr>
          </a:p>
        </p:txBody>
      </p:sp>
      <p:graphicFrame>
        <p:nvGraphicFramePr>
          <p:cNvPr id="5124" name="Object 1"/>
          <p:cNvGraphicFramePr>
            <a:graphicFrameLocks noChangeAspect="1"/>
          </p:cNvGraphicFramePr>
          <p:nvPr>
            <p:extLst>
              <p:ext uri="{D42A27DB-BD31-4B8C-83A1-F6EECF244321}">
                <p14:modId xmlns:p14="http://schemas.microsoft.com/office/powerpoint/2010/main" val="1386206046"/>
              </p:ext>
            </p:extLst>
          </p:nvPr>
        </p:nvGraphicFramePr>
        <p:xfrm>
          <a:off x="381000" y="333375"/>
          <a:ext cx="10785475" cy="5478463"/>
        </p:xfrm>
        <a:graphic>
          <a:graphicData uri="http://schemas.openxmlformats.org/presentationml/2006/ole">
            <mc:AlternateContent xmlns:mc="http://schemas.openxmlformats.org/markup-compatibility/2006">
              <mc:Choice xmlns:v="urn:schemas-microsoft-com:vml" Requires="v">
                <p:oleObj name="Worksheet" r:id="rId2" imgW="6698086" imgH="3573693" progId="Excel.Sheet.8">
                  <p:embed/>
                </p:oleObj>
              </mc:Choice>
              <mc:Fallback>
                <p:oleObj name="Worksheet" r:id="rId2" imgW="6698086" imgH="3573693" progId="Excel.Sheet.8">
                  <p:embed/>
                  <p:pic>
                    <p:nvPicPr>
                      <p:cNvPr id="5124" name="Object 1"/>
                      <p:cNvPicPr>
                        <a:picLocks noChangeAspect="1" noChangeArrowheads="1"/>
                      </p:cNvPicPr>
                      <p:nvPr/>
                    </p:nvPicPr>
                    <p:blipFill>
                      <a:blip r:embed="rId3"/>
                      <a:srcRect/>
                      <a:stretch>
                        <a:fillRect/>
                      </a:stretch>
                    </p:blipFill>
                    <p:spPr bwMode="auto">
                      <a:xfrm>
                        <a:off x="381000" y="333375"/>
                        <a:ext cx="10785475" cy="547846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75681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5" y="971550"/>
            <a:ext cx="11096625" cy="5205413"/>
          </a:xfrm>
        </p:spPr>
        <p:txBody>
          <a:bodyPr>
            <a:normAutofit/>
          </a:bodyPr>
          <a:lstStyle/>
          <a:p>
            <a:pPr algn="just">
              <a:lnSpc>
                <a:spcPct val="80000"/>
              </a:lnSpc>
            </a:pPr>
            <a:r>
              <a:rPr lang="sq-AL" altLang="en-US" dirty="0">
                <a:latin typeface="Times New Roman" panose="02020603050405020304" pitchFamily="18" charset="0"/>
              </a:rPr>
              <a:t>Kufizimi për ofrimin e informatave të rëndësishme dhe të besueshme:</a:t>
            </a:r>
          </a:p>
          <a:p>
            <a:pPr algn="just">
              <a:lnSpc>
                <a:spcPct val="80000"/>
              </a:lnSpc>
              <a:buNone/>
            </a:pPr>
            <a:r>
              <a:rPr lang="sq-AL" altLang="en-US" dirty="0">
                <a:latin typeface="Times New Roman" panose="02020603050405020304" pitchFamily="18" charset="0"/>
              </a:rPr>
              <a:t>	a) Prezantimi me kohë </a:t>
            </a:r>
          </a:p>
          <a:p>
            <a:pPr algn="just">
              <a:lnSpc>
                <a:spcPct val="80000"/>
              </a:lnSpc>
              <a:buNone/>
            </a:pPr>
            <a:r>
              <a:rPr lang="sq-AL" altLang="en-US" dirty="0">
                <a:latin typeface="Times New Roman" panose="02020603050405020304" pitchFamily="18" charset="0"/>
              </a:rPr>
              <a:t>	b) Barasvlerësimi në mes rëndësisë dhe shpenzimeve</a:t>
            </a:r>
          </a:p>
          <a:p>
            <a:pPr algn="just">
              <a:lnSpc>
                <a:spcPct val="80000"/>
              </a:lnSpc>
              <a:buNone/>
            </a:pPr>
            <a:r>
              <a:rPr lang="sq-AL" altLang="en-US" dirty="0">
                <a:latin typeface="Times New Roman" panose="02020603050405020304" pitchFamily="18" charset="0"/>
              </a:rPr>
              <a:t>	c) Barasvlerësimi në mes karakteristikave cilësore</a:t>
            </a:r>
          </a:p>
          <a:p>
            <a:pPr algn="just">
              <a:lnSpc>
                <a:spcPct val="80000"/>
              </a:lnSpc>
              <a:buFontTx/>
              <a:buChar char="•"/>
            </a:pPr>
            <a:endParaRPr lang="en-US" altLang="en-US" dirty="0">
              <a:latin typeface="Times New Roman" panose="02020603050405020304" pitchFamily="18" charset="0"/>
            </a:endParaRPr>
          </a:p>
          <a:p>
            <a:pPr algn="just">
              <a:lnSpc>
                <a:spcPct val="80000"/>
              </a:lnSpc>
              <a:buFontTx/>
              <a:buChar char="•"/>
            </a:pPr>
            <a:r>
              <a:rPr lang="sq-AL" altLang="en-US" dirty="0">
                <a:latin typeface="Times New Roman" panose="02020603050405020304" pitchFamily="18" charset="0"/>
              </a:rPr>
              <a:t>Përgjegjësi e menaxhmentit për raportimin financiar cilësor</a:t>
            </a:r>
            <a:r>
              <a:rPr lang="en-US" altLang="en-US" dirty="0">
                <a:latin typeface="Times New Roman" panose="02020603050405020304" pitchFamily="18" charset="0"/>
              </a:rPr>
              <a:t>:</a:t>
            </a:r>
            <a:endParaRPr lang="sq-AL" altLang="en-US" dirty="0">
              <a:latin typeface="Times New Roman" panose="02020603050405020304" pitchFamily="18" charset="0"/>
            </a:endParaRPr>
          </a:p>
          <a:p>
            <a:pPr algn="just">
              <a:lnSpc>
                <a:spcPct val="80000"/>
              </a:lnSpc>
              <a:buNone/>
            </a:pPr>
            <a:r>
              <a:rPr lang="sq-AL" altLang="en-US" dirty="0">
                <a:latin typeface="Times New Roman" panose="02020603050405020304" pitchFamily="18" charset="0"/>
              </a:rPr>
              <a:t>	-  Shfrytëzuesit, janë të varur nga vullneti i mirë dhe qëndrimi etik i atyre të cilët i përgatisin pasqyrat financiare</a:t>
            </a:r>
          </a:p>
          <a:p>
            <a:pPr algn="just">
              <a:lnSpc>
                <a:spcPct val="80000"/>
              </a:lnSpc>
              <a:buNone/>
            </a:pPr>
            <a:r>
              <a:rPr lang="sq-AL" altLang="en-US" dirty="0">
                <a:latin typeface="Times New Roman" panose="02020603050405020304" pitchFamily="18" charset="0"/>
              </a:rPr>
              <a:t>	- Menaxhmenti i ndërmarrjes është </a:t>
            </a:r>
            <a:r>
              <a:rPr lang="sq-AL" altLang="en-US" u="sng" dirty="0">
                <a:latin typeface="Times New Roman" panose="02020603050405020304" pitchFamily="18" charset="0"/>
              </a:rPr>
              <a:t>përgjegjës kryesor</a:t>
            </a:r>
            <a:r>
              <a:rPr lang="sq-AL" altLang="en-US" dirty="0">
                <a:latin typeface="Times New Roman" panose="02020603050405020304" pitchFamily="18" charset="0"/>
              </a:rPr>
              <a:t> për realitetin e informacionit financiar</a:t>
            </a:r>
          </a:p>
          <a:p>
            <a:endParaRPr lang="en-US" dirty="0"/>
          </a:p>
        </p:txBody>
      </p:sp>
      <p:sp>
        <p:nvSpPr>
          <p:cNvPr id="4" name="Slide Number Placeholder 3"/>
          <p:cNvSpPr>
            <a:spLocks noGrp="1"/>
          </p:cNvSpPr>
          <p:nvPr>
            <p:ph type="sldNum" sz="quarter" idx="12"/>
          </p:nvPr>
        </p:nvSpPr>
        <p:spPr/>
        <p:txBody>
          <a:bodyPr/>
          <a:lstStyle/>
          <a:p>
            <a:fld id="{A4410AFA-09DF-4915-A532-0D1AD02D7E59}" type="slidenum">
              <a:rPr lang="en-US" smtClean="0"/>
              <a:t>20</a:t>
            </a:fld>
            <a:endParaRPr lang="en-US"/>
          </a:p>
        </p:txBody>
      </p:sp>
      <p:sp>
        <p:nvSpPr>
          <p:cNvPr id="5" name="Rectangle 2"/>
          <p:cNvSpPr>
            <a:spLocks noGrp="1" noChangeArrowheads="1"/>
          </p:cNvSpPr>
          <p:nvPr>
            <p:ph type="title"/>
          </p:nvPr>
        </p:nvSpPr>
        <p:spPr>
          <a:xfrm>
            <a:off x="838200" y="365125"/>
            <a:ext cx="10515600" cy="606425"/>
          </a:xfrm>
        </p:spPr>
        <p:txBody>
          <a:bodyPr>
            <a:normAutofit/>
          </a:bodyPr>
          <a:lstStyle/>
          <a:p>
            <a:r>
              <a:rPr lang="sq-AL" sz="3200" dirty="0">
                <a:latin typeface="Times New Roman" panose="02020603050405020304" pitchFamily="18" charset="0"/>
                <a:cs typeface="Times New Roman" panose="02020603050405020304" pitchFamily="18" charset="0"/>
              </a:rPr>
              <a:t>Tiparet </a:t>
            </a:r>
            <a:r>
              <a:rPr lang="en-US" sz="3200" dirty="0" err="1">
                <a:latin typeface="Times New Roman" panose="02020603050405020304" pitchFamily="18" charset="0"/>
                <a:cs typeface="Times New Roman" panose="02020603050405020304" pitchFamily="18" charset="0"/>
              </a:rPr>
              <a:t>kryesore</a:t>
            </a:r>
            <a:r>
              <a:rPr lang="en-US" sz="3200" dirty="0">
                <a:latin typeface="Times New Roman" panose="02020603050405020304" pitchFamily="18" charset="0"/>
                <a:cs typeface="Times New Roman" panose="02020603050405020304" pitchFamily="18" charset="0"/>
              </a:rPr>
              <a:t> p</a:t>
            </a:r>
            <a:r>
              <a:rPr lang="sq-AL" sz="3200" dirty="0">
                <a:latin typeface="Times New Roman" panose="02020603050405020304" pitchFamily="18" charset="0"/>
                <a:cs typeface="Times New Roman" panose="02020603050405020304" pitchFamily="18" charset="0"/>
              </a:rPr>
              <a:t>ë</a:t>
            </a:r>
            <a:r>
              <a:rPr lang="en-US" sz="3200" dirty="0">
                <a:latin typeface="Times New Roman" panose="02020603050405020304" pitchFamily="18" charset="0"/>
                <a:cs typeface="Times New Roman" panose="02020603050405020304" pitchFamily="18" charset="0"/>
              </a:rPr>
              <a:t>r</a:t>
            </a:r>
            <a:r>
              <a:rPr lang="sq-AL"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nj</a:t>
            </a:r>
            <a:r>
              <a:rPr lang="sq-AL" sz="3200" dirty="0">
                <a:latin typeface="Times New Roman" panose="02020603050405020304" pitchFamily="18" charset="0"/>
                <a:cs typeface="Times New Roman" panose="02020603050405020304" pitchFamily="18" charset="0"/>
              </a:rPr>
              <a:t>ë </a:t>
            </a:r>
            <a:r>
              <a:rPr lang="en-US" sz="3200" dirty="0" err="1">
                <a:latin typeface="Times New Roman" panose="02020603050405020304" pitchFamily="18" charset="0"/>
                <a:cs typeface="Times New Roman" panose="02020603050405020304" pitchFamily="18" charset="0"/>
              </a:rPr>
              <a:t>informacion</a:t>
            </a:r>
            <a:r>
              <a:rPr lang="sq-AL" sz="3200" dirty="0">
                <a:latin typeface="Times New Roman" panose="02020603050405020304" pitchFamily="18" charset="0"/>
                <a:cs typeface="Times New Roman" panose="02020603050405020304" pitchFamily="18" charset="0"/>
              </a:rPr>
              <a:t> kontabël</a:t>
            </a:r>
            <a:r>
              <a:rPr lang="en-US" sz="3200" dirty="0">
                <a:latin typeface="Times New Roman" panose="02020603050405020304" pitchFamily="18" charset="0"/>
                <a:cs typeface="Times New Roman" panose="02020603050405020304" pitchFamily="18" charset="0"/>
              </a:rPr>
              <a:t> </a:t>
            </a:r>
            <a:r>
              <a:rPr lang="sq-AL" sz="3200" dirty="0">
                <a:latin typeface="Times New Roman" panose="02020603050405020304" pitchFamily="18" charset="0"/>
                <a:cs typeface="Times New Roman" panose="02020603050405020304" pitchFamily="18" charset="0"/>
              </a:rPr>
              <a:t>cilësor</a:t>
            </a:r>
            <a:endParaRPr lang="en-US" altLang="en-US" sz="3200" dirty="0">
              <a:latin typeface="Times New Roman" panose="02020603050405020304" pitchFamily="18" charset="0"/>
            </a:endParaRPr>
          </a:p>
        </p:txBody>
      </p:sp>
    </p:spTree>
    <p:extLst>
      <p:ext uri="{BB962C8B-B14F-4D97-AF65-F5344CB8AC3E}">
        <p14:creationId xmlns:p14="http://schemas.microsoft.com/office/powerpoint/2010/main" val="1967219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5" y="1076325"/>
            <a:ext cx="11096625" cy="5100638"/>
          </a:xfrm>
        </p:spPr>
        <p:txBody>
          <a:bodyPr>
            <a:normAutofit/>
          </a:bodyPr>
          <a:lstStyle/>
          <a:p>
            <a:pPr algn="just">
              <a:buNone/>
              <a:defRPr/>
            </a:pPr>
            <a:r>
              <a:rPr lang="sq-AL" dirty="0">
                <a:latin typeface="Times New Roman" pitchFamily="18" charset="0"/>
              </a:rPr>
              <a:t>Që të përmbushet ai detyrim, menaxhmenti mbështetet tek: </a:t>
            </a:r>
            <a:endParaRPr lang="en-US" dirty="0">
              <a:latin typeface="Times New Roman" pitchFamily="18" charset="0"/>
            </a:endParaRPr>
          </a:p>
          <a:p>
            <a:pPr marL="514350" indent="-514350" algn="just">
              <a:buFont typeface="+mj-lt"/>
              <a:buAutoNum type="arabicPeriod"/>
              <a:defRPr/>
            </a:pPr>
            <a:r>
              <a:rPr lang="en-US" dirty="0">
                <a:latin typeface="Times New Roman" pitchFamily="18" charset="0"/>
              </a:rPr>
              <a:t>V</a:t>
            </a:r>
            <a:r>
              <a:rPr lang="sq-AL" dirty="0">
                <a:latin typeface="Times New Roman" pitchFamily="18" charset="0"/>
              </a:rPr>
              <a:t>eprimet  e mbësh</a:t>
            </a:r>
            <a:r>
              <a:rPr lang="en-US" dirty="0">
                <a:latin typeface="Times New Roman" pitchFamily="18" charset="0"/>
              </a:rPr>
              <a:t>t</a:t>
            </a:r>
            <a:r>
              <a:rPr lang="sq-AL" dirty="0">
                <a:latin typeface="Times New Roman" pitchFamily="18" charset="0"/>
              </a:rPr>
              <a:t>etura në politikën formale</a:t>
            </a:r>
            <a:r>
              <a:rPr lang="en-US" dirty="0">
                <a:latin typeface="Times New Roman" pitchFamily="18" charset="0"/>
              </a:rPr>
              <a:t>,</a:t>
            </a:r>
            <a:r>
              <a:rPr lang="sq-AL" dirty="0">
                <a:latin typeface="Times New Roman" pitchFamily="18" charset="0"/>
              </a:rPr>
              <a:t> </a:t>
            </a:r>
            <a:r>
              <a:rPr lang="en-US" dirty="0" err="1">
                <a:latin typeface="Times New Roman" pitchFamily="18" charset="0"/>
              </a:rPr>
              <a:t>që</a:t>
            </a:r>
            <a:r>
              <a:rPr lang="en-US" dirty="0">
                <a:latin typeface="Times New Roman" pitchFamily="18" charset="0"/>
              </a:rPr>
              <a:t> </a:t>
            </a:r>
            <a:r>
              <a:rPr lang="sq-AL" dirty="0">
                <a:latin typeface="Times New Roman" pitchFamily="18" charset="0"/>
              </a:rPr>
              <a:t>duhet t</a:t>
            </a:r>
            <a:r>
              <a:rPr lang="en-US" dirty="0">
                <a:latin typeface="Times New Roman" pitchFamily="18" charset="0"/>
              </a:rPr>
              <a:t>ë </a:t>
            </a:r>
            <a:r>
              <a:rPr lang="sq-AL" dirty="0">
                <a:latin typeface="Times New Roman" pitchFamily="18" charset="0"/>
              </a:rPr>
              <a:t>zbatohe</a:t>
            </a:r>
            <a:r>
              <a:rPr lang="en-US" dirty="0">
                <a:latin typeface="Times New Roman" pitchFamily="18" charset="0"/>
              </a:rPr>
              <a:t>n</a:t>
            </a:r>
            <a:r>
              <a:rPr lang="sq-AL" dirty="0">
                <a:latin typeface="Times New Roman" pitchFamily="18" charset="0"/>
              </a:rPr>
              <a:t> n</a:t>
            </a:r>
            <a:r>
              <a:rPr lang="en-US" dirty="0" err="1">
                <a:latin typeface="Times New Roman" pitchFamily="18" charset="0"/>
              </a:rPr>
              <a:t>ga</a:t>
            </a:r>
            <a:r>
              <a:rPr lang="sq-AL" dirty="0">
                <a:latin typeface="Times New Roman" pitchFamily="18" charset="0"/>
              </a:rPr>
              <a:t> organizat</a:t>
            </a:r>
            <a:r>
              <a:rPr lang="en-US" dirty="0">
                <a:latin typeface="Times New Roman" pitchFamily="18" charset="0"/>
              </a:rPr>
              <a:t>a</a:t>
            </a:r>
            <a:r>
              <a:rPr lang="sq-AL" dirty="0">
                <a:latin typeface="Times New Roman" pitchFamily="18" charset="0"/>
              </a:rPr>
              <a:t>; </a:t>
            </a:r>
            <a:endParaRPr lang="en-US" dirty="0">
              <a:latin typeface="Times New Roman" pitchFamily="18" charset="0"/>
            </a:endParaRPr>
          </a:p>
          <a:p>
            <a:pPr marL="514350" indent="-514350" algn="just">
              <a:buFont typeface="+mj-lt"/>
              <a:buAutoNum type="arabicPeriod"/>
              <a:defRPr/>
            </a:pPr>
            <a:r>
              <a:rPr lang="en-US" dirty="0">
                <a:latin typeface="Times New Roman" pitchFamily="18" charset="0"/>
              </a:rPr>
              <a:t>S</a:t>
            </a:r>
            <a:r>
              <a:rPr lang="sq-AL" dirty="0">
                <a:latin typeface="Times New Roman" pitchFamily="18" charset="0"/>
              </a:rPr>
              <a:t>istemi i brendshëm i kontrollës së besueshme; </a:t>
            </a:r>
            <a:r>
              <a:rPr lang="en-US" dirty="0" err="1">
                <a:latin typeface="Times New Roman" pitchFamily="18" charset="0"/>
              </a:rPr>
              <a:t>dhe</a:t>
            </a:r>
            <a:endParaRPr lang="en-US" dirty="0">
              <a:latin typeface="Times New Roman" pitchFamily="18" charset="0"/>
            </a:endParaRPr>
          </a:p>
          <a:p>
            <a:pPr marL="514350" indent="-514350" algn="just">
              <a:buFont typeface="+mj-lt"/>
              <a:buAutoNum type="arabicPeriod"/>
              <a:defRPr/>
            </a:pPr>
            <a:r>
              <a:rPr lang="en-US" dirty="0">
                <a:latin typeface="Times New Roman" pitchFamily="18" charset="0"/>
              </a:rPr>
              <a:t>F</a:t>
            </a:r>
            <a:r>
              <a:rPr lang="sq-AL" dirty="0">
                <a:latin typeface="Times New Roman" pitchFamily="18" charset="0"/>
              </a:rPr>
              <a:t>unksionimi i auditimit të brendshëm </a:t>
            </a:r>
          </a:p>
          <a:p>
            <a:endParaRPr lang="en-US" dirty="0"/>
          </a:p>
        </p:txBody>
      </p:sp>
      <p:sp>
        <p:nvSpPr>
          <p:cNvPr id="4" name="Slide Number Placeholder 3"/>
          <p:cNvSpPr>
            <a:spLocks noGrp="1"/>
          </p:cNvSpPr>
          <p:nvPr>
            <p:ph type="sldNum" sz="quarter" idx="12"/>
          </p:nvPr>
        </p:nvSpPr>
        <p:spPr/>
        <p:txBody>
          <a:bodyPr/>
          <a:lstStyle/>
          <a:p>
            <a:fld id="{A4410AFA-09DF-4915-A532-0D1AD02D7E59}" type="slidenum">
              <a:rPr lang="en-US" smtClean="0"/>
              <a:t>21</a:t>
            </a:fld>
            <a:endParaRPr lang="en-US"/>
          </a:p>
        </p:txBody>
      </p:sp>
      <p:sp>
        <p:nvSpPr>
          <p:cNvPr id="5" name="Rectangle 2"/>
          <p:cNvSpPr>
            <a:spLocks noGrp="1" noChangeArrowheads="1"/>
          </p:cNvSpPr>
          <p:nvPr>
            <p:ph type="title"/>
          </p:nvPr>
        </p:nvSpPr>
        <p:spPr>
          <a:xfrm>
            <a:off x="838200" y="365125"/>
            <a:ext cx="10515600" cy="606425"/>
          </a:xfrm>
        </p:spPr>
        <p:style>
          <a:lnRef idx="2">
            <a:schemeClr val="dk1"/>
          </a:lnRef>
          <a:fillRef idx="1">
            <a:schemeClr val="lt1"/>
          </a:fillRef>
          <a:effectRef idx="0">
            <a:schemeClr val="dk1"/>
          </a:effectRef>
          <a:fontRef idx="minor">
            <a:schemeClr val="dk1"/>
          </a:fontRef>
        </p:style>
        <p:txBody>
          <a:bodyPr>
            <a:normAutofit/>
          </a:bodyPr>
          <a:lstStyle/>
          <a:p>
            <a:r>
              <a:rPr lang="sq-AL" sz="3200" dirty="0">
                <a:latin typeface="Times New Roman" panose="02020603050405020304" pitchFamily="18" charset="0"/>
                <a:cs typeface="Times New Roman" panose="02020603050405020304" pitchFamily="18" charset="0"/>
              </a:rPr>
              <a:t>Tiparet </a:t>
            </a:r>
            <a:r>
              <a:rPr lang="en-US" sz="3200" dirty="0" err="1">
                <a:latin typeface="Times New Roman" panose="02020603050405020304" pitchFamily="18" charset="0"/>
                <a:cs typeface="Times New Roman" panose="02020603050405020304" pitchFamily="18" charset="0"/>
              </a:rPr>
              <a:t>kryesore</a:t>
            </a:r>
            <a:r>
              <a:rPr lang="en-US" sz="3200" dirty="0">
                <a:latin typeface="Times New Roman" panose="02020603050405020304" pitchFamily="18" charset="0"/>
                <a:cs typeface="Times New Roman" panose="02020603050405020304" pitchFamily="18" charset="0"/>
              </a:rPr>
              <a:t> p</a:t>
            </a:r>
            <a:r>
              <a:rPr lang="sq-AL" sz="3200" dirty="0">
                <a:latin typeface="Times New Roman" panose="02020603050405020304" pitchFamily="18" charset="0"/>
                <a:cs typeface="Times New Roman" panose="02020603050405020304" pitchFamily="18" charset="0"/>
              </a:rPr>
              <a:t>ë</a:t>
            </a:r>
            <a:r>
              <a:rPr lang="en-US" sz="3200" dirty="0">
                <a:latin typeface="Times New Roman" panose="02020603050405020304" pitchFamily="18" charset="0"/>
                <a:cs typeface="Times New Roman" panose="02020603050405020304" pitchFamily="18" charset="0"/>
              </a:rPr>
              <a:t>r</a:t>
            </a:r>
            <a:r>
              <a:rPr lang="sq-AL"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nj</a:t>
            </a:r>
            <a:r>
              <a:rPr lang="sq-AL" sz="3200" dirty="0">
                <a:latin typeface="Times New Roman" panose="02020603050405020304" pitchFamily="18" charset="0"/>
                <a:cs typeface="Times New Roman" panose="02020603050405020304" pitchFamily="18" charset="0"/>
              </a:rPr>
              <a:t>ë </a:t>
            </a:r>
            <a:r>
              <a:rPr lang="en-US" sz="3200" dirty="0" err="1">
                <a:latin typeface="Times New Roman" panose="02020603050405020304" pitchFamily="18" charset="0"/>
                <a:cs typeface="Times New Roman" panose="02020603050405020304" pitchFamily="18" charset="0"/>
              </a:rPr>
              <a:t>informacion</a:t>
            </a:r>
            <a:r>
              <a:rPr lang="sq-AL" sz="3200" dirty="0">
                <a:latin typeface="Times New Roman" panose="02020603050405020304" pitchFamily="18" charset="0"/>
                <a:cs typeface="Times New Roman" panose="02020603050405020304" pitchFamily="18" charset="0"/>
              </a:rPr>
              <a:t> kontabël</a:t>
            </a:r>
            <a:r>
              <a:rPr lang="en-US" sz="3200" dirty="0">
                <a:latin typeface="Times New Roman" panose="02020603050405020304" pitchFamily="18" charset="0"/>
                <a:cs typeface="Times New Roman" panose="02020603050405020304" pitchFamily="18" charset="0"/>
              </a:rPr>
              <a:t> </a:t>
            </a:r>
            <a:r>
              <a:rPr lang="sq-AL" sz="3200" dirty="0">
                <a:latin typeface="Times New Roman" panose="02020603050405020304" pitchFamily="18" charset="0"/>
                <a:cs typeface="Times New Roman" panose="02020603050405020304" pitchFamily="18" charset="0"/>
              </a:rPr>
              <a:t>cilësor</a:t>
            </a:r>
            <a:endParaRPr lang="en-US" altLang="en-US" sz="3200" dirty="0">
              <a:latin typeface="Times New Roman" panose="02020603050405020304" pitchFamily="18" charset="0"/>
            </a:endParaRPr>
          </a:p>
        </p:txBody>
      </p:sp>
    </p:spTree>
    <p:extLst>
      <p:ext uri="{BB962C8B-B14F-4D97-AF65-F5344CB8AC3E}">
        <p14:creationId xmlns:p14="http://schemas.microsoft.com/office/powerpoint/2010/main" val="4208325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5" y="1076325"/>
            <a:ext cx="11096625" cy="5100638"/>
          </a:xfrm>
        </p:spPr>
        <p:txBody>
          <a:bodyPr>
            <a:normAutofit/>
          </a:bodyPr>
          <a:lstStyle/>
          <a:p>
            <a:pPr algn="just">
              <a:buNone/>
              <a:defRPr/>
            </a:pPr>
            <a:r>
              <a:rPr lang="en-US" dirty="0" err="1">
                <a:latin typeface="Times New Roman" pitchFamily="18" charset="0"/>
              </a:rPr>
              <a:t>Sfidat</a:t>
            </a:r>
            <a:r>
              <a:rPr lang="en-US" dirty="0">
                <a:latin typeface="Times New Roman" pitchFamily="18" charset="0"/>
              </a:rPr>
              <a:t> e </a:t>
            </a:r>
            <a:r>
              <a:rPr lang="en-US" dirty="0" err="1">
                <a:latin typeface="Times New Roman" pitchFamily="18" charset="0"/>
              </a:rPr>
              <a:t>kohës</a:t>
            </a:r>
            <a:r>
              <a:rPr lang="en-US" dirty="0">
                <a:latin typeface="Times New Roman" pitchFamily="18" charset="0"/>
              </a:rPr>
              <a:t> </a:t>
            </a:r>
            <a:r>
              <a:rPr lang="en-US" dirty="0" err="1">
                <a:latin typeface="Times New Roman" pitchFamily="18" charset="0"/>
              </a:rPr>
              <a:t>janë</a:t>
            </a:r>
            <a:r>
              <a:rPr lang="sq-AL" dirty="0">
                <a:latin typeface="Times New Roman" pitchFamily="18" charset="0"/>
              </a:rPr>
              <a:t>: </a:t>
            </a:r>
            <a:endParaRPr lang="en-US" dirty="0">
              <a:latin typeface="Times New Roman" pitchFamily="18" charset="0"/>
            </a:endParaRPr>
          </a:p>
          <a:p>
            <a:pPr marL="514350" indent="-514350" algn="just">
              <a:buFont typeface="+mj-lt"/>
              <a:buAutoNum type="arabicPeriod"/>
              <a:defRPr/>
            </a:pPr>
            <a:r>
              <a:rPr lang="en-US" dirty="0" err="1">
                <a:latin typeface="Times New Roman" pitchFamily="18" charset="0"/>
              </a:rPr>
              <a:t>Raportimi</a:t>
            </a:r>
            <a:r>
              <a:rPr lang="en-US" dirty="0">
                <a:latin typeface="Times New Roman" pitchFamily="18" charset="0"/>
              </a:rPr>
              <a:t> </a:t>
            </a:r>
            <a:r>
              <a:rPr lang="en-US" dirty="0" err="1">
                <a:latin typeface="Times New Roman" pitchFamily="18" charset="0"/>
              </a:rPr>
              <a:t>i</a:t>
            </a:r>
            <a:r>
              <a:rPr lang="en-US" dirty="0">
                <a:latin typeface="Times New Roman" pitchFamily="18" charset="0"/>
              </a:rPr>
              <a:t> </a:t>
            </a:r>
            <a:r>
              <a:rPr lang="en-US" dirty="0" err="1">
                <a:latin typeface="Times New Roman" pitchFamily="18" charset="0"/>
              </a:rPr>
              <a:t>të</a:t>
            </a:r>
            <a:r>
              <a:rPr lang="en-US" dirty="0">
                <a:latin typeface="Times New Roman" pitchFamily="18" charset="0"/>
              </a:rPr>
              <a:t> </a:t>
            </a:r>
            <a:r>
              <a:rPr lang="en-US" dirty="0" err="1">
                <a:latin typeface="Times New Roman" pitchFamily="18" charset="0"/>
              </a:rPr>
              <a:t>dhënave</a:t>
            </a:r>
            <a:r>
              <a:rPr lang="en-US" dirty="0">
                <a:latin typeface="Times New Roman" pitchFamily="18" charset="0"/>
              </a:rPr>
              <a:t> </a:t>
            </a:r>
            <a:r>
              <a:rPr lang="en-US" dirty="0" err="1">
                <a:latin typeface="Times New Roman" pitchFamily="18" charset="0"/>
              </a:rPr>
              <a:t>jofinanciare</a:t>
            </a:r>
            <a:r>
              <a:rPr lang="sq-AL" dirty="0">
                <a:latin typeface="Times New Roman" pitchFamily="18" charset="0"/>
              </a:rPr>
              <a:t> </a:t>
            </a:r>
            <a:endParaRPr lang="en-US" dirty="0">
              <a:latin typeface="Times New Roman" pitchFamily="18" charset="0"/>
            </a:endParaRPr>
          </a:p>
          <a:p>
            <a:pPr marL="514350" indent="-514350" algn="just">
              <a:buFont typeface="+mj-lt"/>
              <a:buAutoNum type="arabicPeriod"/>
              <a:defRPr/>
            </a:pPr>
            <a:r>
              <a:rPr lang="en-US" dirty="0" err="1">
                <a:latin typeface="Times New Roman" pitchFamily="18" charset="0"/>
              </a:rPr>
              <a:t>Raportimi</a:t>
            </a:r>
            <a:r>
              <a:rPr lang="en-US" dirty="0">
                <a:latin typeface="Times New Roman" pitchFamily="18" charset="0"/>
              </a:rPr>
              <a:t> </a:t>
            </a:r>
            <a:r>
              <a:rPr lang="en-US" dirty="0" err="1">
                <a:latin typeface="Times New Roman" pitchFamily="18" charset="0"/>
              </a:rPr>
              <a:t>i</a:t>
            </a:r>
            <a:r>
              <a:rPr lang="en-US" dirty="0">
                <a:latin typeface="Times New Roman" pitchFamily="18" charset="0"/>
              </a:rPr>
              <a:t> </a:t>
            </a:r>
            <a:r>
              <a:rPr lang="en-US" dirty="0" err="1">
                <a:latin typeface="Times New Roman" pitchFamily="18" charset="0"/>
              </a:rPr>
              <a:t>qëndrueshëm</a:t>
            </a:r>
            <a:endParaRPr lang="en-US" dirty="0">
              <a:latin typeface="Times New Roman" pitchFamily="18" charset="0"/>
            </a:endParaRPr>
          </a:p>
          <a:p>
            <a:pPr marL="514350" indent="-514350" algn="just">
              <a:buFont typeface="+mj-lt"/>
              <a:buAutoNum type="arabicPeriod"/>
              <a:defRPr/>
            </a:pPr>
            <a:r>
              <a:rPr lang="en-US" dirty="0" err="1">
                <a:latin typeface="Times New Roman" pitchFamily="18" charset="0"/>
              </a:rPr>
              <a:t>Raportimi</a:t>
            </a:r>
            <a:r>
              <a:rPr lang="en-US" dirty="0">
                <a:latin typeface="Times New Roman" pitchFamily="18" charset="0"/>
              </a:rPr>
              <a:t> </a:t>
            </a:r>
            <a:r>
              <a:rPr lang="en-US" dirty="0" err="1">
                <a:latin typeface="Times New Roman" pitchFamily="18" charset="0"/>
              </a:rPr>
              <a:t>i</a:t>
            </a:r>
            <a:r>
              <a:rPr lang="en-US" dirty="0">
                <a:latin typeface="Times New Roman" pitchFamily="18" charset="0"/>
              </a:rPr>
              <a:t> </a:t>
            </a:r>
            <a:r>
              <a:rPr lang="en-US" dirty="0" err="1">
                <a:latin typeface="Times New Roman" pitchFamily="18" charset="0"/>
              </a:rPr>
              <a:t>drejtë</a:t>
            </a:r>
            <a:r>
              <a:rPr lang="en-US" dirty="0">
                <a:latin typeface="Times New Roman" pitchFamily="18" charset="0"/>
              </a:rPr>
              <a:t> </a:t>
            </a:r>
            <a:r>
              <a:rPr lang="en-US" dirty="0" err="1">
                <a:latin typeface="Times New Roman" pitchFamily="18" charset="0"/>
              </a:rPr>
              <a:t>i</a:t>
            </a:r>
            <a:r>
              <a:rPr lang="en-US" dirty="0">
                <a:latin typeface="Times New Roman" pitchFamily="18" charset="0"/>
              </a:rPr>
              <a:t> </a:t>
            </a:r>
            <a:r>
              <a:rPr lang="en-US" dirty="0" err="1">
                <a:latin typeface="Times New Roman" pitchFamily="18" charset="0"/>
              </a:rPr>
              <a:t>paprekshmërive</a:t>
            </a:r>
            <a:endParaRPr lang="en-US" dirty="0">
              <a:latin typeface="Times New Roman" pitchFamily="18" charset="0"/>
            </a:endParaRPr>
          </a:p>
          <a:p>
            <a:pPr marL="514350" indent="-514350" algn="just">
              <a:buFont typeface="+mj-lt"/>
              <a:buAutoNum type="arabicPeriod"/>
              <a:defRPr/>
            </a:pPr>
            <a:r>
              <a:rPr lang="en-US" dirty="0" err="1">
                <a:latin typeface="Times New Roman" pitchFamily="18" charset="0"/>
              </a:rPr>
              <a:t>Raportimi</a:t>
            </a:r>
            <a:r>
              <a:rPr lang="en-US" dirty="0">
                <a:latin typeface="Times New Roman" pitchFamily="18" charset="0"/>
              </a:rPr>
              <a:t> </a:t>
            </a:r>
            <a:r>
              <a:rPr lang="en-US" dirty="0" err="1">
                <a:latin typeface="Times New Roman" pitchFamily="18" charset="0"/>
              </a:rPr>
              <a:t>mjedisor</a:t>
            </a:r>
            <a:endParaRPr lang="en-US" dirty="0">
              <a:latin typeface="Times New Roman" pitchFamily="18" charset="0"/>
            </a:endParaRPr>
          </a:p>
          <a:p>
            <a:pPr marL="514350" indent="-514350" algn="just">
              <a:buFont typeface="+mj-lt"/>
              <a:buAutoNum type="arabicPeriod"/>
              <a:defRPr/>
            </a:pPr>
            <a:r>
              <a:rPr lang="en-US" dirty="0" err="1">
                <a:latin typeface="Times New Roman" pitchFamily="18" charset="0"/>
              </a:rPr>
              <a:t>Raportimi</a:t>
            </a:r>
            <a:r>
              <a:rPr lang="en-US" dirty="0">
                <a:latin typeface="Times New Roman" pitchFamily="18" charset="0"/>
              </a:rPr>
              <a:t> me </a:t>
            </a:r>
            <a:r>
              <a:rPr lang="en-US" dirty="0" err="1">
                <a:latin typeface="Times New Roman" pitchFamily="18" charset="0"/>
              </a:rPr>
              <a:t>kohë</a:t>
            </a:r>
            <a:endParaRPr lang="en-US" dirty="0">
              <a:latin typeface="Times New Roman" pitchFamily="18" charset="0"/>
            </a:endParaRPr>
          </a:p>
          <a:p>
            <a:pPr marL="514350" indent="-514350" algn="just">
              <a:buFont typeface="+mj-lt"/>
              <a:buAutoNum type="arabicPeriod"/>
              <a:defRPr/>
            </a:pPr>
            <a:r>
              <a:rPr lang="en-US" dirty="0" err="1">
                <a:latin typeface="Times New Roman" pitchFamily="18" charset="0"/>
              </a:rPr>
              <a:t>Shpalosja</a:t>
            </a:r>
            <a:r>
              <a:rPr lang="en-US" dirty="0">
                <a:latin typeface="Times New Roman" pitchFamily="18" charset="0"/>
              </a:rPr>
              <a:t> </a:t>
            </a:r>
            <a:r>
              <a:rPr lang="en-US" dirty="0" err="1">
                <a:latin typeface="Times New Roman" pitchFamily="18" charset="0"/>
              </a:rPr>
              <a:t>vullnetare</a:t>
            </a:r>
            <a:endParaRPr lang="en-US" dirty="0">
              <a:latin typeface="Times New Roman" pitchFamily="18" charset="0"/>
            </a:endParaRPr>
          </a:p>
          <a:p>
            <a:pPr marL="514350" indent="-514350" algn="just">
              <a:buFont typeface="+mj-lt"/>
              <a:buAutoNum type="arabicPeriod"/>
              <a:defRPr/>
            </a:pPr>
            <a:r>
              <a:rPr lang="en-US" dirty="0" err="1">
                <a:latin typeface="Times New Roman" pitchFamily="18" charset="0"/>
              </a:rPr>
              <a:t>Qasja</a:t>
            </a:r>
            <a:r>
              <a:rPr lang="en-US" dirty="0">
                <a:latin typeface="Times New Roman" pitchFamily="18" charset="0"/>
              </a:rPr>
              <a:t> e </a:t>
            </a:r>
            <a:r>
              <a:rPr lang="en-US" dirty="0" err="1">
                <a:latin typeface="Times New Roman" pitchFamily="18" charset="0"/>
              </a:rPr>
              <a:t>lehtë</a:t>
            </a:r>
            <a:endParaRPr lang="en-US" dirty="0">
              <a:latin typeface="Times New Roman" pitchFamily="18" charset="0"/>
            </a:endParaRPr>
          </a:p>
          <a:p>
            <a:pPr marL="514350" indent="-514350" algn="just">
              <a:buFont typeface="+mj-lt"/>
              <a:buAutoNum type="arabicPeriod"/>
              <a:defRPr/>
            </a:pPr>
            <a:r>
              <a:rPr lang="en-US" dirty="0" err="1">
                <a:latin typeface="Times New Roman" pitchFamily="18" charset="0"/>
              </a:rPr>
              <a:t>Informata</a:t>
            </a:r>
            <a:r>
              <a:rPr lang="en-US" dirty="0">
                <a:latin typeface="Times New Roman" pitchFamily="18" charset="0"/>
              </a:rPr>
              <a:t> </a:t>
            </a:r>
            <a:r>
              <a:rPr lang="en-US" dirty="0" err="1">
                <a:latin typeface="Times New Roman" pitchFamily="18" charset="0"/>
              </a:rPr>
              <a:t>plotësuese</a:t>
            </a:r>
            <a:endParaRPr lang="en-US" dirty="0"/>
          </a:p>
        </p:txBody>
      </p:sp>
      <p:sp>
        <p:nvSpPr>
          <p:cNvPr id="4" name="Slide Number Placeholder 3"/>
          <p:cNvSpPr>
            <a:spLocks noGrp="1"/>
          </p:cNvSpPr>
          <p:nvPr>
            <p:ph type="sldNum" sz="quarter" idx="12"/>
          </p:nvPr>
        </p:nvSpPr>
        <p:spPr/>
        <p:txBody>
          <a:bodyPr/>
          <a:lstStyle/>
          <a:p>
            <a:fld id="{A4410AFA-09DF-4915-A532-0D1AD02D7E59}" type="slidenum">
              <a:rPr lang="en-US" smtClean="0"/>
              <a:t>22</a:t>
            </a:fld>
            <a:endParaRPr lang="en-US"/>
          </a:p>
        </p:txBody>
      </p:sp>
      <p:sp>
        <p:nvSpPr>
          <p:cNvPr id="5" name="Rectangle 2"/>
          <p:cNvSpPr>
            <a:spLocks noGrp="1" noChangeArrowheads="1"/>
          </p:cNvSpPr>
          <p:nvPr>
            <p:ph type="title"/>
          </p:nvPr>
        </p:nvSpPr>
        <p:spPr>
          <a:xfrm>
            <a:off x="838200" y="365125"/>
            <a:ext cx="10515600" cy="606425"/>
          </a:xfrm>
        </p:spPr>
        <p:style>
          <a:lnRef idx="2">
            <a:schemeClr val="dk1"/>
          </a:lnRef>
          <a:fillRef idx="1">
            <a:schemeClr val="lt1"/>
          </a:fillRef>
          <a:effectRef idx="0">
            <a:schemeClr val="dk1"/>
          </a:effectRef>
          <a:fontRef idx="minor">
            <a:schemeClr val="dk1"/>
          </a:fontRef>
        </p:style>
        <p:txBody>
          <a:bodyPr>
            <a:normAutofit/>
          </a:bodyPr>
          <a:lstStyle/>
          <a:p>
            <a:r>
              <a:rPr lang="it-IT" sz="3200" dirty="0">
                <a:latin typeface="Times New Roman" pitchFamily="18" charset="0"/>
              </a:rPr>
              <a:t>Sfidat e raportimit </a:t>
            </a:r>
            <a:r>
              <a:rPr lang="sl-SI" sz="3200" dirty="0">
                <a:latin typeface="Times New Roman" pitchFamily="18" charset="0"/>
              </a:rPr>
              <a:t>finan</a:t>
            </a:r>
            <a:r>
              <a:rPr lang="en-US" sz="3200" dirty="0">
                <a:latin typeface="Times New Roman" pitchFamily="18" charset="0"/>
              </a:rPr>
              <a:t>c</a:t>
            </a:r>
            <a:r>
              <a:rPr lang="sl-SI" sz="3200" dirty="0">
                <a:latin typeface="Times New Roman" pitchFamily="18" charset="0"/>
              </a:rPr>
              <a:t>ia</a:t>
            </a:r>
            <a:r>
              <a:rPr lang="en-US" sz="3200" dirty="0">
                <a:latin typeface="Times New Roman" pitchFamily="18" charset="0"/>
              </a:rPr>
              <a:t>r</a:t>
            </a:r>
            <a:endParaRPr lang="en-US" altLang="en-US" sz="3200" dirty="0">
              <a:latin typeface="Times New Roman" panose="02020603050405020304" pitchFamily="18" charset="0"/>
            </a:endParaRPr>
          </a:p>
        </p:txBody>
      </p:sp>
    </p:spTree>
    <p:extLst>
      <p:ext uri="{BB962C8B-B14F-4D97-AF65-F5344CB8AC3E}">
        <p14:creationId xmlns:p14="http://schemas.microsoft.com/office/powerpoint/2010/main" val="27170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42950" y="274639"/>
            <a:ext cx="9467850" cy="706437"/>
          </a:xfrm>
        </p:spPr>
        <p:txBody>
          <a:bodyPr>
            <a:normAutofit fontScale="90000"/>
          </a:bodyPr>
          <a:lstStyle/>
          <a:p>
            <a:pPr eaLnBrk="1" hangingPunct="1"/>
            <a:r>
              <a:rPr lang="sq-AL" altLang="en-US" sz="2800" b="1" dirty="0">
                <a:latin typeface="Times New Roman" panose="02020603050405020304" pitchFamily="18" charset="0"/>
                <a:cs typeface="Times New Roman" panose="02020603050405020304" pitchFamily="18" charset="0"/>
              </a:rPr>
              <a:t>Organizimi i sistemit të kontabilitetit dhe </a:t>
            </a:r>
            <a:r>
              <a:rPr lang="en-US" altLang="en-US" sz="2800" b="1" dirty="0">
                <a:latin typeface="Times New Roman" panose="02020603050405020304" pitchFamily="18" charset="0"/>
                <a:cs typeface="Times New Roman" panose="02020603050405020304" pitchFamily="18" charset="0"/>
              </a:rPr>
              <a:t>r</a:t>
            </a:r>
            <a:r>
              <a:rPr lang="sq-AL" altLang="en-US" sz="2800" b="1" dirty="0">
                <a:latin typeface="Times New Roman" panose="02020603050405020304" pitchFamily="18" charset="0"/>
                <a:cs typeface="Times New Roman" panose="02020603050405020304" pitchFamily="18" charset="0"/>
              </a:rPr>
              <a:t>aportimit financiar</a:t>
            </a:r>
            <a:endParaRPr lang="en-US" altLang="en-US" sz="2800" b="1" dirty="0">
              <a:latin typeface="Times New Roman" panose="02020603050405020304" pitchFamily="18" charset="0"/>
              <a:cs typeface="Times New Roman" panose="02020603050405020304" pitchFamily="18" charset="0"/>
            </a:endParaRPr>
          </a:p>
        </p:txBody>
      </p:sp>
      <p:sp>
        <p:nvSpPr>
          <p:cNvPr id="23555" name="Rectangle 3"/>
          <p:cNvSpPr>
            <a:spLocks noGrp="1" noChangeArrowheads="1"/>
          </p:cNvSpPr>
          <p:nvPr>
            <p:ph idx="1"/>
          </p:nvPr>
        </p:nvSpPr>
        <p:spPr>
          <a:xfrm>
            <a:off x="542925" y="1484314"/>
            <a:ext cx="9667875" cy="4897437"/>
          </a:xfrm>
        </p:spPr>
        <p:txBody>
          <a:bodyPr/>
          <a:lstStyle/>
          <a:p>
            <a:pPr eaLnBrk="1" hangingPunct="1">
              <a:lnSpc>
                <a:spcPct val="80000"/>
              </a:lnSpc>
              <a:buFont typeface="Wingdings" panose="05000000000000000000" pitchFamily="2" charset="2"/>
              <a:buNone/>
            </a:pPr>
            <a:r>
              <a:rPr lang="sq-AL" altLang="en-US" b="1" i="1" dirty="0"/>
              <a:t>Librat afarist të detyruesve të tatimit në fitim</a:t>
            </a:r>
          </a:p>
          <a:p>
            <a:pPr eaLnBrk="1" hangingPunct="1">
              <a:lnSpc>
                <a:spcPct val="80000"/>
              </a:lnSpc>
            </a:pPr>
            <a:r>
              <a:rPr lang="sq-AL" altLang="en-US" sz="2400" dirty="0"/>
              <a:t> libri i të hyrave dhe të dalave</a:t>
            </a:r>
          </a:p>
          <a:p>
            <a:pPr eaLnBrk="1" hangingPunct="1">
              <a:lnSpc>
                <a:spcPct val="80000"/>
              </a:lnSpc>
            </a:pPr>
            <a:r>
              <a:rPr lang="sq-AL" altLang="en-US" sz="2400" dirty="0"/>
              <a:t> libri i qarkullimit,</a:t>
            </a:r>
          </a:p>
          <a:p>
            <a:pPr eaLnBrk="1" hangingPunct="1">
              <a:lnSpc>
                <a:spcPct val="80000"/>
              </a:lnSpc>
            </a:pPr>
            <a:r>
              <a:rPr lang="sq-AL" altLang="en-US" sz="2400" dirty="0"/>
              <a:t> evidenca e kërkesave dhe detyrimeve dhe</a:t>
            </a:r>
          </a:p>
          <a:p>
            <a:pPr eaLnBrk="1" hangingPunct="1">
              <a:lnSpc>
                <a:spcPct val="80000"/>
              </a:lnSpc>
            </a:pPr>
            <a:r>
              <a:rPr lang="sq-AL" altLang="en-US" sz="2400" dirty="0"/>
              <a:t> regjistri i pasurisë së përhershme</a:t>
            </a:r>
          </a:p>
          <a:p>
            <a:pPr eaLnBrk="1" hangingPunct="1">
              <a:lnSpc>
                <a:spcPct val="80000"/>
              </a:lnSpc>
              <a:buFont typeface="Wingdings" panose="05000000000000000000" pitchFamily="2" charset="2"/>
              <a:buNone/>
            </a:pPr>
            <a:endParaRPr lang="en-US" altLang="en-US" b="1" i="1" dirty="0"/>
          </a:p>
          <a:p>
            <a:pPr eaLnBrk="1" hangingPunct="1">
              <a:lnSpc>
                <a:spcPct val="80000"/>
              </a:lnSpc>
              <a:buFont typeface="Wingdings" panose="05000000000000000000" pitchFamily="2" charset="2"/>
              <a:buNone/>
            </a:pPr>
            <a:r>
              <a:rPr lang="sq-AL" altLang="en-US" b="1" i="1" dirty="0"/>
              <a:t>Obliguesit e TVSH detyrohen të mbajnë:</a:t>
            </a:r>
          </a:p>
          <a:p>
            <a:pPr eaLnBrk="1" hangingPunct="1">
              <a:lnSpc>
                <a:spcPct val="80000"/>
              </a:lnSpc>
            </a:pPr>
            <a:r>
              <a:rPr lang="sq-AL" altLang="en-US" sz="2400" dirty="0"/>
              <a:t> librin e faturave dalëse,</a:t>
            </a:r>
          </a:p>
          <a:p>
            <a:pPr eaLnBrk="1" hangingPunct="1">
              <a:lnSpc>
                <a:spcPct val="80000"/>
              </a:lnSpc>
            </a:pPr>
            <a:r>
              <a:rPr lang="sq-AL" altLang="en-US" sz="2400" dirty="0"/>
              <a:t> librin e faturave hyrëse,</a:t>
            </a:r>
          </a:p>
          <a:p>
            <a:pPr eaLnBrk="1" hangingPunct="1">
              <a:lnSpc>
                <a:spcPct val="80000"/>
              </a:lnSpc>
            </a:pPr>
            <a:r>
              <a:rPr lang="sq-AL" altLang="en-US" sz="2400" dirty="0"/>
              <a:t> evidencën e faturave të mara dhe të dhëna dhe</a:t>
            </a:r>
          </a:p>
          <a:p>
            <a:pPr eaLnBrk="1" hangingPunct="1">
              <a:lnSpc>
                <a:spcPct val="80000"/>
              </a:lnSpc>
            </a:pPr>
            <a:r>
              <a:rPr lang="sq-AL" altLang="en-US" sz="2400" dirty="0"/>
              <a:t> librin e qarkullimit.</a:t>
            </a:r>
            <a:endParaRPr lang="en-US" altLang="en-US" sz="2400" dirty="0"/>
          </a:p>
        </p:txBody>
      </p:sp>
      <p:sp>
        <p:nvSpPr>
          <p:cNvPr id="2355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116C15C-A6CD-4488-9E16-58F7EF41200C}" type="slidenum">
              <a:rPr lang="en-US" altLang="en-US" sz="1200">
                <a:solidFill>
                  <a:srgbClr val="898989"/>
                </a:solidFill>
                <a:latin typeface="Times New Roman" panose="02020603050405020304" pitchFamily="18" charset="0"/>
              </a:rPr>
              <a:pPr>
                <a:spcBef>
                  <a:spcPct val="0"/>
                </a:spcBef>
                <a:buFontTx/>
                <a:buNone/>
              </a:pPr>
              <a:t>23</a:t>
            </a:fld>
            <a:endParaRPr lang="en-US" altLang="en-US" sz="1200">
              <a:solidFill>
                <a:srgbClr val="898989"/>
              </a:solidFill>
              <a:latin typeface="Times New Roman" panose="02020603050405020304" pitchFamily="18" charset="0"/>
            </a:endParaRPr>
          </a:p>
        </p:txBody>
      </p:sp>
    </p:spTree>
    <p:extLst>
      <p:ext uri="{BB962C8B-B14F-4D97-AF65-F5344CB8AC3E}">
        <p14:creationId xmlns:p14="http://schemas.microsoft.com/office/powerpoint/2010/main" val="2276359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71475" y="274638"/>
            <a:ext cx="11087100" cy="620712"/>
          </a:xfrm>
        </p:spPr>
        <p:txBody>
          <a:bodyPr/>
          <a:lstStyle/>
          <a:p>
            <a:pPr eaLnBrk="1" hangingPunct="1"/>
            <a:r>
              <a:rPr lang="sq-AL" altLang="en-US" sz="3200" dirty="0">
                <a:latin typeface="Times New Roman" panose="02020603050405020304" pitchFamily="18" charset="0"/>
                <a:cs typeface="Times New Roman" panose="02020603050405020304" pitchFamily="18" charset="0"/>
              </a:rPr>
              <a:t>Organizimi i sistemit të kontabilitetit dhe </a:t>
            </a:r>
            <a:r>
              <a:rPr lang="en-US" altLang="en-US" sz="3200" dirty="0">
                <a:latin typeface="Times New Roman" panose="02020603050405020304" pitchFamily="18" charset="0"/>
                <a:cs typeface="Times New Roman" panose="02020603050405020304" pitchFamily="18" charset="0"/>
              </a:rPr>
              <a:t>r</a:t>
            </a:r>
            <a:r>
              <a:rPr lang="sq-AL" altLang="en-US" sz="3200" dirty="0">
                <a:latin typeface="Times New Roman" panose="02020603050405020304" pitchFamily="18" charset="0"/>
                <a:cs typeface="Times New Roman" panose="02020603050405020304" pitchFamily="18" charset="0"/>
              </a:rPr>
              <a:t>aportimit financiar</a:t>
            </a:r>
            <a:endParaRPr lang="en-US" altLang="en-US" sz="3200" dirty="0">
              <a:latin typeface="Times New Roman" panose="02020603050405020304" pitchFamily="18" charset="0"/>
              <a:cs typeface="Times New Roman" panose="02020603050405020304" pitchFamily="18" charset="0"/>
            </a:endParaRPr>
          </a:p>
        </p:txBody>
      </p:sp>
      <p:sp>
        <p:nvSpPr>
          <p:cNvPr id="24579" name="Rectangle 3"/>
          <p:cNvSpPr>
            <a:spLocks noGrp="1" noChangeArrowheads="1"/>
          </p:cNvSpPr>
          <p:nvPr>
            <p:ph idx="1"/>
          </p:nvPr>
        </p:nvSpPr>
        <p:spPr>
          <a:xfrm>
            <a:off x="371475" y="1247775"/>
            <a:ext cx="10982325" cy="4929188"/>
          </a:xfrm>
        </p:spPr>
        <p:txBody>
          <a:bodyPr>
            <a:normAutofit/>
          </a:bodyPr>
          <a:lstStyle/>
          <a:p>
            <a:pPr eaLnBrk="1" hangingPunct="1">
              <a:lnSpc>
                <a:spcPct val="90000"/>
              </a:lnSpc>
              <a:buFont typeface="Wingdings" panose="05000000000000000000" pitchFamily="2" charset="2"/>
              <a:buNone/>
            </a:pPr>
            <a:r>
              <a:rPr lang="en-US" altLang="en-US" sz="2400" dirty="0" err="1">
                <a:latin typeface="Times New Roman" panose="02020603050405020304" pitchFamily="18" charset="0"/>
                <a:cs typeface="Times New Roman" panose="02020603050405020304" pitchFamily="18" charset="0"/>
              </a:rPr>
              <a:t>Ky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sistem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kushtëzohet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nga</a:t>
            </a:r>
            <a:r>
              <a:rPr lang="en-US" altLang="en-US" sz="2400" dirty="0">
                <a:latin typeface="Times New Roman" panose="02020603050405020304" pitchFamily="18" charset="0"/>
                <a:cs typeface="Times New Roman" panose="02020603050405020304" pitchFamily="18" charset="0"/>
              </a:rPr>
              <a:t>:</a:t>
            </a:r>
          </a:p>
          <a:p>
            <a:r>
              <a:rPr lang="en-US" altLang="en-US" sz="2400" dirty="0" err="1">
                <a:latin typeface="Times New Roman" panose="02020603050405020304" pitchFamily="18" charset="0"/>
                <a:cs typeface="Times New Roman" panose="02020603050405020304" pitchFamily="18" charset="0"/>
              </a:rPr>
              <a:t>veprimtaria</a:t>
            </a:r>
            <a:r>
              <a:rPr lang="en-US" altLang="en-US" sz="2400" dirty="0">
                <a:latin typeface="Times New Roman" panose="02020603050405020304" pitchFamily="18" charset="0"/>
                <a:cs typeface="Times New Roman" panose="02020603050405020304" pitchFamily="18" charset="0"/>
              </a:rPr>
              <a:t> e </a:t>
            </a:r>
            <a:r>
              <a:rPr lang="en-US" altLang="en-US" sz="2400" dirty="0" err="1">
                <a:latin typeface="Times New Roman" panose="02020603050405020304" pitchFamily="18" charset="0"/>
                <a:cs typeface="Times New Roman" panose="02020603050405020304" pitchFamily="18" charset="0"/>
              </a:rPr>
              <a:t>subjektit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prodhuese</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treftare</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shërbyese</a:t>
            </a:r>
            <a:r>
              <a:rPr lang="en-US" altLang="en-US" sz="2400" dirty="0">
                <a:latin typeface="Times New Roman" panose="02020603050405020304" pitchFamily="18" charset="0"/>
                <a:cs typeface="Times New Roman" panose="02020603050405020304" pitchFamily="18" charset="0"/>
              </a:rPr>
              <a:t>)</a:t>
            </a:r>
          </a:p>
          <a:p>
            <a:r>
              <a:rPr lang="en-US" altLang="en-US" sz="2400" dirty="0" err="1">
                <a:latin typeface="Times New Roman" panose="02020603050405020304" pitchFamily="18" charset="0"/>
                <a:cs typeface="Times New Roman" panose="02020603050405020304" pitchFamily="18" charset="0"/>
              </a:rPr>
              <a:t>Madhësia</a:t>
            </a:r>
            <a:r>
              <a:rPr lang="en-US" altLang="en-US" sz="2400" dirty="0">
                <a:latin typeface="Times New Roman" panose="02020603050405020304" pitchFamily="18" charset="0"/>
                <a:cs typeface="Times New Roman" panose="02020603050405020304" pitchFamily="18" charset="0"/>
              </a:rPr>
              <a:t> e </a:t>
            </a:r>
            <a:r>
              <a:rPr lang="en-US" altLang="en-US" sz="2400" dirty="0" err="1">
                <a:latin typeface="Times New Roman" panose="02020603050405020304" pitchFamily="18" charset="0"/>
                <a:cs typeface="Times New Roman" panose="02020603050405020304" pitchFamily="18" charset="0"/>
              </a:rPr>
              <a:t>subjektit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biznes</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vogël</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mesëm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madh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korporatë</a:t>
            </a:r>
            <a:r>
              <a:rPr lang="en-US" altLang="en-US" sz="2400" dirty="0">
                <a:latin typeface="Times New Roman" panose="02020603050405020304" pitchFamily="18" charset="0"/>
                <a:cs typeface="Times New Roman" panose="02020603050405020304" pitchFamily="18" charset="0"/>
              </a:rPr>
              <a:t>)</a:t>
            </a:r>
          </a:p>
          <a:p>
            <a:r>
              <a:rPr lang="en-US" altLang="en-US" sz="2400" dirty="0" err="1">
                <a:latin typeface="Times New Roman" panose="02020603050405020304" pitchFamily="18" charset="0"/>
                <a:cs typeface="Times New Roman" panose="02020603050405020304" pitchFamily="18" charset="0"/>
              </a:rPr>
              <a:t>Aspekti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juridik</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për</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raportim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financiar</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aspekti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tatimor</a:t>
            </a:r>
            <a:endParaRPr lang="en-US" altLang="en-US" sz="2400" dirty="0">
              <a:latin typeface="Times New Roman" panose="02020603050405020304" pitchFamily="18" charset="0"/>
              <a:cs typeface="Times New Roman" panose="02020603050405020304" pitchFamily="18" charset="0"/>
            </a:endParaRPr>
          </a:p>
          <a:p>
            <a:r>
              <a:rPr lang="en-US" altLang="en-US" sz="2400" dirty="0" err="1">
                <a:latin typeface="Times New Roman" panose="02020603050405020304" pitchFamily="18" charset="0"/>
                <a:cs typeface="Times New Roman" panose="02020603050405020304" pitchFamily="18" charset="0"/>
              </a:rPr>
              <a:t>Faktorët</a:t>
            </a:r>
            <a:r>
              <a:rPr lang="en-US" altLang="en-US" sz="2400" dirty="0">
                <a:latin typeface="Times New Roman" panose="02020603050405020304" pitchFamily="18" charset="0"/>
                <a:cs typeface="Times New Roman" panose="02020603050405020304" pitchFamily="18" charset="0"/>
              </a:rPr>
              <a:t> e </a:t>
            </a:r>
            <a:r>
              <a:rPr lang="en-US" altLang="en-US" sz="2400" dirty="0" err="1">
                <a:latin typeface="Times New Roman" panose="02020603050405020304" pitchFamily="18" charset="0"/>
                <a:cs typeface="Times New Roman" panose="02020603050405020304" pitchFamily="18" charset="0"/>
              </a:rPr>
              <a:t>brendshëm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dhe</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të</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jashtëm</a:t>
            </a:r>
            <a:endParaRPr lang="en-US" altLang="en-US" sz="2400" dirty="0">
              <a:latin typeface="Times New Roman" panose="02020603050405020304" pitchFamily="18" charset="0"/>
              <a:cs typeface="Times New Roman" panose="02020603050405020304" pitchFamily="18" charset="0"/>
            </a:endParaRPr>
          </a:p>
          <a:p>
            <a:pPr eaLnBrk="1" hangingPunct="1">
              <a:lnSpc>
                <a:spcPct val="90000"/>
              </a:lnSpc>
              <a:buFont typeface="Wingdings" panose="05000000000000000000" pitchFamily="2" charset="2"/>
              <a:buNone/>
            </a:pPr>
            <a:endParaRPr lang="sq-AL" altLang="en-US" sz="2400" dirty="0">
              <a:latin typeface="Times New Roman" panose="02020603050405020304" pitchFamily="18" charset="0"/>
              <a:cs typeface="Times New Roman" panose="02020603050405020304" pitchFamily="18" charset="0"/>
            </a:endParaRPr>
          </a:p>
        </p:txBody>
      </p:sp>
      <p:sp>
        <p:nvSpPr>
          <p:cNvPr id="2458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F606698-D498-4905-B345-F1D704BC99BF}" type="slidenum">
              <a:rPr lang="en-US" altLang="en-US" sz="1200">
                <a:solidFill>
                  <a:srgbClr val="898989"/>
                </a:solidFill>
                <a:latin typeface="Times New Roman" panose="02020603050405020304" pitchFamily="18" charset="0"/>
              </a:rPr>
              <a:pPr>
                <a:spcBef>
                  <a:spcPct val="0"/>
                </a:spcBef>
                <a:buFontTx/>
                <a:buNone/>
              </a:pPr>
              <a:t>24</a:t>
            </a:fld>
            <a:endParaRPr lang="en-US" altLang="en-US" sz="1200">
              <a:solidFill>
                <a:srgbClr val="898989"/>
              </a:solidFill>
              <a:latin typeface="Times New Roman" panose="02020603050405020304" pitchFamily="18" charset="0"/>
            </a:endParaRPr>
          </a:p>
        </p:txBody>
      </p:sp>
    </p:spTree>
    <p:extLst>
      <p:ext uri="{BB962C8B-B14F-4D97-AF65-F5344CB8AC3E}">
        <p14:creationId xmlns:p14="http://schemas.microsoft.com/office/powerpoint/2010/main" val="3847358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CC84AF0-0D37-467F-8B43-30C2073F439F}" type="slidenum">
              <a:rPr lang="en-US" altLang="en-US" smtClean="0"/>
              <a:pPr>
                <a:defRPr/>
              </a:pPr>
              <a:t>25</a:t>
            </a:fld>
            <a:endParaRPr lang="en-US" altLang="en-US"/>
          </a:p>
        </p:txBody>
      </p:sp>
      <p:pic>
        <p:nvPicPr>
          <p:cNvPr id="4" name="Picture 3"/>
          <p:cNvPicPr>
            <a:picLocks noChangeAspect="1"/>
          </p:cNvPicPr>
          <p:nvPr/>
        </p:nvPicPr>
        <p:blipFill>
          <a:blip r:embed="rId2"/>
          <a:stretch>
            <a:fillRect/>
          </a:stretch>
        </p:blipFill>
        <p:spPr>
          <a:xfrm>
            <a:off x="609600" y="1162050"/>
            <a:ext cx="11144250" cy="5019674"/>
          </a:xfrm>
          <a:prstGeom prst="rect">
            <a:avLst/>
          </a:prstGeom>
        </p:spPr>
      </p:pic>
      <p:sp>
        <p:nvSpPr>
          <p:cNvPr id="5" name="Rectangle 2"/>
          <p:cNvSpPr txBox="1">
            <a:spLocks noChangeArrowheads="1"/>
          </p:cNvSpPr>
          <p:nvPr/>
        </p:nvSpPr>
        <p:spPr>
          <a:xfrm>
            <a:off x="371475" y="274638"/>
            <a:ext cx="11087100" cy="6207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q-AL" altLang="en-US" sz="3200" dirty="0">
                <a:latin typeface="Times New Roman" panose="02020603050405020304" pitchFamily="18" charset="0"/>
                <a:cs typeface="Times New Roman" panose="02020603050405020304" pitchFamily="18" charset="0"/>
              </a:rPr>
              <a:t>Organizimi i sistemit të kontabilitetit dhe </a:t>
            </a:r>
            <a:r>
              <a:rPr lang="en-US" altLang="en-US" sz="3200" dirty="0">
                <a:latin typeface="Times New Roman" panose="02020603050405020304" pitchFamily="18" charset="0"/>
                <a:cs typeface="Times New Roman" panose="02020603050405020304" pitchFamily="18" charset="0"/>
              </a:rPr>
              <a:t>r</a:t>
            </a:r>
            <a:r>
              <a:rPr lang="sq-AL" altLang="en-US" sz="3200" dirty="0">
                <a:latin typeface="Times New Roman" panose="02020603050405020304" pitchFamily="18" charset="0"/>
                <a:cs typeface="Times New Roman" panose="02020603050405020304" pitchFamily="18" charset="0"/>
              </a:rPr>
              <a:t>aportimit financiar</a:t>
            </a:r>
            <a:endParaRPr lang="en-US" altLang="en-US" sz="3200" dirty="0">
              <a:latin typeface="Times New Roman" panose="02020603050405020304" pitchFamily="18" charset="0"/>
              <a:cs typeface="Times New Roman" panose="02020603050405020304" pitchFamily="18" charset="0"/>
            </a:endParaRPr>
          </a:p>
        </p:txBody>
      </p:sp>
      <p:sp>
        <p:nvSpPr>
          <p:cNvPr id="6" name="Rectangle 5"/>
          <p:cNvSpPr/>
          <p:nvPr/>
        </p:nvSpPr>
        <p:spPr>
          <a:xfrm>
            <a:off x="228600" y="5166061"/>
            <a:ext cx="3667125" cy="1015663"/>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altLang="en-US" sz="3000" b="1" dirty="0">
                <a:latin typeface="Times New Roman" panose="02020603050405020304" pitchFamily="18" charset="0"/>
                <a:cs typeface="Times New Roman" panose="02020603050405020304" pitchFamily="18" charset="0"/>
              </a:rPr>
              <a:t>K</a:t>
            </a:r>
            <a:r>
              <a:rPr lang="sq-AL" altLang="en-US" sz="3000" b="1" dirty="0">
                <a:latin typeface="Times New Roman" panose="02020603050405020304" pitchFamily="18" charset="0"/>
                <a:cs typeface="Times New Roman" panose="02020603050405020304" pitchFamily="18" charset="0"/>
              </a:rPr>
              <a:t>ontab</a:t>
            </a:r>
            <a:r>
              <a:rPr lang="en-US" altLang="en-US" sz="3000" b="1" dirty="0" err="1">
                <a:latin typeface="Times New Roman" panose="02020603050405020304" pitchFamily="18" charset="0"/>
                <a:cs typeface="Times New Roman" panose="02020603050405020304" pitchFamily="18" charset="0"/>
              </a:rPr>
              <a:t>i</a:t>
            </a:r>
            <a:r>
              <a:rPr lang="sq-AL" altLang="en-US" sz="3000" b="1" dirty="0">
                <a:latin typeface="Times New Roman" panose="02020603050405020304" pitchFamily="18" charset="0"/>
                <a:cs typeface="Times New Roman" panose="02020603050405020304" pitchFamily="18" charset="0"/>
              </a:rPr>
              <a:t>l</a:t>
            </a:r>
            <a:r>
              <a:rPr lang="en-US" altLang="en-US" sz="3000" b="1" dirty="0" err="1">
                <a:latin typeface="Times New Roman" panose="02020603050405020304" pitchFamily="18" charset="0"/>
                <a:cs typeface="Times New Roman" panose="02020603050405020304" pitchFamily="18" charset="0"/>
              </a:rPr>
              <a:t>iteti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mjedisor</a:t>
            </a:r>
            <a:r>
              <a:rPr lang="sq-AL" altLang="en-US" sz="3000" b="1" dirty="0">
                <a:latin typeface="Times New Roman" panose="02020603050405020304" pitchFamily="18" charset="0"/>
                <a:cs typeface="Times New Roman" panose="02020603050405020304" pitchFamily="18" charset="0"/>
              </a:rPr>
              <a:t> </a:t>
            </a:r>
            <a:endParaRPr lang="en-US" sz="3000" dirty="0"/>
          </a:p>
        </p:txBody>
      </p:sp>
    </p:spTree>
    <p:extLst>
      <p:ext uri="{BB962C8B-B14F-4D97-AF65-F5344CB8AC3E}">
        <p14:creationId xmlns:p14="http://schemas.microsoft.com/office/powerpoint/2010/main" val="2894900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71475" y="274638"/>
            <a:ext cx="11087100" cy="620712"/>
          </a:xfrm>
        </p:spPr>
        <p:txBody>
          <a:bodyPr>
            <a:normAutofit/>
          </a:bodyPr>
          <a:lstStyle/>
          <a:p>
            <a:pPr eaLnBrk="1" hangingPunct="1"/>
            <a:r>
              <a:rPr lang="en-US" altLang="en-US" sz="3200" dirty="0" err="1">
                <a:latin typeface="Times New Roman" panose="02020603050405020304" pitchFamily="18" charset="0"/>
                <a:cs typeface="Times New Roman" panose="02020603050405020304" pitchFamily="18" charset="0"/>
              </a:rPr>
              <a:t>Llojet</a:t>
            </a:r>
            <a:r>
              <a:rPr lang="en-US" altLang="en-US" sz="3200" dirty="0">
                <a:latin typeface="Times New Roman" panose="02020603050405020304" pitchFamily="18" charset="0"/>
                <a:cs typeface="Times New Roman" panose="02020603050405020304" pitchFamily="18" charset="0"/>
              </a:rPr>
              <a:t> e </a:t>
            </a:r>
            <a:r>
              <a:rPr lang="sq-AL" altLang="en-US" sz="3200" dirty="0">
                <a:latin typeface="Times New Roman" panose="02020603050405020304" pitchFamily="18" charset="0"/>
                <a:cs typeface="Times New Roman" panose="02020603050405020304" pitchFamily="18" charset="0"/>
              </a:rPr>
              <a:t>sistem</a:t>
            </a:r>
            <a:r>
              <a:rPr lang="en-US" altLang="en-US" sz="3200" dirty="0">
                <a:latin typeface="Times New Roman" panose="02020603050405020304" pitchFamily="18" charset="0"/>
                <a:cs typeface="Times New Roman" panose="02020603050405020304" pitchFamily="18" charset="0"/>
              </a:rPr>
              <a:t>eve </a:t>
            </a:r>
            <a:r>
              <a:rPr lang="sq-AL" altLang="en-US" sz="3200" dirty="0">
                <a:latin typeface="Times New Roman" panose="02020603050405020304" pitchFamily="18" charset="0"/>
                <a:cs typeface="Times New Roman" panose="02020603050405020304" pitchFamily="18" charset="0"/>
              </a:rPr>
              <a:t>të </a:t>
            </a:r>
            <a:r>
              <a:rPr lang="en-US" altLang="en-US" sz="3200" dirty="0">
                <a:latin typeface="Times New Roman" panose="02020603050405020304" pitchFamily="18" charset="0"/>
                <a:cs typeface="Times New Roman" panose="02020603050405020304" pitchFamily="18" charset="0"/>
              </a:rPr>
              <a:t>r</a:t>
            </a:r>
            <a:r>
              <a:rPr lang="sq-AL" altLang="en-US" sz="3200" dirty="0">
                <a:latin typeface="Times New Roman" panose="02020603050405020304" pitchFamily="18" charset="0"/>
                <a:cs typeface="Times New Roman" panose="02020603050405020304" pitchFamily="18" charset="0"/>
              </a:rPr>
              <a:t>aportimit financiar</a:t>
            </a:r>
            <a:endParaRPr lang="en-US" altLang="en-US" sz="3200" dirty="0">
              <a:latin typeface="Times New Roman" panose="02020603050405020304" pitchFamily="18" charset="0"/>
              <a:cs typeface="Times New Roman" panose="02020603050405020304" pitchFamily="18" charset="0"/>
            </a:endParaRPr>
          </a:p>
        </p:txBody>
      </p:sp>
      <p:sp>
        <p:nvSpPr>
          <p:cNvPr id="24579" name="Rectangle 3"/>
          <p:cNvSpPr>
            <a:spLocks noGrp="1" noChangeArrowheads="1"/>
          </p:cNvSpPr>
          <p:nvPr>
            <p:ph idx="1"/>
          </p:nvPr>
        </p:nvSpPr>
        <p:spPr>
          <a:xfrm>
            <a:off x="552450" y="1247775"/>
            <a:ext cx="10801350" cy="1790700"/>
          </a:xfrm>
        </p:spPr>
        <p:txBody>
          <a:bodyPr>
            <a:normAutofit/>
          </a:bodyPr>
          <a:lstStyle/>
          <a:p>
            <a:pPr marL="0" indent="0" eaLnBrk="1" hangingPunct="1">
              <a:lnSpc>
                <a:spcPct val="90000"/>
              </a:lnSpc>
              <a:buNone/>
            </a:pPr>
            <a:r>
              <a:rPr lang="en-US" altLang="en-US" b="1" i="1" dirty="0" err="1">
                <a:latin typeface="Times New Roman" panose="02020603050405020304" pitchFamily="18" charset="0"/>
                <a:cs typeface="Times New Roman" panose="02020603050405020304" pitchFamily="18" charset="0"/>
              </a:rPr>
              <a:t>Sistemi</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i</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raportimit</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financiar</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për</a:t>
            </a:r>
            <a:r>
              <a:rPr lang="en-US" altLang="en-US" b="1" i="1" dirty="0">
                <a:latin typeface="Times New Roman" panose="02020603050405020304" pitchFamily="18" charset="0"/>
                <a:cs typeface="Times New Roman" panose="02020603050405020304" pitchFamily="18" charset="0"/>
              </a:rPr>
              <a:t>:</a:t>
            </a:r>
          </a:p>
          <a:p>
            <a:pPr marL="514350" indent="-514350" eaLnBrk="1" hangingPunct="1">
              <a:lnSpc>
                <a:spcPct val="90000"/>
              </a:lnSpc>
              <a:buAutoNum type="arabicPeriod"/>
            </a:pPr>
            <a:r>
              <a:rPr lang="en-US" altLang="en-US" b="1" i="1" dirty="0" err="1">
                <a:latin typeface="Times New Roman" panose="02020603050405020304" pitchFamily="18" charset="0"/>
                <a:cs typeface="Times New Roman" panose="02020603050405020304" pitchFamily="18" charset="0"/>
              </a:rPr>
              <a:t>Organizata</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fitimprurëse</a:t>
            </a:r>
            <a:endParaRPr lang="en-US" altLang="en-US" b="1" i="1" dirty="0">
              <a:latin typeface="Times New Roman" panose="02020603050405020304" pitchFamily="18" charset="0"/>
              <a:cs typeface="Times New Roman" panose="02020603050405020304" pitchFamily="18" charset="0"/>
            </a:endParaRPr>
          </a:p>
          <a:p>
            <a:pPr marL="514350" indent="-514350" eaLnBrk="1" hangingPunct="1">
              <a:lnSpc>
                <a:spcPct val="90000"/>
              </a:lnSpc>
              <a:buAutoNum type="arabicPeriod"/>
            </a:pPr>
            <a:r>
              <a:rPr lang="en-US" altLang="en-US" b="1" i="1" dirty="0" err="1">
                <a:latin typeface="Times New Roman" panose="02020603050405020304" pitchFamily="18" charset="0"/>
                <a:cs typeface="Times New Roman" panose="02020603050405020304" pitchFamily="18" charset="0"/>
              </a:rPr>
              <a:t>Organizata</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jofitimprurëse</a:t>
            </a:r>
            <a:endParaRPr lang="en-US" altLang="en-US" b="1" i="1" dirty="0">
              <a:latin typeface="Times New Roman" panose="02020603050405020304" pitchFamily="18" charset="0"/>
              <a:cs typeface="Times New Roman" panose="02020603050405020304" pitchFamily="18" charset="0"/>
            </a:endParaRPr>
          </a:p>
        </p:txBody>
      </p:sp>
      <p:sp>
        <p:nvSpPr>
          <p:cNvPr id="2458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F606698-D498-4905-B345-F1D704BC99BF}" type="slidenum">
              <a:rPr lang="en-US" altLang="en-US" sz="1200">
                <a:solidFill>
                  <a:srgbClr val="898989"/>
                </a:solidFill>
                <a:latin typeface="Times New Roman" panose="02020603050405020304" pitchFamily="18" charset="0"/>
              </a:rPr>
              <a:pPr>
                <a:spcBef>
                  <a:spcPct val="0"/>
                </a:spcBef>
                <a:buFontTx/>
                <a:buNone/>
              </a:pPr>
              <a:t>26</a:t>
            </a:fld>
            <a:endParaRPr lang="en-US" altLang="en-US" sz="1200">
              <a:solidFill>
                <a:srgbClr val="898989"/>
              </a:solidFill>
              <a:latin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753225" y="3038475"/>
            <a:ext cx="4895850" cy="3409950"/>
          </a:xfrm>
          <a:prstGeom prst="rect">
            <a:avLst/>
          </a:prstGeom>
        </p:spPr>
      </p:pic>
      <p:pic>
        <p:nvPicPr>
          <p:cNvPr id="3" name="Picture 2"/>
          <p:cNvPicPr>
            <a:picLocks noChangeAspect="1"/>
          </p:cNvPicPr>
          <p:nvPr/>
        </p:nvPicPr>
        <p:blipFill>
          <a:blip r:embed="rId3"/>
          <a:stretch>
            <a:fillRect/>
          </a:stretch>
        </p:blipFill>
        <p:spPr>
          <a:xfrm>
            <a:off x="717731" y="2971800"/>
            <a:ext cx="5235394" cy="3476625"/>
          </a:xfrm>
          <a:prstGeom prst="rect">
            <a:avLst/>
          </a:prstGeom>
        </p:spPr>
      </p:pic>
    </p:spTree>
    <p:extLst>
      <p:ext uri="{BB962C8B-B14F-4D97-AF65-F5344CB8AC3E}">
        <p14:creationId xmlns:p14="http://schemas.microsoft.com/office/powerpoint/2010/main" val="677095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71475" y="274638"/>
            <a:ext cx="11087100" cy="620712"/>
          </a:xfrm>
        </p:spPr>
        <p:txBody>
          <a:bodyPr>
            <a:normAutofit/>
          </a:bodyPr>
          <a:lstStyle/>
          <a:p>
            <a:pPr eaLnBrk="1" hangingPunct="1"/>
            <a:r>
              <a:rPr lang="en-US" altLang="en-US" sz="3200" dirty="0" err="1">
                <a:latin typeface="Times New Roman" panose="02020603050405020304" pitchFamily="18" charset="0"/>
                <a:cs typeface="Times New Roman" panose="02020603050405020304" pitchFamily="18" charset="0"/>
              </a:rPr>
              <a:t>Dokumentacioni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dhe</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raportimi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organizatave</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fitimprurëse</a:t>
            </a:r>
            <a:endParaRPr lang="en-US" altLang="en-US" sz="3200" dirty="0">
              <a:latin typeface="Times New Roman" panose="02020603050405020304" pitchFamily="18" charset="0"/>
              <a:cs typeface="Times New Roman" panose="02020603050405020304" pitchFamily="18" charset="0"/>
            </a:endParaRPr>
          </a:p>
        </p:txBody>
      </p:sp>
      <p:sp>
        <p:nvSpPr>
          <p:cNvPr id="24579" name="Rectangle 3"/>
          <p:cNvSpPr>
            <a:spLocks noGrp="1" noChangeArrowheads="1"/>
          </p:cNvSpPr>
          <p:nvPr>
            <p:ph idx="1"/>
          </p:nvPr>
        </p:nvSpPr>
        <p:spPr>
          <a:xfrm>
            <a:off x="371475" y="1104900"/>
            <a:ext cx="10982325" cy="5072063"/>
          </a:xfrm>
        </p:spPr>
        <p:txBody>
          <a:bodyPr>
            <a:normAutofit fontScale="85000" lnSpcReduction="20000"/>
          </a:bodyPr>
          <a:lstStyle/>
          <a:p>
            <a:pPr marL="0" lvl="0" indent="0" algn="just">
              <a:lnSpc>
                <a:spcPct val="115000"/>
              </a:lnSpc>
              <a:spcBef>
                <a:spcPts val="0"/>
              </a:spcBef>
              <a:buNone/>
              <a:tabLst>
                <a:tab pos="685800" algn="l"/>
              </a:tabLst>
            </a:pPr>
            <a:r>
              <a:rPr lang="en-US" sz="2400" dirty="0" err="1">
                <a:latin typeface="Times New Roman" panose="02020603050405020304" pitchFamily="18" charset="0"/>
                <a:ea typeface="Calibri" panose="020F0502020204030204" pitchFamily="34" charset="0"/>
                <a:cs typeface="Times New Roman" panose="02020603050405020304" pitchFamily="18" charset="0"/>
              </a:rPr>
              <a:t>Dokumentacioni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nevojshëm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organizatave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buxhetore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qeveritare</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lnSpc>
                <a:spcPct val="115000"/>
              </a:lnSpc>
              <a:spcBef>
                <a:spcPts val="0"/>
              </a:spcBef>
              <a:tabLst>
                <a:tab pos="685800" algn="l"/>
              </a:tabLst>
            </a:pPr>
            <a:r>
              <a:rPr lang="sq-AL" sz="2400" dirty="0">
                <a:latin typeface="Times New Roman" panose="02020603050405020304" pitchFamily="18" charset="0"/>
                <a:ea typeface="Calibri" panose="020F0502020204030204" pitchFamily="34" charset="0"/>
                <a:cs typeface="Times New Roman" panose="02020603050405020304" pitchFamily="18" charset="0"/>
              </a:rPr>
              <a:t>Ditarët kryesorë (sintetik, të mëdhenj)</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Bef>
                <a:spcPts val="0"/>
              </a:spcBef>
              <a:tabLst>
                <a:tab pos="685800" algn="l"/>
              </a:tabLst>
            </a:pPr>
            <a:r>
              <a:rPr lang="sq-AL" sz="2400" dirty="0">
                <a:latin typeface="Times New Roman" panose="02020603050405020304" pitchFamily="18" charset="0"/>
                <a:ea typeface="Calibri" panose="020F0502020204030204" pitchFamily="34" charset="0"/>
                <a:cs typeface="Times New Roman" panose="02020603050405020304" pitchFamily="18" charset="0"/>
              </a:rPr>
              <a:t>Ditarët ndihmës (analitik, të vegjël, ndihmës)</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Bef>
                <a:spcPts val="0"/>
              </a:spcBef>
              <a:tabLst>
                <a:tab pos="685800" algn="l"/>
              </a:tabLst>
            </a:pPr>
            <a:r>
              <a:rPr lang="sq-AL" sz="2400" dirty="0">
                <a:latin typeface="Times New Roman" panose="02020603050405020304" pitchFamily="18" charset="0"/>
                <a:ea typeface="Calibri" panose="020F0502020204030204" pitchFamily="34" charset="0"/>
                <a:cs typeface="Times New Roman" panose="02020603050405020304" pitchFamily="18" charset="0"/>
              </a:rPr>
              <a:t>Librat kryesorë (sintetik, libri i madh)</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Bef>
                <a:spcPts val="0"/>
              </a:spcBef>
              <a:tabLst>
                <a:tab pos="685800" algn="l"/>
              </a:tabLst>
            </a:pPr>
            <a:r>
              <a:rPr lang="sq-AL" sz="2400" dirty="0">
                <a:latin typeface="Times New Roman" panose="02020603050405020304" pitchFamily="18" charset="0"/>
                <a:ea typeface="Calibri" panose="020F0502020204030204" pitchFamily="34" charset="0"/>
                <a:cs typeface="Times New Roman" panose="02020603050405020304" pitchFamily="18" charset="0"/>
              </a:rPr>
              <a:t>Librat ndihmës (analitik, libri i vogël, ndihmës)</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Bef>
                <a:spcPts val="0"/>
              </a:spcBef>
              <a:tabLst>
                <a:tab pos="685800" algn="l"/>
              </a:tabLst>
            </a:pPr>
            <a:r>
              <a:rPr lang="sq-AL" sz="2400" dirty="0">
                <a:latin typeface="Times New Roman" panose="02020603050405020304" pitchFamily="18" charset="0"/>
                <a:ea typeface="Calibri" panose="020F0502020204030204" pitchFamily="34" charset="0"/>
                <a:cs typeface="Times New Roman" panose="02020603050405020304" pitchFamily="18" charset="0"/>
              </a:rPr>
              <a:t>Libri i të hyrave dhe të dalave</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Bef>
                <a:spcPts val="0"/>
              </a:spcBef>
              <a:tabLst>
                <a:tab pos="685800" algn="l"/>
              </a:tabLst>
            </a:pPr>
            <a:r>
              <a:rPr lang="sq-AL" sz="2400" dirty="0">
                <a:latin typeface="Times New Roman" panose="02020603050405020304" pitchFamily="18" charset="0"/>
                <a:ea typeface="Calibri" panose="020F0502020204030204" pitchFamily="34" charset="0"/>
                <a:cs typeface="Times New Roman" panose="02020603050405020304" pitchFamily="18" charset="0"/>
              </a:rPr>
              <a:t>Libri i qarkullimit,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Bef>
                <a:spcPts val="0"/>
              </a:spcBef>
              <a:tabLst>
                <a:tab pos="685800" algn="l"/>
              </a:tabLst>
            </a:pPr>
            <a:r>
              <a:rPr lang="sq-AL" sz="2400" dirty="0">
                <a:latin typeface="Times New Roman" panose="02020603050405020304" pitchFamily="18" charset="0"/>
                <a:ea typeface="Calibri" panose="020F0502020204030204" pitchFamily="34" charset="0"/>
                <a:cs typeface="Times New Roman" panose="02020603050405020304" pitchFamily="18" charset="0"/>
              </a:rPr>
              <a:t>Evidenca e kërkesave dhe detyrimeve, dhe</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Bef>
                <a:spcPts val="0"/>
              </a:spcBef>
              <a:tabLst>
                <a:tab pos="685800" algn="l"/>
              </a:tabLst>
            </a:pPr>
            <a:r>
              <a:rPr lang="sq-AL" sz="2400" dirty="0">
                <a:latin typeface="Times New Roman" panose="02020603050405020304" pitchFamily="18" charset="0"/>
                <a:ea typeface="Calibri" panose="020F0502020204030204" pitchFamily="34" charset="0"/>
                <a:cs typeface="Times New Roman" panose="02020603050405020304" pitchFamily="18" charset="0"/>
              </a:rPr>
              <a:t>Regjistri i pasurisë së përhershme.</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0"/>
              </a:spcAft>
              <a:buNone/>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0"/>
              </a:spcAft>
              <a:buNone/>
            </a:pPr>
            <a:r>
              <a:rPr lang="sq-AL" sz="2400" dirty="0">
                <a:latin typeface="Times New Roman" panose="02020603050405020304" pitchFamily="18" charset="0"/>
                <a:ea typeface="Calibri" panose="020F0502020204030204" pitchFamily="34" charset="0"/>
                <a:cs typeface="Times New Roman" panose="02020603050405020304" pitchFamily="18" charset="0"/>
              </a:rPr>
              <a:t>Organizatat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biznesore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sq-AL" sz="2400" dirty="0">
                <a:latin typeface="Times New Roman" panose="02020603050405020304" pitchFamily="18" charset="0"/>
                <a:ea typeface="Calibri" panose="020F0502020204030204" pitchFamily="34" charset="0"/>
                <a:cs typeface="Times New Roman" panose="02020603050405020304" pitchFamily="18" charset="0"/>
              </a:rPr>
              <a:t>sipas ligjeve tatimore të vendit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që</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sq-AL" sz="2400" dirty="0">
                <a:latin typeface="Times New Roman" panose="02020603050405020304" pitchFamily="18" charset="0"/>
                <a:ea typeface="Calibri" panose="020F0502020204030204" pitchFamily="34" charset="0"/>
                <a:cs typeface="Times New Roman" panose="02020603050405020304" pitchFamily="18" charset="0"/>
              </a:rPr>
              <a:t>janë obligues të TVSH, janë të detyruara të mbajnë librat afarist si në vijim:</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Bef>
                <a:spcPts val="0"/>
              </a:spcBef>
              <a:tabLst>
                <a:tab pos="685800" algn="l"/>
              </a:tabLst>
            </a:pPr>
            <a:r>
              <a:rPr lang="sq-AL" sz="2400" dirty="0">
                <a:latin typeface="Times New Roman" panose="02020603050405020304" pitchFamily="18" charset="0"/>
                <a:ea typeface="Calibri" panose="020F0502020204030204" pitchFamily="34" charset="0"/>
                <a:cs typeface="Times New Roman" panose="02020603050405020304" pitchFamily="18" charset="0"/>
              </a:rPr>
              <a:t>Librin e faturave dalëse,</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Bef>
                <a:spcPts val="0"/>
              </a:spcBef>
              <a:tabLst>
                <a:tab pos="685800" algn="l"/>
              </a:tabLst>
            </a:pPr>
            <a:r>
              <a:rPr lang="sq-AL" sz="2400" dirty="0">
                <a:latin typeface="Times New Roman" panose="02020603050405020304" pitchFamily="18" charset="0"/>
                <a:ea typeface="Calibri" panose="020F0502020204030204" pitchFamily="34" charset="0"/>
                <a:cs typeface="Times New Roman" panose="02020603050405020304" pitchFamily="18" charset="0"/>
              </a:rPr>
              <a:t>Librin e faturave hyrëse,</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Bef>
                <a:spcPts val="0"/>
              </a:spcBef>
              <a:tabLst>
                <a:tab pos="685800" algn="l"/>
              </a:tabLst>
            </a:pPr>
            <a:r>
              <a:rPr lang="sq-AL" sz="2400" dirty="0">
                <a:latin typeface="Times New Roman" panose="02020603050405020304" pitchFamily="18" charset="0"/>
                <a:ea typeface="Calibri" panose="020F0502020204030204" pitchFamily="34" charset="0"/>
                <a:cs typeface="Times New Roman" panose="02020603050405020304" pitchFamily="18" charset="0"/>
              </a:rPr>
              <a:t>Evidencën e kthimeve dhe dëmtimeve, dhe</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Bef>
                <a:spcPts val="0"/>
              </a:spcBef>
              <a:tabLst>
                <a:tab pos="685800" algn="l"/>
              </a:tabLst>
            </a:pPr>
            <a:r>
              <a:rPr lang="sq-AL" sz="2400" dirty="0">
                <a:latin typeface="Times New Roman" panose="02020603050405020304" pitchFamily="18" charset="0"/>
                <a:ea typeface="Calibri" panose="020F0502020204030204" pitchFamily="34" charset="0"/>
                <a:cs typeface="Times New Roman" panose="02020603050405020304" pitchFamily="18" charset="0"/>
              </a:rPr>
              <a:t>Librin e qarkullimit.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eaLnBrk="1" hangingPunct="1">
              <a:lnSpc>
                <a:spcPct val="90000"/>
              </a:lnSpc>
              <a:buFont typeface="Wingdings" panose="05000000000000000000" pitchFamily="2" charset="2"/>
              <a:buNone/>
            </a:pPr>
            <a:endParaRPr lang="sq-AL" altLang="en-US" sz="2400" dirty="0">
              <a:latin typeface="Times New Roman" panose="02020603050405020304" pitchFamily="18" charset="0"/>
              <a:cs typeface="Times New Roman" panose="02020603050405020304" pitchFamily="18" charset="0"/>
            </a:endParaRPr>
          </a:p>
        </p:txBody>
      </p:sp>
      <p:sp>
        <p:nvSpPr>
          <p:cNvPr id="2458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F606698-D498-4905-B345-F1D704BC99BF}" type="slidenum">
              <a:rPr lang="en-US" altLang="en-US" sz="1200">
                <a:solidFill>
                  <a:srgbClr val="898989"/>
                </a:solidFill>
                <a:latin typeface="Times New Roman" panose="02020603050405020304" pitchFamily="18" charset="0"/>
              </a:rPr>
              <a:pPr>
                <a:spcBef>
                  <a:spcPct val="0"/>
                </a:spcBef>
                <a:buFontTx/>
                <a:buNone/>
              </a:pPr>
              <a:t>27</a:t>
            </a:fld>
            <a:endParaRPr lang="en-US" altLang="en-US" sz="1200">
              <a:solidFill>
                <a:srgbClr val="898989"/>
              </a:solidFill>
              <a:latin typeface="Times New Roman" panose="02020603050405020304" pitchFamily="18" charset="0"/>
            </a:endParaRPr>
          </a:p>
        </p:txBody>
      </p:sp>
    </p:spTree>
    <p:extLst>
      <p:ext uri="{BB962C8B-B14F-4D97-AF65-F5344CB8AC3E}">
        <p14:creationId xmlns:p14="http://schemas.microsoft.com/office/powerpoint/2010/main" val="1110894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71475" y="274638"/>
            <a:ext cx="11087100" cy="620712"/>
          </a:xfrm>
        </p:spPr>
        <p:txBody>
          <a:bodyPr>
            <a:normAutofit/>
          </a:bodyPr>
          <a:lstStyle/>
          <a:p>
            <a:pPr eaLnBrk="1" hangingPunct="1"/>
            <a:r>
              <a:rPr lang="en-US" altLang="en-US" sz="3200" dirty="0" err="1">
                <a:latin typeface="Times New Roman" panose="02020603050405020304" pitchFamily="18" charset="0"/>
                <a:cs typeface="Times New Roman" panose="02020603050405020304" pitchFamily="18" charset="0"/>
              </a:rPr>
              <a:t>Dokumentacioni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dhe</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raportimi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organizatave</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jofitimprurëse</a:t>
            </a:r>
            <a:endParaRPr lang="en-US" altLang="en-US" sz="3200" dirty="0">
              <a:latin typeface="Times New Roman" panose="02020603050405020304" pitchFamily="18" charset="0"/>
              <a:cs typeface="Times New Roman" panose="02020603050405020304" pitchFamily="18" charset="0"/>
            </a:endParaRPr>
          </a:p>
        </p:txBody>
      </p:sp>
      <p:sp>
        <p:nvSpPr>
          <p:cNvPr id="2458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F606698-D498-4905-B345-F1D704BC99BF}" type="slidenum">
              <a:rPr lang="en-US" altLang="en-US" sz="1200">
                <a:solidFill>
                  <a:srgbClr val="898989"/>
                </a:solidFill>
                <a:latin typeface="Times New Roman" panose="02020603050405020304" pitchFamily="18" charset="0"/>
              </a:rPr>
              <a:pPr>
                <a:spcBef>
                  <a:spcPct val="0"/>
                </a:spcBef>
                <a:buFontTx/>
                <a:buNone/>
              </a:pPr>
              <a:t>28</a:t>
            </a:fld>
            <a:endParaRPr lang="en-US" altLang="en-US" sz="1200">
              <a:solidFill>
                <a:srgbClr val="898989"/>
              </a:solidFill>
              <a:latin typeface="Times New Roman" panose="02020603050405020304" pitchFamily="18" charset="0"/>
            </a:endParaRPr>
          </a:p>
        </p:txBody>
      </p:sp>
      <p:sp>
        <p:nvSpPr>
          <p:cNvPr id="6" name="Rectangle 3"/>
          <p:cNvSpPr>
            <a:spLocks noGrp="1" noChangeArrowheads="1"/>
          </p:cNvSpPr>
          <p:nvPr>
            <p:ph idx="1"/>
          </p:nvPr>
        </p:nvSpPr>
        <p:spPr>
          <a:xfrm>
            <a:off x="371475" y="1009650"/>
            <a:ext cx="10515600" cy="5346700"/>
          </a:xfrm>
        </p:spPr>
        <p:txBody>
          <a:bodyPr>
            <a:noAutofit/>
          </a:bodyPr>
          <a:lstStyle/>
          <a:p>
            <a:pPr>
              <a:buNone/>
            </a:pPr>
            <a:r>
              <a:rPr lang="en-US" dirty="0" err="1">
                <a:latin typeface="Times New Roman" panose="02020603050405020304" pitchFamily="18" charset="0"/>
                <a:ea typeface="Calibri" panose="020F0502020204030204" pitchFamily="34" charset="0"/>
                <a:cs typeface="Times New Roman" panose="02020603050405020304" pitchFamily="18" charset="0"/>
              </a:rPr>
              <a:t>Dokumentacioni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nevojshëm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organizatave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joqeveritare</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sq-AL" altLang="en-US" b="1" dirty="0">
              <a:latin typeface="Times New Roman" panose="02020603050405020304" pitchFamily="18" charset="0"/>
              <a:cs typeface="Times New Roman" panose="02020603050405020304" pitchFamily="18" charset="0"/>
            </a:endParaRPr>
          </a:p>
          <a:p>
            <a:pPr eaLnBrk="1" hangingPunct="1">
              <a:lnSpc>
                <a:spcPct val="90000"/>
              </a:lnSpc>
            </a:pPr>
            <a:r>
              <a:rPr lang="en-US" altLang="en-US" dirty="0">
                <a:latin typeface="Times New Roman" panose="02020603050405020304" pitchFamily="18" charset="0"/>
                <a:cs typeface="Times New Roman" panose="02020603050405020304" pitchFamily="18" charset="0"/>
              </a:rPr>
              <a:t>D</a:t>
            </a:r>
            <a:r>
              <a:rPr lang="sq-AL" altLang="en-US" dirty="0">
                <a:latin typeface="Times New Roman" panose="02020603050405020304" pitchFamily="18" charset="0"/>
                <a:cs typeface="Times New Roman" panose="02020603050405020304" pitchFamily="18" charset="0"/>
              </a:rPr>
              <a:t>itari,</a:t>
            </a:r>
          </a:p>
          <a:p>
            <a:pPr eaLnBrk="1" hangingPunct="1">
              <a:lnSpc>
                <a:spcPct val="90000"/>
              </a:lnSpc>
            </a:pPr>
            <a:r>
              <a:rPr lang="sq-AL" altLang="en-US" dirty="0">
                <a:latin typeface="Times New Roman" panose="02020603050405020304" pitchFamily="18" charset="0"/>
                <a:cs typeface="Times New Roman" panose="02020603050405020304" pitchFamily="18" charset="0"/>
              </a:rPr>
              <a:t>Libri kryesor,</a:t>
            </a:r>
          </a:p>
          <a:p>
            <a:pPr eaLnBrk="1" hangingPunct="1">
              <a:lnSpc>
                <a:spcPct val="90000"/>
              </a:lnSpc>
            </a:pPr>
            <a:r>
              <a:rPr lang="sq-AL" altLang="en-US" dirty="0">
                <a:latin typeface="Times New Roman" panose="02020603050405020304" pitchFamily="18" charset="0"/>
                <a:cs typeface="Times New Roman" panose="02020603050405020304" pitchFamily="18" charset="0"/>
              </a:rPr>
              <a:t>Librat ndihmës:</a:t>
            </a:r>
          </a:p>
          <a:p>
            <a:pPr eaLnBrk="1" hangingPunct="1">
              <a:lnSpc>
                <a:spcPct val="90000"/>
              </a:lnSpc>
            </a:pPr>
            <a:r>
              <a:rPr lang="sq-AL" altLang="en-US" dirty="0">
                <a:latin typeface="Times New Roman" panose="02020603050405020304" pitchFamily="18" charset="0"/>
                <a:cs typeface="Times New Roman" panose="02020603050405020304" pitchFamily="18" charset="0"/>
              </a:rPr>
              <a:t>Librin e arkës,</a:t>
            </a:r>
          </a:p>
          <a:p>
            <a:pPr eaLnBrk="1" hangingPunct="1">
              <a:lnSpc>
                <a:spcPct val="90000"/>
              </a:lnSpc>
            </a:pPr>
            <a:r>
              <a:rPr lang="sq-AL" altLang="en-US" dirty="0">
                <a:latin typeface="Times New Roman" panose="02020603050405020304" pitchFamily="18" charset="0"/>
                <a:cs typeface="Times New Roman" panose="02020603050405020304" pitchFamily="18" charset="0"/>
              </a:rPr>
              <a:t>librin e inventarit,</a:t>
            </a:r>
          </a:p>
          <a:p>
            <a:pPr eaLnBrk="1" hangingPunct="1">
              <a:lnSpc>
                <a:spcPct val="90000"/>
              </a:lnSpc>
            </a:pPr>
            <a:r>
              <a:rPr lang="sq-AL" altLang="en-US" dirty="0">
                <a:latin typeface="Times New Roman" panose="02020603050405020304" pitchFamily="18" charset="0"/>
                <a:cs typeface="Times New Roman" panose="02020603050405020304" pitchFamily="18" charset="0"/>
              </a:rPr>
              <a:t>Librin e materialit tjetër,</a:t>
            </a:r>
          </a:p>
          <a:p>
            <a:pPr eaLnBrk="1" hangingPunct="1">
              <a:lnSpc>
                <a:spcPct val="90000"/>
              </a:lnSpc>
            </a:pPr>
            <a:r>
              <a:rPr lang="sq-AL" altLang="en-US" dirty="0">
                <a:latin typeface="Times New Roman" panose="02020603050405020304" pitchFamily="18" charset="0"/>
                <a:cs typeface="Times New Roman" panose="02020603050405020304" pitchFamily="18" charset="0"/>
              </a:rPr>
              <a:t>Librin e faturave hyrëse dhe</a:t>
            </a:r>
          </a:p>
          <a:p>
            <a:pPr eaLnBrk="1" hangingPunct="1">
              <a:lnSpc>
                <a:spcPct val="90000"/>
              </a:lnSpc>
            </a:pPr>
            <a:r>
              <a:rPr lang="sq-AL" altLang="en-US" dirty="0">
                <a:latin typeface="Times New Roman" panose="02020603050405020304" pitchFamily="18" charset="0"/>
                <a:cs typeface="Times New Roman" panose="02020603050405020304" pitchFamily="18" charset="0"/>
              </a:rPr>
              <a:t>Librin e faturave dalëse</a:t>
            </a:r>
          </a:p>
          <a:p>
            <a:pPr eaLnBrk="1" hangingPunct="1">
              <a:lnSpc>
                <a:spcPct val="90000"/>
              </a:lnSpc>
            </a:pPr>
            <a:r>
              <a:rPr lang="sq-AL" altLang="en-US" b="1" dirty="0">
                <a:latin typeface="Times New Roman" panose="02020603050405020304" pitchFamily="18" charset="0"/>
                <a:cs typeface="Times New Roman" panose="02020603050405020304" pitchFamily="18" charset="0"/>
              </a:rPr>
              <a:t>Librat tjerë (të paobligueshme) sipas nevojës së shfrytëzuesit.</a:t>
            </a:r>
          </a:p>
          <a:p>
            <a:pPr eaLnBrk="1" hangingPunct="1">
              <a:lnSpc>
                <a:spcPct val="90000"/>
              </a:lnSpc>
              <a:buFont typeface="Wingdings" panose="05000000000000000000" pitchFamily="2" charset="2"/>
              <a:buNone/>
            </a:pPr>
            <a:endParaRPr lang="sq-AL"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1640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20700"/>
          </a:xfrm>
        </p:spPr>
        <p:txBody>
          <a:bodyPr>
            <a:normAutofit fontScale="90000"/>
          </a:bodyPr>
          <a:lstStyle/>
          <a:p>
            <a:r>
              <a:rPr lang="en-US" sz="3200" b="1" dirty="0">
                <a:latin typeface="Times New Roman" panose="02020603050405020304" pitchFamily="18" charset="0"/>
                <a:cs typeface="Times New Roman" panose="02020603050405020304" pitchFamily="18" charset="0"/>
              </a:rPr>
              <a:t>P</a:t>
            </a:r>
            <a:r>
              <a:rPr lang="sq-AL" sz="3200" b="1" dirty="0">
                <a:latin typeface="Times New Roman" panose="02020603050405020304" pitchFamily="18" charset="0"/>
                <a:cs typeface="Times New Roman" panose="02020603050405020304" pitchFamily="18" charset="0"/>
              </a:rPr>
              <a:t>roces</a:t>
            </a:r>
            <a:r>
              <a:rPr lang="en-US" sz="3200" b="1" dirty="0" err="1">
                <a:latin typeface="Times New Roman" panose="02020603050405020304" pitchFamily="18" charset="0"/>
                <a:cs typeface="Times New Roman" panose="02020603050405020304" pitchFamily="18" charset="0"/>
              </a:rPr>
              <a:t>i</a:t>
            </a:r>
            <a:r>
              <a:rPr lang="sq-AL"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krijimit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të</a:t>
            </a:r>
            <a:r>
              <a:rPr lang="en-US" sz="3200" b="1" dirty="0">
                <a:latin typeface="Times New Roman" panose="02020603050405020304" pitchFamily="18" charset="0"/>
                <a:cs typeface="Times New Roman" panose="02020603050405020304" pitchFamily="18" charset="0"/>
              </a:rPr>
              <a:t> </a:t>
            </a:r>
            <a:r>
              <a:rPr lang="sq-AL" sz="3200" b="1" dirty="0">
                <a:latin typeface="Times New Roman" panose="02020603050405020304" pitchFamily="18" charset="0"/>
                <a:cs typeface="Times New Roman" panose="02020603050405020304" pitchFamily="18" charset="0"/>
              </a:rPr>
              <a:t>informa</a:t>
            </a:r>
            <a:r>
              <a:rPr lang="en-US" sz="3200" b="1" dirty="0">
                <a:latin typeface="Times New Roman" panose="02020603050405020304" pitchFamily="18" charset="0"/>
                <a:cs typeface="Times New Roman" panose="02020603050405020304" pitchFamily="18" charset="0"/>
              </a:rPr>
              <a:t>c</a:t>
            </a:r>
            <a:r>
              <a:rPr lang="sq-AL" sz="3200" b="1" dirty="0">
                <a:latin typeface="Times New Roman" panose="02020603050405020304" pitchFamily="18" charset="0"/>
                <a:cs typeface="Times New Roman" panose="02020603050405020304" pitchFamily="18" charset="0"/>
              </a:rPr>
              <a:t>i</a:t>
            </a:r>
            <a:r>
              <a:rPr lang="en-US" sz="3200" b="1" dirty="0" err="1">
                <a:latin typeface="Times New Roman" panose="02020603050405020304" pitchFamily="18" charset="0"/>
                <a:cs typeface="Times New Roman" panose="02020603050405020304" pitchFamily="18" charset="0"/>
              </a:rPr>
              <a:t>onit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të</a:t>
            </a:r>
            <a:r>
              <a:rPr lang="en-US" sz="3200" b="1" dirty="0">
                <a:latin typeface="Times New Roman" panose="02020603050405020304" pitchFamily="18" charset="0"/>
                <a:cs typeface="Times New Roman" panose="02020603050405020304" pitchFamily="18" charset="0"/>
              </a:rPr>
              <a:t> k</a:t>
            </a:r>
            <a:r>
              <a:rPr lang="sq-AL" sz="3200" b="1" dirty="0">
                <a:latin typeface="Times New Roman" panose="02020603050405020304" pitchFamily="18" charset="0"/>
                <a:cs typeface="Times New Roman" panose="02020603050405020304" pitchFamily="18" charset="0"/>
              </a:rPr>
              <a:t>ontab</a:t>
            </a:r>
            <a:r>
              <a:rPr lang="en-US" sz="3200" b="1" dirty="0" err="1">
                <a:latin typeface="Times New Roman" panose="02020603050405020304" pitchFamily="18" charset="0"/>
                <a:cs typeface="Times New Roman" panose="02020603050405020304" pitchFamily="18" charset="0"/>
              </a:rPr>
              <a:t>ilitetit</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28624" y="1263649"/>
            <a:ext cx="11172825" cy="5184775"/>
          </a:xfrm>
        </p:spPr>
        <p:txBody>
          <a:bodyPr>
            <a:normAutofit/>
          </a:bodyPr>
          <a:lstStyle/>
          <a:p>
            <a:pPr marL="0" marR="0" indent="0" algn="just">
              <a:lnSpc>
                <a:spcPct val="115000"/>
              </a:lnSpc>
              <a:spcBef>
                <a:spcPts val="0"/>
              </a:spcBef>
              <a:spcAft>
                <a:spcPts val="0"/>
              </a:spcAft>
              <a:buNone/>
            </a:pPr>
            <a:r>
              <a:rPr lang="en-US" dirty="0" err="1">
                <a:latin typeface="Times New Roman" panose="02020603050405020304" pitchFamily="18" charset="0"/>
                <a:cs typeface="Times New Roman" panose="02020603050405020304" pitchFamily="18" charset="0"/>
              </a:rPr>
              <a:t>Transaksionet</a:t>
            </a:r>
            <a:r>
              <a:rPr lang="en-US" dirty="0">
                <a:latin typeface="Times New Roman" panose="02020603050405020304" pitchFamily="18" charset="0"/>
                <a:cs typeface="Times New Roman" panose="02020603050405020304" pitchFamily="18" charset="0"/>
              </a:rPr>
              <a:t> </a:t>
            </a:r>
            <a:r>
              <a:rPr lang="sq-AL" dirty="0">
                <a:latin typeface="Times New Roman" panose="02020603050405020304" pitchFamily="18" charset="0"/>
                <a:ea typeface="Calibri" panose="020F0502020204030204" pitchFamily="34" charset="0"/>
                <a:cs typeface="Times New Roman" panose="02020603050405020304" pitchFamily="18" charset="0"/>
              </a:rPr>
              <a:t>ekonomik</a:t>
            </a:r>
            <a:r>
              <a:rPr lang="en-US" dirty="0">
                <a:latin typeface="Times New Roman" panose="02020603050405020304" pitchFamily="18" charset="0"/>
                <a:ea typeface="Calibri" panose="020F0502020204030204" pitchFamily="34" charset="0"/>
                <a:cs typeface="Times New Roman" panose="02020603050405020304" pitchFamily="18" charset="0"/>
              </a:rPr>
              <a:t>e</a:t>
            </a:r>
            <a:r>
              <a:rPr lang="sq-AL" dirty="0">
                <a:latin typeface="Times New Roman" panose="02020603050405020304" pitchFamily="18" charset="0"/>
                <a:ea typeface="Calibri" panose="020F0502020204030204" pitchFamily="34" charset="0"/>
                <a:cs typeface="Times New Roman" panose="02020603050405020304" pitchFamily="18" charset="0"/>
              </a:rPr>
              <a:t> ose financuar</a:t>
            </a:r>
            <a:r>
              <a:rPr lang="en-US" dirty="0">
                <a:latin typeface="Times New Roman" panose="02020603050405020304" pitchFamily="18" charset="0"/>
                <a:ea typeface="Calibri" panose="020F0502020204030204" pitchFamily="34" charset="0"/>
                <a:cs typeface="Times New Roman" panose="02020603050405020304" pitchFamily="18" charset="0"/>
              </a:rPr>
              <a:t>e</a:t>
            </a:r>
            <a:r>
              <a:rPr lang="sq-AL" dirty="0">
                <a:latin typeface="Times New Roman" panose="02020603050405020304" pitchFamily="18" charset="0"/>
                <a:ea typeface="Calibri" panose="020F0502020204030204" pitchFamily="34" charset="0"/>
                <a:cs typeface="Times New Roman" panose="02020603050405020304" pitchFamily="18" charset="0"/>
              </a:rPr>
              <a:t>, për t`u kontabilizuar duhet të plotësoj</a:t>
            </a:r>
            <a:r>
              <a:rPr lang="en-US" dirty="0">
                <a:latin typeface="Times New Roman" panose="02020603050405020304" pitchFamily="18" charset="0"/>
                <a:ea typeface="Calibri" panose="020F0502020204030204" pitchFamily="34" charset="0"/>
                <a:cs typeface="Times New Roman" panose="02020603050405020304" pitchFamily="18" charset="0"/>
              </a:rPr>
              <a:t>n</a:t>
            </a:r>
            <a:r>
              <a:rPr lang="sq-AL" dirty="0">
                <a:latin typeface="Times New Roman" panose="02020603050405020304" pitchFamily="18" charset="0"/>
                <a:ea typeface="Calibri" panose="020F0502020204030204" pitchFamily="34" charset="0"/>
                <a:cs typeface="Times New Roman" panose="02020603050405020304" pitchFamily="18" charset="0"/>
              </a:rPr>
              <a:t>ë k</a:t>
            </a:r>
            <a:r>
              <a:rPr lang="en-US" dirty="0" err="1">
                <a:latin typeface="Times New Roman" panose="02020603050405020304" pitchFamily="18" charset="0"/>
                <a:ea typeface="Calibri" panose="020F0502020204030204" pitchFamily="34" charset="0"/>
                <a:cs typeface="Times New Roman" panose="02020603050405020304" pitchFamily="18" charset="0"/>
              </a:rPr>
              <a:t>ëto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sq-AL" dirty="0">
                <a:latin typeface="Times New Roman" panose="02020603050405020304" pitchFamily="18" charset="0"/>
                <a:ea typeface="Calibri" panose="020F0502020204030204" pitchFamily="34" charset="0"/>
                <a:cs typeface="Times New Roman" panose="02020603050405020304" pitchFamily="18" charset="0"/>
              </a:rPr>
              <a:t>kushte:</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D</a:t>
            </a:r>
            <a:r>
              <a:rPr lang="sq-AL" dirty="0">
                <a:latin typeface="Times New Roman" panose="02020603050405020304" pitchFamily="18" charset="0"/>
                <a:ea typeface="Calibri" panose="020F0502020204030204" pitchFamily="34" charset="0"/>
                <a:cs typeface="Times New Roman" panose="02020603050405020304" pitchFamily="18" charset="0"/>
              </a:rPr>
              <a:t>uhet të kishte ndodhë</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transaksioni</a:t>
            </a:r>
            <a:r>
              <a:rPr lang="sq-AL"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sq-AL" dirty="0">
                <a:latin typeface="Times New Roman" panose="02020603050405020304" pitchFamily="18" charset="0"/>
                <a:ea typeface="Calibri" panose="020F0502020204030204" pitchFamily="34" charset="0"/>
                <a:cs typeface="Times New Roman" panose="02020603050405020304" pitchFamily="18" charset="0"/>
              </a:rPr>
              <a:t>T</a:t>
            </a:r>
            <a:r>
              <a:rPr lang="en-US" dirty="0">
                <a:latin typeface="Times New Roman" panose="02020603050405020304" pitchFamily="18" charset="0"/>
                <a:ea typeface="Calibri" panose="020F0502020204030204" pitchFamily="34" charset="0"/>
                <a:cs typeface="Times New Roman" panose="02020603050405020304" pitchFamily="18" charset="0"/>
              </a:rPr>
              <a:t>ë </a:t>
            </a:r>
            <a:r>
              <a:rPr lang="sq-AL" dirty="0">
                <a:latin typeface="Times New Roman" panose="02020603050405020304" pitchFamily="18" charset="0"/>
                <a:ea typeface="Calibri" panose="020F0502020204030204" pitchFamily="34" charset="0"/>
                <a:cs typeface="Times New Roman" panose="02020603050405020304" pitchFamily="18" charset="0"/>
              </a:rPr>
              <a:t>dokumentohet</a:t>
            </a:r>
            <a:r>
              <a:rPr lang="en-US" dirty="0">
                <a:latin typeface="Times New Roman" panose="02020603050405020304" pitchFamily="18" charset="0"/>
                <a:ea typeface="Calibri" panose="020F0502020204030204" pitchFamily="34" charset="0"/>
                <a:cs typeface="Times New Roman" panose="02020603050405020304" pitchFamily="18" charset="0"/>
              </a:rPr>
              <a:t> t</a:t>
            </a:r>
            <a:r>
              <a:rPr lang="sq-AL" dirty="0">
                <a:latin typeface="Times New Roman" panose="02020603050405020304" pitchFamily="18" charset="0"/>
                <a:ea typeface="Calibri" panose="020F0502020204030204" pitchFamily="34" charset="0"/>
                <a:cs typeface="Times New Roman" panose="02020603050405020304" pitchFamily="18" charset="0"/>
              </a:rPr>
              <a:t>ransaksioni (faturë, raport banke apo arke, marrëveshje) në formën e shtypur (në letër) apo në formë elektronike që pranohet zyrtarisht;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sq-AL" dirty="0">
                <a:latin typeface="Times New Roman" panose="02020603050405020304" pitchFamily="18" charset="0"/>
                <a:ea typeface="Calibri" panose="020F0502020204030204" pitchFamily="34" charset="0"/>
                <a:cs typeface="Times New Roman" panose="02020603050405020304" pitchFamily="18" charset="0"/>
              </a:rPr>
              <a:t>Të shprehet në vlera monetare </a:t>
            </a:r>
            <a:r>
              <a:rPr lang="en-US" dirty="0">
                <a:latin typeface="Times New Roman" panose="02020603050405020304" pitchFamily="18" charset="0"/>
                <a:ea typeface="Calibri" panose="020F0502020204030204" pitchFamily="34" charset="0"/>
                <a:cs typeface="Times New Roman" panose="02020603050405020304" pitchFamily="18" charset="0"/>
              </a:rPr>
              <a:t>t</a:t>
            </a:r>
            <a:r>
              <a:rPr lang="sq-AL" dirty="0">
                <a:latin typeface="Times New Roman" panose="02020603050405020304" pitchFamily="18" charset="0"/>
                <a:ea typeface="Calibri" panose="020F0502020204030204" pitchFamily="34" charset="0"/>
                <a:cs typeface="Times New Roman" panose="02020603050405020304" pitchFamily="18" charset="0"/>
              </a:rPr>
              <a:t>ransaksioni</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sq-AL" dirty="0">
                <a:latin typeface="Times New Roman" panose="02020603050405020304" pitchFamily="18" charset="0"/>
                <a:ea typeface="Calibri" panose="020F0502020204030204" pitchFamily="34" charset="0"/>
                <a:cs typeface="Times New Roman" panose="02020603050405020304" pitchFamily="18" charset="0"/>
              </a:rPr>
              <a:t>Transaksioni duhet të ndikojë në ndryshimin e kategoritë bilancore të kontabilitetit (pasurinë, detyrimet, kapitalit, të ardhurave, shpenzimeve, në rezultatin afarist dhe në shpërndarje).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4410AFA-09DF-4915-A532-0D1AD02D7E59}" type="slidenum">
              <a:rPr lang="en-US" smtClean="0"/>
              <a:t>29</a:t>
            </a:fld>
            <a:endParaRPr lang="en-US"/>
          </a:p>
        </p:txBody>
      </p:sp>
    </p:spTree>
    <p:extLst>
      <p:ext uri="{BB962C8B-B14F-4D97-AF65-F5344CB8AC3E}">
        <p14:creationId xmlns:p14="http://schemas.microsoft.com/office/powerpoint/2010/main" val="1469999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sr-Latn-CS" altLang="en-US">
                <a:latin typeface="Times New Roman" panose="02020603050405020304" pitchFamily="18" charset="0"/>
                <a:ea typeface="Arial Unicode MS" pitchFamily="34" charset="-128"/>
                <a:cs typeface="Times New Roman" panose="02020603050405020304" pitchFamily="18" charset="0"/>
              </a:rPr>
              <a:t>Metod</a:t>
            </a:r>
            <a:r>
              <a:rPr lang="en-US" altLang="en-US">
                <a:latin typeface="Times New Roman" panose="02020603050405020304" pitchFamily="18" charset="0"/>
                <a:ea typeface="Arial Unicode MS" pitchFamily="34" charset="-128"/>
                <a:cs typeface="Times New Roman" panose="02020603050405020304" pitchFamily="18" charset="0"/>
              </a:rPr>
              <a:t>ologjia e punës</a:t>
            </a:r>
            <a:endParaRPr lang="en-US" altLang="en-US">
              <a:ea typeface="Arial Unicode MS" pitchFamily="34" charset="-128"/>
              <a:cs typeface="Times New Roman" panose="02020603050405020304" pitchFamily="18" charset="0"/>
            </a:endParaRPr>
          </a:p>
        </p:txBody>
      </p:sp>
      <p:sp>
        <p:nvSpPr>
          <p:cNvPr id="6147" name="Content Placeholder 2"/>
          <p:cNvSpPr>
            <a:spLocks noGrp="1"/>
          </p:cNvSpPr>
          <p:nvPr>
            <p:ph idx="1"/>
          </p:nvPr>
        </p:nvSpPr>
        <p:spPr/>
        <p:txBody>
          <a:bodyPr/>
          <a:lstStyle/>
          <a:p>
            <a:pPr eaLnBrk="1" hangingPunct="1"/>
            <a:r>
              <a:rPr lang="en-US" altLang="en-US" b="1">
                <a:latin typeface="Times New Roman" panose="02020603050405020304" pitchFamily="18" charset="0"/>
                <a:cs typeface="Times New Roman" panose="02020603050405020304" pitchFamily="18" charset="0"/>
              </a:rPr>
              <a:t>Ligjerata </a:t>
            </a:r>
            <a:endParaRPr lang="pl-PL" altLang="en-US" b="1">
              <a:latin typeface="Times New Roman" panose="02020603050405020304" pitchFamily="18" charset="0"/>
              <a:cs typeface="Times New Roman" panose="02020603050405020304" pitchFamily="18" charset="0"/>
            </a:endParaRPr>
          </a:p>
          <a:p>
            <a:pPr eaLnBrk="1" hangingPunct="1"/>
            <a:r>
              <a:rPr lang="en-US" altLang="en-US" b="1">
                <a:latin typeface="Times New Roman" panose="02020603050405020304" pitchFamily="18" charset="0"/>
                <a:cs typeface="Times New Roman" panose="02020603050405020304" pitchFamily="18" charset="0"/>
              </a:rPr>
              <a:t>Ushtrime </a:t>
            </a:r>
            <a:endParaRPr lang="pl-PL" altLang="en-US" b="1">
              <a:latin typeface="Times New Roman" panose="02020603050405020304" pitchFamily="18" charset="0"/>
              <a:cs typeface="Times New Roman" panose="02020603050405020304" pitchFamily="18" charset="0"/>
            </a:endParaRPr>
          </a:p>
          <a:p>
            <a:pPr eaLnBrk="1" hangingPunct="1"/>
            <a:r>
              <a:rPr lang="en-US" altLang="en-US" b="1">
                <a:latin typeface="Times New Roman" panose="02020603050405020304" pitchFamily="18" charset="0"/>
                <a:cs typeface="Times New Roman" panose="02020603050405020304" pitchFamily="18" charset="0"/>
              </a:rPr>
              <a:t>Punime seminarike </a:t>
            </a:r>
            <a:r>
              <a:rPr lang="pl-PL" altLang="en-US" b="1">
                <a:latin typeface="Times New Roman" panose="02020603050405020304" pitchFamily="18" charset="0"/>
                <a:cs typeface="Times New Roman" panose="02020603050405020304" pitchFamily="18" charset="0"/>
              </a:rPr>
              <a:t> </a:t>
            </a:r>
          </a:p>
          <a:p>
            <a:pPr eaLnBrk="1" hangingPunct="1"/>
            <a:r>
              <a:rPr lang="en-US" altLang="en-US" b="1">
                <a:latin typeface="Times New Roman" panose="02020603050405020304" pitchFamily="18" charset="0"/>
                <a:cs typeface="Times New Roman" panose="02020603050405020304" pitchFamily="18" charset="0"/>
              </a:rPr>
              <a:t>Testet vlerësuese (Kolokiume)</a:t>
            </a:r>
            <a:endParaRPr lang="pl-PL" altLang="en-US" b="1">
              <a:latin typeface="Times New Roman" panose="02020603050405020304" pitchFamily="18" charset="0"/>
              <a:cs typeface="Times New Roman" panose="02020603050405020304" pitchFamily="18" charset="0"/>
            </a:endParaRPr>
          </a:p>
          <a:p>
            <a:pPr eaLnBrk="1" hangingPunct="1"/>
            <a:r>
              <a:rPr lang="en-US" altLang="en-US" b="1">
                <a:latin typeface="Times New Roman" panose="02020603050405020304" pitchFamily="18" charset="0"/>
                <a:cs typeface="Times New Roman" panose="02020603050405020304" pitchFamily="18" charset="0"/>
              </a:rPr>
              <a:t>Puna praktike (përdorimi i m</a:t>
            </a:r>
            <a:r>
              <a:rPr lang="pl-PL" altLang="en-US" b="1">
                <a:latin typeface="Times New Roman" panose="02020603050405020304" pitchFamily="18" charset="0"/>
                <a:cs typeface="Times New Roman" panose="02020603050405020304" pitchFamily="18" charset="0"/>
              </a:rPr>
              <a:t>aterial</a:t>
            </a:r>
            <a:r>
              <a:rPr lang="en-US" altLang="en-US" b="1">
                <a:latin typeface="Times New Roman" panose="02020603050405020304" pitchFamily="18" charset="0"/>
                <a:cs typeface="Times New Roman" panose="02020603050405020304" pitchFamily="18" charset="0"/>
              </a:rPr>
              <a:t>eve të bizneseve </a:t>
            </a:r>
            <a:endParaRPr lang="en-US" altLang="en-US">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A4410AFA-09DF-4915-A532-0D1AD02D7E59}" type="slidenum">
              <a:rPr lang="en-US" smtClean="0"/>
              <a:t>3</a:t>
            </a:fld>
            <a:endParaRPr lang="en-US"/>
          </a:p>
        </p:txBody>
      </p:sp>
    </p:spTree>
    <p:extLst>
      <p:ext uri="{BB962C8B-B14F-4D97-AF65-F5344CB8AC3E}">
        <p14:creationId xmlns:p14="http://schemas.microsoft.com/office/powerpoint/2010/main" val="881902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20700"/>
          </a:xfrm>
        </p:spPr>
        <p:txBody>
          <a:bodyPr>
            <a:normAutofit fontScale="90000"/>
          </a:bodyPr>
          <a:lstStyle/>
          <a:p>
            <a:r>
              <a:rPr lang="en-US" sz="3200" b="1" dirty="0">
                <a:latin typeface="Times New Roman" panose="02020603050405020304" pitchFamily="18" charset="0"/>
                <a:cs typeface="Times New Roman" panose="02020603050405020304" pitchFamily="18" charset="0"/>
              </a:rPr>
              <a:t>P</a:t>
            </a:r>
            <a:r>
              <a:rPr lang="sq-AL" sz="3200" b="1" dirty="0">
                <a:latin typeface="Times New Roman" panose="02020603050405020304" pitchFamily="18" charset="0"/>
                <a:cs typeface="Times New Roman" panose="02020603050405020304" pitchFamily="18" charset="0"/>
              </a:rPr>
              <a:t>roces</a:t>
            </a:r>
            <a:r>
              <a:rPr lang="en-US" sz="3200" b="1" dirty="0" err="1">
                <a:latin typeface="Times New Roman" panose="02020603050405020304" pitchFamily="18" charset="0"/>
                <a:cs typeface="Times New Roman" panose="02020603050405020304" pitchFamily="18" charset="0"/>
              </a:rPr>
              <a:t>i</a:t>
            </a:r>
            <a:r>
              <a:rPr lang="sq-AL"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krijimit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të</a:t>
            </a:r>
            <a:r>
              <a:rPr lang="en-US" sz="3200" b="1" dirty="0">
                <a:latin typeface="Times New Roman" panose="02020603050405020304" pitchFamily="18" charset="0"/>
                <a:cs typeface="Times New Roman" panose="02020603050405020304" pitchFamily="18" charset="0"/>
              </a:rPr>
              <a:t> </a:t>
            </a:r>
            <a:r>
              <a:rPr lang="sq-AL" sz="3200" b="1" dirty="0">
                <a:latin typeface="Times New Roman" panose="02020603050405020304" pitchFamily="18" charset="0"/>
                <a:cs typeface="Times New Roman" panose="02020603050405020304" pitchFamily="18" charset="0"/>
              </a:rPr>
              <a:t>informa</a:t>
            </a:r>
            <a:r>
              <a:rPr lang="en-US" sz="3200" b="1" dirty="0">
                <a:latin typeface="Times New Roman" panose="02020603050405020304" pitchFamily="18" charset="0"/>
                <a:cs typeface="Times New Roman" panose="02020603050405020304" pitchFamily="18" charset="0"/>
              </a:rPr>
              <a:t>c</a:t>
            </a:r>
            <a:r>
              <a:rPr lang="sq-AL" sz="3200" b="1" dirty="0">
                <a:latin typeface="Times New Roman" panose="02020603050405020304" pitchFamily="18" charset="0"/>
                <a:cs typeface="Times New Roman" panose="02020603050405020304" pitchFamily="18" charset="0"/>
              </a:rPr>
              <a:t>i</a:t>
            </a:r>
            <a:r>
              <a:rPr lang="en-US" sz="3200" b="1" dirty="0" err="1">
                <a:latin typeface="Times New Roman" panose="02020603050405020304" pitchFamily="18" charset="0"/>
                <a:cs typeface="Times New Roman" panose="02020603050405020304" pitchFamily="18" charset="0"/>
              </a:rPr>
              <a:t>onit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të</a:t>
            </a:r>
            <a:r>
              <a:rPr lang="en-US" sz="3200" b="1" dirty="0">
                <a:latin typeface="Times New Roman" panose="02020603050405020304" pitchFamily="18" charset="0"/>
                <a:cs typeface="Times New Roman" panose="02020603050405020304" pitchFamily="18" charset="0"/>
              </a:rPr>
              <a:t> k</a:t>
            </a:r>
            <a:r>
              <a:rPr lang="sq-AL" sz="3200" b="1" dirty="0">
                <a:latin typeface="Times New Roman" panose="02020603050405020304" pitchFamily="18" charset="0"/>
                <a:cs typeface="Times New Roman" panose="02020603050405020304" pitchFamily="18" charset="0"/>
              </a:rPr>
              <a:t>ontab</a:t>
            </a:r>
            <a:r>
              <a:rPr lang="en-US" sz="3200" b="1" dirty="0" err="1">
                <a:latin typeface="Times New Roman" panose="02020603050405020304" pitchFamily="18" charset="0"/>
                <a:cs typeface="Times New Roman" panose="02020603050405020304" pitchFamily="18" charset="0"/>
              </a:rPr>
              <a:t>ilitetit</a:t>
            </a:r>
            <a:endParaRPr lang="en-US" sz="3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4410AFA-09DF-4915-A532-0D1AD02D7E59}" type="slidenum">
              <a:rPr lang="en-US" smtClean="0"/>
              <a:t>30</a:t>
            </a:fld>
            <a:endParaRPr lang="en-US"/>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676275" y="1152524"/>
            <a:ext cx="10906125" cy="5114925"/>
          </a:xfrm>
          <a:prstGeom prst="rect">
            <a:avLst/>
          </a:prstGeom>
        </p:spPr>
      </p:pic>
    </p:spTree>
    <p:extLst>
      <p:ext uri="{BB962C8B-B14F-4D97-AF65-F5344CB8AC3E}">
        <p14:creationId xmlns:p14="http://schemas.microsoft.com/office/powerpoint/2010/main" val="1560134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E5C08ED-8FAD-46AD-BF93-75253E9C7970}" type="slidenum">
              <a:rPr lang="en-US" altLang="en-US" sz="1200">
                <a:solidFill>
                  <a:srgbClr val="898989"/>
                </a:solidFill>
                <a:latin typeface="Times New Roman" panose="02020603050405020304" pitchFamily="18" charset="0"/>
              </a:rPr>
              <a:pPr>
                <a:spcBef>
                  <a:spcPct val="0"/>
                </a:spcBef>
                <a:buFontTx/>
                <a:buNone/>
              </a:pPr>
              <a:t>31</a:t>
            </a:fld>
            <a:endParaRPr lang="en-US" altLang="en-US" sz="1200">
              <a:solidFill>
                <a:srgbClr val="898989"/>
              </a:solidFill>
              <a:latin typeface="Times New Roman" panose="02020603050405020304" pitchFamily="18" charset="0"/>
            </a:endParaRPr>
          </a:p>
        </p:txBody>
      </p:sp>
      <p:sp>
        <p:nvSpPr>
          <p:cNvPr id="29699" name="Rectangle 29"/>
          <p:cNvSpPr>
            <a:spLocks noGrp="1" noChangeArrowheads="1"/>
          </p:cNvSpPr>
          <p:nvPr>
            <p:ph type="title" idx="4294967295"/>
          </p:nvPr>
        </p:nvSpPr>
        <p:spPr>
          <a:xfrm>
            <a:off x="2667000" y="476251"/>
            <a:ext cx="8001000" cy="792163"/>
          </a:xfrm>
        </p:spPr>
        <p:txBody>
          <a:bodyPr/>
          <a:lstStyle/>
          <a:p>
            <a:pPr eaLnBrk="1" hangingPunct="1"/>
            <a:r>
              <a:rPr lang="sq-AL" altLang="en-US"/>
              <a:t>Procesi informativ kontab</a:t>
            </a:r>
            <a:r>
              <a:rPr lang="en-US" altLang="en-US"/>
              <a:t>ë</a:t>
            </a:r>
            <a:r>
              <a:rPr lang="sq-AL" altLang="en-US"/>
              <a:t>l</a:t>
            </a:r>
            <a:endParaRPr lang="en-US" altLang="en-US"/>
          </a:p>
        </p:txBody>
      </p:sp>
      <p:grpSp>
        <p:nvGrpSpPr>
          <p:cNvPr id="29700" name="Group 2"/>
          <p:cNvGrpSpPr>
            <a:grpSpLocks/>
          </p:cNvGrpSpPr>
          <p:nvPr/>
        </p:nvGrpSpPr>
        <p:grpSpPr bwMode="auto">
          <a:xfrm>
            <a:off x="6472239" y="4114800"/>
            <a:ext cx="1990725" cy="1912938"/>
            <a:chOff x="3117" y="2592"/>
            <a:chExt cx="1254" cy="1205"/>
          </a:xfrm>
        </p:grpSpPr>
        <p:graphicFrame>
          <p:nvGraphicFramePr>
            <p:cNvPr id="29725" name="Object 3"/>
            <p:cNvGraphicFramePr>
              <a:graphicFrameLocks/>
            </p:cNvGraphicFramePr>
            <p:nvPr/>
          </p:nvGraphicFramePr>
          <p:xfrm>
            <a:off x="3414" y="2592"/>
            <a:ext cx="661" cy="891"/>
          </p:xfrm>
          <a:graphic>
            <a:graphicData uri="http://schemas.openxmlformats.org/presentationml/2006/ole">
              <mc:AlternateContent xmlns:mc="http://schemas.openxmlformats.org/markup-compatibility/2006">
                <mc:Choice xmlns:v="urn:schemas-microsoft-com:vml" Requires="v">
                  <p:oleObj name="Clip" r:id="rId2" imgW="3247313" imgH="5879194" progId="">
                    <p:embed/>
                  </p:oleObj>
                </mc:Choice>
                <mc:Fallback>
                  <p:oleObj name="Clip" r:id="rId2" imgW="3247313" imgH="5879194" progId="">
                    <p:embed/>
                    <p:pic>
                      <p:nvPicPr>
                        <p:cNvPr id="29725" name="Object 3"/>
                        <p:cNvPicPr>
                          <a:picLocks noChangeArrowheads="1"/>
                        </p:cNvPicPr>
                        <p:nvPr/>
                      </p:nvPicPr>
                      <p:blipFill>
                        <a:blip r:embed="rId3">
                          <a:extLst>
                            <a:ext uri="{28A0092B-C50C-407E-A947-70E740481C1C}">
                              <a14:useLocalDpi xmlns:a14="http://schemas.microsoft.com/office/drawing/2010/main" val="0"/>
                            </a:ext>
                          </a:extLst>
                        </a:blip>
                        <a:srcRect b="25996"/>
                        <a:stretch>
                          <a:fillRect/>
                        </a:stretch>
                      </p:blipFill>
                      <p:spPr bwMode="auto">
                        <a:xfrm>
                          <a:off x="3414" y="2592"/>
                          <a:ext cx="661" cy="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26" name="Rectangle 4"/>
            <p:cNvSpPr>
              <a:spLocks noChangeArrowheads="1"/>
            </p:cNvSpPr>
            <p:nvPr/>
          </p:nvSpPr>
          <p:spPr bwMode="auto">
            <a:xfrm>
              <a:off x="3117" y="3549"/>
              <a:ext cx="1254"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sq-AL" altLang="en-US" sz="2000" b="1">
                  <a:solidFill>
                    <a:srgbClr val="34001F"/>
                  </a:solidFill>
                  <a:latin typeface="Arial" panose="020B0604020202020204" pitchFamily="34" charset="0"/>
                </a:rPr>
                <a:t>Bartja  në ditar</a:t>
              </a:r>
              <a:endParaRPr lang="en-US" altLang="en-US" sz="2000" b="1">
                <a:solidFill>
                  <a:srgbClr val="34001F"/>
                </a:solidFill>
                <a:latin typeface="Arial" panose="020B0604020202020204" pitchFamily="34" charset="0"/>
              </a:endParaRPr>
            </a:p>
          </p:txBody>
        </p:sp>
      </p:grpSp>
      <p:grpSp>
        <p:nvGrpSpPr>
          <p:cNvPr id="29701" name="Group 5"/>
          <p:cNvGrpSpPr>
            <a:grpSpLocks/>
          </p:cNvGrpSpPr>
          <p:nvPr/>
        </p:nvGrpSpPr>
        <p:grpSpPr bwMode="auto">
          <a:xfrm>
            <a:off x="5562600" y="1600200"/>
            <a:ext cx="1847850" cy="1684338"/>
            <a:chOff x="2646" y="1008"/>
            <a:chExt cx="1062" cy="1061"/>
          </a:xfrm>
        </p:grpSpPr>
        <p:graphicFrame>
          <p:nvGraphicFramePr>
            <p:cNvPr id="29723" name="Object 6"/>
            <p:cNvGraphicFramePr>
              <a:graphicFrameLocks/>
            </p:cNvGraphicFramePr>
            <p:nvPr/>
          </p:nvGraphicFramePr>
          <p:xfrm>
            <a:off x="2732" y="1008"/>
            <a:ext cx="890" cy="672"/>
          </p:xfrm>
          <a:graphic>
            <a:graphicData uri="http://schemas.openxmlformats.org/presentationml/2006/ole">
              <mc:AlternateContent xmlns:mc="http://schemas.openxmlformats.org/markup-compatibility/2006">
                <mc:Choice xmlns:v="urn:schemas-microsoft-com:vml" Requires="v">
                  <p:oleObj name="Clip" r:id="rId4" imgW="4582562" imgH="3468986" progId="">
                    <p:embed/>
                  </p:oleObj>
                </mc:Choice>
                <mc:Fallback>
                  <p:oleObj name="Clip" r:id="rId4" imgW="4582562" imgH="3468986" progId="">
                    <p:embed/>
                    <p:pic>
                      <p:nvPicPr>
                        <p:cNvPr id="29723" name="Objec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2" y="1008"/>
                          <a:ext cx="890"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24" name="Rectangle 7"/>
            <p:cNvSpPr>
              <a:spLocks noChangeArrowheads="1"/>
            </p:cNvSpPr>
            <p:nvPr/>
          </p:nvSpPr>
          <p:spPr bwMode="auto">
            <a:xfrm>
              <a:off x="2646" y="1629"/>
              <a:ext cx="1062"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sq-AL" altLang="en-US" sz="2000" b="1">
                  <a:solidFill>
                    <a:srgbClr val="34001F"/>
                  </a:solidFill>
                  <a:latin typeface="Arial" panose="020B0604020202020204" pitchFamily="34" charset="0"/>
                </a:rPr>
                <a:t>Burimi i dokumenteve</a:t>
              </a:r>
              <a:endParaRPr lang="en-US" altLang="en-US" sz="2000" b="1">
                <a:solidFill>
                  <a:srgbClr val="34001F"/>
                </a:solidFill>
                <a:latin typeface="Arial" panose="020B0604020202020204" pitchFamily="34" charset="0"/>
              </a:endParaRPr>
            </a:p>
          </p:txBody>
        </p:sp>
      </p:grpSp>
      <p:grpSp>
        <p:nvGrpSpPr>
          <p:cNvPr id="29702" name="Group 8"/>
          <p:cNvGrpSpPr>
            <a:grpSpLocks/>
          </p:cNvGrpSpPr>
          <p:nvPr/>
        </p:nvGrpSpPr>
        <p:grpSpPr bwMode="auto">
          <a:xfrm>
            <a:off x="8534401" y="4329114"/>
            <a:ext cx="2062163" cy="2079625"/>
            <a:chOff x="4461" y="2727"/>
            <a:chExt cx="1254" cy="1310"/>
          </a:xfrm>
        </p:grpSpPr>
        <p:graphicFrame>
          <p:nvGraphicFramePr>
            <p:cNvPr id="29721" name="Object 9"/>
            <p:cNvGraphicFramePr>
              <a:graphicFrameLocks/>
            </p:cNvGraphicFramePr>
            <p:nvPr/>
          </p:nvGraphicFramePr>
          <p:xfrm>
            <a:off x="4654" y="2727"/>
            <a:ext cx="869" cy="916"/>
          </p:xfrm>
          <a:graphic>
            <a:graphicData uri="http://schemas.openxmlformats.org/presentationml/2006/ole">
              <mc:AlternateContent xmlns:mc="http://schemas.openxmlformats.org/markup-compatibility/2006">
                <mc:Choice xmlns:v="urn:schemas-microsoft-com:vml" Requires="v">
                  <p:oleObj name="Clip" r:id="rId6" imgW="3265283" imgH="3435790" progId="">
                    <p:embed/>
                  </p:oleObj>
                </mc:Choice>
                <mc:Fallback>
                  <p:oleObj name="Clip" r:id="rId6" imgW="3265283" imgH="3435790" progId="">
                    <p:embed/>
                    <p:pic>
                      <p:nvPicPr>
                        <p:cNvPr id="29721" name="Object 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54" y="2727"/>
                          <a:ext cx="869" cy="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22" name="Rectangle 10"/>
            <p:cNvSpPr>
              <a:spLocks noChangeArrowheads="1"/>
            </p:cNvSpPr>
            <p:nvPr/>
          </p:nvSpPr>
          <p:spPr bwMode="auto">
            <a:xfrm>
              <a:off x="4461" y="3597"/>
              <a:ext cx="1254"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sq-AL" altLang="en-US" sz="2000" b="1">
                  <a:solidFill>
                    <a:srgbClr val="34001F"/>
                  </a:solidFill>
                  <a:latin typeface="Arial" panose="020B0604020202020204" pitchFamily="34" charset="0"/>
                </a:rPr>
                <a:t>Regjistrimi i transaksioneve</a:t>
              </a:r>
              <a:endParaRPr lang="en-US" altLang="en-US" sz="2000" b="1">
                <a:solidFill>
                  <a:srgbClr val="34001F"/>
                </a:solidFill>
                <a:latin typeface="Arial" panose="020B0604020202020204" pitchFamily="34" charset="0"/>
              </a:endParaRPr>
            </a:p>
          </p:txBody>
        </p:sp>
      </p:grpSp>
      <p:grpSp>
        <p:nvGrpSpPr>
          <p:cNvPr id="29703" name="Group 11"/>
          <p:cNvGrpSpPr>
            <a:grpSpLocks/>
          </p:cNvGrpSpPr>
          <p:nvPr/>
        </p:nvGrpSpPr>
        <p:grpSpPr bwMode="auto">
          <a:xfrm>
            <a:off x="3881438" y="4191000"/>
            <a:ext cx="2754312" cy="2217738"/>
            <a:chOff x="1485" y="2640"/>
            <a:chExt cx="1735" cy="1397"/>
          </a:xfrm>
        </p:grpSpPr>
        <p:graphicFrame>
          <p:nvGraphicFramePr>
            <p:cNvPr id="29719" name="Object 12"/>
            <p:cNvGraphicFramePr>
              <a:graphicFrameLocks/>
            </p:cNvGraphicFramePr>
            <p:nvPr/>
          </p:nvGraphicFramePr>
          <p:xfrm>
            <a:off x="1928" y="2640"/>
            <a:ext cx="849" cy="912"/>
          </p:xfrm>
          <a:graphic>
            <a:graphicData uri="http://schemas.openxmlformats.org/presentationml/2006/ole">
              <mc:AlternateContent xmlns:mc="http://schemas.openxmlformats.org/markup-compatibility/2006">
                <mc:Choice xmlns:v="urn:schemas-microsoft-com:vml" Requires="v">
                  <p:oleObj name="Clip" r:id="rId8" imgW="3226051" imgH="3468986" progId="">
                    <p:embed/>
                  </p:oleObj>
                </mc:Choice>
                <mc:Fallback>
                  <p:oleObj name="Clip" r:id="rId8" imgW="3226051" imgH="3468986" progId="">
                    <p:embed/>
                    <p:pic>
                      <p:nvPicPr>
                        <p:cNvPr id="29719" name="Object 1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28" y="2640"/>
                          <a:ext cx="849" cy="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20" name="Rectangle 13"/>
            <p:cNvSpPr>
              <a:spLocks noChangeArrowheads="1"/>
            </p:cNvSpPr>
            <p:nvPr/>
          </p:nvSpPr>
          <p:spPr bwMode="auto">
            <a:xfrm>
              <a:off x="1485" y="3597"/>
              <a:ext cx="1735"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2000" b="1">
                  <a:solidFill>
                    <a:srgbClr val="34001F"/>
                  </a:solidFill>
                  <a:latin typeface="Arial" panose="020B0604020202020204" pitchFamily="34" charset="0"/>
                </a:rPr>
                <a:t>Bruto </a:t>
              </a:r>
              <a:r>
                <a:rPr lang="sq-AL" altLang="en-US" sz="2000" b="1">
                  <a:solidFill>
                    <a:srgbClr val="34001F"/>
                  </a:solidFill>
                  <a:latin typeface="Arial" panose="020B0604020202020204" pitchFamily="34" charset="0"/>
                </a:rPr>
                <a:t>bilanci </a:t>
              </a:r>
              <a:r>
                <a:rPr lang="en-US" altLang="en-US" sz="2000" b="1">
                  <a:solidFill>
                    <a:srgbClr val="34001F"/>
                  </a:solidFill>
                  <a:latin typeface="Arial" panose="020B0604020202020204" pitchFamily="34" charset="0"/>
                </a:rPr>
                <a:t>(</a:t>
              </a:r>
              <a:r>
                <a:rPr lang="sq-AL" altLang="en-US" sz="2000" b="1">
                  <a:solidFill>
                    <a:srgbClr val="34001F"/>
                  </a:solidFill>
                  <a:latin typeface="Arial" panose="020B0604020202020204" pitchFamily="34" charset="0"/>
                </a:rPr>
                <a:t>vërtetues</a:t>
              </a:r>
              <a:r>
                <a:rPr lang="en-US" altLang="en-US" sz="2000" b="1">
                  <a:solidFill>
                    <a:srgbClr val="34001F"/>
                  </a:solidFill>
                  <a:latin typeface="Arial" panose="020B0604020202020204" pitchFamily="34" charset="0"/>
                </a:rPr>
                <a:t>)</a:t>
              </a:r>
            </a:p>
          </p:txBody>
        </p:sp>
      </p:grpSp>
      <p:sp>
        <p:nvSpPr>
          <p:cNvPr id="29704" name="AutoShape 14"/>
          <p:cNvSpPr>
            <a:spLocks noChangeArrowheads="1"/>
          </p:cNvSpPr>
          <p:nvPr/>
        </p:nvSpPr>
        <p:spPr bwMode="auto">
          <a:xfrm>
            <a:off x="4578350" y="2254250"/>
            <a:ext cx="901700" cy="215900"/>
          </a:xfrm>
          <a:prstGeom prst="rightArrow">
            <a:avLst>
              <a:gd name="adj1" fmla="val 50000"/>
              <a:gd name="adj2" fmla="val 208843"/>
            </a:avLst>
          </a:prstGeom>
          <a:solidFill>
            <a:schemeClr val="accent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sp>
        <p:nvSpPr>
          <p:cNvPr id="29705" name="AutoShape 15"/>
          <p:cNvSpPr>
            <a:spLocks noChangeArrowheads="1"/>
          </p:cNvSpPr>
          <p:nvPr/>
        </p:nvSpPr>
        <p:spPr bwMode="auto">
          <a:xfrm>
            <a:off x="7321550" y="2254250"/>
            <a:ext cx="901700" cy="215900"/>
          </a:xfrm>
          <a:prstGeom prst="rightArrow">
            <a:avLst>
              <a:gd name="adj1" fmla="val 50000"/>
              <a:gd name="adj2" fmla="val 208843"/>
            </a:avLst>
          </a:prstGeom>
          <a:solidFill>
            <a:schemeClr val="accent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sp>
        <p:nvSpPr>
          <p:cNvPr id="29706" name="AutoShape 16"/>
          <p:cNvSpPr>
            <a:spLocks noChangeArrowheads="1"/>
          </p:cNvSpPr>
          <p:nvPr/>
        </p:nvSpPr>
        <p:spPr bwMode="auto">
          <a:xfrm rot="16200000" flipH="1">
            <a:off x="8770938" y="3778250"/>
            <a:ext cx="901700" cy="215900"/>
          </a:xfrm>
          <a:prstGeom prst="rightArrow">
            <a:avLst>
              <a:gd name="adj1" fmla="val 50000"/>
              <a:gd name="adj2" fmla="val 208843"/>
            </a:avLst>
          </a:prstGeom>
          <a:solidFill>
            <a:schemeClr val="accent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grpSp>
        <p:nvGrpSpPr>
          <p:cNvPr id="29707" name="Group 17"/>
          <p:cNvGrpSpPr>
            <a:grpSpLocks/>
          </p:cNvGrpSpPr>
          <p:nvPr/>
        </p:nvGrpSpPr>
        <p:grpSpPr bwMode="auto">
          <a:xfrm>
            <a:off x="1519237" y="4435476"/>
            <a:ext cx="2600326" cy="1973263"/>
            <a:chOff x="-3" y="2794"/>
            <a:chExt cx="1638" cy="1243"/>
          </a:xfrm>
        </p:grpSpPr>
        <p:graphicFrame>
          <p:nvGraphicFramePr>
            <p:cNvPr id="29717" name="Object 18"/>
            <p:cNvGraphicFramePr>
              <a:graphicFrameLocks/>
            </p:cNvGraphicFramePr>
            <p:nvPr/>
          </p:nvGraphicFramePr>
          <p:xfrm>
            <a:off x="393" y="2794"/>
            <a:ext cx="846" cy="566"/>
          </p:xfrm>
          <a:graphic>
            <a:graphicData uri="http://schemas.openxmlformats.org/presentationml/2006/ole">
              <mc:AlternateContent xmlns:mc="http://schemas.openxmlformats.org/markup-compatibility/2006">
                <mc:Choice xmlns:v="urn:schemas-microsoft-com:vml" Requires="v">
                  <p:oleObj name="Clip" r:id="rId10" imgW="4716463" imgH="3162300" progId="">
                    <p:embed/>
                  </p:oleObj>
                </mc:Choice>
                <mc:Fallback>
                  <p:oleObj name="Clip" r:id="rId10" imgW="4716463" imgH="3162300" progId="">
                    <p:embed/>
                    <p:pic>
                      <p:nvPicPr>
                        <p:cNvPr id="29717" name="Object 18"/>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3" y="2794"/>
                          <a:ext cx="846" cy="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18" name="Rectangle 19"/>
            <p:cNvSpPr>
              <a:spLocks noChangeArrowheads="1"/>
            </p:cNvSpPr>
            <p:nvPr/>
          </p:nvSpPr>
          <p:spPr bwMode="auto">
            <a:xfrm>
              <a:off x="-3" y="3405"/>
              <a:ext cx="1638" cy="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sq-AL" altLang="en-US" sz="2000" b="1">
                  <a:solidFill>
                    <a:srgbClr val="34001F"/>
                  </a:solidFill>
                  <a:latin typeface="Arial" panose="020B0604020202020204" pitchFamily="34" charset="0"/>
                </a:rPr>
                <a:t>Përgatitja e raporteve financiare</a:t>
              </a:r>
              <a:endParaRPr lang="en-US" altLang="en-US" sz="2000" b="1">
                <a:solidFill>
                  <a:srgbClr val="34001F"/>
                </a:solidFill>
                <a:latin typeface="Arial" panose="020B0604020202020204" pitchFamily="34" charset="0"/>
              </a:endParaRPr>
            </a:p>
          </p:txBody>
        </p:sp>
      </p:grpSp>
      <p:sp>
        <p:nvSpPr>
          <p:cNvPr id="29708" name="AutoShape 20"/>
          <p:cNvSpPr>
            <a:spLocks noChangeArrowheads="1"/>
          </p:cNvSpPr>
          <p:nvPr/>
        </p:nvSpPr>
        <p:spPr bwMode="auto">
          <a:xfrm flipH="1">
            <a:off x="3511550" y="5035550"/>
            <a:ext cx="901700" cy="215900"/>
          </a:xfrm>
          <a:prstGeom prst="rightArrow">
            <a:avLst>
              <a:gd name="adj1" fmla="val 50000"/>
              <a:gd name="adj2" fmla="val 208843"/>
            </a:avLst>
          </a:prstGeom>
          <a:solidFill>
            <a:schemeClr val="accent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sp>
        <p:nvSpPr>
          <p:cNvPr id="29709" name="AutoShape 21"/>
          <p:cNvSpPr>
            <a:spLocks noChangeArrowheads="1"/>
          </p:cNvSpPr>
          <p:nvPr/>
        </p:nvSpPr>
        <p:spPr bwMode="auto">
          <a:xfrm flipH="1">
            <a:off x="6026150" y="5035550"/>
            <a:ext cx="901700" cy="215900"/>
          </a:xfrm>
          <a:prstGeom prst="rightArrow">
            <a:avLst>
              <a:gd name="adj1" fmla="val 50000"/>
              <a:gd name="adj2" fmla="val 208843"/>
            </a:avLst>
          </a:prstGeom>
          <a:solidFill>
            <a:schemeClr val="accent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sp>
        <p:nvSpPr>
          <p:cNvPr id="29710" name="AutoShape 22"/>
          <p:cNvSpPr>
            <a:spLocks noChangeArrowheads="1"/>
          </p:cNvSpPr>
          <p:nvPr/>
        </p:nvSpPr>
        <p:spPr bwMode="auto">
          <a:xfrm flipH="1">
            <a:off x="8007350" y="5035550"/>
            <a:ext cx="901700" cy="215900"/>
          </a:xfrm>
          <a:prstGeom prst="rightArrow">
            <a:avLst>
              <a:gd name="adj1" fmla="val 50000"/>
              <a:gd name="adj2" fmla="val 208843"/>
            </a:avLst>
          </a:prstGeom>
          <a:solidFill>
            <a:schemeClr val="accent1"/>
          </a:solidFill>
          <a:ln w="12700">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grpSp>
        <p:nvGrpSpPr>
          <p:cNvPr id="29711" name="Group 23"/>
          <p:cNvGrpSpPr>
            <a:grpSpLocks/>
          </p:cNvGrpSpPr>
          <p:nvPr/>
        </p:nvGrpSpPr>
        <p:grpSpPr bwMode="auto">
          <a:xfrm>
            <a:off x="2362201" y="1600201"/>
            <a:ext cx="2009775" cy="2364239"/>
            <a:chOff x="732" y="1008"/>
            <a:chExt cx="1062" cy="1422"/>
          </a:xfrm>
        </p:grpSpPr>
        <p:graphicFrame>
          <p:nvGraphicFramePr>
            <p:cNvPr id="29715" name="Object 24"/>
            <p:cNvGraphicFramePr>
              <a:graphicFrameLocks/>
            </p:cNvGraphicFramePr>
            <p:nvPr/>
          </p:nvGraphicFramePr>
          <p:xfrm>
            <a:off x="740" y="1008"/>
            <a:ext cx="1047" cy="803"/>
          </p:xfrm>
          <a:graphic>
            <a:graphicData uri="http://schemas.openxmlformats.org/presentationml/2006/ole">
              <mc:AlternateContent xmlns:mc="http://schemas.openxmlformats.org/markup-compatibility/2006">
                <mc:Choice xmlns:v="urn:schemas-microsoft-com:vml" Requires="v">
                  <p:oleObj name="Clip" r:id="rId12" imgW="4472412" imgH="3434281" progId="">
                    <p:embed/>
                  </p:oleObj>
                </mc:Choice>
                <mc:Fallback>
                  <p:oleObj name="Clip" r:id="rId12" imgW="4472412" imgH="3434281" progId="">
                    <p:embed/>
                    <p:pic>
                      <p:nvPicPr>
                        <p:cNvPr id="29715" name="Object 24"/>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0" y="1008"/>
                          <a:ext cx="1047" cy="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16" name="Rectangle 25"/>
            <p:cNvSpPr>
              <a:spLocks noChangeArrowheads="1"/>
            </p:cNvSpPr>
            <p:nvPr/>
          </p:nvSpPr>
          <p:spPr bwMode="auto">
            <a:xfrm>
              <a:off x="732" y="1821"/>
              <a:ext cx="1062" cy="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sq-AL" altLang="en-US" sz="2000" b="1">
                  <a:solidFill>
                    <a:srgbClr val="34001F"/>
                  </a:solidFill>
                  <a:latin typeface="Arial" panose="020B0604020202020204" pitchFamily="34" charset="0"/>
                </a:rPr>
                <a:t>Transaksionet (interne dhe eksterne)</a:t>
              </a:r>
              <a:endParaRPr lang="en-US" altLang="en-US" sz="2000" b="1">
                <a:solidFill>
                  <a:srgbClr val="34001F"/>
                </a:solidFill>
                <a:latin typeface="Arial" panose="020B0604020202020204" pitchFamily="34" charset="0"/>
              </a:endParaRPr>
            </a:p>
          </p:txBody>
        </p:sp>
      </p:grpSp>
      <p:grpSp>
        <p:nvGrpSpPr>
          <p:cNvPr id="29712" name="Group 26"/>
          <p:cNvGrpSpPr>
            <a:grpSpLocks/>
          </p:cNvGrpSpPr>
          <p:nvPr/>
        </p:nvGrpSpPr>
        <p:grpSpPr bwMode="auto">
          <a:xfrm>
            <a:off x="8386763" y="1524000"/>
            <a:ext cx="1516062" cy="1836738"/>
            <a:chOff x="4323" y="960"/>
            <a:chExt cx="955" cy="1157"/>
          </a:xfrm>
        </p:grpSpPr>
        <p:graphicFrame>
          <p:nvGraphicFramePr>
            <p:cNvPr id="29713" name="Object 27"/>
            <p:cNvGraphicFramePr>
              <a:graphicFrameLocks/>
            </p:cNvGraphicFramePr>
            <p:nvPr/>
          </p:nvGraphicFramePr>
          <p:xfrm>
            <a:off x="4323" y="960"/>
            <a:ext cx="955" cy="851"/>
          </p:xfrm>
          <a:graphic>
            <a:graphicData uri="http://schemas.openxmlformats.org/presentationml/2006/ole">
              <mc:AlternateContent xmlns:mc="http://schemas.openxmlformats.org/markup-compatibility/2006">
                <mc:Choice xmlns:v="urn:schemas-microsoft-com:vml" Requires="v">
                  <p:oleObj name="Clip" r:id="rId14" imgW="1877215" imgH="1672594" progId="">
                    <p:embed/>
                  </p:oleObj>
                </mc:Choice>
                <mc:Fallback>
                  <p:oleObj name="Clip" r:id="rId14" imgW="1877215" imgH="1672594" progId="">
                    <p:embed/>
                    <p:pic>
                      <p:nvPicPr>
                        <p:cNvPr id="29713" name="Object 27"/>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23" y="960"/>
                          <a:ext cx="955" cy="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14" name="Rectangle 28"/>
            <p:cNvSpPr>
              <a:spLocks noChangeArrowheads="1"/>
            </p:cNvSpPr>
            <p:nvPr/>
          </p:nvSpPr>
          <p:spPr bwMode="auto">
            <a:xfrm>
              <a:off x="4365" y="1869"/>
              <a:ext cx="87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sq-AL" altLang="en-US" sz="2000" b="1">
                  <a:solidFill>
                    <a:srgbClr val="34001F"/>
                  </a:solidFill>
                  <a:latin typeface="Arial" panose="020B0604020202020204" pitchFamily="34" charset="0"/>
                </a:rPr>
                <a:t>Analiza</a:t>
              </a:r>
              <a:endParaRPr lang="en-US" altLang="en-US" sz="2000" b="1">
                <a:solidFill>
                  <a:srgbClr val="34001F"/>
                </a:solidFill>
                <a:latin typeface="Arial" panose="020B0604020202020204" pitchFamily="34" charset="0"/>
              </a:endParaRPr>
            </a:p>
          </p:txBody>
        </p:sp>
      </p:grpSp>
    </p:spTree>
    <p:extLst>
      <p:ext uri="{BB962C8B-B14F-4D97-AF65-F5344CB8AC3E}">
        <p14:creationId xmlns:p14="http://schemas.microsoft.com/office/powerpoint/2010/main" val="2604777196"/>
      </p:ext>
    </p:extLst>
  </p:cSld>
  <p:clrMapOvr>
    <a:masterClrMapping/>
  </p:clrMapOvr>
  <p:transition>
    <p:blinds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20700"/>
          </a:xfrm>
        </p:spPr>
        <p:txBody>
          <a:bodyPr>
            <a:normAutofit fontScale="90000"/>
          </a:bodyPr>
          <a:lstStyle/>
          <a:p>
            <a:r>
              <a:rPr lang="en-US" sz="3200" b="1" dirty="0">
                <a:latin typeface="Times New Roman" panose="02020603050405020304" pitchFamily="18" charset="0"/>
                <a:cs typeface="Times New Roman" panose="02020603050405020304" pitchFamily="18" charset="0"/>
              </a:rPr>
              <a:t>P</a:t>
            </a:r>
            <a:r>
              <a:rPr lang="sq-AL" sz="3200" b="1" dirty="0">
                <a:latin typeface="Times New Roman" panose="02020603050405020304" pitchFamily="18" charset="0"/>
                <a:cs typeface="Times New Roman" panose="02020603050405020304" pitchFamily="18" charset="0"/>
              </a:rPr>
              <a:t>roces</a:t>
            </a:r>
            <a:r>
              <a:rPr lang="en-US" sz="3200" b="1" dirty="0" err="1">
                <a:latin typeface="Times New Roman" panose="02020603050405020304" pitchFamily="18" charset="0"/>
                <a:cs typeface="Times New Roman" panose="02020603050405020304" pitchFamily="18" charset="0"/>
              </a:rPr>
              <a:t>i</a:t>
            </a:r>
            <a:r>
              <a:rPr lang="sq-AL"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krijimit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të</a:t>
            </a:r>
            <a:r>
              <a:rPr lang="en-US" sz="3200" b="1" dirty="0">
                <a:latin typeface="Times New Roman" panose="02020603050405020304" pitchFamily="18" charset="0"/>
                <a:cs typeface="Times New Roman" panose="02020603050405020304" pitchFamily="18" charset="0"/>
              </a:rPr>
              <a:t> </a:t>
            </a:r>
            <a:r>
              <a:rPr lang="sq-AL" sz="3200" b="1" dirty="0">
                <a:latin typeface="Times New Roman" panose="02020603050405020304" pitchFamily="18" charset="0"/>
                <a:cs typeface="Times New Roman" panose="02020603050405020304" pitchFamily="18" charset="0"/>
              </a:rPr>
              <a:t>informa</a:t>
            </a:r>
            <a:r>
              <a:rPr lang="en-US" sz="3200" b="1" dirty="0">
                <a:latin typeface="Times New Roman" panose="02020603050405020304" pitchFamily="18" charset="0"/>
                <a:cs typeface="Times New Roman" panose="02020603050405020304" pitchFamily="18" charset="0"/>
              </a:rPr>
              <a:t>c</a:t>
            </a:r>
            <a:r>
              <a:rPr lang="sq-AL" sz="3200" b="1" dirty="0">
                <a:latin typeface="Times New Roman" panose="02020603050405020304" pitchFamily="18" charset="0"/>
                <a:cs typeface="Times New Roman" panose="02020603050405020304" pitchFamily="18" charset="0"/>
              </a:rPr>
              <a:t>i</a:t>
            </a:r>
            <a:r>
              <a:rPr lang="en-US" sz="3200" b="1" dirty="0" err="1">
                <a:latin typeface="Times New Roman" panose="02020603050405020304" pitchFamily="18" charset="0"/>
                <a:cs typeface="Times New Roman" panose="02020603050405020304" pitchFamily="18" charset="0"/>
              </a:rPr>
              <a:t>onit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të</a:t>
            </a:r>
            <a:r>
              <a:rPr lang="en-US" sz="3200" b="1" dirty="0">
                <a:latin typeface="Times New Roman" panose="02020603050405020304" pitchFamily="18" charset="0"/>
                <a:cs typeface="Times New Roman" panose="02020603050405020304" pitchFamily="18" charset="0"/>
              </a:rPr>
              <a:t> k</a:t>
            </a:r>
            <a:r>
              <a:rPr lang="sq-AL" sz="3200" b="1" dirty="0">
                <a:latin typeface="Times New Roman" panose="02020603050405020304" pitchFamily="18" charset="0"/>
                <a:cs typeface="Times New Roman" panose="02020603050405020304" pitchFamily="18" charset="0"/>
              </a:rPr>
              <a:t>ontab</a:t>
            </a:r>
            <a:r>
              <a:rPr lang="en-US" sz="3200" b="1" dirty="0" err="1">
                <a:latin typeface="Times New Roman" panose="02020603050405020304" pitchFamily="18" charset="0"/>
                <a:cs typeface="Times New Roman" panose="02020603050405020304" pitchFamily="18" charset="0"/>
              </a:rPr>
              <a:t>ilitetit</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28624" y="1263649"/>
            <a:ext cx="11172825" cy="5184775"/>
          </a:xfrm>
        </p:spPr>
        <p:txBody>
          <a:bodyPr>
            <a:normAutofit/>
          </a:bodyPr>
          <a:lstStyle/>
          <a:p>
            <a:pPr marL="342900" marR="0" lvl="0" indent="-342900" algn="just">
              <a:lnSpc>
                <a:spcPct val="115000"/>
              </a:lnSpc>
              <a:spcBef>
                <a:spcPts val="0"/>
              </a:spcBef>
              <a:spcAft>
                <a:spcPts val="0"/>
              </a:spcAft>
              <a:buFont typeface="Symbol" panose="05050102010706020507" pitchFamily="18" charset="2"/>
              <a:buChar char=""/>
            </a:pPr>
            <a:r>
              <a:rPr lang="en-US" dirty="0" err="1">
                <a:latin typeface="Times New Roman" panose="02020603050405020304" pitchFamily="18" charset="0"/>
                <a:ea typeface="Calibri" panose="020F0502020204030204" pitchFamily="34" charset="0"/>
                <a:cs typeface="Times New Roman" panose="02020603050405020304" pitchFamily="18" charset="0"/>
              </a:rPr>
              <a:t>Kontabiliteti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thjeshtë</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libërmbajtja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dhe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veprimet</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lnSpc>
                <a:spcPct val="115000"/>
              </a:lnSpc>
              <a:spcBef>
                <a:spcPts val="0"/>
              </a:spcBef>
              <a:buFont typeface="Arial" panose="020B0604020202020204" pitchFamily="34" charset="0"/>
              <a:buChar char="–"/>
              <a:tabLst>
                <a:tab pos="914400" algn="l"/>
              </a:tabLst>
            </a:pPr>
            <a:r>
              <a:rPr lang="sq-AL" dirty="0">
                <a:latin typeface="Times New Roman" panose="02020603050405020304" pitchFamily="18" charset="0"/>
                <a:ea typeface="Calibri" panose="020F0502020204030204" pitchFamily="34" charset="0"/>
                <a:cs typeface="Times New Roman" panose="02020603050405020304" pitchFamily="18" charset="0"/>
              </a:rPr>
              <a:t>Regjistrimin e blerjeve (mallrave, shërbimeve dhe aseteve)</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lnSpc>
                <a:spcPct val="115000"/>
              </a:lnSpc>
              <a:spcBef>
                <a:spcPts val="0"/>
              </a:spcBef>
              <a:buFont typeface="Arial" panose="020B0604020202020204" pitchFamily="34" charset="0"/>
              <a:buChar char="–"/>
              <a:tabLst>
                <a:tab pos="914400" algn="l"/>
              </a:tabLst>
            </a:pPr>
            <a:r>
              <a:rPr lang="sq-AL" dirty="0">
                <a:latin typeface="Times New Roman" panose="02020603050405020304" pitchFamily="18" charset="0"/>
                <a:ea typeface="Calibri" panose="020F0502020204030204" pitchFamily="34" charset="0"/>
                <a:cs typeface="Times New Roman" panose="02020603050405020304" pitchFamily="18" charset="0"/>
              </a:rPr>
              <a:t>Regji</a:t>
            </a:r>
            <a:r>
              <a:rPr lang="en-US" dirty="0">
                <a:latin typeface="Times New Roman" panose="02020603050405020304" pitchFamily="18" charset="0"/>
                <a:ea typeface="Calibri" panose="020F0502020204030204" pitchFamily="34" charset="0"/>
                <a:cs typeface="Times New Roman" panose="02020603050405020304" pitchFamily="18" charset="0"/>
              </a:rPr>
              <a:t>s</a:t>
            </a:r>
            <a:r>
              <a:rPr lang="sq-AL" dirty="0">
                <a:latin typeface="Times New Roman" panose="02020603050405020304" pitchFamily="18" charset="0"/>
                <a:ea typeface="Calibri" panose="020F0502020204030204" pitchFamily="34" charset="0"/>
                <a:cs typeface="Times New Roman" panose="02020603050405020304" pitchFamily="18" charset="0"/>
              </a:rPr>
              <a:t>trimin e shitjeve (mallrave, shërbimeve dhe aseteve)</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lnSpc>
                <a:spcPct val="115000"/>
              </a:lnSpc>
              <a:spcBef>
                <a:spcPts val="0"/>
              </a:spcBef>
              <a:buFont typeface="Arial" panose="020B0604020202020204" pitchFamily="34" charset="0"/>
              <a:buChar char="–"/>
              <a:tabLst>
                <a:tab pos="914400" algn="l"/>
              </a:tabLst>
            </a:pPr>
            <a:r>
              <a:rPr lang="sq-AL" dirty="0">
                <a:latin typeface="Times New Roman" panose="02020603050405020304" pitchFamily="18" charset="0"/>
                <a:ea typeface="Calibri" panose="020F0502020204030204" pitchFamily="34" charset="0"/>
                <a:cs typeface="Times New Roman" panose="02020603050405020304" pitchFamily="18" charset="0"/>
              </a:rPr>
              <a:t>Regjistrimin e korrigjimeve të mjeteve</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lnSpc>
                <a:spcPct val="115000"/>
              </a:lnSpc>
              <a:spcBef>
                <a:spcPts val="0"/>
              </a:spcBef>
              <a:buFont typeface="Arial" panose="020B0604020202020204" pitchFamily="34" charset="0"/>
              <a:buChar char="–"/>
              <a:tabLst>
                <a:tab pos="914400" algn="l"/>
              </a:tabLst>
            </a:pPr>
            <a:r>
              <a:rPr lang="sq-AL" dirty="0">
                <a:latin typeface="Times New Roman" panose="02020603050405020304" pitchFamily="18" charset="0"/>
                <a:ea typeface="Calibri" panose="020F0502020204030204" pitchFamily="34" charset="0"/>
                <a:cs typeface="Times New Roman" panose="02020603050405020304" pitchFamily="18" charset="0"/>
              </a:rPr>
              <a:t>Regjistrimin e pagesave</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lnSpc>
                <a:spcPct val="115000"/>
              </a:lnSpc>
              <a:spcBef>
                <a:spcPts val="0"/>
              </a:spcBef>
              <a:buFont typeface="Arial" panose="020B0604020202020204" pitchFamily="34" charset="0"/>
              <a:buChar char="–"/>
              <a:tabLst>
                <a:tab pos="914400" algn="l"/>
              </a:tabLst>
            </a:pPr>
            <a:r>
              <a:rPr lang="sq-AL" dirty="0">
                <a:latin typeface="Times New Roman" panose="02020603050405020304" pitchFamily="18" charset="0"/>
                <a:ea typeface="Calibri" panose="020F0502020204030204" pitchFamily="34" charset="0"/>
                <a:cs typeface="Times New Roman" panose="02020603050405020304" pitchFamily="18" charset="0"/>
              </a:rPr>
              <a:t>Regjistrimin e arkëtimeve</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lnSpc>
                <a:spcPct val="115000"/>
              </a:lnSpc>
              <a:spcBef>
                <a:spcPts val="0"/>
              </a:spcBef>
              <a:buFont typeface="Arial" panose="020B0604020202020204" pitchFamily="34" charset="0"/>
              <a:buChar char="–"/>
              <a:tabLst>
                <a:tab pos="914400" algn="l"/>
              </a:tabLst>
            </a:pPr>
            <a:r>
              <a:rPr lang="sq-AL" dirty="0">
                <a:latin typeface="Times New Roman" panose="02020603050405020304" pitchFamily="18" charset="0"/>
                <a:ea typeface="Calibri" panose="020F0502020204030204" pitchFamily="34" charset="0"/>
                <a:cs typeface="Times New Roman" panose="02020603050405020304" pitchFamily="18" charset="0"/>
              </a:rPr>
              <a:t>Regjistrimin pagave të punëtorëve</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lnSpc>
                <a:spcPct val="115000"/>
              </a:lnSpc>
              <a:spcBef>
                <a:spcPts val="0"/>
              </a:spcBef>
              <a:buFont typeface="Arial" panose="020B0604020202020204" pitchFamily="34" charset="0"/>
              <a:buChar char="–"/>
              <a:tabLst>
                <a:tab pos="914400" algn="l"/>
              </a:tabLst>
            </a:pPr>
            <a:r>
              <a:rPr lang="sq-AL" dirty="0">
                <a:latin typeface="Times New Roman" panose="02020603050405020304" pitchFamily="18" charset="0"/>
                <a:ea typeface="Calibri" panose="020F0502020204030204" pitchFamily="34" charset="0"/>
                <a:cs typeface="Times New Roman" panose="02020603050405020304" pitchFamily="18" charset="0"/>
              </a:rPr>
              <a:t>Regjistrimin e arkës, etj.</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4410AFA-09DF-4915-A532-0D1AD02D7E59}" type="slidenum">
              <a:rPr lang="en-US" smtClean="0"/>
              <a:t>32</a:t>
            </a:fld>
            <a:endParaRPr lang="en-US"/>
          </a:p>
        </p:txBody>
      </p:sp>
    </p:spTree>
    <p:extLst>
      <p:ext uri="{BB962C8B-B14F-4D97-AF65-F5344CB8AC3E}">
        <p14:creationId xmlns:p14="http://schemas.microsoft.com/office/powerpoint/2010/main" val="3783950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20700"/>
          </a:xfrm>
        </p:spPr>
        <p:txBody>
          <a:bodyPr>
            <a:normAutofit fontScale="90000"/>
          </a:bodyPr>
          <a:lstStyle/>
          <a:p>
            <a:r>
              <a:rPr lang="en-US" sz="3200" b="1" dirty="0">
                <a:latin typeface="Times New Roman" panose="02020603050405020304" pitchFamily="18" charset="0"/>
                <a:cs typeface="Times New Roman" panose="02020603050405020304" pitchFamily="18" charset="0"/>
              </a:rPr>
              <a:t>P</a:t>
            </a:r>
            <a:r>
              <a:rPr lang="sq-AL" sz="3200" b="1" dirty="0">
                <a:latin typeface="Times New Roman" panose="02020603050405020304" pitchFamily="18" charset="0"/>
                <a:cs typeface="Times New Roman" panose="02020603050405020304" pitchFamily="18" charset="0"/>
              </a:rPr>
              <a:t>roces</a:t>
            </a:r>
            <a:r>
              <a:rPr lang="en-US" sz="3200" b="1" dirty="0" err="1">
                <a:latin typeface="Times New Roman" panose="02020603050405020304" pitchFamily="18" charset="0"/>
                <a:cs typeface="Times New Roman" panose="02020603050405020304" pitchFamily="18" charset="0"/>
              </a:rPr>
              <a:t>i</a:t>
            </a:r>
            <a:r>
              <a:rPr lang="sq-AL"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krijimit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të</a:t>
            </a:r>
            <a:r>
              <a:rPr lang="en-US" sz="3200" b="1" dirty="0">
                <a:latin typeface="Times New Roman" panose="02020603050405020304" pitchFamily="18" charset="0"/>
                <a:cs typeface="Times New Roman" panose="02020603050405020304" pitchFamily="18" charset="0"/>
              </a:rPr>
              <a:t> </a:t>
            </a:r>
            <a:r>
              <a:rPr lang="sq-AL" sz="3200" b="1" dirty="0">
                <a:latin typeface="Times New Roman" panose="02020603050405020304" pitchFamily="18" charset="0"/>
                <a:cs typeface="Times New Roman" panose="02020603050405020304" pitchFamily="18" charset="0"/>
              </a:rPr>
              <a:t>informa</a:t>
            </a:r>
            <a:r>
              <a:rPr lang="en-US" sz="3200" b="1" dirty="0">
                <a:latin typeface="Times New Roman" panose="02020603050405020304" pitchFamily="18" charset="0"/>
                <a:cs typeface="Times New Roman" panose="02020603050405020304" pitchFamily="18" charset="0"/>
              </a:rPr>
              <a:t>c</a:t>
            </a:r>
            <a:r>
              <a:rPr lang="sq-AL" sz="3200" b="1" dirty="0">
                <a:latin typeface="Times New Roman" panose="02020603050405020304" pitchFamily="18" charset="0"/>
                <a:cs typeface="Times New Roman" panose="02020603050405020304" pitchFamily="18" charset="0"/>
              </a:rPr>
              <a:t>i</a:t>
            </a:r>
            <a:r>
              <a:rPr lang="en-US" sz="3200" b="1" dirty="0" err="1">
                <a:latin typeface="Times New Roman" panose="02020603050405020304" pitchFamily="18" charset="0"/>
                <a:cs typeface="Times New Roman" panose="02020603050405020304" pitchFamily="18" charset="0"/>
              </a:rPr>
              <a:t>onit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të</a:t>
            </a:r>
            <a:r>
              <a:rPr lang="en-US" sz="3200" b="1" dirty="0">
                <a:latin typeface="Times New Roman" panose="02020603050405020304" pitchFamily="18" charset="0"/>
                <a:cs typeface="Times New Roman" panose="02020603050405020304" pitchFamily="18" charset="0"/>
              </a:rPr>
              <a:t> k</a:t>
            </a:r>
            <a:r>
              <a:rPr lang="sq-AL" sz="3200" b="1" dirty="0">
                <a:latin typeface="Times New Roman" panose="02020603050405020304" pitchFamily="18" charset="0"/>
                <a:cs typeface="Times New Roman" panose="02020603050405020304" pitchFamily="18" charset="0"/>
              </a:rPr>
              <a:t>ontab</a:t>
            </a:r>
            <a:r>
              <a:rPr lang="en-US" sz="3200" b="1" dirty="0" err="1">
                <a:latin typeface="Times New Roman" panose="02020603050405020304" pitchFamily="18" charset="0"/>
                <a:cs typeface="Times New Roman" panose="02020603050405020304" pitchFamily="18" charset="0"/>
              </a:rPr>
              <a:t>ilitetit</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42899" y="1063625"/>
            <a:ext cx="11172825" cy="974726"/>
          </a:xfrm>
        </p:spPr>
        <p:txBody>
          <a:bodyPr>
            <a:normAutofit fontScale="92500" lnSpcReduction="10000"/>
          </a:bodyPr>
          <a:lstStyle/>
          <a:p>
            <a:pPr marL="0" marR="0" indent="0" algn="just">
              <a:lnSpc>
                <a:spcPct val="115000"/>
              </a:lnSpc>
              <a:spcBef>
                <a:spcPts val="0"/>
              </a:spcBef>
              <a:spcAft>
                <a:spcPts val="0"/>
              </a:spcAft>
              <a:buNone/>
            </a:pPr>
            <a:r>
              <a:rPr lang="sq-AL" dirty="0">
                <a:latin typeface="Times New Roman" panose="02020603050405020304" pitchFamily="18" charset="0"/>
                <a:ea typeface="Calibri" panose="020F0502020204030204" pitchFamily="34" charset="0"/>
                <a:cs typeface="Times New Roman" panose="02020603050405020304" pitchFamily="18" charset="0"/>
              </a:rPr>
              <a:t>Pasqyrimin e transaksioneve sipas kontabilitetit të thjeshtë apo libërmbajtja me një shtyllë:</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4410AFA-09DF-4915-A532-0D1AD02D7E59}" type="slidenum">
              <a:rPr lang="en-US" smtClean="0"/>
              <a:t>33</a:t>
            </a:fld>
            <a:endParaRPr lang="en-US"/>
          </a:p>
        </p:txBody>
      </p:sp>
      <p:sp>
        <p:nvSpPr>
          <p:cNvPr id="5" name="Rectangle 2"/>
          <p:cNvSpPr>
            <a:spLocks noChangeArrowheads="1"/>
          </p:cNvSpPr>
          <p:nvPr/>
        </p:nvSpPr>
        <p:spPr bwMode="auto">
          <a:xfrm>
            <a:off x="2686050" y="20383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519035430"/>
              </p:ext>
            </p:extLst>
          </p:nvPr>
        </p:nvGraphicFramePr>
        <p:xfrm>
          <a:off x="655983" y="1918253"/>
          <a:ext cx="10859741" cy="4552122"/>
        </p:xfrm>
        <a:graphic>
          <a:graphicData uri="http://schemas.openxmlformats.org/presentationml/2006/ole">
            <mc:AlternateContent xmlns:mc="http://schemas.openxmlformats.org/markup-compatibility/2006">
              <mc:Choice xmlns:v="urn:schemas-microsoft-com:vml" Requires="v">
                <p:oleObj name="Worksheet" r:id="rId2" imgW="5534025" imgH="3247906" progId="Excel.Sheet.12">
                  <p:embed/>
                </p:oleObj>
              </mc:Choice>
              <mc:Fallback>
                <p:oleObj name="Worksheet" r:id="rId2" imgW="5534025" imgH="3247906" progId="Excel.Sheet.12">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983" y="1918253"/>
                        <a:ext cx="10859741" cy="4552122"/>
                      </a:xfrm>
                      <a:prstGeom prst="rect">
                        <a:avLst/>
                      </a:prstGeom>
                      <a:noFill/>
                    </p:spPr>
                  </p:pic>
                </p:oleObj>
              </mc:Fallback>
            </mc:AlternateContent>
          </a:graphicData>
        </a:graphic>
      </p:graphicFrame>
    </p:spTree>
    <p:extLst>
      <p:ext uri="{BB962C8B-B14F-4D97-AF65-F5344CB8AC3E}">
        <p14:creationId xmlns:p14="http://schemas.microsoft.com/office/powerpoint/2010/main" val="42690741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20700"/>
          </a:xfrm>
        </p:spPr>
        <p:txBody>
          <a:bodyPr>
            <a:normAutofit fontScale="90000"/>
          </a:bodyPr>
          <a:lstStyle/>
          <a:p>
            <a:r>
              <a:rPr lang="en-US" sz="3200" b="1" dirty="0">
                <a:latin typeface="Times New Roman" panose="02020603050405020304" pitchFamily="18" charset="0"/>
                <a:cs typeface="Times New Roman" panose="02020603050405020304" pitchFamily="18" charset="0"/>
              </a:rPr>
              <a:t>P</a:t>
            </a:r>
            <a:r>
              <a:rPr lang="sq-AL" sz="3200" b="1" dirty="0">
                <a:latin typeface="Times New Roman" panose="02020603050405020304" pitchFamily="18" charset="0"/>
                <a:cs typeface="Times New Roman" panose="02020603050405020304" pitchFamily="18" charset="0"/>
              </a:rPr>
              <a:t>roces</a:t>
            </a:r>
            <a:r>
              <a:rPr lang="en-US" sz="3200" b="1" dirty="0" err="1">
                <a:latin typeface="Times New Roman" panose="02020603050405020304" pitchFamily="18" charset="0"/>
                <a:cs typeface="Times New Roman" panose="02020603050405020304" pitchFamily="18" charset="0"/>
              </a:rPr>
              <a:t>i</a:t>
            </a:r>
            <a:r>
              <a:rPr lang="sq-AL"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krijimit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të</a:t>
            </a:r>
            <a:r>
              <a:rPr lang="en-US" sz="3200" b="1" dirty="0">
                <a:latin typeface="Times New Roman" panose="02020603050405020304" pitchFamily="18" charset="0"/>
                <a:cs typeface="Times New Roman" panose="02020603050405020304" pitchFamily="18" charset="0"/>
              </a:rPr>
              <a:t> </a:t>
            </a:r>
            <a:r>
              <a:rPr lang="sq-AL" sz="3200" b="1" dirty="0">
                <a:latin typeface="Times New Roman" panose="02020603050405020304" pitchFamily="18" charset="0"/>
                <a:cs typeface="Times New Roman" panose="02020603050405020304" pitchFamily="18" charset="0"/>
              </a:rPr>
              <a:t>informa</a:t>
            </a:r>
            <a:r>
              <a:rPr lang="en-US" sz="3200" b="1" dirty="0">
                <a:latin typeface="Times New Roman" panose="02020603050405020304" pitchFamily="18" charset="0"/>
                <a:cs typeface="Times New Roman" panose="02020603050405020304" pitchFamily="18" charset="0"/>
              </a:rPr>
              <a:t>c</a:t>
            </a:r>
            <a:r>
              <a:rPr lang="sq-AL" sz="3200" b="1" dirty="0">
                <a:latin typeface="Times New Roman" panose="02020603050405020304" pitchFamily="18" charset="0"/>
                <a:cs typeface="Times New Roman" panose="02020603050405020304" pitchFamily="18" charset="0"/>
              </a:rPr>
              <a:t>i</a:t>
            </a:r>
            <a:r>
              <a:rPr lang="en-US" sz="3200" b="1" dirty="0" err="1">
                <a:latin typeface="Times New Roman" panose="02020603050405020304" pitchFamily="18" charset="0"/>
                <a:cs typeface="Times New Roman" panose="02020603050405020304" pitchFamily="18" charset="0"/>
              </a:rPr>
              <a:t>onit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të</a:t>
            </a:r>
            <a:r>
              <a:rPr lang="en-US" sz="3200" b="1" dirty="0">
                <a:latin typeface="Times New Roman" panose="02020603050405020304" pitchFamily="18" charset="0"/>
                <a:cs typeface="Times New Roman" panose="02020603050405020304" pitchFamily="18" charset="0"/>
              </a:rPr>
              <a:t> k</a:t>
            </a:r>
            <a:r>
              <a:rPr lang="sq-AL" sz="3200" b="1" dirty="0">
                <a:latin typeface="Times New Roman" panose="02020603050405020304" pitchFamily="18" charset="0"/>
                <a:cs typeface="Times New Roman" panose="02020603050405020304" pitchFamily="18" charset="0"/>
              </a:rPr>
              <a:t>ontab</a:t>
            </a:r>
            <a:r>
              <a:rPr lang="en-US" sz="3200" b="1" dirty="0" err="1">
                <a:latin typeface="Times New Roman" panose="02020603050405020304" pitchFamily="18" charset="0"/>
                <a:cs typeface="Times New Roman" panose="02020603050405020304" pitchFamily="18" charset="0"/>
              </a:rPr>
              <a:t>ilitetit</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28625" y="1105673"/>
            <a:ext cx="11094782" cy="3317241"/>
          </a:xfrm>
        </p:spPr>
        <p:txBody>
          <a:bodyPr>
            <a:normAutofit fontScale="92500" lnSpcReduction="20000"/>
          </a:bodyPr>
          <a:lstStyle/>
          <a:p>
            <a:pPr marL="342900" marR="0" lvl="0" indent="-342900" algn="just">
              <a:lnSpc>
                <a:spcPct val="115000"/>
              </a:lnSpc>
              <a:spcBef>
                <a:spcPts val="0"/>
              </a:spcBef>
              <a:spcAft>
                <a:spcPts val="0"/>
              </a:spcAft>
              <a:buFont typeface="Symbol" panose="05050102010706020507" pitchFamily="18" charset="2"/>
              <a:buChar char=""/>
            </a:pPr>
            <a:r>
              <a:rPr lang="en-US" dirty="0" err="1">
                <a:latin typeface="Times New Roman" panose="02020603050405020304" pitchFamily="18" charset="0"/>
                <a:ea typeface="Calibri" panose="020F0502020204030204" pitchFamily="34" charset="0"/>
                <a:cs typeface="Times New Roman" panose="02020603050405020304" pitchFamily="18" charset="0"/>
              </a:rPr>
              <a:t>Kontabiliteti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dyfishtë</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dhe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karakteristikat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sq-AL" dirty="0">
                <a:latin typeface="Times New Roman" panose="02020603050405020304" pitchFamily="18" charset="0"/>
                <a:ea typeface="Calibri" panose="020F0502020204030204" pitchFamily="34" charset="0"/>
                <a:cs typeface="Times New Roman" panose="02020603050405020304" pitchFamily="18" charset="0"/>
              </a:rPr>
              <a:t>kryesore</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marL="800100" lvl="1" indent="-342900" algn="just">
              <a:lnSpc>
                <a:spcPct val="115000"/>
              </a:lnSpc>
              <a:spcBef>
                <a:spcPts val="0"/>
              </a:spcBef>
              <a:buFont typeface="Symbol" panose="05050102010706020507" pitchFamily="18" charset="2"/>
              <a:buChar char=""/>
            </a:pPr>
            <a:r>
              <a:rPr lang="sq-AL" sz="2800" dirty="0">
                <a:latin typeface="Times New Roman" panose="02020603050405020304" pitchFamily="18" charset="0"/>
                <a:ea typeface="Calibri" panose="020F0502020204030204" pitchFamily="34" charset="0"/>
                <a:cs typeface="Times New Roman" panose="02020603050405020304" pitchFamily="18" charset="0"/>
              </a:rPr>
              <a:t>çdo transaksion duhet të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kontabilizo</a:t>
            </a:r>
            <a:r>
              <a:rPr lang="sq-AL" sz="2800" dirty="0">
                <a:latin typeface="Times New Roman" panose="02020603050405020304" pitchFamily="18" charset="0"/>
                <a:ea typeface="Calibri" panose="020F0502020204030204" pitchFamily="34" charset="0"/>
                <a:cs typeface="Times New Roman" panose="02020603050405020304" pitchFamily="18" charset="0"/>
              </a:rPr>
              <a:t>het së paku në dy llogari të veçanta;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gn="just">
              <a:lnSpc>
                <a:spcPct val="115000"/>
              </a:lnSpc>
              <a:spcBef>
                <a:spcPts val="0"/>
              </a:spcBef>
              <a:buFont typeface="Symbol" panose="05050102010706020507" pitchFamily="18" charset="2"/>
              <a:buChar char=""/>
            </a:pPr>
            <a:r>
              <a:rPr lang="sq-AL" sz="2800" dirty="0">
                <a:latin typeface="Times New Roman" panose="02020603050405020304" pitchFamily="18" charset="0"/>
                <a:ea typeface="Calibri" panose="020F0502020204030204" pitchFamily="34" charset="0"/>
                <a:cs typeface="Times New Roman" panose="02020603050405020304" pitchFamily="18" charset="0"/>
              </a:rPr>
              <a:t>çdo llogari e ka anën debitore dhe anën kreditore të saj;</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gn="just">
              <a:lnSpc>
                <a:spcPct val="115000"/>
              </a:lnSpc>
              <a:spcBef>
                <a:spcPts val="0"/>
              </a:spcBef>
              <a:buFont typeface="Symbol" panose="05050102010706020507" pitchFamily="18" charset="2"/>
              <a:buChar char=""/>
            </a:pPr>
            <a:r>
              <a:rPr lang="en-US" sz="2800" dirty="0" err="1">
                <a:latin typeface="Times New Roman" panose="02020603050405020304" pitchFamily="18" charset="0"/>
                <a:ea typeface="Calibri" panose="020F0502020204030204" pitchFamily="34" charset="0"/>
                <a:cs typeface="Times New Roman" panose="02020603050405020304" pitchFamily="18" charset="0"/>
              </a:rPr>
              <a:t>Për</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sq-AL" sz="2800" dirty="0">
                <a:latin typeface="Times New Roman" panose="02020603050405020304" pitchFamily="18" charset="0"/>
                <a:ea typeface="Calibri" panose="020F0502020204030204" pitchFamily="34" charset="0"/>
                <a:cs typeface="Times New Roman" panose="02020603050405020304" pitchFamily="18" charset="0"/>
              </a:rPr>
              <a:t>kontabiliz</a:t>
            </a:r>
            <a:r>
              <a:rPr lang="en-US" sz="2800" dirty="0" err="1">
                <a:latin typeface="Times New Roman" panose="02020603050405020304" pitchFamily="18" charset="0"/>
                <a:ea typeface="Calibri" panose="020F0502020204030204" pitchFamily="34" charset="0"/>
                <a:cs typeface="Times New Roman" panose="02020603050405020304" pitchFamily="18" charset="0"/>
              </a:rPr>
              <a:t>imit</a:t>
            </a:r>
            <a:r>
              <a:rPr lang="sq-AL" sz="2800" dirty="0">
                <a:latin typeface="Times New Roman" panose="02020603050405020304" pitchFamily="18" charset="0"/>
                <a:ea typeface="Calibri" panose="020F0502020204030204" pitchFamily="34" charset="0"/>
                <a:cs typeface="Times New Roman" panose="02020603050405020304" pitchFamily="18" charset="0"/>
              </a:rPr>
              <a:t> duhet të përdorim së paku një llogari e cila debiton dhe një llogari e cila krediton; dhe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gn="just">
              <a:lnSpc>
                <a:spcPct val="115000"/>
              </a:lnSpc>
              <a:spcBef>
                <a:spcPts val="0"/>
              </a:spcBef>
              <a:buFont typeface="Symbol" panose="05050102010706020507" pitchFamily="18" charset="2"/>
              <a:buChar char=""/>
            </a:pPr>
            <a:r>
              <a:rPr lang="sq-AL" sz="2800" dirty="0">
                <a:latin typeface="Times New Roman" panose="02020603050405020304" pitchFamily="18" charset="0"/>
                <a:ea typeface="Calibri" panose="020F0502020204030204" pitchFamily="34" charset="0"/>
                <a:cs typeface="Times New Roman" panose="02020603050405020304" pitchFamily="18" charset="0"/>
              </a:rPr>
              <a:t>pas kontabilizimit duhet të rezultojë me vlerë të përgjithshme të barabartë në anën debitore dhe atë kreditore.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1257300" lvl="2" indent="-342900" algn="just">
              <a:lnSpc>
                <a:spcPct val="115000"/>
              </a:lnSpc>
              <a:spcBef>
                <a:spcPts val="0"/>
              </a:spcBef>
              <a:buFont typeface="Symbol" panose="05050102010706020507" pitchFamily="18" charset="2"/>
              <a:buChar char=""/>
            </a:pPr>
            <a:r>
              <a:rPr lang="en-US" sz="3900" b="1" dirty="0" err="1">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Shembull</a:t>
            </a:r>
            <a:r>
              <a:rPr lang="en-US" sz="39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fld id="{A4410AFA-09DF-4915-A532-0D1AD02D7E59}" type="slidenum">
              <a:rPr lang="en-US" smtClean="0"/>
              <a:t>34</a:t>
            </a:fld>
            <a:endParaRPr lang="en-US"/>
          </a:p>
        </p:txBody>
      </p:sp>
      <p:sp>
        <p:nvSpPr>
          <p:cNvPr id="5" name="Rectangle 4"/>
          <p:cNvSpPr/>
          <p:nvPr/>
        </p:nvSpPr>
        <p:spPr>
          <a:xfrm>
            <a:off x="325505" y="4494002"/>
            <a:ext cx="11379062" cy="1111586"/>
          </a:xfrm>
          <a:prstGeom prst="rect">
            <a:avLst/>
          </a:prstGeom>
        </p:spPr>
        <p:txBody>
          <a:bodyPr wrap="square">
            <a:spAutoFit/>
          </a:bodyPr>
          <a:lstStyle/>
          <a:p>
            <a:pPr algn="ctr">
              <a:lnSpc>
                <a:spcPct val="115000"/>
              </a:lnSpc>
            </a:pPr>
            <a:r>
              <a:rPr lang="sq-AL" sz="3000" b="1" dirty="0">
                <a:latin typeface="Times New Roman" panose="02020603050405020304" pitchFamily="18" charset="0"/>
                <a:ea typeface="Calibri" panose="020F0502020204030204" pitchFamily="34" charset="0"/>
                <a:cs typeface="Times New Roman" panose="02020603050405020304" pitchFamily="18" charset="0"/>
              </a:rPr>
              <a:t>[Pasuria (Asetet) = Detyrimet + Kapitali i pronarëve (Ekuiteti)]</a:t>
            </a:r>
            <a:endParaRPr lang="en-US" sz="30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pPr>
            <a:r>
              <a:rPr lang="sq-AL" sz="3000" b="1" dirty="0">
                <a:latin typeface="Times New Roman" panose="02020603050405020304" pitchFamily="18" charset="0"/>
                <a:ea typeface="Calibri" panose="020F0502020204030204" pitchFamily="34" charset="0"/>
                <a:cs typeface="Times New Roman" panose="02020603050405020304" pitchFamily="18" charset="0"/>
              </a:rPr>
              <a:t> P</a:t>
            </a:r>
            <a:r>
              <a:rPr lang="sq-AL" sz="3000" b="1" dirty="0">
                <a:ln w="9525" cap="flat" cmpd="sng" algn="ctr">
                  <a:solidFill>
                    <a:srgbClr val="FFFFFF"/>
                  </a:solidFill>
                  <a:prstDash val="solid"/>
                  <a:round/>
                </a:ln>
                <a:solidFill>
                  <a:srgbClr val="000000"/>
                </a:solidFill>
                <a:effectLst>
                  <a:outerShdw blurRad="12700" dist="38100" dir="2700000" algn="tl">
                    <a:schemeClr val="bg1">
                      <a:lumMod val="5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sq-AL" sz="3000" b="1" dirty="0">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a:t>
            </a:r>
            <a:r>
              <a:rPr lang="sq-AL" sz="3000" b="1" dirty="0">
                <a:ln w="9525" cap="flat" cmpd="sng" algn="ctr">
                  <a:solidFill>
                    <a:srgbClr val="FFFFFF"/>
                  </a:solidFill>
                  <a:prstDash val="solid"/>
                  <a:round/>
                </a:ln>
                <a:effectLst>
                  <a:outerShdw blurRad="12700" dist="38100" dir="2700000" algn="tl">
                    <a:schemeClr val="bg1">
                      <a:lumMod val="50000"/>
                    </a:scheme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sq-AL" sz="3000" b="1" dirty="0">
                <a:latin typeface="Times New Roman" panose="02020603050405020304" pitchFamily="18" charset="0"/>
                <a:ea typeface="Calibri" panose="020F0502020204030204" pitchFamily="34" charset="0"/>
                <a:cs typeface="Times New Roman" panose="02020603050405020304" pitchFamily="18" charset="0"/>
              </a:rPr>
              <a:t>D + K</a:t>
            </a:r>
            <a:endParaRPr lang="en-US" sz="3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97582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690688" y="295276"/>
            <a:ext cx="8001000" cy="855662"/>
          </a:xfrm>
        </p:spPr>
        <p:txBody>
          <a:bodyPr/>
          <a:lstStyle/>
          <a:p>
            <a:pPr eaLnBrk="1" hangingPunct="1"/>
            <a:r>
              <a:rPr lang="en-US" altLang="en-US" sz="3200">
                <a:latin typeface="Times New Roman" panose="02020603050405020304" pitchFamily="18" charset="0"/>
                <a:cs typeface="Times New Roman" panose="02020603050405020304" pitchFamily="18" charset="0"/>
              </a:rPr>
              <a:t>L</a:t>
            </a:r>
            <a:r>
              <a:rPr lang="sq-AL" altLang="en-US" sz="3200">
                <a:latin typeface="Times New Roman" panose="02020603050405020304" pitchFamily="18" charset="0"/>
                <a:cs typeface="Times New Roman" panose="02020603050405020304" pitchFamily="18" charset="0"/>
              </a:rPr>
              <a:t>ibra</a:t>
            </a:r>
            <a:r>
              <a:rPr lang="en-US" altLang="en-US" sz="3200">
                <a:latin typeface="Times New Roman" panose="02020603050405020304" pitchFamily="18" charset="0"/>
                <a:cs typeface="Times New Roman" panose="02020603050405020304" pitchFamily="18" charset="0"/>
              </a:rPr>
              <a:t>t </a:t>
            </a:r>
            <a:r>
              <a:rPr lang="sq-AL" altLang="en-US" sz="3200">
                <a:latin typeface="Times New Roman" panose="02020603050405020304" pitchFamily="18" charset="0"/>
                <a:cs typeface="Times New Roman" panose="02020603050405020304" pitchFamily="18" charset="0"/>
              </a:rPr>
              <a:t>kryesor</a:t>
            </a:r>
            <a:r>
              <a:rPr lang="en-US" altLang="en-US" sz="3200">
                <a:latin typeface="Times New Roman" panose="02020603050405020304" pitchFamily="18" charset="0"/>
                <a:cs typeface="Times New Roman" panose="02020603050405020304" pitchFamily="18" charset="0"/>
              </a:rPr>
              <a:t>ë</a:t>
            </a:r>
            <a:r>
              <a:rPr lang="sq-AL" altLang="en-US" sz="3200">
                <a:latin typeface="Times New Roman" panose="02020603050405020304" pitchFamily="18" charset="0"/>
                <a:cs typeface="Times New Roman" panose="02020603050405020304" pitchFamily="18" charset="0"/>
              </a:rPr>
              <a:t> dhe bilanci</a:t>
            </a:r>
            <a:r>
              <a:rPr lang="en-US" altLang="en-US" sz="3200">
                <a:latin typeface="Times New Roman" panose="02020603050405020304" pitchFamily="18" charset="0"/>
                <a:cs typeface="Times New Roman" panose="02020603050405020304" pitchFamily="18" charset="0"/>
              </a:rPr>
              <a:t> - </a:t>
            </a:r>
            <a:r>
              <a:rPr lang="sq-AL" altLang="en-US" sz="3200">
                <a:latin typeface="Times New Roman" panose="02020603050405020304" pitchFamily="18" charset="0"/>
                <a:cs typeface="Times New Roman" panose="02020603050405020304" pitchFamily="18" charset="0"/>
              </a:rPr>
              <a:t>kuadër informativ</a:t>
            </a:r>
            <a:r>
              <a:rPr lang="en-US" altLang="en-US" sz="3200">
                <a:latin typeface="Times New Roman" panose="02020603050405020304" pitchFamily="18" charset="0"/>
                <a:cs typeface="Times New Roman" panose="02020603050405020304" pitchFamily="18" charset="0"/>
              </a:rPr>
              <a:t> </a:t>
            </a:r>
            <a:endParaRPr lang="sq-AL" altLang="en-US" sz="3200">
              <a:latin typeface="Times New Roman" panose="02020603050405020304" pitchFamily="18" charset="0"/>
              <a:cs typeface="Times New Roman" panose="02020603050405020304" pitchFamily="18" charset="0"/>
            </a:endParaRPr>
          </a:p>
        </p:txBody>
      </p:sp>
      <p:sp>
        <p:nvSpPr>
          <p:cNvPr id="30723" name="Rectangle 3"/>
          <p:cNvSpPr>
            <a:spLocks noGrp="1" noChangeArrowheads="1"/>
          </p:cNvSpPr>
          <p:nvPr>
            <p:ph idx="1"/>
          </p:nvPr>
        </p:nvSpPr>
        <p:spPr>
          <a:xfrm>
            <a:off x="776748" y="1352829"/>
            <a:ext cx="9292201" cy="1891883"/>
          </a:xfrm>
        </p:spPr>
        <p:txBody>
          <a:bodyPr>
            <a:noAutofit/>
          </a:bodyPr>
          <a:lstStyle/>
          <a:p>
            <a:pPr eaLnBrk="1" hangingPunct="1"/>
            <a:r>
              <a:rPr lang="sq-AL" altLang="en-US" sz="3200" dirty="0">
                <a:latin typeface="Times New Roman" panose="02020603050405020304" pitchFamily="18" charset="0"/>
                <a:cs typeface="Times New Roman" panose="02020603050405020304" pitchFamily="18" charset="0"/>
              </a:rPr>
              <a:t>Librat kryesor (libri i madh, </a:t>
            </a:r>
            <a:r>
              <a:rPr lang="sq-AL" altLang="en-US" sz="3200" dirty="0" err="1">
                <a:latin typeface="Times New Roman" panose="02020603050405020304" pitchFamily="18" charset="0"/>
                <a:cs typeface="Times New Roman" panose="02020603050405020304" pitchFamily="18" charset="0"/>
              </a:rPr>
              <a:t>sintetika</a:t>
            </a:r>
            <a:r>
              <a:rPr lang="sq-AL" altLang="en-US" sz="3200" dirty="0">
                <a:latin typeface="Times New Roman" panose="02020603050405020304" pitchFamily="18" charset="0"/>
                <a:cs typeface="Times New Roman" panose="02020603050405020304" pitchFamily="18" charset="0"/>
              </a:rPr>
              <a:t> llogaritare)</a:t>
            </a:r>
            <a:endParaRPr lang="en-US" altLang="en-US" sz="3200" dirty="0">
              <a:latin typeface="Times New Roman" panose="02020603050405020304" pitchFamily="18" charset="0"/>
              <a:cs typeface="Times New Roman" panose="02020603050405020304" pitchFamily="18" charset="0"/>
            </a:endParaRPr>
          </a:p>
          <a:p>
            <a:pPr eaLnBrk="1" hangingPunct="1"/>
            <a:r>
              <a:rPr lang="en-US" altLang="en-US" sz="3200" dirty="0" err="1">
                <a:latin typeface="Times New Roman" panose="02020603050405020304" pitchFamily="18" charset="0"/>
                <a:cs typeface="Times New Roman" panose="02020603050405020304" pitchFamily="18" charset="0"/>
              </a:rPr>
              <a:t>Librat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ndihmës</a:t>
            </a:r>
            <a:r>
              <a:rPr lang="en-US" altLang="en-US" sz="3200" dirty="0">
                <a:latin typeface="Times New Roman" panose="02020603050405020304" pitchFamily="18" charset="0"/>
                <a:cs typeface="Times New Roman" panose="02020603050405020304" pitchFamily="18" charset="0"/>
              </a:rPr>
              <a:t> (libri </a:t>
            </a:r>
            <a:r>
              <a:rPr lang="en-US" altLang="en-US" sz="3200" dirty="0" err="1">
                <a:latin typeface="Times New Roman" panose="02020603050405020304" pitchFamily="18" charset="0"/>
                <a:cs typeface="Times New Roman" panose="02020603050405020304" pitchFamily="18" charset="0"/>
              </a:rPr>
              <a:t>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vogël</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analitika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llogaritare</a:t>
            </a:r>
            <a:r>
              <a:rPr lang="en-US" altLang="en-US" sz="3200" dirty="0">
                <a:latin typeface="Times New Roman" panose="02020603050405020304" pitchFamily="18" charset="0"/>
                <a:cs typeface="Times New Roman" panose="02020603050405020304" pitchFamily="18" charset="0"/>
              </a:rPr>
              <a:t>)</a:t>
            </a:r>
            <a:endParaRPr lang="sq-AL" altLang="en-US" sz="3200" dirty="0">
              <a:latin typeface="Times New Roman" panose="02020603050405020304" pitchFamily="18" charset="0"/>
              <a:cs typeface="Times New Roman" panose="02020603050405020304" pitchFamily="18" charset="0"/>
            </a:endParaRPr>
          </a:p>
          <a:p>
            <a:pPr eaLnBrk="1" hangingPunct="1"/>
            <a:r>
              <a:rPr lang="sq-AL" altLang="en-US" sz="3200" dirty="0">
                <a:latin typeface="Times New Roman" panose="02020603050405020304" pitchFamily="18" charset="0"/>
                <a:cs typeface="Times New Roman" panose="02020603050405020304" pitchFamily="18" charset="0"/>
              </a:rPr>
              <a:t>Bruto bilanci (Bilanci provues</a:t>
            </a:r>
            <a:r>
              <a:rPr lang="en-US" altLang="en-US" sz="3200" dirty="0">
                <a:latin typeface="Times New Roman" panose="02020603050405020304" pitchFamily="18" charset="0"/>
                <a:cs typeface="Times New Roman" panose="02020603050405020304" pitchFamily="18" charset="0"/>
              </a:rPr>
              <a:t>)</a:t>
            </a:r>
          </a:p>
        </p:txBody>
      </p:sp>
      <p:sp>
        <p:nvSpPr>
          <p:cNvPr id="3072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7D6E0E8-660B-468F-89EA-864AF97C1E21}" type="slidenum">
              <a:rPr lang="en-US" altLang="en-US" sz="1200">
                <a:solidFill>
                  <a:srgbClr val="898989"/>
                </a:solidFill>
                <a:latin typeface="Times New Roman" panose="02020603050405020304" pitchFamily="18" charset="0"/>
              </a:rPr>
              <a:pPr>
                <a:spcBef>
                  <a:spcPct val="0"/>
                </a:spcBef>
                <a:buFontTx/>
                <a:buNone/>
              </a:pPr>
              <a:t>35</a:t>
            </a:fld>
            <a:endParaRPr lang="en-US" altLang="en-US" sz="1200">
              <a:solidFill>
                <a:srgbClr val="898989"/>
              </a:solidFill>
              <a:latin typeface="Times New Roman" panose="02020603050405020304" pitchFamily="18" charset="0"/>
            </a:endParaRPr>
          </a:p>
        </p:txBody>
      </p:sp>
      <p:sp>
        <p:nvSpPr>
          <p:cNvPr id="30725" name="Rectangle 4"/>
          <p:cNvSpPr>
            <a:spLocks noChangeArrowheads="1"/>
          </p:cNvSpPr>
          <p:nvPr/>
        </p:nvSpPr>
        <p:spPr bwMode="auto">
          <a:xfrm>
            <a:off x="2208213" y="4437063"/>
            <a:ext cx="8001000"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Clr>
                <a:schemeClr val="tx1"/>
              </a:buClr>
              <a:buSzPct val="75000"/>
              <a:buFont typeface="Wingdings" panose="05000000000000000000" pitchFamily="2" charset="2"/>
              <a:buChar char="l"/>
            </a:pPr>
            <a:endParaRPr lang="en-US" altLang="en-US" sz="2800">
              <a:latin typeface="Arial" panose="020B0604020202020204" pitchFamily="34" charset="0"/>
            </a:endParaRPr>
          </a:p>
        </p:txBody>
      </p:sp>
      <p:grpSp>
        <p:nvGrpSpPr>
          <p:cNvPr id="30726" name="Group 3"/>
          <p:cNvGrpSpPr>
            <a:grpSpLocks/>
          </p:cNvGrpSpPr>
          <p:nvPr/>
        </p:nvGrpSpPr>
        <p:grpSpPr bwMode="auto">
          <a:xfrm>
            <a:off x="1847850" y="4005264"/>
            <a:ext cx="2305050" cy="2852737"/>
            <a:chOff x="576" y="1741"/>
            <a:chExt cx="2485" cy="2153"/>
          </a:xfrm>
        </p:grpSpPr>
        <p:sp>
          <p:nvSpPr>
            <p:cNvPr id="30729" name="Freeform 4"/>
            <p:cNvSpPr>
              <a:spLocks/>
            </p:cNvSpPr>
            <p:nvPr/>
          </p:nvSpPr>
          <p:spPr bwMode="auto">
            <a:xfrm>
              <a:off x="1391" y="3570"/>
              <a:ext cx="1176" cy="308"/>
            </a:xfrm>
            <a:custGeom>
              <a:avLst/>
              <a:gdLst>
                <a:gd name="T0" fmla="*/ 1 w 2352"/>
                <a:gd name="T1" fmla="*/ 1 h 616"/>
                <a:gd name="T2" fmla="*/ 1 w 2352"/>
                <a:gd name="T3" fmla="*/ 1 h 616"/>
                <a:gd name="T4" fmla="*/ 0 w 2352"/>
                <a:gd name="T5" fmla="*/ 1 h 616"/>
                <a:gd name="T6" fmla="*/ 1 w 2352"/>
                <a:gd name="T7" fmla="*/ 0 h 616"/>
                <a:gd name="T8" fmla="*/ 1 w 2352"/>
                <a:gd name="T9" fmla="*/ 1 h 616"/>
                <a:gd name="T10" fmla="*/ 1 w 2352"/>
                <a:gd name="T11" fmla="*/ 1 h 616"/>
                <a:gd name="T12" fmla="*/ 0 60000 65536"/>
                <a:gd name="T13" fmla="*/ 0 60000 65536"/>
                <a:gd name="T14" fmla="*/ 0 60000 65536"/>
                <a:gd name="T15" fmla="*/ 0 60000 65536"/>
                <a:gd name="T16" fmla="*/ 0 60000 65536"/>
                <a:gd name="T17" fmla="*/ 0 60000 65536"/>
                <a:gd name="T18" fmla="*/ 0 w 2352"/>
                <a:gd name="T19" fmla="*/ 0 h 616"/>
                <a:gd name="T20" fmla="*/ 2352 w 2352"/>
                <a:gd name="T21" fmla="*/ 616 h 616"/>
              </a:gdLst>
              <a:ahLst/>
              <a:cxnLst>
                <a:cxn ang="T12">
                  <a:pos x="T0" y="T1"/>
                </a:cxn>
                <a:cxn ang="T13">
                  <a:pos x="T2" y="T3"/>
                </a:cxn>
                <a:cxn ang="T14">
                  <a:pos x="T4" y="T5"/>
                </a:cxn>
                <a:cxn ang="T15">
                  <a:pos x="T6" y="T7"/>
                </a:cxn>
                <a:cxn ang="T16">
                  <a:pos x="T8" y="T9"/>
                </a:cxn>
                <a:cxn ang="T17">
                  <a:pos x="T10" y="T11"/>
                </a:cxn>
              </a:cxnLst>
              <a:rect l="T18" t="T19" r="T20" b="T21"/>
              <a:pathLst>
                <a:path w="2352" h="616">
                  <a:moveTo>
                    <a:pt x="2352" y="388"/>
                  </a:moveTo>
                  <a:lnTo>
                    <a:pt x="797" y="616"/>
                  </a:lnTo>
                  <a:lnTo>
                    <a:pt x="0" y="167"/>
                  </a:lnTo>
                  <a:lnTo>
                    <a:pt x="1360" y="0"/>
                  </a:lnTo>
                  <a:lnTo>
                    <a:pt x="2352" y="388"/>
                  </a:lnTo>
                  <a:close/>
                </a:path>
              </a:pathLst>
            </a:custGeom>
            <a:solidFill>
              <a:srgbClr val="EFE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0" name="Freeform 5"/>
            <p:cNvSpPr>
              <a:spLocks/>
            </p:cNvSpPr>
            <p:nvPr/>
          </p:nvSpPr>
          <p:spPr bwMode="auto">
            <a:xfrm>
              <a:off x="1701" y="3578"/>
              <a:ext cx="40" cy="52"/>
            </a:xfrm>
            <a:custGeom>
              <a:avLst/>
              <a:gdLst>
                <a:gd name="T0" fmla="*/ 1 w 80"/>
                <a:gd name="T1" fmla="*/ 0 h 105"/>
                <a:gd name="T2" fmla="*/ 1 w 80"/>
                <a:gd name="T3" fmla="*/ 0 h 105"/>
                <a:gd name="T4" fmla="*/ 1 w 80"/>
                <a:gd name="T5" fmla="*/ 0 h 105"/>
                <a:gd name="T6" fmla="*/ 0 w 80"/>
                <a:gd name="T7" fmla="*/ 0 h 105"/>
                <a:gd name="T8" fmla="*/ 1 w 80"/>
                <a:gd name="T9" fmla="*/ 0 h 105"/>
                <a:gd name="T10" fmla="*/ 1 w 80"/>
                <a:gd name="T11" fmla="*/ 0 h 105"/>
                <a:gd name="T12" fmla="*/ 0 60000 65536"/>
                <a:gd name="T13" fmla="*/ 0 60000 65536"/>
                <a:gd name="T14" fmla="*/ 0 60000 65536"/>
                <a:gd name="T15" fmla="*/ 0 60000 65536"/>
                <a:gd name="T16" fmla="*/ 0 60000 65536"/>
                <a:gd name="T17" fmla="*/ 0 60000 65536"/>
                <a:gd name="T18" fmla="*/ 0 w 80"/>
                <a:gd name="T19" fmla="*/ 0 h 105"/>
                <a:gd name="T20" fmla="*/ 80 w 80"/>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80" h="105">
                  <a:moveTo>
                    <a:pt x="40" y="0"/>
                  </a:moveTo>
                  <a:lnTo>
                    <a:pt x="80" y="105"/>
                  </a:lnTo>
                  <a:lnTo>
                    <a:pt x="21" y="48"/>
                  </a:lnTo>
                  <a:lnTo>
                    <a:pt x="0" y="25"/>
                  </a:lnTo>
                  <a:lnTo>
                    <a:pt x="40" y="0"/>
                  </a:lnTo>
                  <a:close/>
                </a:path>
              </a:pathLst>
            </a:custGeom>
            <a:solidFill>
              <a:srgbClr val="5151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1" name="Freeform 6"/>
            <p:cNvSpPr>
              <a:spLocks/>
            </p:cNvSpPr>
            <p:nvPr/>
          </p:nvSpPr>
          <p:spPr bwMode="auto">
            <a:xfrm>
              <a:off x="747" y="2399"/>
              <a:ext cx="2284" cy="1180"/>
            </a:xfrm>
            <a:custGeom>
              <a:avLst/>
              <a:gdLst>
                <a:gd name="T0" fmla="*/ 1 w 4567"/>
                <a:gd name="T1" fmla="*/ 0 h 2361"/>
                <a:gd name="T2" fmla="*/ 1 w 4567"/>
                <a:gd name="T3" fmla="*/ 0 h 2361"/>
                <a:gd name="T4" fmla="*/ 1 w 4567"/>
                <a:gd name="T5" fmla="*/ 0 h 2361"/>
                <a:gd name="T6" fmla="*/ 1 w 4567"/>
                <a:gd name="T7" fmla="*/ 0 h 2361"/>
                <a:gd name="T8" fmla="*/ 1 w 4567"/>
                <a:gd name="T9" fmla="*/ 0 h 2361"/>
                <a:gd name="T10" fmla="*/ 1 w 4567"/>
                <a:gd name="T11" fmla="*/ 0 h 2361"/>
                <a:gd name="T12" fmla="*/ 1 w 4567"/>
                <a:gd name="T13" fmla="*/ 0 h 2361"/>
                <a:gd name="T14" fmla="*/ 1 w 4567"/>
                <a:gd name="T15" fmla="*/ 0 h 2361"/>
                <a:gd name="T16" fmla="*/ 1 w 4567"/>
                <a:gd name="T17" fmla="*/ 0 h 2361"/>
                <a:gd name="T18" fmla="*/ 1 w 4567"/>
                <a:gd name="T19" fmla="*/ 0 h 2361"/>
                <a:gd name="T20" fmla="*/ 1 w 4567"/>
                <a:gd name="T21" fmla="*/ 0 h 2361"/>
                <a:gd name="T22" fmla="*/ 1 w 4567"/>
                <a:gd name="T23" fmla="*/ 0 h 2361"/>
                <a:gd name="T24" fmla="*/ 1 w 4567"/>
                <a:gd name="T25" fmla="*/ 0 h 2361"/>
                <a:gd name="T26" fmla="*/ 1 w 4567"/>
                <a:gd name="T27" fmla="*/ 0 h 2361"/>
                <a:gd name="T28" fmla="*/ 1 w 4567"/>
                <a:gd name="T29" fmla="*/ 0 h 2361"/>
                <a:gd name="T30" fmla="*/ 1 w 4567"/>
                <a:gd name="T31" fmla="*/ 0 h 2361"/>
                <a:gd name="T32" fmla="*/ 1 w 4567"/>
                <a:gd name="T33" fmla="*/ 0 h 2361"/>
                <a:gd name="T34" fmla="*/ 1 w 4567"/>
                <a:gd name="T35" fmla="*/ 0 h 2361"/>
                <a:gd name="T36" fmla="*/ 1 w 4567"/>
                <a:gd name="T37" fmla="*/ 0 h 2361"/>
                <a:gd name="T38" fmla="*/ 1 w 4567"/>
                <a:gd name="T39" fmla="*/ 0 h 2361"/>
                <a:gd name="T40" fmla="*/ 1 w 4567"/>
                <a:gd name="T41" fmla="*/ 0 h 2361"/>
                <a:gd name="T42" fmla="*/ 1 w 4567"/>
                <a:gd name="T43" fmla="*/ 0 h 2361"/>
                <a:gd name="T44" fmla="*/ 1 w 4567"/>
                <a:gd name="T45" fmla="*/ 0 h 2361"/>
                <a:gd name="T46" fmla="*/ 1 w 4567"/>
                <a:gd name="T47" fmla="*/ 0 h 2361"/>
                <a:gd name="T48" fmla="*/ 1 w 4567"/>
                <a:gd name="T49" fmla="*/ 0 h 2361"/>
                <a:gd name="T50" fmla="*/ 1 w 4567"/>
                <a:gd name="T51" fmla="*/ 0 h 2361"/>
                <a:gd name="T52" fmla="*/ 1 w 4567"/>
                <a:gd name="T53" fmla="*/ 0 h 2361"/>
                <a:gd name="T54" fmla="*/ 1 w 4567"/>
                <a:gd name="T55" fmla="*/ 0 h 2361"/>
                <a:gd name="T56" fmla="*/ 1 w 4567"/>
                <a:gd name="T57" fmla="*/ 0 h 2361"/>
                <a:gd name="T58" fmla="*/ 1 w 4567"/>
                <a:gd name="T59" fmla="*/ 0 h 2361"/>
                <a:gd name="T60" fmla="*/ 1 w 4567"/>
                <a:gd name="T61" fmla="*/ 0 h 2361"/>
                <a:gd name="T62" fmla="*/ 1 w 4567"/>
                <a:gd name="T63" fmla="*/ 0 h 2361"/>
                <a:gd name="T64" fmla="*/ 1 w 4567"/>
                <a:gd name="T65" fmla="*/ 0 h 2361"/>
                <a:gd name="T66" fmla="*/ 1 w 4567"/>
                <a:gd name="T67" fmla="*/ 0 h 2361"/>
                <a:gd name="T68" fmla="*/ 1 w 4567"/>
                <a:gd name="T69" fmla="*/ 0 h 2361"/>
                <a:gd name="T70" fmla="*/ 1 w 4567"/>
                <a:gd name="T71" fmla="*/ 0 h 2361"/>
                <a:gd name="T72" fmla="*/ 1 w 4567"/>
                <a:gd name="T73" fmla="*/ 0 h 2361"/>
                <a:gd name="T74" fmla="*/ 1 w 4567"/>
                <a:gd name="T75" fmla="*/ 0 h 2361"/>
                <a:gd name="T76" fmla="*/ 1 w 4567"/>
                <a:gd name="T77" fmla="*/ 0 h 2361"/>
                <a:gd name="T78" fmla="*/ 1 w 4567"/>
                <a:gd name="T79" fmla="*/ 0 h 2361"/>
                <a:gd name="T80" fmla="*/ 0 w 4567"/>
                <a:gd name="T81" fmla="*/ 0 h 2361"/>
                <a:gd name="T82" fmla="*/ 1 w 4567"/>
                <a:gd name="T83" fmla="*/ 0 h 2361"/>
                <a:gd name="T84" fmla="*/ 1 w 4567"/>
                <a:gd name="T85" fmla="*/ 0 h 2361"/>
                <a:gd name="T86" fmla="*/ 1 w 4567"/>
                <a:gd name="T87" fmla="*/ 0 h 2361"/>
                <a:gd name="T88" fmla="*/ 1 w 4567"/>
                <a:gd name="T89" fmla="*/ 0 h 23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67"/>
                <a:gd name="T136" fmla="*/ 0 h 2361"/>
                <a:gd name="T137" fmla="*/ 4567 w 4567"/>
                <a:gd name="T138" fmla="*/ 2361 h 236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67" h="2361">
                  <a:moveTo>
                    <a:pt x="331" y="2325"/>
                  </a:moveTo>
                  <a:lnTo>
                    <a:pt x="377" y="2296"/>
                  </a:lnTo>
                  <a:lnTo>
                    <a:pt x="403" y="2241"/>
                  </a:lnTo>
                  <a:lnTo>
                    <a:pt x="835" y="2121"/>
                  </a:lnTo>
                  <a:lnTo>
                    <a:pt x="955" y="1829"/>
                  </a:lnTo>
                  <a:lnTo>
                    <a:pt x="1498" y="1452"/>
                  </a:lnTo>
                  <a:lnTo>
                    <a:pt x="1709" y="1838"/>
                  </a:lnTo>
                  <a:lnTo>
                    <a:pt x="1966" y="2251"/>
                  </a:lnTo>
                  <a:lnTo>
                    <a:pt x="3997" y="2251"/>
                  </a:lnTo>
                  <a:lnTo>
                    <a:pt x="4347" y="2361"/>
                  </a:lnTo>
                  <a:lnTo>
                    <a:pt x="4457" y="2325"/>
                  </a:lnTo>
                  <a:lnTo>
                    <a:pt x="4567" y="1922"/>
                  </a:lnTo>
                  <a:lnTo>
                    <a:pt x="4493" y="1618"/>
                  </a:lnTo>
                  <a:lnTo>
                    <a:pt x="4347" y="1370"/>
                  </a:lnTo>
                  <a:lnTo>
                    <a:pt x="4301" y="1241"/>
                  </a:lnTo>
                  <a:lnTo>
                    <a:pt x="4208" y="983"/>
                  </a:lnTo>
                  <a:lnTo>
                    <a:pt x="4200" y="846"/>
                  </a:lnTo>
                  <a:lnTo>
                    <a:pt x="4200" y="506"/>
                  </a:lnTo>
                  <a:lnTo>
                    <a:pt x="4181" y="450"/>
                  </a:lnTo>
                  <a:lnTo>
                    <a:pt x="4090" y="395"/>
                  </a:lnTo>
                  <a:lnTo>
                    <a:pt x="3886" y="323"/>
                  </a:lnTo>
                  <a:lnTo>
                    <a:pt x="3721" y="276"/>
                  </a:lnTo>
                  <a:lnTo>
                    <a:pt x="3438" y="156"/>
                  </a:lnTo>
                  <a:lnTo>
                    <a:pt x="3232" y="0"/>
                  </a:lnTo>
                  <a:lnTo>
                    <a:pt x="2455" y="9"/>
                  </a:lnTo>
                  <a:lnTo>
                    <a:pt x="2187" y="137"/>
                  </a:lnTo>
                  <a:lnTo>
                    <a:pt x="2023" y="167"/>
                  </a:lnTo>
                  <a:lnTo>
                    <a:pt x="1820" y="156"/>
                  </a:lnTo>
                  <a:lnTo>
                    <a:pt x="1717" y="148"/>
                  </a:lnTo>
                  <a:lnTo>
                    <a:pt x="1506" y="192"/>
                  </a:lnTo>
                  <a:lnTo>
                    <a:pt x="1386" y="369"/>
                  </a:lnTo>
                  <a:lnTo>
                    <a:pt x="1360" y="494"/>
                  </a:lnTo>
                  <a:lnTo>
                    <a:pt x="1266" y="523"/>
                  </a:lnTo>
                  <a:lnTo>
                    <a:pt x="909" y="956"/>
                  </a:lnTo>
                  <a:lnTo>
                    <a:pt x="835" y="1019"/>
                  </a:lnTo>
                  <a:lnTo>
                    <a:pt x="708" y="1213"/>
                  </a:lnTo>
                  <a:lnTo>
                    <a:pt x="386" y="1469"/>
                  </a:lnTo>
                  <a:lnTo>
                    <a:pt x="303" y="1553"/>
                  </a:lnTo>
                  <a:lnTo>
                    <a:pt x="204" y="1591"/>
                  </a:lnTo>
                  <a:lnTo>
                    <a:pt x="53" y="1726"/>
                  </a:lnTo>
                  <a:lnTo>
                    <a:pt x="0" y="1882"/>
                  </a:lnTo>
                  <a:lnTo>
                    <a:pt x="17" y="2040"/>
                  </a:lnTo>
                  <a:lnTo>
                    <a:pt x="192" y="2186"/>
                  </a:lnTo>
                  <a:lnTo>
                    <a:pt x="331" y="2325"/>
                  </a:lnTo>
                  <a:close/>
                </a:path>
              </a:pathLst>
            </a:custGeom>
            <a:solidFill>
              <a:srgbClr val="1947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2" name="Freeform 7"/>
            <p:cNvSpPr>
              <a:spLocks/>
            </p:cNvSpPr>
            <p:nvPr/>
          </p:nvSpPr>
          <p:spPr bwMode="auto">
            <a:xfrm>
              <a:off x="2491" y="2698"/>
              <a:ext cx="139" cy="278"/>
            </a:xfrm>
            <a:custGeom>
              <a:avLst/>
              <a:gdLst>
                <a:gd name="T0" fmla="*/ 0 w 280"/>
                <a:gd name="T1" fmla="*/ 0 h 555"/>
                <a:gd name="T2" fmla="*/ 0 w 280"/>
                <a:gd name="T3" fmla="*/ 1 h 555"/>
                <a:gd name="T4" fmla="*/ 0 w 280"/>
                <a:gd name="T5" fmla="*/ 1 h 555"/>
                <a:gd name="T6" fmla="*/ 0 w 280"/>
                <a:gd name="T7" fmla="*/ 1 h 555"/>
                <a:gd name="T8" fmla="*/ 0 w 280"/>
                <a:gd name="T9" fmla="*/ 1 h 555"/>
                <a:gd name="T10" fmla="*/ 0 w 280"/>
                <a:gd name="T11" fmla="*/ 1 h 555"/>
                <a:gd name="T12" fmla="*/ 0 w 280"/>
                <a:gd name="T13" fmla="*/ 1 h 555"/>
                <a:gd name="T14" fmla="*/ 0 w 280"/>
                <a:gd name="T15" fmla="*/ 1 h 555"/>
                <a:gd name="T16" fmla="*/ 0 w 280"/>
                <a:gd name="T17" fmla="*/ 1 h 555"/>
                <a:gd name="T18" fmla="*/ 0 w 280"/>
                <a:gd name="T19" fmla="*/ 1 h 555"/>
                <a:gd name="T20" fmla="*/ 0 w 280"/>
                <a:gd name="T21" fmla="*/ 0 h 555"/>
                <a:gd name="T22" fmla="*/ 0 w 280"/>
                <a:gd name="T23" fmla="*/ 0 h 555"/>
                <a:gd name="T24" fmla="*/ 0 w 280"/>
                <a:gd name="T25" fmla="*/ 0 h 5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
                <a:gd name="T40" fmla="*/ 0 h 555"/>
                <a:gd name="T41" fmla="*/ 280 w 280"/>
                <a:gd name="T42" fmla="*/ 555 h 5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 h="555">
                  <a:moveTo>
                    <a:pt x="257" y="0"/>
                  </a:moveTo>
                  <a:lnTo>
                    <a:pt x="278" y="36"/>
                  </a:lnTo>
                  <a:lnTo>
                    <a:pt x="280" y="104"/>
                  </a:lnTo>
                  <a:lnTo>
                    <a:pt x="268" y="190"/>
                  </a:lnTo>
                  <a:lnTo>
                    <a:pt x="249" y="239"/>
                  </a:lnTo>
                  <a:lnTo>
                    <a:pt x="225" y="311"/>
                  </a:lnTo>
                  <a:lnTo>
                    <a:pt x="196" y="374"/>
                  </a:lnTo>
                  <a:lnTo>
                    <a:pt x="162" y="429"/>
                  </a:lnTo>
                  <a:lnTo>
                    <a:pt x="50" y="555"/>
                  </a:lnTo>
                  <a:lnTo>
                    <a:pt x="0" y="346"/>
                  </a:lnTo>
                  <a:lnTo>
                    <a:pt x="238" y="0"/>
                  </a:lnTo>
                  <a:lnTo>
                    <a:pt x="25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3" name="Freeform 8"/>
            <p:cNvSpPr>
              <a:spLocks/>
            </p:cNvSpPr>
            <p:nvPr/>
          </p:nvSpPr>
          <p:spPr bwMode="auto">
            <a:xfrm>
              <a:off x="1009" y="3360"/>
              <a:ext cx="298" cy="200"/>
            </a:xfrm>
            <a:custGeom>
              <a:avLst/>
              <a:gdLst>
                <a:gd name="T0" fmla="*/ 0 w 597"/>
                <a:gd name="T1" fmla="*/ 0 h 401"/>
                <a:gd name="T2" fmla="*/ 0 w 597"/>
                <a:gd name="T3" fmla="*/ 0 h 401"/>
                <a:gd name="T4" fmla="*/ 0 w 597"/>
                <a:gd name="T5" fmla="*/ 0 h 401"/>
                <a:gd name="T6" fmla="*/ 0 w 597"/>
                <a:gd name="T7" fmla="*/ 0 h 401"/>
                <a:gd name="T8" fmla="*/ 0 w 597"/>
                <a:gd name="T9" fmla="*/ 0 h 401"/>
                <a:gd name="T10" fmla="*/ 0 w 597"/>
                <a:gd name="T11" fmla="*/ 0 h 401"/>
                <a:gd name="T12" fmla="*/ 0 w 597"/>
                <a:gd name="T13" fmla="*/ 0 h 401"/>
                <a:gd name="T14" fmla="*/ 0 w 597"/>
                <a:gd name="T15" fmla="*/ 0 h 401"/>
                <a:gd name="T16" fmla="*/ 0 w 597"/>
                <a:gd name="T17" fmla="*/ 0 h 401"/>
                <a:gd name="T18" fmla="*/ 0 w 597"/>
                <a:gd name="T19" fmla="*/ 0 h 401"/>
                <a:gd name="T20" fmla="*/ 0 w 597"/>
                <a:gd name="T21" fmla="*/ 0 h 401"/>
                <a:gd name="T22" fmla="*/ 0 w 597"/>
                <a:gd name="T23" fmla="*/ 0 h 4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7"/>
                <a:gd name="T37" fmla="*/ 0 h 401"/>
                <a:gd name="T38" fmla="*/ 597 w 597"/>
                <a:gd name="T39" fmla="*/ 401 h 4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7" h="401">
                  <a:moveTo>
                    <a:pt x="40" y="171"/>
                  </a:moveTo>
                  <a:lnTo>
                    <a:pt x="112" y="100"/>
                  </a:lnTo>
                  <a:lnTo>
                    <a:pt x="285" y="13"/>
                  </a:lnTo>
                  <a:lnTo>
                    <a:pt x="399" y="0"/>
                  </a:lnTo>
                  <a:lnTo>
                    <a:pt x="483" y="13"/>
                  </a:lnTo>
                  <a:lnTo>
                    <a:pt x="557" y="57"/>
                  </a:lnTo>
                  <a:lnTo>
                    <a:pt x="597" y="114"/>
                  </a:lnTo>
                  <a:lnTo>
                    <a:pt x="297" y="401"/>
                  </a:lnTo>
                  <a:lnTo>
                    <a:pt x="127" y="386"/>
                  </a:lnTo>
                  <a:lnTo>
                    <a:pt x="0" y="302"/>
                  </a:lnTo>
                  <a:lnTo>
                    <a:pt x="40" y="1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4" name="Freeform 9"/>
            <p:cNvSpPr>
              <a:spLocks/>
            </p:cNvSpPr>
            <p:nvPr/>
          </p:nvSpPr>
          <p:spPr bwMode="auto">
            <a:xfrm>
              <a:off x="2415" y="2803"/>
              <a:ext cx="156" cy="179"/>
            </a:xfrm>
            <a:custGeom>
              <a:avLst/>
              <a:gdLst>
                <a:gd name="T0" fmla="*/ 0 w 314"/>
                <a:gd name="T1" fmla="*/ 1 h 357"/>
                <a:gd name="T2" fmla="*/ 0 w 314"/>
                <a:gd name="T3" fmla="*/ 1 h 357"/>
                <a:gd name="T4" fmla="*/ 0 w 314"/>
                <a:gd name="T5" fmla="*/ 1 h 357"/>
                <a:gd name="T6" fmla="*/ 0 w 314"/>
                <a:gd name="T7" fmla="*/ 1 h 357"/>
                <a:gd name="T8" fmla="*/ 0 w 314"/>
                <a:gd name="T9" fmla="*/ 1 h 357"/>
                <a:gd name="T10" fmla="*/ 0 w 314"/>
                <a:gd name="T11" fmla="*/ 1 h 357"/>
                <a:gd name="T12" fmla="*/ 0 w 314"/>
                <a:gd name="T13" fmla="*/ 0 h 357"/>
                <a:gd name="T14" fmla="*/ 0 w 314"/>
                <a:gd name="T15" fmla="*/ 1 h 357"/>
                <a:gd name="T16" fmla="*/ 0 w 314"/>
                <a:gd name="T17" fmla="*/ 1 h 3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4"/>
                <a:gd name="T28" fmla="*/ 0 h 357"/>
                <a:gd name="T29" fmla="*/ 314 w 314"/>
                <a:gd name="T30" fmla="*/ 357 h 3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4" h="357">
                  <a:moveTo>
                    <a:pt x="243" y="101"/>
                  </a:moveTo>
                  <a:lnTo>
                    <a:pt x="314" y="215"/>
                  </a:lnTo>
                  <a:lnTo>
                    <a:pt x="200" y="357"/>
                  </a:lnTo>
                  <a:lnTo>
                    <a:pt x="143" y="329"/>
                  </a:lnTo>
                  <a:lnTo>
                    <a:pt x="101" y="215"/>
                  </a:lnTo>
                  <a:lnTo>
                    <a:pt x="0" y="158"/>
                  </a:lnTo>
                  <a:lnTo>
                    <a:pt x="70" y="0"/>
                  </a:lnTo>
                  <a:lnTo>
                    <a:pt x="243" y="101"/>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5" name="Freeform 10"/>
            <p:cNvSpPr>
              <a:spLocks/>
            </p:cNvSpPr>
            <p:nvPr/>
          </p:nvSpPr>
          <p:spPr bwMode="auto">
            <a:xfrm>
              <a:off x="979" y="3417"/>
              <a:ext cx="207" cy="163"/>
            </a:xfrm>
            <a:custGeom>
              <a:avLst/>
              <a:gdLst>
                <a:gd name="T0" fmla="*/ 0 w 415"/>
                <a:gd name="T1" fmla="*/ 0 h 327"/>
                <a:gd name="T2" fmla="*/ 0 w 415"/>
                <a:gd name="T3" fmla="*/ 0 h 327"/>
                <a:gd name="T4" fmla="*/ 0 w 415"/>
                <a:gd name="T5" fmla="*/ 0 h 327"/>
                <a:gd name="T6" fmla="*/ 0 w 415"/>
                <a:gd name="T7" fmla="*/ 0 h 327"/>
                <a:gd name="T8" fmla="*/ 0 w 415"/>
                <a:gd name="T9" fmla="*/ 0 h 327"/>
                <a:gd name="T10" fmla="*/ 0 w 415"/>
                <a:gd name="T11" fmla="*/ 0 h 327"/>
                <a:gd name="T12" fmla="*/ 0 w 415"/>
                <a:gd name="T13" fmla="*/ 0 h 327"/>
                <a:gd name="T14" fmla="*/ 0 w 415"/>
                <a:gd name="T15" fmla="*/ 0 h 327"/>
                <a:gd name="T16" fmla="*/ 0 w 415"/>
                <a:gd name="T17" fmla="*/ 0 h 327"/>
                <a:gd name="T18" fmla="*/ 0 w 415"/>
                <a:gd name="T19" fmla="*/ 0 h 3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5"/>
                <a:gd name="T31" fmla="*/ 0 h 327"/>
                <a:gd name="T32" fmla="*/ 415 w 415"/>
                <a:gd name="T33" fmla="*/ 327 h 3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5" h="327">
                  <a:moveTo>
                    <a:pt x="171" y="0"/>
                  </a:moveTo>
                  <a:lnTo>
                    <a:pt x="415" y="57"/>
                  </a:lnTo>
                  <a:lnTo>
                    <a:pt x="356" y="315"/>
                  </a:lnTo>
                  <a:lnTo>
                    <a:pt x="272" y="327"/>
                  </a:lnTo>
                  <a:lnTo>
                    <a:pt x="171" y="300"/>
                  </a:lnTo>
                  <a:lnTo>
                    <a:pt x="114" y="256"/>
                  </a:lnTo>
                  <a:lnTo>
                    <a:pt x="0" y="201"/>
                  </a:lnTo>
                  <a:lnTo>
                    <a:pt x="99" y="42"/>
                  </a:lnTo>
                  <a:lnTo>
                    <a:pt x="171" y="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6" name="Freeform 11"/>
            <p:cNvSpPr>
              <a:spLocks/>
            </p:cNvSpPr>
            <p:nvPr/>
          </p:nvSpPr>
          <p:spPr bwMode="auto">
            <a:xfrm>
              <a:off x="1947" y="2393"/>
              <a:ext cx="377" cy="857"/>
            </a:xfrm>
            <a:custGeom>
              <a:avLst/>
              <a:gdLst>
                <a:gd name="T0" fmla="*/ 1 w 754"/>
                <a:gd name="T1" fmla="*/ 0 h 1712"/>
                <a:gd name="T2" fmla="*/ 1 w 754"/>
                <a:gd name="T3" fmla="*/ 1 h 1712"/>
                <a:gd name="T4" fmla="*/ 0 w 754"/>
                <a:gd name="T5" fmla="*/ 1 h 1712"/>
                <a:gd name="T6" fmla="*/ 1 w 754"/>
                <a:gd name="T7" fmla="*/ 1 h 1712"/>
                <a:gd name="T8" fmla="*/ 1 w 754"/>
                <a:gd name="T9" fmla="*/ 1 h 1712"/>
                <a:gd name="T10" fmla="*/ 1 w 754"/>
                <a:gd name="T11" fmla="*/ 1 h 1712"/>
                <a:gd name="T12" fmla="*/ 1 w 754"/>
                <a:gd name="T13" fmla="*/ 1 h 1712"/>
                <a:gd name="T14" fmla="*/ 1 w 754"/>
                <a:gd name="T15" fmla="*/ 1 h 1712"/>
                <a:gd name="T16" fmla="*/ 1 w 754"/>
                <a:gd name="T17" fmla="*/ 1 h 1712"/>
                <a:gd name="T18" fmla="*/ 1 w 754"/>
                <a:gd name="T19" fmla="*/ 1 h 1712"/>
                <a:gd name="T20" fmla="*/ 1 w 754"/>
                <a:gd name="T21" fmla="*/ 1 h 1712"/>
                <a:gd name="T22" fmla="*/ 1 w 754"/>
                <a:gd name="T23" fmla="*/ 1 h 1712"/>
                <a:gd name="T24" fmla="*/ 1 w 754"/>
                <a:gd name="T25" fmla="*/ 1 h 1712"/>
                <a:gd name="T26" fmla="*/ 1 w 754"/>
                <a:gd name="T27" fmla="*/ 1 h 1712"/>
                <a:gd name="T28" fmla="*/ 1 w 754"/>
                <a:gd name="T29" fmla="*/ 0 h 1712"/>
                <a:gd name="T30" fmla="*/ 1 w 754"/>
                <a:gd name="T31" fmla="*/ 0 h 17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54"/>
                <a:gd name="T49" fmla="*/ 0 h 1712"/>
                <a:gd name="T50" fmla="*/ 754 w 754"/>
                <a:gd name="T51" fmla="*/ 1712 h 17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54" h="1712">
                  <a:moveTo>
                    <a:pt x="95" y="0"/>
                  </a:moveTo>
                  <a:lnTo>
                    <a:pt x="36" y="26"/>
                  </a:lnTo>
                  <a:lnTo>
                    <a:pt x="0" y="136"/>
                  </a:lnTo>
                  <a:lnTo>
                    <a:pt x="7" y="287"/>
                  </a:lnTo>
                  <a:lnTo>
                    <a:pt x="45" y="501"/>
                  </a:lnTo>
                  <a:lnTo>
                    <a:pt x="100" y="882"/>
                  </a:lnTo>
                  <a:lnTo>
                    <a:pt x="129" y="1157"/>
                  </a:lnTo>
                  <a:lnTo>
                    <a:pt x="154" y="1444"/>
                  </a:lnTo>
                  <a:lnTo>
                    <a:pt x="199" y="1712"/>
                  </a:lnTo>
                  <a:lnTo>
                    <a:pt x="342" y="1520"/>
                  </a:lnTo>
                  <a:lnTo>
                    <a:pt x="526" y="1294"/>
                  </a:lnTo>
                  <a:lnTo>
                    <a:pt x="599" y="1129"/>
                  </a:lnTo>
                  <a:lnTo>
                    <a:pt x="754" y="557"/>
                  </a:lnTo>
                  <a:lnTo>
                    <a:pt x="581" y="294"/>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7" name="Freeform 12" descr="Wide upward diagonal"/>
            <p:cNvSpPr>
              <a:spLocks/>
            </p:cNvSpPr>
            <p:nvPr/>
          </p:nvSpPr>
          <p:spPr bwMode="auto">
            <a:xfrm>
              <a:off x="2026" y="2605"/>
              <a:ext cx="191" cy="626"/>
            </a:xfrm>
            <a:custGeom>
              <a:avLst/>
              <a:gdLst>
                <a:gd name="T0" fmla="*/ 0 w 383"/>
                <a:gd name="T1" fmla="*/ 1 h 1251"/>
                <a:gd name="T2" fmla="*/ 0 w 383"/>
                <a:gd name="T3" fmla="*/ 1 h 1251"/>
                <a:gd name="T4" fmla="*/ 0 w 383"/>
                <a:gd name="T5" fmla="*/ 1 h 1251"/>
                <a:gd name="T6" fmla="*/ 0 w 383"/>
                <a:gd name="T7" fmla="*/ 1 h 1251"/>
                <a:gd name="T8" fmla="*/ 0 w 383"/>
                <a:gd name="T9" fmla="*/ 1 h 1251"/>
                <a:gd name="T10" fmla="*/ 0 w 383"/>
                <a:gd name="T11" fmla="*/ 1 h 1251"/>
                <a:gd name="T12" fmla="*/ 0 w 383"/>
                <a:gd name="T13" fmla="*/ 1 h 1251"/>
                <a:gd name="T14" fmla="*/ 0 w 383"/>
                <a:gd name="T15" fmla="*/ 1 h 1251"/>
                <a:gd name="T16" fmla="*/ 0 w 383"/>
                <a:gd name="T17" fmla="*/ 1 h 1251"/>
                <a:gd name="T18" fmla="*/ 0 w 383"/>
                <a:gd name="T19" fmla="*/ 1 h 1251"/>
                <a:gd name="T20" fmla="*/ 0 w 383"/>
                <a:gd name="T21" fmla="*/ 1 h 1251"/>
                <a:gd name="T22" fmla="*/ 0 w 383"/>
                <a:gd name="T23" fmla="*/ 1 h 1251"/>
                <a:gd name="T24" fmla="*/ 0 w 383"/>
                <a:gd name="T25" fmla="*/ 1 h 1251"/>
                <a:gd name="T26" fmla="*/ 0 w 383"/>
                <a:gd name="T27" fmla="*/ 1 h 1251"/>
                <a:gd name="T28" fmla="*/ 0 w 383"/>
                <a:gd name="T29" fmla="*/ 1 h 1251"/>
                <a:gd name="T30" fmla="*/ 0 w 383"/>
                <a:gd name="T31" fmla="*/ 1 h 1251"/>
                <a:gd name="T32" fmla="*/ 0 w 383"/>
                <a:gd name="T33" fmla="*/ 1 h 1251"/>
                <a:gd name="T34" fmla="*/ 0 w 383"/>
                <a:gd name="T35" fmla="*/ 1 h 1251"/>
                <a:gd name="T36" fmla="*/ 0 w 383"/>
                <a:gd name="T37" fmla="*/ 1 h 1251"/>
                <a:gd name="T38" fmla="*/ 0 w 383"/>
                <a:gd name="T39" fmla="*/ 1 h 1251"/>
                <a:gd name="T40" fmla="*/ 0 w 383"/>
                <a:gd name="T41" fmla="*/ 1 h 1251"/>
                <a:gd name="T42" fmla="*/ 0 w 383"/>
                <a:gd name="T43" fmla="*/ 0 h 1251"/>
                <a:gd name="T44" fmla="*/ 0 w 383"/>
                <a:gd name="T45" fmla="*/ 1 h 1251"/>
                <a:gd name="T46" fmla="*/ 0 w 383"/>
                <a:gd name="T47" fmla="*/ 1 h 12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83"/>
                <a:gd name="T73" fmla="*/ 0 h 1251"/>
                <a:gd name="T74" fmla="*/ 383 w 383"/>
                <a:gd name="T75" fmla="*/ 1251 h 12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83" h="1251">
                  <a:moveTo>
                    <a:pt x="232" y="6"/>
                  </a:moveTo>
                  <a:lnTo>
                    <a:pt x="128" y="96"/>
                  </a:lnTo>
                  <a:lnTo>
                    <a:pt x="141" y="154"/>
                  </a:lnTo>
                  <a:lnTo>
                    <a:pt x="225" y="297"/>
                  </a:lnTo>
                  <a:lnTo>
                    <a:pt x="232" y="350"/>
                  </a:lnTo>
                  <a:lnTo>
                    <a:pt x="208" y="455"/>
                  </a:lnTo>
                  <a:lnTo>
                    <a:pt x="149" y="652"/>
                  </a:lnTo>
                  <a:lnTo>
                    <a:pt x="0" y="1133"/>
                  </a:lnTo>
                  <a:lnTo>
                    <a:pt x="132" y="1251"/>
                  </a:lnTo>
                  <a:lnTo>
                    <a:pt x="145" y="1249"/>
                  </a:lnTo>
                  <a:lnTo>
                    <a:pt x="232" y="1147"/>
                  </a:lnTo>
                  <a:lnTo>
                    <a:pt x="284" y="1055"/>
                  </a:lnTo>
                  <a:lnTo>
                    <a:pt x="373" y="863"/>
                  </a:lnTo>
                  <a:lnTo>
                    <a:pt x="383" y="755"/>
                  </a:lnTo>
                  <a:lnTo>
                    <a:pt x="379" y="647"/>
                  </a:lnTo>
                  <a:lnTo>
                    <a:pt x="369" y="468"/>
                  </a:lnTo>
                  <a:lnTo>
                    <a:pt x="350" y="364"/>
                  </a:lnTo>
                  <a:lnTo>
                    <a:pt x="324" y="308"/>
                  </a:lnTo>
                  <a:lnTo>
                    <a:pt x="333" y="196"/>
                  </a:lnTo>
                  <a:lnTo>
                    <a:pt x="366" y="92"/>
                  </a:lnTo>
                  <a:lnTo>
                    <a:pt x="341" y="46"/>
                  </a:lnTo>
                  <a:lnTo>
                    <a:pt x="278" y="0"/>
                  </a:lnTo>
                  <a:lnTo>
                    <a:pt x="232" y="6"/>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8" name="Freeform 13"/>
            <p:cNvSpPr>
              <a:spLocks/>
            </p:cNvSpPr>
            <p:nvPr/>
          </p:nvSpPr>
          <p:spPr bwMode="auto">
            <a:xfrm>
              <a:off x="2194" y="2581"/>
              <a:ext cx="126" cy="420"/>
            </a:xfrm>
            <a:custGeom>
              <a:avLst/>
              <a:gdLst>
                <a:gd name="T0" fmla="*/ 0 w 253"/>
                <a:gd name="T1" fmla="*/ 1 h 840"/>
                <a:gd name="T2" fmla="*/ 0 w 253"/>
                <a:gd name="T3" fmla="*/ 0 h 840"/>
                <a:gd name="T4" fmla="*/ 0 w 253"/>
                <a:gd name="T5" fmla="*/ 1 h 840"/>
                <a:gd name="T6" fmla="*/ 0 w 253"/>
                <a:gd name="T7" fmla="*/ 1 h 840"/>
                <a:gd name="T8" fmla="*/ 0 w 253"/>
                <a:gd name="T9" fmla="*/ 1 h 840"/>
                <a:gd name="T10" fmla="*/ 0 w 253"/>
                <a:gd name="T11" fmla="*/ 1 h 840"/>
                <a:gd name="T12" fmla="*/ 0 w 253"/>
                <a:gd name="T13" fmla="*/ 1 h 840"/>
                <a:gd name="T14" fmla="*/ 0 w 253"/>
                <a:gd name="T15" fmla="*/ 1 h 840"/>
                <a:gd name="T16" fmla="*/ 0 w 253"/>
                <a:gd name="T17" fmla="*/ 1 h 840"/>
                <a:gd name="T18" fmla="*/ 0 w 253"/>
                <a:gd name="T19" fmla="*/ 1 h 840"/>
                <a:gd name="T20" fmla="*/ 0 w 253"/>
                <a:gd name="T21" fmla="*/ 1 h 840"/>
                <a:gd name="T22" fmla="*/ 0 w 253"/>
                <a:gd name="T23" fmla="*/ 1 h 8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3"/>
                <a:gd name="T37" fmla="*/ 0 h 840"/>
                <a:gd name="T38" fmla="*/ 253 w 253"/>
                <a:gd name="T39" fmla="*/ 840 h 8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3" h="840">
                  <a:moveTo>
                    <a:pt x="19" y="101"/>
                  </a:moveTo>
                  <a:lnTo>
                    <a:pt x="105" y="0"/>
                  </a:lnTo>
                  <a:lnTo>
                    <a:pt x="253" y="183"/>
                  </a:lnTo>
                  <a:lnTo>
                    <a:pt x="162" y="603"/>
                  </a:lnTo>
                  <a:lnTo>
                    <a:pt x="80" y="840"/>
                  </a:lnTo>
                  <a:lnTo>
                    <a:pt x="131" y="570"/>
                  </a:lnTo>
                  <a:lnTo>
                    <a:pt x="137" y="445"/>
                  </a:lnTo>
                  <a:lnTo>
                    <a:pt x="95" y="365"/>
                  </a:lnTo>
                  <a:lnTo>
                    <a:pt x="0" y="257"/>
                  </a:lnTo>
                  <a:lnTo>
                    <a:pt x="29" y="164"/>
                  </a:lnTo>
                  <a:lnTo>
                    <a:pt x="19" y="101"/>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9" name="Freeform 14"/>
            <p:cNvSpPr>
              <a:spLocks/>
            </p:cNvSpPr>
            <p:nvPr/>
          </p:nvSpPr>
          <p:spPr bwMode="auto">
            <a:xfrm>
              <a:off x="1947" y="2397"/>
              <a:ext cx="198" cy="745"/>
            </a:xfrm>
            <a:custGeom>
              <a:avLst/>
              <a:gdLst>
                <a:gd name="T0" fmla="*/ 1 w 395"/>
                <a:gd name="T1" fmla="*/ 0 h 1490"/>
                <a:gd name="T2" fmla="*/ 1 w 395"/>
                <a:gd name="T3" fmla="*/ 1 h 1490"/>
                <a:gd name="T4" fmla="*/ 1 w 395"/>
                <a:gd name="T5" fmla="*/ 1 h 1490"/>
                <a:gd name="T6" fmla="*/ 1 w 395"/>
                <a:gd name="T7" fmla="*/ 1 h 1490"/>
                <a:gd name="T8" fmla="*/ 1 w 395"/>
                <a:gd name="T9" fmla="*/ 1 h 1490"/>
                <a:gd name="T10" fmla="*/ 1 w 395"/>
                <a:gd name="T11" fmla="*/ 1 h 1490"/>
                <a:gd name="T12" fmla="*/ 1 w 395"/>
                <a:gd name="T13" fmla="*/ 1 h 1490"/>
                <a:gd name="T14" fmla="*/ 1 w 395"/>
                <a:gd name="T15" fmla="*/ 1 h 1490"/>
                <a:gd name="T16" fmla="*/ 1 w 395"/>
                <a:gd name="T17" fmla="*/ 1 h 1490"/>
                <a:gd name="T18" fmla="*/ 1 w 395"/>
                <a:gd name="T19" fmla="*/ 1 h 1490"/>
                <a:gd name="T20" fmla="*/ 1 w 395"/>
                <a:gd name="T21" fmla="*/ 1 h 1490"/>
                <a:gd name="T22" fmla="*/ 1 w 395"/>
                <a:gd name="T23" fmla="*/ 1 h 1490"/>
                <a:gd name="T24" fmla="*/ 1 w 395"/>
                <a:gd name="T25" fmla="*/ 1 h 1490"/>
                <a:gd name="T26" fmla="*/ 1 w 395"/>
                <a:gd name="T27" fmla="*/ 1 h 1490"/>
                <a:gd name="T28" fmla="*/ 1 w 395"/>
                <a:gd name="T29" fmla="*/ 1 h 1490"/>
                <a:gd name="T30" fmla="*/ 1 w 395"/>
                <a:gd name="T31" fmla="*/ 1 h 1490"/>
                <a:gd name="T32" fmla="*/ 1 w 395"/>
                <a:gd name="T33" fmla="*/ 1 h 1490"/>
                <a:gd name="T34" fmla="*/ 1 w 395"/>
                <a:gd name="T35" fmla="*/ 1 h 1490"/>
                <a:gd name="T36" fmla="*/ 1 w 395"/>
                <a:gd name="T37" fmla="*/ 1 h 1490"/>
                <a:gd name="T38" fmla="*/ 1 w 395"/>
                <a:gd name="T39" fmla="*/ 1 h 1490"/>
                <a:gd name="T40" fmla="*/ 1 w 395"/>
                <a:gd name="T41" fmla="*/ 1 h 1490"/>
                <a:gd name="T42" fmla="*/ 1 w 395"/>
                <a:gd name="T43" fmla="*/ 1 h 1490"/>
                <a:gd name="T44" fmla="*/ 1 w 395"/>
                <a:gd name="T45" fmla="*/ 1 h 1490"/>
                <a:gd name="T46" fmla="*/ 1 w 395"/>
                <a:gd name="T47" fmla="*/ 1 h 1490"/>
                <a:gd name="T48" fmla="*/ 0 w 395"/>
                <a:gd name="T49" fmla="*/ 1 h 1490"/>
                <a:gd name="T50" fmla="*/ 1 w 395"/>
                <a:gd name="T51" fmla="*/ 1 h 1490"/>
                <a:gd name="T52" fmla="*/ 1 w 395"/>
                <a:gd name="T53" fmla="*/ 1 h 1490"/>
                <a:gd name="T54" fmla="*/ 1 w 395"/>
                <a:gd name="T55" fmla="*/ 0 h 1490"/>
                <a:gd name="T56" fmla="*/ 1 w 395"/>
                <a:gd name="T57" fmla="*/ 0 h 14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5"/>
                <a:gd name="T88" fmla="*/ 0 h 1490"/>
                <a:gd name="T89" fmla="*/ 395 w 395"/>
                <a:gd name="T90" fmla="*/ 1490 h 14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5" h="1490">
                  <a:moveTo>
                    <a:pt x="55" y="0"/>
                  </a:moveTo>
                  <a:lnTo>
                    <a:pt x="45" y="129"/>
                  </a:lnTo>
                  <a:lnTo>
                    <a:pt x="100" y="291"/>
                  </a:lnTo>
                  <a:lnTo>
                    <a:pt x="302" y="462"/>
                  </a:lnTo>
                  <a:lnTo>
                    <a:pt x="277" y="538"/>
                  </a:lnTo>
                  <a:lnTo>
                    <a:pt x="365" y="650"/>
                  </a:lnTo>
                  <a:lnTo>
                    <a:pt x="395" y="742"/>
                  </a:lnTo>
                  <a:lnTo>
                    <a:pt x="361" y="907"/>
                  </a:lnTo>
                  <a:lnTo>
                    <a:pt x="230" y="1316"/>
                  </a:lnTo>
                  <a:lnTo>
                    <a:pt x="161" y="1490"/>
                  </a:lnTo>
                  <a:lnTo>
                    <a:pt x="140" y="1316"/>
                  </a:lnTo>
                  <a:lnTo>
                    <a:pt x="289" y="913"/>
                  </a:lnTo>
                  <a:lnTo>
                    <a:pt x="319" y="780"/>
                  </a:lnTo>
                  <a:lnTo>
                    <a:pt x="306" y="692"/>
                  </a:lnTo>
                  <a:lnTo>
                    <a:pt x="266" y="633"/>
                  </a:lnTo>
                  <a:lnTo>
                    <a:pt x="211" y="705"/>
                  </a:lnTo>
                  <a:lnTo>
                    <a:pt x="182" y="795"/>
                  </a:lnTo>
                  <a:lnTo>
                    <a:pt x="150" y="755"/>
                  </a:lnTo>
                  <a:lnTo>
                    <a:pt x="127" y="812"/>
                  </a:lnTo>
                  <a:lnTo>
                    <a:pt x="108" y="1029"/>
                  </a:lnTo>
                  <a:lnTo>
                    <a:pt x="95" y="825"/>
                  </a:lnTo>
                  <a:lnTo>
                    <a:pt x="74" y="681"/>
                  </a:lnTo>
                  <a:lnTo>
                    <a:pt x="32" y="441"/>
                  </a:lnTo>
                  <a:lnTo>
                    <a:pt x="11" y="301"/>
                  </a:lnTo>
                  <a:lnTo>
                    <a:pt x="0" y="185"/>
                  </a:lnTo>
                  <a:lnTo>
                    <a:pt x="7" y="109"/>
                  </a:lnTo>
                  <a:lnTo>
                    <a:pt x="32" y="50"/>
                  </a:lnTo>
                  <a:lnTo>
                    <a:pt x="55" y="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0" name="Freeform 15"/>
            <p:cNvSpPr>
              <a:spLocks/>
            </p:cNvSpPr>
            <p:nvPr/>
          </p:nvSpPr>
          <p:spPr bwMode="auto">
            <a:xfrm>
              <a:off x="1137" y="3340"/>
              <a:ext cx="587" cy="318"/>
            </a:xfrm>
            <a:custGeom>
              <a:avLst/>
              <a:gdLst>
                <a:gd name="T0" fmla="*/ 0 w 1175"/>
                <a:gd name="T1" fmla="*/ 0 h 637"/>
                <a:gd name="T2" fmla="*/ 0 w 1175"/>
                <a:gd name="T3" fmla="*/ 0 h 637"/>
                <a:gd name="T4" fmla="*/ 0 w 1175"/>
                <a:gd name="T5" fmla="*/ 0 h 637"/>
                <a:gd name="T6" fmla="*/ 0 w 1175"/>
                <a:gd name="T7" fmla="*/ 0 h 637"/>
                <a:gd name="T8" fmla="*/ 0 w 1175"/>
                <a:gd name="T9" fmla="*/ 0 h 637"/>
                <a:gd name="T10" fmla="*/ 0 w 1175"/>
                <a:gd name="T11" fmla="*/ 0 h 637"/>
                <a:gd name="T12" fmla="*/ 0 w 1175"/>
                <a:gd name="T13" fmla="*/ 0 h 637"/>
                <a:gd name="T14" fmla="*/ 0 w 1175"/>
                <a:gd name="T15" fmla="*/ 0 h 637"/>
                <a:gd name="T16" fmla="*/ 0 w 1175"/>
                <a:gd name="T17" fmla="*/ 0 h 637"/>
                <a:gd name="T18" fmla="*/ 0 w 1175"/>
                <a:gd name="T19" fmla="*/ 0 h 637"/>
                <a:gd name="T20" fmla="*/ 0 w 1175"/>
                <a:gd name="T21" fmla="*/ 0 h 637"/>
                <a:gd name="T22" fmla="*/ 0 w 1175"/>
                <a:gd name="T23" fmla="*/ 0 h 637"/>
                <a:gd name="T24" fmla="*/ 0 w 1175"/>
                <a:gd name="T25" fmla="*/ 0 h 637"/>
                <a:gd name="T26" fmla="*/ 0 w 1175"/>
                <a:gd name="T27" fmla="*/ 0 h 637"/>
                <a:gd name="T28" fmla="*/ 0 w 1175"/>
                <a:gd name="T29" fmla="*/ 0 h 637"/>
                <a:gd name="T30" fmla="*/ 0 w 1175"/>
                <a:gd name="T31" fmla="*/ 0 h 637"/>
                <a:gd name="T32" fmla="*/ 0 w 1175"/>
                <a:gd name="T33" fmla="*/ 0 h 637"/>
                <a:gd name="T34" fmla="*/ 0 w 1175"/>
                <a:gd name="T35" fmla="*/ 0 h 637"/>
                <a:gd name="T36" fmla="*/ 0 w 1175"/>
                <a:gd name="T37" fmla="*/ 0 h 637"/>
                <a:gd name="T38" fmla="*/ 0 w 1175"/>
                <a:gd name="T39" fmla="*/ 0 h 637"/>
                <a:gd name="T40" fmla="*/ 0 w 1175"/>
                <a:gd name="T41" fmla="*/ 0 h 637"/>
                <a:gd name="T42" fmla="*/ 0 w 1175"/>
                <a:gd name="T43" fmla="*/ 0 h 637"/>
                <a:gd name="T44" fmla="*/ 0 w 1175"/>
                <a:gd name="T45" fmla="*/ 0 h 637"/>
                <a:gd name="T46" fmla="*/ 0 w 1175"/>
                <a:gd name="T47" fmla="*/ 0 h 637"/>
                <a:gd name="T48" fmla="*/ 0 w 1175"/>
                <a:gd name="T49" fmla="*/ 0 h 637"/>
                <a:gd name="T50" fmla="*/ 0 w 1175"/>
                <a:gd name="T51" fmla="*/ 0 h 637"/>
                <a:gd name="T52" fmla="*/ 0 w 1175"/>
                <a:gd name="T53" fmla="*/ 0 h 637"/>
                <a:gd name="T54" fmla="*/ 0 w 1175"/>
                <a:gd name="T55" fmla="*/ 0 h 637"/>
                <a:gd name="T56" fmla="*/ 0 w 1175"/>
                <a:gd name="T57" fmla="*/ 0 h 637"/>
                <a:gd name="T58" fmla="*/ 0 w 1175"/>
                <a:gd name="T59" fmla="*/ 0 h 6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75"/>
                <a:gd name="T91" fmla="*/ 0 h 637"/>
                <a:gd name="T92" fmla="*/ 1175 w 1175"/>
                <a:gd name="T93" fmla="*/ 637 h 6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75" h="637">
                  <a:moveTo>
                    <a:pt x="57" y="443"/>
                  </a:moveTo>
                  <a:lnTo>
                    <a:pt x="0" y="389"/>
                  </a:lnTo>
                  <a:lnTo>
                    <a:pt x="19" y="253"/>
                  </a:lnTo>
                  <a:lnTo>
                    <a:pt x="64" y="211"/>
                  </a:lnTo>
                  <a:lnTo>
                    <a:pt x="152" y="177"/>
                  </a:lnTo>
                  <a:lnTo>
                    <a:pt x="258" y="146"/>
                  </a:lnTo>
                  <a:lnTo>
                    <a:pt x="329" y="146"/>
                  </a:lnTo>
                  <a:lnTo>
                    <a:pt x="479" y="150"/>
                  </a:lnTo>
                  <a:lnTo>
                    <a:pt x="525" y="116"/>
                  </a:lnTo>
                  <a:lnTo>
                    <a:pt x="553" y="110"/>
                  </a:lnTo>
                  <a:lnTo>
                    <a:pt x="580" y="44"/>
                  </a:lnTo>
                  <a:lnTo>
                    <a:pt x="682" y="0"/>
                  </a:lnTo>
                  <a:lnTo>
                    <a:pt x="975" y="82"/>
                  </a:lnTo>
                  <a:lnTo>
                    <a:pt x="1171" y="363"/>
                  </a:lnTo>
                  <a:lnTo>
                    <a:pt x="1175" y="475"/>
                  </a:lnTo>
                  <a:lnTo>
                    <a:pt x="1133" y="488"/>
                  </a:lnTo>
                  <a:lnTo>
                    <a:pt x="1087" y="481"/>
                  </a:lnTo>
                  <a:lnTo>
                    <a:pt x="1116" y="585"/>
                  </a:lnTo>
                  <a:lnTo>
                    <a:pt x="1087" y="612"/>
                  </a:lnTo>
                  <a:lnTo>
                    <a:pt x="1002" y="580"/>
                  </a:lnTo>
                  <a:lnTo>
                    <a:pt x="852" y="595"/>
                  </a:lnTo>
                  <a:lnTo>
                    <a:pt x="804" y="591"/>
                  </a:lnTo>
                  <a:lnTo>
                    <a:pt x="739" y="637"/>
                  </a:lnTo>
                  <a:lnTo>
                    <a:pt x="621" y="637"/>
                  </a:lnTo>
                  <a:lnTo>
                    <a:pt x="515" y="599"/>
                  </a:lnTo>
                  <a:lnTo>
                    <a:pt x="253" y="471"/>
                  </a:lnTo>
                  <a:lnTo>
                    <a:pt x="152" y="443"/>
                  </a:lnTo>
                  <a:lnTo>
                    <a:pt x="97" y="446"/>
                  </a:lnTo>
                  <a:lnTo>
                    <a:pt x="57" y="443"/>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1" name="Freeform 16"/>
            <p:cNvSpPr>
              <a:spLocks/>
            </p:cNvSpPr>
            <p:nvPr/>
          </p:nvSpPr>
          <p:spPr bwMode="auto">
            <a:xfrm>
              <a:off x="1866" y="1830"/>
              <a:ext cx="743" cy="1043"/>
            </a:xfrm>
            <a:custGeom>
              <a:avLst/>
              <a:gdLst>
                <a:gd name="T0" fmla="*/ 0 w 1487"/>
                <a:gd name="T1" fmla="*/ 0 h 2087"/>
                <a:gd name="T2" fmla="*/ 0 w 1487"/>
                <a:gd name="T3" fmla="*/ 0 h 2087"/>
                <a:gd name="T4" fmla="*/ 0 w 1487"/>
                <a:gd name="T5" fmla="*/ 0 h 2087"/>
                <a:gd name="T6" fmla="*/ 0 w 1487"/>
                <a:gd name="T7" fmla="*/ 0 h 2087"/>
                <a:gd name="T8" fmla="*/ 0 w 1487"/>
                <a:gd name="T9" fmla="*/ 0 h 2087"/>
                <a:gd name="T10" fmla="*/ 0 w 1487"/>
                <a:gd name="T11" fmla="*/ 0 h 2087"/>
                <a:gd name="T12" fmla="*/ 0 w 1487"/>
                <a:gd name="T13" fmla="*/ 0 h 2087"/>
                <a:gd name="T14" fmla="*/ 0 w 1487"/>
                <a:gd name="T15" fmla="*/ 0 h 2087"/>
                <a:gd name="T16" fmla="*/ 0 w 1487"/>
                <a:gd name="T17" fmla="*/ 0 h 2087"/>
                <a:gd name="T18" fmla="*/ 0 w 1487"/>
                <a:gd name="T19" fmla="*/ 0 h 2087"/>
                <a:gd name="T20" fmla="*/ 0 w 1487"/>
                <a:gd name="T21" fmla="*/ 0 h 2087"/>
                <a:gd name="T22" fmla="*/ 0 w 1487"/>
                <a:gd name="T23" fmla="*/ 0 h 2087"/>
                <a:gd name="T24" fmla="*/ 0 w 1487"/>
                <a:gd name="T25" fmla="*/ 0 h 2087"/>
                <a:gd name="T26" fmla="*/ 0 w 1487"/>
                <a:gd name="T27" fmla="*/ 0 h 2087"/>
                <a:gd name="T28" fmla="*/ 0 w 1487"/>
                <a:gd name="T29" fmla="*/ 0 h 2087"/>
                <a:gd name="T30" fmla="*/ 0 w 1487"/>
                <a:gd name="T31" fmla="*/ 0 h 2087"/>
                <a:gd name="T32" fmla="*/ 0 w 1487"/>
                <a:gd name="T33" fmla="*/ 0 h 2087"/>
                <a:gd name="T34" fmla="*/ 0 w 1487"/>
                <a:gd name="T35" fmla="*/ 0 h 2087"/>
                <a:gd name="T36" fmla="*/ 0 w 1487"/>
                <a:gd name="T37" fmla="*/ 0 h 2087"/>
                <a:gd name="T38" fmla="*/ 0 w 1487"/>
                <a:gd name="T39" fmla="*/ 0 h 2087"/>
                <a:gd name="T40" fmla="*/ 0 w 1487"/>
                <a:gd name="T41" fmla="*/ 0 h 2087"/>
                <a:gd name="T42" fmla="*/ 0 w 1487"/>
                <a:gd name="T43" fmla="*/ 0 h 2087"/>
                <a:gd name="T44" fmla="*/ 0 w 1487"/>
                <a:gd name="T45" fmla="*/ 0 h 2087"/>
                <a:gd name="T46" fmla="*/ 0 w 1487"/>
                <a:gd name="T47" fmla="*/ 0 h 2087"/>
                <a:gd name="T48" fmla="*/ 0 w 1487"/>
                <a:gd name="T49" fmla="*/ 0 h 2087"/>
                <a:gd name="T50" fmla="*/ 0 w 1487"/>
                <a:gd name="T51" fmla="*/ 0 h 2087"/>
                <a:gd name="T52" fmla="*/ 0 w 1487"/>
                <a:gd name="T53" fmla="*/ 0 h 2087"/>
                <a:gd name="T54" fmla="*/ 0 w 1487"/>
                <a:gd name="T55" fmla="*/ 0 h 2087"/>
                <a:gd name="T56" fmla="*/ 0 w 1487"/>
                <a:gd name="T57" fmla="*/ 0 h 2087"/>
                <a:gd name="T58" fmla="*/ 0 w 1487"/>
                <a:gd name="T59" fmla="*/ 0 h 2087"/>
                <a:gd name="T60" fmla="*/ 0 w 1487"/>
                <a:gd name="T61" fmla="*/ 0 h 2087"/>
                <a:gd name="T62" fmla="*/ 0 w 1487"/>
                <a:gd name="T63" fmla="*/ 0 h 2087"/>
                <a:gd name="T64" fmla="*/ 0 w 1487"/>
                <a:gd name="T65" fmla="*/ 0 h 2087"/>
                <a:gd name="T66" fmla="*/ 0 w 1487"/>
                <a:gd name="T67" fmla="*/ 0 h 2087"/>
                <a:gd name="T68" fmla="*/ 0 w 1487"/>
                <a:gd name="T69" fmla="*/ 0 h 2087"/>
                <a:gd name="T70" fmla="*/ 0 w 1487"/>
                <a:gd name="T71" fmla="*/ 0 h 2087"/>
                <a:gd name="T72" fmla="*/ 0 w 1487"/>
                <a:gd name="T73" fmla="*/ 0 h 2087"/>
                <a:gd name="T74" fmla="*/ 0 w 1487"/>
                <a:gd name="T75" fmla="*/ 0 h 2087"/>
                <a:gd name="T76" fmla="*/ 0 w 1487"/>
                <a:gd name="T77" fmla="*/ 0 h 2087"/>
                <a:gd name="T78" fmla="*/ 0 w 1487"/>
                <a:gd name="T79" fmla="*/ 0 h 2087"/>
                <a:gd name="T80" fmla="*/ 0 w 1487"/>
                <a:gd name="T81" fmla="*/ 0 h 2087"/>
                <a:gd name="T82" fmla="*/ 0 w 1487"/>
                <a:gd name="T83" fmla="*/ 0 h 2087"/>
                <a:gd name="T84" fmla="*/ 0 w 1487"/>
                <a:gd name="T85" fmla="*/ 0 h 20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87"/>
                <a:gd name="T130" fmla="*/ 0 h 2087"/>
                <a:gd name="T131" fmla="*/ 1487 w 1487"/>
                <a:gd name="T132" fmla="*/ 2087 h 208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87" h="2087">
                  <a:moveTo>
                    <a:pt x="36" y="709"/>
                  </a:moveTo>
                  <a:lnTo>
                    <a:pt x="15" y="749"/>
                  </a:lnTo>
                  <a:lnTo>
                    <a:pt x="0" y="803"/>
                  </a:lnTo>
                  <a:lnTo>
                    <a:pt x="0" y="837"/>
                  </a:lnTo>
                  <a:lnTo>
                    <a:pt x="4" y="896"/>
                  </a:lnTo>
                  <a:lnTo>
                    <a:pt x="44" y="960"/>
                  </a:lnTo>
                  <a:lnTo>
                    <a:pt x="84" y="991"/>
                  </a:lnTo>
                  <a:lnTo>
                    <a:pt x="112" y="998"/>
                  </a:lnTo>
                  <a:lnTo>
                    <a:pt x="171" y="1059"/>
                  </a:lnTo>
                  <a:lnTo>
                    <a:pt x="217" y="1063"/>
                  </a:lnTo>
                  <a:lnTo>
                    <a:pt x="243" y="1059"/>
                  </a:lnTo>
                  <a:lnTo>
                    <a:pt x="350" y="1280"/>
                  </a:lnTo>
                  <a:lnTo>
                    <a:pt x="542" y="1468"/>
                  </a:lnTo>
                  <a:lnTo>
                    <a:pt x="635" y="1479"/>
                  </a:lnTo>
                  <a:lnTo>
                    <a:pt x="635" y="1443"/>
                  </a:lnTo>
                  <a:lnTo>
                    <a:pt x="605" y="1394"/>
                  </a:lnTo>
                  <a:lnTo>
                    <a:pt x="658" y="1354"/>
                  </a:lnTo>
                  <a:lnTo>
                    <a:pt x="715" y="1403"/>
                  </a:lnTo>
                  <a:lnTo>
                    <a:pt x="783" y="1527"/>
                  </a:lnTo>
                  <a:lnTo>
                    <a:pt x="846" y="1614"/>
                  </a:lnTo>
                  <a:lnTo>
                    <a:pt x="915" y="1675"/>
                  </a:lnTo>
                  <a:lnTo>
                    <a:pt x="985" y="1713"/>
                  </a:lnTo>
                  <a:lnTo>
                    <a:pt x="1053" y="1749"/>
                  </a:lnTo>
                  <a:lnTo>
                    <a:pt x="1103" y="1816"/>
                  </a:lnTo>
                  <a:lnTo>
                    <a:pt x="1171" y="1930"/>
                  </a:lnTo>
                  <a:lnTo>
                    <a:pt x="1230" y="2087"/>
                  </a:lnTo>
                  <a:lnTo>
                    <a:pt x="1339" y="2044"/>
                  </a:lnTo>
                  <a:lnTo>
                    <a:pt x="1413" y="1954"/>
                  </a:lnTo>
                  <a:lnTo>
                    <a:pt x="1472" y="1857"/>
                  </a:lnTo>
                  <a:lnTo>
                    <a:pt x="1487" y="1816"/>
                  </a:lnTo>
                  <a:lnTo>
                    <a:pt x="1342" y="1576"/>
                  </a:lnTo>
                  <a:lnTo>
                    <a:pt x="1118" y="1202"/>
                  </a:lnTo>
                  <a:lnTo>
                    <a:pt x="1150" y="1059"/>
                  </a:lnTo>
                  <a:lnTo>
                    <a:pt x="1171" y="882"/>
                  </a:lnTo>
                  <a:lnTo>
                    <a:pt x="1164" y="706"/>
                  </a:lnTo>
                  <a:lnTo>
                    <a:pt x="1147" y="533"/>
                  </a:lnTo>
                  <a:lnTo>
                    <a:pt x="1112" y="352"/>
                  </a:lnTo>
                  <a:lnTo>
                    <a:pt x="979" y="75"/>
                  </a:lnTo>
                  <a:lnTo>
                    <a:pt x="831" y="0"/>
                  </a:lnTo>
                  <a:lnTo>
                    <a:pt x="270" y="84"/>
                  </a:lnTo>
                  <a:lnTo>
                    <a:pt x="127" y="242"/>
                  </a:lnTo>
                  <a:lnTo>
                    <a:pt x="36" y="709"/>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2" name="Freeform 17"/>
            <p:cNvSpPr>
              <a:spLocks/>
            </p:cNvSpPr>
            <p:nvPr/>
          </p:nvSpPr>
          <p:spPr bwMode="auto">
            <a:xfrm>
              <a:off x="2338" y="2088"/>
              <a:ext cx="66" cy="34"/>
            </a:xfrm>
            <a:custGeom>
              <a:avLst/>
              <a:gdLst>
                <a:gd name="T0" fmla="*/ 0 w 131"/>
                <a:gd name="T1" fmla="*/ 0 h 69"/>
                <a:gd name="T2" fmla="*/ 1 w 131"/>
                <a:gd name="T3" fmla="*/ 0 h 69"/>
                <a:gd name="T4" fmla="*/ 1 w 131"/>
                <a:gd name="T5" fmla="*/ 0 h 69"/>
                <a:gd name="T6" fmla="*/ 1 w 131"/>
                <a:gd name="T7" fmla="*/ 0 h 69"/>
                <a:gd name="T8" fmla="*/ 1 w 131"/>
                <a:gd name="T9" fmla="*/ 0 h 69"/>
                <a:gd name="T10" fmla="*/ 1 w 131"/>
                <a:gd name="T11" fmla="*/ 0 h 69"/>
                <a:gd name="T12" fmla="*/ 1 w 131"/>
                <a:gd name="T13" fmla="*/ 0 h 69"/>
                <a:gd name="T14" fmla="*/ 0 w 131"/>
                <a:gd name="T15" fmla="*/ 0 h 69"/>
                <a:gd name="T16" fmla="*/ 0 w 131"/>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1"/>
                <a:gd name="T28" fmla="*/ 0 h 69"/>
                <a:gd name="T29" fmla="*/ 131 w 131"/>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1" h="69">
                  <a:moveTo>
                    <a:pt x="0" y="69"/>
                  </a:moveTo>
                  <a:lnTo>
                    <a:pt x="44" y="59"/>
                  </a:lnTo>
                  <a:lnTo>
                    <a:pt x="131" y="56"/>
                  </a:lnTo>
                  <a:lnTo>
                    <a:pt x="127" y="19"/>
                  </a:lnTo>
                  <a:lnTo>
                    <a:pt x="112" y="0"/>
                  </a:lnTo>
                  <a:lnTo>
                    <a:pt x="59" y="4"/>
                  </a:lnTo>
                  <a:lnTo>
                    <a:pt x="19" y="23"/>
                  </a:lnTo>
                  <a:lnTo>
                    <a:pt x="0"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3" name="Freeform 18"/>
            <p:cNvSpPr>
              <a:spLocks/>
            </p:cNvSpPr>
            <p:nvPr/>
          </p:nvSpPr>
          <p:spPr bwMode="auto">
            <a:xfrm>
              <a:off x="2116" y="2116"/>
              <a:ext cx="92" cy="43"/>
            </a:xfrm>
            <a:custGeom>
              <a:avLst/>
              <a:gdLst>
                <a:gd name="T0" fmla="*/ 0 w 185"/>
                <a:gd name="T1" fmla="*/ 0 h 87"/>
                <a:gd name="T2" fmla="*/ 0 w 185"/>
                <a:gd name="T3" fmla="*/ 0 h 87"/>
                <a:gd name="T4" fmla="*/ 0 w 185"/>
                <a:gd name="T5" fmla="*/ 0 h 87"/>
                <a:gd name="T6" fmla="*/ 0 w 185"/>
                <a:gd name="T7" fmla="*/ 0 h 87"/>
                <a:gd name="T8" fmla="*/ 0 w 185"/>
                <a:gd name="T9" fmla="*/ 0 h 87"/>
                <a:gd name="T10" fmla="*/ 0 w 185"/>
                <a:gd name="T11" fmla="*/ 0 h 87"/>
                <a:gd name="T12" fmla="*/ 0 w 185"/>
                <a:gd name="T13" fmla="*/ 0 h 87"/>
                <a:gd name="T14" fmla="*/ 0 w 185"/>
                <a:gd name="T15" fmla="*/ 0 h 87"/>
                <a:gd name="T16" fmla="*/ 0 w 185"/>
                <a:gd name="T17" fmla="*/ 0 h 87"/>
                <a:gd name="T18" fmla="*/ 0 w 185"/>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
                <a:gd name="T31" fmla="*/ 0 h 87"/>
                <a:gd name="T32" fmla="*/ 185 w 185"/>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 h="87">
                  <a:moveTo>
                    <a:pt x="8" y="87"/>
                  </a:moveTo>
                  <a:lnTo>
                    <a:pt x="65" y="87"/>
                  </a:lnTo>
                  <a:lnTo>
                    <a:pt x="185" y="38"/>
                  </a:lnTo>
                  <a:lnTo>
                    <a:pt x="181" y="13"/>
                  </a:lnTo>
                  <a:lnTo>
                    <a:pt x="124" y="0"/>
                  </a:lnTo>
                  <a:lnTo>
                    <a:pt x="76" y="20"/>
                  </a:lnTo>
                  <a:lnTo>
                    <a:pt x="21" y="49"/>
                  </a:lnTo>
                  <a:lnTo>
                    <a:pt x="0" y="68"/>
                  </a:lnTo>
                  <a:lnTo>
                    <a:pt x="8"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4" name="Freeform 19"/>
            <p:cNvSpPr>
              <a:spLocks/>
            </p:cNvSpPr>
            <p:nvPr/>
          </p:nvSpPr>
          <p:spPr bwMode="auto">
            <a:xfrm>
              <a:off x="2470" y="2681"/>
              <a:ext cx="116" cy="111"/>
            </a:xfrm>
            <a:custGeom>
              <a:avLst/>
              <a:gdLst>
                <a:gd name="T0" fmla="*/ 0 w 232"/>
                <a:gd name="T1" fmla="*/ 1 h 220"/>
                <a:gd name="T2" fmla="*/ 1 w 232"/>
                <a:gd name="T3" fmla="*/ 1 h 220"/>
                <a:gd name="T4" fmla="*/ 1 w 232"/>
                <a:gd name="T5" fmla="*/ 1 h 220"/>
                <a:gd name="T6" fmla="*/ 1 w 232"/>
                <a:gd name="T7" fmla="*/ 1 h 220"/>
                <a:gd name="T8" fmla="*/ 1 w 232"/>
                <a:gd name="T9" fmla="*/ 1 h 220"/>
                <a:gd name="T10" fmla="*/ 1 w 232"/>
                <a:gd name="T11" fmla="*/ 1 h 220"/>
                <a:gd name="T12" fmla="*/ 1 w 232"/>
                <a:gd name="T13" fmla="*/ 0 h 220"/>
                <a:gd name="T14" fmla="*/ 1 w 232"/>
                <a:gd name="T15" fmla="*/ 1 h 220"/>
                <a:gd name="T16" fmla="*/ 1 w 232"/>
                <a:gd name="T17" fmla="*/ 1 h 220"/>
                <a:gd name="T18" fmla="*/ 1 w 232"/>
                <a:gd name="T19" fmla="*/ 1 h 220"/>
                <a:gd name="T20" fmla="*/ 1 w 232"/>
                <a:gd name="T21" fmla="*/ 1 h 220"/>
                <a:gd name="T22" fmla="*/ 0 w 232"/>
                <a:gd name="T23" fmla="*/ 1 h 220"/>
                <a:gd name="T24" fmla="*/ 0 w 232"/>
                <a:gd name="T25" fmla="*/ 1 h 2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2"/>
                <a:gd name="T40" fmla="*/ 0 h 220"/>
                <a:gd name="T41" fmla="*/ 232 w 232"/>
                <a:gd name="T42" fmla="*/ 220 h 2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2" h="220">
                  <a:moveTo>
                    <a:pt x="0" y="146"/>
                  </a:moveTo>
                  <a:lnTo>
                    <a:pt x="50" y="117"/>
                  </a:lnTo>
                  <a:lnTo>
                    <a:pt x="97" y="79"/>
                  </a:lnTo>
                  <a:lnTo>
                    <a:pt x="118" y="62"/>
                  </a:lnTo>
                  <a:lnTo>
                    <a:pt x="137" y="45"/>
                  </a:lnTo>
                  <a:lnTo>
                    <a:pt x="139" y="20"/>
                  </a:lnTo>
                  <a:lnTo>
                    <a:pt x="168" y="0"/>
                  </a:lnTo>
                  <a:lnTo>
                    <a:pt x="232" y="112"/>
                  </a:lnTo>
                  <a:lnTo>
                    <a:pt x="198" y="133"/>
                  </a:lnTo>
                  <a:lnTo>
                    <a:pt x="145" y="171"/>
                  </a:lnTo>
                  <a:lnTo>
                    <a:pt x="48" y="220"/>
                  </a:lnTo>
                  <a:lnTo>
                    <a:pt x="0" y="146"/>
                  </a:lnTo>
                  <a:close/>
                </a:path>
              </a:pathLst>
            </a:custGeom>
            <a:solidFill>
              <a:srgbClr val="FFF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5" name="Freeform 20"/>
            <p:cNvSpPr>
              <a:spLocks/>
            </p:cNvSpPr>
            <p:nvPr/>
          </p:nvSpPr>
          <p:spPr bwMode="auto">
            <a:xfrm>
              <a:off x="2547" y="2651"/>
              <a:ext cx="69" cy="91"/>
            </a:xfrm>
            <a:custGeom>
              <a:avLst/>
              <a:gdLst>
                <a:gd name="T0" fmla="*/ 0 w 139"/>
                <a:gd name="T1" fmla="*/ 0 h 182"/>
                <a:gd name="T2" fmla="*/ 0 w 139"/>
                <a:gd name="T3" fmla="*/ 1 h 182"/>
                <a:gd name="T4" fmla="*/ 0 w 139"/>
                <a:gd name="T5" fmla="*/ 1 h 182"/>
                <a:gd name="T6" fmla="*/ 0 w 139"/>
                <a:gd name="T7" fmla="*/ 1 h 182"/>
                <a:gd name="T8" fmla="*/ 0 w 139"/>
                <a:gd name="T9" fmla="*/ 1 h 182"/>
                <a:gd name="T10" fmla="*/ 0 w 139"/>
                <a:gd name="T11" fmla="*/ 1 h 182"/>
                <a:gd name="T12" fmla="*/ 0 w 139"/>
                <a:gd name="T13" fmla="*/ 1 h 182"/>
                <a:gd name="T14" fmla="*/ 0 w 139"/>
                <a:gd name="T15" fmla="*/ 1 h 182"/>
                <a:gd name="T16" fmla="*/ 0 w 139"/>
                <a:gd name="T17" fmla="*/ 1 h 182"/>
                <a:gd name="T18" fmla="*/ 0 w 139"/>
                <a:gd name="T19" fmla="*/ 1 h 182"/>
                <a:gd name="T20" fmla="*/ 0 w 139"/>
                <a:gd name="T21" fmla="*/ 1 h 182"/>
                <a:gd name="T22" fmla="*/ 0 w 139"/>
                <a:gd name="T23" fmla="*/ 1 h 182"/>
                <a:gd name="T24" fmla="*/ 0 w 139"/>
                <a:gd name="T25" fmla="*/ 1 h 182"/>
                <a:gd name="T26" fmla="*/ 0 w 139"/>
                <a:gd name="T27" fmla="*/ 1 h 182"/>
                <a:gd name="T28" fmla="*/ 0 w 139"/>
                <a:gd name="T29" fmla="*/ 0 h 182"/>
                <a:gd name="T30" fmla="*/ 0 w 139"/>
                <a:gd name="T31" fmla="*/ 0 h 182"/>
                <a:gd name="T32" fmla="*/ 0 w 139"/>
                <a:gd name="T33" fmla="*/ 0 h 1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
                <a:gd name="T52" fmla="*/ 0 h 182"/>
                <a:gd name="T53" fmla="*/ 139 w 139"/>
                <a:gd name="T54" fmla="*/ 182 h 1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 h="182">
                  <a:moveTo>
                    <a:pt x="23" y="0"/>
                  </a:moveTo>
                  <a:lnTo>
                    <a:pt x="8" y="19"/>
                  </a:lnTo>
                  <a:lnTo>
                    <a:pt x="0" y="43"/>
                  </a:lnTo>
                  <a:lnTo>
                    <a:pt x="6" y="74"/>
                  </a:lnTo>
                  <a:lnTo>
                    <a:pt x="17" y="112"/>
                  </a:lnTo>
                  <a:lnTo>
                    <a:pt x="57" y="159"/>
                  </a:lnTo>
                  <a:lnTo>
                    <a:pt x="94" y="182"/>
                  </a:lnTo>
                  <a:lnTo>
                    <a:pt x="113" y="178"/>
                  </a:lnTo>
                  <a:lnTo>
                    <a:pt x="132" y="171"/>
                  </a:lnTo>
                  <a:lnTo>
                    <a:pt x="139" y="157"/>
                  </a:lnTo>
                  <a:lnTo>
                    <a:pt x="139" y="110"/>
                  </a:lnTo>
                  <a:lnTo>
                    <a:pt x="124" y="61"/>
                  </a:lnTo>
                  <a:lnTo>
                    <a:pt x="90" y="19"/>
                  </a:lnTo>
                  <a:lnTo>
                    <a:pt x="61" y="4"/>
                  </a:lnTo>
                  <a:lnTo>
                    <a:pt x="40" y="0"/>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6" name="Freeform 21"/>
            <p:cNvSpPr>
              <a:spLocks/>
            </p:cNvSpPr>
            <p:nvPr/>
          </p:nvSpPr>
          <p:spPr bwMode="auto">
            <a:xfrm>
              <a:off x="2487" y="2724"/>
              <a:ext cx="57" cy="59"/>
            </a:xfrm>
            <a:custGeom>
              <a:avLst/>
              <a:gdLst>
                <a:gd name="T0" fmla="*/ 1 w 114"/>
                <a:gd name="T1" fmla="*/ 0 h 118"/>
                <a:gd name="T2" fmla="*/ 1 w 114"/>
                <a:gd name="T3" fmla="*/ 1 h 118"/>
                <a:gd name="T4" fmla="*/ 1 w 114"/>
                <a:gd name="T5" fmla="*/ 1 h 118"/>
                <a:gd name="T6" fmla="*/ 0 w 114"/>
                <a:gd name="T7" fmla="*/ 1 h 118"/>
                <a:gd name="T8" fmla="*/ 1 w 114"/>
                <a:gd name="T9" fmla="*/ 1 h 118"/>
                <a:gd name="T10" fmla="*/ 1 w 114"/>
                <a:gd name="T11" fmla="*/ 0 h 118"/>
                <a:gd name="T12" fmla="*/ 1 w 114"/>
                <a:gd name="T13" fmla="*/ 0 h 118"/>
                <a:gd name="T14" fmla="*/ 0 60000 65536"/>
                <a:gd name="T15" fmla="*/ 0 60000 65536"/>
                <a:gd name="T16" fmla="*/ 0 60000 65536"/>
                <a:gd name="T17" fmla="*/ 0 60000 65536"/>
                <a:gd name="T18" fmla="*/ 0 60000 65536"/>
                <a:gd name="T19" fmla="*/ 0 60000 65536"/>
                <a:gd name="T20" fmla="*/ 0 60000 65536"/>
                <a:gd name="T21" fmla="*/ 0 w 114"/>
                <a:gd name="T22" fmla="*/ 0 h 118"/>
                <a:gd name="T23" fmla="*/ 114 w 114"/>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4" h="118">
                  <a:moveTo>
                    <a:pt x="62" y="0"/>
                  </a:moveTo>
                  <a:lnTo>
                    <a:pt x="114" y="76"/>
                  </a:lnTo>
                  <a:lnTo>
                    <a:pt x="45" y="118"/>
                  </a:lnTo>
                  <a:lnTo>
                    <a:pt x="0" y="46"/>
                  </a:lnTo>
                  <a:lnTo>
                    <a:pt x="36" y="19"/>
                  </a:lnTo>
                  <a:lnTo>
                    <a:pt x="62" y="0"/>
                  </a:lnTo>
                  <a:close/>
                </a:path>
              </a:pathLst>
            </a:custGeom>
            <a:solidFill>
              <a:srgbClr val="FFA6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7" name="Freeform 22"/>
            <p:cNvSpPr>
              <a:spLocks/>
            </p:cNvSpPr>
            <p:nvPr/>
          </p:nvSpPr>
          <p:spPr bwMode="auto">
            <a:xfrm>
              <a:off x="1842" y="1741"/>
              <a:ext cx="598" cy="627"/>
            </a:xfrm>
            <a:custGeom>
              <a:avLst/>
              <a:gdLst>
                <a:gd name="T0" fmla="*/ 1 w 1195"/>
                <a:gd name="T1" fmla="*/ 1 h 1252"/>
                <a:gd name="T2" fmla="*/ 1 w 1195"/>
                <a:gd name="T3" fmla="*/ 1 h 1252"/>
                <a:gd name="T4" fmla="*/ 1 w 1195"/>
                <a:gd name="T5" fmla="*/ 1 h 1252"/>
                <a:gd name="T6" fmla="*/ 1 w 1195"/>
                <a:gd name="T7" fmla="*/ 1 h 1252"/>
                <a:gd name="T8" fmla="*/ 1 w 1195"/>
                <a:gd name="T9" fmla="*/ 1 h 1252"/>
                <a:gd name="T10" fmla="*/ 1 w 1195"/>
                <a:gd name="T11" fmla="*/ 1 h 1252"/>
                <a:gd name="T12" fmla="*/ 1 w 1195"/>
                <a:gd name="T13" fmla="*/ 1 h 1252"/>
                <a:gd name="T14" fmla="*/ 1 w 1195"/>
                <a:gd name="T15" fmla="*/ 1 h 1252"/>
                <a:gd name="T16" fmla="*/ 1 w 1195"/>
                <a:gd name="T17" fmla="*/ 1 h 1252"/>
                <a:gd name="T18" fmla="*/ 1 w 1195"/>
                <a:gd name="T19" fmla="*/ 1 h 1252"/>
                <a:gd name="T20" fmla="*/ 1 w 1195"/>
                <a:gd name="T21" fmla="*/ 1 h 1252"/>
                <a:gd name="T22" fmla="*/ 1 w 1195"/>
                <a:gd name="T23" fmla="*/ 1 h 1252"/>
                <a:gd name="T24" fmla="*/ 1 w 1195"/>
                <a:gd name="T25" fmla="*/ 1 h 1252"/>
                <a:gd name="T26" fmla="*/ 1 w 1195"/>
                <a:gd name="T27" fmla="*/ 1 h 1252"/>
                <a:gd name="T28" fmla="*/ 1 w 1195"/>
                <a:gd name="T29" fmla="*/ 1 h 1252"/>
                <a:gd name="T30" fmla="*/ 1 w 1195"/>
                <a:gd name="T31" fmla="*/ 1 h 1252"/>
                <a:gd name="T32" fmla="*/ 1 w 1195"/>
                <a:gd name="T33" fmla="*/ 1 h 1252"/>
                <a:gd name="T34" fmla="*/ 1 w 1195"/>
                <a:gd name="T35" fmla="*/ 0 h 1252"/>
                <a:gd name="T36" fmla="*/ 1 w 1195"/>
                <a:gd name="T37" fmla="*/ 1 h 1252"/>
                <a:gd name="T38" fmla="*/ 1 w 1195"/>
                <a:gd name="T39" fmla="*/ 1 h 1252"/>
                <a:gd name="T40" fmla="*/ 0 w 1195"/>
                <a:gd name="T41" fmla="*/ 1 h 1252"/>
                <a:gd name="T42" fmla="*/ 1 w 1195"/>
                <a:gd name="T43" fmla="*/ 1 h 1252"/>
                <a:gd name="T44" fmla="*/ 1 w 1195"/>
                <a:gd name="T45" fmla="*/ 1 h 1252"/>
                <a:gd name="T46" fmla="*/ 1 w 1195"/>
                <a:gd name="T47" fmla="*/ 1 h 1252"/>
                <a:gd name="T48" fmla="*/ 1 w 1195"/>
                <a:gd name="T49" fmla="*/ 1 h 1252"/>
                <a:gd name="T50" fmla="*/ 1 w 1195"/>
                <a:gd name="T51" fmla="*/ 1 h 1252"/>
                <a:gd name="T52" fmla="*/ 1 w 1195"/>
                <a:gd name="T53" fmla="*/ 1 h 1252"/>
                <a:gd name="T54" fmla="*/ 1 w 1195"/>
                <a:gd name="T55" fmla="*/ 1 h 1252"/>
                <a:gd name="T56" fmla="*/ 1 w 1195"/>
                <a:gd name="T57" fmla="*/ 1 h 1252"/>
                <a:gd name="T58" fmla="*/ 1 w 1195"/>
                <a:gd name="T59" fmla="*/ 1 h 1252"/>
                <a:gd name="T60" fmla="*/ 1 w 1195"/>
                <a:gd name="T61" fmla="*/ 1 h 1252"/>
                <a:gd name="T62" fmla="*/ 1 w 1195"/>
                <a:gd name="T63" fmla="*/ 1 h 1252"/>
                <a:gd name="T64" fmla="*/ 1 w 1195"/>
                <a:gd name="T65" fmla="*/ 1 h 1252"/>
                <a:gd name="T66" fmla="*/ 1 w 1195"/>
                <a:gd name="T67" fmla="*/ 1 h 1252"/>
                <a:gd name="T68" fmla="*/ 1 w 1195"/>
                <a:gd name="T69" fmla="*/ 1 h 1252"/>
                <a:gd name="T70" fmla="*/ 1 w 1195"/>
                <a:gd name="T71" fmla="*/ 1 h 1252"/>
                <a:gd name="T72" fmla="*/ 1 w 1195"/>
                <a:gd name="T73" fmla="*/ 1 h 1252"/>
                <a:gd name="T74" fmla="*/ 1 w 1195"/>
                <a:gd name="T75" fmla="*/ 1 h 1252"/>
                <a:gd name="T76" fmla="*/ 1 w 1195"/>
                <a:gd name="T77" fmla="*/ 1 h 125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95"/>
                <a:gd name="T118" fmla="*/ 0 h 1252"/>
                <a:gd name="T119" fmla="*/ 1195 w 1195"/>
                <a:gd name="T120" fmla="*/ 1252 h 125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95" h="1252">
                  <a:moveTo>
                    <a:pt x="273" y="967"/>
                  </a:moveTo>
                  <a:lnTo>
                    <a:pt x="260" y="925"/>
                  </a:lnTo>
                  <a:lnTo>
                    <a:pt x="260" y="790"/>
                  </a:lnTo>
                  <a:lnTo>
                    <a:pt x="313" y="665"/>
                  </a:lnTo>
                  <a:lnTo>
                    <a:pt x="283" y="517"/>
                  </a:lnTo>
                  <a:lnTo>
                    <a:pt x="270" y="374"/>
                  </a:lnTo>
                  <a:lnTo>
                    <a:pt x="380" y="311"/>
                  </a:lnTo>
                  <a:lnTo>
                    <a:pt x="498" y="268"/>
                  </a:lnTo>
                  <a:lnTo>
                    <a:pt x="623" y="245"/>
                  </a:lnTo>
                  <a:lnTo>
                    <a:pt x="766" y="239"/>
                  </a:lnTo>
                  <a:lnTo>
                    <a:pt x="929" y="252"/>
                  </a:lnTo>
                  <a:lnTo>
                    <a:pt x="1017" y="277"/>
                  </a:lnTo>
                  <a:lnTo>
                    <a:pt x="1062" y="332"/>
                  </a:lnTo>
                  <a:lnTo>
                    <a:pt x="1114" y="467"/>
                  </a:lnTo>
                  <a:lnTo>
                    <a:pt x="1140" y="520"/>
                  </a:lnTo>
                  <a:lnTo>
                    <a:pt x="1093" y="555"/>
                  </a:lnTo>
                  <a:lnTo>
                    <a:pt x="1043" y="610"/>
                  </a:lnTo>
                  <a:lnTo>
                    <a:pt x="1040" y="627"/>
                  </a:lnTo>
                  <a:lnTo>
                    <a:pt x="1119" y="585"/>
                  </a:lnTo>
                  <a:lnTo>
                    <a:pt x="1159" y="577"/>
                  </a:lnTo>
                  <a:lnTo>
                    <a:pt x="1167" y="623"/>
                  </a:lnTo>
                  <a:lnTo>
                    <a:pt x="1167" y="648"/>
                  </a:lnTo>
                  <a:lnTo>
                    <a:pt x="1140" y="707"/>
                  </a:lnTo>
                  <a:lnTo>
                    <a:pt x="1150" y="720"/>
                  </a:lnTo>
                  <a:lnTo>
                    <a:pt x="1190" y="680"/>
                  </a:lnTo>
                  <a:lnTo>
                    <a:pt x="1195" y="737"/>
                  </a:lnTo>
                  <a:lnTo>
                    <a:pt x="1195" y="644"/>
                  </a:lnTo>
                  <a:lnTo>
                    <a:pt x="1190" y="595"/>
                  </a:lnTo>
                  <a:lnTo>
                    <a:pt x="1184" y="498"/>
                  </a:lnTo>
                  <a:lnTo>
                    <a:pt x="1159" y="387"/>
                  </a:lnTo>
                  <a:lnTo>
                    <a:pt x="1102" y="258"/>
                  </a:lnTo>
                  <a:lnTo>
                    <a:pt x="1028" y="155"/>
                  </a:lnTo>
                  <a:lnTo>
                    <a:pt x="924" y="76"/>
                  </a:lnTo>
                  <a:lnTo>
                    <a:pt x="823" y="30"/>
                  </a:lnTo>
                  <a:lnTo>
                    <a:pt x="724" y="0"/>
                  </a:lnTo>
                  <a:lnTo>
                    <a:pt x="560" y="0"/>
                  </a:lnTo>
                  <a:lnTo>
                    <a:pt x="412" y="38"/>
                  </a:lnTo>
                  <a:lnTo>
                    <a:pt x="250" y="110"/>
                  </a:lnTo>
                  <a:lnTo>
                    <a:pt x="140" y="186"/>
                  </a:lnTo>
                  <a:lnTo>
                    <a:pt x="60" y="302"/>
                  </a:lnTo>
                  <a:lnTo>
                    <a:pt x="13" y="418"/>
                  </a:lnTo>
                  <a:lnTo>
                    <a:pt x="0" y="532"/>
                  </a:lnTo>
                  <a:lnTo>
                    <a:pt x="9" y="678"/>
                  </a:lnTo>
                  <a:lnTo>
                    <a:pt x="39" y="813"/>
                  </a:lnTo>
                  <a:lnTo>
                    <a:pt x="60" y="883"/>
                  </a:lnTo>
                  <a:lnTo>
                    <a:pt x="62" y="904"/>
                  </a:lnTo>
                  <a:lnTo>
                    <a:pt x="47" y="937"/>
                  </a:lnTo>
                  <a:lnTo>
                    <a:pt x="34" y="998"/>
                  </a:lnTo>
                  <a:lnTo>
                    <a:pt x="47" y="1068"/>
                  </a:lnTo>
                  <a:lnTo>
                    <a:pt x="79" y="1136"/>
                  </a:lnTo>
                  <a:lnTo>
                    <a:pt x="114" y="1167"/>
                  </a:lnTo>
                  <a:lnTo>
                    <a:pt x="154" y="1178"/>
                  </a:lnTo>
                  <a:lnTo>
                    <a:pt x="186" y="1212"/>
                  </a:lnTo>
                  <a:lnTo>
                    <a:pt x="207" y="1237"/>
                  </a:lnTo>
                  <a:lnTo>
                    <a:pt x="233" y="1252"/>
                  </a:lnTo>
                  <a:lnTo>
                    <a:pt x="256" y="1252"/>
                  </a:lnTo>
                  <a:lnTo>
                    <a:pt x="270" y="1245"/>
                  </a:lnTo>
                  <a:lnTo>
                    <a:pt x="279" y="1220"/>
                  </a:lnTo>
                  <a:lnTo>
                    <a:pt x="279" y="1203"/>
                  </a:lnTo>
                  <a:lnTo>
                    <a:pt x="266" y="1220"/>
                  </a:lnTo>
                  <a:lnTo>
                    <a:pt x="233" y="1233"/>
                  </a:lnTo>
                  <a:lnTo>
                    <a:pt x="211" y="1226"/>
                  </a:lnTo>
                  <a:lnTo>
                    <a:pt x="157" y="1163"/>
                  </a:lnTo>
                  <a:lnTo>
                    <a:pt x="119" y="1153"/>
                  </a:lnTo>
                  <a:lnTo>
                    <a:pt x="79" y="1110"/>
                  </a:lnTo>
                  <a:lnTo>
                    <a:pt x="57" y="1049"/>
                  </a:lnTo>
                  <a:lnTo>
                    <a:pt x="47" y="998"/>
                  </a:lnTo>
                  <a:lnTo>
                    <a:pt x="60" y="942"/>
                  </a:lnTo>
                  <a:lnTo>
                    <a:pt x="79" y="904"/>
                  </a:lnTo>
                  <a:lnTo>
                    <a:pt x="110" y="893"/>
                  </a:lnTo>
                  <a:lnTo>
                    <a:pt x="136" y="893"/>
                  </a:lnTo>
                  <a:lnTo>
                    <a:pt x="163" y="914"/>
                  </a:lnTo>
                  <a:lnTo>
                    <a:pt x="193" y="918"/>
                  </a:lnTo>
                  <a:lnTo>
                    <a:pt x="220" y="937"/>
                  </a:lnTo>
                  <a:lnTo>
                    <a:pt x="233" y="956"/>
                  </a:lnTo>
                  <a:lnTo>
                    <a:pt x="252" y="956"/>
                  </a:lnTo>
                  <a:lnTo>
                    <a:pt x="273" y="9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8" name="Freeform 23"/>
            <p:cNvSpPr>
              <a:spLocks/>
            </p:cNvSpPr>
            <p:nvPr/>
          </p:nvSpPr>
          <p:spPr bwMode="auto">
            <a:xfrm>
              <a:off x="2134" y="2068"/>
              <a:ext cx="62" cy="22"/>
            </a:xfrm>
            <a:custGeom>
              <a:avLst/>
              <a:gdLst>
                <a:gd name="T0" fmla="*/ 1 w 124"/>
                <a:gd name="T1" fmla="*/ 1 h 44"/>
                <a:gd name="T2" fmla="*/ 0 w 124"/>
                <a:gd name="T3" fmla="*/ 1 h 44"/>
                <a:gd name="T4" fmla="*/ 1 w 124"/>
                <a:gd name="T5" fmla="*/ 1 h 44"/>
                <a:gd name="T6" fmla="*/ 1 w 124"/>
                <a:gd name="T7" fmla="*/ 1 h 44"/>
                <a:gd name="T8" fmla="*/ 1 w 124"/>
                <a:gd name="T9" fmla="*/ 0 h 44"/>
                <a:gd name="T10" fmla="*/ 1 w 124"/>
                <a:gd name="T11" fmla="*/ 1 h 44"/>
                <a:gd name="T12" fmla="*/ 1 w 124"/>
                <a:gd name="T13" fmla="*/ 1 h 44"/>
                <a:gd name="T14" fmla="*/ 1 w 124"/>
                <a:gd name="T15" fmla="*/ 1 h 44"/>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44"/>
                <a:gd name="T26" fmla="*/ 124 w 124"/>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44">
                  <a:moveTo>
                    <a:pt x="23" y="21"/>
                  </a:moveTo>
                  <a:lnTo>
                    <a:pt x="0" y="44"/>
                  </a:lnTo>
                  <a:lnTo>
                    <a:pt x="97" y="44"/>
                  </a:lnTo>
                  <a:lnTo>
                    <a:pt x="124" y="16"/>
                  </a:lnTo>
                  <a:lnTo>
                    <a:pt x="107" y="0"/>
                  </a:lnTo>
                  <a:lnTo>
                    <a:pt x="71" y="16"/>
                  </a:lnTo>
                  <a:lnTo>
                    <a:pt x="23"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9" name="Freeform 24"/>
            <p:cNvSpPr>
              <a:spLocks/>
            </p:cNvSpPr>
            <p:nvPr/>
          </p:nvSpPr>
          <p:spPr bwMode="auto">
            <a:xfrm>
              <a:off x="2190" y="2090"/>
              <a:ext cx="46" cy="88"/>
            </a:xfrm>
            <a:custGeom>
              <a:avLst/>
              <a:gdLst>
                <a:gd name="T0" fmla="*/ 0 w 92"/>
                <a:gd name="T1" fmla="*/ 0 h 177"/>
                <a:gd name="T2" fmla="*/ 1 w 92"/>
                <a:gd name="T3" fmla="*/ 0 h 177"/>
                <a:gd name="T4" fmla="*/ 1 w 92"/>
                <a:gd name="T5" fmla="*/ 0 h 177"/>
                <a:gd name="T6" fmla="*/ 1 w 92"/>
                <a:gd name="T7" fmla="*/ 0 h 177"/>
                <a:gd name="T8" fmla="*/ 1 w 92"/>
                <a:gd name="T9" fmla="*/ 0 h 177"/>
                <a:gd name="T10" fmla="*/ 1 w 92"/>
                <a:gd name="T11" fmla="*/ 0 h 177"/>
                <a:gd name="T12" fmla="*/ 1 w 92"/>
                <a:gd name="T13" fmla="*/ 0 h 177"/>
                <a:gd name="T14" fmla="*/ 1 w 92"/>
                <a:gd name="T15" fmla="*/ 0 h 177"/>
                <a:gd name="T16" fmla="*/ 1 w 92"/>
                <a:gd name="T17" fmla="*/ 0 h 177"/>
                <a:gd name="T18" fmla="*/ 0 w 92"/>
                <a:gd name="T19" fmla="*/ 0 h 177"/>
                <a:gd name="T20" fmla="*/ 0 w 92"/>
                <a:gd name="T21" fmla="*/ 0 h 1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177"/>
                <a:gd name="T35" fmla="*/ 92 w 92"/>
                <a:gd name="T36" fmla="*/ 177 h 1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177">
                  <a:moveTo>
                    <a:pt x="0" y="0"/>
                  </a:moveTo>
                  <a:lnTo>
                    <a:pt x="59" y="23"/>
                  </a:lnTo>
                  <a:lnTo>
                    <a:pt x="88" y="57"/>
                  </a:lnTo>
                  <a:lnTo>
                    <a:pt x="92" y="103"/>
                  </a:lnTo>
                  <a:lnTo>
                    <a:pt x="84" y="137"/>
                  </a:lnTo>
                  <a:lnTo>
                    <a:pt x="46" y="177"/>
                  </a:lnTo>
                  <a:lnTo>
                    <a:pt x="78" y="133"/>
                  </a:lnTo>
                  <a:lnTo>
                    <a:pt x="78" y="86"/>
                  </a:lnTo>
                  <a:lnTo>
                    <a:pt x="25" y="2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0" name="Freeform 25"/>
            <p:cNvSpPr>
              <a:spLocks/>
            </p:cNvSpPr>
            <p:nvPr/>
          </p:nvSpPr>
          <p:spPr bwMode="auto">
            <a:xfrm>
              <a:off x="2070" y="2111"/>
              <a:ext cx="148" cy="70"/>
            </a:xfrm>
            <a:custGeom>
              <a:avLst/>
              <a:gdLst>
                <a:gd name="T0" fmla="*/ 1 w 295"/>
                <a:gd name="T1" fmla="*/ 0 h 141"/>
                <a:gd name="T2" fmla="*/ 1 w 295"/>
                <a:gd name="T3" fmla="*/ 0 h 141"/>
                <a:gd name="T4" fmla="*/ 1 w 295"/>
                <a:gd name="T5" fmla="*/ 0 h 141"/>
                <a:gd name="T6" fmla="*/ 1 w 295"/>
                <a:gd name="T7" fmla="*/ 0 h 141"/>
                <a:gd name="T8" fmla="*/ 1 w 295"/>
                <a:gd name="T9" fmla="*/ 0 h 141"/>
                <a:gd name="T10" fmla="*/ 1 w 295"/>
                <a:gd name="T11" fmla="*/ 0 h 141"/>
                <a:gd name="T12" fmla="*/ 1 w 295"/>
                <a:gd name="T13" fmla="*/ 0 h 141"/>
                <a:gd name="T14" fmla="*/ 1 w 295"/>
                <a:gd name="T15" fmla="*/ 0 h 141"/>
                <a:gd name="T16" fmla="*/ 0 w 295"/>
                <a:gd name="T17" fmla="*/ 0 h 141"/>
                <a:gd name="T18" fmla="*/ 1 w 295"/>
                <a:gd name="T19" fmla="*/ 0 h 141"/>
                <a:gd name="T20" fmla="*/ 1 w 295"/>
                <a:gd name="T21" fmla="*/ 0 h 141"/>
                <a:gd name="T22" fmla="*/ 1 w 295"/>
                <a:gd name="T23" fmla="*/ 0 h 141"/>
                <a:gd name="T24" fmla="*/ 1 w 295"/>
                <a:gd name="T25" fmla="*/ 0 h 141"/>
                <a:gd name="T26" fmla="*/ 1 w 295"/>
                <a:gd name="T27" fmla="*/ 0 h 141"/>
                <a:gd name="T28" fmla="*/ 1 w 295"/>
                <a:gd name="T29" fmla="*/ 0 h 141"/>
                <a:gd name="T30" fmla="*/ 1 w 295"/>
                <a:gd name="T31" fmla="*/ 0 h 141"/>
                <a:gd name="T32" fmla="*/ 1 w 295"/>
                <a:gd name="T33" fmla="*/ 0 h 141"/>
                <a:gd name="T34" fmla="*/ 1 w 295"/>
                <a:gd name="T35" fmla="*/ 0 h 141"/>
                <a:gd name="T36" fmla="*/ 1 w 295"/>
                <a:gd name="T37" fmla="*/ 0 h 141"/>
                <a:gd name="T38" fmla="*/ 1 w 295"/>
                <a:gd name="T39" fmla="*/ 0 h 141"/>
                <a:gd name="T40" fmla="*/ 1 w 295"/>
                <a:gd name="T41" fmla="*/ 0 h 141"/>
                <a:gd name="T42" fmla="*/ 1 w 295"/>
                <a:gd name="T43" fmla="*/ 0 h 1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5"/>
                <a:gd name="T67" fmla="*/ 0 h 141"/>
                <a:gd name="T68" fmla="*/ 295 w 295"/>
                <a:gd name="T69" fmla="*/ 141 h 14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5" h="141">
                  <a:moveTo>
                    <a:pt x="264" y="74"/>
                  </a:moveTo>
                  <a:lnTo>
                    <a:pt x="295" y="34"/>
                  </a:lnTo>
                  <a:lnTo>
                    <a:pt x="295" y="25"/>
                  </a:lnTo>
                  <a:lnTo>
                    <a:pt x="245" y="0"/>
                  </a:lnTo>
                  <a:lnTo>
                    <a:pt x="184" y="0"/>
                  </a:lnTo>
                  <a:lnTo>
                    <a:pt x="142" y="30"/>
                  </a:lnTo>
                  <a:lnTo>
                    <a:pt x="104" y="61"/>
                  </a:lnTo>
                  <a:lnTo>
                    <a:pt x="25" y="51"/>
                  </a:lnTo>
                  <a:lnTo>
                    <a:pt x="0" y="97"/>
                  </a:lnTo>
                  <a:lnTo>
                    <a:pt x="66" y="141"/>
                  </a:lnTo>
                  <a:lnTo>
                    <a:pt x="108" y="118"/>
                  </a:lnTo>
                  <a:lnTo>
                    <a:pt x="87" y="112"/>
                  </a:lnTo>
                  <a:lnTo>
                    <a:pt x="97" y="86"/>
                  </a:lnTo>
                  <a:lnTo>
                    <a:pt x="135" y="51"/>
                  </a:lnTo>
                  <a:lnTo>
                    <a:pt x="154" y="38"/>
                  </a:lnTo>
                  <a:lnTo>
                    <a:pt x="184" y="86"/>
                  </a:lnTo>
                  <a:lnTo>
                    <a:pt x="230" y="68"/>
                  </a:lnTo>
                  <a:lnTo>
                    <a:pt x="234" y="34"/>
                  </a:lnTo>
                  <a:lnTo>
                    <a:pt x="264" y="38"/>
                  </a:lnTo>
                  <a:lnTo>
                    <a:pt x="264" y="61"/>
                  </a:lnTo>
                  <a:lnTo>
                    <a:pt x="264"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1" name="Freeform 26"/>
            <p:cNvSpPr>
              <a:spLocks/>
            </p:cNvSpPr>
            <p:nvPr/>
          </p:nvSpPr>
          <p:spPr bwMode="auto">
            <a:xfrm>
              <a:off x="2026" y="2007"/>
              <a:ext cx="33" cy="145"/>
            </a:xfrm>
            <a:custGeom>
              <a:avLst/>
              <a:gdLst>
                <a:gd name="T0" fmla="*/ 0 w 67"/>
                <a:gd name="T1" fmla="*/ 1 h 289"/>
                <a:gd name="T2" fmla="*/ 0 w 67"/>
                <a:gd name="T3" fmla="*/ 1 h 289"/>
                <a:gd name="T4" fmla="*/ 0 w 67"/>
                <a:gd name="T5" fmla="*/ 1 h 289"/>
                <a:gd name="T6" fmla="*/ 0 w 67"/>
                <a:gd name="T7" fmla="*/ 1 h 289"/>
                <a:gd name="T8" fmla="*/ 0 w 67"/>
                <a:gd name="T9" fmla="*/ 1 h 289"/>
                <a:gd name="T10" fmla="*/ 0 w 67"/>
                <a:gd name="T11" fmla="*/ 1 h 289"/>
                <a:gd name="T12" fmla="*/ 0 w 67"/>
                <a:gd name="T13" fmla="*/ 0 h 289"/>
                <a:gd name="T14" fmla="*/ 0 w 67"/>
                <a:gd name="T15" fmla="*/ 1 h 289"/>
                <a:gd name="T16" fmla="*/ 0 w 67"/>
                <a:gd name="T17" fmla="*/ 1 h 289"/>
                <a:gd name="T18" fmla="*/ 0 w 67"/>
                <a:gd name="T19" fmla="*/ 1 h 2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289"/>
                <a:gd name="T32" fmla="*/ 67 w 67"/>
                <a:gd name="T33" fmla="*/ 289 h 2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289">
                  <a:moveTo>
                    <a:pt x="0" y="64"/>
                  </a:moveTo>
                  <a:lnTo>
                    <a:pt x="35" y="146"/>
                  </a:lnTo>
                  <a:lnTo>
                    <a:pt x="4" y="262"/>
                  </a:lnTo>
                  <a:lnTo>
                    <a:pt x="59" y="289"/>
                  </a:lnTo>
                  <a:lnTo>
                    <a:pt x="67" y="142"/>
                  </a:lnTo>
                  <a:lnTo>
                    <a:pt x="10" y="55"/>
                  </a:lnTo>
                  <a:lnTo>
                    <a:pt x="10" y="0"/>
                  </a:lnTo>
                  <a:lnTo>
                    <a:pt x="0" y="11"/>
                  </a:lnTo>
                  <a:lnTo>
                    <a:pt x="0"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2" name="Freeform 27"/>
            <p:cNvSpPr>
              <a:spLocks/>
            </p:cNvSpPr>
            <p:nvPr/>
          </p:nvSpPr>
          <p:spPr bwMode="auto">
            <a:xfrm>
              <a:off x="2005" y="2170"/>
              <a:ext cx="71" cy="126"/>
            </a:xfrm>
            <a:custGeom>
              <a:avLst/>
              <a:gdLst>
                <a:gd name="T0" fmla="*/ 1 w 142"/>
                <a:gd name="T1" fmla="*/ 0 h 253"/>
                <a:gd name="T2" fmla="*/ 0 w 142"/>
                <a:gd name="T3" fmla="*/ 0 h 253"/>
                <a:gd name="T4" fmla="*/ 0 w 142"/>
                <a:gd name="T5" fmla="*/ 0 h 253"/>
                <a:gd name="T6" fmla="*/ 1 w 142"/>
                <a:gd name="T7" fmla="*/ 0 h 253"/>
                <a:gd name="T8" fmla="*/ 1 w 142"/>
                <a:gd name="T9" fmla="*/ 0 h 253"/>
                <a:gd name="T10" fmla="*/ 1 w 142"/>
                <a:gd name="T11" fmla="*/ 0 h 253"/>
                <a:gd name="T12" fmla="*/ 1 w 142"/>
                <a:gd name="T13" fmla="*/ 0 h 253"/>
                <a:gd name="T14" fmla="*/ 1 w 142"/>
                <a:gd name="T15" fmla="*/ 0 h 253"/>
                <a:gd name="T16" fmla="*/ 1 w 142"/>
                <a:gd name="T17" fmla="*/ 0 h 253"/>
                <a:gd name="T18" fmla="*/ 1 w 142"/>
                <a:gd name="T19" fmla="*/ 0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2"/>
                <a:gd name="T31" fmla="*/ 0 h 253"/>
                <a:gd name="T32" fmla="*/ 142 w 142"/>
                <a:gd name="T33" fmla="*/ 253 h 2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2" h="253">
                  <a:moveTo>
                    <a:pt x="28" y="0"/>
                  </a:moveTo>
                  <a:lnTo>
                    <a:pt x="0" y="99"/>
                  </a:lnTo>
                  <a:lnTo>
                    <a:pt x="0" y="154"/>
                  </a:lnTo>
                  <a:lnTo>
                    <a:pt x="51" y="207"/>
                  </a:lnTo>
                  <a:lnTo>
                    <a:pt x="85" y="203"/>
                  </a:lnTo>
                  <a:lnTo>
                    <a:pt x="142" y="253"/>
                  </a:lnTo>
                  <a:lnTo>
                    <a:pt x="114" y="182"/>
                  </a:lnTo>
                  <a:lnTo>
                    <a:pt x="28" y="103"/>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3" name="Freeform 28"/>
            <p:cNvSpPr>
              <a:spLocks/>
            </p:cNvSpPr>
            <p:nvPr/>
          </p:nvSpPr>
          <p:spPr bwMode="auto">
            <a:xfrm>
              <a:off x="2310" y="2074"/>
              <a:ext cx="43" cy="96"/>
            </a:xfrm>
            <a:custGeom>
              <a:avLst/>
              <a:gdLst>
                <a:gd name="T0" fmla="*/ 1 w 86"/>
                <a:gd name="T1" fmla="*/ 0 h 192"/>
                <a:gd name="T2" fmla="*/ 1 w 86"/>
                <a:gd name="T3" fmla="*/ 1 h 192"/>
                <a:gd name="T4" fmla="*/ 0 w 86"/>
                <a:gd name="T5" fmla="*/ 1 h 192"/>
                <a:gd name="T6" fmla="*/ 0 w 86"/>
                <a:gd name="T7" fmla="*/ 1 h 192"/>
                <a:gd name="T8" fmla="*/ 1 w 86"/>
                <a:gd name="T9" fmla="*/ 1 h 192"/>
                <a:gd name="T10" fmla="*/ 1 w 86"/>
                <a:gd name="T11" fmla="*/ 1 h 192"/>
                <a:gd name="T12" fmla="*/ 1 w 86"/>
                <a:gd name="T13" fmla="*/ 1 h 192"/>
                <a:gd name="T14" fmla="*/ 1 w 86"/>
                <a:gd name="T15" fmla="*/ 1 h 192"/>
                <a:gd name="T16" fmla="*/ 1 w 86"/>
                <a:gd name="T17" fmla="*/ 1 h 192"/>
                <a:gd name="T18" fmla="*/ 1 w 86"/>
                <a:gd name="T19" fmla="*/ 1 h 192"/>
                <a:gd name="T20" fmla="*/ 1 w 86"/>
                <a:gd name="T21" fmla="*/ 0 h 192"/>
                <a:gd name="T22" fmla="*/ 1 w 86"/>
                <a:gd name="T23" fmla="*/ 0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6"/>
                <a:gd name="T37" fmla="*/ 0 h 192"/>
                <a:gd name="T38" fmla="*/ 86 w 86"/>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6" h="192">
                  <a:moveTo>
                    <a:pt x="42" y="0"/>
                  </a:moveTo>
                  <a:lnTo>
                    <a:pt x="8" y="59"/>
                  </a:lnTo>
                  <a:lnTo>
                    <a:pt x="0" y="89"/>
                  </a:lnTo>
                  <a:lnTo>
                    <a:pt x="0" y="108"/>
                  </a:lnTo>
                  <a:lnTo>
                    <a:pt x="55" y="192"/>
                  </a:lnTo>
                  <a:lnTo>
                    <a:pt x="55" y="89"/>
                  </a:lnTo>
                  <a:lnTo>
                    <a:pt x="86" y="46"/>
                  </a:lnTo>
                  <a:lnTo>
                    <a:pt x="34" y="80"/>
                  </a:lnTo>
                  <a:lnTo>
                    <a:pt x="8" y="80"/>
                  </a:lnTo>
                  <a:lnTo>
                    <a:pt x="8" y="72"/>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4" name="Freeform 29"/>
            <p:cNvSpPr>
              <a:spLocks/>
            </p:cNvSpPr>
            <p:nvPr/>
          </p:nvSpPr>
          <p:spPr bwMode="auto">
            <a:xfrm>
              <a:off x="2362" y="2085"/>
              <a:ext cx="60" cy="50"/>
            </a:xfrm>
            <a:custGeom>
              <a:avLst/>
              <a:gdLst>
                <a:gd name="T0" fmla="*/ 0 w 119"/>
                <a:gd name="T1" fmla="*/ 1 h 99"/>
                <a:gd name="T2" fmla="*/ 1 w 119"/>
                <a:gd name="T3" fmla="*/ 0 h 99"/>
                <a:gd name="T4" fmla="*/ 1 w 119"/>
                <a:gd name="T5" fmla="*/ 0 h 99"/>
                <a:gd name="T6" fmla="*/ 1 w 119"/>
                <a:gd name="T7" fmla="*/ 1 h 99"/>
                <a:gd name="T8" fmla="*/ 1 w 119"/>
                <a:gd name="T9" fmla="*/ 1 h 99"/>
                <a:gd name="T10" fmla="*/ 1 w 119"/>
                <a:gd name="T11" fmla="*/ 1 h 99"/>
                <a:gd name="T12" fmla="*/ 1 w 119"/>
                <a:gd name="T13" fmla="*/ 1 h 99"/>
                <a:gd name="T14" fmla="*/ 1 w 119"/>
                <a:gd name="T15" fmla="*/ 1 h 99"/>
                <a:gd name="T16" fmla="*/ 1 w 119"/>
                <a:gd name="T17" fmla="*/ 1 h 99"/>
                <a:gd name="T18" fmla="*/ 1 w 119"/>
                <a:gd name="T19" fmla="*/ 1 h 99"/>
                <a:gd name="T20" fmla="*/ 1 w 119"/>
                <a:gd name="T21" fmla="*/ 1 h 99"/>
                <a:gd name="T22" fmla="*/ 1 w 119"/>
                <a:gd name="T23" fmla="*/ 1 h 99"/>
                <a:gd name="T24" fmla="*/ 1 w 119"/>
                <a:gd name="T25" fmla="*/ 1 h 99"/>
                <a:gd name="T26" fmla="*/ 1 w 119"/>
                <a:gd name="T27" fmla="*/ 1 h 99"/>
                <a:gd name="T28" fmla="*/ 1 w 119"/>
                <a:gd name="T29" fmla="*/ 1 h 99"/>
                <a:gd name="T30" fmla="*/ 0 w 119"/>
                <a:gd name="T31" fmla="*/ 1 h 99"/>
                <a:gd name="T32" fmla="*/ 0 w 119"/>
                <a:gd name="T33" fmla="*/ 1 h 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99"/>
                <a:gd name="T53" fmla="*/ 119 w 119"/>
                <a:gd name="T54" fmla="*/ 99 h 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99">
                  <a:moveTo>
                    <a:pt x="0" y="9"/>
                  </a:moveTo>
                  <a:lnTo>
                    <a:pt x="26" y="0"/>
                  </a:lnTo>
                  <a:lnTo>
                    <a:pt x="89" y="0"/>
                  </a:lnTo>
                  <a:lnTo>
                    <a:pt x="119" y="23"/>
                  </a:lnTo>
                  <a:lnTo>
                    <a:pt x="119" y="72"/>
                  </a:lnTo>
                  <a:lnTo>
                    <a:pt x="89" y="72"/>
                  </a:lnTo>
                  <a:lnTo>
                    <a:pt x="34" y="99"/>
                  </a:lnTo>
                  <a:lnTo>
                    <a:pt x="83" y="66"/>
                  </a:lnTo>
                  <a:lnTo>
                    <a:pt x="77" y="23"/>
                  </a:lnTo>
                  <a:lnTo>
                    <a:pt x="60" y="9"/>
                  </a:lnTo>
                  <a:lnTo>
                    <a:pt x="60" y="57"/>
                  </a:lnTo>
                  <a:lnTo>
                    <a:pt x="22" y="57"/>
                  </a:lnTo>
                  <a:lnTo>
                    <a:pt x="34" y="40"/>
                  </a:lnTo>
                  <a:lnTo>
                    <a:pt x="17" y="26"/>
                  </a:lnTo>
                  <a:lnTo>
                    <a:pt x="17" y="5"/>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5" name="Freeform 30"/>
            <p:cNvSpPr>
              <a:spLocks/>
            </p:cNvSpPr>
            <p:nvPr/>
          </p:nvSpPr>
          <p:spPr bwMode="auto">
            <a:xfrm>
              <a:off x="1884" y="2213"/>
              <a:ext cx="69" cy="92"/>
            </a:xfrm>
            <a:custGeom>
              <a:avLst/>
              <a:gdLst>
                <a:gd name="T0" fmla="*/ 0 w 137"/>
                <a:gd name="T1" fmla="*/ 0 h 185"/>
                <a:gd name="T2" fmla="*/ 1 w 137"/>
                <a:gd name="T3" fmla="*/ 0 h 185"/>
                <a:gd name="T4" fmla="*/ 1 w 137"/>
                <a:gd name="T5" fmla="*/ 0 h 185"/>
                <a:gd name="T6" fmla="*/ 1 w 137"/>
                <a:gd name="T7" fmla="*/ 0 h 185"/>
                <a:gd name="T8" fmla="*/ 1 w 137"/>
                <a:gd name="T9" fmla="*/ 0 h 185"/>
                <a:gd name="T10" fmla="*/ 1 w 137"/>
                <a:gd name="T11" fmla="*/ 0 h 185"/>
                <a:gd name="T12" fmla="*/ 1 w 137"/>
                <a:gd name="T13" fmla="*/ 0 h 185"/>
                <a:gd name="T14" fmla="*/ 1 w 137"/>
                <a:gd name="T15" fmla="*/ 0 h 185"/>
                <a:gd name="T16" fmla="*/ 1 w 137"/>
                <a:gd name="T17" fmla="*/ 0 h 185"/>
                <a:gd name="T18" fmla="*/ 1 w 137"/>
                <a:gd name="T19" fmla="*/ 0 h 185"/>
                <a:gd name="T20" fmla="*/ 1 w 137"/>
                <a:gd name="T21" fmla="*/ 0 h 185"/>
                <a:gd name="T22" fmla="*/ 1 w 137"/>
                <a:gd name="T23" fmla="*/ 0 h 185"/>
                <a:gd name="T24" fmla="*/ 1 w 137"/>
                <a:gd name="T25" fmla="*/ 0 h 185"/>
                <a:gd name="T26" fmla="*/ 1 w 137"/>
                <a:gd name="T27" fmla="*/ 0 h 185"/>
                <a:gd name="T28" fmla="*/ 1 w 137"/>
                <a:gd name="T29" fmla="*/ 0 h 185"/>
                <a:gd name="T30" fmla="*/ 1 w 137"/>
                <a:gd name="T31" fmla="*/ 0 h 185"/>
                <a:gd name="T32" fmla="*/ 1 w 137"/>
                <a:gd name="T33" fmla="*/ 0 h 185"/>
                <a:gd name="T34" fmla="*/ 1 w 137"/>
                <a:gd name="T35" fmla="*/ 0 h 185"/>
                <a:gd name="T36" fmla="*/ 1 w 137"/>
                <a:gd name="T37" fmla="*/ 0 h 185"/>
                <a:gd name="T38" fmla="*/ 1 w 137"/>
                <a:gd name="T39" fmla="*/ 0 h 185"/>
                <a:gd name="T40" fmla="*/ 0 w 137"/>
                <a:gd name="T41" fmla="*/ 0 h 185"/>
                <a:gd name="T42" fmla="*/ 0 w 137"/>
                <a:gd name="T43" fmla="*/ 0 h 1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7"/>
                <a:gd name="T67" fmla="*/ 0 h 185"/>
                <a:gd name="T68" fmla="*/ 137 w 137"/>
                <a:gd name="T69" fmla="*/ 185 h 18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7" h="185">
                  <a:moveTo>
                    <a:pt x="0" y="42"/>
                  </a:moveTo>
                  <a:lnTo>
                    <a:pt x="23" y="8"/>
                  </a:lnTo>
                  <a:lnTo>
                    <a:pt x="71" y="0"/>
                  </a:lnTo>
                  <a:lnTo>
                    <a:pt x="80" y="35"/>
                  </a:lnTo>
                  <a:lnTo>
                    <a:pt x="103" y="80"/>
                  </a:lnTo>
                  <a:lnTo>
                    <a:pt x="133" y="101"/>
                  </a:lnTo>
                  <a:lnTo>
                    <a:pt x="137" y="151"/>
                  </a:lnTo>
                  <a:lnTo>
                    <a:pt x="97" y="185"/>
                  </a:lnTo>
                  <a:lnTo>
                    <a:pt x="97" y="105"/>
                  </a:lnTo>
                  <a:lnTo>
                    <a:pt x="80" y="88"/>
                  </a:lnTo>
                  <a:lnTo>
                    <a:pt x="57" y="122"/>
                  </a:lnTo>
                  <a:lnTo>
                    <a:pt x="71" y="156"/>
                  </a:lnTo>
                  <a:lnTo>
                    <a:pt x="61" y="160"/>
                  </a:lnTo>
                  <a:lnTo>
                    <a:pt x="44" y="130"/>
                  </a:lnTo>
                  <a:lnTo>
                    <a:pt x="44" y="105"/>
                  </a:lnTo>
                  <a:lnTo>
                    <a:pt x="23" y="105"/>
                  </a:lnTo>
                  <a:lnTo>
                    <a:pt x="48" y="80"/>
                  </a:lnTo>
                  <a:lnTo>
                    <a:pt x="48" y="42"/>
                  </a:lnTo>
                  <a:lnTo>
                    <a:pt x="65" y="25"/>
                  </a:lnTo>
                  <a:lnTo>
                    <a:pt x="17" y="25"/>
                  </a:lnTo>
                  <a:lnTo>
                    <a:pt x="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6" name="Freeform 31"/>
            <p:cNvSpPr>
              <a:spLocks/>
            </p:cNvSpPr>
            <p:nvPr/>
          </p:nvSpPr>
          <p:spPr bwMode="auto">
            <a:xfrm>
              <a:off x="2232" y="2188"/>
              <a:ext cx="59" cy="95"/>
            </a:xfrm>
            <a:custGeom>
              <a:avLst/>
              <a:gdLst>
                <a:gd name="T0" fmla="*/ 1 w 118"/>
                <a:gd name="T1" fmla="*/ 0 h 190"/>
                <a:gd name="T2" fmla="*/ 1 w 118"/>
                <a:gd name="T3" fmla="*/ 1 h 190"/>
                <a:gd name="T4" fmla="*/ 1 w 118"/>
                <a:gd name="T5" fmla="*/ 1 h 190"/>
                <a:gd name="T6" fmla="*/ 1 w 118"/>
                <a:gd name="T7" fmla="*/ 1 h 190"/>
                <a:gd name="T8" fmla="*/ 1 w 118"/>
                <a:gd name="T9" fmla="*/ 1 h 190"/>
                <a:gd name="T10" fmla="*/ 1 w 118"/>
                <a:gd name="T11" fmla="*/ 1 h 190"/>
                <a:gd name="T12" fmla="*/ 1 w 118"/>
                <a:gd name="T13" fmla="*/ 1 h 190"/>
                <a:gd name="T14" fmla="*/ 1 w 118"/>
                <a:gd name="T15" fmla="*/ 1 h 190"/>
                <a:gd name="T16" fmla="*/ 0 w 118"/>
                <a:gd name="T17" fmla="*/ 1 h 190"/>
                <a:gd name="T18" fmla="*/ 0 w 118"/>
                <a:gd name="T19" fmla="*/ 1 h 190"/>
                <a:gd name="T20" fmla="*/ 1 w 118"/>
                <a:gd name="T21" fmla="*/ 1 h 190"/>
                <a:gd name="T22" fmla="*/ 1 w 118"/>
                <a:gd name="T23" fmla="*/ 1 h 190"/>
                <a:gd name="T24" fmla="*/ 1 w 118"/>
                <a:gd name="T25" fmla="*/ 1 h 190"/>
                <a:gd name="T26" fmla="*/ 1 w 118"/>
                <a:gd name="T27" fmla="*/ 0 h 190"/>
                <a:gd name="T28" fmla="*/ 1 w 118"/>
                <a:gd name="T29" fmla="*/ 0 h 1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8"/>
                <a:gd name="T46" fmla="*/ 0 h 190"/>
                <a:gd name="T47" fmla="*/ 118 w 118"/>
                <a:gd name="T48" fmla="*/ 190 h 1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8" h="190">
                  <a:moveTo>
                    <a:pt x="97" y="0"/>
                  </a:moveTo>
                  <a:lnTo>
                    <a:pt x="118" y="25"/>
                  </a:lnTo>
                  <a:lnTo>
                    <a:pt x="88" y="91"/>
                  </a:lnTo>
                  <a:lnTo>
                    <a:pt x="48" y="91"/>
                  </a:lnTo>
                  <a:lnTo>
                    <a:pt x="17" y="146"/>
                  </a:lnTo>
                  <a:lnTo>
                    <a:pt x="17" y="167"/>
                  </a:lnTo>
                  <a:lnTo>
                    <a:pt x="55" y="190"/>
                  </a:lnTo>
                  <a:lnTo>
                    <a:pt x="25" y="190"/>
                  </a:lnTo>
                  <a:lnTo>
                    <a:pt x="0" y="167"/>
                  </a:lnTo>
                  <a:lnTo>
                    <a:pt x="0" y="129"/>
                  </a:lnTo>
                  <a:lnTo>
                    <a:pt x="55" y="63"/>
                  </a:lnTo>
                  <a:lnTo>
                    <a:pt x="78" y="63"/>
                  </a:lnTo>
                  <a:lnTo>
                    <a:pt x="88" y="8"/>
                  </a:lnTo>
                  <a:lnTo>
                    <a:pt x="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7" name="Freeform 32"/>
            <p:cNvSpPr>
              <a:spLocks/>
            </p:cNvSpPr>
            <p:nvPr/>
          </p:nvSpPr>
          <p:spPr bwMode="auto">
            <a:xfrm>
              <a:off x="2185" y="2247"/>
              <a:ext cx="250" cy="117"/>
            </a:xfrm>
            <a:custGeom>
              <a:avLst/>
              <a:gdLst>
                <a:gd name="T0" fmla="*/ 1 w 498"/>
                <a:gd name="T1" fmla="*/ 1 h 234"/>
                <a:gd name="T2" fmla="*/ 1 w 498"/>
                <a:gd name="T3" fmla="*/ 1 h 234"/>
                <a:gd name="T4" fmla="*/ 1 w 498"/>
                <a:gd name="T5" fmla="*/ 1 h 234"/>
                <a:gd name="T6" fmla="*/ 1 w 498"/>
                <a:gd name="T7" fmla="*/ 1 h 234"/>
                <a:gd name="T8" fmla="*/ 1 w 498"/>
                <a:gd name="T9" fmla="*/ 1 h 234"/>
                <a:gd name="T10" fmla="*/ 1 w 498"/>
                <a:gd name="T11" fmla="*/ 0 h 234"/>
                <a:gd name="T12" fmla="*/ 1 w 498"/>
                <a:gd name="T13" fmla="*/ 1 h 234"/>
                <a:gd name="T14" fmla="*/ 1 w 498"/>
                <a:gd name="T15" fmla="*/ 1 h 234"/>
                <a:gd name="T16" fmla="*/ 1 w 498"/>
                <a:gd name="T17" fmla="*/ 1 h 234"/>
                <a:gd name="T18" fmla="*/ 1 w 498"/>
                <a:gd name="T19" fmla="*/ 1 h 234"/>
                <a:gd name="T20" fmla="*/ 1 w 498"/>
                <a:gd name="T21" fmla="*/ 1 h 234"/>
                <a:gd name="T22" fmla="*/ 1 w 498"/>
                <a:gd name="T23" fmla="*/ 1 h 234"/>
                <a:gd name="T24" fmla="*/ 1 w 498"/>
                <a:gd name="T25" fmla="*/ 1 h 234"/>
                <a:gd name="T26" fmla="*/ 1 w 498"/>
                <a:gd name="T27" fmla="*/ 1 h 234"/>
                <a:gd name="T28" fmla="*/ 1 w 498"/>
                <a:gd name="T29" fmla="*/ 1 h 234"/>
                <a:gd name="T30" fmla="*/ 1 w 498"/>
                <a:gd name="T31" fmla="*/ 1 h 234"/>
                <a:gd name="T32" fmla="*/ 1 w 498"/>
                <a:gd name="T33" fmla="*/ 1 h 234"/>
                <a:gd name="T34" fmla="*/ 1 w 498"/>
                <a:gd name="T35" fmla="*/ 1 h 234"/>
                <a:gd name="T36" fmla="*/ 1 w 498"/>
                <a:gd name="T37" fmla="*/ 1 h 234"/>
                <a:gd name="T38" fmla="*/ 1 w 498"/>
                <a:gd name="T39" fmla="*/ 1 h 234"/>
                <a:gd name="T40" fmla="*/ 1 w 498"/>
                <a:gd name="T41" fmla="*/ 1 h 234"/>
                <a:gd name="T42" fmla="*/ 0 w 498"/>
                <a:gd name="T43" fmla="*/ 1 h 234"/>
                <a:gd name="T44" fmla="*/ 1 w 498"/>
                <a:gd name="T45" fmla="*/ 1 h 234"/>
                <a:gd name="T46" fmla="*/ 1 w 498"/>
                <a:gd name="T47" fmla="*/ 1 h 234"/>
                <a:gd name="T48" fmla="*/ 1 w 498"/>
                <a:gd name="T49" fmla="*/ 1 h 234"/>
                <a:gd name="T50" fmla="*/ 1 w 498"/>
                <a:gd name="T51" fmla="*/ 1 h 234"/>
                <a:gd name="T52" fmla="*/ 1 w 498"/>
                <a:gd name="T53" fmla="*/ 1 h 234"/>
                <a:gd name="T54" fmla="*/ 1 w 498"/>
                <a:gd name="T55" fmla="*/ 1 h 234"/>
                <a:gd name="T56" fmla="*/ 1 w 498"/>
                <a:gd name="T57" fmla="*/ 1 h 2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8"/>
                <a:gd name="T88" fmla="*/ 0 h 234"/>
                <a:gd name="T89" fmla="*/ 498 w 498"/>
                <a:gd name="T90" fmla="*/ 234 h 2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8" h="234">
                  <a:moveTo>
                    <a:pt x="161" y="38"/>
                  </a:moveTo>
                  <a:lnTo>
                    <a:pt x="200" y="15"/>
                  </a:lnTo>
                  <a:lnTo>
                    <a:pt x="224" y="15"/>
                  </a:lnTo>
                  <a:lnTo>
                    <a:pt x="283" y="49"/>
                  </a:lnTo>
                  <a:lnTo>
                    <a:pt x="314" y="49"/>
                  </a:lnTo>
                  <a:lnTo>
                    <a:pt x="346" y="0"/>
                  </a:lnTo>
                  <a:lnTo>
                    <a:pt x="376" y="4"/>
                  </a:lnTo>
                  <a:lnTo>
                    <a:pt x="380" y="25"/>
                  </a:lnTo>
                  <a:lnTo>
                    <a:pt x="338" y="38"/>
                  </a:lnTo>
                  <a:lnTo>
                    <a:pt x="354" y="72"/>
                  </a:lnTo>
                  <a:lnTo>
                    <a:pt x="443" y="108"/>
                  </a:lnTo>
                  <a:lnTo>
                    <a:pt x="498" y="146"/>
                  </a:lnTo>
                  <a:lnTo>
                    <a:pt x="490" y="179"/>
                  </a:lnTo>
                  <a:lnTo>
                    <a:pt x="431" y="156"/>
                  </a:lnTo>
                  <a:lnTo>
                    <a:pt x="317" y="156"/>
                  </a:lnTo>
                  <a:lnTo>
                    <a:pt x="277" y="139"/>
                  </a:lnTo>
                  <a:lnTo>
                    <a:pt x="238" y="161"/>
                  </a:lnTo>
                  <a:lnTo>
                    <a:pt x="188" y="175"/>
                  </a:lnTo>
                  <a:lnTo>
                    <a:pt x="154" y="171"/>
                  </a:lnTo>
                  <a:lnTo>
                    <a:pt x="101" y="205"/>
                  </a:lnTo>
                  <a:lnTo>
                    <a:pt x="9" y="234"/>
                  </a:lnTo>
                  <a:lnTo>
                    <a:pt x="0" y="222"/>
                  </a:lnTo>
                  <a:lnTo>
                    <a:pt x="65" y="156"/>
                  </a:lnTo>
                  <a:lnTo>
                    <a:pt x="144" y="129"/>
                  </a:lnTo>
                  <a:lnTo>
                    <a:pt x="207" y="82"/>
                  </a:lnTo>
                  <a:lnTo>
                    <a:pt x="220" y="45"/>
                  </a:lnTo>
                  <a:lnTo>
                    <a:pt x="200" y="38"/>
                  </a:lnTo>
                  <a:lnTo>
                    <a:pt x="161"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8" name="Freeform 33"/>
            <p:cNvSpPr>
              <a:spLocks/>
            </p:cNvSpPr>
            <p:nvPr/>
          </p:nvSpPr>
          <p:spPr bwMode="auto">
            <a:xfrm>
              <a:off x="2384" y="2159"/>
              <a:ext cx="70" cy="272"/>
            </a:xfrm>
            <a:custGeom>
              <a:avLst/>
              <a:gdLst>
                <a:gd name="T0" fmla="*/ 1 w 139"/>
                <a:gd name="T1" fmla="*/ 0 h 546"/>
                <a:gd name="T2" fmla="*/ 1 w 139"/>
                <a:gd name="T3" fmla="*/ 0 h 546"/>
                <a:gd name="T4" fmla="*/ 1 w 139"/>
                <a:gd name="T5" fmla="*/ 0 h 546"/>
                <a:gd name="T6" fmla="*/ 1 w 139"/>
                <a:gd name="T7" fmla="*/ 0 h 546"/>
                <a:gd name="T8" fmla="*/ 1 w 139"/>
                <a:gd name="T9" fmla="*/ 0 h 546"/>
                <a:gd name="T10" fmla="*/ 1 w 139"/>
                <a:gd name="T11" fmla="*/ 0 h 546"/>
                <a:gd name="T12" fmla="*/ 1 w 139"/>
                <a:gd name="T13" fmla="*/ 0 h 546"/>
                <a:gd name="T14" fmla="*/ 1 w 139"/>
                <a:gd name="T15" fmla="*/ 0 h 546"/>
                <a:gd name="T16" fmla="*/ 1 w 139"/>
                <a:gd name="T17" fmla="*/ 0 h 546"/>
                <a:gd name="T18" fmla="*/ 0 w 139"/>
                <a:gd name="T19" fmla="*/ 0 h 546"/>
                <a:gd name="T20" fmla="*/ 1 w 139"/>
                <a:gd name="T21" fmla="*/ 0 h 546"/>
                <a:gd name="T22" fmla="*/ 1 w 139"/>
                <a:gd name="T23" fmla="*/ 0 h 546"/>
                <a:gd name="T24" fmla="*/ 1 w 139"/>
                <a:gd name="T25" fmla="*/ 0 h 546"/>
                <a:gd name="T26" fmla="*/ 1 w 139"/>
                <a:gd name="T27" fmla="*/ 0 h 546"/>
                <a:gd name="T28" fmla="*/ 1 w 139"/>
                <a:gd name="T29" fmla="*/ 0 h 546"/>
                <a:gd name="T30" fmla="*/ 1 w 139"/>
                <a:gd name="T31" fmla="*/ 0 h 546"/>
                <a:gd name="T32" fmla="*/ 1 w 139"/>
                <a:gd name="T33" fmla="*/ 0 h 546"/>
                <a:gd name="T34" fmla="*/ 1 w 139"/>
                <a:gd name="T35" fmla="*/ 0 h 5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9"/>
                <a:gd name="T55" fmla="*/ 0 h 546"/>
                <a:gd name="T56" fmla="*/ 139 w 139"/>
                <a:gd name="T57" fmla="*/ 546 h 5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9" h="546">
                  <a:moveTo>
                    <a:pt x="128" y="0"/>
                  </a:moveTo>
                  <a:lnTo>
                    <a:pt x="133" y="84"/>
                  </a:lnTo>
                  <a:lnTo>
                    <a:pt x="139" y="196"/>
                  </a:lnTo>
                  <a:lnTo>
                    <a:pt x="130" y="337"/>
                  </a:lnTo>
                  <a:lnTo>
                    <a:pt x="122" y="405"/>
                  </a:lnTo>
                  <a:lnTo>
                    <a:pt x="76" y="546"/>
                  </a:lnTo>
                  <a:lnTo>
                    <a:pt x="46" y="508"/>
                  </a:lnTo>
                  <a:lnTo>
                    <a:pt x="46" y="411"/>
                  </a:lnTo>
                  <a:lnTo>
                    <a:pt x="23" y="399"/>
                  </a:lnTo>
                  <a:lnTo>
                    <a:pt x="0" y="418"/>
                  </a:lnTo>
                  <a:lnTo>
                    <a:pt x="31" y="386"/>
                  </a:lnTo>
                  <a:lnTo>
                    <a:pt x="57" y="399"/>
                  </a:lnTo>
                  <a:lnTo>
                    <a:pt x="63" y="489"/>
                  </a:lnTo>
                  <a:lnTo>
                    <a:pt x="107" y="411"/>
                  </a:lnTo>
                  <a:lnTo>
                    <a:pt x="122" y="316"/>
                  </a:lnTo>
                  <a:lnTo>
                    <a:pt x="130" y="188"/>
                  </a:lnTo>
                  <a:lnTo>
                    <a:pt x="1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9" name="Freeform 34"/>
            <p:cNvSpPr>
              <a:spLocks/>
            </p:cNvSpPr>
            <p:nvPr/>
          </p:nvSpPr>
          <p:spPr bwMode="auto">
            <a:xfrm>
              <a:off x="1977" y="2336"/>
              <a:ext cx="241" cy="266"/>
            </a:xfrm>
            <a:custGeom>
              <a:avLst/>
              <a:gdLst>
                <a:gd name="T0" fmla="*/ 1 w 481"/>
                <a:gd name="T1" fmla="*/ 0 h 532"/>
                <a:gd name="T2" fmla="*/ 1 w 481"/>
                <a:gd name="T3" fmla="*/ 1 h 532"/>
                <a:gd name="T4" fmla="*/ 1 w 481"/>
                <a:gd name="T5" fmla="*/ 1 h 532"/>
                <a:gd name="T6" fmla="*/ 1 w 481"/>
                <a:gd name="T7" fmla="*/ 1 h 532"/>
                <a:gd name="T8" fmla="*/ 1 w 481"/>
                <a:gd name="T9" fmla="*/ 1 h 532"/>
                <a:gd name="T10" fmla="*/ 1 w 481"/>
                <a:gd name="T11" fmla="*/ 1 h 532"/>
                <a:gd name="T12" fmla="*/ 1 w 481"/>
                <a:gd name="T13" fmla="*/ 1 h 532"/>
                <a:gd name="T14" fmla="*/ 1 w 481"/>
                <a:gd name="T15" fmla="*/ 1 h 532"/>
                <a:gd name="T16" fmla="*/ 1 w 481"/>
                <a:gd name="T17" fmla="*/ 1 h 532"/>
                <a:gd name="T18" fmla="*/ 1 w 481"/>
                <a:gd name="T19" fmla="*/ 1 h 532"/>
                <a:gd name="T20" fmla="*/ 1 w 481"/>
                <a:gd name="T21" fmla="*/ 1 h 532"/>
                <a:gd name="T22" fmla="*/ 1 w 481"/>
                <a:gd name="T23" fmla="*/ 1 h 532"/>
                <a:gd name="T24" fmla="*/ 1 w 481"/>
                <a:gd name="T25" fmla="*/ 1 h 532"/>
                <a:gd name="T26" fmla="*/ 1 w 481"/>
                <a:gd name="T27" fmla="*/ 1 h 532"/>
                <a:gd name="T28" fmla="*/ 1 w 481"/>
                <a:gd name="T29" fmla="*/ 1 h 532"/>
                <a:gd name="T30" fmla="*/ 1 w 481"/>
                <a:gd name="T31" fmla="*/ 1 h 532"/>
                <a:gd name="T32" fmla="*/ 1 w 481"/>
                <a:gd name="T33" fmla="*/ 1 h 532"/>
                <a:gd name="T34" fmla="*/ 1 w 481"/>
                <a:gd name="T35" fmla="*/ 1 h 532"/>
                <a:gd name="T36" fmla="*/ 1 w 481"/>
                <a:gd name="T37" fmla="*/ 1 h 532"/>
                <a:gd name="T38" fmla="*/ 1 w 481"/>
                <a:gd name="T39" fmla="*/ 1 h 532"/>
                <a:gd name="T40" fmla="*/ 1 w 481"/>
                <a:gd name="T41" fmla="*/ 1 h 532"/>
                <a:gd name="T42" fmla="*/ 1 w 481"/>
                <a:gd name="T43" fmla="*/ 1 h 532"/>
                <a:gd name="T44" fmla="*/ 1 w 481"/>
                <a:gd name="T45" fmla="*/ 1 h 532"/>
                <a:gd name="T46" fmla="*/ 1 w 481"/>
                <a:gd name="T47" fmla="*/ 1 h 532"/>
                <a:gd name="T48" fmla="*/ 1 w 481"/>
                <a:gd name="T49" fmla="*/ 1 h 532"/>
                <a:gd name="T50" fmla="*/ 1 w 481"/>
                <a:gd name="T51" fmla="*/ 1 h 532"/>
                <a:gd name="T52" fmla="*/ 1 w 481"/>
                <a:gd name="T53" fmla="*/ 1 h 532"/>
                <a:gd name="T54" fmla="*/ 1 w 481"/>
                <a:gd name="T55" fmla="*/ 1 h 532"/>
                <a:gd name="T56" fmla="*/ 1 w 481"/>
                <a:gd name="T57" fmla="*/ 1 h 532"/>
                <a:gd name="T58" fmla="*/ 1 w 481"/>
                <a:gd name="T59" fmla="*/ 1 h 532"/>
                <a:gd name="T60" fmla="*/ 1 w 481"/>
                <a:gd name="T61" fmla="*/ 1 h 532"/>
                <a:gd name="T62" fmla="*/ 1 w 481"/>
                <a:gd name="T63" fmla="*/ 1 h 532"/>
                <a:gd name="T64" fmla="*/ 1 w 481"/>
                <a:gd name="T65" fmla="*/ 1 h 532"/>
                <a:gd name="T66" fmla="*/ 1 w 481"/>
                <a:gd name="T67" fmla="*/ 1 h 532"/>
                <a:gd name="T68" fmla="*/ 1 w 481"/>
                <a:gd name="T69" fmla="*/ 1 h 532"/>
                <a:gd name="T70" fmla="*/ 0 w 481"/>
                <a:gd name="T71" fmla="*/ 1 h 532"/>
                <a:gd name="T72" fmla="*/ 1 w 481"/>
                <a:gd name="T73" fmla="*/ 0 h 532"/>
                <a:gd name="T74" fmla="*/ 1 w 481"/>
                <a:gd name="T75" fmla="*/ 0 h 5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1"/>
                <a:gd name="T115" fmla="*/ 0 h 532"/>
                <a:gd name="T116" fmla="*/ 481 w 481"/>
                <a:gd name="T117" fmla="*/ 532 h 53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1" h="532">
                  <a:moveTo>
                    <a:pt x="3" y="0"/>
                  </a:moveTo>
                  <a:lnTo>
                    <a:pt x="55" y="49"/>
                  </a:lnTo>
                  <a:lnTo>
                    <a:pt x="123" y="197"/>
                  </a:lnTo>
                  <a:lnTo>
                    <a:pt x="155" y="222"/>
                  </a:lnTo>
                  <a:lnTo>
                    <a:pt x="224" y="245"/>
                  </a:lnTo>
                  <a:lnTo>
                    <a:pt x="197" y="142"/>
                  </a:lnTo>
                  <a:lnTo>
                    <a:pt x="197" y="58"/>
                  </a:lnTo>
                  <a:lnTo>
                    <a:pt x="211" y="133"/>
                  </a:lnTo>
                  <a:lnTo>
                    <a:pt x="294" y="230"/>
                  </a:lnTo>
                  <a:lnTo>
                    <a:pt x="349" y="209"/>
                  </a:lnTo>
                  <a:lnTo>
                    <a:pt x="397" y="125"/>
                  </a:lnTo>
                  <a:lnTo>
                    <a:pt x="425" y="89"/>
                  </a:lnTo>
                  <a:lnTo>
                    <a:pt x="481" y="79"/>
                  </a:lnTo>
                  <a:lnTo>
                    <a:pt x="420" y="115"/>
                  </a:lnTo>
                  <a:lnTo>
                    <a:pt x="363" y="222"/>
                  </a:lnTo>
                  <a:lnTo>
                    <a:pt x="410" y="203"/>
                  </a:lnTo>
                  <a:lnTo>
                    <a:pt x="346" y="245"/>
                  </a:lnTo>
                  <a:lnTo>
                    <a:pt x="308" y="258"/>
                  </a:lnTo>
                  <a:lnTo>
                    <a:pt x="277" y="288"/>
                  </a:lnTo>
                  <a:lnTo>
                    <a:pt x="277" y="311"/>
                  </a:lnTo>
                  <a:lnTo>
                    <a:pt x="313" y="425"/>
                  </a:lnTo>
                  <a:lnTo>
                    <a:pt x="323" y="439"/>
                  </a:lnTo>
                  <a:lnTo>
                    <a:pt x="416" y="463"/>
                  </a:lnTo>
                  <a:lnTo>
                    <a:pt x="332" y="463"/>
                  </a:lnTo>
                  <a:lnTo>
                    <a:pt x="332" y="532"/>
                  </a:lnTo>
                  <a:lnTo>
                    <a:pt x="313" y="522"/>
                  </a:lnTo>
                  <a:lnTo>
                    <a:pt x="290" y="501"/>
                  </a:lnTo>
                  <a:lnTo>
                    <a:pt x="230" y="460"/>
                  </a:lnTo>
                  <a:lnTo>
                    <a:pt x="140" y="408"/>
                  </a:lnTo>
                  <a:lnTo>
                    <a:pt x="79" y="359"/>
                  </a:lnTo>
                  <a:lnTo>
                    <a:pt x="51" y="311"/>
                  </a:lnTo>
                  <a:lnTo>
                    <a:pt x="30" y="262"/>
                  </a:lnTo>
                  <a:lnTo>
                    <a:pt x="30" y="218"/>
                  </a:lnTo>
                  <a:lnTo>
                    <a:pt x="30" y="142"/>
                  </a:lnTo>
                  <a:lnTo>
                    <a:pt x="17" y="89"/>
                  </a:lnTo>
                  <a:lnTo>
                    <a:pt x="0" y="43"/>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60" name="Freeform 35"/>
            <p:cNvSpPr>
              <a:spLocks/>
            </p:cNvSpPr>
            <p:nvPr/>
          </p:nvSpPr>
          <p:spPr bwMode="auto">
            <a:xfrm>
              <a:off x="2233" y="2335"/>
              <a:ext cx="576" cy="416"/>
            </a:xfrm>
            <a:custGeom>
              <a:avLst/>
              <a:gdLst>
                <a:gd name="T0" fmla="*/ 1 w 1152"/>
                <a:gd name="T1" fmla="*/ 1 h 830"/>
                <a:gd name="T2" fmla="*/ 1 w 1152"/>
                <a:gd name="T3" fmla="*/ 0 h 830"/>
                <a:gd name="T4" fmla="*/ 1 w 1152"/>
                <a:gd name="T5" fmla="*/ 1 h 830"/>
                <a:gd name="T6" fmla="*/ 1 w 1152"/>
                <a:gd name="T7" fmla="*/ 1 h 830"/>
                <a:gd name="T8" fmla="*/ 1 w 1152"/>
                <a:gd name="T9" fmla="*/ 1 h 830"/>
                <a:gd name="T10" fmla="*/ 1 w 1152"/>
                <a:gd name="T11" fmla="*/ 1 h 830"/>
                <a:gd name="T12" fmla="*/ 1 w 1152"/>
                <a:gd name="T13" fmla="*/ 1 h 830"/>
                <a:gd name="T14" fmla="*/ 1 w 1152"/>
                <a:gd name="T15" fmla="*/ 1 h 830"/>
                <a:gd name="T16" fmla="*/ 1 w 1152"/>
                <a:gd name="T17" fmla="*/ 1 h 830"/>
                <a:gd name="T18" fmla="*/ 1 w 1152"/>
                <a:gd name="T19" fmla="*/ 1 h 830"/>
                <a:gd name="T20" fmla="*/ 1 w 1152"/>
                <a:gd name="T21" fmla="*/ 1 h 830"/>
                <a:gd name="T22" fmla="*/ 1 w 1152"/>
                <a:gd name="T23" fmla="*/ 1 h 830"/>
                <a:gd name="T24" fmla="*/ 1 w 1152"/>
                <a:gd name="T25" fmla="*/ 1 h 830"/>
                <a:gd name="T26" fmla="*/ 1 w 1152"/>
                <a:gd name="T27" fmla="*/ 1 h 830"/>
                <a:gd name="T28" fmla="*/ 1 w 1152"/>
                <a:gd name="T29" fmla="*/ 1 h 830"/>
                <a:gd name="T30" fmla="*/ 1 w 1152"/>
                <a:gd name="T31" fmla="*/ 1 h 830"/>
                <a:gd name="T32" fmla="*/ 1 w 1152"/>
                <a:gd name="T33" fmla="*/ 1 h 830"/>
                <a:gd name="T34" fmla="*/ 1 w 1152"/>
                <a:gd name="T35" fmla="*/ 1 h 830"/>
                <a:gd name="T36" fmla="*/ 1 w 1152"/>
                <a:gd name="T37" fmla="*/ 1 h 830"/>
                <a:gd name="T38" fmla="*/ 1 w 1152"/>
                <a:gd name="T39" fmla="*/ 1 h 830"/>
                <a:gd name="T40" fmla="*/ 1 w 1152"/>
                <a:gd name="T41" fmla="*/ 1 h 830"/>
                <a:gd name="T42" fmla="*/ 1 w 1152"/>
                <a:gd name="T43" fmla="*/ 1 h 830"/>
                <a:gd name="T44" fmla="*/ 1 w 1152"/>
                <a:gd name="T45" fmla="*/ 1 h 830"/>
                <a:gd name="T46" fmla="*/ 1 w 1152"/>
                <a:gd name="T47" fmla="*/ 1 h 830"/>
                <a:gd name="T48" fmla="*/ 1 w 1152"/>
                <a:gd name="T49" fmla="*/ 1 h 830"/>
                <a:gd name="T50" fmla="*/ 1 w 1152"/>
                <a:gd name="T51" fmla="*/ 1 h 830"/>
                <a:gd name="T52" fmla="*/ 1 w 1152"/>
                <a:gd name="T53" fmla="*/ 1 h 830"/>
                <a:gd name="T54" fmla="*/ 1 w 1152"/>
                <a:gd name="T55" fmla="*/ 1 h 830"/>
                <a:gd name="T56" fmla="*/ 1 w 1152"/>
                <a:gd name="T57" fmla="*/ 1 h 830"/>
                <a:gd name="T58" fmla="*/ 1 w 1152"/>
                <a:gd name="T59" fmla="*/ 1 h 830"/>
                <a:gd name="T60" fmla="*/ 1 w 1152"/>
                <a:gd name="T61" fmla="*/ 1 h 830"/>
                <a:gd name="T62" fmla="*/ 1 w 1152"/>
                <a:gd name="T63" fmla="*/ 1 h 830"/>
                <a:gd name="T64" fmla="*/ 1 w 1152"/>
                <a:gd name="T65" fmla="*/ 1 h 830"/>
                <a:gd name="T66" fmla="*/ 1 w 1152"/>
                <a:gd name="T67" fmla="*/ 1 h 830"/>
                <a:gd name="T68" fmla="*/ 1 w 1152"/>
                <a:gd name="T69" fmla="*/ 1 h 830"/>
                <a:gd name="T70" fmla="*/ 1 w 1152"/>
                <a:gd name="T71" fmla="*/ 1 h 830"/>
                <a:gd name="T72" fmla="*/ 0 w 1152"/>
                <a:gd name="T73" fmla="*/ 1 h 8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52"/>
                <a:gd name="T112" fmla="*/ 0 h 830"/>
                <a:gd name="T113" fmla="*/ 1152 w 1152"/>
                <a:gd name="T114" fmla="*/ 830 h 83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52" h="830">
                  <a:moveTo>
                    <a:pt x="0" y="78"/>
                  </a:moveTo>
                  <a:lnTo>
                    <a:pt x="57" y="55"/>
                  </a:lnTo>
                  <a:lnTo>
                    <a:pt x="112" y="5"/>
                  </a:lnTo>
                  <a:lnTo>
                    <a:pt x="141" y="0"/>
                  </a:lnTo>
                  <a:lnTo>
                    <a:pt x="251" y="11"/>
                  </a:lnTo>
                  <a:lnTo>
                    <a:pt x="274" y="30"/>
                  </a:lnTo>
                  <a:lnTo>
                    <a:pt x="317" y="85"/>
                  </a:lnTo>
                  <a:lnTo>
                    <a:pt x="371" y="167"/>
                  </a:lnTo>
                  <a:lnTo>
                    <a:pt x="390" y="197"/>
                  </a:lnTo>
                  <a:lnTo>
                    <a:pt x="509" y="237"/>
                  </a:lnTo>
                  <a:lnTo>
                    <a:pt x="622" y="317"/>
                  </a:lnTo>
                  <a:lnTo>
                    <a:pt x="722" y="366"/>
                  </a:lnTo>
                  <a:lnTo>
                    <a:pt x="859" y="414"/>
                  </a:lnTo>
                  <a:lnTo>
                    <a:pt x="922" y="446"/>
                  </a:lnTo>
                  <a:lnTo>
                    <a:pt x="1068" y="492"/>
                  </a:lnTo>
                  <a:lnTo>
                    <a:pt x="1152" y="553"/>
                  </a:lnTo>
                  <a:lnTo>
                    <a:pt x="1053" y="492"/>
                  </a:lnTo>
                  <a:lnTo>
                    <a:pt x="928" y="456"/>
                  </a:lnTo>
                  <a:lnTo>
                    <a:pt x="859" y="429"/>
                  </a:lnTo>
                  <a:lnTo>
                    <a:pt x="772" y="427"/>
                  </a:lnTo>
                  <a:lnTo>
                    <a:pt x="662" y="410"/>
                  </a:lnTo>
                  <a:lnTo>
                    <a:pt x="578" y="397"/>
                  </a:lnTo>
                  <a:lnTo>
                    <a:pt x="605" y="443"/>
                  </a:lnTo>
                  <a:lnTo>
                    <a:pt x="654" y="492"/>
                  </a:lnTo>
                  <a:lnTo>
                    <a:pt x="715" y="541"/>
                  </a:lnTo>
                  <a:lnTo>
                    <a:pt x="793" y="591"/>
                  </a:lnTo>
                  <a:lnTo>
                    <a:pt x="916" y="635"/>
                  </a:lnTo>
                  <a:lnTo>
                    <a:pt x="991" y="661"/>
                  </a:lnTo>
                  <a:lnTo>
                    <a:pt x="1004" y="674"/>
                  </a:lnTo>
                  <a:lnTo>
                    <a:pt x="895" y="705"/>
                  </a:lnTo>
                  <a:lnTo>
                    <a:pt x="772" y="735"/>
                  </a:lnTo>
                  <a:lnTo>
                    <a:pt x="766" y="790"/>
                  </a:lnTo>
                  <a:lnTo>
                    <a:pt x="764" y="743"/>
                  </a:lnTo>
                  <a:lnTo>
                    <a:pt x="747" y="699"/>
                  </a:lnTo>
                  <a:lnTo>
                    <a:pt x="721" y="665"/>
                  </a:lnTo>
                  <a:lnTo>
                    <a:pt x="696" y="642"/>
                  </a:lnTo>
                  <a:lnTo>
                    <a:pt x="671" y="635"/>
                  </a:lnTo>
                  <a:lnTo>
                    <a:pt x="652" y="635"/>
                  </a:lnTo>
                  <a:lnTo>
                    <a:pt x="637" y="648"/>
                  </a:lnTo>
                  <a:lnTo>
                    <a:pt x="633" y="673"/>
                  </a:lnTo>
                  <a:lnTo>
                    <a:pt x="635" y="699"/>
                  </a:lnTo>
                  <a:lnTo>
                    <a:pt x="646" y="737"/>
                  </a:lnTo>
                  <a:lnTo>
                    <a:pt x="675" y="771"/>
                  </a:lnTo>
                  <a:lnTo>
                    <a:pt x="698" y="792"/>
                  </a:lnTo>
                  <a:lnTo>
                    <a:pt x="722" y="809"/>
                  </a:lnTo>
                  <a:lnTo>
                    <a:pt x="740" y="809"/>
                  </a:lnTo>
                  <a:lnTo>
                    <a:pt x="764" y="800"/>
                  </a:lnTo>
                  <a:lnTo>
                    <a:pt x="747" y="823"/>
                  </a:lnTo>
                  <a:lnTo>
                    <a:pt x="721" y="830"/>
                  </a:lnTo>
                  <a:lnTo>
                    <a:pt x="688" y="823"/>
                  </a:lnTo>
                  <a:lnTo>
                    <a:pt x="667" y="821"/>
                  </a:lnTo>
                  <a:lnTo>
                    <a:pt x="622" y="754"/>
                  </a:lnTo>
                  <a:lnTo>
                    <a:pt x="667" y="804"/>
                  </a:lnTo>
                  <a:lnTo>
                    <a:pt x="671" y="781"/>
                  </a:lnTo>
                  <a:lnTo>
                    <a:pt x="641" y="739"/>
                  </a:lnTo>
                  <a:lnTo>
                    <a:pt x="633" y="712"/>
                  </a:lnTo>
                  <a:lnTo>
                    <a:pt x="610" y="737"/>
                  </a:lnTo>
                  <a:lnTo>
                    <a:pt x="610" y="697"/>
                  </a:lnTo>
                  <a:lnTo>
                    <a:pt x="616" y="657"/>
                  </a:lnTo>
                  <a:lnTo>
                    <a:pt x="624" y="636"/>
                  </a:lnTo>
                  <a:lnTo>
                    <a:pt x="555" y="539"/>
                  </a:lnTo>
                  <a:lnTo>
                    <a:pt x="523" y="492"/>
                  </a:lnTo>
                  <a:lnTo>
                    <a:pt x="441" y="306"/>
                  </a:lnTo>
                  <a:lnTo>
                    <a:pt x="348" y="155"/>
                  </a:lnTo>
                  <a:lnTo>
                    <a:pt x="291" y="62"/>
                  </a:lnTo>
                  <a:lnTo>
                    <a:pt x="251" y="30"/>
                  </a:lnTo>
                  <a:lnTo>
                    <a:pt x="224" y="22"/>
                  </a:lnTo>
                  <a:lnTo>
                    <a:pt x="182" y="24"/>
                  </a:lnTo>
                  <a:lnTo>
                    <a:pt x="156" y="41"/>
                  </a:lnTo>
                  <a:lnTo>
                    <a:pt x="110" y="43"/>
                  </a:lnTo>
                  <a:lnTo>
                    <a:pt x="68" y="62"/>
                  </a:lnTo>
                  <a:lnTo>
                    <a:pt x="32" y="74"/>
                  </a:lnTo>
                  <a:lnTo>
                    <a:pt x="0"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61" name="Freeform 36"/>
            <p:cNvSpPr>
              <a:spLocks/>
            </p:cNvSpPr>
            <p:nvPr/>
          </p:nvSpPr>
          <p:spPr bwMode="auto">
            <a:xfrm>
              <a:off x="2313" y="2379"/>
              <a:ext cx="91" cy="136"/>
            </a:xfrm>
            <a:custGeom>
              <a:avLst/>
              <a:gdLst>
                <a:gd name="T0" fmla="*/ 0 w 182"/>
                <a:gd name="T1" fmla="*/ 0 h 272"/>
                <a:gd name="T2" fmla="*/ 1 w 182"/>
                <a:gd name="T3" fmla="*/ 1 h 272"/>
                <a:gd name="T4" fmla="*/ 1 w 182"/>
                <a:gd name="T5" fmla="*/ 1 h 272"/>
                <a:gd name="T6" fmla="*/ 1 w 182"/>
                <a:gd name="T7" fmla="*/ 1 h 272"/>
                <a:gd name="T8" fmla="*/ 1 w 182"/>
                <a:gd name="T9" fmla="*/ 1 h 272"/>
                <a:gd name="T10" fmla="*/ 1 w 182"/>
                <a:gd name="T11" fmla="*/ 1 h 272"/>
                <a:gd name="T12" fmla="*/ 1 w 182"/>
                <a:gd name="T13" fmla="*/ 1 h 272"/>
                <a:gd name="T14" fmla="*/ 1 w 182"/>
                <a:gd name="T15" fmla="*/ 1 h 272"/>
                <a:gd name="T16" fmla="*/ 0 w 182"/>
                <a:gd name="T17" fmla="*/ 0 h 272"/>
                <a:gd name="T18" fmla="*/ 0 w 182"/>
                <a:gd name="T19" fmla="*/ 0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272"/>
                <a:gd name="T32" fmla="*/ 182 w 182"/>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272">
                  <a:moveTo>
                    <a:pt x="0" y="0"/>
                  </a:moveTo>
                  <a:lnTo>
                    <a:pt x="62" y="59"/>
                  </a:lnTo>
                  <a:lnTo>
                    <a:pt x="76" y="118"/>
                  </a:lnTo>
                  <a:lnTo>
                    <a:pt x="97" y="156"/>
                  </a:lnTo>
                  <a:lnTo>
                    <a:pt x="182" y="272"/>
                  </a:lnTo>
                  <a:lnTo>
                    <a:pt x="114" y="200"/>
                  </a:lnTo>
                  <a:lnTo>
                    <a:pt x="100" y="173"/>
                  </a:lnTo>
                  <a:lnTo>
                    <a:pt x="2" y="2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62" name="Freeform 37"/>
            <p:cNvSpPr>
              <a:spLocks/>
            </p:cNvSpPr>
            <p:nvPr/>
          </p:nvSpPr>
          <p:spPr bwMode="auto">
            <a:xfrm>
              <a:off x="2270" y="2426"/>
              <a:ext cx="43" cy="59"/>
            </a:xfrm>
            <a:custGeom>
              <a:avLst/>
              <a:gdLst>
                <a:gd name="T0" fmla="*/ 0 w 86"/>
                <a:gd name="T1" fmla="*/ 0 h 118"/>
                <a:gd name="T2" fmla="*/ 1 w 86"/>
                <a:gd name="T3" fmla="*/ 1 h 118"/>
                <a:gd name="T4" fmla="*/ 1 w 86"/>
                <a:gd name="T5" fmla="*/ 1 h 118"/>
                <a:gd name="T6" fmla="*/ 1 w 86"/>
                <a:gd name="T7" fmla="*/ 1 h 118"/>
                <a:gd name="T8" fmla="*/ 1 w 86"/>
                <a:gd name="T9" fmla="*/ 1 h 118"/>
                <a:gd name="T10" fmla="*/ 1 w 86"/>
                <a:gd name="T11" fmla="*/ 1 h 118"/>
                <a:gd name="T12" fmla="*/ 0 w 86"/>
                <a:gd name="T13" fmla="*/ 0 h 118"/>
                <a:gd name="T14" fmla="*/ 0 w 86"/>
                <a:gd name="T15" fmla="*/ 0 h 118"/>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118"/>
                <a:gd name="T26" fmla="*/ 86 w 86"/>
                <a:gd name="T27" fmla="*/ 118 h 1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118">
                  <a:moveTo>
                    <a:pt x="0" y="0"/>
                  </a:moveTo>
                  <a:lnTo>
                    <a:pt x="44" y="33"/>
                  </a:lnTo>
                  <a:lnTo>
                    <a:pt x="67" y="84"/>
                  </a:lnTo>
                  <a:lnTo>
                    <a:pt x="86" y="118"/>
                  </a:lnTo>
                  <a:lnTo>
                    <a:pt x="38" y="69"/>
                  </a:lnTo>
                  <a:lnTo>
                    <a:pt x="6" y="1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63" name="Freeform 38"/>
            <p:cNvSpPr>
              <a:spLocks/>
            </p:cNvSpPr>
            <p:nvPr/>
          </p:nvSpPr>
          <p:spPr bwMode="auto">
            <a:xfrm>
              <a:off x="2155" y="2490"/>
              <a:ext cx="455" cy="398"/>
            </a:xfrm>
            <a:custGeom>
              <a:avLst/>
              <a:gdLst>
                <a:gd name="T0" fmla="*/ 0 w 911"/>
                <a:gd name="T1" fmla="*/ 1 h 795"/>
                <a:gd name="T2" fmla="*/ 0 w 911"/>
                <a:gd name="T3" fmla="*/ 1 h 795"/>
                <a:gd name="T4" fmla="*/ 0 w 911"/>
                <a:gd name="T5" fmla="*/ 1 h 795"/>
                <a:gd name="T6" fmla="*/ 0 w 911"/>
                <a:gd name="T7" fmla="*/ 1 h 795"/>
                <a:gd name="T8" fmla="*/ 0 w 911"/>
                <a:gd name="T9" fmla="*/ 1 h 795"/>
                <a:gd name="T10" fmla="*/ 0 w 911"/>
                <a:gd name="T11" fmla="*/ 1 h 795"/>
                <a:gd name="T12" fmla="*/ 0 w 911"/>
                <a:gd name="T13" fmla="*/ 1 h 795"/>
                <a:gd name="T14" fmla="*/ 0 w 911"/>
                <a:gd name="T15" fmla="*/ 1 h 795"/>
                <a:gd name="T16" fmla="*/ 0 w 911"/>
                <a:gd name="T17" fmla="*/ 1 h 795"/>
                <a:gd name="T18" fmla="*/ 0 w 911"/>
                <a:gd name="T19" fmla="*/ 1 h 795"/>
                <a:gd name="T20" fmla="*/ 0 w 911"/>
                <a:gd name="T21" fmla="*/ 1 h 795"/>
                <a:gd name="T22" fmla="*/ 0 w 911"/>
                <a:gd name="T23" fmla="*/ 1 h 795"/>
                <a:gd name="T24" fmla="*/ 0 w 911"/>
                <a:gd name="T25" fmla="*/ 1 h 795"/>
                <a:gd name="T26" fmla="*/ 0 w 911"/>
                <a:gd name="T27" fmla="*/ 1 h 795"/>
                <a:gd name="T28" fmla="*/ 0 w 911"/>
                <a:gd name="T29" fmla="*/ 1 h 795"/>
                <a:gd name="T30" fmla="*/ 0 w 911"/>
                <a:gd name="T31" fmla="*/ 1 h 795"/>
                <a:gd name="T32" fmla="*/ 0 w 911"/>
                <a:gd name="T33" fmla="*/ 1 h 795"/>
                <a:gd name="T34" fmla="*/ 0 w 911"/>
                <a:gd name="T35" fmla="*/ 1 h 795"/>
                <a:gd name="T36" fmla="*/ 0 w 911"/>
                <a:gd name="T37" fmla="*/ 1 h 795"/>
                <a:gd name="T38" fmla="*/ 0 w 911"/>
                <a:gd name="T39" fmla="*/ 1 h 795"/>
                <a:gd name="T40" fmla="*/ 0 w 911"/>
                <a:gd name="T41" fmla="*/ 1 h 795"/>
                <a:gd name="T42" fmla="*/ 0 w 911"/>
                <a:gd name="T43" fmla="*/ 1 h 795"/>
                <a:gd name="T44" fmla="*/ 0 w 911"/>
                <a:gd name="T45" fmla="*/ 1 h 795"/>
                <a:gd name="T46" fmla="*/ 0 w 911"/>
                <a:gd name="T47" fmla="*/ 1 h 795"/>
                <a:gd name="T48" fmla="*/ 0 w 911"/>
                <a:gd name="T49" fmla="*/ 1 h 795"/>
                <a:gd name="T50" fmla="*/ 0 w 911"/>
                <a:gd name="T51" fmla="*/ 1 h 795"/>
                <a:gd name="T52" fmla="*/ 0 w 911"/>
                <a:gd name="T53" fmla="*/ 1 h 795"/>
                <a:gd name="T54" fmla="*/ 0 w 911"/>
                <a:gd name="T55" fmla="*/ 1 h 795"/>
                <a:gd name="T56" fmla="*/ 0 w 911"/>
                <a:gd name="T57" fmla="*/ 1 h 795"/>
                <a:gd name="T58" fmla="*/ 0 w 911"/>
                <a:gd name="T59" fmla="*/ 1 h 795"/>
                <a:gd name="T60" fmla="*/ 0 w 911"/>
                <a:gd name="T61" fmla="*/ 1 h 795"/>
                <a:gd name="T62" fmla="*/ 0 w 911"/>
                <a:gd name="T63" fmla="*/ 1 h 795"/>
                <a:gd name="T64" fmla="*/ 0 w 911"/>
                <a:gd name="T65" fmla="*/ 1 h 795"/>
                <a:gd name="T66" fmla="*/ 0 w 911"/>
                <a:gd name="T67" fmla="*/ 1 h 795"/>
                <a:gd name="T68" fmla="*/ 0 w 911"/>
                <a:gd name="T69" fmla="*/ 1 h 795"/>
                <a:gd name="T70" fmla="*/ 0 w 911"/>
                <a:gd name="T71" fmla="*/ 1 h 795"/>
                <a:gd name="T72" fmla="*/ 0 w 911"/>
                <a:gd name="T73" fmla="*/ 1 h 795"/>
                <a:gd name="T74" fmla="*/ 0 w 911"/>
                <a:gd name="T75" fmla="*/ 1 h 795"/>
                <a:gd name="T76" fmla="*/ 0 w 911"/>
                <a:gd name="T77" fmla="*/ 1 h 795"/>
                <a:gd name="T78" fmla="*/ 0 w 911"/>
                <a:gd name="T79" fmla="*/ 1 h 795"/>
                <a:gd name="T80" fmla="*/ 0 w 911"/>
                <a:gd name="T81" fmla="*/ 1 h 795"/>
                <a:gd name="T82" fmla="*/ 0 w 911"/>
                <a:gd name="T83" fmla="*/ 1 h 795"/>
                <a:gd name="T84" fmla="*/ 0 w 911"/>
                <a:gd name="T85" fmla="*/ 1 h 795"/>
                <a:gd name="T86" fmla="*/ 0 w 911"/>
                <a:gd name="T87" fmla="*/ 1 h 795"/>
                <a:gd name="T88" fmla="*/ 0 w 911"/>
                <a:gd name="T89" fmla="*/ 1 h 795"/>
                <a:gd name="T90" fmla="*/ 0 w 911"/>
                <a:gd name="T91" fmla="*/ 1 h 795"/>
                <a:gd name="T92" fmla="*/ 0 w 911"/>
                <a:gd name="T93" fmla="*/ 1 h 795"/>
                <a:gd name="T94" fmla="*/ 0 w 911"/>
                <a:gd name="T95" fmla="*/ 1 h 795"/>
                <a:gd name="T96" fmla="*/ 0 w 911"/>
                <a:gd name="T97" fmla="*/ 1 h 795"/>
                <a:gd name="T98" fmla="*/ 0 w 911"/>
                <a:gd name="T99" fmla="*/ 1 h 795"/>
                <a:gd name="T100" fmla="*/ 0 w 911"/>
                <a:gd name="T101" fmla="*/ 1 h 795"/>
                <a:gd name="T102" fmla="*/ 0 w 911"/>
                <a:gd name="T103" fmla="*/ 1 h 795"/>
                <a:gd name="T104" fmla="*/ 0 w 911"/>
                <a:gd name="T105" fmla="*/ 1 h 795"/>
                <a:gd name="T106" fmla="*/ 0 w 911"/>
                <a:gd name="T107" fmla="*/ 1 h 795"/>
                <a:gd name="T108" fmla="*/ 0 w 911"/>
                <a:gd name="T109" fmla="*/ 1 h 795"/>
                <a:gd name="T110" fmla="*/ 0 w 911"/>
                <a:gd name="T111" fmla="*/ 0 h 795"/>
                <a:gd name="T112" fmla="*/ 0 w 911"/>
                <a:gd name="T113" fmla="*/ 1 h 795"/>
                <a:gd name="T114" fmla="*/ 0 w 911"/>
                <a:gd name="T115" fmla="*/ 1 h 795"/>
                <a:gd name="T116" fmla="*/ 0 w 911"/>
                <a:gd name="T117" fmla="*/ 1 h 795"/>
                <a:gd name="T118" fmla="*/ 0 w 911"/>
                <a:gd name="T119" fmla="*/ 1 h 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11"/>
                <a:gd name="T181" fmla="*/ 0 h 795"/>
                <a:gd name="T182" fmla="*/ 911 w 911"/>
                <a:gd name="T183" fmla="*/ 795 h 7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11" h="795">
                  <a:moveTo>
                    <a:pt x="13" y="40"/>
                  </a:moveTo>
                  <a:lnTo>
                    <a:pt x="13" y="69"/>
                  </a:lnTo>
                  <a:lnTo>
                    <a:pt x="4" y="120"/>
                  </a:lnTo>
                  <a:lnTo>
                    <a:pt x="25" y="94"/>
                  </a:lnTo>
                  <a:lnTo>
                    <a:pt x="48" y="120"/>
                  </a:lnTo>
                  <a:lnTo>
                    <a:pt x="63" y="158"/>
                  </a:lnTo>
                  <a:lnTo>
                    <a:pt x="63" y="118"/>
                  </a:lnTo>
                  <a:lnTo>
                    <a:pt x="42" y="65"/>
                  </a:lnTo>
                  <a:lnTo>
                    <a:pt x="76" y="54"/>
                  </a:lnTo>
                  <a:lnTo>
                    <a:pt x="84" y="46"/>
                  </a:lnTo>
                  <a:lnTo>
                    <a:pt x="148" y="126"/>
                  </a:lnTo>
                  <a:lnTo>
                    <a:pt x="188" y="225"/>
                  </a:lnTo>
                  <a:lnTo>
                    <a:pt x="253" y="312"/>
                  </a:lnTo>
                  <a:lnTo>
                    <a:pt x="344" y="384"/>
                  </a:lnTo>
                  <a:lnTo>
                    <a:pt x="430" y="430"/>
                  </a:lnTo>
                  <a:lnTo>
                    <a:pt x="468" y="457"/>
                  </a:lnTo>
                  <a:lnTo>
                    <a:pt x="523" y="533"/>
                  </a:lnTo>
                  <a:lnTo>
                    <a:pt x="567" y="595"/>
                  </a:lnTo>
                  <a:lnTo>
                    <a:pt x="599" y="671"/>
                  </a:lnTo>
                  <a:lnTo>
                    <a:pt x="616" y="776"/>
                  </a:lnTo>
                  <a:lnTo>
                    <a:pt x="641" y="795"/>
                  </a:lnTo>
                  <a:lnTo>
                    <a:pt x="698" y="776"/>
                  </a:lnTo>
                  <a:lnTo>
                    <a:pt x="772" y="721"/>
                  </a:lnTo>
                  <a:lnTo>
                    <a:pt x="816" y="670"/>
                  </a:lnTo>
                  <a:lnTo>
                    <a:pt x="861" y="603"/>
                  </a:lnTo>
                  <a:lnTo>
                    <a:pt x="892" y="538"/>
                  </a:lnTo>
                  <a:lnTo>
                    <a:pt x="911" y="498"/>
                  </a:lnTo>
                  <a:lnTo>
                    <a:pt x="846" y="609"/>
                  </a:lnTo>
                  <a:lnTo>
                    <a:pt x="800" y="670"/>
                  </a:lnTo>
                  <a:lnTo>
                    <a:pt x="702" y="746"/>
                  </a:lnTo>
                  <a:lnTo>
                    <a:pt x="671" y="751"/>
                  </a:lnTo>
                  <a:lnTo>
                    <a:pt x="618" y="647"/>
                  </a:lnTo>
                  <a:lnTo>
                    <a:pt x="734" y="578"/>
                  </a:lnTo>
                  <a:lnTo>
                    <a:pt x="789" y="546"/>
                  </a:lnTo>
                  <a:lnTo>
                    <a:pt x="831" y="514"/>
                  </a:lnTo>
                  <a:lnTo>
                    <a:pt x="827" y="512"/>
                  </a:lnTo>
                  <a:lnTo>
                    <a:pt x="774" y="544"/>
                  </a:lnTo>
                  <a:lnTo>
                    <a:pt x="696" y="590"/>
                  </a:lnTo>
                  <a:lnTo>
                    <a:pt x="654" y="527"/>
                  </a:lnTo>
                  <a:lnTo>
                    <a:pt x="734" y="464"/>
                  </a:lnTo>
                  <a:lnTo>
                    <a:pt x="734" y="457"/>
                  </a:lnTo>
                  <a:lnTo>
                    <a:pt x="690" y="487"/>
                  </a:lnTo>
                  <a:lnTo>
                    <a:pt x="635" y="521"/>
                  </a:lnTo>
                  <a:lnTo>
                    <a:pt x="572" y="556"/>
                  </a:lnTo>
                  <a:lnTo>
                    <a:pt x="504" y="451"/>
                  </a:lnTo>
                  <a:lnTo>
                    <a:pt x="540" y="428"/>
                  </a:lnTo>
                  <a:lnTo>
                    <a:pt x="521" y="415"/>
                  </a:lnTo>
                  <a:lnTo>
                    <a:pt x="472" y="415"/>
                  </a:lnTo>
                  <a:lnTo>
                    <a:pt x="411" y="396"/>
                  </a:lnTo>
                  <a:lnTo>
                    <a:pt x="361" y="364"/>
                  </a:lnTo>
                  <a:lnTo>
                    <a:pt x="299" y="303"/>
                  </a:lnTo>
                  <a:lnTo>
                    <a:pt x="238" y="236"/>
                  </a:lnTo>
                  <a:lnTo>
                    <a:pt x="196" y="172"/>
                  </a:lnTo>
                  <a:lnTo>
                    <a:pt x="167" y="120"/>
                  </a:lnTo>
                  <a:lnTo>
                    <a:pt x="120" y="57"/>
                  </a:lnTo>
                  <a:lnTo>
                    <a:pt x="68" y="0"/>
                  </a:lnTo>
                  <a:lnTo>
                    <a:pt x="49" y="19"/>
                  </a:lnTo>
                  <a:lnTo>
                    <a:pt x="0" y="35"/>
                  </a:lnTo>
                  <a:lnTo>
                    <a:pt x="13"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64" name="Freeform 39"/>
            <p:cNvSpPr>
              <a:spLocks/>
            </p:cNvSpPr>
            <p:nvPr/>
          </p:nvSpPr>
          <p:spPr bwMode="auto">
            <a:xfrm>
              <a:off x="2493" y="2735"/>
              <a:ext cx="33" cy="44"/>
            </a:xfrm>
            <a:custGeom>
              <a:avLst/>
              <a:gdLst>
                <a:gd name="T0" fmla="*/ 0 w 65"/>
                <a:gd name="T1" fmla="*/ 1 h 87"/>
                <a:gd name="T2" fmla="*/ 1 w 65"/>
                <a:gd name="T3" fmla="*/ 1 h 87"/>
                <a:gd name="T4" fmla="*/ 1 w 65"/>
                <a:gd name="T5" fmla="*/ 1 h 87"/>
                <a:gd name="T6" fmla="*/ 1 w 65"/>
                <a:gd name="T7" fmla="*/ 0 h 87"/>
                <a:gd name="T8" fmla="*/ 0 w 65"/>
                <a:gd name="T9" fmla="*/ 1 h 87"/>
                <a:gd name="T10" fmla="*/ 0 w 65"/>
                <a:gd name="T11" fmla="*/ 1 h 87"/>
                <a:gd name="T12" fmla="*/ 0 60000 65536"/>
                <a:gd name="T13" fmla="*/ 0 60000 65536"/>
                <a:gd name="T14" fmla="*/ 0 60000 65536"/>
                <a:gd name="T15" fmla="*/ 0 60000 65536"/>
                <a:gd name="T16" fmla="*/ 0 60000 65536"/>
                <a:gd name="T17" fmla="*/ 0 60000 65536"/>
                <a:gd name="T18" fmla="*/ 0 w 65"/>
                <a:gd name="T19" fmla="*/ 0 h 87"/>
                <a:gd name="T20" fmla="*/ 65 w 65"/>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65" h="87">
                  <a:moveTo>
                    <a:pt x="0" y="17"/>
                  </a:moveTo>
                  <a:lnTo>
                    <a:pt x="40" y="87"/>
                  </a:lnTo>
                  <a:lnTo>
                    <a:pt x="65" y="72"/>
                  </a:lnTo>
                  <a:lnTo>
                    <a:pt x="21" y="0"/>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65" name="Freeform 40"/>
            <p:cNvSpPr>
              <a:spLocks/>
            </p:cNvSpPr>
            <p:nvPr/>
          </p:nvSpPr>
          <p:spPr bwMode="auto">
            <a:xfrm>
              <a:off x="2415" y="2813"/>
              <a:ext cx="113" cy="177"/>
            </a:xfrm>
            <a:custGeom>
              <a:avLst/>
              <a:gdLst>
                <a:gd name="T0" fmla="*/ 1 w 224"/>
                <a:gd name="T1" fmla="*/ 0 h 353"/>
                <a:gd name="T2" fmla="*/ 1 w 224"/>
                <a:gd name="T3" fmla="*/ 1 h 353"/>
                <a:gd name="T4" fmla="*/ 1 w 224"/>
                <a:gd name="T5" fmla="*/ 1 h 353"/>
                <a:gd name="T6" fmla="*/ 0 w 224"/>
                <a:gd name="T7" fmla="*/ 1 h 353"/>
                <a:gd name="T8" fmla="*/ 1 w 224"/>
                <a:gd name="T9" fmla="*/ 1 h 353"/>
                <a:gd name="T10" fmla="*/ 1 w 224"/>
                <a:gd name="T11" fmla="*/ 1 h 353"/>
                <a:gd name="T12" fmla="*/ 1 w 224"/>
                <a:gd name="T13" fmla="*/ 1 h 353"/>
                <a:gd name="T14" fmla="*/ 1 w 224"/>
                <a:gd name="T15" fmla="*/ 1 h 353"/>
                <a:gd name="T16" fmla="*/ 1 w 224"/>
                <a:gd name="T17" fmla="*/ 1 h 353"/>
                <a:gd name="T18" fmla="*/ 1 w 224"/>
                <a:gd name="T19" fmla="*/ 1 h 353"/>
                <a:gd name="T20" fmla="*/ 1 w 224"/>
                <a:gd name="T21" fmla="*/ 1 h 353"/>
                <a:gd name="T22" fmla="*/ 1 w 224"/>
                <a:gd name="T23" fmla="*/ 1 h 353"/>
                <a:gd name="T24" fmla="*/ 1 w 224"/>
                <a:gd name="T25" fmla="*/ 1 h 353"/>
                <a:gd name="T26" fmla="*/ 1 w 224"/>
                <a:gd name="T27" fmla="*/ 1 h 353"/>
                <a:gd name="T28" fmla="*/ 1 w 224"/>
                <a:gd name="T29" fmla="*/ 1 h 353"/>
                <a:gd name="T30" fmla="*/ 1 w 224"/>
                <a:gd name="T31" fmla="*/ 1 h 353"/>
                <a:gd name="T32" fmla="*/ 1 w 224"/>
                <a:gd name="T33" fmla="*/ 1 h 353"/>
                <a:gd name="T34" fmla="*/ 1 w 224"/>
                <a:gd name="T35" fmla="*/ 1 h 353"/>
                <a:gd name="T36" fmla="*/ 1 w 224"/>
                <a:gd name="T37" fmla="*/ 1 h 353"/>
                <a:gd name="T38" fmla="*/ 1 w 224"/>
                <a:gd name="T39" fmla="*/ 1 h 353"/>
                <a:gd name="T40" fmla="*/ 1 w 224"/>
                <a:gd name="T41" fmla="*/ 1 h 353"/>
                <a:gd name="T42" fmla="*/ 1 w 224"/>
                <a:gd name="T43" fmla="*/ 1 h 353"/>
                <a:gd name="T44" fmla="*/ 1 w 224"/>
                <a:gd name="T45" fmla="*/ 0 h 353"/>
                <a:gd name="T46" fmla="*/ 1 w 224"/>
                <a:gd name="T47" fmla="*/ 0 h 3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4"/>
                <a:gd name="T73" fmla="*/ 0 h 353"/>
                <a:gd name="T74" fmla="*/ 224 w 224"/>
                <a:gd name="T75" fmla="*/ 353 h 3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4" h="353">
                  <a:moveTo>
                    <a:pt x="61" y="0"/>
                  </a:moveTo>
                  <a:lnTo>
                    <a:pt x="44" y="36"/>
                  </a:lnTo>
                  <a:lnTo>
                    <a:pt x="15" y="89"/>
                  </a:lnTo>
                  <a:lnTo>
                    <a:pt x="0" y="129"/>
                  </a:lnTo>
                  <a:lnTo>
                    <a:pt x="6" y="144"/>
                  </a:lnTo>
                  <a:lnTo>
                    <a:pt x="55" y="180"/>
                  </a:lnTo>
                  <a:lnTo>
                    <a:pt x="86" y="216"/>
                  </a:lnTo>
                  <a:lnTo>
                    <a:pt x="108" y="270"/>
                  </a:lnTo>
                  <a:lnTo>
                    <a:pt x="141" y="325"/>
                  </a:lnTo>
                  <a:lnTo>
                    <a:pt x="160" y="338"/>
                  </a:lnTo>
                  <a:lnTo>
                    <a:pt x="224" y="353"/>
                  </a:lnTo>
                  <a:lnTo>
                    <a:pt x="221" y="325"/>
                  </a:lnTo>
                  <a:lnTo>
                    <a:pt x="175" y="317"/>
                  </a:lnTo>
                  <a:lnTo>
                    <a:pt x="156" y="292"/>
                  </a:lnTo>
                  <a:lnTo>
                    <a:pt x="133" y="247"/>
                  </a:lnTo>
                  <a:lnTo>
                    <a:pt x="97" y="197"/>
                  </a:lnTo>
                  <a:lnTo>
                    <a:pt x="59" y="156"/>
                  </a:lnTo>
                  <a:lnTo>
                    <a:pt x="21" y="129"/>
                  </a:lnTo>
                  <a:lnTo>
                    <a:pt x="21" y="106"/>
                  </a:lnTo>
                  <a:lnTo>
                    <a:pt x="44" y="57"/>
                  </a:lnTo>
                  <a:lnTo>
                    <a:pt x="55" y="32"/>
                  </a:lnTo>
                  <a:lnTo>
                    <a:pt x="87" y="32"/>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66" name="Freeform 41"/>
            <p:cNvSpPr>
              <a:spLocks/>
            </p:cNvSpPr>
            <p:nvPr/>
          </p:nvSpPr>
          <p:spPr bwMode="auto">
            <a:xfrm>
              <a:off x="2531" y="2700"/>
              <a:ext cx="101" cy="276"/>
            </a:xfrm>
            <a:custGeom>
              <a:avLst/>
              <a:gdLst>
                <a:gd name="T0" fmla="*/ 1 w 201"/>
                <a:gd name="T1" fmla="*/ 1 h 551"/>
                <a:gd name="T2" fmla="*/ 1 w 201"/>
                <a:gd name="T3" fmla="*/ 1 h 551"/>
                <a:gd name="T4" fmla="*/ 1 w 201"/>
                <a:gd name="T5" fmla="*/ 1 h 551"/>
                <a:gd name="T6" fmla="*/ 1 w 201"/>
                <a:gd name="T7" fmla="*/ 1 h 551"/>
                <a:gd name="T8" fmla="*/ 1 w 201"/>
                <a:gd name="T9" fmla="*/ 1 h 551"/>
                <a:gd name="T10" fmla="*/ 0 w 201"/>
                <a:gd name="T11" fmla="*/ 1 h 551"/>
                <a:gd name="T12" fmla="*/ 1 w 201"/>
                <a:gd name="T13" fmla="*/ 1 h 551"/>
                <a:gd name="T14" fmla="*/ 1 w 201"/>
                <a:gd name="T15" fmla="*/ 1 h 551"/>
                <a:gd name="T16" fmla="*/ 1 w 201"/>
                <a:gd name="T17" fmla="*/ 1 h 551"/>
                <a:gd name="T18" fmla="*/ 1 w 201"/>
                <a:gd name="T19" fmla="*/ 1 h 551"/>
                <a:gd name="T20" fmla="*/ 1 w 201"/>
                <a:gd name="T21" fmla="*/ 1 h 551"/>
                <a:gd name="T22" fmla="*/ 1 w 201"/>
                <a:gd name="T23" fmla="*/ 1 h 551"/>
                <a:gd name="T24" fmla="*/ 1 w 201"/>
                <a:gd name="T25" fmla="*/ 0 h 551"/>
                <a:gd name="T26" fmla="*/ 1 w 201"/>
                <a:gd name="T27" fmla="*/ 1 h 551"/>
                <a:gd name="T28" fmla="*/ 1 w 201"/>
                <a:gd name="T29" fmla="*/ 1 h 5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1"/>
                <a:gd name="T46" fmla="*/ 0 h 551"/>
                <a:gd name="T47" fmla="*/ 201 w 201"/>
                <a:gd name="T48" fmla="*/ 551 h 5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1" h="551">
                  <a:moveTo>
                    <a:pt x="173" y="57"/>
                  </a:moveTo>
                  <a:lnTo>
                    <a:pt x="181" y="131"/>
                  </a:lnTo>
                  <a:lnTo>
                    <a:pt x="173" y="212"/>
                  </a:lnTo>
                  <a:lnTo>
                    <a:pt x="148" y="283"/>
                  </a:lnTo>
                  <a:lnTo>
                    <a:pt x="93" y="401"/>
                  </a:lnTo>
                  <a:lnTo>
                    <a:pt x="0" y="551"/>
                  </a:lnTo>
                  <a:lnTo>
                    <a:pt x="99" y="406"/>
                  </a:lnTo>
                  <a:lnTo>
                    <a:pt x="162" y="277"/>
                  </a:lnTo>
                  <a:lnTo>
                    <a:pt x="188" y="188"/>
                  </a:lnTo>
                  <a:lnTo>
                    <a:pt x="201" y="112"/>
                  </a:lnTo>
                  <a:lnTo>
                    <a:pt x="200" y="57"/>
                  </a:lnTo>
                  <a:lnTo>
                    <a:pt x="192" y="24"/>
                  </a:lnTo>
                  <a:lnTo>
                    <a:pt x="181" y="0"/>
                  </a:lnTo>
                  <a:lnTo>
                    <a:pt x="173"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67" name="Freeform 42"/>
            <p:cNvSpPr>
              <a:spLocks/>
            </p:cNvSpPr>
            <p:nvPr/>
          </p:nvSpPr>
          <p:spPr bwMode="auto">
            <a:xfrm>
              <a:off x="2627" y="2675"/>
              <a:ext cx="262" cy="732"/>
            </a:xfrm>
            <a:custGeom>
              <a:avLst/>
              <a:gdLst>
                <a:gd name="T0" fmla="*/ 0 w 525"/>
                <a:gd name="T1" fmla="*/ 0 h 1466"/>
                <a:gd name="T2" fmla="*/ 0 w 525"/>
                <a:gd name="T3" fmla="*/ 0 h 1466"/>
                <a:gd name="T4" fmla="*/ 0 w 525"/>
                <a:gd name="T5" fmla="*/ 0 h 1466"/>
                <a:gd name="T6" fmla="*/ 0 w 525"/>
                <a:gd name="T7" fmla="*/ 0 h 1466"/>
                <a:gd name="T8" fmla="*/ 0 w 525"/>
                <a:gd name="T9" fmla="*/ 0 h 1466"/>
                <a:gd name="T10" fmla="*/ 0 w 525"/>
                <a:gd name="T11" fmla="*/ 0 h 1466"/>
                <a:gd name="T12" fmla="*/ 0 w 525"/>
                <a:gd name="T13" fmla="*/ 0 h 1466"/>
                <a:gd name="T14" fmla="*/ 0 w 525"/>
                <a:gd name="T15" fmla="*/ 0 h 1466"/>
                <a:gd name="T16" fmla="*/ 0 w 525"/>
                <a:gd name="T17" fmla="*/ 0 h 1466"/>
                <a:gd name="T18" fmla="*/ 0 w 525"/>
                <a:gd name="T19" fmla="*/ 0 h 1466"/>
                <a:gd name="T20" fmla="*/ 0 w 525"/>
                <a:gd name="T21" fmla="*/ 0 h 1466"/>
                <a:gd name="T22" fmla="*/ 0 w 525"/>
                <a:gd name="T23" fmla="*/ 0 h 1466"/>
                <a:gd name="T24" fmla="*/ 0 w 525"/>
                <a:gd name="T25" fmla="*/ 0 h 1466"/>
                <a:gd name="T26" fmla="*/ 0 w 525"/>
                <a:gd name="T27" fmla="*/ 0 h 1466"/>
                <a:gd name="T28" fmla="*/ 0 w 525"/>
                <a:gd name="T29" fmla="*/ 0 h 1466"/>
                <a:gd name="T30" fmla="*/ 0 w 525"/>
                <a:gd name="T31" fmla="*/ 0 h 1466"/>
                <a:gd name="T32" fmla="*/ 0 w 525"/>
                <a:gd name="T33" fmla="*/ 0 h 1466"/>
                <a:gd name="T34" fmla="*/ 0 w 525"/>
                <a:gd name="T35" fmla="*/ 0 h 1466"/>
                <a:gd name="T36" fmla="*/ 0 w 525"/>
                <a:gd name="T37" fmla="*/ 0 h 1466"/>
                <a:gd name="T38" fmla="*/ 0 w 525"/>
                <a:gd name="T39" fmla="*/ 0 h 1466"/>
                <a:gd name="T40" fmla="*/ 0 w 525"/>
                <a:gd name="T41" fmla="*/ 0 h 1466"/>
                <a:gd name="T42" fmla="*/ 0 w 525"/>
                <a:gd name="T43" fmla="*/ 0 h 1466"/>
                <a:gd name="T44" fmla="*/ 0 w 525"/>
                <a:gd name="T45" fmla="*/ 0 h 1466"/>
                <a:gd name="T46" fmla="*/ 0 w 525"/>
                <a:gd name="T47" fmla="*/ 0 h 1466"/>
                <a:gd name="T48" fmla="*/ 0 w 525"/>
                <a:gd name="T49" fmla="*/ 0 h 1466"/>
                <a:gd name="T50" fmla="*/ 0 w 525"/>
                <a:gd name="T51" fmla="*/ 0 h 1466"/>
                <a:gd name="T52" fmla="*/ 0 w 525"/>
                <a:gd name="T53" fmla="*/ 0 h 1466"/>
                <a:gd name="T54" fmla="*/ 0 w 525"/>
                <a:gd name="T55" fmla="*/ 0 h 1466"/>
                <a:gd name="T56" fmla="*/ 0 w 525"/>
                <a:gd name="T57" fmla="*/ 0 h 1466"/>
                <a:gd name="T58" fmla="*/ 0 w 525"/>
                <a:gd name="T59" fmla="*/ 0 h 1466"/>
                <a:gd name="T60" fmla="*/ 0 w 525"/>
                <a:gd name="T61" fmla="*/ 0 h 1466"/>
                <a:gd name="T62" fmla="*/ 0 w 525"/>
                <a:gd name="T63" fmla="*/ 0 h 1466"/>
                <a:gd name="T64" fmla="*/ 0 w 525"/>
                <a:gd name="T65" fmla="*/ 0 h 1466"/>
                <a:gd name="T66" fmla="*/ 0 w 525"/>
                <a:gd name="T67" fmla="*/ 0 h 1466"/>
                <a:gd name="T68" fmla="*/ 0 w 525"/>
                <a:gd name="T69" fmla="*/ 0 h 1466"/>
                <a:gd name="T70" fmla="*/ 0 w 525"/>
                <a:gd name="T71" fmla="*/ 0 h 1466"/>
                <a:gd name="T72" fmla="*/ 0 w 525"/>
                <a:gd name="T73" fmla="*/ 0 h 1466"/>
                <a:gd name="T74" fmla="*/ 0 w 525"/>
                <a:gd name="T75" fmla="*/ 0 h 1466"/>
                <a:gd name="T76" fmla="*/ 0 w 525"/>
                <a:gd name="T77" fmla="*/ 0 h 1466"/>
                <a:gd name="T78" fmla="*/ 0 w 525"/>
                <a:gd name="T79" fmla="*/ 0 h 1466"/>
                <a:gd name="T80" fmla="*/ 0 w 525"/>
                <a:gd name="T81" fmla="*/ 0 h 1466"/>
                <a:gd name="T82" fmla="*/ 0 w 525"/>
                <a:gd name="T83" fmla="*/ 0 h 14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5"/>
                <a:gd name="T127" fmla="*/ 0 h 1466"/>
                <a:gd name="T128" fmla="*/ 525 w 525"/>
                <a:gd name="T129" fmla="*/ 1466 h 14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5" h="1466">
                  <a:moveTo>
                    <a:pt x="0" y="84"/>
                  </a:moveTo>
                  <a:lnTo>
                    <a:pt x="91" y="217"/>
                  </a:lnTo>
                  <a:lnTo>
                    <a:pt x="173" y="331"/>
                  </a:lnTo>
                  <a:lnTo>
                    <a:pt x="213" y="198"/>
                  </a:lnTo>
                  <a:lnTo>
                    <a:pt x="308" y="0"/>
                  </a:lnTo>
                  <a:lnTo>
                    <a:pt x="223" y="207"/>
                  </a:lnTo>
                  <a:lnTo>
                    <a:pt x="200" y="352"/>
                  </a:lnTo>
                  <a:lnTo>
                    <a:pt x="276" y="451"/>
                  </a:lnTo>
                  <a:lnTo>
                    <a:pt x="396" y="553"/>
                  </a:lnTo>
                  <a:lnTo>
                    <a:pt x="493" y="738"/>
                  </a:lnTo>
                  <a:lnTo>
                    <a:pt x="525" y="920"/>
                  </a:lnTo>
                  <a:lnTo>
                    <a:pt x="502" y="1089"/>
                  </a:lnTo>
                  <a:lnTo>
                    <a:pt x="502" y="1308"/>
                  </a:lnTo>
                  <a:lnTo>
                    <a:pt x="521" y="1466"/>
                  </a:lnTo>
                  <a:lnTo>
                    <a:pt x="396" y="1207"/>
                  </a:lnTo>
                  <a:lnTo>
                    <a:pt x="447" y="1120"/>
                  </a:lnTo>
                  <a:lnTo>
                    <a:pt x="460" y="1036"/>
                  </a:lnTo>
                  <a:lnTo>
                    <a:pt x="466" y="941"/>
                  </a:lnTo>
                  <a:lnTo>
                    <a:pt x="447" y="848"/>
                  </a:lnTo>
                  <a:lnTo>
                    <a:pt x="401" y="683"/>
                  </a:lnTo>
                  <a:lnTo>
                    <a:pt x="337" y="534"/>
                  </a:lnTo>
                  <a:lnTo>
                    <a:pt x="287" y="475"/>
                  </a:lnTo>
                  <a:lnTo>
                    <a:pt x="223" y="415"/>
                  </a:lnTo>
                  <a:lnTo>
                    <a:pt x="253" y="553"/>
                  </a:lnTo>
                  <a:lnTo>
                    <a:pt x="276" y="757"/>
                  </a:lnTo>
                  <a:lnTo>
                    <a:pt x="283" y="907"/>
                  </a:lnTo>
                  <a:lnTo>
                    <a:pt x="268" y="994"/>
                  </a:lnTo>
                  <a:lnTo>
                    <a:pt x="249" y="1029"/>
                  </a:lnTo>
                  <a:lnTo>
                    <a:pt x="223" y="1044"/>
                  </a:lnTo>
                  <a:lnTo>
                    <a:pt x="188" y="1040"/>
                  </a:lnTo>
                  <a:lnTo>
                    <a:pt x="108" y="1015"/>
                  </a:lnTo>
                  <a:lnTo>
                    <a:pt x="173" y="1011"/>
                  </a:lnTo>
                  <a:lnTo>
                    <a:pt x="204" y="985"/>
                  </a:lnTo>
                  <a:lnTo>
                    <a:pt x="230" y="926"/>
                  </a:lnTo>
                  <a:lnTo>
                    <a:pt x="234" y="833"/>
                  </a:lnTo>
                  <a:lnTo>
                    <a:pt x="213" y="664"/>
                  </a:lnTo>
                  <a:lnTo>
                    <a:pt x="173" y="494"/>
                  </a:lnTo>
                  <a:lnTo>
                    <a:pt x="114" y="316"/>
                  </a:lnTo>
                  <a:lnTo>
                    <a:pt x="55" y="198"/>
                  </a:lnTo>
                  <a:lnTo>
                    <a:pt x="6" y="109"/>
                  </a:lnTo>
                  <a:lnTo>
                    <a:pt x="0"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68" name="Freeform 43"/>
            <p:cNvSpPr>
              <a:spLocks/>
            </p:cNvSpPr>
            <p:nvPr/>
          </p:nvSpPr>
          <p:spPr bwMode="auto">
            <a:xfrm>
              <a:off x="2745" y="2633"/>
              <a:ext cx="169" cy="440"/>
            </a:xfrm>
            <a:custGeom>
              <a:avLst/>
              <a:gdLst>
                <a:gd name="T0" fmla="*/ 1 w 336"/>
                <a:gd name="T1" fmla="*/ 0 h 880"/>
                <a:gd name="T2" fmla="*/ 1 w 336"/>
                <a:gd name="T3" fmla="*/ 1 h 880"/>
                <a:gd name="T4" fmla="*/ 1 w 336"/>
                <a:gd name="T5" fmla="*/ 1 h 880"/>
                <a:gd name="T6" fmla="*/ 1 w 336"/>
                <a:gd name="T7" fmla="*/ 1 h 880"/>
                <a:gd name="T8" fmla="*/ 1 w 336"/>
                <a:gd name="T9" fmla="*/ 1 h 880"/>
                <a:gd name="T10" fmla="*/ 1 w 336"/>
                <a:gd name="T11" fmla="*/ 1 h 880"/>
                <a:gd name="T12" fmla="*/ 1 w 336"/>
                <a:gd name="T13" fmla="*/ 1 h 880"/>
                <a:gd name="T14" fmla="*/ 0 w 336"/>
                <a:gd name="T15" fmla="*/ 1 h 880"/>
                <a:gd name="T16" fmla="*/ 1 w 336"/>
                <a:gd name="T17" fmla="*/ 1 h 880"/>
                <a:gd name="T18" fmla="*/ 1 w 336"/>
                <a:gd name="T19" fmla="*/ 1 h 880"/>
                <a:gd name="T20" fmla="*/ 1 w 336"/>
                <a:gd name="T21" fmla="*/ 1 h 880"/>
                <a:gd name="T22" fmla="*/ 1 w 336"/>
                <a:gd name="T23" fmla="*/ 1 h 880"/>
                <a:gd name="T24" fmla="*/ 1 w 336"/>
                <a:gd name="T25" fmla="*/ 1 h 880"/>
                <a:gd name="T26" fmla="*/ 1 w 336"/>
                <a:gd name="T27" fmla="*/ 1 h 880"/>
                <a:gd name="T28" fmla="*/ 1 w 336"/>
                <a:gd name="T29" fmla="*/ 1 h 880"/>
                <a:gd name="T30" fmla="*/ 1 w 336"/>
                <a:gd name="T31" fmla="*/ 1 h 880"/>
                <a:gd name="T32" fmla="*/ 1 w 336"/>
                <a:gd name="T33" fmla="*/ 1 h 880"/>
                <a:gd name="T34" fmla="*/ 1 w 336"/>
                <a:gd name="T35" fmla="*/ 1 h 880"/>
                <a:gd name="T36" fmla="*/ 1 w 336"/>
                <a:gd name="T37" fmla="*/ 1 h 880"/>
                <a:gd name="T38" fmla="*/ 1 w 336"/>
                <a:gd name="T39" fmla="*/ 1 h 880"/>
                <a:gd name="T40" fmla="*/ 1 w 336"/>
                <a:gd name="T41" fmla="*/ 1 h 880"/>
                <a:gd name="T42" fmla="*/ 1 w 336"/>
                <a:gd name="T43" fmla="*/ 1 h 880"/>
                <a:gd name="T44" fmla="*/ 1 w 336"/>
                <a:gd name="T45" fmla="*/ 1 h 880"/>
                <a:gd name="T46" fmla="*/ 1 w 336"/>
                <a:gd name="T47" fmla="*/ 1 h 880"/>
                <a:gd name="T48" fmla="*/ 1 w 336"/>
                <a:gd name="T49" fmla="*/ 1 h 880"/>
                <a:gd name="T50" fmla="*/ 1 w 336"/>
                <a:gd name="T51" fmla="*/ 1 h 880"/>
                <a:gd name="T52" fmla="*/ 1 w 336"/>
                <a:gd name="T53" fmla="*/ 1 h 880"/>
                <a:gd name="T54" fmla="*/ 1 w 336"/>
                <a:gd name="T55" fmla="*/ 1 h 880"/>
                <a:gd name="T56" fmla="*/ 1 w 336"/>
                <a:gd name="T57" fmla="*/ 1 h 880"/>
                <a:gd name="T58" fmla="*/ 1 w 336"/>
                <a:gd name="T59" fmla="*/ 1 h 880"/>
                <a:gd name="T60" fmla="*/ 1 w 336"/>
                <a:gd name="T61" fmla="*/ 1 h 880"/>
                <a:gd name="T62" fmla="*/ 1 w 336"/>
                <a:gd name="T63" fmla="*/ 1 h 880"/>
                <a:gd name="T64" fmla="*/ 1 w 336"/>
                <a:gd name="T65" fmla="*/ 1 h 880"/>
                <a:gd name="T66" fmla="*/ 1 w 336"/>
                <a:gd name="T67" fmla="*/ 1 h 880"/>
                <a:gd name="T68" fmla="*/ 1 w 336"/>
                <a:gd name="T69" fmla="*/ 0 h 880"/>
                <a:gd name="T70" fmla="*/ 1 w 336"/>
                <a:gd name="T71" fmla="*/ 0 h 8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36"/>
                <a:gd name="T109" fmla="*/ 0 h 880"/>
                <a:gd name="T110" fmla="*/ 336 w 336"/>
                <a:gd name="T111" fmla="*/ 880 h 8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36" h="880">
                  <a:moveTo>
                    <a:pt x="199" y="0"/>
                  </a:moveTo>
                  <a:lnTo>
                    <a:pt x="199" y="38"/>
                  </a:lnTo>
                  <a:lnTo>
                    <a:pt x="188" y="102"/>
                  </a:lnTo>
                  <a:lnTo>
                    <a:pt x="154" y="157"/>
                  </a:lnTo>
                  <a:lnTo>
                    <a:pt x="76" y="241"/>
                  </a:lnTo>
                  <a:lnTo>
                    <a:pt x="38" y="306"/>
                  </a:lnTo>
                  <a:lnTo>
                    <a:pt x="19" y="361"/>
                  </a:lnTo>
                  <a:lnTo>
                    <a:pt x="0" y="494"/>
                  </a:lnTo>
                  <a:lnTo>
                    <a:pt x="26" y="441"/>
                  </a:lnTo>
                  <a:lnTo>
                    <a:pt x="70" y="389"/>
                  </a:lnTo>
                  <a:lnTo>
                    <a:pt x="114" y="370"/>
                  </a:lnTo>
                  <a:lnTo>
                    <a:pt x="148" y="370"/>
                  </a:lnTo>
                  <a:lnTo>
                    <a:pt x="169" y="380"/>
                  </a:lnTo>
                  <a:lnTo>
                    <a:pt x="184" y="404"/>
                  </a:lnTo>
                  <a:lnTo>
                    <a:pt x="178" y="441"/>
                  </a:lnTo>
                  <a:lnTo>
                    <a:pt x="135" y="501"/>
                  </a:lnTo>
                  <a:lnTo>
                    <a:pt x="91" y="549"/>
                  </a:lnTo>
                  <a:lnTo>
                    <a:pt x="64" y="558"/>
                  </a:lnTo>
                  <a:lnTo>
                    <a:pt x="144" y="636"/>
                  </a:lnTo>
                  <a:lnTo>
                    <a:pt x="215" y="758"/>
                  </a:lnTo>
                  <a:lnTo>
                    <a:pt x="249" y="806"/>
                  </a:lnTo>
                  <a:lnTo>
                    <a:pt x="313" y="826"/>
                  </a:lnTo>
                  <a:lnTo>
                    <a:pt x="336" y="880"/>
                  </a:lnTo>
                  <a:lnTo>
                    <a:pt x="336" y="712"/>
                  </a:lnTo>
                  <a:lnTo>
                    <a:pt x="264" y="602"/>
                  </a:lnTo>
                  <a:lnTo>
                    <a:pt x="255" y="549"/>
                  </a:lnTo>
                  <a:lnTo>
                    <a:pt x="275" y="494"/>
                  </a:lnTo>
                  <a:lnTo>
                    <a:pt x="275" y="435"/>
                  </a:lnTo>
                  <a:lnTo>
                    <a:pt x="228" y="404"/>
                  </a:lnTo>
                  <a:lnTo>
                    <a:pt x="222" y="330"/>
                  </a:lnTo>
                  <a:lnTo>
                    <a:pt x="268" y="268"/>
                  </a:lnTo>
                  <a:lnTo>
                    <a:pt x="275" y="197"/>
                  </a:lnTo>
                  <a:lnTo>
                    <a:pt x="268" y="138"/>
                  </a:lnTo>
                  <a:lnTo>
                    <a:pt x="234" y="62"/>
                  </a:lnTo>
                  <a:lnTo>
                    <a:pt x="19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69" name="Freeform 44"/>
            <p:cNvSpPr>
              <a:spLocks/>
            </p:cNvSpPr>
            <p:nvPr/>
          </p:nvSpPr>
          <p:spPr bwMode="auto">
            <a:xfrm>
              <a:off x="2919" y="3087"/>
              <a:ext cx="59" cy="427"/>
            </a:xfrm>
            <a:custGeom>
              <a:avLst/>
              <a:gdLst>
                <a:gd name="T0" fmla="*/ 0 w 118"/>
                <a:gd name="T1" fmla="*/ 0 h 854"/>
                <a:gd name="T2" fmla="*/ 1 w 118"/>
                <a:gd name="T3" fmla="*/ 1 h 854"/>
                <a:gd name="T4" fmla="*/ 1 w 118"/>
                <a:gd name="T5" fmla="*/ 1 h 854"/>
                <a:gd name="T6" fmla="*/ 1 w 118"/>
                <a:gd name="T7" fmla="*/ 1 h 854"/>
                <a:gd name="T8" fmla="*/ 1 w 118"/>
                <a:gd name="T9" fmla="*/ 1 h 854"/>
                <a:gd name="T10" fmla="*/ 1 w 118"/>
                <a:gd name="T11" fmla="*/ 1 h 854"/>
                <a:gd name="T12" fmla="*/ 1 w 118"/>
                <a:gd name="T13" fmla="*/ 1 h 854"/>
                <a:gd name="T14" fmla="*/ 1 w 118"/>
                <a:gd name="T15" fmla="*/ 1 h 854"/>
                <a:gd name="T16" fmla="*/ 1 w 118"/>
                <a:gd name="T17" fmla="*/ 1 h 854"/>
                <a:gd name="T18" fmla="*/ 1 w 118"/>
                <a:gd name="T19" fmla="*/ 1 h 854"/>
                <a:gd name="T20" fmla="*/ 1 w 118"/>
                <a:gd name="T21" fmla="*/ 1 h 854"/>
                <a:gd name="T22" fmla="*/ 1 w 118"/>
                <a:gd name="T23" fmla="*/ 1 h 854"/>
                <a:gd name="T24" fmla="*/ 1 w 118"/>
                <a:gd name="T25" fmla="*/ 1 h 854"/>
                <a:gd name="T26" fmla="*/ 0 w 118"/>
                <a:gd name="T27" fmla="*/ 0 h 854"/>
                <a:gd name="T28" fmla="*/ 0 w 118"/>
                <a:gd name="T29" fmla="*/ 0 h 8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8"/>
                <a:gd name="T46" fmla="*/ 0 h 854"/>
                <a:gd name="T47" fmla="*/ 118 w 118"/>
                <a:gd name="T48" fmla="*/ 854 h 85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8" h="854">
                  <a:moveTo>
                    <a:pt x="0" y="0"/>
                  </a:moveTo>
                  <a:lnTo>
                    <a:pt x="59" y="31"/>
                  </a:lnTo>
                  <a:lnTo>
                    <a:pt x="118" y="175"/>
                  </a:lnTo>
                  <a:lnTo>
                    <a:pt x="118" y="264"/>
                  </a:lnTo>
                  <a:lnTo>
                    <a:pt x="99" y="363"/>
                  </a:lnTo>
                  <a:lnTo>
                    <a:pt x="68" y="513"/>
                  </a:lnTo>
                  <a:lnTo>
                    <a:pt x="53" y="690"/>
                  </a:lnTo>
                  <a:lnTo>
                    <a:pt x="45" y="854"/>
                  </a:lnTo>
                  <a:lnTo>
                    <a:pt x="34" y="705"/>
                  </a:lnTo>
                  <a:lnTo>
                    <a:pt x="34" y="546"/>
                  </a:lnTo>
                  <a:lnTo>
                    <a:pt x="53" y="367"/>
                  </a:lnTo>
                  <a:lnTo>
                    <a:pt x="53" y="224"/>
                  </a:lnTo>
                  <a:lnTo>
                    <a:pt x="38" y="8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70" name="Freeform 45"/>
            <p:cNvSpPr>
              <a:spLocks/>
            </p:cNvSpPr>
            <p:nvPr/>
          </p:nvSpPr>
          <p:spPr bwMode="auto">
            <a:xfrm>
              <a:off x="2897" y="3172"/>
              <a:ext cx="164" cy="411"/>
            </a:xfrm>
            <a:custGeom>
              <a:avLst/>
              <a:gdLst>
                <a:gd name="T0" fmla="*/ 0 w 329"/>
                <a:gd name="T1" fmla="*/ 0 h 823"/>
                <a:gd name="T2" fmla="*/ 0 w 329"/>
                <a:gd name="T3" fmla="*/ 0 h 823"/>
                <a:gd name="T4" fmla="*/ 0 w 329"/>
                <a:gd name="T5" fmla="*/ 0 h 823"/>
                <a:gd name="T6" fmla="*/ 0 w 329"/>
                <a:gd name="T7" fmla="*/ 0 h 823"/>
                <a:gd name="T8" fmla="*/ 0 w 329"/>
                <a:gd name="T9" fmla="*/ 0 h 823"/>
                <a:gd name="T10" fmla="*/ 0 w 329"/>
                <a:gd name="T11" fmla="*/ 0 h 823"/>
                <a:gd name="T12" fmla="*/ 0 w 329"/>
                <a:gd name="T13" fmla="*/ 0 h 823"/>
                <a:gd name="T14" fmla="*/ 0 w 329"/>
                <a:gd name="T15" fmla="*/ 0 h 823"/>
                <a:gd name="T16" fmla="*/ 0 w 329"/>
                <a:gd name="T17" fmla="*/ 0 h 823"/>
                <a:gd name="T18" fmla="*/ 0 w 329"/>
                <a:gd name="T19" fmla="*/ 0 h 823"/>
                <a:gd name="T20" fmla="*/ 0 w 329"/>
                <a:gd name="T21" fmla="*/ 0 h 823"/>
                <a:gd name="T22" fmla="*/ 0 w 329"/>
                <a:gd name="T23" fmla="*/ 0 h 823"/>
                <a:gd name="T24" fmla="*/ 0 w 329"/>
                <a:gd name="T25" fmla="*/ 0 h 823"/>
                <a:gd name="T26" fmla="*/ 0 w 329"/>
                <a:gd name="T27" fmla="*/ 0 h 823"/>
                <a:gd name="T28" fmla="*/ 0 w 329"/>
                <a:gd name="T29" fmla="*/ 0 h 823"/>
                <a:gd name="T30" fmla="*/ 0 w 329"/>
                <a:gd name="T31" fmla="*/ 0 h 823"/>
                <a:gd name="T32" fmla="*/ 0 w 329"/>
                <a:gd name="T33" fmla="*/ 0 h 823"/>
                <a:gd name="T34" fmla="*/ 0 w 329"/>
                <a:gd name="T35" fmla="*/ 0 h 823"/>
                <a:gd name="T36" fmla="*/ 0 w 329"/>
                <a:gd name="T37" fmla="*/ 0 h 823"/>
                <a:gd name="T38" fmla="*/ 0 w 329"/>
                <a:gd name="T39" fmla="*/ 0 h 823"/>
                <a:gd name="T40" fmla="*/ 0 w 329"/>
                <a:gd name="T41" fmla="*/ 0 h 823"/>
                <a:gd name="T42" fmla="*/ 0 w 329"/>
                <a:gd name="T43" fmla="*/ 0 h 823"/>
                <a:gd name="T44" fmla="*/ 0 w 329"/>
                <a:gd name="T45" fmla="*/ 0 h 823"/>
                <a:gd name="T46" fmla="*/ 0 w 329"/>
                <a:gd name="T47" fmla="*/ 0 h 823"/>
                <a:gd name="T48" fmla="*/ 0 w 329"/>
                <a:gd name="T49" fmla="*/ 0 h 823"/>
                <a:gd name="T50" fmla="*/ 0 w 329"/>
                <a:gd name="T51" fmla="*/ 0 h 8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9"/>
                <a:gd name="T79" fmla="*/ 0 h 823"/>
                <a:gd name="T80" fmla="*/ 329 w 329"/>
                <a:gd name="T81" fmla="*/ 823 h 8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9" h="823">
                  <a:moveTo>
                    <a:pt x="164" y="35"/>
                  </a:moveTo>
                  <a:lnTo>
                    <a:pt x="200" y="160"/>
                  </a:lnTo>
                  <a:lnTo>
                    <a:pt x="207" y="287"/>
                  </a:lnTo>
                  <a:lnTo>
                    <a:pt x="190" y="417"/>
                  </a:lnTo>
                  <a:lnTo>
                    <a:pt x="160" y="527"/>
                  </a:lnTo>
                  <a:lnTo>
                    <a:pt x="118" y="624"/>
                  </a:lnTo>
                  <a:lnTo>
                    <a:pt x="80" y="696"/>
                  </a:lnTo>
                  <a:lnTo>
                    <a:pt x="38" y="696"/>
                  </a:lnTo>
                  <a:lnTo>
                    <a:pt x="0" y="669"/>
                  </a:lnTo>
                  <a:lnTo>
                    <a:pt x="61" y="734"/>
                  </a:lnTo>
                  <a:lnTo>
                    <a:pt x="118" y="783"/>
                  </a:lnTo>
                  <a:lnTo>
                    <a:pt x="61" y="823"/>
                  </a:lnTo>
                  <a:lnTo>
                    <a:pt x="164" y="804"/>
                  </a:lnTo>
                  <a:lnTo>
                    <a:pt x="238" y="753"/>
                  </a:lnTo>
                  <a:lnTo>
                    <a:pt x="287" y="685"/>
                  </a:lnTo>
                  <a:lnTo>
                    <a:pt x="314" y="601"/>
                  </a:lnTo>
                  <a:lnTo>
                    <a:pt x="329" y="510"/>
                  </a:lnTo>
                  <a:lnTo>
                    <a:pt x="321" y="394"/>
                  </a:lnTo>
                  <a:lnTo>
                    <a:pt x="306" y="263"/>
                  </a:lnTo>
                  <a:lnTo>
                    <a:pt x="287" y="179"/>
                  </a:lnTo>
                  <a:lnTo>
                    <a:pt x="257" y="160"/>
                  </a:lnTo>
                  <a:lnTo>
                    <a:pt x="224" y="118"/>
                  </a:lnTo>
                  <a:lnTo>
                    <a:pt x="179" y="55"/>
                  </a:lnTo>
                  <a:lnTo>
                    <a:pt x="160" y="0"/>
                  </a:lnTo>
                  <a:lnTo>
                    <a:pt x="164"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71" name="Freeform 46"/>
            <p:cNvSpPr>
              <a:spLocks/>
            </p:cNvSpPr>
            <p:nvPr/>
          </p:nvSpPr>
          <p:spPr bwMode="auto">
            <a:xfrm>
              <a:off x="1997" y="2669"/>
              <a:ext cx="982" cy="924"/>
            </a:xfrm>
            <a:custGeom>
              <a:avLst/>
              <a:gdLst>
                <a:gd name="T0" fmla="*/ 1 w 1964"/>
                <a:gd name="T1" fmla="*/ 1 h 1847"/>
                <a:gd name="T2" fmla="*/ 1 w 1964"/>
                <a:gd name="T3" fmla="*/ 1 h 1847"/>
                <a:gd name="T4" fmla="*/ 1 w 1964"/>
                <a:gd name="T5" fmla="*/ 1 h 1847"/>
                <a:gd name="T6" fmla="*/ 1 w 1964"/>
                <a:gd name="T7" fmla="*/ 1 h 1847"/>
                <a:gd name="T8" fmla="*/ 1 w 1964"/>
                <a:gd name="T9" fmla="*/ 1 h 1847"/>
                <a:gd name="T10" fmla="*/ 1 w 1964"/>
                <a:gd name="T11" fmla="*/ 1 h 1847"/>
                <a:gd name="T12" fmla="*/ 1 w 1964"/>
                <a:gd name="T13" fmla="*/ 1 h 1847"/>
                <a:gd name="T14" fmla="*/ 1 w 1964"/>
                <a:gd name="T15" fmla="*/ 1 h 1847"/>
                <a:gd name="T16" fmla="*/ 1 w 1964"/>
                <a:gd name="T17" fmla="*/ 1 h 1847"/>
                <a:gd name="T18" fmla="*/ 1 w 1964"/>
                <a:gd name="T19" fmla="*/ 1 h 1847"/>
                <a:gd name="T20" fmla="*/ 1 w 1964"/>
                <a:gd name="T21" fmla="*/ 1 h 1847"/>
                <a:gd name="T22" fmla="*/ 1 w 1964"/>
                <a:gd name="T23" fmla="*/ 1 h 1847"/>
                <a:gd name="T24" fmla="*/ 1 w 1964"/>
                <a:gd name="T25" fmla="*/ 1 h 1847"/>
                <a:gd name="T26" fmla="*/ 1 w 1964"/>
                <a:gd name="T27" fmla="*/ 1 h 1847"/>
                <a:gd name="T28" fmla="*/ 1 w 1964"/>
                <a:gd name="T29" fmla="*/ 1 h 1847"/>
                <a:gd name="T30" fmla="*/ 1 w 1964"/>
                <a:gd name="T31" fmla="*/ 1 h 1847"/>
                <a:gd name="T32" fmla="*/ 1 w 1964"/>
                <a:gd name="T33" fmla="*/ 1 h 1847"/>
                <a:gd name="T34" fmla="*/ 0 w 1964"/>
                <a:gd name="T35" fmla="*/ 1 h 1847"/>
                <a:gd name="T36" fmla="*/ 1 w 1964"/>
                <a:gd name="T37" fmla="*/ 1 h 1847"/>
                <a:gd name="T38" fmla="*/ 1 w 1964"/>
                <a:gd name="T39" fmla="*/ 1 h 1847"/>
                <a:gd name="T40" fmla="*/ 1 w 1964"/>
                <a:gd name="T41" fmla="*/ 1 h 1847"/>
                <a:gd name="T42" fmla="*/ 1 w 1964"/>
                <a:gd name="T43" fmla="*/ 1 h 1847"/>
                <a:gd name="T44" fmla="*/ 1 w 1964"/>
                <a:gd name="T45" fmla="*/ 1 h 1847"/>
                <a:gd name="T46" fmla="*/ 1 w 1964"/>
                <a:gd name="T47" fmla="*/ 1 h 1847"/>
                <a:gd name="T48" fmla="*/ 1 w 1964"/>
                <a:gd name="T49" fmla="*/ 1 h 1847"/>
                <a:gd name="T50" fmla="*/ 1 w 1964"/>
                <a:gd name="T51" fmla="*/ 1 h 1847"/>
                <a:gd name="T52" fmla="*/ 1 w 1964"/>
                <a:gd name="T53" fmla="*/ 1 h 1847"/>
                <a:gd name="T54" fmla="*/ 1 w 1964"/>
                <a:gd name="T55" fmla="*/ 1 h 1847"/>
                <a:gd name="T56" fmla="*/ 1 w 1964"/>
                <a:gd name="T57" fmla="*/ 1 h 1847"/>
                <a:gd name="T58" fmla="*/ 1 w 1964"/>
                <a:gd name="T59" fmla="*/ 1 h 1847"/>
                <a:gd name="T60" fmla="*/ 1 w 1964"/>
                <a:gd name="T61" fmla="*/ 1 h 1847"/>
                <a:gd name="T62" fmla="*/ 1 w 1964"/>
                <a:gd name="T63" fmla="*/ 1 h 1847"/>
                <a:gd name="T64" fmla="*/ 1 w 1964"/>
                <a:gd name="T65" fmla="*/ 1 h 1847"/>
                <a:gd name="T66" fmla="*/ 1 w 1964"/>
                <a:gd name="T67" fmla="*/ 1 h 1847"/>
                <a:gd name="T68" fmla="*/ 1 w 1964"/>
                <a:gd name="T69" fmla="*/ 1 h 1847"/>
                <a:gd name="T70" fmla="*/ 1 w 1964"/>
                <a:gd name="T71" fmla="*/ 1 h 1847"/>
                <a:gd name="T72" fmla="*/ 1 w 1964"/>
                <a:gd name="T73" fmla="*/ 1 h 1847"/>
                <a:gd name="T74" fmla="*/ 1 w 1964"/>
                <a:gd name="T75" fmla="*/ 1 h 1847"/>
                <a:gd name="T76" fmla="*/ 1 w 1964"/>
                <a:gd name="T77" fmla="*/ 1 h 1847"/>
                <a:gd name="T78" fmla="*/ 1 w 1964"/>
                <a:gd name="T79" fmla="*/ 1 h 1847"/>
                <a:gd name="T80" fmla="*/ 1 w 1964"/>
                <a:gd name="T81" fmla="*/ 1 h 1847"/>
                <a:gd name="T82" fmla="*/ 1 w 1964"/>
                <a:gd name="T83" fmla="*/ 1 h 1847"/>
                <a:gd name="T84" fmla="*/ 1 w 1964"/>
                <a:gd name="T85" fmla="*/ 0 h 18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64"/>
                <a:gd name="T130" fmla="*/ 0 h 1847"/>
                <a:gd name="T131" fmla="*/ 1964 w 1964"/>
                <a:gd name="T132" fmla="*/ 1847 h 184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64" h="1847">
                  <a:moveTo>
                    <a:pt x="641" y="0"/>
                  </a:moveTo>
                  <a:lnTo>
                    <a:pt x="599" y="137"/>
                  </a:lnTo>
                  <a:lnTo>
                    <a:pt x="537" y="401"/>
                  </a:lnTo>
                  <a:lnTo>
                    <a:pt x="489" y="599"/>
                  </a:lnTo>
                  <a:lnTo>
                    <a:pt x="440" y="800"/>
                  </a:lnTo>
                  <a:lnTo>
                    <a:pt x="392" y="939"/>
                  </a:lnTo>
                  <a:lnTo>
                    <a:pt x="335" y="1028"/>
                  </a:lnTo>
                  <a:lnTo>
                    <a:pt x="261" y="1118"/>
                  </a:lnTo>
                  <a:lnTo>
                    <a:pt x="172" y="1207"/>
                  </a:lnTo>
                  <a:lnTo>
                    <a:pt x="94" y="1268"/>
                  </a:lnTo>
                  <a:lnTo>
                    <a:pt x="46" y="1330"/>
                  </a:lnTo>
                  <a:lnTo>
                    <a:pt x="19" y="1414"/>
                  </a:lnTo>
                  <a:lnTo>
                    <a:pt x="19" y="1482"/>
                  </a:lnTo>
                  <a:lnTo>
                    <a:pt x="46" y="1391"/>
                  </a:lnTo>
                  <a:lnTo>
                    <a:pt x="67" y="1372"/>
                  </a:lnTo>
                  <a:lnTo>
                    <a:pt x="109" y="1372"/>
                  </a:lnTo>
                  <a:lnTo>
                    <a:pt x="103" y="1338"/>
                  </a:lnTo>
                  <a:lnTo>
                    <a:pt x="109" y="1309"/>
                  </a:lnTo>
                  <a:lnTo>
                    <a:pt x="143" y="1304"/>
                  </a:lnTo>
                  <a:lnTo>
                    <a:pt x="185" y="1304"/>
                  </a:lnTo>
                  <a:lnTo>
                    <a:pt x="198" y="1330"/>
                  </a:lnTo>
                  <a:lnTo>
                    <a:pt x="198" y="1367"/>
                  </a:lnTo>
                  <a:lnTo>
                    <a:pt x="172" y="1378"/>
                  </a:lnTo>
                  <a:lnTo>
                    <a:pt x="282" y="1387"/>
                  </a:lnTo>
                  <a:lnTo>
                    <a:pt x="461" y="1441"/>
                  </a:lnTo>
                  <a:lnTo>
                    <a:pt x="537" y="1488"/>
                  </a:lnTo>
                  <a:lnTo>
                    <a:pt x="558" y="1545"/>
                  </a:lnTo>
                  <a:lnTo>
                    <a:pt x="550" y="1593"/>
                  </a:lnTo>
                  <a:lnTo>
                    <a:pt x="518" y="1614"/>
                  </a:lnTo>
                  <a:lnTo>
                    <a:pt x="440" y="1602"/>
                  </a:lnTo>
                  <a:lnTo>
                    <a:pt x="310" y="1574"/>
                  </a:lnTo>
                  <a:lnTo>
                    <a:pt x="185" y="1551"/>
                  </a:lnTo>
                  <a:lnTo>
                    <a:pt x="75" y="1551"/>
                  </a:lnTo>
                  <a:lnTo>
                    <a:pt x="25" y="1517"/>
                  </a:lnTo>
                  <a:lnTo>
                    <a:pt x="19" y="1593"/>
                  </a:lnTo>
                  <a:lnTo>
                    <a:pt x="0" y="1709"/>
                  </a:lnTo>
                  <a:lnTo>
                    <a:pt x="40" y="1709"/>
                  </a:lnTo>
                  <a:lnTo>
                    <a:pt x="54" y="1671"/>
                  </a:lnTo>
                  <a:lnTo>
                    <a:pt x="88" y="1655"/>
                  </a:lnTo>
                  <a:lnTo>
                    <a:pt x="130" y="1661"/>
                  </a:lnTo>
                  <a:lnTo>
                    <a:pt x="151" y="1690"/>
                  </a:lnTo>
                  <a:lnTo>
                    <a:pt x="143" y="1709"/>
                  </a:lnTo>
                  <a:lnTo>
                    <a:pt x="717" y="1709"/>
                  </a:lnTo>
                  <a:lnTo>
                    <a:pt x="675" y="1574"/>
                  </a:lnTo>
                  <a:lnTo>
                    <a:pt x="641" y="1420"/>
                  </a:lnTo>
                  <a:lnTo>
                    <a:pt x="618" y="1262"/>
                  </a:lnTo>
                  <a:lnTo>
                    <a:pt x="702" y="1391"/>
                  </a:lnTo>
                  <a:lnTo>
                    <a:pt x="801" y="1532"/>
                  </a:lnTo>
                  <a:lnTo>
                    <a:pt x="888" y="1640"/>
                  </a:lnTo>
                  <a:lnTo>
                    <a:pt x="945" y="1709"/>
                  </a:lnTo>
                  <a:lnTo>
                    <a:pt x="1419" y="1709"/>
                  </a:lnTo>
                  <a:lnTo>
                    <a:pt x="1613" y="1821"/>
                  </a:lnTo>
                  <a:lnTo>
                    <a:pt x="1731" y="1847"/>
                  </a:lnTo>
                  <a:lnTo>
                    <a:pt x="1856" y="1842"/>
                  </a:lnTo>
                  <a:lnTo>
                    <a:pt x="1945" y="1821"/>
                  </a:lnTo>
                  <a:lnTo>
                    <a:pt x="1964" y="1800"/>
                  </a:lnTo>
                  <a:lnTo>
                    <a:pt x="1867" y="1800"/>
                  </a:lnTo>
                  <a:lnTo>
                    <a:pt x="1752" y="1766"/>
                  </a:lnTo>
                  <a:lnTo>
                    <a:pt x="1607" y="1684"/>
                  </a:lnTo>
                  <a:lnTo>
                    <a:pt x="1482" y="1587"/>
                  </a:lnTo>
                  <a:lnTo>
                    <a:pt x="1655" y="1627"/>
                  </a:lnTo>
                  <a:lnTo>
                    <a:pt x="1780" y="1671"/>
                  </a:lnTo>
                  <a:lnTo>
                    <a:pt x="1620" y="1564"/>
                  </a:lnTo>
                  <a:lnTo>
                    <a:pt x="1489" y="1482"/>
                  </a:lnTo>
                  <a:lnTo>
                    <a:pt x="1394" y="1401"/>
                  </a:lnTo>
                  <a:lnTo>
                    <a:pt x="1303" y="1262"/>
                  </a:lnTo>
                  <a:lnTo>
                    <a:pt x="1413" y="1330"/>
                  </a:lnTo>
                  <a:lnTo>
                    <a:pt x="1516" y="1372"/>
                  </a:lnTo>
                  <a:lnTo>
                    <a:pt x="1613" y="1420"/>
                  </a:lnTo>
                  <a:lnTo>
                    <a:pt x="1717" y="1532"/>
                  </a:lnTo>
                  <a:lnTo>
                    <a:pt x="1786" y="1640"/>
                  </a:lnTo>
                  <a:lnTo>
                    <a:pt x="1731" y="1501"/>
                  </a:lnTo>
                  <a:lnTo>
                    <a:pt x="1586" y="1315"/>
                  </a:lnTo>
                  <a:lnTo>
                    <a:pt x="1371" y="1070"/>
                  </a:lnTo>
                  <a:lnTo>
                    <a:pt x="1250" y="924"/>
                  </a:lnTo>
                  <a:lnTo>
                    <a:pt x="1069" y="627"/>
                  </a:lnTo>
                  <a:lnTo>
                    <a:pt x="993" y="599"/>
                  </a:lnTo>
                  <a:lnTo>
                    <a:pt x="896" y="538"/>
                  </a:lnTo>
                  <a:lnTo>
                    <a:pt x="750" y="391"/>
                  </a:lnTo>
                  <a:lnTo>
                    <a:pt x="717" y="325"/>
                  </a:lnTo>
                  <a:lnTo>
                    <a:pt x="660" y="281"/>
                  </a:lnTo>
                  <a:lnTo>
                    <a:pt x="641" y="205"/>
                  </a:lnTo>
                  <a:lnTo>
                    <a:pt x="641" y="95"/>
                  </a:lnTo>
                  <a:lnTo>
                    <a:pt x="660" y="21"/>
                  </a:lnTo>
                  <a:lnTo>
                    <a:pt x="6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72" name="Freeform 47"/>
            <p:cNvSpPr>
              <a:spLocks/>
            </p:cNvSpPr>
            <p:nvPr/>
          </p:nvSpPr>
          <p:spPr bwMode="auto">
            <a:xfrm>
              <a:off x="1575" y="2399"/>
              <a:ext cx="594" cy="1101"/>
            </a:xfrm>
            <a:custGeom>
              <a:avLst/>
              <a:gdLst>
                <a:gd name="T0" fmla="*/ 0 w 1189"/>
                <a:gd name="T1" fmla="*/ 1 h 2201"/>
                <a:gd name="T2" fmla="*/ 0 w 1189"/>
                <a:gd name="T3" fmla="*/ 1 h 2201"/>
                <a:gd name="T4" fmla="*/ 0 w 1189"/>
                <a:gd name="T5" fmla="*/ 1 h 2201"/>
                <a:gd name="T6" fmla="*/ 0 w 1189"/>
                <a:gd name="T7" fmla="*/ 1 h 2201"/>
                <a:gd name="T8" fmla="*/ 0 w 1189"/>
                <a:gd name="T9" fmla="*/ 1 h 2201"/>
                <a:gd name="T10" fmla="*/ 0 w 1189"/>
                <a:gd name="T11" fmla="*/ 1 h 2201"/>
                <a:gd name="T12" fmla="*/ 0 w 1189"/>
                <a:gd name="T13" fmla="*/ 1 h 2201"/>
                <a:gd name="T14" fmla="*/ 0 w 1189"/>
                <a:gd name="T15" fmla="*/ 1 h 2201"/>
                <a:gd name="T16" fmla="*/ 0 w 1189"/>
                <a:gd name="T17" fmla="*/ 1 h 2201"/>
                <a:gd name="T18" fmla="*/ 0 w 1189"/>
                <a:gd name="T19" fmla="*/ 1 h 2201"/>
                <a:gd name="T20" fmla="*/ 0 w 1189"/>
                <a:gd name="T21" fmla="*/ 1 h 2201"/>
                <a:gd name="T22" fmla="*/ 0 w 1189"/>
                <a:gd name="T23" fmla="*/ 1 h 2201"/>
                <a:gd name="T24" fmla="*/ 0 w 1189"/>
                <a:gd name="T25" fmla="*/ 1 h 2201"/>
                <a:gd name="T26" fmla="*/ 0 w 1189"/>
                <a:gd name="T27" fmla="*/ 1 h 2201"/>
                <a:gd name="T28" fmla="*/ 0 w 1189"/>
                <a:gd name="T29" fmla="*/ 1 h 2201"/>
                <a:gd name="T30" fmla="*/ 0 w 1189"/>
                <a:gd name="T31" fmla="*/ 1 h 2201"/>
                <a:gd name="T32" fmla="*/ 0 w 1189"/>
                <a:gd name="T33" fmla="*/ 1 h 2201"/>
                <a:gd name="T34" fmla="*/ 0 w 1189"/>
                <a:gd name="T35" fmla="*/ 1 h 2201"/>
                <a:gd name="T36" fmla="*/ 0 w 1189"/>
                <a:gd name="T37" fmla="*/ 1 h 2201"/>
                <a:gd name="T38" fmla="*/ 0 w 1189"/>
                <a:gd name="T39" fmla="*/ 1 h 2201"/>
                <a:gd name="T40" fmla="*/ 0 w 1189"/>
                <a:gd name="T41" fmla="*/ 1 h 2201"/>
                <a:gd name="T42" fmla="*/ 0 w 1189"/>
                <a:gd name="T43" fmla="*/ 1 h 2201"/>
                <a:gd name="T44" fmla="*/ 0 w 1189"/>
                <a:gd name="T45" fmla="*/ 1 h 2201"/>
                <a:gd name="T46" fmla="*/ 0 w 1189"/>
                <a:gd name="T47" fmla="*/ 1 h 2201"/>
                <a:gd name="T48" fmla="*/ 0 w 1189"/>
                <a:gd name="T49" fmla="*/ 1 h 2201"/>
                <a:gd name="T50" fmla="*/ 0 w 1189"/>
                <a:gd name="T51" fmla="*/ 1 h 2201"/>
                <a:gd name="T52" fmla="*/ 0 w 1189"/>
                <a:gd name="T53" fmla="*/ 1 h 2201"/>
                <a:gd name="T54" fmla="*/ 0 w 1189"/>
                <a:gd name="T55" fmla="*/ 1 h 2201"/>
                <a:gd name="T56" fmla="*/ 0 w 1189"/>
                <a:gd name="T57" fmla="*/ 1 h 2201"/>
                <a:gd name="T58" fmla="*/ 0 w 1189"/>
                <a:gd name="T59" fmla="*/ 1 h 2201"/>
                <a:gd name="T60" fmla="*/ 0 w 1189"/>
                <a:gd name="T61" fmla="*/ 1 h 2201"/>
                <a:gd name="T62" fmla="*/ 0 w 1189"/>
                <a:gd name="T63" fmla="*/ 1 h 2201"/>
                <a:gd name="T64" fmla="*/ 0 w 1189"/>
                <a:gd name="T65" fmla="*/ 1 h 2201"/>
                <a:gd name="T66" fmla="*/ 0 w 1189"/>
                <a:gd name="T67" fmla="*/ 1 h 2201"/>
                <a:gd name="T68" fmla="*/ 0 w 1189"/>
                <a:gd name="T69" fmla="*/ 1 h 2201"/>
                <a:gd name="T70" fmla="*/ 0 w 1189"/>
                <a:gd name="T71" fmla="*/ 1 h 2201"/>
                <a:gd name="T72" fmla="*/ 0 w 1189"/>
                <a:gd name="T73" fmla="*/ 1 h 2201"/>
                <a:gd name="T74" fmla="*/ 0 w 1189"/>
                <a:gd name="T75" fmla="*/ 1 h 2201"/>
                <a:gd name="T76" fmla="*/ 0 w 1189"/>
                <a:gd name="T77" fmla="*/ 1 h 2201"/>
                <a:gd name="T78" fmla="*/ 0 w 1189"/>
                <a:gd name="T79" fmla="*/ 1 h 22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89"/>
                <a:gd name="T121" fmla="*/ 0 h 2201"/>
                <a:gd name="T122" fmla="*/ 1189 w 1189"/>
                <a:gd name="T123" fmla="*/ 2201 h 220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89" h="2201">
                  <a:moveTo>
                    <a:pt x="795" y="15"/>
                  </a:moveTo>
                  <a:lnTo>
                    <a:pt x="768" y="72"/>
                  </a:lnTo>
                  <a:lnTo>
                    <a:pt x="759" y="141"/>
                  </a:lnTo>
                  <a:lnTo>
                    <a:pt x="774" y="333"/>
                  </a:lnTo>
                  <a:lnTo>
                    <a:pt x="844" y="831"/>
                  </a:lnTo>
                  <a:lnTo>
                    <a:pt x="911" y="1380"/>
                  </a:lnTo>
                  <a:lnTo>
                    <a:pt x="1092" y="897"/>
                  </a:lnTo>
                  <a:lnTo>
                    <a:pt x="1120" y="787"/>
                  </a:lnTo>
                  <a:lnTo>
                    <a:pt x="1126" y="726"/>
                  </a:lnTo>
                  <a:lnTo>
                    <a:pt x="1105" y="720"/>
                  </a:lnTo>
                  <a:lnTo>
                    <a:pt x="1092" y="677"/>
                  </a:lnTo>
                  <a:lnTo>
                    <a:pt x="1071" y="629"/>
                  </a:lnTo>
                  <a:lnTo>
                    <a:pt x="1008" y="561"/>
                  </a:lnTo>
                  <a:lnTo>
                    <a:pt x="932" y="635"/>
                  </a:lnTo>
                  <a:lnTo>
                    <a:pt x="879" y="768"/>
                  </a:lnTo>
                  <a:lnTo>
                    <a:pt x="905" y="663"/>
                  </a:lnTo>
                  <a:lnTo>
                    <a:pt x="953" y="572"/>
                  </a:lnTo>
                  <a:lnTo>
                    <a:pt x="1016" y="490"/>
                  </a:lnTo>
                  <a:lnTo>
                    <a:pt x="1076" y="422"/>
                  </a:lnTo>
                  <a:lnTo>
                    <a:pt x="1120" y="388"/>
                  </a:lnTo>
                  <a:lnTo>
                    <a:pt x="1189" y="422"/>
                  </a:lnTo>
                  <a:lnTo>
                    <a:pt x="1139" y="443"/>
                  </a:lnTo>
                  <a:lnTo>
                    <a:pt x="1086" y="485"/>
                  </a:lnTo>
                  <a:lnTo>
                    <a:pt x="1057" y="527"/>
                  </a:lnTo>
                  <a:lnTo>
                    <a:pt x="1097" y="587"/>
                  </a:lnTo>
                  <a:lnTo>
                    <a:pt x="1145" y="686"/>
                  </a:lnTo>
                  <a:lnTo>
                    <a:pt x="1154" y="720"/>
                  </a:lnTo>
                  <a:lnTo>
                    <a:pt x="1189" y="720"/>
                  </a:lnTo>
                  <a:lnTo>
                    <a:pt x="1154" y="760"/>
                  </a:lnTo>
                  <a:lnTo>
                    <a:pt x="1111" y="905"/>
                  </a:lnTo>
                  <a:lnTo>
                    <a:pt x="1042" y="1146"/>
                  </a:lnTo>
                  <a:lnTo>
                    <a:pt x="987" y="1388"/>
                  </a:lnTo>
                  <a:lnTo>
                    <a:pt x="953" y="1540"/>
                  </a:lnTo>
                  <a:lnTo>
                    <a:pt x="987" y="1610"/>
                  </a:lnTo>
                  <a:lnTo>
                    <a:pt x="1023" y="1652"/>
                  </a:lnTo>
                  <a:lnTo>
                    <a:pt x="1042" y="1663"/>
                  </a:lnTo>
                  <a:lnTo>
                    <a:pt x="995" y="1711"/>
                  </a:lnTo>
                  <a:lnTo>
                    <a:pt x="947" y="1754"/>
                  </a:lnTo>
                  <a:lnTo>
                    <a:pt x="890" y="1808"/>
                  </a:lnTo>
                  <a:lnTo>
                    <a:pt x="856" y="1768"/>
                  </a:lnTo>
                  <a:lnTo>
                    <a:pt x="816" y="1747"/>
                  </a:lnTo>
                  <a:lnTo>
                    <a:pt x="759" y="1754"/>
                  </a:lnTo>
                  <a:lnTo>
                    <a:pt x="662" y="1796"/>
                  </a:lnTo>
                  <a:lnTo>
                    <a:pt x="768" y="1726"/>
                  </a:lnTo>
                  <a:lnTo>
                    <a:pt x="822" y="1663"/>
                  </a:lnTo>
                  <a:lnTo>
                    <a:pt x="850" y="1600"/>
                  </a:lnTo>
                  <a:lnTo>
                    <a:pt x="863" y="1526"/>
                  </a:lnTo>
                  <a:lnTo>
                    <a:pt x="863" y="1395"/>
                  </a:lnTo>
                  <a:lnTo>
                    <a:pt x="850" y="1023"/>
                  </a:lnTo>
                  <a:lnTo>
                    <a:pt x="829" y="808"/>
                  </a:lnTo>
                  <a:lnTo>
                    <a:pt x="774" y="464"/>
                  </a:lnTo>
                  <a:lnTo>
                    <a:pt x="711" y="1249"/>
                  </a:lnTo>
                  <a:lnTo>
                    <a:pt x="671" y="1513"/>
                  </a:lnTo>
                  <a:lnTo>
                    <a:pt x="635" y="1760"/>
                  </a:lnTo>
                  <a:lnTo>
                    <a:pt x="614" y="1981"/>
                  </a:lnTo>
                  <a:lnTo>
                    <a:pt x="614" y="2201"/>
                  </a:lnTo>
                  <a:lnTo>
                    <a:pt x="601" y="1975"/>
                  </a:lnTo>
                  <a:lnTo>
                    <a:pt x="609" y="1739"/>
                  </a:lnTo>
                  <a:lnTo>
                    <a:pt x="649" y="1395"/>
                  </a:lnTo>
                  <a:lnTo>
                    <a:pt x="649" y="1201"/>
                  </a:lnTo>
                  <a:lnTo>
                    <a:pt x="671" y="975"/>
                  </a:lnTo>
                  <a:lnTo>
                    <a:pt x="711" y="755"/>
                  </a:lnTo>
                  <a:lnTo>
                    <a:pt x="746" y="519"/>
                  </a:lnTo>
                  <a:lnTo>
                    <a:pt x="753" y="369"/>
                  </a:lnTo>
                  <a:lnTo>
                    <a:pt x="734" y="278"/>
                  </a:lnTo>
                  <a:lnTo>
                    <a:pt x="662" y="192"/>
                  </a:lnTo>
                  <a:lnTo>
                    <a:pt x="601" y="167"/>
                  </a:lnTo>
                  <a:lnTo>
                    <a:pt x="527" y="160"/>
                  </a:lnTo>
                  <a:lnTo>
                    <a:pt x="401" y="304"/>
                  </a:lnTo>
                  <a:lnTo>
                    <a:pt x="512" y="144"/>
                  </a:lnTo>
                  <a:lnTo>
                    <a:pt x="291" y="201"/>
                  </a:lnTo>
                  <a:lnTo>
                    <a:pt x="145" y="160"/>
                  </a:lnTo>
                  <a:lnTo>
                    <a:pt x="0" y="167"/>
                  </a:lnTo>
                  <a:lnTo>
                    <a:pt x="139" y="141"/>
                  </a:lnTo>
                  <a:lnTo>
                    <a:pt x="284" y="160"/>
                  </a:lnTo>
                  <a:lnTo>
                    <a:pt x="360" y="160"/>
                  </a:lnTo>
                  <a:lnTo>
                    <a:pt x="527" y="133"/>
                  </a:lnTo>
                  <a:lnTo>
                    <a:pt x="656" y="49"/>
                  </a:lnTo>
                  <a:lnTo>
                    <a:pt x="801" y="0"/>
                  </a:lnTo>
                  <a:lnTo>
                    <a:pt x="795"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73" name="Freeform 48"/>
            <p:cNvSpPr>
              <a:spLocks/>
            </p:cNvSpPr>
            <p:nvPr/>
          </p:nvSpPr>
          <p:spPr bwMode="auto">
            <a:xfrm>
              <a:off x="2138" y="2596"/>
              <a:ext cx="134" cy="442"/>
            </a:xfrm>
            <a:custGeom>
              <a:avLst/>
              <a:gdLst>
                <a:gd name="T0" fmla="*/ 1 w 268"/>
                <a:gd name="T1" fmla="*/ 0 h 884"/>
                <a:gd name="T2" fmla="*/ 1 w 268"/>
                <a:gd name="T3" fmla="*/ 1 h 884"/>
                <a:gd name="T4" fmla="*/ 1 w 268"/>
                <a:gd name="T5" fmla="*/ 1 h 884"/>
                <a:gd name="T6" fmla="*/ 1 w 268"/>
                <a:gd name="T7" fmla="*/ 1 h 884"/>
                <a:gd name="T8" fmla="*/ 1 w 268"/>
                <a:gd name="T9" fmla="*/ 1 h 884"/>
                <a:gd name="T10" fmla="*/ 1 w 268"/>
                <a:gd name="T11" fmla="*/ 1 h 884"/>
                <a:gd name="T12" fmla="*/ 1 w 268"/>
                <a:gd name="T13" fmla="*/ 1 h 884"/>
                <a:gd name="T14" fmla="*/ 1 w 268"/>
                <a:gd name="T15" fmla="*/ 1 h 884"/>
                <a:gd name="T16" fmla="*/ 1 w 268"/>
                <a:gd name="T17" fmla="*/ 1 h 884"/>
                <a:gd name="T18" fmla="*/ 1 w 268"/>
                <a:gd name="T19" fmla="*/ 1 h 884"/>
                <a:gd name="T20" fmla="*/ 1 w 268"/>
                <a:gd name="T21" fmla="*/ 1 h 884"/>
                <a:gd name="T22" fmla="*/ 1 w 268"/>
                <a:gd name="T23" fmla="*/ 1 h 884"/>
                <a:gd name="T24" fmla="*/ 1 w 268"/>
                <a:gd name="T25" fmla="*/ 1 h 884"/>
                <a:gd name="T26" fmla="*/ 1 w 268"/>
                <a:gd name="T27" fmla="*/ 1 h 884"/>
                <a:gd name="T28" fmla="*/ 1 w 268"/>
                <a:gd name="T29" fmla="*/ 1 h 884"/>
                <a:gd name="T30" fmla="*/ 1 w 268"/>
                <a:gd name="T31" fmla="*/ 1 h 884"/>
                <a:gd name="T32" fmla="*/ 1 w 268"/>
                <a:gd name="T33" fmla="*/ 1 h 884"/>
                <a:gd name="T34" fmla="*/ 1 w 268"/>
                <a:gd name="T35" fmla="*/ 1 h 884"/>
                <a:gd name="T36" fmla="*/ 1 w 268"/>
                <a:gd name="T37" fmla="*/ 1 h 884"/>
                <a:gd name="T38" fmla="*/ 1 w 268"/>
                <a:gd name="T39" fmla="*/ 1 h 884"/>
                <a:gd name="T40" fmla="*/ 1 w 268"/>
                <a:gd name="T41" fmla="*/ 1 h 884"/>
                <a:gd name="T42" fmla="*/ 1 w 268"/>
                <a:gd name="T43" fmla="*/ 1 h 884"/>
                <a:gd name="T44" fmla="*/ 1 w 268"/>
                <a:gd name="T45" fmla="*/ 1 h 884"/>
                <a:gd name="T46" fmla="*/ 1 w 268"/>
                <a:gd name="T47" fmla="*/ 1 h 884"/>
                <a:gd name="T48" fmla="*/ 1 w 268"/>
                <a:gd name="T49" fmla="*/ 1 h 884"/>
                <a:gd name="T50" fmla="*/ 1 w 268"/>
                <a:gd name="T51" fmla="*/ 1 h 884"/>
                <a:gd name="T52" fmla="*/ 1 w 268"/>
                <a:gd name="T53" fmla="*/ 1 h 884"/>
                <a:gd name="T54" fmla="*/ 0 w 268"/>
                <a:gd name="T55" fmla="*/ 1 h 884"/>
                <a:gd name="T56" fmla="*/ 1 w 268"/>
                <a:gd name="T57" fmla="*/ 0 h 884"/>
                <a:gd name="T58" fmla="*/ 1 w 268"/>
                <a:gd name="T59" fmla="*/ 0 h 88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8"/>
                <a:gd name="T91" fmla="*/ 0 h 884"/>
                <a:gd name="T92" fmla="*/ 268 w 268"/>
                <a:gd name="T93" fmla="*/ 884 h 88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8" h="884">
                  <a:moveTo>
                    <a:pt x="13" y="0"/>
                  </a:moveTo>
                  <a:lnTo>
                    <a:pt x="82" y="21"/>
                  </a:lnTo>
                  <a:lnTo>
                    <a:pt x="150" y="92"/>
                  </a:lnTo>
                  <a:lnTo>
                    <a:pt x="201" y="160"/>
                  </a:lnTo>
                  <a:lnTo>
                    <a:pt x="249" y="265"/>
                  </a:lnTo>
                  <a:lnTo>
                    <a:pt x="268" y="352"/>
                  </a:lnTo>
                  <a:lnTo>
                    <a:pt x="255" y="362"/>
                  </a:lnTo>
                  <a:lnTo>
                    <a:pt x="144" y="173"/>
                  </a:lnTo>
                  <a:lnTo>
                    <a:pt x="110" y="230"/>
                  </a:lnTo>
                  <a:lnTo>
                    <a:pt x="116" y="278"/>
                  </a:lnTo>
                  <a:lnTo>
                    <a:pt x="123" y="318"/>
                  </a:lnTo>
                  <a:lnTo>
                    <a:pt x="116" y="333"/>
                  </a:lnTo>
                  <a:lnTo>
                    <a:pt x="144" y="394"/>
                  </a:lnTo>
                  <a:lnTo>
                    <a:pt x="158" y="519"/>
                  </a:lnTo>
                  <a:lnTo>
                    <a:pt x="158" y="643"/>
                  </a:lnTo>
                  <a:lnTo>
                    <a:pt x="167" y="740"/>
                  </a:lnTo>
                  <a:lnTo>
                    <a:pt x="167" y="808"/>
                  </a:lnTo>
                  <a:lnTo>
                    <a:pt x="144" y="884"/>
                  </a:lnTo>
                  <a:lnTo>
                    <a:pt x="150" y="721"/>
                  </a:lnTo>
                  <a:lnTo>
                    <a:pt x="139" y="535"/>
                  </a:lnTo>
                  <a:lnTo>
                    <a:pt x="123" y="400"/>
                  </a:lnTo>
                  <a:lnTo>
                    <a:pt x="89" y="333"/>
                  </a:lnTo>
                  <a:lnTo>
                    <a:pt x="95" y="305"/>
                  </a:lnTo>
                  <a:lnTo>
                    <a:pt x="95" y="251"/>
                  </a:lnTo>
                  <a:lnTo>
                    <a:pt x="110" y="160"/>
                  </a:lnTo>
                  <a:lnTo>
                    <a:pt x="123" y="120"/>
                  </a:lnTo>
                  <a:lnTo>
                    <a:pt x="76" y="71"/>
                  </a:lnTo>
                  <a:lnTo>
                    <a:pt x="0" y="4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74" name="Freeform 49"/>
            <p:cNvSpPr>
              <a:spLocks/>
            </p:cNvSpPr>
            <p:nvPr/>
          </p:nvSpPr>
          <p:spPr bwMode="auto">
            <a:xfrm>
              <a:off x="1735" y="2610"/>
              <a:ext cx="84" cy="41"/>
            </a:xfrm>
            <a:custGeom>
              <a:avLst/>
              <a:gdLst>
                <a:gd name="T0" fmla="*/ 0 w 169"/>
                <a:gd name="T1" fmla="*/ 1 h 82"/>
                <a:gd name="T2" fmla="*/ 0 w 169"/>
                <a:gd name="T3" fmla="*/ 1 h 82"/>
                <a:gd name="T4" fmla="*/ 0 w 169"/>
                <a:gd name="T5" fmla="*/ 1 h 82"/>
                <a:gd name="T6" fmla="*/ 0 w 169"/>
                <a:gd name="T7" fmla="*/ 1 h 82"/>
                <a:gd name="T8" fmla="*/ 0 w 169"/>
                <a:gd name="T9" fmla="*/ 0 h 82"/>
                <a:gd name="T10" fmla="*/ 0 w 169"/>
                <a:gd name="T11" fmla="*/ 1 h 82"/>
                <a:gd name="T12" fmla="*/ 0 w 169"/>
                <a:gd name="T13" fmla="*/ 1 h 82"/>
                <a:gd name="T14" fmla="*/ 0 60000 65536"/>
                <a:gd name="T15" fmla="*/ 0 60000 65536"/>
                <a:gd name="T16" fmla="*/ 0 60000 65536"/>
                <a:gd name="T17" fmla="*/ 0 60000 65536"/>
                <a:gd name="T18" fmla="*/ 0 60000 65536"/>
                <a:gd name="T19" fmla="*/ 0 60000 65536"/>
                <a:gd name="T20" fmla="*/ 0 60000 65536"/>
                <a:gd name="T21" fmla="*/ 0 w 169"/>
                <a:gd name="T22" fmla="*/ 0 h 82"/>
                <a:gd name="T23" fmla="*/ 169 w 169"/>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9" h="82">
                  <a:moveTo>
                    <a:pt x="0" y="13"/>
                  </a:moveTo>
                  <a:lnTo>
                    <a:pt x="116" y="82"/>
                  </a:lnTo>
                  <a:lnTo>
                    <a:pt x="169" y="49"/>
                  </a:lnTo>
                  <a:lnTo>
                    <a:pt x="135" y="21"/>
                  </a:lnTo>
                  <a:lnTo>
                    <a:pt x="74" y="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75" name="Freeform 50"/>
            <p:cNvSpPr>
              <a:spLocks/>
            </p:cNvSpPr>
            <p:nvPr/>
          </p:nvSpPr>
          <p:spPr bwMode="auto">
            <a:xfrm>
              <a:off x="1479" y="2606"/>
              <a:ext cx="300" cy="917"/>
            </a:xfrm>
            <a:custGeom>
              <a:avLst/>
              <a:gdLst>
                <a:gd name="T0" fmla="*/ 1 w 599"/>
                <a:gd name="T1" fmla="*/ 0 h 1835"/>
                <a:gd name="T2" fmla="*/ 1 w 599"/>
                <a:gd name="T3" fmla="*/ 0 h 1835"/>
                <a:gd name="T4" fmla="*/ 1 w 599"/>
                <a:gd name="T5" fmla="*/ 0 h 1835"/>
                <a:gd name="T6" fmla="*/ 1 w 599"/>
                <a:gd name="T7" fmla="*/ 0 h 1835"/>
                <a:gd name="T8" fmla="*/ 1 w 599"/>
                <a:gd name="T9" fmla="*/ 0 h 1835"/>
                <a:gd name="T10" fmla="*/ 1 w 599"/>
                <a:gd name="T11" fmla="*/ 0 h 1835"/>
                <a:gd name="T12" fmla="*/ 1 w 599"/>
                <a:gd name="T13" fmla="*/ 0 h 1835"/>
                <a:gd name="T14" fmla="*/ 1 w 599"/>
                <a:gd name="T15" fmla="*/ 0 h 1835"/>
                <a:gd name="T16" fmla="*/ 1 w 599"/>
                <a:gd name="T17" fmla="*/ 0 h 1835"/>
                <a:gd name="T18" fmla="*/ 1 w 599"/>
                <a:gd name="T19" fmla="*/ 0 h 1835"/>
                <a:gd name="T20" fmla="*/ 1 w 599"/>
                <a:gd name="T21" fmla="*/ 0 h 1835"/>
                <a:gd name="T22" fmla="*/ 1 w 599"/>
                <a:gd name="T23" fmla="*/ 0 h 1835"/>
                <a:gd name="T24" fmla="*/ 1 w 599"/>
                <a:gd name="T25" fmla="*/ 0 h 1835"/>
                <a:gd name="T26" fmla="*/ 0 w 599"/>
                <a:gd name="T27" fmla="*/ 0 h 1835"/>
                <a:gd name="T28" fmla="*/ 0 w 599"/>
                <a:gd name="T29" fmla="*/ 0 h 1835"/>
                <a:gd name="T30" fmla="*/ 1 w 599"/>
                <a:gd name="T31" fmla="*/ 0 h 1835"/>
                <a:gd name="T32" fmla="*/ 1 w 599"/>
                <a:gd name="T33" fmla="*/ 0 h 1835"/>
                <a:gd name="T34" fmla="*/ 1 w 599"/>
                <a:gd name="T35" fmla="*/ 0 h 1835"/>
                <a:gd name="T36" fmla="*/ 1 w 599"/>
                <a:gd name="T37" fmla="*/ 0 h 1835"/>
                <a:gd name="T38" fmla="*/ 1 w 599"/>
                <a:gd name="T39" fmla="*/ 0 h 1835"/>
                <a:gd name="T40" fmla="*/ 1 w 599"/>
                <a:gd name="T41" fmla="*/ 0 h 1835"/>
                <a:gd name="T42" fmla="*/ 1 w 599"/>
                <a:gd name="T43" fmla="*/ 0 h 1835"/>
                <a:gd name="T44" fmla="*/ 1 w 599"/>
                <a:gd name="T45" fmla="*/ 0 h 1835"/>
                <a:gd name="T46" fmla="*/ 1 w 599"/>
                <a:gd name="T47" fmla="*/ 0 h 1835"/>
                <a:gd name="T48" fmla="*/ 1 w 599"/>
                <a:gd name="T49" fmla="*/ 0 h 1835"/>
                <a:gd name="T50" fmla="*/ 1 w 599"/>
                <a:gd name="T51" fmla="*/ 0 h 1835"/>
                <a:gd name="T52" fmla="*/ 1 w 599"/>
                <a:gd name="T53" fmla="*/ 0 h 1835"/>
                <a:gd name="T54" fmla="*/ 1 w 599"/>
                <a:gd name="T55" fmla="*/ 0 h 1835"/>
                <a:gd name="T56" fmla="*/ 1 w 599"/>
                <a:gd name="T57" fmla="*/ 0 h 18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9"/>
                <a:gd name="T88" fmla="*/ 0 h 1835"/>
                <a:gd name="T89" fmla="*/ 599 w 599"/>
                <a:gd name="T90" fmla="*/ 1835 h 18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9" h="1835">
                  <a:moveTo>
                    <a:pt x="512" y="249"/>
                  </a:moveTo>
                  <a:lnTo>
                    <a:pt x="489" y="457"/>
                  </a:lnTo>
                  <a:lnTo>
                    <a:pt x="489" y="747"/>
                  </a:lnTo>
                  <a:lnTo>
                    <a:pt x="496" y="1065"/>
                  </a:lnTo>
                  <a:lnTo>
                    <a:pt x="531" y="1416"/>
                  </a:lnTo>
                  <a:lnTo>
                    <a:pt x="571" y="1690"/>
                  </a:lnTo>
                  <a:lnTo>
                    <a:pt x="599" y="1835"/>
                  </a:lnTo>
                  <a:lnTo>
                    <a:pt x="571" y="1835"/>
                  </a:lnTo>
                  <a:lnTo>
                    <a:pt x="449" y="1637"/>
                  </a:lnTo>
                  <a:lnTo>
                    <a:pt x="310" y="1382"/>
                  </a:lnTo>
                  <a:lnTo>
                    <a:pt x="192" y="1084"/>
                  </a:lnTo>
                  <a:lnTo>
                    <a:pt x="90" y="759"/>
                  </a:lnTo>
                  <a:lnTo>
                    <a:pt x="34" y="483"/>
                  </a:lnTo>
                  <a:lnTo>
                    <a:pt x="0" y="187"/>
                  </a:lnTo>
                  <a:lnTo>
                    <a:pt x="0" y="0"/>
                  </a:lnTo>
                  <a:lnTo>
                    <a:pt x="25" y="306"/>
                  </a:lnTo>
                  <a:lnTo>
                    <a:pt x="69" y="561"/>
                  </a:lnTo>
                  <a:lnTo>
                    <a:pt x="137" y="816"/>
                  </a:lnTo>
                  <a:lnTo>
                    <a:pt x="221" y="1050"/>
                  </a:lnTo>
                  <a:lnTo>
                    <a:pt x="310" y="1272"/>
                  </a:lnTo>
                  <a:lnTo>
                    <a:pt x="405" y="1470"/>
                  </a:lnTo>
                  <a:lnTo>
                    <a:pt x="523" y="1650"/>
                  </a:lnTo>
                  <a:lnTo>
                    <a:pt x="460" y="1346"/>
                  </a:lnTo>
                  <a:lnTo>
                    <a:pt x="441" y="1050"/>
                  </a:lnTo>
                  <a:lnTo>
                    <a:pt x="441" y="740"/>
                  </a:lnTo>
                  <a:lnTo>
                    <a:pt x="460" y="430"/>
                  </a:lnTo>
                  <a:lnTo>
                    <a:pt x="489" y="257"/>
                  </a:lnTo>
                  <a:lnTo>
                    <a:pt x="512" y="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76" name="Freeform 51"/>
            <p:cNvSpPr>
              <a:spLocks/>
            </p:cNvSpPr>
            <p:nvPr/>
          </p:nvSpPr>
          <p:spPr bwMode="auto">
            <a:xfrm>
              <a:off x="1283" y="2954"/>
              <a:ext cx="496" cy="639"/>
            </a:xfrm>
            <a:custGeom>
              <a:avLst/>
              <a:gdLst>
                <a:gd name="T0" fmla="*/ 1 w 990"/>
                <a:gd name="T1" fmla="*/ 1 h 1277"/>
                <a:gd name="T2" fmla="*/ 1 w 990"/>
                <a:gd name="T3" fmla="*/ 1 h 1277"/>
                <a:gd name="T4" fmla="*/ 1 w 990"/>
                <a:gd name="T5" fmla="*/ 1 h 1277"/>
                <a:gd name="T6" fmla="*/ 1 w 990"/>
                <a:gd name="T7" fmla="*/ 1 h 1277"/>
                <a:gd name="T8" fmla="*/ 1 w 990"/>
                <a:gd name="T9" fmla="*/ 1 h 1277"/>
                <a:gd name="T10" fmla="*/ 1 w 990"/>
                <a:gd name="T11" fmla="*/ 1 h 1277"/>
                <a:gd name="T12" fmla="*/ 1 w 990"/>
                <a:gd name="T13" fmla="*/ 1 h 1277"/>
                <a:gd name="T14" fmla="*/ 1 w 990"/>
                <a:gd name="T15" fmla="*/ 1 h 1277"/>
                <a:gd name="T16" fmla="*/ 1 w 990"/>
                <a:gd name="T17" fmla="*/ 1 h 1277"/>
                <a:gd name="T18" fmla="*/ 0 w 990"/>
                <a:gd name="T19" fmla="*/ 1 h 1277"/>
                <a:gd name="T20" fmla="*/ 1 w 990"/>
                <a:gd name="T21" fmla="*/ 1 h 1277"/>
                <a:gd name="T22" fmla="*/ 1 w 990"/>
                <a:gd name="T23" fmla="*/ 1 h 1277"/>
                <a:gd name="T24" fmla="*/ 1 w 990"/>
                <a:gd name="T25" fmla="*/ 0 h 1277"/>
                <a:gd name="T26" fmla="*/ 1 w 990"/>
                <a:gd name="T27" fmla="*/ 1 h 1277"/>
                <a:gd name="T28" fmla="*/ 1 w 990"/>
                <a:gd name="T29" fmla="*/ 1 h 1277"/>
                <a:gd name="T30" fmla="*/ 1 w 990"/>
                <a:gd name="T31" fmla="*/ 1 h 1277"/>
                <a:gd name="T32" fmla="*/ 1 w 990"/>
                <a:gd name="T33" fmla="*/ 1 h 1277"/>
                <a:gd name="T34" fmla="*/ 1 w 990"/>
                <a:gd name="T35" fmla="*/ 1 h 1277"/>
                <a:gd name="T36" fmla="*/ 1 w 990"/>
                <a:gd name="T37" fmla="*/ 1 h 1277"/>
                <a:gd name="T38" fmla="*/ 1 w 990"/>
                <a:gd name="T39" fmla="*/ 1 h 1277"/>
                <a:gd name="T40" fmla="*/ 1 w 990"/>
                <a:gd name="T41" fmla="*/ 1 h 1277"/>
                <a:gd name="T42" fmla="*/ 1 w 990"/>
                <a:gd name="T43" fmla="*/ 1 h 1277"/>
                <a:gd name="T44" fmla="*/ 1 w 990"/>
                <a:gd name="T45" fmla="*/ 1 h 1277"/>
                <a:gd name="T46" fmla="*/ 1 w 990"/>
                <a:gd name="T47" fmla="*/ 1 h 1277"/>
                <a:gd name="T48" fmla="*/ 1 w 990"/>
                <a:gd name="T49" fmla="*/ 1 h 1277"/>
                <a:gd name="T50" fmla="*/ 1 w 990"/>
                <a:gd name="T51" fmla="*/ 1 h 1277"/>
                <a:gd name="T52" fmla="*/ 1 w 990"/>
                <a:gd name="T53" fmla="*/ 1 h 1277"/>
                <a:gd name="T54" fmla="*/ 1 w 990"/>
                <a:gd name="T55" fmla="*/ 1 h 1277"/>
                <a:gd name="T56" fmla="*/ 1 w 990"/>
                <a:gd name="T57" fmla="*/ 1 h 1277"/>
                <a:gd name="T58" fmla="*/ 1 w 990"/>
                <a:gd name="T59" fmla="*/ 1 h 12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90"/>
                <a:gd name="T91" fmla="*/ 0 h 1277"/>
                <a:gd name="T92" fmla="*/ 990 w 990"/>
                <a:gd name="T93" fmla="*/ 1277 h 12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90" h="1277">
                  <a:moveTo>
                    <a:pt x="300" y="542"/>
                  </a:moveTo>
                  <a:lnTo>
                    <a:pt x="313" y="534"/>
                  </a:lnTo>
                  <a:lnTo>
                    <a:pt x="463" y="703"/>
                  </a:lnTo>
                  <a:lnTo>
                    <a:pt x="463" y="576"/>
                  </a:lnTo>
                  <a:lnTo>
                    <a:pt x="429" y="439"/>
                  </a:lnTo>
                  <a:lnTo>
                    <a:pt x="429" y="359"/>
                  </a:lnTo>
                  <a:lnTo>
                    <a:pt x="368" y="394"/>
                  </a:lnTo>
                  <a:lnTo>
                    <a:pt x="334" y="310"/>
                  </a:lnTo>
                  <a:lnTo>
                    <a:pt x="129" y="228"/>
                  </a:lnTo>
                  <a:lnTo>
                    <a:pt x="0" y="124"/>
                  </a:lnTo>
                  <a:lnTo>
                    <a:pt x="95" y="175"/>
                  </a:lnTo>
                  <a:lnTo>
                    <a:pt x="376" y="135"/>
                  </a:lnTo>
                  <a:lnTo>
                    <a:pt x="294" y="0"/>
                  </a:lnTo>
                  <a:lnTo>
                    <a:pt x="412" y="59"/>
                  </a:lnTo>
                  <a:lnTo>
                    <a:pt x="481" y="59"/>
                  </a:lnTo>
                  <a:lnTo>
                    <a:pt x="627" y="470"/>
                  </a:lnTo>
                  <a:lnTo>
                    <a:pt x="745" y="757"/>
                  </a:lnTo>
                  <a:lnTo>
                    <a:pt x="844" y="926"/>
                  </a:lnTo>
                  <a:lnTo>
                    <a:pt x="990" y="1137"/>
                  </a:lnTo>
                  <a:lnTo>
                    <a:pt x="887" y="1137"/>
                  </a:lnTo>
                  <a:lnTo>
                    <a:pt x="887" y="1249"/>
                  </a:lnTo>
                  <a:lnTo>
                    <a:pt x="840" y="1277"/>
                  </a:lnTo>
                  <a:lnTo>
                    <a:pt x="874" y="1236"/>
                  </a:lnTo>
                  <a:lnTo>
                    <a:pt x="874" y="1137"/>
                  </a:lnTo>
                  <a:lnTo>
                    <a:pt x="675" y="863"/>
                  </a:lnTo>
                  <a:lnTo>
                    <a:pt x="399" y="774"/>
                  </a:lnTo>
                  <a:lnTo>
                    <a:pt x="475" y="791"/>
                  </a:lnTo>
                  <a:lnTo>
                    <a:pt x="304" y="559"/>
                  </a:lnTo>
                  <a:lnTo>
                    <a:pt x="300" y="5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77" name="Freeform 52"/>
            <p:cNvSpPr>
              <a:spLocks/>
            </p:cNvSpPr>
            <p:nvPr/>
          </p:nvSpPr>
          <p:spPr bwMode="auto">
            <a:xfrm>
              <a:off x="1221" y="2483"/>
              <a:ext cx="309" cy="562"/>
            </a:xfrm>
            <a:custGeom>
              <a:avLst/>
              <a:gdLst>
                <a:gd name="T0" fmla="*/ 1 w 618"/>
                <a:gd name="T1" fmla="*/ 0 h 1126"/>
                <a:gd name="T2" fmla="*/ 1 w 618"/>
                <a:gd name="T3" fmla="*/ 0 h 1126"/>
                <a:gd name="T4" fmla="*/ 1 w 618"/>
                <a:gd name="T5" fmla="*/ 0 h 1126"/>
                <a:gd name="T6" fmla="*/ 1 w 618"/>
                <a:gd name="T7" fmla="*/ 0 h 1126"/>
                <a:gd name="T8" fmla="*/ 1 w 618"/>
                <a:gd name="T9" fmla="*/ 0 h 1126"/>
                <a:gd name="T10" fmla="*/ 1 w 618"/>
                <a:gd name="T11" fmla="*/ 0 h 1126"/>
                <a:gd name="T12" fmla="*/ 1 w 618"/>
                <a:gd name="T13" fmla="*/ 0 h 1126"/>
                <a:gd name="T14" fmla="*/ 1 w 618"/>
                <a:gd name="T15" fmla="*/ 0 h 1126"/>
                <a:gd name="T16" fmla="*/ 1 w 618"/>
                <a:gd name="T17" fmla="*/ 0 h 1126"/>
                <a:gd name="T18" fmla="*/ 1 w 618"/>
                <a:gd name="T19" fmla="*/ 0 h 1126"/>
                <a:gd name="T20" fmla="*/ 1 w 618"/>
                <a:gd name="T21" fmla="*/ 0 h 1126"/>
                <a:gd name="T22" fmla="*/ 1 w 618"/>
                <a:gd name="T23" fmla="*/ 0 h 1126"/>
                <a:gd name="T24" fmla="*/ 1 w 618"/>
                <a:gd name="T25" fmla="*/ 0 h 1126"/>
                <a:gd name="T26" fmla="*/ 1 w 618"/>
                <a:gd name="T27" fmla="*/ 0 h 1126"/>
                <a:gd name="T28" fmla="*/ 1 w 618"/>
                <a:gd name="T29" fmla="*/ 0 h 1126"/>
                <a:gd name="T30" fmla="*/ 1 w 618"/>
                <a:gd name="T31" fmla="*/ 0 h 1126"/>
                <a:gd name="T32" fmla="*/ 1 w 618"/>
                <a:gd name="T33" fmla="*/ 0 h 1126"/>
                <a:gd name="T34" fmla="*/ 1 w 618"/>
                <a:gd name="T35" fmla="*/ 0 h 1126"/>
                <a:gd name="T36" fmla="*/ 1 w 618"/>
                <a:gd name="T37" fmla="*/ 0 h 1126"/>
                <a:gd name="T38" fmla="*/ 1 w 618"/>
                <a:gd name="T39" fmla="*/ 0 h 1126"/>
                <a:gd name="T40" fmla="*/ 1 w 618"/>
                <a:gd name="T41" fmla="*/ 0 h 1126"/>
                <a:gd name="T42" fmla="*/ 1 w 618"/>
                <a:gd name="T43" fmla="*/ 0 h 1126"/>
                <a:gd name="T44" fmla="*/ 1 w 618"/>
                <a:gd name="T45" fmla="*/ 0 h 1126"/>
                <a:gd name="T46" fmla="*/ 1 w 618"/>
                <a:gd name="T47" fmla="*/ 0 h 1126"/>
                <a:gd name="T48" fmla="*/ 1 w 618"/>
                <a:gd name="T49" fmla="*/ 0 h 1126"/>
                <a:gd name="T50" fmla="*/ 1 w 618"/>
                <a:gd name="T51" fmla="*/ 0 h 1126"/>
                <a:gd name="T52" fmla="*/ 0 w 618"/>
                <a:gd name="T53" fmla="*/ 0 h 1126"/>
                <a:gd name="T54" fmla="*/ 1 w 618"/>
                <a:gd name="T55" fmla="*/ 0 h 1126"/>
                <a:gd name="T56" fmla="*/ 1 w 618"/>
                <a:gd name="T57" fmla="*/ 0 h 1126"/>
                <a:gd name="T58" fmla="*/ 1 w 618"/>
                <a:gd name="T59" fmla="*/ 0 h 1126"/>
                <a:gd name="T60" fmla="*/ 1 w 618"/>
                <a:gd name="T61" fmla="*/ 0 h 1126"/>
                <a:gd name="T62" fmla="*/ 1 w 618"/>
                <a:gd name="T63" fmla="*/ 0 h 1126"/>
                <a:gd name="T64" fmla="*/ 1 w 618"/>
                <a:gd name="T65" fmla="*/ 0 h 1126"/>
                <a:gd name="T66" fmla="*/ 1 w 618"/>
                <a:gd name="T67" fmla="*/ 0 h 1126"/>
                <a:gd name="T68" fmla="*/ 1 w 618"/>
                <a:gd name="T69" fmla="*/ 0 h 1126"/>
                <a:gd name="T70" fmla="*/ 1 w 618"/>
                <a:gd name="T71" fmla="*/ 0 h 1126"/>
                <a:gd name="T72" fmla="*/ 1 w 618"/>
                <a:gd name="T73" fmla="*/ 0 h 1126"/>
                <a:gd name="T74" fmla="*/ 1 w 618"/>
                <a:gd name="T75" fmla="*/ 0 h 1126"/>
                <a:gd name="T76" fmla="*/ 1 w 618"/>
                <a:gd name="T77" fmla="*/ 0 h 1126"/>
                <a:gd name="T78" fmla="*/ 1 w 618"/>
                <a:gd name="T79" fmla="*/ 0 h 1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18"/>
                <a:gd name="T121" fmla="*/ 0 h 1126"/>
                <a:gd name="T122" fmla="*/ 618 w 618"/>
                <a:gd name="T123" fmla="*/ 1126 h 1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18" h="1126">
                  <a:moveTo>
                    <a:pt x="618" y="6"/>
                  </a:moveTo>
                  <a:lnTo>
                    <a:pt x="565" y="82"/>
                  </a:lnTo>
                  <a:lnTo>
                    <a:pt x="530" y="152"/>
                  </a:lnTo>
                  <a:lnTo>
                    <a:pt x="519" y="228"/>
                  </a:lnTo>
                  <a:lnTo>
                    <a:pt x="513" y="327"/>
                  </a:lnTo>
                  <a:lnTo>
                    <a:pt x="492" y="177"/>
                  </a:lnTo>
                  <a:lnTo>
                    <a:pt x="441" y="287"/>
                  </a:lnTo>
                  <a:lnTo>
                    <a:pt x="424" y="388"/>
                  </a:lnTo>
                  <a:lnTo>
                    <a:pt x="424" y="493"/>
                  </a:lnTo>
                  <a:lnTo>
                    <a:pt x="452" y="664"/>
                  </a:lnTo>
                  <a:lnTo>
                    <a:pt x="500" y="802"/>
                  </a:lnTo>
                  <a:lnTo>
                    <a:pt x="570" y="962"/>
                  </a:lnTo>
                  <a:lnTo>
                    <a:pt x="471" y="821"/>
                  </a:lnTo>
                  <a:lnTo>
                    <a:pt x="399" y="681"/>
                  </a:lnTo>
                  <a:lnTo>
                    <a:pt x="346" y="534"/>
                  </a:lnTo>
                  <a:lnTo>
                    <a:pt x="312" y="388"/>
                  </a:lnTo>
                  <a:lnTo>
                    <a:pt x="300" y="489"/>
                  </a:lnTo>
                  <a:lnTo>
                    <a:pt x="308" y="622"/>
                  </a:lnTo>
                  <a:lnTo>
                    <a:pt x="342" y="762"/>
                  </a:lnTo>
                  <a:lnTo>
                    <a:pt x="382" y="896"/>
                  </a:lnTo>
                  <a:lnTo>
                    <a:pt x="213" y="622"/>
                  </a:lnTo>
                  <a:lnTo>
                    <a:pt x="183" y="622"/>
                  </a:lnTo>
                  <a:lnTo>
                    <a:pt x="200" y="762"/>
                  </a:lnTo>
                  <a:lnTo>
                    <a:pt x="264" y="954"/>
                  </a:lnTo>
                  <a:lnTo>
                    <a:pt x="352" y="1126"/>
                  </a:lnTo>
                  <a:lnTo>
                    <a:pt x="317" y="1126"/>
                  </a:lnTo>
                  <a:lnTo>
                    <a:pt x="0" y="787"/>
                  </a:lnTo>
                  <a:lnTo>
                    <a:pt x="232" y="962"/>
                  </a:lnTo>
                  <a:lnTo>
                    <a:pt x="154" y="821"/>
                  </a:lnTo>
                  <a:lnTo>
                    <a:pt x="114" y="686"/>
                  </a:lnTo>
                  <a:lnTo>
                    <a:pt x="106" y="588"/>
                  </a:lnTo>
                  <a:lnTo>
                    <a:pt x="179" y="498"/>
                  </a:lnTo>
                  <a:lnTo>
                    <a:pt x="260" y="377"/>
                  </a:lnTo>
                  <a:lnTo>
                    <a:pt x="312" y="293"/>
                  </a:lnTo>
                  <a:lnTo>
                    <a:pt x="399" y="276"/>
                  </a:lnTo>
                  <a:lnTo>
                    <a:pt x="407" y="181"/>
                  </a:lnTo>
                  <a:lnTo>
                    <a:pt x="500" y="31"/>
                  </a:lnTo>
                  <a:lnTo>
                    <a:pt x="587" y="0"/>
                  </a:lnTo>
                  <a:lnTo>
                    <a:pt x="61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78" name="Freeform 53"/>
            <p:cNvSpPr>
              <a:spLocks/>
            </p:cNvSpPr>
            <p:nvPr/>
          </p:nvSpPr>
          <p:spPr bwMode="auto">
            <a:xfrm>
              <a:off x="1202" y="2776"/>
              <a:ext cx="81" cy="244"/>
            </a:xfrm>
            <a:custGeom>
              <a:avLst/>
              <a:gdLst>
                <a:gd name="T0" fmla="*/ 0 w 164"/>
                <a:gd name="T1" fmla="*/ 0 h 486"/>
                <a:gd name="T2" fmla="*/ 0 w 164"/>
                <a:gd name="T3" fmla="*/ 1 h 486"/>
                <a:gd name="T4" fmla="*/ 0 w 164"/>
                <a:gd name="T5" fmla="*/ 1 h 486"/>
                <a:gd name="T6" fmla="*/ 0 w 164"/>
                <a:gd name="T7" fmla="*/ 1 h 486"/>
                <a:gd name="T8" fmla="*/ 0 w 164"/>
                <a:gd name="T9" fmla="*/ 1 h 486"/>
                <a:gd name="T10" fmla="*/ 0 w 164"/>
                <a:gd name="T11" fmla="*/ 1 h 486"/>
                <a:gd name="T12" fmla="*/ 0 w 164"/>
                <a:gd name="T13" fmla="*/ 1 h 486"/>
                <a:gd name="T14" fmla="*/ 0 w 164"/>
                <a:gd name="T15" fmla="*/ 1 h 486"/>
                <a:gd name="T16" fmla="*/ 0 w 164"/>
                <a:gd name="T17" fmla="*/ 1 h 486"/>
                <a:gd name="T18" fmla="*/ 0 w 164"/>
                <a:gd name="T19" fmla="*/ 0 h 486"/>
                <a:gd name="T20" fmla="*/ 0 w 164"/>
                <a:gd name="T21" fmla="*/ 0 h 4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
                <a:gd name="T34" fmla="*/ 0 h 486"/>
                <a:gd name="T35" fmla="*/ 164 w 164"/>
                <a:gd name="T36" fmla="*/ 486 h 4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 h="486">
                  <a:moveTo>
                    <a:pt x="154" y="0"/>
                  </a:moveTo>
                  <a:lnTo>
                    <a:pt x="78" y="85"/>
                  </a:lnTo>
                  <a:lnTo>
                    <a:pt x="0" y="203"/>
                  </a:lnTo>
                  <a:lnTo>
                    <a:pt x="6" y="268"/>
                  </a:lnTo>
                  <a:lnTo>
                    <a:pt x="82" y="384"/>
                  </a:lnTo>
                  <a:lnTo>
                    <a:pt x="164" y="486"/>
                  </a:lnTo>
                  <a:lnTo>
                    <a:pt x="95" y="355"/>
                  </a:lnTo>
                  <a:lnTo>
                    <a:pt x="82" y="228"/>
                  </a:lnTo>
                  <a:lnTo>
                    <a:pt x="164" y="59"/>
                  </a:ln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79" name="Freeform 54"/>
            <p:cNvSpPr>
              <a:spLocks/>
            </p:cNvSpPr>
            <p:nvPr/>
          </p:nvSpPr>
          <p:spPr bwMode="auto">
            <a:xfrm>
              <a:off x="888" y="2900"/>
              <a:ext cx="308" cy="303"/>
            </a:xfrm>
            <a:custGeom>
              <a:avLst/>
              <a:gdLst>
                <a:gd name="T0" fmla="*/ 1 w 616"/>
                <a:gd name="T1" fmla="*/ 0 h 606"/>
                <a:gd name="T2" fmla="*/ 1 w 616"/>
                <a:gd name="T3" fmla="*/ 1 h 606"/>
                <a:gd name="T4" fmla="*/ 1 w 616"/>
                <a:gd name="T5" fmla="*/ 1 h 606"/>
                <a:gd name="T6" fmla="*/ 1 w 616"/>
                <a:gd name="T7" fmla="*/ 1 h 606"/>
                <a:gd name="T8" fmla="*/ 1 w 616"/>
                <a:gd name="T9" fmla="*/ 1 h 606"/>
                <a:gd name="T10" fmla="*/ 1 w 616"/>
                <a:gd name="T11" fmla="*/ 1 h 606"/>
                <a:gd name="T12" fmla="*/ 1 w 616"/>
                <a:gd name="T13" fmla="*/ 1 h 606"/>
                <a:gd name="T14" fmla="*/ 1 w 616"/>
                <a:gd name="T15" fmla="*/ 1 h 606"/>
                <a:gd name="T16" fmla="*/ 1 w 616"/>
                <a:gd name="T17" fmla="*/ 1 h 606"/>
                <a:gd name="T18" fmla="*/ 1 w 616"/>
                <a:gd name="T19" fmla="*/ 1 h 606"/>
                <a:gd name="T20" fmla="*/ 1 w 616"/>
                <a:gd name="T21" fmla="*/ 1 h 606"/>
                <a:gd name="T22" fmla="*/ 1 w 616"/>
                <a:gd name="T23" fmla="*/ 1 h 606"/>
                <a:gd name="T24" fmla="*/ 1 w 616"/>
                <a:gd name="T25" fmla="*/ 1 h 606"/>
                <a:gd name="T26" fmla="*/ 1 w 616"/>
                <a:gd name="T27" fmla="*/ 1 h 606"/>
                <a:gd name="T28" fmla="*/ 1 w 616"/>
                <a:gd name="T29" fmla="*/ 1 h 606"/>
                <a:gd name="T30" fmla="*/ 0 w 616"/>
                <a:gd name="T31" fmla="*/ 1 h 606"/>
                <a:gd name="T32" fmla="*/ 1 w 616"/>
                <a:gd name="T33" fmla="*/ 1 h 606"/>
                <a:gd name="T34" fmla="*/ 1 w 616"/>
                <a:gd name="T35" fmla="*/ 1 h 606"/>
                <a:gd name="T36" fmla="*/ 1 w 616"/>
                <a:gd name="T37" fmla="*/ 1 h 606"/>
                <a:gd name="T38" fmla="*/ 1 w 616"/>
                <a:gd name="T39" fmla="*/ 1 h 606"/>
                <a:gd name="T40" fmla="*/ 1 w 616"/>
                <a:gd name="T41" fmla="*/ 1 h 606"/>
                <a:gd name="T42" fmla="*/ 1 w 616"/>
                <a:gd name="T43" fmla="*/ 1 h 606"/>
                <a:gd name="T44" fmla="*/ 1 w 616"/>
                <a:gd name="T45" fmla="*/ 0 h 606"/>
                <a:gd name="T46" fmla="*/ 1 w 616"/>
                <a:gd name="T47" fmla="*/ 0 h 6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16"/>
                <a:gd name="T73" fmla="*/ 0 h 606"/>
                <a:gd name="T74" fmla="*/ 616 w 616"/>
                <a:gd name="T75" fmla="*/ 606 h 6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16" h="606">
                  <a:moveTo>
                    <a:pt x="576" y="0"/>
                  </a:moveTo>
                  <a:lnTo>
                    <a:pt x="576" y="51"/>
                  </a:lnTo>
                  <a:lnTo>
                    <a:pt x="616" y="137"/>
                  </a:lnTo>
                  <a:lnTo>
                    <a:pt x="576" y="119"/>
                  </a:lnTo>
                  <a:lnTo>
                    <a:pt x="534" y="161"/>
                  </a:lnTo>
                  <a:lnTo>
                    <a:pt x="511" y="232"/>
                  </a:lnTo>
                  <a:lnTo>
                    <a:pt x="486" y="355"/>
                  </a:lnTo>
                  <a:lnTo>
                    <a:pt x="486" y="502"/>
                  </a:lnTo>
                  <a:lnTo>
                    <a:pt x="500" y="606"/>
                  </a:lnTo>
                  <a:lnTo>
                    <a:pt x="456" y="513"/>
                  </a:lnTo>
                  <a:lnTo>
                    <a:pt x="405" y="471"/>
                  </a:lnTo>
                  <a:lnTo>
                    <a:pt x="353" y="454"/>
                  </a:lnTo>
                  <a:lnTo>
                    <a:pt x="281" y="454"/>
                  </a:lnTo>
                  <a:lnTo>
                    <a:pt x="190" y="467"/>
                  </a:lnTo>
                  <a:lnTo>
                    <a:pt x="81" y="502"/>
                  </a:lnTo>
                  <a:lnTo>
                    <a:pt x="0" y="547"/>
                  </a:lnTo>
                  <a:lnTo>
                    <a:pt x="59" y="454"/>
                  </a:lnTo>
                  <a:lnTo>
                    <a:pt x="146" y="349"/>
                  </a:lnTo>
                  <a:lnTo>
                    <a:pt x="247" y="260"/>
                  </a:lnTo>
                  <a:lnTo>
                    <a:pt x="382" y="175"/>
                  </a:lnTo>
                  <a:lnTo>
                    <a:pt x="475" y="102"/>
                  </a:lnTo>
                  <a:lnTo>
                    <a:pt x="534" y="38"/>
                  </a:lnTo>
                  <a:lnTo>
                    <a:pt x="5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80" name="Freeform 55"/>
            <p:cNvSpPr>
              <a:spLocks/>
            </p:cNvSpPr>
            <p:nvPr/>
          </p:nvSpPr>
          <p:spPr bwMode="auto">
            <a:xfrm>
              <a:off x="837" y="3007"/>
              <a:ext cx="667" cy="545"/>
            </a:xfrm>
            <a:custGeom>
              <a:avLst/>
              <a:gdLst>
                <a:gd name="T0" fmla="*/ 1 w 1333"/>
                <a:gd name="T1" fmla="*/ 1 h 1089"/>
                <a:gd name="T2" fmla="*/ 1 w 1333"/>
                <a:gd name="T3" fmla="*/ 1 h 1089"/>
                <a:gd name="T4" fmla="*/ 1 w 1333"/>
                <a:gd name="T5" fmla="*/ 1 h 1089"/>
                <a:gd name="T6" fmla="*/ 1 w 1333"/>
                <a:gd name="T7" fmla="*/ 1 h 1089"/>
                <a:gd name="T8" fmla="*/ 1 w 1333"/>
                <a:gd name="T9" fmla="*/ 1 h 1089"/>
                <a:gd name="T10" fmla="*/ 1 w 1333"/>
                <a:gd name="T11" fmla="*/ 1 h 1089"/>
                <a:gd name="T12" fmla="*/ 1 w 1333"/>
                <a:gd name="T13" fmla="*/ 1 h 1089"/>
                <a:gd name="T14" fmla="*/ 1 w 1333"/>
                <a:gd name="T15" fmla="*/ 1 h 1089"/>
                <a:gd name="T16" fmla="*/ 1 w 1333"/>
                <a:gd name="T17" fmla="*/ 1 h 1089"/>
                <a:gd name="T18" fmla="*/ 1 w 1333"/>
                <a:gd name="T19" fmla="*/ 1 h 1089"/>
                <a:gd name="T20" fmla="*/ 1 w 1333"/>
                <a:gd name="T21" fmla="*/ 1 h 1089"/>
                <a:gd name="T22" fmla="*/ 1 w 1333"/>
                <a:gd name="T23" fmla="*/ 1 h 1089"/>
                <a:gd name="T24" fmla="*/ 1 w 1333"/>
                <a:gd name="T25" fmla="*/ 1 h 1089"/>
                <a:gd name="T26" fmla="*/ 1 w 1333"/>
                <a:gd name="T27" fmla="*/ 1 h 1089"/>
                <a:gd name="T28" fmla="*/ 1 w 1333"/>
                <a:gd name="T29" fmla="*/ 1 h 1089"/>
                <a:gd name="T30" fmla="*/ 1 w 1333"/>
                <a:gd name="T31" fmla="*/ 1 h 1089"/>
                <a:gd name="T32" fmla="*/ 1 w 1333"/>
                <a:gd name="T33" fmla="*/ 1 h 1089"/>
                <a:gd name="T34" fmla="*/ 1 w 1333"/>
                <a:gd name="T35" fmla="*/ 1 h 1089"/>
                <a:gd name="T36" fmla="*/ 1 w 1333"/>
                <a:gd name="T37" fmla="*/ 1 h 1089"/>
                <a:gd name="T38" fmla="*/ 1 w 1333"/>
                <a:gd name="T39" fmla="*/ 1 h 1089"/>
                <a:gd name="T40" fmla="*/ 1 w 1333"/>
                <a:gd name="T41" fmla="*/ 1 h 1089"/>
                <a:gd name="T42" fmla="*/ 1 w 1333"/>
                <a:gd name="T43" fmla="*/ 1 h 1089"/>
                <a:gd name="T44" fmla="*/ 1 w 1333"/>
                <a:gd name="T45" fmla="*/ 1 h 1089"/>
                <a:gd name="T46" fmla="*/ 1 w 1333"/>
                <a:gd name="T47" fmla="*/ 1 h 1089"/>
                <a:gd name="T48" fmla="*/ 1 w 1333"/>
                <a:gd name="T49" fmla="*/ 1 h 1089"/>
                <a:gd name="T50" fmla="*/ 1 w 1333"/>
                <a:gd name="T51" fmla="*/ 1 h 1089"/>
                <a:gd name="T52" fmla="*/ 1 w 1333"/>
                <a:gd name="T53" fmla="*/ 1 h 1089"/>
                <a:gd name="T54" fmla="*/ 1 w 1333"/>
                <a:gd name="T55" fmla="*/ 1 h 1089"/>
                <a:gd name="T56" fmla="*/ 0 w 1333"/>
                <a:gd name="T57" fmla="*/ 1 h 1089"/>
                <a:gd name="T58" fmla="*/ 1 w 1333"/>
                <a:gd name="T59" fmla="*/ 1 h 1089"/>
                <a:gd name="T60" fmla="*/ 1 w 1333"/>
                <a:gd name="T61" fmla="*/ 1 h 1089"/>
                <a:gd name="T62" fmla="*/ 1 w 1333"/>
                <a:gd name="T63" fmla="*/ 1 h 1089"/>
                <a:gd name="T64" fmla="*/ 1 w 1333"/>
                <a:gd name="T65" fmla="*/ 1 h 1089"/>
                <a:gd name="T66" fmla="*/ 1 w 1333"/>
                <a:gd name="T67" fmla="*/ 0 h 10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33"/>
                <a:gd name="T103" fmla="*/ 0 h 1089"/>
                <a:gd name="T104" fmla="*/ 1333 w 1333"/>
                <a:gd name="T105" fmla="*/ 1089 h 108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33" h="1089">
                  <a:moveTo>
                    <a:pt x="764" y="0"/>
                  </a:moveTo>
                  <a:lnTo>
                    <a:pt x="823" y="89"/>
                  </a:lnTo>
                  <a:lnTo>
                    <a:pt x="905" y="157"/>
                  </a:lnTo>
                  <a:lnTo>
                    <a:pt x="987" y="203"/>
                  </a:lnTo>
                  <a:lnTo>
                    <a:pt x="1127" y="264"/>
                  </a:lnTo>
                  <a:lnTo>
                    <a:pt x="1205" y="269"/>
                  </a:lnTo>
                  <a:lnTo>
                    <a:pt x="1260" y="228"/>
                  </a:lnTo>
                  <a:lnTo>
                    <a:pt x="1333" y="256"/>
                  </a:lnTo>
                  <a:lnTo>
                    <a:pt x="1226" y="345"/>
                  </a:lnTo>
                  <a:lnTo>
                    <a:pt x="1144" y="439"/>
                  </a:lnTo>
                  <a:lnTo>
                    <a:pt x="1114" y="539"/>
                  </a:lnTo>
                  <a:lnTo>
                    <a:pt x="1015" y="579"/>
                  </a:lnTo>
                  <a:lnTo>
                    <a:pt x="882" y="657"/>
                  </a:lnTo>
                  <a:lnTo>
                    <a:pt x="829" y="657"/>
                  </a:lnTo>
                  <a:lnTo>
                    <a:pt x="833" y="709"/>
                  </a:lnTo>
                  <a:lnTo>
                    <a:pt x="905" y="743"/>
                  </a:lnTo>
                  <a:lnTo>
                    <a:pt x="922" y="796"/>
                  </a:lnTo>
                  <a:lnTo>
                    <a:pt x="892" y="756"/>
                  </a:lnTo>
                  <a:lnTo>
                    <a:pt x="846" y="731"/>
                  </a:lnTo>
                  <a:lnTo>
                    <a:pt x="787" y="726"/>
                  </a:lnTo>
                  <a:lnTo>
                    <a:pt x="682" y="726"/>
                  </a:lnTo>
                  <a:lnTo>
                    <a:pt x="557" y="760"/>
                  </a:lnTo>
                  <a:lnTo>
                    <a:pt x="399" y="866"/>
                  </a:lnTo>
                  <a:lnTo>
                    <a:pt x="399" y="959"/>
                  </a:lnTo>
                  <a:lnTo>
                    <a:pt x="390" y="1024"/>
                  </a:lnTo>
                  <a:lnTo>
                    <a:pt x="418" y="1085"/>
                  </a:lnTo>
                  <a:lnTo>
                    <a:pt x="325" y="1085"/>
                  </a:lnTo>
                  <a:lnTo>
                    <a:pt x="207" y="1054"/>
                  </a:lnTo>
                  <a:lnTo>
                    <a:pt x="182" y="1089"/>
                  </a:lnTo>
                  <a:lnTo>
                    <a:pt x="196" y="1047"/>
                  </a:lnTo>
                  <a:lnTo>
                    <a:pt x="253" y="967"/>
                  </a:lnTo>
                  <a:lnTo>
                    <a:pt x="342" y="885"/>
                  </a:lnTo>
                  <a:lnTo>
                    <a:pt x="424" y="815"/>
                  </a:lnTo>
                  <a:lnTo>
                    <a:pt x="557" y="722"/>
                  </a:lnTo>
                  <a:lnTo>
                    <a:pt x="686" y="667"/>
                  </a:lnTo>
                  <a:lnTo>
                    <a:pt x="639" y="627"/>
                  </a:lnTo>
                  <a:lnTo>
                    <a:pt x="557" y="610"/>
                  </a:lnTo>
                  <a:lnTo>
                    <a:pt x="483" y="596"/>
                  </a:lnTo>
                  <a:lnTo>
                    <a:pt x="430" y="562"/>
                  </a:lnTo>
                  <a:lnTo>
                    <a:pt x="365" y="486"/>
                  </a:lnTo>
                  <a:lnTo>
                    <a:pt x="312" y="435"/>
                  </a:lnTo>
                  <a:lnTo>
                    <a:pt x="243" y="421"/>
                  </a:lnTo>
                  <a:lnTo>
                    <a:pt x="160" y="427"/>
                  </a:lnTo>
                  <a:lnTo>
                    <a:pt x="95" y="452"/>
                  </a:lnTo>
                  <a:lnTo>
                    <a:pt x="150" y="414"/>
                  </a:lnTo>
                  <a:lnTo>
                    <a:pt x="236" y="397"/>
                  </a:lnTo>
                  <a:lnTo>
                    <a:pt x="317" y="404"/>
                  </a:lnTo>
                  <a:lnTo>
                    <a:pt x="393" y="444"/>
                  </a:lnTo>
                  <a:lnTo>
                    <a:pt x="454" y="496"/>
                  </a:lnTo>
                  <a:lnTo>
                    <a:pt x="511" y="515"/>
                  </a:lnTo>
                  <a:lnTo>
                    <a:pt x="601" y="526"/>
                  </a:lnTo>
                  <a:lnTo>
                    <a:pt x="711" y="526"/>
                  </a:lnTo>
                  <a:lnTo>
                    <a:pt x="618" y="452"/>
                  </a:lnTo>
                  <a:lnTo>
                    <a:pt x="511" y="404"/>
                  </a:lnTo>
                  <a:lnTo>
                    <a:pt x="365" y="357"/>
                  </a:lnTo>
                  <a:lnTo>
                    <a:pt x="230" y="340"/>
                  </a:lnTo>
                  <a:lnTo>
                    <a:pt x="112" y="351"/>
                  </a:lnTo>
                  <a:lnTo>
                    <a:pt x="0" y="387"/>
                  </a:lnTo>
                  <a:lnTo>
                    <a:pt x="120" y="328"/>
                  </a:lnTo>
                  <a:lnTo>
                    <a:pt x="260" y="315"/>
                  </a:lnTo>
                  <a:lnTo>
                    <a:pt x="407" y="328"/>
                  </a:lnTo>
                  <a:lnTo>
                    <a:pt x="542" y="363"/>
                  </a:lnTo>
                  <a:lnTo>
                    <a:pt x="682" y="414"/>
                  </a:lnTo>
                  <a:lnTo>
                    <a:pt x="823" y="486"/>
                  </a:lnTo>
                  <a:lnTo>
                    <a:pt x="816" y="302"/>
                  </a:lnTo>
                  <a:lnTo>
                    <a:pt x="793" y="157"/>
                  </a:lnTo>
                  <a:lnTo>
                    <a:pt x="764" y="34"/>
                  </a:lnTo>
                  <a:lnTo>
                    <a:pt x="7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81" name="Freeform 56"/>
            <p:cNvSpPr>
              <a:spLocks/>
            </p:cNvSpPr>
            <p:nvPr/>
          </p:nvSpPr>
          <p:spPr bwMode="auto">
            <a:xfrm>
              <a:off x="722" y="3226"/>
              <a:ext cx="228" cy="334"/>
            </a:xfrm>
            <a:custGeom>
              <a:avLst/>
              <a:gdLst>
                <a:gd name="T0" fmla="*/ 1 w 454"/>
                <a:gd name="T1" fmla="*/ 0 h 669"/>
                <a:gd name="T2" fmla="*/ 1 w 454"/>
                <a:gd name="T3" fmla="*/ 0 h 669"/>
                <a:gd name="T4" fmla="*/ 1 w 454"/>
                <a:gd name="T5" fmla="*/ 0 h 669"/>
                <a:gd name="T6" fmla="*/ 1 w 454"/>
                <a:gd name="T7" fmla="*/ 0 h 669"/>
                <a:gd name="T8" fmla="*/ 0 w 454"/>
                <a:gd name="T9" fmla="*/ 0 h 669"/>
                <a:gd name="T10" fmla="*/ 1 w 454"/>
                <a:gd name="T11" fmla="*/ 0 h 669"/>
                <a:gd name="T12" fmla="*/ 1 w 454"/>
                <a:gd name="T13" fmla="*/ 0 h 669"/>
                <a:gd name="T14" fmla="*/ 1 w 454"/>
                <a:gd name="T15" fmla="*/ 0 h 669"/>
                <a:gd name="T16" fmla="*/ 1 w 454"/>
                <a:gd name="T17" fmla="*/ 0 h 669"/>
                <a:gd name="T18" fmla="*/ 1 w 454"/>
                <a:gd name="T19" fmla="*/ 0 h 669"/>
                <a:gd name="T20" fmla="*/ 1 w 454"/>
                <a:gd name="T21" fmla="*/ 0 h 669"/>
                <a:gd name="T22" fmla="*/ 1 w 454"/>
                <a:gd name="T23" fmla="*/ 0 h 669"/>
                <a:gd name="T24" fmla="*/ 1 w 454"/>
                <a:gd name="T25" fmla="*/ 0 h 669"/>
                <a:gd name="T26" fmla="*/ 1 w 454"/>
                <a:gd name="T27" fmla="*/ 0 h 669"/>
                <a:gd name="T28" fmla="*/ 1 w 454"/>
                <a:gd name="T29" fmla="*/ 0 h 669"/>
                <a:gd name="T30" fmla="*/ 1 w 454"/>
                <a:gd name="T31" fmla="*/ 0 h 669"/>
                <a:gd name="T32" fmla="*/ 1 w 454"/>
                <a:gd name="T33" fmla="*/ 0 h 669"/>
                <a:gd name="T34" fmla="*/ 1 w 454"/>
                <a:gd name="T35" fmla="*/ 0 h 669"/>
                <a:gd name="T36" fmla="*/ 1 w 454"/>
                <a:gd name="T37" fmla="*/ 0 h 669"/>
                <a:gd name="T38" fmla="*/ 1 w 454"/>
                <a:gd name="T39" fmla="*/ 0 h 669"/>
                <a:gd name="T40" fmla="*/ 1 w 454"/>
                <a:gd name="T41" fmla="*/ 0 h 669"/>
                <a:gd name="T42" fmla="*/ 1 w 454"/>
                <a:gd name="T43" fmla="*/ 0 h 669"/>
                <a:gd name="T44" fmla="*/ 1 w 454"/>
                <a:gd name="T45" fmla="*/ 0 h 669"/>
                <a:gd name="T46" fmla="*/ 1 w 454"/>
                <a:gd name="T47" fmla="*/ 0 h 669"/>
                <a:gd name="T48" fmla="*/ 1 w 454"/>
                <a:gd name="T49" fmla="*/ 0 h 669"/>
                <a:gd name="T50" fmla="*/ 1 w 454"/>
                <a:gd name="T51" fmla="*/ 0 h 669"/>
                <a:gd name="T52" fmla="*/ 1 w 454"/>
                <a:gd name="T53" fmla="*/ 0 h 669"/>
                <a:gd name="T54" fmla="*/ 1 w 454"/>
                <a:gd name="T55" fmla="*/ 0 h 669"/>
                <a:gd name="T56" fmla="*/ 1 w 454"/>
                <a:gd name="T57" fmla="*/ 0 h 669"/>
                <a:gd name="T58" fmla="*/ 1 w 454"/>
                <a:gd name="T59" fmla="*/ 0 h 669"/>
                <a:gd name="T60" fmla="*/ 1 w 454"/>
                <a:gd name="T61" fmla="*/ 0 h 669"/>
                <a:gd name="T62" fmla="*/ 1 w 454"/>
                <a:gd name="T63" fmla="*/ 0 h 669"/>
                <a:gd name="T64" fmla="*/ 1 w 454"/>
                <a:gd name="T65" fmla="*/ 0 h 669"/>
                <a:gd name="T66" fmla="*/ 1 w 454"/>
                <a:gd name="T67" fmla="*/ 0 h 669"/>
                <a:gd name="T68" fmla="*/ 1 w 454"/>
                <a:gd name="T69" fmla="*/ 0 h 669"/>
                <a:gd name="T70" fmla="*/ 1 w 454"/>
                <a:gd name="T71" fmla="*/ 0 h 669"/>
                <a:gd name="T72" fmla="*/ 1 w 454"/>
                <a:gd name="T73" fmla="*/ 0 h 6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4"/>
                <a:gd name="T112" fmla="*/ 0 h 669"/>
                <a:gd name="T113" fmla="*/ 454 w 454"/>
                <a:gd name="T114" fmla="*/ 669 h 6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4" h="669">
                  <a:moveTo>
                    <a:pt x="198" y="0"/>
                  </a:moveTo>
                  <a:lnTo>
                    <a:pt x="108" y="72"/>
                  </a:lnTo>
                  <a:lnTo>
                    <a:pt x="40" y="154"/>
                  </a:lnTo>
                  <a:lnTo>
                    <a:pt x="7" y="338"/>
                  </a:lnTo>
                  <a:lnTo>
                    <a:pt x="0" y="500"/>
                  </a:lnTo>
                  <a:lnTo>
                    <a:pt x="44" y="570"/>
                  </a:lnTo>
                  <a:lnTo>
                    <a:pt x="118" y="617"/>
                  </a:lnTo>
                  <a:lnTo>
                    <a:pt x="243" y="606"/>
                  </a:lnTo>
                  <a:lnTo>
                    <a:pt x="374" y="669"/>
                  </a:lnTo>
                  <a:lnTo>
                    <a:pt x="372" y="629"/>
                  </a:lnTo>
                  <a:lnTo>
                    <a:pt x="388" y="568"/>
                  </a:lnTo>
                  <a:lnTo>
                    <a:pt x="422" y="524"/>
                  </a:lnTo>
                  <a:lnTo>
                    <a:pt x="454" y="490"/>
                  </a:lnTo>
                  <a:lnTo>
                    <a:pt x="428" y="498"/>
                  </a:lnTo>
                  <a:lnTo>
                    <a:pt x="428" y="450"/>
                  </a:lnTo>
                  <a:lnTo>
                    <a:pt x="447" y="355"/>
                  </a:lnTo>
                  <a:lnTo>
                    <a:pt x="405" y="334"/>
                  </a:lnTo>
                  <a:lnTo>
                    <a:pt x="228" y="454"/>
                  </a:lnTo>
                  <a:lnTo>
                    <a:pt x="262" y="359"/>
                  </a:lnTo>
                  <a:lnTo>
                    <a:pt x="310" y="300"/>
                  </a:lnTo>
                  <a:lnTo>
                    <a:pt x="255" y="323"/>
                  </a:lnTo>
                  <a:lnTo>
                    <a:pt x="182" y="372"/>
                  </a:lnTo>
                  <a:lnTo>
                    <a:pt x="127" y="408"/>
                  </a:lnTo>
                  <a:lnTo>
                    <a:pt x="140" y="365"/>
                  </a:lnTo>
                  <a:lnTo>
                    <a:pt x="173" y="308"/>
                  </a:lnTo>
                  <a:lnTo>
                    <a:pt x="234" y="245"/>
                  </a:lnTo>
                  <a:lnTo>
                    <a:pt x="289" y="197"/>
                  </a:lnTo>
                  <a:lnTo>
                    <a:pt x="222" y="220"/>
                  </a:lnTo>
                  <a:lnTo>
                    <a:pt x="156" y="258"/>
                  </a:lnTo>
                  <a:lnTo>
                    <a:pt x="93" y="308"/>
                  </a:lnTo>
                  <a:lnTo>
                    <a:pt x="80" y="262"/>
                  </a:lnTo>
                  <a:lnTo>
                    <a:pt x="76" y="201"/>
                  </a:lnTo>
                  <a:lnTo>
                    <a:pt x="83" y="146"/>
                  </a:lnTo>
                  <a:lnTo>
                    <a:pt x="110" y="85"/>
                  </a:lnTo>
                  <a:lnTo>
                    <a:pt x="131" y="55"/>
                  </a:lnTo>
                  <a:lnTo>
                    <a:pt x="19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82" name="Freeform 57"/>
            <p:cNvSpPr>
              <a:spLocks/>
            </p:cNvSpPr>
            <p:nvPr/>
          </p:nvSpPr>
          <p:spPr bwMode="auto">
            <a:xfrm>
              <a:off x="1067" y="3348"/>
              <a:ext cx="391" cy="309"/>
            </a:xfrm>
            <a:custGeom>
              <a:avLst/>
              <a:gdLst>
                <a:gd name="T0" fmla="*/ 0 w 783"/>
                <a:gd name="T1" fmla="*/ 1 h 618"/>
                <a:gd name="T2" fmla="*/ 0 w 783"/>
                <a:gd name="T3" fmla="*/ 1 h 618"/>
                <a:gd name="T4" fmla="*/ 0 w 783"/>
                <a:gd name="T5" fmla="*/ 1 h 618"/>
                <a:gd name="T6" fmla="*/ 0 w 783"/>
                <a:gd name="T7" fmla="*/ 1 h 618"/>
                <a:gd name="T8" fmla="*/ 0 w 783"/>
                <a:gd name="T9" fmla="*/ 1 h 618"/>
                <a:gd name="T10" fmla="*/ 0 w 783"/>
                <a:gd name="T11" fmla="*/ 1 h 618"/>
                <a:gd name="T12" fmla="*/ 0 w 783"/>
                <a:gd name="T13" fmla="*/ 1 h 618"/>
                <a:gd name="T14" fmla="*/ 0 w 783"/>
                <a:gd name="T15" fmla="*/ 1 h 618"/>
                <a:gd name="T16" fmla="*/ 0 w 783"/>
                <a:gd name="T17" fmla="*/ 1 h 618"/>
                <a:gd name="T18" fmla="*/ 0 w 783"/>
                <a:gd name="T19" fmla="*/ 1 h 618"/>
                <a:gd name="T20" fmla="*/ 0 w 783"/>
                <a:gd name="T21" fmla="*/ 1 h 618"/>
                <a:gd name="T22" fmla="*/ 0 w 783"/>
                <a:gd name="T23" fmla="*/ 1 h 618"/>
                <a:gd name="T24" fmla="*/ 0 w 783"/>
                <a:gd name="T25" fmla="*/ 1 h 618"/>
                <a:gd name="T26" fmla="*/ 0 w 783"/>
                <a:gd name="T27" fmla="*/ 1 h 618"/>
                <a:gd name="T28" fmla="*/ 0 w 783"/>
                <a:gd name="T29" fmla="*/ 1 h 618"/>
                <a:gd name="T30" fmla="*/ 0 w 783"/>
                <a:gd name="T31" fmla="*/ 1 h 618"/>
                <a:gd name="T32" fmla="*/ 0 w 783"/>
                <a:gd name="T33" fmla="*/ 1 h 618"/>
                <a:gd name="T34" fmla="*/ 0 w 783"/>
                <a:gd name="T35" fmla="*/ 1 h 618"/>
                <a:gd name="T36" fmla="*/ 0 w 783"/>
                <a:gd name="T37" fmla="*/ 1 h 618"/>
                <a:gd name="T38" fmla="*/ 0 w 783"/>
                <a:gd name="T39" fmla="*/ 1 h 618"/>
                <a:gd name="T40" fmla="*/ 0 w 783"/>
                <a:gd name="T41" fmla="*/ 1 h 618"/>
                <a:gd name="T42" fmla="*/ 0 w 783"/>
                <a:gd name="T43" fmla="*/ 1 h 618"/>
                <a:gd name="T44" fmla="*/ 0 w 783"/>
                <a:gd name="T45" fmla="*/ 1 h 618"/>
                <a:gd name="T46" fmla="*/ 0 w 783"/>
                <a:gd name="T47" fmla="*/ 0 h 618"/>
                <a:gd name="T48" fmla="*/ 0 w 783"/>
                <a:gd name="T49" fmla="*/ 1 h 618"/>
                <a:gd name="T50" fmla="*/ 0 w 783"/>
                <a:gd name="T51" fmla="*/ 1 h 618"/>
                <a:gd name="T52" fmla="*/ 0 w 783"/>
                <a:gd name="T53" fmla="*/ 1 h 618"/>
                <a:gd name="T54" fmla="*/ 0 w 783"/>
                <a:gd name="T55" fmla="*/ 1 h 618"/>
                <a:gd name="T56" fmla="*/ 0 w 783"/>
                <a:gd name="T57" fmla="*/ 1 h 618"/>
                <a:gd name="T58" fmla="*/ 0 w 783"/>
                <a:gd name="T59" fmla="*/ 1 h 618"/>
                <a:gd name="T60" fmla="*/ 0 w 783"/>
                <a:gd name="T61" fmla="*/ 1 h 618"/>
                <a:gd name="T62" fmla="*/ 0 w 783"/>
                <a:gd name="T63" fmla="*/ 1 h 618"/>
                <a:gd name="T64" fmla="*/ 0 w 783"/>
                <a:gd name="T65" fmla="*/ 1 h 618"/>
                <a:gd name="T66" fmla="*/ 0 w 783"/>
                <a:gd name="T67" fmla="*/ 1 h 618"/>
                <a:gd name="T68" fmla="*/ 0 w 783"/>
                <a:gd name="T69" fmla="*/ 1 h 618"/>
                <a:gd name="T70" fmla="*/ 0 w 783"/>
                <a:gd name="T71" fmla="*/ 1 h 618"/>
                <a:gd name="T72" fmla="*/ 0 w 783"/>
                <a:gd name="T73" fmla="*/ 1 h 618"/>
                <a:gd name="T74" fmla="*/ 0 w 783"/>
                <a:gd name="T75" fmla="*/ 1 h 618"/>
                <a:gd name="T76" fmla="*/ 0 w 783"/>
                <a:gd name="T77" fmla="*/ 1 h 618"/>
                <a:gd name="T78" fmla="*/ 0 w 783"/>
                <a:gd name="T79" fmla="*/ 1 h 618"/>
                <a:gd name="T80" fmla="*/ 0 w 783"/>
                <a:gd name="T81" fmla="*/ 1 h 618"/>
                <a:gd name="T82" fmla="*/ 0 w 783"/>
                <a:gd name="T83" fmla="*/ 1 h 618"/>
                <a:gd name="T84" fmla="*/ 0 w 783"/>
                <a:gd name="T85" fmla="*/ 1 h 618"/>
                <a:gd name="T86" fmla="*/ 0 w 783"/>
                <a:gd name="T87" fmla="*/ 1 h 618"/>
                <a:gd name="T88" fmla="*/ 0 w 783"/>
                <a:gd name="T89" fmla="*/ 1 h 618"/>
                <a:gd name="T90" fmla="*/ 0 w 783"/>
                <a:gd name="T91" fmla="*/ 1 h 618"/>
                <a:gd name="T92" fmla="*/ 0 w 783"/>
                <a:gd name="T93" fmla="*/ 1 h 6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83"/>
                <a:gd name="T142" fmla="*/ 0 h 618"/>
                <a:gd name="T143" fmla="*/ 783 w 783"/>
                <a:gd name="T144" fmla="*/ 618 h 61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83" h="618">
                  <a:moveTo>
                    <a:pt x="0" y="393"/>
                  </a:moveTo>
                  <a:lnTo>
                    <a:pt x="53" y="331"/>
                  </a:lnTo>
                  <a:lnTo>
                    <a:pt x="137" y="239"/>
                  </a:lnTo>
                  <a:lnTo>
                    <a:pt x="209" y="188"/>
                  </a:lnTo>
                  <a:lnTo>
                    <a:pt x="291" y="154"/>
                  </a:lnTo>
                  <a:lnTo>
                    <a:pt x="397" y="127"/>
                  </a:lnTo>
                  <a:lnTo>
                    <a:pt x="240" y="188"/>
                  </a:lnTo>
                  <a:lnTo>
                    <a:pt x="188" y="228"/>
                  </a:lnTo>
                  <a:lnTo>
                    <a:pt x="175" y="279"/>
                  </a:lnTo>
                  <a:lnTo>
                    <a:pt x="175" y="329"/>
                  </a:lnTo>
                  <a:lnTo>
                    <a:pt x="188" y="374"/>
                  </a:lnTo>
                  <a:lnTo>
                    <a:pt x="205" y="407"/>
                  </a:lnTo>
                  <a:lnTo>
                    <a:pt x="350" y="433"/>
                  </a:lnTo>
                  <a:lnTo>
                    <a:pt x="418" y="450"/>
                  </a:lnTo>
                  <a:lnTo>
                    <a:pt x="405" y="395"/>
                  </a:lnTo>
                  <a:lnTo>
                    <a:pt x="405" y="334"/>
                  </a:lnTo>
                  <a:lnTo>
                    <a:pt x="428" y="258"/>
                  </a:lnTo>
                  <a:lnTo>
                    <a:pt x="570" y="150"/>
                  </a:lnTo>
                  <a:lnTo>
                    <a:pt x="466" y="127"/>
                  </a:lnTo>
                  <a:lnTo>
                    <a:pt x="591" y="127"/>
                  </a:lnTo>
                  <a:lnTo>
                    <a:pt x="639" y="106"/>
                  </a:lnTo>
                  <a:lnTo>
                    <a:pt x="688" y="89"/>
                  </a:lnTo>
                  <a:lnTo>
                    <a:pt x="709" y="30"/>
                  </a:lnTo>
                  <a:lnTo>
                    <a:pt x="783" y="0"/>
                  </a:lnTo>
                  <a:lnTo>
                    <a:pt x="723" y="55"/>
                  </a:lnTo>
                  <a:lnTo>
                    <a:pt x="719" y="103"/>
                  </a:lnTo>
                  <a:lnTo>
                    <a:pt x="662" y="114"/>
                  </a:lnTo>
                  <a:lnTo>
                    <a:pt x="622" y="171"/>
                  </a:lnTo>
                  <a:lnTo>
                    <a:pt x="622" y="228"/>
                  </a:lnTo>
                  <a:lnTo>
                    <a:pt x="588" y="266"/>
                  </a:lnTo>
                  <a:lnTo>
                    <a:pt x="578" y="323"/>
                  </a:lnTo>
                  <a:lnTo>
                    <a:pt x="591" y="380"/>
                  </a:lnTo>
                  <a:lnTo>
                    <a:pt x="570" y="433"/>
                  </a:lnTo>
                  <a:lnTo>
                    <a:pt x="570" y="485"/>
                  </a:lnTo>
                  <a:lnTo>
                    <a:pt x="608" y="526"/>
                  </a:lnTo>
                  <a:lnTo>
                    <a:pt x="757" y="618"/>
                  </a:lnTo>
                  <a:lnTo>
                    <a:pt x="679" y="610"/>
                  </a:lnTo>
                  <a:lnTo>
                    <a:pt x="527" y="553"/>
                  </a:lnTo>
                  <a:lnTo>
                    <a:pt x="388" y="473"/>
                  </a:lnTo>
                  <a:lnTo>
                    <a:pt x="333" y="450"/>
                  </a:lnTo>
                  <a:lnTo>
                    <a:pt x="281" y="435"/>
                  </a:lnTo>
                  <a:lnTo>
                    <a:pt x="165" y="435"/>
                  </a:lnTo>
                  <a:lnTo>
                    <a:pt x="114" y="424"/>
                  </a:lnTo>
                  <a:lnTo>
                    <a:pt x="80" y="407"/>
                  </a:lnTo>
                  <a:lnTo>
                    <a:pt x="48" y="380"/>
                  </a:lnTo>
                  <a:lnTo>
                    <a:pt x="0" y="3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83" name="Freeform 58"/>
            <p:cNvSpPr>
              <a:spLocks/>
            </p:cNvSpPr>
            <p:nvPr/>
          </p:nvSpPr>
          <p:spPr bwMode="auto">
            <a:xfrm>
              <a:off x="1510" y="3417"/>
              <a:ext cx="212" cy="228"/>
            </a:xfrm>
            <a:custGeom>
              <a:avLst/>
              <a:gdLst>
                <a:gd name="T0" fmla="*/ 0 w 422"/>
                <a:gd name="T1" fmla="*/ 0 h 456"/>
                <a:gd name="T2" fmla="*/ 1 w 422"/>
                <a:gd name="T3" fmla="*/ 1 h 456"/>
                <a:gd name="T4" fmla="*/ 1 w 422"/>
                <a:gd name="T5" fmla="*/ 1 h 456"/>
                <a:gd name="T6" fmla="*/ 1 w 422"/>
                <a:gd name="T7" fmla="*/ 1 h 456"/>
                <a:gd name="T8" fmla="*/ 1 w 422"/>
                <a:gd name="T9" fmla="*/ 1 h 456"/>
                <a:gd name="T10" fmla="*/ 1 w 422"/>
                <a:gd name="T11" fmla="*/ 1 h 456"/>
                <a:gd name="T12" fmla="*/ 1 w 422"/>
                <a:gd name="T13" fmla="*/ 1 h 456"/>
                <a:gd name="T14" fmla="*/ 1 w 422"/>
                <a:gd name="T15" fmla="*/ 1 h 456"/>
                <a:gd name="T16" fmla="*/ 1 w 422"/>
                <a:gd name="T17" fmla="*/ 1 h 456"/>
                <a:gd name="T18" fmla="*/ 1 w 422"/>
                <a:gd name="T19" fmla="*/ 1 h 456"/>
                <a:gd name="T20" fmla="*/ 1 w 422"/>
                <a:gd name="T21" fmla="*/ 1 h 456"/>
                <a:gd name="T22" fmla="*/ 0 w 422"/>
                <a:gd name="T23" fmla="*/ 1 h 456"/>
                <a:gd name="T24" fmla="*/ 0 w 422"/>
                <a:gd name="T25" fmla="*/ 0 h 456"/>
                <a:gd name="T26" fmla="*/ 0 w 422"/>
                <a:gd name="T27" fmla="*/ 0 h 4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2"/>
                <a:gd name="T43" fmla="*/ 0 h 456"/>
                <a:gd name="T44" fmla="*/ 422 w 422"/>
                <a:gd name="T45" fmla="*/ 456 h 4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2" h="456">
                  <a:moveTo>
                    <a:pt x="0" y="0"/>
                  </a:moveTo>
                  <a:lnTo>
                    <a:pt x="209" y="108"/>
                  </a:lnTo>
                  <a:lnTo>
                    <a:pt x="354" y="298"/>
                  </a:lnTo>
                  <a:lnTo>
                    <a:pt x="422" y="321"/>
                  </a:lnTo>
                  <a:lnTo>
                    <a:pt x="380" y="351"/>
                  </a:lnTo>
                  <a:lnTo>
                    <a:pt x="356" y="348"/>
                  </a:lnTo>
                  <a:lnTo>
                    <a:pt x="369" y="437"/>
                  </a:lnTo>
                  <a:lnTo>
                    <a:pt x="342" y="456"/>
                  </a:lnTo>
                  <a:lnTo>
                    <a:pt x="356" y="429"/>
                  </a:lnTo>
                  <a:lnTo>
                    <a:pt x="335" y="334"/>
                  </a:lnTo>
                  <a:lnTo>
                    <a:pt x="190" y="129"/>
                  </a:lnTo>
                  <a:lnTo>
                    <a:pt x="0" y="1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84" name="Freeform 59"/>
            <p:cNvSpPr>
              <a:spLocks/>
            </p:cNvSpPr>
            <p:nvPr/>
          </p:nvSpPr>
          <p:spPr bwMode="auto">
            <a:xfrm>
              <a:off x="1465" y="3478"/>
              <a:ext cx="206" cy="179"/>
            </a:xfrm>
            <a:custGeom>
              <a:avLst/>
              <a:gdLst>
                <a:gd name="T0" fmla="*/ 1 w 412"/>
                <a:gd name="T1" fmla="*/ 0 h 360"/>
                <a:gd name="T2" fmla="*/ 1 w 412"/>
                <a:gd name="T3" fmla="*/ 0 h 360"/>
                <a:gd name="T4" fmla="*/ 1 w 412"/>
                <a:gd name="T5" fmla="*/ 0 h 360"/>
                <a:gd name="T6" fmla="*/ 1 w 412"/>
                <a:gd name="T7" fmla="*/ 0 h 360"/>
                <a:gd name="T8" fmla="*/ 1 w 412"/>
                <a:gd name="T9" fmla="*/ 0 h 360"/>
                <a:gd name="T10" fmla="*/ 1 w 412"/>
                <a:gd name="T11" fmla="*/ 0 h 360"/>
                <a:gd name="T12" fmla="*/ 1 w 412"/>
                <a:gd name="T13" fmla="*/ 0 h 360"/>
                <a:gd name="T14" fmla="*/ 1 w 412"/>
                <a:gd name="T15" fmla="*/ 0 h 360"/>
                <a:gd name="T16" fmla="*/ 1 w 412"/>
                <a:gd name="T17" fmla="*/ 0 h 360"/>
                <a:gd name="T18" fmla="*/ 1 w 412"/>
                <a:gd name="T19" fmla="*/ 0 h 360"/>
                <a:gd name="T20" fmla="*/ 1 w 412"/>
                <a:gd name="T21" fmla="*/ 0 h 360"/>
                <a:gd name="T22" fmla="*/ 1 w 412"/>
                <a:gd name="T23" fmla="*/ 0 h 360"/>
                <a:gd name="T24" fmla="*/ 0 w 412"/>
                <a:gd name="T25" fmla="*/ 0 h 360"/>
                <a:gd name="T26" fmla="*/ 1 w 412"/>
                <a:gd name="T27" fmla="*/ 0 h 360"/>
                <a:gd name="T28" fmla="*/ 1 w 412"/>
                <a:gd name="T29" fmla="*/ 0 h 360"/>
                <a:gd name="T30" fmla="*/ 1 w 412"/>
                <a:gd name="T31" fmla="*/ 0 h 360"/>
                <a:gd name="T32" fmla="*/ 1 w 412"/>
                <a:gd name="T33" fmla="*/ 0 h 360"/>
                <a:gd name="T34" fmla="*/ 1 w 412"/>
                <a:gd name="T35" fmla="*/ 0 h 360"/>
                <a:gd name="T36" fmla="*/ 1 w 412"/>
                <a:gd name="T37" fmla="*/ 0 h 360"/>
                <a:gd name="T38" fmla="*/ 1 w 412"/>
                <a:gd name="T39" fmla="*/ 0 h 360"/>
                <a:gd name="T40" fmla="*/ 1 w 412"/>
                <a:gd name="T41" fmla="*/ 0 h 360"/>
                <a:gd name="T42" fmla="*/ 1 w 412"/>
                <a:gd name="T43" fmla="*/ 0 h 360"/>
                <a:gd name="T44" fmla="*/ 1 w 412"/>
                <a:gd name="T45" fmla="*/ 0 h 3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2"/>
                <a:gd name="T70" fmla="*/ 0 h 360"/>
                <a:gd name="T71" fmla="*/ 412 w 412"/>
                <a:gd name="T72" fmla="*/ 360 h 36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2" h="360">
                  <a:moveTo>
                    <a:pt x="34" y="0"/>
                  </a:moveTo>
                  <a:lnTo>
                    <a:pt x="112" y="84"/>
                  </a:lnTo>
                  <a:lnTo>
                    <a:pt x="216" y="137"/>
                  </a:lnTo>
                  <a:lnTo>
                    <a:pt x="351" y="291"/>
                  </a:lnTo>
                  <a:lnTo>
                    <a:pt x="412" y="325"/>
                  </a:lnTo>
                  <a:lnTo>
                    <a:pt x="348" y="308"/>
                  </a:lnTo>
                  <a:lnTo>
                    <a:pt x="256" y="325"/>
                  </a:lnTo>
                  <a:lnTo>
                    <a:pt x="188" y="325"/>
                  </a:lnTo>
                  <a:lnTo>
                    <a:pt x="123" y="356"/>
                  </a:lnTo>
                  <a:lnTo>
                    <a:pt x="83" y="360"/>
                  </a:lnTo>
                  <a:lnTo>
                    <a:pt x="76" y="352"/>
                  </a:lnTo>
                  <a:lnTo>
                    <a:pt x="125" y="308"/>
                  </a:lnTo>
                  <a:lnTo>
                    <a:pt x="0" y="204"/>
                  </a:lnTo>
                  <a:lnTo>
                    <a:pt x="104" y="261"/>
                  </a:lnTo>
                  <a:lnTo>
                    <a:pt x="169" y="295"/>
                  </a:lnTo>
                  <a:lnTo>
                    <a:pt x="216" y="299"/>
                  </a:lnTo>
                  <a:lnTo>
                    <a:pt x="249" y="274"/>
                  </a:lnTo>
                  <a:lnTo>
                    <a:pt x="273" y="257"/>
                  </a:lnTo>
                  <a:lnTo>
                    <a:pt x="216" y="183"/>
                  </a:lnTo>
                  <a:lnTo>
                    <a:pt x="85" y="94"/>
                  </a:lnTo>
                  <a:lnTo>
                    <a:pt x="26" y="21"/>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85" name="Freeform 60"/>
            <p:cNvSpPr>
              <a:spLocks/>
            </p:cNvSpPr>
            <p:nvPr/>
          </p:nvSpPr>
          <p:spPr bwMode="auto">
            <a:xfrm>
              <a:off x="1041" y="3548"/>
              <a:ext cx="155" cy="32"/>
            </a:xfrm>
            <a:custGeom>
              <a:avLst/>
              <a:gdLst>
                <a:gd name="T0" fmla="*/ 1 w 310"/>
                <a:gd name="T1" fmla="*/ 0 h 65"/>
                <a:gd name="T2" fmla="*/ 1 w 310"/>
                <a:gd name="T3" fmla="*/ 0 h 65"/>
                <a:gd name="T4" fmla="*/ 1 w 310"/>
                <a:gd name="T5" fmla="*/ 0 h 65"/>
                <a:gd name="T6" fmla="*/ 1 w 310"/>
                <a:gd name="T7" fmla="*/ 0 h 65"/>
                <a:gd name="T8" fmla="*/ 1 w 310"/>
                <a:gd name="T9" fmla="*/ 0 h 65"/>
                <a:gd name="T10" fmla="*/ 1 w 310"/>
                <a:gd name="T11" fmla="*/ 0 h 65"/>
                <a:gd name="T12" fmla="*/ 1 w 310"/>
                <a:gd name="T13" fmla="*/ 0 h 65"/>
                <a:gd name="T14" fmla="*/ 1 w 310"/>
                <a:gd name="T15" fmla="*/ 0 h 65"/>
                <a:gd name="T16" fmla="*/ 1 w 310"/>
                <a:gd name="T17" fmla="*/ 0 h 65"/>
                <a:gd name="T18" fmla="*/ 0 w 310"/>
                <a:gd name="T19" fmla="*/ 0 h 65"/>
                <a:gd name="T20" fmla="*/ 1 w 310"/>
                <a:gd name="T21" fmla="*/ 0 h 65"/>
                <a:gd name="T22" fmla="*/ 1 w 310"/>
                <a:gd name="T23" fmla="*/ 0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0"/>
                <a:gd name="T37" fmla="*/ 0 h 65"/>
                <a:gd name="T38" fmla="*/ 310 w 310"/>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0" h="65">
                  <a:moveTo>
                    <a:pt x="47" y="0"/>
                  </a:moveTo>
                  <a:lnTo>
                    <a:pt x="95" y="34"/>
                  </a:lnTo>
                  <a:lnTo>
                    <a:pt x="148" y="51"/>
                  </a:lnTo>
                  <a:lnTo>
                    <a:pt x="209" y="51"/>
                  </a:lnTo>
                  <a:lnTo>
                    <a:pt x="260" y="29"/>
                  </a:lnTo>
                  <a:lnTo>
                    <a:pt x="310" y="34"/>
                  </a:lnTo>
                  <a:lnTo>
                    <a:pt x="239" y="63"/>
                  </a:lnTo>
                  <a:lnTo>
                    <a:pt x="175" y="65"/>
                  </a:lnTo>
                  <a:lnTo>
                    <a:pt x="104" y="55"/>
                  </a:lnTo>
                  <a:lnTo>
                    <a:pt x="0" y="8"/>
                  </a:lnTo>
                  <a:lnTo>
                    <a:pt x="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86" name="Freeform 61"/>
            <p:cNvSpPr>
              <a:spLocks/>
            </p:cNvSpPr>
            <p:nvPr/>
          </p:nvSpPr>
          <p:spPr bwMode="auto">
            <a:xfrm>
              <a:off x="1691" y="3576"/>
              <a:ext cx="56" cy="62"/>
            </a:xfrm>
            <a:custGeom>
              <a:avLst/>
              <a:gdLst>
                <a:gd name="T0" fmla="*/ 1 w 112"/>
                <a:gd name="T1" fmla="*/ 0 h 126"/>
                <a:gd name="T2" fmla="*/ 1 w 112"/>
                <a:gd name="T3" fmla="*/ 0 h 126"/>
                <a:gd name="T4" fmla="*/ 1 w 112"/>
                <a:gd name="T5" fmla="*/ 0 h 126"/>
                <a:gd name="T6" fmla="*/ 0 w 112"/>
                <a:gd name="T7" fmla="*/ 0 h 126"/>
                <a:gd name="T8" fmla="*/ 1 w 112"/>
                <a:gd name="T9" fmla="*/ 0 h 126"/>
                <a:gd name="T10" fmla="*/ 1 w 112"/>
                <a:gd name="T11" fmla="*/ 0 h 126"/>
                <a:gd name="T12" fmla="*/ 1 w 112"/>
                <a:gd name="T13" fmla="*/ 0 h 126"/>
                <a:gd name="T14" fmla="*/ 1 w 112"/>
                <a:gd name="T15" fmla="*/ 0 h 126"/>
                <a:gd name="T16" fmla="*/ 1 w 112"/>
                <a:gd name="T17" fmla="*/ 0 h 126"/>
                <a:gd name="T18" fmla="*/ 1 w 112"/>
                <a:gd name="T19" fmla="*/ 0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2"/>
                <a:gd name="T31" fmla="*/ 0 h 126"/>
                <a:gd name="T32" fmla="*/ 112 w 112"/>
                <a:gd name="T33" fmla="*/ 126 h 1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2" h="126">
                  <a:moveTo>
                    <a:pt x="71" y="0"/>
                  </a:moveTo>
                  <a:lnTo>
                    <a:pt x="112" y="126"/>
                  </a:lnTo>
                  <a:lnTo>
                    <a:pt x="29" y="55"/>
                  </a:lnTo>
                  <a:lnTo>
                    <a:pt x="0" y="17"/>
                  </a:lnTo>
                  <a:lnTo>
                    <a:pt x="27" y="19"/>
                  </a:lnTo>
                  <a:lnTo>
                    <a:pt x="48" y="55"/>
                  </a:lnTo>
                  <a:lnTo>
                    <a:pt x="95" y="103"/>
                  </a:lnTo>
                  <a:lnTo>
                    <a:pt x="52" y="10"/>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87" name="Freeform 62"/>
            <p:cNvSpPr>
              <a:spLocks/>
            </p:cNvSpPr>
            <p:nvPr/>
          </p:nvSpPr>
          <p:spPr bwMode="auto">
            <a:xfrm>
              <a:off x="2136" y="2509"/>
              <a:ext cx="94" cy="94"/>
            </a:xfrm>
            <a:custGeom>
              <a:avLst/>
              <a:gdLst>
                <a:gd name="T0" fmla="*/ 1 w 188"/>
                <a:gd name="T1" fmla="*/ 0 h 189"/>
                <a:gd name="T2" fmla="*/ 1 w 188"/>
                <a:gd name="T3" fmla="*/ 0 h 189"/>
                <a:gd name="T4" fmla="*/ 1 w 188"/>
                <a:gd name="T5" fmla="*/ 0 h 189"/>
                <a:gd name="T6" fmla="*/ 1 w 188"/>
                <a:gd name="T7" fmla="*/ 0 h 189"/>
                <a:gd name="T8" fmla="*/ 1 w 188"/>
                <a:gd name="T9" fmla="*/ 0 h 189"/>
                <a:gd name="T10" fmla="*/ 1 w 188"/>
                <a:gd name="T11" fmla="*/ 0 h 189"/>
                <a:gd name="T12" fmla="*/ 1 w 188"/>
                <a:gd name="T13" fmla="*/ 0 h 189"/>
                <a:gd name="T14" fmla="*/ 0 w 188"/>
                <a:gd name="T15" fmla="*/ 0 h 189"/>
                <a:gd name="T16" fmla="*/ 0 w 188"/>
                <a:gd name="T17" fmla="*/ 0 h 189"/>
                <a:gd name="T18" fmla="*/ 1 w 188"/>
                <a:gd name="T19" fmla="*/ 0 h 189"/>
                <a:gd name="T20" fmla="*/ 1 w 188"/>
                <a:gd name="T21" fmla="*/ 0 h 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8"/>
                <a:gd name="T34" fmla="*/ 0 h 189"/>
                <a:gd name="T35" fmla="*/ 188 w 188"/>
                <a:gd name="T36" fmla="*/ 189 h 1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8" h="189">
                  <a:moveTo>
                    <a:pt x="53" y="189"/>
                  </a:moveTo>
                  <a:lnTo>
                    <a:pt x="158" y="130"/>
                  </a:lnTo>
                  <a:lnTo>
                    <a:pt x="188" y="96"/>
                  </a:lnTo>
                  <a:lnTo>
                    <a:pt x="120" y="0"/>
                  </a:lnTo>
                  <a:lnTo>
                    <a:pt x="76" y="25"/>
                  </a:lnTo>
                  <a:lnTo>
                    <a:pt x="87" y="96"/>
                  </a:lnTo>
                  <a:lnTo>
                    <a:pt x="70" y="113"/>
                  </a:lnTo>
                  <a:lnTo>
                    <a:pt x="0" y="118"/>
                  </a:lnTo>
                  <a:lnTo>
                    <a:pt x="0" y="185"/>
                  </a:lnTo>
                  <a:lnTo>
                    <a:pt x="53" y="1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88" name="Freeform 63"/>
            <p:cNvSpPr>
              <a:spLocks/>
            </p:cNvSpPr>
            <p:nvPr/>
          </p:nvSpPr>
          <p:spPr bwMode="auto">
            <a:xfrm>
              <a:off x="1723" y="3520"/>
              <a:ext cx="1139" cy="73"/>
            </a:xfrm>
            <a:custGeom>
              <a:avLst/>
              <a:gdLst>
                <a:gd name="T0" fmla="*/ 1 w 2278"/>
                <a:gd name="T1" fmla="*/ 1 h 146"/>
                <a:gd name="T2" fmla="*/ 1 w 2278"/>
                <a:gd name="T3" fmla="*/ 1 h 146"/>
                <a:gd name="T4" fmla="*/ 1 w 2278"/>
                <a:gd name="T5" fmla="*/ 1 h 146"/>
                <a:gd name="T6" fmla="*/ 1 w 2278"/>
                <a:gd name="T7" fmla="*/ 1 h 146"/>
                <a:gd name="T8" fmla="*/ 1 w 2278"/>
                <a:gd name="T9" fmla="*/ 0 h 146"/>
                <a:gd name="T10" fmla="*/ 0 w 2278"/>
                <a:gd name="T11" fmla="*/ 0 h 146"/>
                <a:gd name="T12" fmla="*/ 1 w 2278"/>
                <a:gd name="T13" fmla="*/ 1 h 146"/>
                <a:gd name="T14" fmla="*/ 1 w 2278"/>
                <a:gd name="T15" fmla="*/ 1 h 146"/>
                <a:gd name="T16" fmla="*/ 0 60000 65536"/>
                <a:gd name="T17" fmla="*/ 0 60000 65536"/>
                <a:gd name="T18" fmla="*/ 0 60000 65536"/>
                <a:gd name="T19" fmla="*/ 0 60000 65536"/>
                <a:gd name="T20" fmla="*/ 0 60000 65536"/>
                <a:gd name="T21" fmla="*/ 0 60000 65536"/>
                <a:gd name="T22" fmla="*/ 0 60000 65536"/>
                <a:gd name="T23" fmla="*/ 0 60000 65536"/>
                <a:gd name="T24" fmla="*/ 0 w 2278"/>
                <a:gd name="T25" fmla="*/ 0 h 146"/>
                <a:gd name="T26" fmla="*/ 2278 w 2278"/>
                <a:gd name="T27" fmla="*/ 146 h 1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78" h="146">
                  <a:moveTo>
                    <a:pt x="9" y="67"/>
                  </a:moveTo>
                  <a:lnTo>
                    <a:pt x="686" y="38"/>
                  </a:lnTo>
                  <a:lnTo>
                    <a:pt x="2278" y="146"/>
                  </a:lnTo>
                  <a:lnTo>
                    <a:pt x="1850" y="38"/>
                  </a:lnTo>
                  <a:lnTo>
                    <a:pt x="2044" y="0"/>
                  </a:lnTo>
                  <a:lnTo>
                    <a:pt x="0" y="0"/>
                  </a:lnTo>
                  <a:lnTo>
                    <a:pt x="9"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89" name="Freeform 64"/>
            <p:cNvSpPr>
              <a:spLocks/>
            </p:cNvSpPr>
            <p:nvPr/>
          </p:nvSpPr>
          <p:spPr bwMode="auto">
            <a:xfrm>
              <a:off x="576" y="3520"/>
              <a:ext cx="755" cy="94"/>
            </a:xfrm>
            <a:custGeom>
              <a:avLst/>
              <a:gdLst>
                <a:gd name="T0" fmla="*/ 1 w 1510"/>
                <a:gd name="T1" fmla="*/ 0 h 188"/>
                <a:gd name="T2" fmla="*/ 0 w 1510"/>
                <a:gd name="T3" fmla="*/ 0 h 188"/>
                <a:gd name="T4" fmla="*/ 1 w 1510"/>
                <a:gd name="T5" fmla="*/ 1 h 188"/>
                <a:gd name="T6" fmla="*/ 1 w 1510"/>
                <a:gd name="T7" fmla="*/ 1 h 188"/>
                <a:gd name="T8" fmla="*/ 1 w 1510"/>
                <a:gd name="T9" fmla="*/ 1 h 188"/>
                <a:gd name="T10" fmla="*/ 1 w 1510"/>
                <a:gd name="T11" fmla="*/ 1 h 188"/>
                <a:gd name="T12" fmla="*/ 1 w 1510"/>
                <a:gd name="T13" fmla="*/ 1 h 188"/>
                <a:gd name="T14" fmla="*/ 1 w 1510"/>
                <a:gd name="T15" fmla="*/ 1 h 188"/>
                <a:gd name="T16" fmla="*/ 1 w 1510"/>
                <a:gd name="T17" fmla="*/ 1 h 188"/>
                <a:gd name="T18" fmla="*/ 1 w 1510"/>
                <a:gd name="T19" fmla="*/ 1 h 188"/>
                <a:gd name="T20" fmla="*/ 1 w 1510"/>
                <a:gd name="T21" fmla="*/ 1 h 188"/>
                <a:gd name="T22" fmla="*/ 1 w 1510"/>
                <a:gd name="T23" fmla="*/ 1 h 188"/>
                <a:gd name="T24" fmla="*/ 1 w 1510"/>
                <a:gd name="T25" fmla="*/ 1 h 188"/>
                <a:gd name="T26" fmla="*/ 1 w 1510"/>
                <a:gd name="T27" fmla="*/ 1 h 188"/>
                <a:gd name="T28" fmla="*/ 1 w 1510"/>
                <a:gd name="T29" fmla="*/ 1 h 188"/>
                <a:gd name="T30" fmla="*/ 1 w 1510"/>
                <a:gd name="T31" fmla="*/ 1 h 188"/>
                <a:gd name="T32" fmla="*/ 1 w 1510"/>
                <a:gd name="T33" fmla="*/ 0 h 188"/>
                <a:gd name="T34" fmla="*/ 1 w 1510"/>
                <a:gd name="T35" fmla="*/ 0 h 188"/>
                <a:gd name="T36" fmla="*/ 1 w 1510"/>
                <a:gd name="T37" fmla="*/ 0 h 1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10"/>
                <a:gd name="T58" fmla="*/ 0 h 188"/>
                <a:gd name="T59" fmla="*/ 1510 w 1510"/>
                <a:gd name="T60" fmla="*/ 188 h 1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10" h="188">
                  <a:moveTo>
                    <a:pt x="414" y="0"/>
                  </a:moveTo>
                  <a:lnTo>
                    <a:pt x="0" y="0"/>
                  </a:lnTo>
                  <a:lnTo>
                    <a:pt x="371" y="63"/>
                  </a:lnTo>
                  <a:lnTo>
                    <a:pt x="603" y="122"/>
                  </a:lnTo>
                  <a:lnTo>
                    <a:pt x="837" y="122"/>
                  </a:lnTo>
                  <a:lnTo>
                    <a:pt x="1114" y="160"/>
                  </a:lnTo>
                  <a:lnTo>
                    <a:pt x="1280" y="148"/>
                  </a:lnTo>
                  <a:lnTo>
                    <a:pt x="1510" y="188"/>
                  </a:lnTo>
                  <a:lnTo>
                    <a:pt x="1348" y="101"/>
                  </a:lnTo>
                  <a:lnTo>
                    <a:pt x="1190" y="86"/>
                  </a:lnTo>
                  <a:lnTo>
                    <a:pt x="1169" y="120"/>
                  </a:lnTo>
                  <a:lnTo>
                    <a:pt x="1057" y="112"/>
                  </a:lnTo>
                  <a:lnTo>
                    <a:pt x="886" y="46"/>
                  </a:lnTo>
                  <a:lnTo>
                    <a:pt x="730" y="30"/>
                  </a:lnTo>
                  <a:lnTo>
                    <a:pt x="719" y="55"/>
                  </a:lnTo>
                  <a:lnTo>
                    <a:pt x="667" y="82"/>
                  </a:lnTo>
                  <a:lnTo>
                    <a:pt x="580" y="0"/>
                  </a:lnTo>
                  <a:lnTo>
                    <a:pt x="4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90" name="Freeform 65"/>
            <p:cNvSpPr>
              <a:spLocks/>
            </p:cNvSpPr>
            <p:nvPr/>
          </p:nvSpPr>
          <p:spPr bwMode="auto">
            <a:xfrm>
              <a:off x="1346" y="3562"/>
              <a:ext cx="1256" cy="332"/>
            </a:xfrm>
            <a:custGeom>
              <a:avLst/>
              <a:gdLst>
                <a:gd name="T0" fmla="*/ 1 w 2512"/>
                <a:gd name="T1" fmla="*/ 1 h 663"/>
                <a:gd name="T2" fmla="*/ 0 w 2512"/>
                <a:gd name="T3" fmla="*/ 1 h 663"/>
                <a:gd name="T4" fmla="*/ 1 w 2512"/>
                <a:gd name="T5" fmla="*/ 1 h 663"/>
                <a:gd name="T6" fmla="*/ 1 w 2512"/>
                <a:gd name="T7" fmla="*/ 1 h 663"/>
                <a:gd name="T8" fmla="*/ 1 w 2512"/>
                <a:gd name="T9" fmla="*/ 1 h 663"/>
                <a:gd name="T10" fmla="*/ 1 w 2512"/>
                <a:gd name="T11" fmla="*/ 1 h 663"/>
                <a:gd name="T12" fmla="*/ 1 w 2512"/>
                <a:gd name="T13" fmla="*/ 1 h 663"/>
                <a:gd name="T14" fmla="*/ 1 w 2512"/>
                <a:gd name="T15" fmla="*/ 1 h 663"/>
                <a:gd name="T16" fmla="*/ 1 w 2512"/>
                <a:gd name="T17" fmla="*/ 1 h 663"/>
                <a:gd name="T18" fmla="*/ 1 w 2512"/>
                <a:gd name="T19" fmla="*/ 0 h 663"/>
                <a:gd name="T20" fmla="*/ 1 w 2512"/>
                <a:gd name="T21" fmla="*/ 1 h 663"/>
                <a:gd name="T22" fmla="*/ 1 w 2512"/>
                <a:gd name="T23" fmla="*/ 1 h 663"/>
                <a:gd name="T24" fmla="*/ 1 w 2512"/>
                <a:gd name="T25" fmla="*/ 1 h 663"/>
                <a:gd name="T26" fmla="*/ 1 w 2512"/>
                <a:gd name="T27" fmla="*/ 1 h 663"/>
                <a:gd name="T28" fmla="*/ 1 w 2512"/>
                <a:gd name="T29" fmla="*/ 1 h 663"/>
                <a:gd name="T30" fmla="*/ 1 w 2512"/>
                <a:gd name="T31" fmla="*/ 1 h 663"/>
                <a:gd name="T32" fmla="*/ 1 w 2512"/>
                <a:gd name="T33" fmla="*/ 1 h 663"/>
                <a:gd name="T34" fmla="*/ 1 w 2512"/>
                <a:gd name="T35" fmla="*/ 1 h 663"/>
                <a:gd name="T36" fmla="*/ 1 w 2512"/>
                <a:gd name="T37" fmla="*/ 1 h 663"/>
                <a:gd name="T38" fmla="*/ 1 w 2512"/>
                <a:gd name="T39" fmla="*/ 1 h 663"/>
                <a:gd name="T40" fmla="*/ 1 w 2512"/>
                <a:gd name="T41" fmla="*/ 1 h 663"/>
                <a:gd name="T42" fmla="*/ 1 w 2512"/>
                <a:gd name="T43" fmla="*/ 1 h 663"/>
                <a:gd name="T44" fmla="*/ 1 w 2512"/>
                <a:gd name="T45" fmla="*/ 1 h 663"/>
                <a:gd name="T46" fmla="*/ 1 w 2512"/>
                <a:gd name="T47" fmla="*/ 1 h 6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12"/>
                <a:gd name="T73" fmla="*/ 0 h 663"/>
                <a:gd name="T74" fmla="*/ 2512 w 2512"/>
                <a:gd name="T75" fmla="*/ 663 h 6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12" h="663">
                  <a:moveTo>
                    <a:pt x="103" y="165"/>
                  </a:moveTo>
                  <a:lnTo>
                    <a:pt x="0" y="173"/>
                  </a:lnTo>
                  <a:lnTo>
                    <a:pt x="198" y="264"/>
                  </a:lnTo>
                  <a:lnTo>
                    <a:pt x="761" y="593"/>
                  </a:lnTo>
                  <a:lnTo>
                    <a:pt x="909" y="663"/>
                  </a:lnTo>
                  <a:lnTo>
                    <a:pt x="1272" y="593"/>
                  </a:lnTo>
                  <a:lnTo>
                    <a:pt x="2217" y="456"/>
                  </a:lnTo>
                  <a:lnTo>
                    <a:pt x="2512" y="416"/>
                  </a:lnTo>
                  <a:lnTo>
                    <a:pt x="2067" y="228"/>
                  </a:lnTo>
                  <a:lnTo>
                    <a:pt x="1441" y="0"/>
                  </a:lnTo>
                  <a:lnTo>
                    <a:pt x="1059" y="51"/>
                  </a:lnTo>
                  <a:lnTo>
                    <a:pt x="681" y="102"/>
                  </a:lnTo>
                  <a:lnTo>
                    <a:pt x="681" y="121"/>
                  </a:lnTo>
                  <a:lnTo>
                    <a:pt x="745" y="102"/>
                  </a:lnTo>
                  <a:lnTo>
                    <a:pt x="791" y="146"/>
                  </a:lnTo>
                  <a:lnTo>
                    <a:pt x="780" y="102"/>
                  </a:lnTo>
                  <a:lnTo>
                    <a:pt x="1449" y="15"/>
                  </a:lnTo>
                  <a:lnTo>
                    <a:pt x="2394" y="397"/>
                  </a:lnTo>
                  <a:lnTo>
                    <a:pt x="2071" y="437"/>
                  </a:lnTo>
                  <a:lnTo>
                    <a:pt x="1320" y="549"/>
                  </a:lnTo>
                  <a:lnTo>
                    <a:pt x="886" y="631"/>
                  </a:lnTo>
                  <a:lnTo>
                    <a:pt x="120" y="182"/>
                  </a:lnTo>
                  <a:lnTo>
                    <a:pt x="103" y="1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0727" name="Text Box 66"/>
          <p:cNvSpPr txBox="1">
            <a:spLocks noChangeArrowheads="1"/>
          </p:cNvSpPr>
          <p:nvPr/>
        </p:nvSpPr>
        <p:spPr bwMode="auto">
          <a:xfrm>
            <a:off x="3000375" y="3429000"/>
            <a:ext cx="508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3600">
                <a:latin typeface="Algerian" panose="04020705040A02060702" pitchFamily="82" charset="0"/>
              </a:rPr>
              <a:t>?</a:t>
            </a:r>
            <a:endParaRPr lang="sq-AL" altLang="en-US" sz="3600">
              <a:latin typeface="Algerian" panose="04020705040A02060702" pitchFamily="82" charset="0"/>
            </a:endParaRPr>
          </a:p>
        </p:txBody>
      </p:sp>
      <p:sp>
        <p:nvSpPr>
          <p:cNvPr id="71" name="Rectangular Callout 70"/>
          <p:cNvSpPr/>
          <p:nvPr/>
        </p:nvSpPr>
        <p:spPr>
          <a:xfrm>
            <a:off x="3863975" y="3500439"/>
            <a:ext cx="4679950" cy="865187"/>
          </a:xfrm>
          <a:prstGeom prst="wedgeRectCallout">
            <a:avLst>
              <a:gd name="adj1" fmla="val -53316"/>
              <a:gd name="adj2" fmla="val 80335"/>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sq-AL" sz="2400" b="1" i="1" dirty="0">
                <a:latin typeface="Times New Roman" panose="02020603050405020304" pitchFamily="18" charset="0"/>
                <a:cs typeface="Times New Roman" panose="02020603050405020304" pitchFamily="18" charset="0"/>
              </a:rPr>
              <a:t>Si konceptohen nga studentët?</a:t>
            </a:r>
          </a:p>
        </p:txBody>
      </p:sp>
    </p:spTree>
    <p:extLst>
      <p:ext uri="{BB962C8B-B14F-4D97-AF65-F5344CB8AC3E}">
        <p14:creationId xmlns:p14="http://schemas.microsoft.com/office/powerpoint/2010/main" val="40391019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723900" y="1388871"/>
            <a:ext cx="10515600" cy="4351338"/>
          </a:xfrm>
        </p:spPr>
        <p:txBody>
          <a:bodyPr/>
          <a:lstStyle/>
          <a:p>
            <a:pPr eaLnBrk="1" hangingPunct="1"/>
            <a:r>
              <a:rPr lang="sq-AL" altLang="en-US" dirty="0">
                <a:latin typeface="Times New Roman" panose="02020603050405020304" pitchFamily="18" charset="0"/>
                <a:cs typeface="Times New Roman" panose="02020603050405020304" pitchFamily="18" charset="0"/>
              </a:rPr>
              <a:t>Bilanci kar</a:t>
            </a:r>
            <a:r>
              <a:rPr lang="en-US" altLang="en-US" dirty="0">
                <a:latin typeface="Times New Roman" panose="02020603050405020304" pitchFamily="18" charset="0"/>
                <a:cs typeface="Times New Roman" panose="02020603050405020304" pitchFamily="18" charset="0"/>
              </a:rPr>
              <a:t>a</a:t>
            </a:r>
            <a:r>
              <a:rPr lang="sq-AL" altLang="en-US" dirty="0">
                <a:latin typeface="Times New Roman" panose="02020603050405020304" pitchFamily="18" charset="0"/>
                <a:cs typeface="Times New Roman" panose="02020603050405020304" pitchFamily="18" charset="0"/>
              </a:rPr>
              <a:t>kterizohet si dokument statik</a:t>
            </a:r>
          </a:p>
          <a:p>
            <a:pPr lvl="1" eaLnBrk="1" hangingPunct="1"/>
            <a:r>
              <a:rPr lang="sq-AL" altLang="en-US" dirty="0">
                <a:latin typeface="Times New Roman" panose="02020603050405020304" pitchFamily="18" charset="0"/>
                <a:cs typeface="Times New Roman" panose="02020603050405020304" pitchFamily="18" charset="0"/>
              </a:rPr>
              <a:t>Përpilohet në një datë të caktuar dhe është tabelë statike e të dhënave të llogarive bilancore</a:t>
            </a:r>
          </a:p>
          <a:p>
            <a:pPr eaLnBrk="1" hangingPunct="1"/>
            <a:r>
              <a:rPr lang="sq-AL" altLang="en-US" dirty="0">
                <a:latin typeface="Times New Roman" panose="02020603050405020304" pitchFamily="18" charset="0"/>
                <a:cs typeface="Times New Roman" panose="02020603050405020304" pitchFamily="18" charset="0"/>
              </a:rPr>
              <a:t>Librat kryesor karakterizohen si dokument dinamik</a:t>
            </a:r>
            <a:endParaRPr lang="en-US" altLang="en-US" dirty="0">
              <a:latin typeface="Times New Roman" panose="02020603050405020304" pitchFamily="18" charset="0"/>
              <a:cs typeface="Times New Roman" panose="02020603050405020304" pitchFamily="18" charset="0"/>
            </a:endParaRPr>
          </a:p>
          <a:p>
            <a:pPr lvl="1"/>
            <a:r>
              <a:rPr lang="en-US" altLang="en-US" dirty="0" err="1">
                <a:latin typeface="Times New Roman" panose="02020603050405020304" pitchFamily="18" charset="0"/>
                <a:cs typeface="Times New Roman" panose="02020603050405020304" pitchFamily="18" charset="0"/>
              </a:rPr>
              <a:t>Informohemi</a:t>
            </a:r>
            <a:r>
              <a:rPr lang="en-US" altLang="en-US" dirty="0">
                <a:latin typeface="Times New Roman" panose="02020603050405020304" pitchFamily="18" charset="0"/>
                <a:cs typeface="Times New Roman" panose="02020603050405020304" pitchFamily="18" charset="0"/>
              </a:rPr>
              <a:t> se </a:t>
            </a:r>
            <a:r>
              <a:rPr lang="en-US" altLang="en-US" dirty="0" err="1">
                <a:latin typeface="Times New Roman" panose="02020603050405020304" pitchFamily="18" charset="0"/>
                <a:cs typeface="Times New Roman" panose="02020603050405020304" pitchFamily="18" charset="0"/>
              </a:rPr>
              <a:t>kur</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ndodhë</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transaksioni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shihet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ecuria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apo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dinamika</a:t>
            </a:r>
            <a:r>
              <a:rPr lang="en-US" altLang="en-US" dirty="0">
                <a:latin typeface="Times New Roman" panose="02020603050405020304" pitchFamily="18" charset="0"/>
                <a:cs typeface="Times New Roman" panose="02020603050405020304" pitchFamily="18" charset="0"/>
              </a:rPr>
              <a:t>! </a:t>
            </a:r>
            <a:endParaRPr lang="sq-AL" altLang="en-US" dirty="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None/>
            </a:pPr>
            <a:endParaRPr lang="sq-AL" altLang="en-US" dirty="0">
              <a:latin typeface="Times New Roman" panose="02020603050405020304" pitchFamily="18" charset="0"/>
              <a:cs typeface="Times New Roman" panose="02020603050405020304" pitchFamily="18" charset="0"/>
            </a:endParaRPr>
          </a:p>
        </p:txBody>
      </p:sp>
      <p:sp>
        <p:nvSpPr>
          <p:cNvPr id="3174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A251FB2-263D-4B0A-AF34-B618F6800840}" type="slidenum">
              <a:rPr lang="en-US" altLang="en-US" sz="1200">
                <a:solidFill>
                  <a:srgbClr val="898989"/>
                </a:solidFill>
                <a:latin typeface="Times New Roman" panose="02020603050405020304" pitchFamily="18" charset="0"/>
              </a:rPr>
              <a:pPr>
                <a:spcBef>
                  <a:spcPct val="0"/>
                </a:spcBef>
                <a:buFontTx/>
                <a:buNone/>
              </a:pPr>
              <a:t>36</a:t>
            </a:fld>
            <a:endParaRPr lang="en-US" altLang="en-US" sz="1200">
              <a:solidFill>
                <a:srgbClr val="898989"/>
              </a:solidFill>
              <a:latin typeface="Times New Roman" panose="02020603050405020304" pitchFamily="18" charset="0"/>
            </a:endParaRPr>
          </a:p>
        </p:txBody>
      </p:sp>
      <p:grpSp>
        <p:nvGrpSpPr>
          <p:cNvPr id="31748" name="Group 3"/>
          <p:cNvGrpSpPr>
            <a:grpSpLocks/>
          </p:cNvGrpSpPr>
          <p:nvPr/>
        </p:nvGrpSpPr>
        <p:grpSpPr bwMode="auto">
          <a:xfrm>
            <a:off x="3287713" y="4221163"/>
            <a:ext cx="2305050" cy="2349500"/>
            <a:chOff x="576" y="1741"/>
            <a:chExt cx="2485" cy="2153"/>
          </a:xfrm>
        </p:grpSpPr>
        <p:sp>
          <p:nvSpPr>
            <p:cNvPr id="31752" name="Freeform 4"/>
            <p:cNvSpPr>
              <a:spLocks/>
            </p:cNvSpPr>
            <p:nvPr/>
          </p:nvSpPr>
          <p:spPr bwMode="auto">
            <a:xfrm>
              <a:off x="1391" y="3570"/>
              <a:ext cx="1176" cy="308"/>
            </a:xfrm>
            <a:custGeom>
              <a:avLst/>
              <a:gdLst>
                <a:gd name="T0" fmla="*/ 1 w 2352"/>
                <a:gd name="T1" fmla="*/ 1 h 616"/>
                <a:gd name="T2" fmla="*/ 1 w 2352"/>
                <a:gd name="T3" fmla="*/ 1 h 616"/>
                <a:gd name="T4" fmla="*/ 0 w 2352"/>
                <a:gd name="T5" fmla="*/ 1 h 616"/>
                <a:gd name="T6" fmla="*/ 1 w 2352"/>
                <a:gd name="T7" fmla="*/ 0 h 616"/>
                <a:gd name="T8" fmla="*/ 1 w 2352"/>
                <a:gd name="T9" fmla="*/ 1 h 616"/>
                <a:gd name="T10" fmla="*/ 1 w 2352"/>
                <a:gd name="T11" fmla="*/ 1 h 616"/>
                <a:gd name="T12" fmla="*/ 0 60000 65536"/>
                <a:gd name="T13" fmla="*/ 0 60000 65536"/>
                <a:gd name="T14" fmla="*/ 0 60000 65536"/>
                <a:gd name="T15" fmla="*/ 0 60000 65536"/>
                <a:gd name="T16" fmla="*/ 0 60000 65536"/>
                <a:gd name="T17" fmla="*/ 0 60000 65536"/>
                <a:gd name="T18" fmla="*/ 0 w 2352"/>
                <a:gd name="T19" fmla="*/ 0 h 616"/>
                <a:gd name="T20" fmla="*/ 2352 w 2352"/>
                <a:gd name="T21" fmla="*/ 616 h 616"/>
              </a:gdLst>
              <a:ahLst/>
              <a:cxnLst>
                <a:cxn ang="T12">
                  <a:pos x="T0" y="T1"/>
                </a:cxn>
                <a:cxn ang="T13">
                  <a:pos x="T2" y="T3"/>
                </a:cxn>
                <a:cxn ang="T14">
                  <a:pos x="T4" y="T5"/>
                </a:cxn>
                <a:cxn ang="T15">
                  <a:pos x="T6" y="T7"/>
                </a:cxn>
                <a:cxn ang="T16">
                  <a:pos x="T8" y="T9"/>
                </a:cxn>
                <a:cxn ang="T17">
                  <a:pos x="T10" y="T11"/>
                </a:cxn>
              </a:cxnLst>
              <a:rect l="T18" t="T19" r="T20" b="T21"/>
              <a:pathLst>
                <a:path w="2352" h="616">
                  <a:moveTo>
                    <a:pt x="2352" y="388"/>
                  </a:moveTo>
                  <a:lnTo>
                    <a:pt x="797" y="616"/>
                  </a:lnTo>
                  <a:lnTo>
                    <a:pt x="0" y="167"/>
                  </a:lnTo>
                  <a:lnTo>
                    <a:pt x="1360" y="0"/>
                  </a:lnTo>
                  <a:lnTo>
                    <a:pt x="2352" y="388"/>
                  </a:lnTo>
                  <a:close/>
                </a:path>
              </a:pathLst>
            </a:custGeom>
            <a:solidFill>
              <a:srgbClr val="EFE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53" name="Freeform 5"/>
            <p:cNvSpPr>
              <a:spLocks/>
            </p:cNvSpPr>
            <p:nvPr/>
          </p:nvSpPr>
          <p:spPr bwMode="auto">
            <a:xfrm>
              <a:off x="1701" y="3578"/>
              <a:ext cx="40" cy="52"/>
            </a:xfrm>
            <a:custGeom>
              <a:avLst/>
              <a:gdLst>
                <a:gd name="T0" fmla="*/ 1 w 80"/>
                <a:gd name="T1" fmla="*/ 0 h 105"/>
                <a:gd name="T2" fmla="*/ 1 w 80"/>
                <a:gd name="T3" fmla="*/ 0 h 105"/>
                <a:gd name="T4" fmla="*/ 1 w 80"/>
                <a:gd name="T5" fmla="*/ 0 h 105"/>
                <a:gd name="T6" fmla="*/ 0 w 80"/>
                <a:gd name="T7" fmla="*/ 0 h 105"/>
                <a:gd name="T8" fmla="*/ 1 w 80"/>
                <a:gd name="T9" fmla="*/ 0 h 105"/>
                <a:gd name="T10" fmla="*/ 1 w 80"/>
                <a:gd name="T11" fmla="*/ 0 h 105"/>
                <a:gd name="T12" fmla="*/ 0 60000 65536"/>
                <a:gd name="T13" fmla="*/ 0 60000 65536"/>
                <a:gd name="T14" fmla="*/ 0 60000 65536"/>
                <a:gd name="T15" fmla="*/ 0 60000 65536"/>
                <a:gd name="T16" fmla="*/ 0 60000 65536"/>
                <a:gd name="T17" fmla="*/ 0 60000 65536"/>
                <a:gd name="T18" fmla="*/ 0 w 80"/>
                <a:gd name="T19" fmla="*/ 0 h 105"/>
                <a:gd name="T20" fmla="*/ 80 w 80"/>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80" h="105">
                  <a:moveTo>
                    <a:pt x="40" y="0"/>
                  </a:moveTo>
                  <a:lnTo>
                    <a:pt x="80" y="105"/>
                  </a:lnTo>
                  <a:lnTo>
                    <a:pt x="21" y="48"/>
                  </a:lnTo>
                  <a:lnTo>
                    <a:pt x="0" y="25"/>
                  </a:lnTo>
                  <a:lnTo>
                    <a:pt x="40" y="0"/>
                  </a:lnTo>
                  <a:close/>
                </a:path>
              </a:pathLst>
            </a:custGeom>
            <a:solidFill>
              <a:srgbClr val="5151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54" name="Freeform 6"/>
            <p:cNvSpPr>
              <a:spLocks/>
            </p:cNvSpPr>
            <p:nvPr/>
          </p:nvSpPr>
          <p:spPr bwMode="auto">
            <a:xfrm>
              <a:off x="747" y="2399"/>
              <a:ext cx="2284" cy="1180"/>
            </a:xfrm>
            <a:custGeom>
              <a:avLst/>
              <a:gdLst>
                <a:gd name="T0" fmla="*/ 1 w 4567"/>
                <a:gd name="T1" fmla="*/ 0 h 2361"/>
                <a:gd name="T2" fmla="*/ 1 w 4567"/>
                <a:gd name="T3" fmla="*/ 0 h 2361"/>
                <a:gd name="T4" fmla="*/ 1 w 4567"/>
                <a:gd name="T5" fmla="*/ 0 h 2361"/>
                <a:gd name="T6" fmla="*/ 1 w 4567"/>
                <a:gd name="T7" fmla="*/ 0 h 2361"/>
                <a:gd name="T8" fmla="*/ 1 w 4567"/>
                <a:gd name="T9" fmla="*/ 0 h 2361"/>
                <a:gd name="T10" fmla="*/ 1 w 4567"/>
                <a:gd name="T11" fmla="*/ 0 h 2361"/>
                <a:gd name="T12" fmla="*/ 1 w 4567"/>
                <a:gd name="T13" fmla="*/ 0 h 2361"/>
                <a:gd name="T14" fmla="*/ 1 w 4567"/>
                <a:gd name="T15" fmla="*/ 0 h 2361"/>
                <a:gd name="T16" fmla="*/ 1 w 4567"/>
                <a:gd name="T17" fmla="*/ 0 h 2361"/>
                <a:gd name="T18" fmla="*/ 1 w 4567"/>
                <a:gd name="T19" fmla="*/ 0 h 2361"/>
                <a:gd name="T20" fmla="*/ 1 w 4567"/>
                <a:gd name="T21" fmla="*/ 0 h 2361"/>
                <a:gd name="T22" fmla="*/ 1 w 4567"/>
                <a:gd name="T23" fmla="*/ 0 h 2361"/>
                <a:gd name="T24" fmla="*/ 1 w 4567"/>
                <a:gd name="T25" fmla="*/ 0 h 2361"/>
                <a:gd name="T26" fmla="*/ 1 w 4567"/>
                <a:gd name="T27" fmla="*/ 0 h 2361"/>
                <a:gd name="T28" fmla="*/ 1 w 4567"/>
                <a:gd name="T29" fmla="*/ 0 h 2361"/>
                <a:gd name="T30" fmla="*/ 1 w 4567"/>
                <a:gd name="T31" fmla="*/ 0 h 2361"/>
                <a:gd name="T32" fmla="*/ 1 w 4567"/>
                <a:gd name="T33" fmla="*/ 0 h 2361"/>
                <a:gd name="T34" fmla="*/ 1 w 4567"/>
                <a:gd name="T35" fmla="*/ 0 h 2361"/>
                <a:gd name="T36" fmla="*/ 1 w 4567"/>
                <a:gd name="T37" fmla="*/ 0 h 2361"/>
                <a:gd name="T38" fmla="*/ 1 w 4567"/>
                <a:gd name="T39" fmla="*/ 0 h 2361"/>
                <a:gd name="T40" fmla="*/ 1 w 4567"/>
                <a:gd name="T41" fmla="*/ 0 h 2361"/>
                <a:gd name="T42" fmla="*/ 1 w 4567"/>
                <a:gd name="T43" fmla="*/ 0 h 2361"/>
                <a:gd name="T44" fmla="*/ 1 w 4567"/>
                <a:gd name="T45" fmla="*/ 0 h 2361"/>
                <a:gd name="T46" fmla="*/ 1 w 4567"/>
                <a:gd name="T47" fmla="*/ 0 h 2361"/>
                <a:gd name="T48" fmla="*/ 1 w 4567"/>
                <a:gd name="T49" fmla="*/ 0 h 2361"/>
                <a:gd name="T50" fmla="*/ 1 w 4567"/>
                <a:gd name="T51" fmla="*/ 0 h 2361"/>
                <a:gd name="T52" fmla="*/ 1 w 4567"/>
                <a:gd name="T53" fmla="*/ 0 h 2361"/>
                <a:gd name="T54" fmla="*/ 1 w 4567"/>
                <a:gd name="T55" fmla="*/ 0 h 2361"/>
                <a:gd name="T56" fmla="*/ 1 w 4567"/>
                <a:gd name="T57" fmla="*/ 0 h 2361"/>
                <a:gd name="T58" fmla="*/ 1 w 4567"/>
                <a:gd name="T59" fmla="*/ 0 h 2361"/>
                <a:gd name="T60" fmla="*/ 1 w 4567"/>
                <a:gd name="T61" fmla="*/ 0 h 2361"/>
                <a:gd name="T62" fmla="*/ 1 w 4567"/>
                <a:gd name="T63" fmla="*/ 0 h 2361"/>
                <a:gd name="T64" fmla="*/ 1 w 4567"/>
                <a:gd name="T65" fmla="*/ 0 h 2361"/>
                <a:gd name="T66" fmla="*/ 1 w 4567"/>
                <a:gd name="T67" fmla="*/ 0 h 2361"/>
                <a:gd name="T68" fmla="*/ 1 w 4567"/>
                <a:gd name="T69" fmla="*/ 0 h 2361"/>
                <a:gd name="T70" fmla="*/ 1 w 4567"/>
                <a:gd name="T71" fmla="*/ 0 h 2361"/>
                <a:gd name="T72" fmla="*/ 1 w 4567"/>
                <a:gd name="T73" fmla="*/ 0 h 2361"/>
                <a:gd name="T74" fmla="*/ 1 w 4567"/>
                <a:gd name="T75" fmla="*/ 0 h 2361"/>
                <a:gd name="T76" fmla="*/ 1 w 4567"/>
                <a:gd name="T77" fmla="*/ 0 h 2361"/>
                <a:gd name="T78" fmla="*/ 1 w 4567"/>
                <a:gd name="T79" fmla="*/ 0 h 2361"/>
                <a:gd name="T80" fmla="*/ 0 w 4567"/>
                <a:gd name="T81" fmla="*/ 0 h 2361"/>
                <a:gd name="T82" fmla="*/ 1 w 4567"/>
                <a:gd name="T83" fmla="*/ 0 h 2361"/>
                <a:gd name="T84" fmla="*/ 1 w 4567"/>
                <a:gd name="T85" fmla="*/ 0 h 2361"/>
                <a:gd name="T86" fmla="*/ 1 w 4567"/>
                <a:gd name="T87" fmla="*/ 0 h 2361"/>
                <a:gd name="T88" fmla="*/ 1 w 4567"/>
                <a:gd name="T89" fmla="*/ 0 h 23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67"/>
                <a:gd name="T136" fmla="*/ 0 h 2361"/>
                <a:gd name="T137" fmla="*/ 4567 w 4567"/>
                <a:gd name="T138" fmla="*/ 2361 h 236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67" h="2361">
                  <a:moveTo>
                    <a:pt x="331" y="2325"/>
                  </a:moveTo>
                  <a:lnTo>
                    <a:pt x="377" y="2296"/>
                  </a:lnTo>
                  <a:lnTo>
                    <a:pt x="403" y="2241"/>
                  </a:lnTo>
                  <a:lnTo>
                    <a:pt x="835" y="2121"/>
                  </a:lnTo>
                  <a:lnTo>
                    <a:pt x="955" y="1829"/>
                  </a:lnTo>
                  <a:lnTo>
                    <a:pt x="1498" y="1452"/>
                  </a:lnTo>
                  <a:lnTo>
                    <a:pt x="1709" y="1838"/>
                  </a:lnTo>
                  <a:lnTo>
                    <a:pt x="1966" y="2251"/>
                  </a:lnTo>
                  <a:lnTo>
                    <a:pt x="3997" y="2251"/>
                  </a:lnTo>
                  <a:lnTo>
                    <a:pt x="4347" y="2361"/>
                  </a:lnTo>
                  <a:lnTo>
                    <a:pt x="4457" y="2325"/>
                  </a:lnTo>
                  <a:lnTo>
                    <a:pt x="4567" y="1922"/>
                  </a:lnTo>
                  <a:lnTo>
                    <a:pt x="4493" y="1618"/>
                  </a:lnTo>
                  <a:lnTo>
                    <a:pt x="4347" y="1370"/>
                  </a:lnTo>
                  <a:lnTo>
                    <a:pt x="4301" y="1241"/>
                  </a:lnTo>
                  <a:lnTo>
                    <a:pt x="4208" y="983"/>
                  </a:lnTo>
                  <a:lnTo>
                    <a:pt x="4200" y="846"/>
                  </a:lnTo>
                  <a:lnTo>
                    <a:pt x="4200" y="506"/>
                  </a:lnTo>
                  <a:lnTo>
                    <a:pt x="4181" y="450"/>
                  </a:lnTo>
                  <a:lnTo>
                    <a:pt x="4090" y="395"/>
                  </a:lnTo>
                  <a:lnTo>
                    <a:pt x="3886" y="323"/>
                  </a:lnTo>
                  <a:lnTo>
                    <a:pt x="3721" y="276"/>
                  </a:lnTo>
                  <a:lnTo>
                    <a:pt x="3438" y="156"/>
                  </a:lnTo>
                  <a:lnTo>
                    <a:pt x="3232" y="0"/>
                  </a:lnTo>
                  <a:lnTo>
                    <a:pt x="2455" y="9"/>
                  </a:lnTo>
                  <a:lnTo>
                    <a:pt x="2187" y="137"/>
                  </a:lnTo>
                  <a:lnTo>
                    <a:pt x="2023" y="167"/>
                  </a:lnTo>
                  <a:lnTo>
                    <a:pt x="1820" y="156"/>
                  </a:lnTo>
                  <a:lnTo>
                    <a:pt x="1717" y="148"/>
                  </a:lnTo>
                  <a:lnTo>
                    <a:pt x="1506" y="192"/>
                  </a:lnTo>
                  <a:lnTo>
                    <a:pt x="1386" y="369"/>
                  </a:lnTo>
                  <a:lnTo>
                    <a:pt x="1360" y="494"/>
                  </a:lnTo>
                  <a:lnTo>
                    <a:pt x="1266" y="523"/>
                  </a:lnTo>
                  <a:lnTo>
                    <a:pt x="909" y="956"/>
                  </a:lnTo>
                  <a:lnTo>
                    <a:pt x="835" y="1019"/>
                  </a:lnTo>
                  <a:lnTo>
                    <a:pt x="708" y="1213"/>
                  </a:lnTo>
                  <a:lnTo>
                    <a:pt x="386" y="1469"/>
                  </a:lnTo>
                  <a:lnTo>
                    <a:pt x="303" y="1553"/>
                  </a:lnTo>
                  <a:lnTo>
                    <a:pt x="204" y="1591"/>
                  </a:lnTo>
                  <a:lnTo>
                    <a:pt x="53" y="1726"/>
                  </a:lnTo>
                  <a:lnTo>
                    <a:pt x="0" y="1882"/>
                  </a:lnTo>
                  <a:lnTo>
                    <a:pt x="17" y="2040"/>
                  </a:lnTo>
                  <a:lnTo>
                    <a:pt x="192" y="2186"/>
                  </a:lnTo>
                  <a:lnTo>
                    <a:pt x="331" y="2325"/>
                  </a:lnTo>
                  <a:close/>
                </a:path>
              </a:pathLst>
            </a:custGeom>
            <a:solidFill>
              <a:srgbClr val="19478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55" name="Freeform 7"/>
            <p:cNvSpPr>
              <a:spLocks/>
            </p:cNvSpPr>
            <p:nvPr/>
          </p:nvSpPr>
          <p:spPr bwMode="auto">
            <a:xfrm>
              <a:off x="2491" y="2698"/>
              <a:ext cx="139" cy="278"/>
            </a:xfrm>
            <a:custGeom>
              <a:avLst/>
              <a:gdLst>
                <a:gd name="T0" fmla="*/ 0 w 280"/>
                <a:gd name="T1" fmla="*/ 0 h 555"/>
                <a:gd name="T2" fmla="*/ 0 w 280"/>
                <a:gd name="T3" fmla="*/ 1 h 555"/>
                <a:gd name="T4" fmla="*/ 0 w 280"/>
                <a:gd name="T5" fmla="*/ 1 h 555"/>
                <a:gd name="T6" fmla="*/ 0 w 280"/>
                <a:gd name="T7" fmla="*/ 1 h 555"/>
                <a:gd name="T8" fmla="*/ 0 w 280"/>
                <a:gd name="T9" fmla="*/ 1 h 555"/>
                <a:gd name="T10" fmla="*/ 0 w 280"/>
                <a:gd name="T11" fmla="*/ 1 h 555"/>
                <a:gd name="T12" fmla="*/ 0 w 280"/>
                <a:gd name="T13" fmla="*/ 1 h 555"/>
                <a:gd name="T14" fmla="*/ 0 w 280"/>
                <a:gd name="T15" fmla="*/ 1 h 555"/>
                <a:gd name="T16" fmla="*/ 0 w 280"/>
                <a:gd name="T17" fmla="*/ 1 h 555"/>
                <a:gd name="T18" fmla="*/ 0 w 280"/>
                <a:gd name="T19" fmla="*/ 1 h 555"/>
                <a:gd name="T20" fmla="*/ 0 w 280"/>
                <a:gd name="T21" fmla="*/ 0 h 555"/>
                <a:gd name="T22" fmla="*/ 0 w 280"/>
                <a:gd name="T23" fmla="*/ 0 h 555"/>
                <a:gd name="T24" fmla="*/ 0 w 280"/>
                <a:gd name="T25" fmla="*/ 0 h 5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
                <a:gd name="T40" fmla="*/ 0 h 555"/>
                <a:gd name="T41" fmla="*/ 280 w 280"/>
                <a:gd name="T42" fmla="*/ 555 h 5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 h="555">
                  <a:moveTo>
                    <a:pt x="257" y="0"/>
                  </a:moveTo>
                  <a:lnTo>
                    <a:pt x="278" y="36"/>
                  </a:lnTo>
                  <a:lnTo>
                    <a:pt x="280" y="104"/>
                  </a:lnTo>
                  <a:lnTo>
                    <a:pt x="268" y="190"/>
                  </a:lnTo>
                  <a:lnTo>
                    <a:pt x="249" y="239"/>
                  </a:lnTo>
                  <a:lnTo>
                    <a:pt x="225" y="311"/>
                  </a:lnTo>
                  <a:lnTo>
                    <a:pt x="196" y="374"/>
                  </a:lnTo>
                  <a:lnTo>
                    <a:pt x="162" y="429"/>
                  </a:lnTo>
                  <a:lnTo>
                    <a:pt x="50" y="555"/>
                  </a:lnTo>
                  <a:lnTo>
                    <a:pt x="0" y="346"/>
                  </a:lnTo>
                  <a:lnTo>
                    <a:pt x="238" y="0"/>
                  </a:lnTo>
                  <a:lnTo>
                    <a:pt x="25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56" name="Freeform 8"/>
            <p:cNvSpPr>
              <a:spLocks/>
            </p:cNvSpPr>
            <p:nvPr/>
          </p:nvSpPr>
          <p:spPr bwMode="auto">
            <a:xfrm>
              <a:off x="1009" y="3360"/>
              <a:ext cx="298" cy="200"/>
            </a:xfrm>
            <a:custGeom>
              <a:avLst/>
              <a:gdLst>
                <a:gd name="T0" fmla="*/ 0 w 597"/>
                <a:gd name="T1" fmla="*/ 0 h 401"/>
                <a:gd name="T2" fmla="*/ 0 w 597"/>
                <a:gd name="T3" fmla="*/ 0 h 401"/>
                <a:gd name="T4" fmla="*/ 0 w 597"/>
                <a:gd name="T5" fmla="*/ 0 h 401"/>
                <a:gd name="T6" fmla="*/ 0 w 597"/>
                <a:gd name="T7" fmla="*/ 0 h 401"/>
                <a:gd name="T8" fmla="*/ 0 w 597"/>
                <a:gd name="T9" fmla="*/ 0 h 401"/>
                <a:gd name="T10" fmla="*/ 0 w 597"/>
                <a:gd name="T11" fmla="*/ 0 h 401"/>
                <a:gd name="T12" fmla="*/ 0 w 597"/>
                <a:gd name="T13" fmla="*/ 0 h 401"/>
                <a:gd name="T14" fmla="*/ 0 w 597"/>
                <a:gd name="T15" fmla="*/ 0 h 401"/>
                <a:gd name="T16" fmla="*/ 0 w 597"/>
                <a:gd name="T17" fmla="*/ 0 h 401"/>
                <a:gd name="T18" fmla="*/ 0 w 597"/>
                <a:gd name="T19" fmla="*/ 0 h 401"/>
                <a:gd name="T20" fmla="*/ 0 w 597"/>
                <a:gd name="T21" fmla="*/ 0 h 401"/>
                <a:gd name="T22" fmla="*/ 0 w 597"/>
                <a:gd name="T23" fmla="*/ 0 h 4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7"/>
                <a:gd name="T37" fmla="*/ 0 h 401"/>
                <a:gd name="T38" fmla="*/ 597 w 597"/>
                <a:gd name="T39" fmla="*/ 401 h 4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7" h="401">
                  <a:moveTo>
                    <a:pt x="40" y="171"/>
                  </a:moveTo>
                  <a:lnTo>
                    <a:pt x="112" y="100"/>
                  </a:lnTo>
                  <a:lnTo>
                    <a:pt x="285" y="13"/>
                  </a:lnTo>
                  <a:lnTo>
                    <a:pt x="399" y="0"/>
                  </a:lnTo>
                  <a:lnTo>
                    <a:pt x="483" y="13"/>
                  </a:lnTo>
                  <a:lnTo>
                    <a:pt x="557" y="57"/>
                  </a:lnTo>
                  <a:lnTo>
                    <a:pt x="597" y="114"/>
                  </a:lnTo>
                  <a:lnTo>
                    <a:pt x="297" y="401"/>
                  </a:lnTo>
                  <a:lnTo>
                    <a:pt x="127" y="386"/>
                  </a:lnTo>
                  <a:lnTo>
                    <a:pt x="0" y="302"/>
                  </a:lnTo>
                  <a:lnTo>
                    <a:pt x="40" y="1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57" name="Freeform 9"/>
            <p:cNvSpPr>
              <a:spLocks/>
            </p:cNvSpPr>
            <p:nvPr/>
          </p:nvSpPr>
          <p:spPr bwMode="auto">
            <a:xfrm>
              <a:off x="2415" y="2803"/>
              <a:ext cx="156" cy="179"/>
            </a:xfrm>
            <a:custGeom>
              <a:avLst/>
              <a:gdLst>
                <a:gd name="T0" fmla="*/ 0 w 314"/>
                <a:gd name="T1" fmla="*/ 1 h 357"/>
                <a:gd name="T2" fmla="*/ 0 w 314"/>
                <a:gd name="T3" fmla="*/ 1 h 357"/>
                <a:gd name="T4" fmla="*/ 0 w 314"/>
                <a:gd name="T5" fmla="*/ 1 h 357"/>
                <a:gd name="T6" fmla="*/ 0 w 314"/>
                <a:gd name="T7" fmla="*/ 1 h 357"/>
                <a:gd name="T8" fmla="*/ 0 w 314"/>
                <a:gd name="T9" fmla="*/ 1 h 357"/>
                <a:gd name="T10" fmla="*/ 0 w 314"/>
                <a:gd name="T11" fmla="*/ 1 h 357"/>
                <a:gd name="T12" fmla="*/ 0 w 314"/>
                <a:gd name="T13" fmla="*/ 0 h 357"/>
                <a:gd name="T14" fmla="*/ 0 w 314"/>
                <a:gd name="T15" fmla="*/ 1 h 357"/>
                <a:gd name="T16" fmla="*/ 0 w 314"/>
                <a:gd name="T17" fmla="*/ 1 h 3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4"/>
                <a:gd name="T28" fmla="*/ 0 h 357"/>
                <a:gd name="T29" fmla="*/ 314 w 314"/>
                <a:gd name="T30" fmla="*/ 357 h 3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4" h="357">
                  <a:moveTo>
                    <a:pt x="243" y="101"/>
                  </a:moveTo>
                  <a:lnTo>
                    <a:pt x="314" y="215"/>
                  </a:lnTo>
                  <a:lnTo>
                    <a:pt x="200" y="357"/>
                  </a:lnTo>
                  <a:lnTo>
                    <a:pt x="143" y="329"/>
                  </a:lnTo>
                  <a:lnTo>
                    <a:pt x="101" y="215"/>
                  </a:lnTo>
                  <a:lnTo>
                    <a:pt x="0" y="158"/>
                  </a:lnTo>
                  <a:lnTo>
                    <a:pt x="70" y="0"/>
                  </a:lnTo>
                  <a:lnTo>
                    <a:pt x="243" y="101"/>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58" name="Freeform 10"/>
            <p:cNvSpPr>
              <a:spLocks/>
            </p:cNvSpPr>
            <p:nvPr/>
          </p:nvSpPr>
          <p:spPr bwMode="auto">
            <a:xfrm>
              <a:off x="979" y="3417"/>
              <a:ext cx="207" cy="163"/>
            </a:xfrm>
            <a:custGeom>
              <a:avLst/>
              <a:gdLst>
                <a:gd name="T0" fmla="*/ 0 w 415"/>
                <a:gd name="T1" fmla="*/ 0 h 327"/>
                <a:gd name="T2" fmla="*/ 0 w 415"/>
                <a:gd name="T3" fmla="*/ 0 h 327"/>
                <a:gd name="T4" fmla="*/ 0 w 415"/>
                <a:gd name="T5" fmla="*/ 0 h 327"/>
                <a:gd name="T6" fmla="*/ 0 w 415"/>
                <a:gd name="T7" fmla="*/ 0 h 327"/>
                <a:gd name="T8" fmla="*/ 0 w 415"/>
                <a:gd name="T9" fmla="*/ 0 h 327"/>
                <a:gd name="T10" fmla="*/ 0 w 415"/>
                <a:gd name="T11" fmla="*/ 0 h 327"/>
                <a:gd name="T12" fmla="*/ 0 w 415"/>
                <a:gd name="T13" fmla="*/ 0 h 327"/>
                <a:gd name="T14" fmla="*/ 0 w 415"/>
                <a:gd name="T15" fmla="*/ 0 h 327"/>
                <a:gd name="T16" fmla="*/ 0 w 415"/>
                <a:gd name="T17" fmla="*/ 0 h 327"/>
                <a:gd name="T18" fmla="*/ 0 w 415"/>
                <a:gd name="T19" fmla="*/ 0 h 3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5"/>
                <a:gd name="T31" fmla="*/ 0 h 327"/>
                <a:gd name="T32" fmla="*/ 415 w 415"/>
                <a:gd name="T33" fmla="*/ 327 h 3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5" h="327">
                  <a:moveTo>
                    <a:pt x="171" y="0"/>
                  </a:moveTo>
                  <a:lnTo>
                    <a:pt x="415" y="57"/>
                  </a:lnTo>
                  <a:lnTo>
                    <a:pt x="356" y="315"/>
                  </a:lnTo>
                  <a:lnTo>
                    <a:pt x="272" y="327"/>
                  </a:lnTo>
                  <a:lnTo>
                    <a:pt x="171" y="300"/>
                  </a:lnTo>
                  <a:lnTo>
                    <a:pt x="114" y="256"/>
                  </a:lnTo>
                  <a:lnTo>
                    <a:pt x="0" y="201"/>
                  </a:lnTo>
                  <a:lnTo>
                    <a:pt x="99" y="42"/>
                  </a:lnTo>
                  <a:lnTo>
                    <a:pt x="171" y="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59" name="Freeform 11"/>
            <p:cNvSpPr>
              <a:spLocks/>
            </p:cNvSpPr>
            <p:nvPr/>
          </p:nvSpPr>
          <p:spPr bwMode="auto">
            <a:xfrm>
              <a:off x="1947" y="2393"/>
              <a:ext cx="377" cy="857"/>
            </a:xfrm>
            <a:custGeom>
              <a:avLst/>
              <a:gdLst>
                <a:gd name="T0" fmla="*/ 1 w 754"/>
                <a:gd name="T1" fmla="*/ 0 h 1712"/>
                <a:gd name="T2" fmla="*/ 1 w 754"/>
                <a:gd name="T3" fmla="*/ 1 h 1712"/>
                <a:gd name="T4" fmla="*/ 0 w 754"/>
                <a:gd name="T5" fmla="*/ 1 h 1712"/>
                <a:gd name="T6" fmla="*/ 1 w 754"/>
                <a:gd name="T7" fmla="*/ 1 h 1712"/>
                <a:gd name="T8" fmla="*/ 1 w 754"/>
                <a:gd name="T9" fmla="*/ 1 h 1712"/>
                <a:gd name="T10" fmla="*/ 1 w 754"/>
                <a:gd name="T11" fmla="*/ 1 h 1712"/>
                <a:gd name="T12" fmla="*/ 1 w 754"/>
                <a:gd name="T13" fmla="*/ 1 h 1712"/>
                <a:gd name="T14" fmla="*/ 1 w 754"/>
                <a:gd name="T15" fmla="*/ 1 h 1712"/>
                <a:gd name="T16" fmla="*/ 1 w 754"/>
                <a:gd name="T17" fmla="*/ 1 h 1712"/>
                <a:gd name="T18" fmla="*/ 1 w 754"/>
                <a:gd name="T19" fmla="*/ 1 h 1712"/>
                <a:gd name="T20" fmla="*/ 1 w 754"/>
                <a:gd name="T21" fmla="*/ 1 h 1712"/>
                <a:gd name="T22" fmla="*/ 1 w 754"/>
                <a:gd name="T23" fmla="*/ 1 h 1712"/>
                <a:gd name="T24" fmla="*/ 1 w 754"/>
                <a:gd name="T25" fmla="*/ 1 h 1712"/>
                <a:gd name="T26" fmla="*/ 1 w 754"/>
                <a:gd name="T27" fmla="*/ 1 h 1712"/>
                <a:gd name="T28" fmla="*/ 1 w 754"/>
                <a:gd name="T29" fmla="*/ 0 h 1712"/>
                <a:gd name="T30" fmla="*/ 1 w 754"/>
                <a:gd name="T31" fmla="*/ 0 h 17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54"/>
                <a:gd name="T49" fmla="*/ 0 h 1712"/>
                <a:gd name="T50" fmla="*/ 754 w 754"/>
                <a:gd name="T51" fmla="*/ 1712 h 17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54" h="1712">
                  <a:moveTo>
                    <a:pt x="95" y="0"/>
                  </a:moveTo>
                  <a:lnTo>
                    <a:pt x="36" y="26"/>
                  </a:lnTo>
                  <a:lnTo>
                    <a:pt x="0" y="136"/>
                  </a:lnTo>
                  <a:lnTo>
                    <a:pt x="7" y="287"/>
                  </a:lnTo>
                  <a:lnTo>
                    <a:pt x="45" y="501"/>
                  </a:lnTo>
                  <a:lnTo>
                    <a:pt x="100" y="882"/>
                  </a:lnTo>
                  <a:lnTo>
                    <a:pt x="129" y="1157"/>
                  </a:lnTo>
                  <a:lnTo>
                    <a:pt x="154" y="1444"/>
                  </a:lnTo>
                  <a:lnTo>
                    <a:pt x="199" y="1712"/>
                  </a:lnTo>
                  <a:lnTo>
                    <a:pt x="342" y="1520"/>
                  </a:lnTo>
                  <a:lnTo>
                    <a:pt x="526" y="1294"/>
                  </a:lnTo>
                  <a:lnTo>
                    <a:pt x="599" y="1129"/>
                  </a:lnTo>
                  <a:lnTo>
                    <a:pt x="754" y="557"/>
                  </a:lnTo>
                  <a:lnTo>
                    <a:pt x="581" y="294"/>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0" name="Freeform 12" descr="Wide upward diagonal"/>
            <p:cNvSpPr>
              <a:spLocks/>
            </p:cNvSpPr>
            <p:nvPr/>
          </p:nvSpPr>
          <p:spPr bwMode="auto">
            <a:xfrm>
              <a:off x="2026" y="2605"/>
              <a:ext cx="191" cy="626"/>
            </a:xfrm>
            <a:custGeom>
              <a:avLst/>
              <a:gdLst>
                <a:gd name="T0" fmla="*/ 0 w 383"/>
                <a:gd name="T1" fmla="*/ 1 h 1251"/>
                <a:gd name="T2" fmla="*/ 0 w 383"/>
                <a:gd name="T3" fmla="*/ 1 h 1251"/>
                <a:gd name="T4" fmla="*/ 0 w 383"/>
                <a:gd name="T5" fmla="*/ 1 h 1251"/>
                <a:gd name="T6" fmla="*/ 0 w 383"/>
                <a:gd name="T7" fmla="*/ 1 h 1251"/>
                <a:gd name="T8" fmla="*/ 0 w 383"/>
                <a:gd name="T9" fmla="*/ 1 h 1251"/>
                <a:gd name="T10" fmla="*/ 0 w 383"/>
                <a:gd name="T11" fmla="*/ 1 h 1251"/>
                <a:gd name="T12" fmla="*/ 0 w 383"/>
                <a:gd name="T13" fmla="*/ 1 h 1251"/>
                <a:gd name="T14" fmla="*/ 0 w 383"/>
                <a:gd name="T15" fmla="*/ 1 h 1251"/>
                <a:gd name="T16" fmla="*/ 0 w 383"/>
                <a:gd name="T17" fmla="*/ 1 h 1251"/>
                <a:gd name="T18" fmla="*/ 0 w 383"/>
                <a:gd name="T19" fmla="*/ 1 h 1251"/>
                <a:gd name="T20" fmla="*/ 0 w 383"/>
                <a:gd name="T21" fmla="*/ 1 h 1251"/>
                <a:gd name="T22" fmla="*/ 0 w 383"/>
                <a:gd name="T23" fmla="*/ 1 h 1251"/>
                <a:gd name="T24" fmla="*/ 0 w 383"/>
                <a:gd name="T25" fmla="*/ 1 h 1251"/>
                <a:gd name="T26" fmla="*/ 0 w 383"/>
                <a:gd name="T27" fmla="*/ 1 h 1251"/>
                <a:gd name="T28" fmla="*/ 0 w 383"/>
                <a:gd name="T29" fmla="*/ 1 h 1251"/>
                <a:gd name="T30" fmla="*/ 0 w 383"/>
                <a:gd name="T31" fmla="*/ 1 h 1251"/>
                <a:gd name="T32" fmla="*/ 0 w 383"/>
                <a:gd name="T33" fmla="*/ 1 h 1251"/>
                <a:gd name="T34" fmla="*/ 0 w 383"/>
                <a:gd name="T35" fmla="*/ 1 h 1251"/>
                <a:gd name="T36" fmla="*/ 0 w 383"/>
                <a:gd name="T37" fmla="*/ 1 h 1251"/>
                <a:gd name="T38" fmla="*/ 0 w 383"/>
                <a:gd name="T39" fmla="*/ 1 h 1251"/>
                <a:gd name="T40" fmla="*/ 0 w 383"/>
                <a:gd name="T41" fmla="*/ 1 h 1251"/>
                <a:gd name="T42" fmla="*/ 0 w 383"/>
                <a:gd name="T43" fmla="*/ 0 h 1251"/>
                <a:gd name="T44" fmla="*/ 0 w 383"/>
                <a:gd name="T45" fmla="*/ 1 h 1251"/>
                <a:gd name="T46" fmla="*/ 0 w 383"/>
                <a:gd name="T47" fmla="*/ 1 h 12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83"/>
                <a:gd name="T73" fmla="*/ 0 h 1251"/>
                <a:gd name="T74" fmla="*/ 383 w 383"/>
                <a:gd name="T75" fmla="*/ 1251 h 12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83" h="1251">
                  <a:moveTo>
                    <a:pt x="232" y="6"/>
                  </a:moveTo>
                  <a:lnTo>
                    <a:pt x="128" y="96"/>
                  </a:lnTo>
                  <a:lnTo>
                    <a:pt x="141" y="154"/>
                  </a:lnTo>
                  <a:lnTo>
                    <a:pt x="225" y="297"/>
                  </a:lnTo>
                  <a:lnTo>
                    <a:pt x="232" y="350"/>
                  </a:lnTo>
                  <a:lnTo>
                    <a:pt x="208" y="455"/>
                  </a:lnTo>
                  <a:lnTo>
                    <a:pt x="149" y="652"/>
                  </a:lnTo>
                  <a:lnTo>
                    <a:pt x="0" y="1133"/>
                  </a:lnTo>
                  <a:lnTo>
                    <a:pt x="132" y="1251"/>
                  </a:lnTo>
                  <a:lnTo>
                    <a:pt x="145" y="1249"/>
                  </a:lnTo>
                  <a:lnTo>
                    <a:pt x="232" y="1147"/>
                  </a:lnTo>
                  <a:lnTo>
                    <a:pt x="284" y="1055"/>
                  </a:lnTo>
                  <a:lnTo>
                    <a:pt x="373" y="863"/>
                  </a:lnTo>
                  <a:lnTo>
                    <a:pt x="383" y="755"/>
                  </a:lnTo>
                  <a:lnTo>
                    <a:pt x="379" y="647"/>
                  </a:lnTo>
                  <a:lnTo>
                    <a:pt x="369" y="468"/>
                  </a:lnTo>
                  <a:lnTo>
                    <a:pt x="350" y="364"/>
                  </a:lnTo>
                  <a:lnTo>
                    <a:pt x="324" y="308"/>
                  </a:lnTo>
                  <a:lnTo>
                    <a:pt x="333" y="196"/>
                  </a:lnTo>
                  <a:lnTo>
                    <a:pt x="366" y="92"/>
                  </a:lnTo>
                  <a:lnTo>
                    <a:pt x="341" y="46"/>
                  </a:lnTo>
                  <a:lnTo>
                    <a:pt x="278" y="0"/>
                  </a:lnTo>
                  <a:lnTo>
                    <a:pt x="232" y="6"/>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1" name="Freeform 13"/>
            <p:cNvSpPr>
              <a:spLocks/>
            </p:cNvSpPr>
            <p:nvPr/>
          </p:nvSpPr>
          <p:spPr bwMode="auto">
            <a:xfrm>
              <a:off x="2194" y="2581"/>
              <a:ext cx="126" cy="420"/>
            </a:xfrm>
            <a:custGeom>
              <a:avLst/>
              <a:gdLst>
                <a:gd name="T0" fmla="*/ 0 w 253"/>
                <a:gd name="T1" fmla="*/ 1 h 840"/>
                <a:gd name="T2" fmla="*/ 0 w 253"/>
                <a:gd name="T3" fmla="*/ 0 h 840"/>
                <a:gd name="T4" fmla="*/ 0 w 253"/>
                <a:gd name="T5" fmla="*/ 1 h 840"/>
                <a:gd name="T6" fmla="*/ 0 w 253"/>
                <a:gd name="T7" fmla="*/ 1 h 840"/>
                <a:gd name="T8" fmla="*/ 0 w 253"/>
                <a:gd name="T9" fmla="*/ 1 h 840"/>
                <a:gd name="T10" fmla="*/ 0 w 253"/>
                <a:gd name="T11" fmla="*/ 1 h 840"/>
                <a:gd name="T12" fmla="*/ 0 w 253"/>
                <a:gd name="T13" fmla="*/ 1 h 840"/>
                <a:gd name="T14" fmla="*/ 0 w 253"/>
                <a:gd name="T15" fmla="*/ 1 h 840"/>
                <a:gd name="T16" fmla="*/ 0 w 253"/>
                <a:gd name="T17" fmla="*/ 1 h 840"/>
                <a:gd name="T18" fmla="*/ 0 w 253"/>
                <a:gd name="T19" fmla="*/ 1 h 840"/>
                <a:gd name="T20" fmla="*/ 0 w 253"/>
                <a:gd name="T21" fmla="*/ 1 h 840"/>
                <a:gd name="T22" fmla="*/ 0 w 253"/>
                <a:gd name="T23" fmla="*/ 1 h 8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3"/>
                <a:gd name="T37" fmla="*/ 0 h 840"/>
                <a:gd name="T38" fmla="*/ 253 w 253"/>
                <a:gd name="T39" fmla="*/ 840 h 8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3" h="840">
                  <a:moveTo>
                    <a:pt x="19" y="101"/>
                  </a:moveTo>
                  <a:lnTo>
                    <a:pt x="105" y="0"/>
                  </a:lnTo>
                  <a:lnTo>
                    <a:pt x="253" y="183"/>
                  </a:lnTo>
                  <a:lnTo>
                    <a:pt x="162" y="603"/>
                  </a:lnTo>
                  <a:lnTo>
                    <a:pt x="80" y="840"/>
                  </a:lnTo>
                  <a:lnTo>
                    <a:pt x="131" y="570"/>
                  </a:lnTo>
                  <a:lnTo>
                    <a:pt x="137" y="445"/>
                  </a:lnTo>
                  <a:lnTo>
                    <a:pt x="95" y="365"/>
                  </a:lnTo>
                  <a:lnTo>
                    <a:pt x="0" y="257"/>
                  </a:lnTo>
                  <a:lnTo>
                    <a:pt x="29" y="164"/>
                  </a:lnTo>
                  <a:lnTo>
                    <a:pt x="19" y="101"/>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2" name="Freeform 14"/>
            <p:cNvSpPr>
              <a:spLocks/>
            </p:cNvSpPr>
            <p:nvPr/>
          </p:nvSpPr>
          <p:spPr bwMode="auto">
            <a:xfrm>
              <a:off x="1947" y="2397"/>
              <a:ext cx="198" cy="745"/>
            </a:xfrm>
            <a:custGeom>
              <a:avLst/>
              <a:gdLst>
                <a:gd name="T0" fmla="*/ 1 w 395"/>
                <a:gd name="T1" fmla="*/ 0 h 1490"/>
                <a:gd name="T2" fmla="*/ 1 w 395"/>
                <a:gd name="T3" fmla="*/ 1 h 1490"/>
                <a:gd name="T4" fmla="*/ 1 w 395"/>
                <a:gd name="T5" fmla="*/ 1 h 1490"/>
                <a:gd name="T6" fmla="*/ 1 w 395"/>
                <a:gd name="T7" fmla="*/ 1 h 1490"/>
                <a:gd name="T8" fmla="*/ 1 w 395"/>
                <a:gd name="T9" fmla="*/ 1 h 1490"/>
                <a:gd name="T10" fmla="*/ 1 w 395"/>
                <a:gd name="T11" fmla="*/ 1 h 1490"/>
                <a:gd name="T12" fmla="*/ 1 w 395"/>
                <a:gd name="T13" fmla="*/ 1 h 1490"/>
                <a:gd name="T14" fmla="*/ 1 w 395"/>
                <a:gd name="T15" fmla="*/ 1 h 1490"/>
                <a:gd name="T16" fmla="*/ 1 w 395"/>
                <a:gd name="T17" fmla="*/ 1 h 1490"/>
                <a:gd name="T18" fmla="*/ 1 w 395"/>
                <a:gd name="T19" fmla="*/ 1 h 1490"/>
                <a:gd name="T20" fmla="*/ 1 w 395"/>
                <a:gd name="T21" fmla="*/ 1 h 1490"/>
                <a:gd name="T22" fmla="*/ 1 w 395"/>
                <a:gd name="T23" fmla="*/ 1 h 1490"/>
                <a:gd name="T24" fmla="*/ 1 w 395"/>
                <a:gd name="T25" fmla="*/ 1 h 1490"/>
                <a:gd name="T26" fmla="*/ 1 w 395"/>
                <a:gd name="T27" fmla="*/ 1 h 1490"/>
                <a:gd name="T28" fmla="*/ 1 w 395"/>
                <a:gd name="T29" fmla="*/ 1 h 1490"/>
                <a:gd name="T30" fmla="*/ 1 w 395"/>
                <a:gd name="T31" fmla="*/ 1 h 1490"/>
                <a:gd name="T32" fmla="*/ 1 w 395"/>
                <a:gd name="T33" fmla="*/ 1 h 1490"/>
                <a:gd name="T34" fmla="*/ 1 w 395"/>
                <a:gd name="T35" fmla="*/ 1 h 1490"/>
                <a:gd name="T36" fmla="*/ 1 w 395"/>
                <a:gd name="T37" fmla="*/ 1 h 1490"/>
                <a:gd name="T38" fmla="*/ 1 w 395"/>
                <a:gd name="T39" fmla="*/ 1 h 1490"/>
                <a:gd name="T40" fmla="*/ 1 w 395"/>
                <a:gd name="T41" fmla="*/ 1 h 1490"/>
                <a:gd name="T42" fmla="*/ 1 w 395"/>
                <a:gd name="T43" fmla="*/ 1 h 1490"/>
                <a:gd name="T44" fmla="*/ 1 w 395"/>
                <a:gd name="T45" fmla="*/ 1 h 1490"/>
                <a:gd name="T46" fmla="*/ 1 w 395"/>
                <a:gd name="T47" fmla="*/ 1 h 1490"/>
                <a:gd name="T48" fmla="*/ 0 w 395"/>
                <a:gd name="T49" fmla="*/ 1 h 1490"/>
                <a:gd name="T50" fmla="*/ 1 w 395"/>
                <a:gd name="T51" fmla="*/ 1 h 1490"/>
                <a:gd name="T52" fmla="*/ 1 w 395"/>
                <a:gd name="T53" fmla="*/ 1 h 1490"/>
                <a:gd name="T54" fmla="*/ 1 w 395"/>
                <a:gd name="T55" fmla="*/ 0 h 1490"/>
                <a:gd name="T56" fmla="*/ 1 w 395"/>
                <a:gd name="T57" fmla="*/ 0 h 14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5"/>
                <a:gd name="T88" fmla="*/ 0 h 1490"/>
                <a:gd name="T89" fmla="*/ 395 w 395"/>
                <a:gd name="T90" fmla="*/ 1490 h 14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5" h="1490">
                  <a:moveTo>
                    <a:pt x="55" y="0"/>
                  </a:moveTo>
                  <a:lnTo>
                    <a:pt x="45" y="129"/>
                  </a:lnTo>
                  <a:lnTo>
                    <a:pt x="100" y="291"/>
                  </a:lnTo>
                  <a:lnTo>
                    <a:pt x="302" y="462"/>
                  </a:lnTo>
                  <a:lnTo>
                    <a:pt x="277" y="538"/>
                  </a:lnTo>
                  <a:lnTo>
                    <a:pt x="365" y="650"/>
                  </a:lnTo>
                  <a:lnTo>
                    <a:pt x="395" y="742"/>
                  </a:lnTo>
                  <a:lnTo>
                    <a:pt x="361" y="907"/>
                  </a:lnTo>
                  <a:lnTo>
                    <a:pt x="230" y="1316"/>
                  </a:lnTo>
                  <a:lnTo>
                    <a:pt x="161" y="1490"/>
                  </a:lnTo>
                  <a:lnTo>
                    <a:pt x="140" y="1316"/>
                  </a:lnTo>
                  <a:lnTo>
                    <a:pt x="289" y="913"/>
                  </a:lnTo>
                  <a:lnTo>
                    <a:pt x="319" y="780"/>
                  </a:lnTo>
                  <a:lnTo>
                    <a:pt x="306" y="692"/>
                  </a:lnTo>
                  <a:lnTo>
                    <a:pt x="266" y="633"/>
                  </a:lnTo>
                  <a:lnTo>
                    <a:pt x="211" y="705"/>
                  </a:lnTo>
                  <a:lnTo>
                    <a:pt x="182" y="795"/>
                  </a:lnTo>
                  <a:lnTo>
                    <a:pt x="150" y="755"/>
                  </a:lnTo>
                  <a:lnTo>
                    <a:pt x="127" y="812"/>
                  </a:lnTo>
                  <a:lnTo>
                    <a:pt x="108" y="1029"/>
                  </a:lnTo>
                  <a:lnTo>
                    <a:pt x="95" y="825"/>
                  </a:lnTo>
                  <a:lnTo>
                    <a:pt x="74" y="681"/>
                  </a:lnTo>
                  <a:lnTo>
                    <a:pt x="32" y="441"/>
                  </a:lnTo>
                  <a:lnTo>
                    <a:pt x="11" y="301"/>
                  </a:lnTo>
                  <a:lnTo>
                    <a:pt x="0" y="185"/>
                  </a:lnTo>
                  <a:lnTo>
                    <a:pt x="7" y="109"/>
                  </a:lnTo>
                  <a:lnTo>
                    <a:pt x="32" y="50"/>
                  </a:lnTo>
                  <a:lnTo>
                    <a:pt x="55" y="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3" name="Freeform 15"/>
            <p:cNvSpPr>
              <a:spLocks/>
            </p:cNvSpPr>
            <p:nvPr/>
          </p:nvSpPr>
          <p:spPr bwMode="auto">
            <a:xfrm>
              <a:off x="1137" y="3340"/>
              <a:ext cx="587" cy="318"/>
            </a:xfrm>
            <a:custGeom>
              <a:avLst/>
              <a:gdLst>
                <a:gd name="T0" fmla="*/ 0 w 1175"/>
                <a:gd name="T1" fmla="*/ 0 h 637"/>
                <a:gd name="T2" fmla="*/ 0 w 1175"/>
                <a:gd name="T3" fmla="*/ 0 h 637"/>
                <a:gd name="T4" fmla="*/ 0 w 1175"/>
                <a:gd name="T5" fmla="*/ 0 h 637"/>
                <a:gd name="T6" fmla="*/ 0 w 1175"/>
                <a:gd name="T7" fmla="*/ 0 h 637"/>
                <a:gd name="T8" fmla="*/ 0 w 1175"/>
                <a:gd name="T9" fmla="*/ 0 h 637"/>
                <a:gd name="T10" fmla="*/ 0 w 1175"/>
                <a:gd name="T11" fmla="*/ 0 h 637"/>
                <a:gd name="T12" fmla="*/ 0 w 1175"/>
                <a:gd name="T13" fmla="*/ 0 h 637"/>
                <a:gd name="T14" fmla="*/ 0 w 1175"/>
                <a:gd name="T15" fmla="*/ 0 h 637"/>
                <a:gd name="T16" fmla="*/ 0 w 1175"/>
                <a:gd name="T17" fmla="*/ 0 h 637"/>
                <a:gd name="T18" fmla="*/ 0 w 1175"/>
                <a:gd name="T19" fmla="*/ 0 h 637"/>
                <a:gd name="T20" fmla="*/ 0 w 1175"/>
                <a:gd name="T21" fmla="*/ 0 h 637"/>
                <a:gd name="T22" fmla="*/ 0 w 1175"/>
                <a:gd name="T23" fmla="*/ 0 h 637"/>
                <a:gd name="T24" fmla="*/ 0 w 1175"/>
                <a:gd name="T25" fmla="*/ 0 h 637"/>
                <a:gd name="T26" fmla="*/ 0 w 1175"/>
                <a:gd name="T27" fmla="*/ 0 h 637"/>
                <a:gd name="T28" fmla="*/ 0 w 1175"/>
                <a:gd name="T29" fmla="*/ 0 h 637"/>
                <a:gd name="T30" fmla="*/ 0 w 1175"/>
                <a:gd name="T31" fmla="*/ 0 h 637"/>
                <a:gd name="T32" fmla="*/ 0 w 1175"/>
                <a:gd name="T33" fmla="*/ 0 h 637"/>
                <a:gd name="T34" fmla="*/ 0 w 1175"/>
                <a:gd name="T35" fmla="*/ 0 h 637"/>
                <a:gd name="T36" fmla="*/ 0 w 1175"/>
                <a:gd name="T37" fmla="*/ 0 h 637"/>
                <a:gd name="T38" fmla="*/ 0 w 1175"/>
                <a:gd name="T39" fmla="*/ 0 h 637"/>
                <a:gd name="T40" fmla="*/ 0 w 1175"/>
                <a:gd name="T41" fmla="*/ 0 h 637"/>
                <a:gd name="T42" fmla="*/ 0 w 1175"/>
                <a:gd name="T43" fmla="*/ 0 h 637"/>
                <a:gd name="T44" fmla="*/ 0 w 1175"/>
                <a:gd name="T45" fmla="*/ 0 h 637"/>
                <a:gd name="T46" fmla="*/ 0 w 1175"/>
                <a:gd name="T47" fmla="*/ 0 h 637"/>
                <a:gd name="T48" fmla="*/ 0 w 1175"/>
                <a:gd name="T49" fmla="*/ 0 h 637"/>
                <a:gd name="T50" fmla="*/ 0 w 1175"/>
                <a:gd name="T51" fmla="*/ 0 h 637"/>
                <a:gd name="T52" fmla="*/ 0 w 1175"/>
                <a:gd name="T53" fmla="*/ 0 h 637"/>
                <a:gd name="T54" fmla="*/ 0 w 1175"/>
                <a:gd name="T55" fmla="*/ 0 h 637"/>
                <a:gd name="T56" fmla="*/ 0 w 1175"/>
                <a:gd name="T57" fmla="*/ 0 h 637"/>
                <a:gd name="T58" fmla="*/ 0 w 1175"/>
                <a:gd name="T59" fmla="*/ 0 h 6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75"/>
                <a:gd name="T91" fmla="*/ 0 h 637"/>
                <a:gd name="T92" fmla="*/ 1175 w 1175"/>
                <a:gd name="T93" fmla="*/ 637 h 6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75" h="637">
                  <a:moveTo>
                    <a:pt x="57" y="443"/>
                  </a:moveTo>
                  <a:lnTo>
                    <a:pt x="0" y="389"/>
                  </a:lnTo>
                  <a:lnTo>
                    <a:pt x="19" y="253"/>
                  </a:lnTo>
                  <a:lnTo>
                    <a:pt x="64" y="211"/>
                  </a:lnTo>
                  <a:lnTo>
                    <a:pt x="152" y="177"/>
                  </a:lnTo>
                  <a:lnTo>
                    <a:pt x="258" y="146"/>
                  </a:lnTo>
                  <a:lnTo>
                    <a:pt x="329" y="146"/>
                  </a:lnTo>
                  <a:lnTo>
                    <a:pt x="479" y="150"/>
                  </a:lnTo>
                  <a:lnTo>
                    <a:pt x="525" y="116"/>
                  </a:lnTo>
                  <a:lnTo>
                    <a:pt x="553" y="110"/>
                  </a:lnTo>
                  <a:lnTo>
                    <a:pt x="580" y="44"/>
                  </a:lnTo>
                  <a:lnTo>
                    <a:pt x="682" y="0"/>
                  </a:lnTo>
                  <a:lnTo>
                    <a:pt x="975" y="82"/>
                  </a:lnTo>
                  <a:lnTo>
                    <a:pt x="1171" y="363"/>
                  </a:lnTo>
                  <a:lnTo>
                    <a:pt x="1175" y="475"/>
                  </a:lnTo>
                  <a:lnTo>
                    <a:pt x="1133" y="488"/>
                  </a:lnTo>
                  <a:lnTo>
                    <a:pt x="1087" y="481"/>
                  </a:lnTo>
                  <a:lnTo>
                    <a:pt x="1116" y="585"/>
                  </a:lnTo>
                  <a:lnTo>
                    <a:pt x="1087" y="612"/>
                  </a:lnTo>
                  <a:lnTo>
                    <a:pt x="1002" y="580"/>
                  </a:lnTo>
                  <a:lnTo>
                    <a:pt x="852" y="595"/>
                  </a:lnTo>
                  <a:lnTo>
                    <a:pt x="804" y="591"/>
                  </a:lnTo>
                  <a:lnTo>
                    <a:pt x="739" y="637"/>
                  </a:lnTo>
                  <a:lnTo>
                    <a:pt x="621" y="637"/>
                  </a:lnTo>
                  <a:lnTo>
                    <a:pt x="515" y="599"/>
                  </a:lnTo>
                  <a:lnTo>
                    <a:pt x="253" y="471"/>
                  </a:lnTo>
                  <a:lnTo>
                    <a:pt x="152" y="443"/>
                  </a:lnTo>
                  <a:lnTo>
                    <a:pt x="97" y="446"/>
                  </a:lnTo>
                  <a:lnTo>
                    <a:pt x="57" y="443"/>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4" name="Freeform 16"/>
            <p:cNvSpPr>
              <a:spLocks/>
            </p:cNvSpPr>
            <p:nvPr/>
          </p:nvSpPr>
          <p:spPr bwMode="auto">
            <a:xfrm>
              <a:off x="1866" y="1830"/>
              <a:ext cx="743" cy="1043"/>
            </a:xfrm>
            <a:custGeom>
              <a:avLst/>
              <a:gdLst>
                <a:gd name="T0" fmla="*/ 0 w 1487"/>
                <a:gd name="T1" fmla="*/ 0 h 2087"/>
                <a:gd name="T2" fmla="*/ 0 w 1487"/>
                <a:gd name="T3" fmla="*/ 0 h 2087"/>
                <a:gd name="T4" fmla="*/ 0 w 1487"/>
                <a:gd name="T5" fmla="*/ 0 h 2087"/>
                <a:gd name="T6" fmla="*/ 0 w 1487"/>
                <a:gd name="T7" fmla="*/ 0 h 2087"/>
                <a:gd name="T8" fmla="*/ 0 w 1487"/>
                <a:gd name="T9" fmla="*/ 0 h 2087"/>
                <a:gd name="T10" fmla="*/ 0 w 1487"/>
                <a:gd name="T11" fmla="*/ 0 h 2087"/>
                <a:gd name="T12" fmla="*/ 0 w 1487"/>
                <a:gd name="T13" fmla="*/ 0 h 2087"/>
                <a:gd name="T14" fmla="*/ 0 w 1487"/>
                <a:gd name="T15" fmla="*/ 0 h 2087"/>
                <a:gd name="T16" fmla="*/ 0 w 1487"/>
                <a:gd name="T17" fmla="*/ 0 h 2087"/>
                <a:gd name="T18" fmla="*/ 0 w 1487"/>
                <a:gd name="T19" fmla="*/ 0 h 2087"/>
                <a:gd name="T20" fmla="*/ 0 w 1487"/>
                <a:gd name="T21" fmla="*/ 0 h 2087"/>
                <a:gd name="T22" fmla="*/ 0 w 1487"/>
                <a:gd name="T23" fmla="*/ 0 h 2087"/>
                <a:gd name="T24" fmla="*/ 0 w 1487"/>
                <a:gd name="T25" fmla="*/ 0 h 2087"/>
                <a:gd name="T26" fmla="*/ 0 w 1487"/>
                <a:gd name="T27" fmla="*/ 0 h 2087"/>
                <a:gd name="T28" fmla="*/ 0 w 1487"/>
                <a:gd name="T29" fmla="*/ 0 h 2087"/>
                <a:gd name="T30" fmla="*/ 0 w 1487"/>
                <a:gd name="T31" fmla="*/ 0 h 2087"/>
                <a:gd name="T32" fmla="*/ 0 w 1487"/>
                <a:gd name="T33" fmla="*/ 0 h 2087"/>
                <a:gd name="T34" fmla="*/ 0 w 1487"/>
                <a:gd name="T35" fmla="*/ 0 h 2087"/>
                <a:gd name="T36" fmla="*/ 0 w 1487"/>
                <a:gd name="T37" fmla="*/ 0 h 2087"/>
                <a:gd name="T38" fmla="*/ 0 w 1487"/>
                <a:gd name="T39" fmla="*/ 0 h 2087"/>
                <a:gd name="T40" fmla="*/ 0 w 1487"/>
                <a:gd name="T41" fmla="*/ 0 h 2087"/>
                <a:gd name="T42" fmla="*/ 0 w 1487"/>
                <a:gd name="T43" fmla="*/ 0 h 2087"/>
                <a:gd name="T44" fmla="*/ 0 w 1487"/>
                <a:gd name="T45" fmla="*/ 0 h 2087"/>
                <a:gd name="T46" fmla="*/ 0 w 1487"/>
                <a:gd name="T47" fmla="*/ 0 h 2087"/>
                <a:gd name="T48" fmla="*/ 0 w 1487"/>
                <a:gd name="T49" fmla="*/ 0 h 2087"/>
                <a:gd name="T50" fmla="*/ 0 w 1487"/>
                <a:gd name="T51" fmla="*/ 0 h 2087"/>
                <a:gd name="T52" fmla="*/ 0 w 1487"/>
                <a:gd name="T53" fmla="*/ 0 h 2087"/>
                <a:gd name="T54" fmla="*/ 0 w 1487"/>
                <a:gd name="T55" fmla="*/ 0 h 2087"/>
                <a:gd name="T56" fmla="*/ 0 w 1487"/>
                <a:gd name="T57" fmla="*/ 0 h 2087"/>
                <a:gd name="T58" fmla="*/ 0 w 1487"/>
                <a:gd name="T59" fmla="*/ 0 h 2087"/>
                <a:gd name="T60" fmla="*/ 0 w 1487"/>
                <a:gd name="T61" fmla="*/ 0 h 2087"/>
                <a:gd name="T62" fmla="*/ 0 w 1487"/>
                <a:gd name="T63" fmla="*/ 0 h 2087"/>
                <a:gd name="T64" fmla="*/ 0 w 1487"/>
                <a:gd name="T65" fmla="*/ 0 h 2087"/>
                <a:gd name="T66" fmla="*/ 0 w 1487"/>
                <a:gd name="T67" fmla="*/ 0 h 2087"/>
                <a:gd name="T68" fmla="*/ 0 w 1487"/>
                <a:gd name="T69" fmla="*/ 0 h 2087"/>
                <a:gd name="T70" fmla="*/ 0 w 1487"/>
                <a:gd name="T71" fmla="*/ 0 h 2087"/>
                <a:gd name="T72" fmla="*/ 0 w 1487"/>
                <a:gd name="T73" fmla="*/ 0 h 2087"/>
                <a:gd name="T74" fmla="*/ 0 w 1487"/>
                <a:gd name="T75" fmla="*/ 0 h 2087"/>
                <a:gd name="T76" fmla="*/ 0 w 1487"/>
                <a:gd name="T77" fmla="*/ 0 h 2087"/>
                <a:gd name="T78" fmla="*/ 0 w 1487"/>
                <a:gd name="T79" fmla="*/ 0 h 2087"/>
                <a:gd name="T80" fmla="*/ 0 w 1487"/>
                <a:gd name="T81" fmla="*/ 0 h 2087"/>
                <a:gd name="T82" fmla="*/ 0 w 1487"/>
                <a:gd name="T83" fmla="*/ 0 h 2087"/>
                <a:gd name="T84" fmla="*/ 0 w 1487"/>
                <a:gd name="T85" fmla="*/ 0 h 20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87"/>
                <a:gd name="T130" fmla="*/ 0 h 2087"/>
                <a:gd name="T131" fmla="*/ 1487 w 1487"/>
                <a:gd name="T132" fmla="*/ 2087 h 208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87" h="2087">
                  <a:moveTo>
                    <a:pt x="36" y="709"/>
                  </a:moveTo>
                  <a:lnTo>
                    <a:pt x="15" y="749"/>
                  </a:lnTo>
                  <a:lnTo>
                    <a:pt x="0" y="803"/>
                  </a:lnTo>
                  <a:lnTo>
                    <a:pt x="0" y="837"/>
                  </a:lnTo>
                  <a:lnTo>
                    <a:pt x="4" y="896"/>
                  </a:lnTo>
                  <a:lnTo>
                    <a:pt x="44" y="960"/>
                  </a:lnTo>
                  <a:lnTo>
                    <a:pt x="84" y="991"/>
                  </a:lnTo>
                  <a:lnTo>
                    <a:pt x="112" y="998"/>
                  </a:lnTo>
                  <a:lnTo>
                    <a:pt x="171" y="1059"/>
                  </a:lnTo>
                  <a:lnTo>
                    <a:pt x="217" y="1063"/>
                  </a:lnTo>
                  <a:lnTo>
                    <a:pt x="243" y="1059"/>
                  </a:lnTo>
                  <a:lnTo>
                    <a:pt x="350" y="1280"/>
                  </a:lnTo>
                  <a:lnTo>
                    <a:pt x="542" y="1468"/>
                  </a:lnTo>
                  <a:lnTo>
                    <a:pt x="635" y="1479"/>
                  </a:lnTo>
                  <a:lnTo>
                    <a:pt x="635" y="1443"/>
                  </a:lnTo>
                  <a:lnTo>
                    <a:pt x="605" y="1394"/>
                  </a:lnTo>
                  <a:lnTo>
                    <a:pt x="658" y="1354"/>
                  </a:lnTo>
                  <a:lnTo>
                    <a:pt x="715" y="1403"/>
                  </a:lnTo>
                  <a:lnTo>
                    <a:pt x="783" y="1527"/>
                  </a:lnTo>
                  <a:lnTo>
                    <a:pt x="846" y="1614"/>
                  </a:lnTo>
                  <a:lnTo>
                    <a:pt x="915" y="1675"/>
                  </a:lnTo>
                  <a:lnTo>
                    <a:pt x="985" y="1713"/>
                  </a:lnTo>
                  <a:lnTo>
                    <a:pt x="1053" y="1749"/>
                  </a:lnTo>
                  <a:lnTo>
                    <a:pt x="1103" y="1816"/>
                  </a:lnTo>
                  <a:lnTo>
                    <a:pt x="1171" y="1930"/>
                  </a:lnTo>
                  <a:lnTo>
                    <a:pt x="1230" y="2087"/>
                  </a:lnTo>
                  <a:lnTo>
                    <a:pt x="1339" y="2044"/>
                  </a:lnTo>
                  <a:lnTo>
                    <a:pt x="1413" y="1954"/>
                  </a:lnTo>
                  <a:lnTo>
                    <a:pt x="1472" y="1857"/>
                  </a:lnTo>
                  <a:lnTo>
                    <a:pt x="1487" y="1816"/>
                  </a:lnTo>
                  <a:lnTo>
                    <a:pt x="1342" y="1576"/>
                  </a:lnTo>
                  <a:lnTo>
                    <a:pt x="1118" y="1202"/>
                  </a:lnTo>
                  <a:lnTo>
                    <a:pt x="1150" y="1059"/>
                  </a:lnTo>
                  <a:lnTo>
                    <a:pt x="1171" y="882"/>
                  </a:lnTo>
                  <a:lnTo>
                    <a:pt x="1164" y="706"/>
                  </a:lnTo>
                  <a:lnTo>
                    <a:pt x="1147" y="533"/>
                  </a:lnTo>
                  <a:lnTo>
                    <a:pt x="1112" y="352"/>
                  </a:lnTo>
                  <a:lnTo>
                    <a:pt x="979" y="75"/>
                  </a:lnTo>
                  <a:lnTo>
                    <a:pt x="831" y="0"/>
                  </a:lnTo>
                  <a:lnTo>
                    <a:pt x="270" y="84"/>
                  </a:lnTo>
                  <a:lnTo>
                    <a:pt x="127" y="242"/>
                  </a:lnTo>
                  <a:lnTo>
                    <a:pt x="36" y="709"/>
                  </a:lnTo>
                  <a:close/>
                </a:path>
              </a:pathLst>
            </a:custGeom>
            <a:solidFill>
              <a:srgbClr val="C769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5" name="Freeform 17"/>
            <p:cNvSpPr>
              <a:spLocks/>
            </p:cNvSpPr>
            <p:nvPr/>
          </p:nvSpPr>
          <p:spPr bwMode="auto">
            <a:xfrm>
              <a:off x="2338" y="2088"/>
              <a:ext cx="66" cy="34"/>
            </a:xfrm>
            <a:custGeom>
              <a:avLst/>
              <a:gdLst>
                <a:gd name="T0" fmla="*/ 0 w 131"/>
                <a:gd name="T1" fmla="*/ 0 h 69"/>
                <a:gd name="T2" fmla="*/ 1 w 131"/>
                <a:gd name="T3" fmla="*/ 0 h 69"/>
                <a:gd name="T4" fmla="*/ 1 w 131"/>
                <a:gd name="T5" fmla="*/ 0 h 69"/>
                <a:gd name="T6" fmla="*/ 1 w 131"/>
                <a:gd name="T7" fmla="*/ 0 h 69"/>
                <a:gd name="T8" fmla="*/ 1 w 131"/>
                <a:gd name="T9" fmla="*/ 0 h 69"/>
                <a:gd name="T10" fmla="*/ 1 w 131"/>
                <a:gd name="T11" fmla="*/ 0 h 69"/>
                <a:gd name="T12" fmla="*/ 1 w 131"/>
                <a:gd name="T13" fmla="*/ 0 h 69"/>
                <a:gd name="T14" fmla="*/ 0 w 131"/>
                <a:gd name="T15" fmla="*/ 0 h 69"/>
                <a:gd name="T16" fmla="*/ 0 w 131"/>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1"/>
                <a:gd name="T28" fmla="*/ 0 h 69"/>
                <a:gd name="T29" fmla="*/ 131 w 131"/>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1" h="69">
                  <a:moveTo>
                    <a:pt x="0" y="69"/>
                  </a:moveTo>
                  <a:lnTo>
                    <a:pt x="44" y="59"/>
                  </a:lnTo>
                  <a:lnTo>
                    <a:pt x="131" y="56"/>
                  </a:lnTo>
                  <a:lnTo>
                    <a:pt x="127" y="19"/>
                  </a:lnTo>
                  <a:lnTo>
                    <a:pt x="112" y="0"/>
                  </a:lnTo>
                  <a:lnTo>
                    <a:pt x="59" y="4"/>
                  </a:lnTo>
                  <a:lnTo>
                    <a:pt x="19" y="23"/>
                  </a:lnTo>
                  <a:lnTo>
                    <a:pt x="0"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6" name="Freeform 18"/>
            <p:cNvSpPr>
              <a:spLocks/>
            </p:cNvSpPr>
            <p:nvPr/>
          </p:nvSpPr>
          <p:spPr bwMode="auto">
            <a:xfrm>
              <a:off x="2116" y="2116"/>
              <a:ext cx="92" cy="43"/>
            </a:xfrm>
            <a:custGeom>
              <a:avLst/>
              <a:gdLst>
                <a:gd name="T0" fmla="*/ 0 w 185"/>
                <a:gd name="T1" fmla="*/ 0 h 87"/>
                <a:gd name="T2" fmla="*/ 0 w 185"/>
                <a:gd name="T3" fmla="*/ 0 h 87"/>
                <a:gd name="T4" fmla="*/ 0 w 185"/>
                <a:gd name="T5" fmla="*/ 0 h 87"/>
                <a:gd name="T6" fmla="*/ 0 w 185"/>
                <a:gd name="T7" fmla="*/ 0 h 87"/>
                <a:gd name="T8" fmla="*/ 0 w 185"/>
                <a:gd name="T9" fmla="*/ 0 h 87"/>
                <a:gd name="T10" fmla="*/ 0 w 185"/>
                <a:gd name="T11" fmla="*/ 0 h 87"/>
                <a:gd name="T12" fmla="*/ 0 w 185"/>
                <a:gd name="T13" fmla="*/ 0 h 87"/>
                <a:gd name="T14" fmla="*/ 0 w 185"/>
                <a:gd name="T15" fmla="*/ 0 h 87"/>
                <a:gd name="T16" fmla="*/ 0 w 185"/>
                <a:gd name="T17" fmla="*/ 0 h 87"/>
                <a:gd name="T18" fmla="*/ 0 w 185"/>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
                <a:gd name="T31" fmla="*/ 0 h 87"/>
                <a:gd name="T32" fmla="*/ 185 w 185"/>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 h="87">
                  <a:moveTo>
                    <a:pt x="8" y="87"/>
                  </a:moveTo>
                  <a:lnTo>
                    <a:pt x="65" y="87"/>
                  </a:lnTo>
                  <a:lnTo>
                    <a:pt x="185" y="38"/>
                  </a:lnTo>
                  <a:lnTo>
                    <a:pt x="181" y="13"/>
                  </a:lnTo>
                  <a:lnTo>
                    <a:pt x="124" y="0"/>
                  </a:lnTo>
                  <a:lnTo>
                    <a:pt x="76" y="20"/>
                  </a:lnTo>
                  <a:lnTo>
                    <a:pt x="21" y="49"/>
                  </a:lnTo>
                  <a:lnTo>
                    <a:pt x="0" y="68"/>
                  </a:lnTo>
                  <a:lnTo>
                    <a:pt x="8"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7" name="Freeform 19"/>
            <p:cNvSpPr>
              <a:spLocks/>
            </p:cNvSpPr>
            <p:nvPr/>
          </p:nvSpPr>
          <p:spPr bwMode="auto">
            <a:xfrm>
              <a:off x="2470" y="2681"/>
              <a:ext cx="116" cy="111"/>
            </a:xfrm>
            <a:custGeom>
              <a:avLst/>
              <a:gdLst>
                <a:gd name="T0" fmla="*/ 0 w 232"/>
                <a:gd name="T1" fmla="*/ 1 h 220"/>
                <a:gd name="T2" fmla="*/ 1 w 232"/>
                <a:gd name="T3" fmla="*/ 1 h 220"/>
                <a:gd name="T4" fmla="*/ 1 w 232"/>
                <a:gd name="T5" fmla="*/ 1 h 220"/>
                <a:gd name="T6" fmla="*/ 1 w 232"/>
                <a:gd name="T7" fmla="*/ 1 h 220"/>
                <a:gd name="T8" fmla="*/ 1 w 232"/>
                <a:gd name="T9" fmla="*/ 1 h 220"/>
                <a:gd name="T10" fmla="*/ 1 w 232"/>
                <a:gd name="T11" fmla="*/ 1 h 220"/>
                <a:gd name="T12" fmla="*/ 1 w 232"/>
                <a:gd name="T13" fmla="*/ 0 h 220"/>
                <a:gd name="T14" fmla="*/ 1 w 232"/>
                <a:gd name="T15" fmla="*/ 1 h 220"/>
                <a:gd name="T16" fmla="*/ 1 w 232"/>
                <a:gd name="T17" fmla="*/ 1 h 220"/>
                <a:gd name="T18" fmla="*/ 1 w 232"/>
                <a:gd name="T19" fmla="*/ 1 h 220"/>
                <a:gd name="T20" fmla="*/ 1 w 232"/>
                <a:gd name="T21" fmla="*/ 1 h 220"/>
                <a:gd name="T22" fmla="*/ 0 w 232"/>
                <a:gd name="T23" fmla="*/ 1 h 220"/>
                <a:gd name="T24" fmla="*/ 0 w 232"/>
                <a:gd name="T25" fmla="*/ 1 h 2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2"/>
                <a:gd name="T40" fmla="*/ 0 h 220"/>
                <a:gd name="T41" fmla="*/ 232 w 232"/>
                <a:gd name="T42" fmla="*/ 220 h 2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2" h="220">
                  <a:moveTo>
                    <a:pt x="0" y="146"/>
                  </a:moveTo>
                  <a:lnTo>
                    <a:pt x="50" y="117"/>
                  </a:lnTo>
                  <a:lnTo>
                    <a:pt x="97" y="79"/>
                  </a:lnTo>
                  <a:lnTo>
                    <a:pt x="118" y="62"/>
                  </a:lnTo>
                  <a:lnTo>
                    <a:pt x="137" y="45"/>
                  </a:lnTo>
                  <a:lnTo>
                    <a:pt x="139" y="20"/>
                  </a:lnTo>
                  <a:lnTo>
                    <a:pt x="168" y="0"/>
                  </a:lnTo>
                  <a:lnTo>
                    <a:pt x="232" y="112"/>
                  </a:lnTo>
                  <a:lnTo>
                    <a:pt x="198" y="133"/>
                  </a:lnTo>
                  <a:lnTo>
                    <a:pt x="145" y="171"/>
                  </a:lnTo>
                  <a:lnTo>
                    <a:pt x="48" y="220"/>
                  </a:lnTo>
                  <a:lnTo>
                    <a:pt x="0" y="146"/>
                  </a:lnTo>
                  <a:close/>
                </a:path>
              </a:pathLst>
            </a:custGeom>
            <a:solidFill>
              <a:srgbClr val="FFFF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8" name="Freeform 20"/>
            <p:cNvSpPr>
              <a:spLocks/>
            </p:cNvSpPr>
            <p:nvPr/>
          </p:nvSpPr>
          <p:spPr bwMode="auto">
            <a:xfrm>
              <a:off x="2547" y="2651"/>
              <a:ext cx="69" cy="91"/>
            </a:xfrm>
            <a:custGeom>
              <a:avLst/>
              <a:gdLst>
                <a:gd name="T0" fmla="*/ 0 w 139"/>
                <a:gd name="T1" fmla="*/ 0 h 182"/>
                <a:gd name="T2" fmla="*/ 0 w 139"/>
                <a:gd name="T3" fmla="*/ 1 h 182"/>
                <a:gd name="T4" fmla="*/ 0 w 139"/>
                <a:gd name="T5" fmla="*/ 1 h 182"/>
                <a:gd name="T6" fmla="*/ 0 w 139"/>
                <a:gd name="T7" fmla="*/ 1 h 182"/>
                <a:gd name="T8" fmla="*/ 0 w 139"/>
                <a:gd name="T9" fmla="*/ 1 h 182"/>
                <a:gd name="T10" fmla="*/ 0 w 139"/>
                <a:gd name="T11" fmla="*/ 1 h 182"/>
                <a:gd name="T12" fmla="*/ 0 w 139"/>
                <a:gd name="T13" fmla="*/ 1 h 182"/>
                <a:gd name="T14" fmla="*/ 0 w 139"/>
                <a:gd name="T15" fmla="*/ 1 h 182"/>
                <a:gd name="T16" fmla="*/ 0 w 139"/>
                <a:gd name="T17" fmla="*/ 1 h 182"/>
                <a:gd name="T18" fmla="*/ 0 w 139"/>
                <a:gd name="T19" fmla="*/ 1 h 182"/>
                <a:gd name="T20" fmla="*/ 0 w 139"/>
                <a:gd name="T21" fmla="*/ 1 h 182"/>
                <a:gd name="T22" fmla="*/ 0 w 139"/>
                <a:gd name="T23" fmla="*/ 1 h 182"/>
                <a:gd name="T24" fmla="*/ 0 w 139"/>
                <a:gd name="T25" fmla="*/ 1 h 182"/>
                <a:gd name="T26" fmla="*/ 0 w 139"/>
                <a:gd name="T27" fmla="*/ 1 h 182"/>
                <a:gd name="T28" fmla="*/ 0 w 139"/>
                <a:gd name="T29" fmla="*/ 0 h 182"/>
                <a:gd name="T30" fmla="*/ 0 w 139"/>
                <a:gd name="T31" fmla="*/ 0 h 182"/>
                <a:gd name="T32" fmla="*/ 0 w 139"/>
                <a:gd name="T33" fmla="*/ 0 h 1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
                <a:gd name="T52" fmla="*/ 0 h 182"/>
                <a:gd name="T53" fmla="*/ 139 w 139"/>
                <a:gd name="T54" fmla="*/ 182 h 1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 h="182">
                  <a:moveTo>
                    <a:pt x="23" y="0"/>
                  </a:moveTo>
                  <a:lnTo>
                    <a:pt x="8" y="19"/>
                  </a:lnTo>
                  <a:lnTo>
                    <a:pt x="0" y="43"/>
                  </a:lnTo>
                  <a:lnTo>
                    <a:pt x="6" y="74"/>
                  </a:lnTo>
                  <a:lnTo>
                    <a:pt x="17" y="112"/>
                  </a:lnTo>
                  <a:lnTo>
                    <a:pt x="57" y="159"/>
                  </a:lnTo>
                  <a:lnTo>
                    <a:pt x="94" y="182"/>
                  </a:lnTo>
                  <a:lnTo>
                    <a:pt x="113" y="178"/>
                  </a:lnTo>
                  <a:lnTo>
                    <a:pt x="132" y="171"/>
                  </a:lnTo>
                  <a:lnTo>
                    <a:pt x="139" y="157"/>
                  </a:lnTo>
                  <a:lnTo>
                    <a:pt x="139" y="110"/>
                  </a:lnTo>
                  <a:lnTo>
                    <a:pt x="124" y="61"/>
                  </a:lnTo>
                  <a:lnTo>
                    <a:pt x="90" y="19"/>
                  </a:lnTo>
                  <a:lnTo>
                    <a:pt x="61" y="4"/>
                  </a:lnTo>
                  <a:lnTo>
                    <a:pt x="40" y="0"/>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9" name="Freeform 21"/>
            <p:cNvSpPr>
              <a:spLocks/>
            </p:cNvSpPr>
            <p:nvPr/>
          </p:nvSpPr>
          <p:spPr bwMode="auto">
            <a:xfrm>
              <a:off x="2487" y="2724"/>
              <a:ext cx="57" cy="59"/>
            </a:xfrm>
            <a:custGeom>
              <a:avLst/>
              <a:gdLst>
                <a:gd name="T0" fmla="*/ 1 w 114"/>
                <a:gd name="T1" fmla="*/ 0 h 118"/>
                <a:gd name="T2" fmla="*/ 1 w 114"/>
                <a:gd name="T3" fmla="*/ 1 h 118"/>
                <a:gd name="T4" fmla="*/ 1 w 114"/>
                <a:gd name="T5" fmla="*/ 1 h 118"/>
                <a:gd name="T6" fmla="*/ 0 w 114"/>
                <a:gd name="T7" fmla="*/ 1 h 118"/>
                <a:gd name="T8" fmla="*/ 1 w 114"/>
                <a:gd name="T9" fmla="*/ 1 h 118"/>
                <a:gd name="T10" fmla="*/ 1 w 114"/>
                <a:gd name="T11" fmla="*/ 0 h 118"/>
                <a:gd name="T12" fmla="*/ 1 w 114"/>
                <a:gd name="T13" fmla="*/ 0 h 118"/>
                <a:gd name="T14" fmla="*/ 0 60000 65536"/>
                <a:gd name="T15" fmla="*/ 0 60000 65536"/>
                <a:gd name="T16" fmla="*/ 0 60000 65536"/>
                <a:gd name="T17" fmla="*/ 0 60000 65536"/>
                <a:gd name="T18" fmla="*/ 0 60000 65536"/>
                <a:gd name="T19" fmla="*/ 0 60000 65536"/>
                <a:gd name="T20" fmla="*/ 0 60000 65536"/>
                <a:gd name="T21" fmla="*/ 0 w 114"/>
                <a:gd name="T22" fmla="*/ 0 h 118"/>
                <a:gd name="T23" fmla="*/ 114 w 114"/>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4" h="118">
                  <a:moveTo>
                    <a:pt x="62" y="0"/>
                  </a:moveTo>
                  <a:lnTo>
                    <a:pt x="114" y="76"/>
                  </a:lnTo>
                  <a:lnTo>
                    <a:pt x="45" y="118"/>
                  </a:lnTo>
                  <a:lnTo>
                    <a:pt x="0" y="46"/>
                  </a:lnTo>
                  <a:lnTo>
                    <a:pt x="36" y="19"/>
                  </a:lnTo>
                  <a:lnTo>
                    <a:pt x="62" y="0"/>
                  </a:lnTo>
                  <a:close/>
                </a:path>
              </a:pathLst>
            </a:custGeom>
            <a:solidFill>
              <a:srgbClr val="FFA6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70" name="Freeform 22"/>
            <p:cNvSpPr>
              <a:spLocks/>
            </p:cNvSpPr>
            <p:nvPr/>
          </p:nvSpPr>
          <p:spPr bwMode="auto">
            <a:xfrm>
              <a:off x="1842" y="1741"/>
              <a:ext cx="598" cy="627"/>
            </a:xfrm>
            <a:custGeom>
              <a:avLst/>
              <a:gdLst>
                <a:gd name="T0" fmla="*/ 1 w 1195"/>
                <a:gd name="T1" fmla="*/ 1 h 1252"/>
                <a:gd name="T2" fmla="*/ 1 w 1195"/>
                <a:gd name="T3" fmla="*/ 1 h 1252"/>
                <a:gd name="T4" fmla="*/ 1 w 1195"/>
                <a:gd name="T5" fmla="*/ 1 h 1252"/>
                <a:gd name="T6" fmla="*/ 1 w 1195"/>
                <a:gd name="T7" fmla="*/ 1 h 1252"/>
                <a:gd name="T8" fmla="*/ 1 w 1195"/>
                <a:gd name="T9" fmla="*/ 1 h 1252"/>
                <a:gd name="T10" fmla="*/ 1 w 1195"/>
                <a:gd name="T11" fmla="*/ 1 h 1252"/>
                <a:gd name="T12" fmla="*/ 1 w 1195"/>
                <a:gd name="T13" fmla="*/ 1 h 1252"/>
                <a:gd name="T14" fmla="*/ 1 w 1195"/>
                <a:gd name="T15" fmla="*/ 1 h 1252"/>
                <a:gd name="T16" fmla="*/ 1 w 1195"/>
                <a:gd name="T17" fmla="*/ 1 h 1252"/>
                <a:gd name="T18" fmla="*/ 1 w 1195"/>
                <a:gd name="T19" fmla="*/ 1 h 1252"/>
                <a:gd name="T20" fmla="*/ 1 w 1195"/>
                <a:gd name="T21" fmla="*/ 1 h 1252"/>
                <a:gd name="T22" fmla="*/ 1 w 1195"/>
                <a:gd name="T23" fmla="*/ 1 h 1252"/>
                <a:gd name="T24" fmla="*/ 1 w 1195"/>
                <a:gd name="T25" fmla="*/ 1 h 1252"/>
                <a:gd name="T26" fmla="*/ 1 w 1195"/>
                <a:gd name="T27" fmla="*/ 1 h 1252"/>
                <a:gd name="T28" fmla="*/ 1 w 1195"/>
                <a:gd name="T29" fmla="*/ 1 h 1252"/>
                <a:gd name="T30" fmla="*/ 1 w 1195"/>
                <a:gd name="T31" fmla="*/ 1 h 1252"/>
                <a:gd name="T32" fmla="*/ 1 w 1195"/>
                <a:gd name="T33" fmla="*/ 1 h 1252"/>
                <a:gd name="T34" fmla="*/ 1 w 1195"/>
                <a:gd name="T35" fmla="*/ 0 h 1252"/>
                <a:gd name="T36" fmla="*/ 1 w 1195"/>
                <a:gd name="T37" fmla="*/ 1 h 1252"/>
                <a:gd name="T38" fmla="*/ 1 w 1195"/>
                <a:gd name="T39" fmla="*/ 1 h 1252"/>
                <a:gd name="T40" fmla="*/ 0 w 1195"/>
                <a:gd name="T41" fmla="*/ 1 h 1252"/>
                <a:gd name="T42" fmla="*/ 1 w 1195"/>
                <a:gd name="T43" fmla="*/ 1 h 1252"/>
                <a:gd name="T44" fmla="*/ 1 w 1195"/>
                <a:gd name="T45" fmla="*/ 1 h 1252"/>
                <a:gd name="T46" fmla="*/ 1 w 1195"/>
                <a:gd name="T47" fmla="*/ 1 h 1252"/>
                <a:gd name="T48" fmla="*/ 1 w 1195"/>
                <a:gd name="T49" fmla="*/ 1 h 1252"/>
                <a:gd name="T50" fmla="*/ 1 w 1195"/>
                <a:gd name="T51" fmla="*/ 1 h 1252"/>
                <a:gd name="T52" fmla="*/ 1 w 1195"/>
                <a:gd name="T53" fmla="*/ 1 h 1252"/>
                <a:gd name="T54" fmla="*/ 1 w 1195"/>
                <a:gd name="T55" fmla="*/ 1 h 1252"/>
                <a:gd name="T56" fmla="*/ 1 w 1195"/>
                <a:gd name="T57" fmla="*/ 1 h 1252"/>
                <a:gd name="T58" fmla="*/ 1 w 1195"/>
                <a:gd name="T59" fmla="*/ 1 h 1252"/>
                <a:gd name="T60" fmla="*/ 1 w 1195"/>
                <a:gd name="T61" fmla="*/ 1 h 1252"/>
                <a:gd name="T62" fmla="*/ 1 w 1195"/>
                <a:gd name="T63" fmla="*/ 1 h 1252"/>
                <a:gd name="T64" fmla="*/ 1 w 1195"/>
                <a:gd name="T65" fmla="*/ 1 h 1252"/>
                <a:gd name="T66" fmla="*/ 1 w 1195"/>
                <a:gd name="T67" fmla="*/ 1 h 1252"/>
                <a:gd name="T68" fmla="*/ 1 w 1195"/>
                <a:gd name="T69" fmla="*/ 1 h 1252"/>
                <a:gd name="T70" fmla="*/ 1 w 1195"/>
                <a:gd name="T71" fmla="*/ 1 h 1252"/>
                <a:gd name="T72" fmla="*/ 1 w 1195"/>
                <a:gd name="T73" fmla="*/ 1 h 1252"/>
                <a:gd name="T74" fmla="*/ 1 w 1195"/>
                <a:gd name="T75" fmla="*/ 1 h 1252"/>
                <a:gd name="T76" fmla="*/ 1 w 1195"/>
                <a:gd name="T77" fmla="*/ 1 h 125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95"/>
                <a:gd name="T118" fmla="*/ 0 h 1252"/>
                <a:gd name="T119" fmla="*/ 1195 w 1195"/>
                <a:gd name="T120" fmla="*/ 1252 h 125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95" h="1252">
                  <a:moveTo>
                    <a:pt x="273" y="967"/>
                  </a:moveTo>
                  <a:lnTo>
                    <a:pt x="260" y="925"/>
                  </a:lnTo>
                  <a:lnTo>
                    <a:pt x="260" y="790"/>
                  </a:lnTo>
                  <a:lnTo>
                    <a:pt x="313" y="665"/>
                  </a:lnTo>
                  <a:lnTo>
                    <a:pt x="283" y="517"/>
                  </a:lnTo>
                  <a:lnTo>
                    <a:pt x="270" y="374"/>
                  </a:lnTo>
                  <a:lnTo>
                    <a:pt x="380" y="311"/>
                  </a:lnTo>
                  <a:lnTo>
                    <a:pt x="498" y="268"/>
                  </a:lnTo>
                  <a:lnTo>
                    <a:pt x="623" y="245"/>
                  </a:lnTo>
                  <a:lnTo>
                    <a:pt x="766" y="239"/>
                  </a:lnTo>
                  <a:lnTo>
                    <a:pt x="929" y="252"/>
                  </a:lnTo>
                  <a:lnTo>
                    <a:pt x="1017" y="277"/>
                  </a:lnTo>
                  <a:lnTo>
                    <a:pt x="1062" y="332"/>
                  </a:lnTo>
                  <a:lnTo>
                    <a:pt x="1114" y="467"/>
                  </a:lnTo>
                  <a:lnTo>
                    <a:pt x="1140" y="520"/>
                  </a:lnTo>
                  <a:lnTo>
                    <a:pt x="1093" y="555"/>
                  </a:lnTo>
                  <a:lnTo>
                    <a:pt x="1043" y="610"/>
                  </a:lnTo>
                  <a:lnTo>
                    <a:pt x="1040" y="627"/>
                  </a:lnTo>
                  <a:lnTo>
                    <a:pt x="1119" y="585"/>
                  </a:lnTo>
                  <a:lnTo>
                    <a:pt x="1159" y="577"/>
                  </a:lnTo>
                  <a:lnTo>
                    <a:pt x="1167" y="623"/>
                  </a:lnTo>
                  <a:lnTo>
                    <a:pt x="1167" y="648"/>
                  </a:lnTo>
                  <a:lnTo>
                    <a:pt x="1140" y="707"/>
                  </a:lnTo>
                  <a:lnTo>
                    <a:pt x="1150" y="720"/>
                  </a:lnTo>
                  <a:lnTo>
                    <a:pt x="1190" y="680"/>
                  </a:lnTo>
                  <a:lnTo>
                    <a:pt x="1195" y="737"/>
                  </a:lnTo>
                  <a:lnTo>
                    <a:pt x="1195" y="644"/>
                  </a:lnTo>
                  <a:lnTo>
                    <a:pt x="1190" y="595"/>
                  </a:lnTo>
                  <a:lnTo>
                    <a:pt x="1184" y="498"/>
                  </a:lnTo>
                  <a:lnTo>
                    <a:pt x="1159" y="387"/>
                  </a:lnTo>
                  <a:lnTo>
                    <a:pt x="1102" y="258"/>
                  </a:lnTo>
                  <a:lnTo>
                    <a:pt x="1028" y="155"/>
                  </a:lnTo>
                  <a:lnTo>
                    <a:pt x="924" y="76"/>
                  </a:lnTo>
                  <a:lnTo>
                    <a:pt x="823" y="30"/>
                  </a:lnTo>
                  <a:lnTo>
                    <a:pt x="724" y="0"/>
                  </a:lnTo>
                  <a:lnTo>
                    <a:pt x="560" y="0"/>
                  </a:lnTo>
                  <a:lnTo>
                    <a:pt x="412" y="38"/>
                  </a:lnTo>
                  <a:lnTo>
                    <a:pt x="250" y="110"/>
                  </a:lnTo>
                  <a:lnTo>
                    <a:pt x="140" y="186"/>
                  </a:lnTo>
                  <a:lnTo>
                    <a:pt x="60" y="302"/>
                  </a:lnTo>
                  <a:lnTo>
                    <a:pt x="13" y="418"/>
                  </a:lnTo>
                  <a:lnTo>
                    <a:pt x="0" y="532"/>
                  </a:lnTo>
                  <a:lnTo>
                    <a:pt x="9" y="678"/>
                  </a:lnTo>
                  <a:lnTo>
                    <a:pt x="39" y="813"/>
                  </a:lnTo>
                  <a:lnTo>
                    <a:pt x="60" y="883"/>
                  </a:lnTo>
                  <a:lnTo>
                    <a:pt x="62" y="904"/>
                  </a:lnTo>
                  <a:lnTo>
                    <a:pt x="47" y="937"/>
                  </a:lnTo>
                  <a:lnTo>
                    <a:pt x="34" y="998"/>
                  </a:lnTo>
                  <a:lnTo>
                    <a:pt x="47" y="1068"/>
                  </a:lnTo>
                  <a:lnTo>
                    <a:pt x="79" y="1136"/>
                  </a:lnTo>
                  <a:lnTo>
                    <a:pt x="114" y="1167"/>
                  </a:lnTo>
                  <a:lnTo>
                    <a:pt x="154" y="1178"/>
                  </a:lnTo>
                  <a:lnTo>
                    <a:pt x="186" y="1212"/>
                  </a:lnTo>
                  <a:lnTo>
                    <a:pt x="207" y="1237"/>
                  </a:lnTo>
                  <a:lnTo>
                    <a:pt x="233" y="1252"/>
                  </a:lnTo>
                  <a:lnTo>
                    <a:pt x="256" y="1252"/>
                  </a:lnTo>
                  <a:lnTo>
                    <a:pt x="270" y="1245"/>
                  </a:lnTo>
                  <a:lnTo>
                    <a:pt x="279" y="1220"/>
                  </a:lnTo>
                  <a:lnTo>
                    <a:pt x="279" y="1203"/>
                  </a:lnTo>
                  <a:lnTo>
                    <a:pt x="266" y="1220"/>
                  </a:lnTo>
                  <a:lnTo>
                    <a:pt x="233" y="1233"/>
                  </a:lnTo>
                  <a:lnTo>
                    <a:pt x="211" y="1226"/>
                  </a:lnTo>
                  <a:lnTo>
                    <a:pt x="157" y="1163"/>
                  </a:lnTo>
                  <a:lnTo>
                    <a:pt x="119" y="1153"/>
                  </a:lnTo>
                  <a:lnTo>
                    <a:pt x="79" y="1110"/>
                  </a:lnTo>
                  <a:lnTo>
                    <a:pt x="57" y="1049"/>
                  </a:lnTo>
                  <a:lnTo>
                    <a:pt x="47" y="998"/>
                  </a:lnTo>
                  <a:lnTo>
                    <a:pt x="60" y="942"/>
                  </a:lnTo>
                  <a:lnTo>
                    <a:pt x="79" y="904"/>
                  </a:lnTo>
                  <a:lnTo>
                    <a:pt x="110" y="893"/>
                  </a:lnTo>
                  <a:lnTo>
                    <a:pt x="136" y="893"/>
                  </a:lnTo>
                  <a:lnTo>
                    <a:pt x="163" y="914"/>
                  </a:lnTo>
                  <a:lnTo>
                    <a:pt x="193" y="918"/>
                  </a:lnTo>
                  <a:lnTo>
                    <a:pt x="220" y="937"/>
                  </a:lnTo>
                  <a:lnTo>
                    <a:pt x="233" y="956"/>
                  </a:lnTo>
                  <a:lnTo>
                    <a:pt x="252" y="956"/>
                  </a:lnTo>
                  <a:lnTo>
                    <a:pt x="273" y="9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71" name="Freeform 23"/>
            <p:cNvSpPr>
              <a:spLocks/>
            </p:cNvSpPr>
            <p:nvPr/>
          </p:nvSpPr>
          <p:spPr bwMode="auto">
            <a:xfrm>
              <a:off x="2134" y="2068"/>
              <a:ext cx="62" cy="22"/>
            </a:xfrm>
            <a:custGeom>
              <a:avLst/>
              <a:gdLst>
                <a:gd name="T0" fmla="*/ 1 w 124"/>
                <a:gd name="T1" fmla="*/ 1 h 44"/>
                <a:gd name="T2" fmla="*/ 0 w 124"/>
                <a:gd name="T3" fmla="*/ 1 h 44"/>
                <a:gd name="T4" fmla="*/ 1 w 124"/>
                <a:gd name="T5" fmla="*/ 1 h 44"/>
                <a:gd name="T6" fmla="*/ 1 w 124"/>
                <a:gd name="T7" fmla="*/ 1 h 44"/>
                <a:gd name="T8" fmla="*/ 1 w 124"/>
                <a:gd name="T9" fmla="*/ 0 h 44"/>
                <a:gd name="T10" fmla="*/ 1 w 124"/>
                <a:gd name="T11" fmla="*/ 1 h 44"/>
                <a:gd name="T12" fmla="*/ 1 w 124"/>
                <a:gd name="T13" fmla="*/ 1 h 44"/>
                <a:gd name="T14" fmla="*/ 1 w 124"/>
                <a:gd name="T15" fmla="*/ 1 h 44"/>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44"/>
                <a:gd name="T26" fmla="*/ 124 w 124"/>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44">
                  <a:moveTo>
                    <a:pt x="23" y="21"/>
                  </a:moveTo>
                  <a:lnTo>
                    <a:pt x="0" y="44"/>
                  </a:lnTo>
                  <a:lnTo>
                    <a:pt x="97" y="44"/>
                  </a:lnTo>
                  <a:lnTo>
                    <a:pt x="124" y="16"/>
                  </a:lnTo>
                  <a:lnTo>
                    <a:pt x="107" y="0"/>
                  </a:lnTo>
                  <a:lnTo>
                    <a:pt x="71" y="16"/>
                  </a:lnTo>
                  <a:lnTo>
                    <a:pt x="23"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72" name="Freeform 24"/>
            <p:cNvSpPr>
              <a:spLocks/>
            </p:cNvSpPr>
            <p:nvPr/>
          </p:nvSpPr>
          <p:spPr bwMode="auto">
            <a:xfrm>
              <a:off x="2190" y="2090"/>
              <a:ext cx="46" cy="88"/>
            </a:xfrm>
            <a:custGeom>
              <a:avLst/>
              <a:gdLst>
                <a:gd name="T0" fmla="*/ 0 w 92"/>
                <a:gd name="T1" fmla="*/ 0 h 177"/>
                <a:gd name="T2" fmla="*/ 1 w 92"/>
                <a:gd name="T3" fmla="*/ 0 h 177"/>
                <a:gd name="T4" fmla="*/ 1 w 92"/>
                <a:gd name="T5" fmla="*/ 0 h 177"/>
                <a:gd name="T6" fmla="*/ 1 w 92"/>
                <a:gd name="T7" fmla="*/ 0 h 177"/>
                <a:gd name="T8" fmla="*/ 1 w 92"/>
                <a:gd name="T9" fmla="*/ 0 h 177"/>
                <a:gd name="T10" fmla="*/ 1 w 92"/>
                <a:gd name="T11" fmla="*/ 0 h 177"/>
                <a:gd name="T12" fmla="*/ 1 w 92"/>
                <a:gd name="T13" fmla="*/ 0 h 177"/>
                <a:gd name="T14" fmla="*/ 1 w 92"/>
                <a:gd name="T15" fmla="*/ 0 h 177"/>
                <a:gd name="T16" fmla="*/ 1 w 92"/>
                <a:gd name="T17" fmla="*/ 0 h 177"/>
                <a:gd name="T18" fmla="*/ 0 w 92"/>
                <a:gd name="T19" fmla="*/ 0 h 177"/>
                <a:gd name="T20" fmla="*/ 0 w 92"/>
                <a:gd name="T21" fmla="*/ 0 h 1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177"/>
                <a:gd name="T35" fmla="*/ 92 w 92"/>
                <a:gd name="T36" fmla="*/ 177 h 1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177">
                  <a:moveTo>
                    <a:pt x="0" y="0"/>
                  </a:moveTo>
                  <a:lnTo>
                    <a:pt x="59" y="23"/>
                  </a:lnTo>
                  <a:lnTo>
                    <a:pt x="88" y="57"/>
                  </a:lnTo>
                  <a:lnTo>
                    <a:pt x="92" y="103"/>
                  </a:lnTo>
                  <a:lnTo>
                    <a:pt x="84" y="137"/>
                  </a:lnTo>
                  <a:lnTo>
                    <a:pt x="46" y="177"/>
                  </a:lnTo>
                  <a:lnTo>
                    <a:pt x="78" y="133"/>
                  </a:lnTo>
                  <a:lnTo>
                    <a:pt x="78" y="86"/>
                  </a:lnTo>
                  <a:lnTo>
                    <a:pt x="25" y="2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73" name="Freeform 25"/>
            <p:cNvSpPr>
              <a:spLocks/>
            </p:cNvSpPr>
            <p:nvPr/>
          </p:nvSpPr>
          <p:spPr bwMode="auto">
            <a:xfrm>
              <a:off x="2070" y="2111"/>
              <a:ext cx="148" cy="70"/>
            </a:xfrm>
            <a:custGeom>
              <a:avLst/>
              <a:gdLst>
                <a:gd name="T0" fmla="*/ 1 w 295"/>
                <a:gd name="T1" fmla="*/ 0 h 141"/>
                <a:gd name="T2" fmla="*/ 1 w 295"/>
                <a:gd name="T3" fmla="*/ 0 h 141"/>
                <a:gd name="T4" fmla="*/ 1 w 295"/>
                <a:gd name="T5" fmla="*/ 0 h 141"/>
                <a:gd name="T6" fmla="*/ 1 w 295"/>
                <a:gd name="T7" fmla="*/ 0 h 141"/>
                <a:gd name="T8" fmla="*/ 1 w 295"/>
                <a:gd name="T9" fmla="*/ 0 h 141"/>
                <a:gd name="T10" fmla="*/ 1 w 295"/>
                <a:gd name="T11" fmla="*/ 0 h 141"/>
                <a:gd name="T12" fmla="*/ 1 w 295"/>
                <a:gd name="T13" fmla="*/ 0 h 141"/>
                <a:gd name="T14" fmla="*/ 1 w 295"/>
                <a:gd name="T15" fmla="*/ 0 h 141"/>
                <a:gd name="T16" fmla="*/ 0 w 295"/>
                <a:gd name="T17" fmla="*/ 0 h 141"/>
                <a:gd name="T18" fmla="*/ 1 w 295"/>
                <a:gd name="T19" fmla="*/ 0 h 141"/>
                <a:gd name="T20" fmla="*/ 1 w 295"/>
                <a:gd name="T21" fmla="*/ 0 h 141"/>
                <a:gd name="T22" fmla="*/ 1 w 295"/>
                <a:gd name="T23" fmla="*/ 0 h 141"/>
                <a:gd name="T24" fmla="*/ 1 w 295"/>
                <a:gd name="T25" fmla="*/ 0 h 141"/>
                <a:gd name="T26" fmla="*/ 1 w 295"/>
                <a:gd name="T27" fmla="*/ 0 h 141"/>
                <a:gd name="T28" fmla="*/ 1 w 295"/>
                <a:gd name="T29" fmla="*/ 0 h 141"/>
                <a:gd name="T30" fmla="*/ 1 w 295"/>
                <a:gd name="T31" fmla="*/ 0 h 141"/>
                <a:gd name="T32" fmla="*/ 1 w 295"/>
                <a:gd name="T33" fmla="*/ 0 h 141"/>
                <a:gd name="T34" fmla="*/ 1 w 295"/>
                <a:gd name="T35" fmla="*/ 0 h 141"/>
                <a:gd name="T36" fmla="*/ 1 w 295"/>
                <a:gd name="T37" fmla="*/ 0 h 141"/>
                <a:gd name="T38" fmla="*/ 1 w 295"/>
                <a:gd name="T39" fmla="*/ 0 h 141"/>
                <a:gd name="T40" fmla="*/ 1 w 295"/>
                <a:gd name="T41" fmla="*/ 0 h 141"/>
                <a:gd name="T42" fmla="*/ 1 w 295"/>
                <a:gd name="T43" fmla="*/ 0 h 1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5"/>
                <a:gd name="T67" fmla="*/ 0 h 141"/>
                <a:gd name="T68" fmla="*/ 295 w 295"/>
                <a:gd name="T69" fmla="*/ 141 h 14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5" h="141">
                  <a:moveTo>
                    <a:pt x="264" y="74"/>
                  </a:moveTo>
                  <a:lnTo>
                    <a:pt x="295" y="34"/>
                  </a:lnTo>
                  <a:lnTo>
                    <a:pt x="295" y="25"/>
                  </a:lnTo>
                  <a:lnTo>
                    <a:pt x="245" y="0"/>
                  </a:lnTo>
                  <a:lnTo>
                    <a:pt x="184" y="0"/>
                  </a:lnTo>
                  <a:lnTo>
                    <a:pt x="142" y="30"/>
                  </a:lnTo>
                  <a:lnTo>
                    <a:pt x="104" y="61"/>
                  </a:lnTo>
                  <a:lnTo>
                    <a:pt x="25" y="51"/>
                  </a:lnTo>
                  <a:lnTo>
                    <a:pt x="0" y="97"/>
                  </a:lnTo>
                  <a:lnTo>
                    <a:pt x="66" y="141"/>
                  </a:lnTo>
                  <a:lnTo>
                    <a:pt x="108" y="118"/>
                  </a:lnTo>
                  <a:lnTo>
                    <a:pt x="87" y="112"/>
                  </a:lnTo>
                  <a:lnTo>
                    <a:pt x="97" y="86"/>
                  </a:lnTo>
                  <a:lnTo>
                    <a:pt x="135" y="51"/>
                  </a:lnTo>
                  <a:lnTo>
                    <a:pt x="154" y="38"/>
                  </a:lnTo>
                  <a:lnTo>
                    <a:pt x="184" y="86"/>
                  </a:lnTo>
                  <a:lnTo>
                    <a:pt x="230" y="68"/>
                  </a:lnTo>
                  <a:lnTo>
                    <a:pt x="234" y="34"/>
                  </a:lnTo>
                  <a:lnTo>
                    <a:pt x="264" y="38"/>
                  </a:lnTo>
                  <a:lnTo>
                    <a:pt x="264" y="61"/>
                  </a:lnTo>
                  <a:lnTo>
                    <a:pt x="264"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74" name="Freeform 26"/>
            <p:cNvSpPr>
              <a:spLocks/>
            </p:cNvSpPr>
            <p:nvPr/>
          </p:nvSpPr>
          <p:spPr bwMode="auto">
            <a:xfrm>
              <a:off x="2026" y="2007"/>
              <a:ext cx="33" cy="145"/>
            </a:xfrm>
            <a:custGeom>
              <a:avLst/>
              <a:gdLst>
                <a:gd name="T0" fmla="*/ 0 w 67"/>
                <a:gd name="T1" fmla="*/ 1 h 289"/>
                <a:gd name="T2" fmla="*/ 0 w 67"/>
                <a:gd name="T3" fmla="*/ 1 h 289"/>
                <a:gd name="T4" fmla="*/ 0 w 67"/>
                <a:gd name="T5" fmla="*/ 1 h 289"/>
                <a:gd name="T6" fmla="*/ 0 w 67"/>
                <a:gd name="T7" fmla="*/ 1 h 289"/>
                <a:gd name="T8" fmla="*/ 0 w 67"/>
                <a:gd name="T9" fmla="*/ 1 h 289"/>
                <a:gd name="T10" fmla="*/ 0 w 67"/>
                <a:gd name="T11" fmla="*/ 1 h 289"/>
                <a:gd name="T12" fmla="*/ 0 w 67"/>
                <a:gd name="T13" fmla="*/ 0 h 289"/>
                <a:gd name="T14" fmla="*/ 0 w 67"/>
                <a:gd name="T15" fmla="*/ 1 h 289"/>
                <a:gd name="T16" fmla="*/ 0 w 67"/>
                <a:gd name="T17" fmla="*/ 1 h 289"/>
                <a:gd name="T18" fmla="*/ 0 w 67"/>
                <a:gd name="T19" fmla="*/ 1 h 2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289"/>
                <a:gd name="T32" fmla="*/ 67 w 67"/>
                <a:gd name="T33" fmla="*/ 289 h 2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289">
                  <a:moveTo>
                    <a:pt x="0" y="64"/>
                  </a:moveTo>
                  <a:lnTo>
                    <a:pt x="35" y="146"/>
                  </a:lnTo>
                  <a:lnTo>
                    <a:pt x="4" y="262"/>
                  </a:lnTo>
                  <a:lnTo>
                    <a:pt x="59" y="289"/>
                  </a:lnTo>
                  <a:lnTo>
                    <a:pt x="67" y="142"/>
                  </a:lnTo>
                  <a:lnTo>
                    <a:pt x="10" y="55"/>
                  </a:lnTo>
                  <a:lnTo>
                    <a:pt x="10" y="0"/>
                  </a:lnTo>
                  <a:lnTo>
                    <a:pt x="0" y="11"/>
                  </a:lnTo>
                  <a:lnTo>
                    <a:pt x="0"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75" name="Freeform 27"/>
            <p:cNvSpPr>
              <a:spLocks/>
            </p:cNvSpPr>
            <p:nvPr/>
          </p:nvSpPr>
          <p:spPr bwMode="auto">
            <a:xfrm>
              <a:off x="2005" y="2170"/>
              <a:ext cx="71" cy="126"/>
            </a:xfrm>
            <a:custGeom>
              <a:avLst/>
              <a:gdLst>
                <a:gd name="T0" fmla="*/ 1 w 142"/>
                <a:gd name="T1" fmla="*/ 0 h 253"/>
                <a:gd name="T2" fmla="*/ 0 w 142"/>
                <a:gd name="T3" fmla="*/ 0 h 253"/>
                <a:gd name="T4" fmla="*/ 0 w 142"/>
                <a:gd name="T5" fmla="*/ 0 h 253"/>
                <a:gd name="T6" fmla="*/ 1 w 142"/>
                <a:gd name="T7" fmla="*/ 0 h 253"/>
                <a:gd name="T8" fmla="*/ 1 w 142"/>
                <a:gd name="T9" fmla="*/ 0 h 253"/>
                <a:gd name="T10" fmla="*/ 1 w 142"/>
                <a:gd name="T11" fmla="*/ 0 h 253"/>
                <a:gd name="T12" fmla="*/ 1 w 142"/>
                <a:gd name="T13" fmla="*/ 0 h 253"/>
                <a:gd name="T14" fmla="*/ 1 w 142"/>
                <a:gd name="T15" fmla="*/ 0 h 253"/>
                <a:gd name="T16" fmla="*/ 1 w 142"/>
                <a:gd name="T17" fmla="*/ 0 h 253"/>
                <a:gd name="T18" fmla="*/ 1 w 142"/>
                <a:gd name="T19" fmla="*/ 0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2"/>
                <a:gd name="T31" fmla="*/ 0 h 253"/>
                <a:gd name="T32" fmla="*/ 142 w 142"/>
                <a:gd name="T33" fmla="*/ 253 h 2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2" h="253">
                  <a:moveTo>
                    <a:pt x="28" y="0"/>
                  </a:moveTo>
                  <a:lnTo>
                    <a:pt x="0" y="99"/>
                  </a:lnTo>
                  <a:lnTo>
                    <a:pt x="0" y="154"/>
                  </a:lnTo>
                  <a:lnTo>
                    <a:pt x="51" y="207"/>
                  </a:lnTo>
                  <a:lnTo>
                    <a:pt x="85" y="203"/>
                  </a:lnTo>
                  <a:lnTo>
                    <a:pt x="142" y="253"/>
                  </a:lnTo>
                  <a:lnTo>
                    <a:pt x="114" y="182"/>
                  </a:lnTo>
                  <a:lnTo>
                    <a:pt x="28" y="103"/>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76" name="Freeform 28"/>
            <p:cNvSpPr>
              <a:spLocks/>
            </p:cNvSpPr>
            <p:nvPr/>
          </p:nvSpPr>
          <p:spPr bwMode="auto">
            <a:xfrm>
              <a:off x="2310" y="2074"/>
              <a:ext cx="43" cy="96"/>
            </a:xfrm>
            <a:custGeom>
              <a:avLst/>
              <a:gdLst>
                <a:gd name="T0" fmla="*/ 1 w 86"/>
                <a:gd name="T1" fmla="*/ 0 h 192"/>
                <a:gd name="T2" fmla="*/ 1 w 86"/>
                <a:gd name="T3" fmla="*/ 1 h 192"/>
                <a:gd name="T4" fmla="*/ 0 w 86"/>
                <a:gd name="T5" fmla="*/ 1 h 192"/>
                <a:gd name="T6" fmla="*/ 0 w 86"/>
                <a:gd name="T7" fmla="*/ 1 h 192"/>
                <a:gd name="T8" fmla="*/ 1 w 86"/>
                <a:gd name="T9" fmla="*/ 1 h 192"/>
                <a:gd name="T10" fmla="*/ 1 w 86"/>
                <a:gd name="T11" fmla="*/ 1 h 192"/>
                <a:gd name="T12" fmla="*/ 1 w 86"/>
                <a:gd name="T13" fmla="*/ 1 h 192"/>
                <a:gd name="T14" fmla="*/ 1 w 86"/>
                <a:gd name="T15" fmla="*/ 1 h 192"/>
                <a:gd name="T16" fmla="*/ 1 w 86"/>
                <a:gd name="T17" fmla="*/ 1 h 192"/>
                <a:gd name="T18" fmla="*/ 1 w 86"/>
                <a:gd name="T19" fmla="*/ 1 h 192"/>
                <a:gd name="T20" fmla="*/ 1 w 86"/>
                <a:gd name="T21" fmla="*/ 0 h 192"/>
                <a:gd name="T22" fmla="*/ 1 w 86"/>
                <a:gd name="T23" fmla="*/ 0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6"/>
                <a:gd name="T37" fmla="*/ 0 h 192"/>
                <a:gd name="T38" fmla="*/ 86 w 86"/>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6" h="192">
                  <a:moveTo>
                    <a:pt x="42" y="0"/>
                  </a:moveTo>
                  <a:lnTo>
                    <a:pt x="8" y="59"/>
                  </a:lnTo>
                  <a:lnTo>
                    <a:pt x="0" y="89"/>
                  </a:lnTo>
                  <a:lnTo>
                    <a:pt x="0" y="108"/>
                  </a:lnTo>
                  <a:lnTo>
                    <a:pt x="55" y="192"/>
                  </a:lnTo>
                  <a:lnTo>
                    <a:pt x="55" y="89"/>
                  </a:lnTo>
                  <a:lnTo>
                    <a:pt x="86" y="46"/>
                  </a:lnTo>
                  <a:lnTo>
                    <a:pt x="34" y="80"/>
                  </a:lnTo>
                  <a:lnTo>
                    <a:pt x="8" y="80"/>
                  </a:lnTo>
                  <a:lnTo>
                    <a:pt x="8" y="72"/>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77" name="Freeform 29"/>
            <p:cNvSpPr>
              <a:spLocks/>
            </p:cNvSpPr>
            <p:nvPr/>
          </p:nvSpPr>
          <p:spPr bwMode="auto">
            <a:xfrm>
              <a:off x="2362" y="2085"/>
              <a:ext cx="60" cy="50"/>
            </a:xfrm>
            <a:custGeom>
              <a:avLst/>
              <a:gdLst>
                <a:gd name="T0" fmla="*/ 0 w 119"/>
                <a:gd name="T1" fmla="*/ 1 h 99"/>
                <a:gd name="T2" fmla="*/ 1 w 119"/>
                <a:gd name="T3" fmla="*/ 0 h 99"/>
                <a:gd name="T4" fmla="*/ 1 w 119"/>
                <a:gd name="T5" fmla="*/ 0 h 99"/>
                <a:gd name="T6" fmla="*/ 1 w 119"/>
                <a:gd name="T7" fmla="*/ 1 h 99"/>
                <a:gd name="T8" fmla="*/ 1 w 119"/>
                <a:gd name="T9" fmla="*/ 1 h 99"/>
                <a:gd name="T10" fmla="*/ 1 w 119"/>
                <a:gd name="T11" fmla="*/ 1 h 99"/>
                <a:gd name="T12" fmla="*/ 1 w 119"/>
                <a:gd name="T13" fmla="*/ 1 h 99"/>
                <a:gd name="T14" fmla="*/ 1 w 119"/>
                <a:gd name="T15" fmla="*/ 1 h 99"/>
                <a:gd name="T16" fmla="*/ 1 w 119"/>
                <a:gd name="T17" fmla="*/ 1 h 99"/>
                <a:gd name="T18" fmla="*/ 1 w 119"/>
                <a:gd name="T19" fmla="*/ 1 h 99"/>
                <a:gd name="T20" fmla="*/ 1 w 119"/>
                <a:gd name="T21" fmla="*/ 1 h 99"/>
                <a:gd name="T22" fmla="*/ 1 w 119"/>
                <a:gd name="T23" fmla="*/ 1 h 99"/>
                <a:gd name="T24" fmla="*/ 1 w 119"/>
                <a:gd name="T25" fmla="*/ 1 h 99"/>
                <a:gd name="T26" fmla="*/ 1 w 119"/>
                <a:gd name="T27" fmla="*/ 1 h 99"/>
                <a:gd name="T28" fmla="*/ 1 w 119"/>
                <a:gd name="T29" fmla="*/ 1 h 99"/>
                <a:gd name="T30" fmla="*/ 0 w 119"/>
                <a:gd name="T31" fmla="*/ 1 h 99"/>
                <a:gd name="T32" fmla="*/ 0 w 119"/>
                <a:gd name="T33" fmla="*/ 1 h 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99"/>
                <a:gd name="T53" fmla="*/ 119 w 119"/>
                <a:gd name="T54" fmla="*/ 99 h 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99">
                  <a:moveTo>
                    <a:pt x="0" y="9"/>
                  </a:moveTo>
                  <a:lnTo>
                    <a:pt x="26" y="0"/>
                  </a:lnTo>
                  <a:lnTo>
                    <a:pt x="89" y="0"/>
                  </a:lnTo>
                  <a:lnTo>
                    <a:pt x="119" y="23"/>
                  </a:lnTo>
                  <a:lnTo>
                    <a:pt x="119" y="72"/>
                  </a:lnTo>
                  <a:lnTo>
                    <a:pt x="89" y="72"/>
                  </a:lnTo>
                  <a:lnTo>
                    <a:pt x="34" y="99"/>
                  </a:lnTo>
                  <a:lnTo>
                    <a:pt x="83" y="66"/>
                  </a:lnTo>
                  <a:lnTo>
                    <a:pt x="77" y="23"/>
                  </a:lnTo>
                  <a:lnTo>
                    <a:pt x="60" y="9"/>
                  </a:lnTo>
                  <a:lnTo>
                    <a:pt x="60" y="57"/>
                  </a:lnTo>
                  <a:lnTo>
                    <a:pt x="22" y="57"/>
                  </a:lnTo>
                  <a:lnTo>
                    <a:pt x="34" y="40"/>
                  </a:lnTo>
                  <a:lnTo>
                    <a:pt x="17" y="26"/>
                  </a:lnTo>
                  <a:lnTo>
                    <a:pt x="17" y="5"/>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78" name="Freeform 30"/>
            <p:cNvSpPr>
              <a:spLocks/>
            </p:cNvSpPr>
            <p:nvPr/>
          </p:nvSpPr>
          <p:spPr bwMode="auto">
            <a:xfrm>
              <a:off x="1884" y="2213"/>
              <a:ext cx="69" cy="92"/>
            </a:xfrm>
            <a:custGeom>
              <a:avLst/>
              <a:gdLst>
                <a:gd name="T0" fmla="*/ 0 w 137"/>
                <a:gd name="T1" fmla="*/ 0 h 185"/>
                <a:gd name="T2" fmla="*/ 1 w 137"/>
                <a:gd name="T3" fmla="*/ 0 h 185"/>
                <a:gd name="T4" fmla="*/ 1 w 137"/>
                <a:gd name="T5" fmla="*/ 0 h 185"/>
                <a:gd name="T6" fmla="*/ 1 w 137"/>
                <a:gd name="T7" fmla="*/ 0 h 185"/>
                <a:gd name="T8" fmla="*/ 1 w 137"/>
                <a:gd name="T9" fmla="*/ 0 h 185"/>
                <a:gd name="T10" fmla="*/ 1 w 137"/>
                <a:gd name="T11" fmla="*/ 0 h 185"/>
                <a:gd name="T12" fmla="*/ 1 w 137"/>
                <a:gd name="T13" fmla="*/ 0 h 185"/>
                <a:gd name="T14" fmla="*/ 1 w 137"/>
                <a:gd name="T15" fmla="*/ 0 h 185"/>
                <a:gd name="T16" fmla="*/ 1 w 137"/>
                <a:gd name="T17" fmla="*/ 0 h 185"/>
                <a:gd name="T18" fmla="*/ 1 w 137"/>
                <a:gd name="T19" fmla="*/ 0 h 185"/>
                <a:gd name="T20" fmla="*/ 1 w 137"/>
                <a:gd name="T21" fmla="*/ 0 h 185"/>
                <a:gd name="T22" fmla="*/ 1 w 137"/>
                <a:gd name="T23" fmla="*/ 0 h 185"/>
                <a:gd name="T24" fmla="*/ 1 w 137"/>
                <a:gd name="T25" fmla="*/ 0 h 185"/>
                <a:gd name="T26" fmla="*/ 1 w 137"/>
                <a:gd name="T27" fmla="*/ 0 h 185"/>
                <a:gd name="T28" fmla="*/ 1 w 137"/>
                <a:gd name="T29" fmla="*/ 0 h 185"/>
                <a:gd name="T30" fmla="*/ 1 w 137"/>
                <a:gd name="T31" fmla="*/ 0 h 185"/>
                <a:gd name="T32" fmla="*/ 1 w 137"/>
                <a:gd name="T33" fmla="*/ 0 h 185"/>
                <a:gd name="T34" fmla="*/ 1 w 137"/>
                <a:gd name="T35" fmla="*/ 0 h 185"/>
                <a:gd name="T36" fmla="*/ 1 w 137"/>
                <a:gd name="T37" fmla="*/ 0 h 185"/>
                <a:gd name="T38" fmla="*/ 1 w 137"/>
                <a:gd name="T39" fmla="*/ 0 h 185"/>
                <a:gd name="T40" fmla="*/ 0 w 137"/>
                <a:gd name="T41" fmla="*/ 0 h 185"/>
                <a:gd name="T42" fmla="*/ 0 w 137"/>
                <a:gd name="T43" fmla="*/ 0 h 1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7"/>
                <a:gd name="T67" fmla="*/ 0 h 185"/>
                <a:gd name="T68" fmla="*/ 137 w 137"/>
                <a:gd name="T69" fmla="*/ 185 h 18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7" h="185">
                  <a:moveTo>
                    <a:pt x="0" y="42"/>
                  </a:moveTo>
                  <a:lnTo>
                    <a:pt x="23" y="8"/>
                  </a:lnTo>
                  <a:lnTo>
                    <a:pt x="71" y="0"/>
                  </a:lnTo>
                  <a:lnTo>
                    <a:pt x="80" y="35"/>
                  </a:lnTo>
                  <a:lnTo>
                    <a:pt x="103" y="80"/>
                  </a:lnTo>
                  <a:lnTo>
                    <a:pt x="133" y="101"/>
                  </a:lnTo>
                  <a:lnTo>
                    <a:pt x="137" y="151"/>
                  </a:lnTo>
                  <a:lnTo>
                    <a:pt x="97" y="185"/>
                  </a:lnTo>
                  <a:lnTo>
                    <a:pt x="97" y="105"/>
                  </a:lnTo>
                  <a:lnTo>
                    <a:pt x="80" y="88"/>
                  </a:lnTo>
                  <a:lnTo>
                    <a:pt x="57" y="122"/>
                  </a:lnTo>
                  <a:lnTo>
                    <a:pt x="71" y="156"/>
                  </a:lnTo>
                  <a:lnTo>
                    <a:pt x="61" y="160"/>
                  </a:lnTo>
                  <a:lnTo>
                    <a:pt x="44" y="130"/>
                  </a:lnTo>
                  <a:lnTo>
                    <a:pt x="44" y="105"/>
                  </a:lnTo>
                  <a:lnTo>
                    <a:pt x="23" y="105"/>
                  </a:lnTo>
                  <a:lnTo>
                    <a:pt x="48" y="80"/>
                  </a:lnTo>
                  <a:lnTo>
                    <a:pt x="48" y="42"/>
                  </a:lnTo>
                  <a:lnTo>
                    <a:pt x="65" y="25"/>
                  </a:lnTo>
                  <a:lnTo>
                    <a:pt x="17" y="25"/>
                  </a:lnTo>
                  <a:lnTo>
                    <a:pt x="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79" name="Freeform 31"/>
            <p:cNvSpPr>
              <a:spLocks/>
            </p:cNvSpPr>
            <p:nvPr/>
          </p:nvSpPr>
          <p:spPr bwMode="auto">
            <a:xfrm>
              <a:off x="2232" y="2188"/>
              <a:ext cx="59" cy="95"/>
            </a:xfrm>
            <a:custGeom>
              <a:avLst/>
              <a:gdLst>
                <a:gd name="T0" fmla="*/ 1 w 118"/>
                <a:gd name="T1" fmla="*/ 0 h 190"/>
                <a:gd name="T2" fmla="*/ 1 w 118"/>
                <a:gd name="T3" fmla="*/ 1 h 190"/>
                <a:gd name="T4" fmla="*/ 1 w 118"/>
                <a:gd name="T5" fmla="*/ 1 h 190"/>
                <a:gd name="T6" fmla="*/ 1 w 118"/>
                <a:gd name="T7" fmla="*/ 1 h 190"/>
                <a:gd name="T8" fmla="*/ 1 w 118"/>
                <a:gd name="T9" fmla="*/ 1 h 190"/>
                <a:gd name="T10" fmla="*/ 1 w 118"/>
                <a:gd name="T11" fmla="*/ 1 h 190"/>
                <a:gd name="T12" fmla="*/ 1 w 118"/>
                <a:gd name="T13" fmla="*/ 1 h 190"/>
                <a:gd name="T14" fmla="*/ 1 w 118"/>
                <a:gd name="T15" fmla="*/ 1 h 190"/>
                <a:gd name="T16" fmla="*/ 0 w 118"/>
                <a:gd name="T17" fmla="*/ 1 h 190"/>
                <a:gd name="T18" fmla="*/ 0 w 118"/>
                <a:gd name="T19" fmla="*/ 1 h 190"/>
                <a:gd name="T20" fmla="*/ 1 w 118"/>
                <a:gd name="T21" fmla="*/ 1 h 190"/>
                <a:gd name="T22" fmla="*/ 1 w 118"/>
                <a:gd name="T23" fmla="*/ 1 h 190"/>
                <a:gd name="T24" fmla="*/ 1 w 118"/>
                <a:gd name="T25" fmla="*/ 1 h 190"/>
                <a:gd name="T26" fmla="*/ 1 w 118"/>
                <a:gd name="T27" fmla="*/ 0 h 190"/>
                <a:gd name="T28" fmla="*/ 1 w 118"/>
                <a:gd name="T29" fmla="*/ 0 h 1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8"/>
                <a:gd name="T46" fmla="*/ 0 h 190"/>
                <a:gd name="T47" fmla="*/ 118 w 118"/>
                <a:gd name="T48" fmla="*/ 190 h 1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8" h="190">
                  <a:moveTo>
                    <a:pt x="97" y="0"/>
                  </a:moveTo>
                  <a:lnTo>
                    <a:pt x="118" y="25"/>
                  </a:lnTo>
                  <a:lnTo>
                    <a:pt x="88" y="91"/>
                  </a:lnTo>
                  <a:lnTo>
                    <a:pt x="48" y="91"/>
                  </a:lnTo>
                  <a:lnTo>
                    <a:pt x="17" y="146"/>
                  </a:lnTo>
                  <a:lnTo>
                    <a:pt x="17" y="167"/>
                  </a:lnTo>
                  <a:lnTo>
                    <a:pt x="55" y="190"/>
                  </a:lnTo>
                  <a:lnTo>
                    <a:pt x="25" y="190"/>
                  </a:lnTo>
                  <a:lnTo>
                    <a:pt x="0" y="167"/>
                  </a:lnTo>
                  <a:lnTo>
                    <a:pt x="0" y="129"/>
                  </a:lnTo>
                  <a:lnTo>
                    <a:pt x="55" y="63"/>
                  </a:lnTo>
                  <a:lnTo>
                    <a:pt x="78" y="63"/>
                  </a:lnTo>
                  <a:lnTo>
                    <a:pt x="88" y="8"/>
                  </a:lnTo>
                  <a:lnTo>
                    <a:pt x="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80" name="Freeform 32"/>
            <p:cNvSpPr>
              <a:spLocks/>
            </p:cNvSpPr>
            <p:nvPr/>
          </p:nvSpPr>
          <p:spPr bwMode="auto">
            <a:xfrm>
              <a:off x="2185" y="2247"/>
              <a:ext cx="250" cy="117"/>
            </a:xfrm>
            <a:custGeom>
              <a:avLst/>
              <a:gdLst>
                <a:gd name="T0" fmla="*/ 1 w 498"/>
                <a:gd name="T1" fmla="*/ 1 h 234"/>
                <a:gd name="T2" fmla="*/ 1 w 498"/>
                <a:gd name="T3" fmla="*/ 1 h 234"/>
                <a:gd name="T4" fmla="*/ 1 w 498"/>
                <a:gd name="T5" fmla="*/ 1 h 234"/>
                <a:gd name="T6" fmla="*/ 1 w 498"/>
                <a:gd name="T7" fmla="*/ 1 h 234"/>
                <a:gd name="T8" fmla="*/ 1 w 498"/>
                <a:gd name="T9" fmla="*/ 1 h 234"/>
                <a:gd name="T10" fmla="*/ 1 w 498"/>
                <a:gd name="T11" fmla="*/ 0 h 234"/>
                <a:gd name="T12" fmla="*/ 1 w 498"/>
                <a:gd name="T13" fmla="*/ 1 h 234"/>
                <a:gd name="T14" fmla="*/ 1 w 498"/>
                <a:gd name="T15" fmla="*/ 1 h 234"/>
                <a:gd name="T16" fmla="*/ 1 w 498"/>
                <a:gd name="T17" fmla="*/ 1 h 234"/>
                <a:gd name="T18" fmla="*/ 1 w 498"/>
                <a:gd name="T19" fmla="*/ 1 h 234"/>
                <a:gd name="T20" fmla="*/ 1 w 498"/>
                <a:gd name="T21" fmla="*/ 1 h 234"/>
                <a:gd name="T22" fmla="*/ 1 w 498"/>
                <a:gd name="T23" fmla="*/ 1 h 234"/>
                <a:gd name="T24" fmla="*/ 1 w 498"/>
                <a:gd name="T25" fmla="*/ 1 h 234"/>
                <a:gd name="T26" fmla="*/ 1 w 498"/>
                <a:gd name="T27" fmla="*/ 1 h 234"/>
                <a:gd name="T28" fmla="*/ 1 w 498"/>
                <a:gd name="T29" fmla="*/ 1 h 234"/>
                <a:gd name="T30" fmla="*/ 1 w 498"/>
                <a:gd name="T31" fmla="*/ 1 h 234"/>
                <a:gd name="T32" fmla="*/ 1 w 498"/>
                <a:gd name="T33" fmla="*/ 1 h 234"/>
                <a:gd name="T34" fmla="*/ 1 w 498"/>
                <a:gd name="T35" fmla="*/ 1 h 234"/>
                <a:gd name="T36" fmla="*/ 1 w 498"/>
                <a:gd name="T37" fmla="*/ 1 h 234"/>
                <a:gd name="T38" fmla="*/ 1 w 498"/>
                <a:gd name="T39" fmla="*/ 1 h 234"/>
                <a:gd name="T40" fmla="*/ 1 w 498"/>
                <a:gd name="T41" fmla="*/ 1 h 234"/>
                <a:gd name="T42" fmla="*/ 0 w 498"/>
                <a:gd name="T43" fmla="*/ 1 h 234"/>
                <a:gd name="T44" fmla="*/ 1 w 498"/>
                <a:gd name="T45" fmla="*/ 1 h 234"/>
                <a:gd name="T46" fmla="*/ 1 w 498"/>
                <a:gd name="T47" fmla="*/ 1 h 234"/>
                <a:gd name="T48" fmla="*/ 1 w 498"/>
                <a:gd name="T49" fmla="*/ 1 h 234"/>
                <a:gd name="T50" fmla="*/ 1 w 498"/>
                <a:gd name="T51" fmla="*/ 1 h 234"/>
                <a:gd name="T52" fmla="*/ 1 w 498"/>
                <a:gd name="T53" fmla="*/ 1 h 234"/>
                <a:gd name="T54" fmla="*/ 1 w 498"/>
                <a:gd name="T55" fmla="*/ 1 h 234"/>
                <a:gd name="T56" fmla="*/ 1 w 498"/>
                <a:gd name="T57" fmla="*/ 1 h 2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8"/>
                <a:gd name="T88" fmla="*/ 0 h 234"/>
                <a:gd name="T89" fmla="*/ 498 w 498"/>
                <a:gd name="T90" fmla="*/ 234 h 2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8" h="234">
                  <a:moveTo>
                    <a:pt x="161" y="38"/>
                  </a:moveTo>
                  <a:lnTo>
                    <a:pt x="200" y="15"/>
                  </a:lnTo>
                  <a:lnTo>
                    <a:pt x="224" y="15"/>
                  </a:lnTo>
                  <a:lnTo>
                    <a:pt x="283" y="49"/>
                  </a:lnTo>
                  <a:lnTo>
                    <a:pt x="314" y="49"/>
                  </a:lnTo>
                  <a:lnTo>
                    <a:pt x="346" y="0"/>
                  </a:lnTo>
                  <a:lnTo>
                    <a:pt x="376" y="4"/>
                  </a:lnTo>
                  <a:lnTo>
                    <a:pt x="380" y="25"/>
                  </a:lnTo>
                  <a:lnTo>
                    <a:pt x="338" y="38"/>
                  </a:lnTo>
                  <a:lnTo>
                    <a:pt x="354" y="72"/>
                  </a:lnTo>
                  <a:lnTo>
                    <a:pt x="443" y="108"/>
                  </a:lnTo>
                  <a:lnTo>
                    <a:pt x="498" y="146"/>
                  </a:lnTo>
                  <a:lnTo>
                    <a:pt x="490" y="179"/>
                  </a:lnTo>
                  <a:lnTo>
                    <a:pt x="431" y="156"/>
                  </a:lnTo>
                  <a:lnTo>
                    <a:pt x="317" y="156"/>
                  </a:lnTo>
                  <a:lnTo>
                    <a:pt x="277" y="139"/>
                  </a:lnTo>
                  <a:lnTo>
                    <a:pt x="238" y="161"/>
                  </a:lnTo>
                  <a:lnTo>
                    <a:pt x="188" y="175"/>
                  </a:lnTo>
                  <a:lnTo>
                    <a:pt x="154" y="171"/>
                  </a:lnTo>
                  <a:lnTo>
                    <a:pt x="101" y="205"/>
                  </a:lnTo>
                  <a:lnTo>
                    <a:pt x="9" y="234"/>
                  </a:lnTo>
                  <a:lnTo>
                    <a:pt x="0" y="222"/>
                  </a:lnTo>
                  <a:lnTo>
                    <a:pt x="65" y="156"/>
                  </a:lnTo>
                  <a:lnTo>
                    <a:pt x="144" y="129"/>
                  </a:lnTo>
                  <a:lnTo>
                    <a:pt x="207" y="82"/>
                  </a:lnTo>
                  <a:lnTo>
                    <a:pt x="220" y="45"/>
                  </a:lnTo>
                  <a:lnTo>
                    <a:pt x="200" y="38"/>
                  </a:lnTo>
                  <a:lnTo>
                    <a:pt x="161"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81" name="Freeform 33"/>
            <p:cNvSpPr>
              <a:spLocks/>
            </p:cNvSpPr>
            <p:nvPr/>
          </p:nvSpPr>
          <p:spPr bwMode="auto">
            <a:xfrm>
              <a:off x="2384" y="2159"/>
              <a:ext cx="70" cy="272"/>
            </a:xfrm>
            <a:custGeom>
              <a:avLst/>
              <a:gdLst>
                <a:gd name="T0" fmla="*/ 1 w 139"/>
                <a:gd name="T1" fmla="*/ 0 h 546"/>
                <a:gd name="T2" fmla="*/ 1 w 139"/>
                <a:gd name="T3" fmla="*/ 0 h 546"/>
                <a:gd name="T4" fmla="*/ 1 w 139"/>
                <a:gd name="T5" fmla="*/ 0 h 546"/>
                <a:gd name="T6" fmla="*/ 1 w 139"/>
                <a:gd name="T7" fmla="*/ 0 h 546"/>
                <a:gd name="T8" fmla="*/ 1 w 139"/>
                <a:gd name="T9" fmla="*/ 0 h 546"/>
                <a:gd name="T10" fmla="*/ 1 w 139"/>
                <a:gd name="T11" fmla="*/ 0 h 546"/>
                <a:gd name="T12" fmla="*/ 1 w 139"/>
                <a:gd name="T13" fmla="*/ 0 h 546"/>
                <a:gd name="T14" fmla="*/ 1 w 139"/>
                <a:gd name="T15" fmla="*/ 0 h 546"/>
                <a:gd name="T16" fmla="*/ 1 w 139"/>
                <a:gd name="T17" fmla="*/ 0 h 546"/>
                <a:gd name="T18" fmla="*/ 0 w 139"/>
                <a:gd name="T19" fmla="*/ 0 h 546"/>
                <a:gd name="T20" fmla="*/ 1 w 139"/>
                <a:gd name="T21" fmla="*/ 0 h 546"/>
                <a:gd name="T22" fmla="*/ 1 w 139"/>
                <a:gd name="T23" fmla="*/ 0 h 546"/>
                <a:gd name="T24" fmla="*/ 1 w 139"/>
                <a:gd name="T25" fmla="*/ 0 h 546"/>
                <a:gd name="T26" fmla="*/ 1 w 139"/>
                <a:gd name="T27" fmla="*/ 0 h 546"/>
                <a:gd name="T28" fmla="*/ 1 w 139"/>
                <a:gd name="T29" fmla="*/ 0 h 546"/>
                <a:gd name="T30" fmla="*/ 1 w 139"/>
                <a:gd name="T31" fmla="*/ 0 h 546"/>
                <a:gd name="T32" fmla="*/ 1 w 139"/>
                <a:gd name="T33" fmla="*/ 0 h 546"/>
                <a:gd name="T34" fmla="*/ 1 w 139"/>
                <a:gd name="T35" fmla="*/ 0 h 5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9"/>
                <a:gd name="T55" fmla="*/ 0 h 546"/>
                <a:gd name="T56" fmla="*/ 139 w 139"/>
                <a:gd name="T57" fmla="*/ 546 h 5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9" h="546">
                  <a:moveTo>
                    <a:pt x="128" y="0"/>
                  </a:moveTo>
                  <a:lnTo>
                    <a:pt x="133" y="84"/>
                  </a:lnTo>
                  <a:lnTo>
                    <a:pt x="139" y="196"/>
                  </a:lnTo>
                  <a:lnTo>
                    <a:pt x="130" y="337"/>
                  </a:lnTo>
                  <a:lnTo>
                    <a:pt x="122" y="405"/>
                  </a:lnTo>
                  <a:lnTo>
                    <a:pt x="76" y="546"/>
                  </a:lnTo>
                  <a:lnTo>
                    <a:pt x="46" y="508"/>
                  </a:lnTo>
                  <a:lnTo>
                    <a:pt x="46" y="411"/>
                  </a:lnTo>
                  <a:lnTo>
                    <a:pt x="23" y="399"/>
                  </a:lnTo>
                  <a:lnTo>
                    <a:pt x="0" y="418"/>
                  </a:lnTo>
                  <a:lnTo>
                    <a:pt x="31" y="386"/>
                  </a:lnTo>
                  <a:lnTo>
                    <a:pt x="57" y="399"/>
                  </a:lnTo>
                  <a:lnTo>
                    <a:pt x="63" y="489"/>
                  </a:lnTo>
                  <a:lnTo>
                    <a:pt x="107" y="411"/>
                  </a:lnTo>
                  <a:lnTo>
                    <a:pt x="122" y="316"/>
                  </a:lnTo>
                  <a:lnTo>
                    <a:pt x="130" y="188"/>
                  </a:lnTo>
                  <a:lnTo>
                    <a:pt x="1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82" name="Freeform 34"/>
            <p:cNvSpPr>
              <a:spLocks/>
            </p:cNvSpPr>
            <p:nvPr/>
          </p:nvSpPr>
          <p:spPr bwMode="auto">
            <a:xfrm>
              <a:off x="1977" y="2336"/>
              <a:ext cx="241" cy="266"/>
            </a:xfrm>
            <a:custGeom>
              <a:avLst/>
              <a:gdLst>
                <a:gd name="T0" fmla="*/ 1 w 481"/>
                <a:gd name="T1" fmla="*/ 0 h 532"/>
                <a:gd name="T2" fmla="*/ 1 w 481"/>
                <a:gd name="T3" fmla="*/ 1 h 532"/>
                <a:gd name="T4" fmla="*/ 1 w 481"/>
                <a:gd name="T5" fmla="*/ 1 h 532"/>
                <a:gd name="T6" fmla="*/ 1 w 481"/>
                <a:gd name="T7" fmla="*/ 1 h 532"/>
                <a:gd name="T8" fmla="*/ 1 w 481"/>
                <a:gd name="T9" fmla="*/ 1 h 532"/>
                <a:gd name="T10" fmla="*/ 1 w 481"/>
                <a:gd name="T11" fmla="*/ 1 h 532"/>
                <a:gd name="T12" fmla="*/ 1 w 481"/>
                <a:gd name="T13" fmla="*/ 1 h 532"/>
                <a:gd name="T14" fmla="*/ 1 w 481"/>
                <a:gd name="T15" fmla="*/ 1 h 532"/>
                <a:gd name="T16" fmla="*/ 1 w 481"/>
                <a:gd name="T17" fmla="*/ 1 h 532"/>
                <a:gd name="T18" fmla="*/ 1 w 481"/>
                <a:gd name="T19" fmla="*/ 1 h 532"/>
                <a:gd name="T20" fmla="*/ 1 w 481"/>
                <a:gd name="T21" fmla="*/ 1 h 532"/>
                <a:gd name="T22" fmla="*/ 1 w 481"/>
                <a:gd name="T23" fmla="*/ 1 h 532"/>
                <a:gd name="T24" fmla="*/ 1 w 481"/>
                <a:gd name="T25" fmla="*/ 1 h 532"/>
                <a:gd name="T26" fmla="*/ 1 w 481"/>
                <a:gd name="T27" fmla="*/ 1 h 532"/>
                <a:gd name="T28" fmla="*/ 1 w 481"/>
                <a:gd name="T29" fmla="*/ 1 h 532"/>
                <a:gd name="T30" fmla="*/ 1 w 481"/>
                <a:gd name="T31" fmla="*/ 1 h 532"/>
                <a:gd name="T32" fmla="*/ 1 w 481"/>
                <a:gd name="T33" fmla="*/ 1 h 532"/>
                <a:gd name="T34" fmla="*/ 1 w 481"/>
                <a:gd name="T35" fmla="*/ 1 h 532"/>
                <a:gd name="T36" fmla="*/ 1 w 481"/>
                <a:gd name="T37" fmla="*/ 1 h 532"/>
                <a:gd name="T38" fmla="*/ 1 w 481"/>
                <a:gd name="T39" fmla="*/ 1 h 532"/>
                <a:gd name="T40" fmla="*/ 1 w 481"/>
                <a:gd name="T41" fmla="*/ 1 h 532"/>
                <a:gd name="T42" fmla="*/ 1 w 481"/>
                <a:gd name="T43" fmla="*/ 1 h 532"/>
                <a:gd name="T44" fmla="*/ 1 w 481"/>
                <a:gd name="T45" fmla="*/ 1 h 532"/>
                <a:gd name="T46" fmla="*/ 1 w 481"/>
                <a:gd name="T47" fmla="*/ 1 h 532"/>
                <a:gd name="T48" fmla="*/ 1 w 481"/>
                <a:gd name="T49" fmla="*/ 1 h 532"/>
                <a:gd name="T50" fmla="*/ 1 w 481"/>
                <a:gd name="T51" fmla="*/ 1 h 532"/>
                <a:gd name="T52" fmla="*/ 1 w 481"/>
                <a:gd name="T53" fmla="*/ 1 h 532"/>
                <a:gd name="T54" fmla="*/ 1 w 481"/>
                <a:gd name="T55" fmla="*/ 1 h 532"/>
                <a:gd name="T56" fmla="*/ 1 w 481"/>
                <a:gd name="T57" fmla="*/ 1 h 532"/>
                <a:gd name="T58" fmla="*/ 1 w 481"/>
                <a:gd name="T59" fmla="*/ 1 h 532"/>
                <a:gd name="T60" fmla="*/ 1 w 481"/>
                <a:gd name="T61" fmla="*/ 1 h 532"/>
                <a:gd name="T62" fmla="*/ 1 w 481"/>
                <a:gd name="T63" fmla="*/ 1 h 532"/>
                <a:gd name="T64" fmla="*/ 1 w 481"/>
                <a:gd name="T65" fmla="*/ 1 h 532"/>
                <a:gd name="T66" fmla="*/ 1 w 481"/>
                <a:gd name="T67" fmla="*/ 1 h 532"/>
                <a:gd name="T68" fmla="*/ 1 w 481"/>
                <a:gd name="T69" fmla="*/ 1 h 532"/>
                <a:gd name="T70" fmla="*/ 0 w 481"/>
                <a:gd name="T71" fmla="*/ 1 h 532"/>
                <a:gd name="T72" fmla="*/ 1 w 481"/>
                <a:gd name="T73" fmla="*/ 0 h 532"/>
                <a:gd name="T74" fmla="*/ 1 w 481"/>
                <a:gd name="T75" fmla="*/ 0 h 5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1"/>
                <a:gd name="T115" fmla="*/ 0 h 532"/>
                <a:gd name="T116" fmla="*/ 481 w 481"/>
                <a:gd name="T117" fmla="*/ 532 h 53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1" h="532">
                  <a:moveTo>
                    <a:pt x="3" y="0"/>
                  </a:moveTo>
                  <a:lnTo>
                    <a:pt x="55" y="49"/>
                  </a:lnTo>
                  <a:lnTo>
                    <a:pt x="123" y="197"/>
                  </a:lnTo>
                  <a:lnTo>
                    <a:pt x="155" y="222"/>
                  </a:lnTo>
                  <a:lnTo>
                    <a:pt x="224" y="245"/>
                  </a:lnTo>
                  <a:lnTo>
                    <a:pt x="197" y="142"/>
                  </a:lnTo>
                  <a:lnTo>
                    <a:pt x="197" y="58"/>
                  </a:lnTo>
                  <a:lnTo>
                    <a:pt x="211" y="133"/>
                  </a:lnTo>
                  <a:lnTo>
                    <a:pt x="294" y="230"/>
                  </a:lnTo>
                  <a:lnTo>
                    <a:pt x="349" y="209"/>
                  </a:lnTo>
                  <a:lnTo>
                    <a:pt x="397" y="125"/>
                  </a:lnTo>
                  <a:lnTo>
                    <a:pt x="425" y="89"/>
                  </a:lnTo>
                  <a:lnTo>
                    <a:pt x="481" y="79"/>
                  </a:lnTo>
                  <a:lnTo>
                    <a:pt x="420" y="115"/>
                  </a:lnTo>
                  <a:lnTo>
                    <a:pt x="363" y="222"/>
                  </a:lnTo>
                  <a:lnTo>
                    <a:pt x="410" y="203"/>
                  </a:lnTo>
                  <a:lnTo>
                    <a:pt x="346" y="245"/>
                  </a:lnTo>
                  <a:lnTo>
                    <a:pt x="308" y="258"/>
                  </a:lnTo>
                  <a:lnTo>
                    <a:pt x="277" y="288"/>
                  </a:lnTo>
                  <a:lnTo>
                    <a:pt x="277" y="311"/>
                  </a:lnTo>
                  <a:lnTo>
                    <a:pt x="313" y="425"/>
                  </a:lnTo>
                  <a:lnTo>
                    <a:pt x="323" y="439"/>
                  </a:lnTo>
                  <a:lnTo>
                    <a:pt x="416" y="463"/>
                  </a:lnTo>
                  <a:lnTo>
                    <a:pt x="332" y="463"/>
                  </a:lnTo>
                  <a:lnTo>
                    <a:pt x="332" y="532"/>
                  </a:lnTo>
                  <a:lnTo>
                    <a:pt x="313" y="522"/>
                  </a:lnTo>
                  <a:lnTo>
                    <a:pt x="290" y="501"/>
                  </a:lnTo>
                  <a:lnTo>
                    <a:pt x="230" y="460"/>
                  </a:lnTo>
                  <a:lnTo>
                    <a:pt x="140" y="408"/>
                  </a:lnTo>
                  <a:lnTo>
                    <a:pt x="79" y="359"/>
                  </a:lnTo>
                  <a:lnTo>
                    <a:pt x="51" y="311"/>
                  </a:lnTo>
                  <a:lnTo>
                    <a:pt x="30" y="262"/>
                  </a:lnTo>
                  <a:lnTo>
                    <a:pt x="30" y="218"/>
                  </a:lnTo>
                  <a:lnTo>
                    <a:pt x="30" y="142"/>
                  </a:lnTo>
                  <a:lnTo>
                    <a:pt x="17" y="89"/>
                  </a:lnTo>
                  <a:lnTo>
                    <a:pt x="0" y="43"/>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83" name="Freeform 35"/>
            <p:cNvSpPr>
              <a:spLocks/>
            </p:cNvSpPr>
            <p:nvPr/>
          </p:nvSpPr>
          <p:spPr bwMode="auto">
            <a:xfrm>
              <a:off x="2233" y="2335"/>
              <a:ext cx="576" cy="416"/>
            </a:xfrm>
            <a:custGeom>
              <a:avLst/>
              <a:gdLst>
                <a:gd name="T0" fmla="*/ 1 w 1152"/>
                <a:gd name="T1" fmla="*/ 1 h 830"/>
                <a:gd name="T2" fmla="*/ 1 w 1152"/>
                <a:gd name="T3" fmla="*/ 0 h 830"/>
                <a:gd name="T4" fmla="*/ 1 w 1152"/>
                <a:gd name="T5" fmla="*/ 1 h 830"/>
                <a:gd name="T6" fmla="*/ 1 w 1152"/>
                <a:gd name="T7" fmla="*/ 1 h 830"/>
                <a:gd name="T8" fmla="*/ 1 w 1152"/>
                <a:gd name="T9" fmla="*/ 1 h 830"/>
                <a:gd name="T10" fmla="*/ 1 w 1152"/>
                <a:gd name="T11" fmla="*/ 1 h 830"/>
                <a:gd name="T12" fmla="*/ 1 w 1152"/>
                <a:gd name="T13" fmla="*/ 1 h 830"/>
                <a:gd name="T14" fmla="*/ 1 w 1152"/>
                <a:gd name="T15" fmla="*/ 1 h 830"/>
                <a:gd name="T16" fmla="*/ 1 w 1152"/>
                <a:gd name="T17" fmla="*/ 1 h 830"/>
                <a:gd name="T18" fmla="*/ 1 w 1152"/>
                <a:gd name="T19" fmla="*/ 1 h 830"/>
                <a:gd name="T20" fmla="*/ 1 w 1152"/>
                <a:gd name="T21" fmla="*/ 1 h 830"/>
                <a:gd name="T22" fmla="*/ 1 w 1152"/>
                <a:gd name="T23" fmla="*/ 1 h 830"/>
                <a:gd name="T24" fmla="*/ 1 w 1152"/>
                <a:gd name="T25" fmla="*/ 1 h 830"/>
                <a:gd name="T26" fmla="*/ 1 w 1152"/>
                <a:gd name="T27" fmla="*/ 1 h 830"/>
                <a:gd name="T28" fmla="*/ 1 w 1152"/>
                <a:gd name="T29" fmla="*/ 1 h 830"/>
                <a:gd name="T30" fmla="*/ 1 w 1152"/>
                <a:gd name="T31" fmla="*/ 1 h 830"/>
                <a:gd name="T32" fmla="*/ 1 w 1152"/>
                <a:gd name="T33" fmla="*/ 1 h 830"/>
                <a:gd name="T34" fmla="*/ 1 w 1152"/>
                <a:gd name="T35" fmla="*/ 1 h 830"/>
                <a:gd name="T36" fmla="*/ 1 w 1152"/>
                <a:gd name="T37" fmla="*/ 1 h 830"/>
                <a:gd name="T38" fmla="*/ 1 w 1152"/>
                <a:gd name="T39" fmla="*/ 1 h 830"/>
                <a:gd name="T40" fmla="*/ 1 w 1152"/>
                <a:gd name="T41" fmla="*/ 1 h 830"/>
                <a:gd name="T42" fmla="*/ 1 w 1152"/>
                <a:gd name="T43" fmla="*/ 1 h 830"/>
                <a:gd name="T44" fmla="*/ 1 w 1152"/>
                <a:gd name="T45" fmla="*/ 1 h 830"/>
                <a:gd name="T46" fmla="*/ 1 w 1152"/>
                <a:gd name="T47" fmla="*/ 1 h 830"/>
                <a:gd name="T48" fmla="*/ 1 w 1152"/>
                <a:gd name="T49" fmla="*/ 1 h 830"/>
                <a:gd name="T50" fmla="*/ 1 w 1152"/>
                <a:gd name="T51" fmla="*/ 1 h 830"/>
                <a:gd name="T52" fmla="*/ 1 w 1152"/>
                <a:gd name="T53" fmla="*/ 1 h 830"/>
                <a:gd name="T54" fmla="*/ 1 w 1152"/>
                <a:gd name="T55" fmla="*/ 1 h 830"/>
                <a:gd name="T56" fmla="*/ 1 w 1152"/>
                <a:gd name="T57" fmla="*/ 1 h 830"/>
                <a:gd name="T58" fmla="*/ 1 w 1152"/>
                <a:gd name="T59" fmla="*/ 1 h 830"/>
                <a:gd name="T60" fmla="*/ 1 w 1152"/>
                <a:gd name="T61" fmla="*/ 1 h 830"/>
                <a:gd name="T62" fmla="*/ 1 w 1152"/>
                <a:gd name="T63" fmla="*/ 1 h 830"/>
                <a:gd name="T64" fmla="*/ 1 w 1152"/>
                <a:gd name="T65" fmla="*/ 1 h 830"/>
                <a:gd name="T66" fmla="*/ 1 w 1152"/>
                <a:gd name="T67" fmla="*/ 1 h 830"/>
                <a:gd name="T68" fmla="*/ 1 w 1152"/>
                <a:gd name="T69" fmla="*/ 1 h 830"/>
                <a:gd name="T70" fmla="*/ 1 w 1152"/>
                <a:gd name="T71" fmla="*/ 1 h 830"/>
                <a:gd name="T72" fmla="*/ 0 w 1152"/>
                <a:gd name="T73" fmla="*/ 1 h 8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52"/>
                <a:gd name="T112" fmla="*/ 0 h 830"/>
                <a:gd name="T113" fmla="*/ 1152 w 1152"/>
                <a:gd name="T114" fmla="*/ 830 h 83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52" h="830">
                  <a:moveTo>
                    <a:pt x="0" y="78"/>
                  </a:moveTo>
                  <a:lnTo>
                    <a:pt x="57" y="55"/>
                  </a:lnTo>
                  <a:lnTo>
                    <a:pt x="112" y="5"/>
                  </a:lnTo>
                  <a:lnTo>
                    <a:pt x="141" y="0"/>
                  </a:lnTo>
                  <a:lnTo>
                    <a:pt x="251" y="11"/>
                  </a:lnTo>
                  <a:lnTo>
                    <a:pt x="274" y="30"/>
                  </a:lnTo>
                  <a:lnTo>
                    <a:pt x="317" y="85"/>
                  </a:lnTo>
                  <a:lnTo>
                    <a:pt x="371" y="167"/>
                  </a:lnTo>
                  <a:lnTo>
                    <a:pt x="390" y="197"/>
                  </a:lnTo>
                  <a:lnTo>
                    <a:pt x="509" y="237"/>
                  </a:lnTo>
                  <a:lnTo>
                    <a:pt x="622" y="317"/>
                  </a:lnTo>
                  <a:lnTo>
                    <a:pt x="722" y="366"/>
                  </a:lnTo>
                  <a:lnTo>
                    <a:pt x="859" y="414"/>
                  </a:lnTo>
                  <a:lnTo>
                    <a:pt x="922" y="446"/>
                  </a:lnTo>
                  <a:lnTo>
                    <a:pt x="1068" y="492"/>
                  </a:lnTo>
                  <a:lnTo>
                    <a:pt x="1152" y="553"/>
                  </a:lnTo>
                  <a:lnTo>
                    <a:pt x="1053" y="492"/>
                  </a:lnTo>
                  <a:lnTo>
                    <a:pt x="928" y="456"/>
                  </a:lnTo>
                  <a:lnTo>
                    <a:pt x="859" y="429"/>
                  </a:lnTo>
                  <a:lnTo>
                    <a:pt x="772" y="427"/>
                  </a:lnTo>
                  <a:lnTo>
                    <a:pt x="662" y="410"/>
                  </a:lnTo>
                  <a:lnTo>
                    <a:pt x="578" y="397"/>
                  </a:lnTo>
                  <a:lnTo>
                    <a:pt x="605" y="443"/>
                  </a:lnTo>
                  <a:lnTo>
                    <a:pt x="654" y="492"/>
                  </a:lnTo>
                  <a:lnTo>
                    <a:pt x="715" y="541"/>
                  </a:lnTo>
                  <a:lnTo>
                    <a:pt x="793" y="591"/>
                  </a:lnTo>
                  <a:lnTo>
                    <a:pt x="916" y="635"/>
                  </a:lnTo>
                  <a:lnTo>
                    <a:pt x="991" y="661"/>
                  </a:lnTo>
                  <a:lnTo>
                    <a:pt x="1004" y="674"/>
                  </a:lnTo>
                  <a:lnTo>
                    <a:pt x="895" y="705"/>
                  </a:lnTo>
                  <a:lnTo>
                    <a:pt x="772" y="735"/>
                  </a:lnTo>
                  <a:lnTo>
                    <a:pt x="766" y="790"/>
                  </a:lnTo>
                  <a:lnTo>
                    <a:pt x="764" y="743"/>
                  </a:lnTo>
                  <a:lnTo>
                    <a:pt x="747" y="699"/>
                  </a:lnTo>
                  <a:lnTo>
                    <a:pt x="721" y="665"/>
                  </a:lnTo>
                  <a:lnTo>
                    <a:pt x="696" y="642"/>
                  </a:lnTo>
                  <a:lnTo>
                    <a:pt x="671" y="635"/>
                  </a:lnTo>
                  <a:lnTo>
                    <a:pt x="652" y="635"/>
                  </a:lnTo>
                  <a:lnTo>
                    <a:pt x="637" y="648"/>
                  </a:lnTo>
                  <a:lnTo>
                    <a:pt x="633" y="673"/>
                  </a:lnTo>
                  <a:lnTo>
                    <a:pt x="635" y="699"/>
                  </a:lnTo>
                  <a:lnTo>
                    <a:pt x="646" y="737"/>
                  </a:lnTo>
                  <a:lnTo>
                    <a:pt x="675" y="771"/>
                  </a:lnTo>
                  <a:lnTo>
                    <a:pt x="698" y="792"/>
                  </a:lnTo>
                  <a:lnTo>
                    <a:pt x="722" y="809"/>
                  </a:lnTo>
                  <a:lnTo>
                    <a:pt x="740" y="809"/>
                  </a:lnTo>
                  <a:lnTo>
                    <a:pt x="764" y="800"/>
                  </a:lnTo>
                  <a:lnTo>
                    <a:pt x="747" y="823"/>
                  </a:lnTo>
                  <a:lnTo>
                    <a:pt x="721" y="830"/>
                  </a:lnTo>
                  <a:lnTo>
                    <a:pt x="688" y="823"/>
                  </a:lnTo>
                  <a:lnTo>
                    <a:pt x="667" y="821"/>
                  </a:lnTo>
                  <a:lnTo>
                    <a:pt x="622" y="754"/>
                  </a:lnTo>
                  <a:lnTo>
                    <a:pt x="667" y="804"/>
                  </a:lnTo>
                  <a:lnTo>
                    <a:pt x="671" y="781"/>
                  </a:lnTo>
                  <a:lnTo>
                    <a:pt x="641" y="739"/>
                  </a:lnTo>
                  <a:lnTo>
                    <a:pt x="633" y="712"/>
                  </a:lnTo>
                  <a:lnTo>
                    <a:pt x="610" y="737"/>
                  </a:lnTo>
                  <a:lnTo>
                    <a:pt x="610" y="697"/>
                  </a:lnTo>
                  <a:lnTo>
                    <a:pt x="616" y="657"/>
                  </a:lnTo>
                  <a:lnTo>
                    <a:pt x="624" y="636"/>
                  </a:lnTo>
                  <a:lnTo>
                    <a:pt x="555" y="539"/>
                  </a:lnTo>
                  <a:lnTo>
                    <a:pt x="523" y="492"/>
                  </a:lnTo>
                  <a:lnTo>
                    <a:pt x="441" y="306"/>
                  </a:lnTo>
                  <a:lnTo>
                    <a:pt x="348" y="155"/>
                  </a:lnTo>
                  <a:lnTo>
                    <a:pt x="291" y="62"/>
                  </a:lnTo>
                  <a:lnTo>
                    <a:pt x="251" y="30"/>
                  </a:lnTo>
                  <a:lnTo>
                    <a:pt x="224" y="22"/>
                  </a:lnTo>
                  <a:lnTo>
                    <a:pt x="182" y="24"/>
                  </a:lnTo>
                  <a:lnTo>
                    <a:pt x="156" y="41"/>
                  </a:lnTo>
                  <a:lnTo>
                    <a:pt x="110" y="43"/>
                  </a:lnTo>
                  <a:lnTo>
                    <a:pt x="68" y="62"/>
                  </a:lnTo>
                  <a:lnTo>
                    <a:pt x="32" y="74"/>
                  </a:lnTo>
                  <a:lnTo>
                    <a:pt x="0"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84" name="Freeform 36"/>
            <p:cNvSpPr>
              <a:spLocks/>
            </p:cNvSpPr>
            <p:nvPr/>
          </p:nvSpPr>
          <p:spPr bwMode="auto">
            <a:xfrm>
              <a:off x="2313" y="2379"/>
              <a:ext cx="91" cy="136"/>
            </a:xfrm>
            <a:custGeom>
              <a:avLst/>
              <a:gdLst>
                <a:gd name="T0" fmla="*/ 0 w 182"/>
                <a:gd name="T1" fmla="*/ 0 h 272"/>
                <a:gd name="T2" fmla="*/ 1 w 182"/>
                <a:gd name="T3" fmla="*/ 1 h 272"/>
                <a:gd name="T4" fmla="*/ 1 w 182"/>
                <a:gd name="T5" fmla="*/ 1 h 272"/>
                <a:gd name="T6" fmla="*/ 1 w 182"/>
                <a:gd name="T7" fmla="*/ 1 h 272"/>
                <a:gd name="T8" fmla="*/ 1 w 182"/>
                <a:gd name="T9" fmla="*/ 1 h 272"/>
                <a:gd name="T10" fmla="*/ 1 w 182"/>
                <a:gd name="T11" fmla="*/ 1 h 272"/>
                <a:gd name="T12" fmla="*/ 1 w 182"/>
                <a:gd name="T13" fmla="*/ 1 h 272"/>
                <a:gd name="T14" fmla="*/ 1 w 182"/>
                <a:gd name="T15" fmla="*/ 1 h 272"/>
                <a:gd name="T16" fmla="*/ 0 w 182"/>
                <a:gd name="T17" fmla="*/ 0 h 272"/>
                <a:gd name="T18" fmla="*/ 0 w 182"/>
                <a:gd name="T19" fmla="*/ 0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272"/>
                <a:gd name="T32" fmla="*/ 182 w 182"/>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272">
                  <a:moveTo>
                    <a:pt x="0" y="0"/>
                  </a:moveTo>
                  <a:lnTo>
                    <a:pt x="62" y="59"/>
                  </a:lnTo>
                  <a:lnTo>
                    <a:pt x="76" y="118"/>
                  </a:lnTo>
                  <a:lnTo>
                    <a:pt x="97" y="156"/>
                  </a:lnTo>
                  <a:lnTo>
                    <a:pt x="182" y="272"/>
                  </a:lnTo>
                  <a:lnTo>
                    <a:pt x="114" y="200"/>
                  </a:lnTo>
                  <a:lnTo>
                    <a:pt x="100" y="173"/>
                  </a:lnTo>
                  <a:lnTo>
                    <a:pt x="2" y="2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85" name="Freeform 37"/>
            <p:cNvSpPr>
              <a:spLocks/>
            </p:cNvSpPr>
            <p:nvPr/>
          </p:nvSpPr>
          <p:spPr bwMode="auto">
            <a:xfrm>
              <a:off x="2270" y="2426"/>
              <a:ext cx="43" cy="59"/>
            </a:xfrm>
            <a:custGeom>
              <a:avLst/>
              <a:gdLst>
                <a:gd name="T0" fmla="*/ 0 w 86"/>
                <a:gd name="T1" fmla="*/ 0 h 118"/>
                <a:gd name="T2" fmla="*/ 1 w 86"/>
                <a:gd name="T3" fmla="*/ 1 h 118"/>
                <a:gd name="T4" fmla="*/ 1 w 86"/>
                <a:gd name="T5" fmla="*/ 1 h 118"/>
                <a:gd name="T6" fmla="*/ 1 w 86"/>
                <a:gd name="T7" fmla="*/ 1 h 118"/>
                <a:gd name="T8" fmla="*/ 1 w 86"/>
                <a:gd name="T9" fmla="*/ 1 h 118"/>
                <a:gd name="T10" fmla="*/ 1 w 86"/>
                <a:gd name="T11" fmla="*/ 1 h 118"/>
                <a:gd name="T12" fmla="*/ 0 w 86"/>
                <a:gd name="T13" fmla="*/ 0 h 118"/>
                <a:gd name="T14" fmla="*/ 0 w 86"/>
                <a:gd name="T15" fmla="*/ 0 h 118"/>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118"/>
                <a:gd name="T26" fmla="*/ 86 w 86"/>
                <a:gd name="T27" fmla="*/ 118 h 1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118">
                  <a:moveTo>
                    <a:pt x="0" y="0"/>
                  </a:moveTo>
                  <a:lnTo>
                    <a:pt x="44" y="33"/>
                  </a:lnTo>
                  <a:lnTo>
                    <a:pt x="67" y="84"/>
                  </a:lnTo>
                  <a:lnTo>
                    <a:pt x="86" y="118"/>
                  </a:lnTo>
                  <a:lnTo>
                    <a:pt x="38" y="69"/>
                  </a:lnTo>
                  <a:lnTo>
                    <a:pt x="6" y="1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86" name="Freeform 38"/>
            <p:cNvSpPr>
              <a:spLocks/>
            </p:cNvSpPr>
            <p:nvPr/>
          </p:nvSpPr>
          <p:spPr bwMode="auto">
            <a:xfrm>
              <a:off x="2155" y="2490"/>
              <a:ext cx="455" cy="398"/>
            </a:xfrm>
            <a:custGeom>
              <a:avLst/>
              <a:gdLst>
                <a:gd name="T0" fmla="*/ 0 w 911"/>
                <a:gd name="T1" fmla="*/ 1 h 795"/>
                <a:gd name="T2" fmla="*/ 0 w 911"/>
                <a:gd name="T3" fmla="*/ 1 h 795"/>
                <a:gd name="T4" fmla="*/ 0 w 911"/>
                <a:gd name="T5" fmla="*/ 1 h 795"/>
                <a:gd name="T6" fmla="*/ 0 w 911"/>
                <a:gd name="T7" fmla="*/ 1 h 795"/>
                <a:gd name="T8" fmla="*/ 0 w 911"/>
                <a:gd name="T9" fmla="*/ 1 h 795"/>
                <a:gd name="T10" fmla="*/ 0 w 911"/>
                <a:gd name="T11" fmla="*/ 1 h 795"/>
                <a:gd name="T12" fmla="*/ 0 w 911"/>
                <a:gd name="T13" fmla="*/ 1 h 795"/>
                <a:gd name="T14" fmla="*/ 0 w 911"/>
                <a:gd name="T15" fmla="*/ 1 h 795"/>
                <a:gd name="T16" fmla="*/ 0 w 911"/>
                <a:gd name="T17" fmla="*/ 1 h 795"/>
                <a:gd name="T18" fmla="*/ 0 w 911"/>
                <a:gd name="T19" fmla="*/ 1 h 795"/>
                <a:gd name="T20" fmla="*/ 0 w 911"/>
                <a:gd name="T21" fmla="*/ 1 h 795"/>
                <a:gd name="T22" fmla="*/ 0 w 911"/>
                <a:gd name="T23" fmla="*/ 1 h 795"/>
                <a:gd name="T24" fmla="*/ 0 w 911"/>
                <a:gd name="T25" fmla="*/ 1 h 795"/>
                <a:gd name="T26" fmla="*/ 0 w 911"/>
                <a:gd name="T27" fmla="*/ 1 h 795"/>
                <a:gd name="T28" fmla="*/ 0 w 911"/>
                <a:gd name="T29" fmla="*/ 1 h 795"/>
                <a:gd name="T30" fmla="*/ 0 w 911"/>
                <a:gd name="T31" fmla="*/ 1 h 795"/>
                <a:gd name="T32" fmla="*/ 0 w 911"/>
                <a:gd name="T33" fmla="*/ 1 h 795"/>
                <a:gd name="T34" fmla="*/ 0 w 911"/>
                <a:gd name="T35" fmla="*/ 1 h 795"/>
                <a:gd name="T36" fmla="*/ 0 w 911"/>
                <a:gd name="T37" fmla="*/ 1 h 795"/>
                <a:gd name="T38" fmla="*/ 0 w 911"/>
                <a:gd name="T39" fmla="*/ 1 h 795"/>
                <a:gd name="T40" fmla="*/ 0 w 911"/>
                <a:gd name="T41" fmla="*/ 1 h 795"/>
                <a:gd name="T42" fmla="*/ 0 w 911"/>
                <a:gd name="T43" fmla="*/ 1 h 795"/>
                <a:gd name="T44" fmla="*/ 0 w 911"/>
                <a:gd name="T45" fmla="*/ 1 h 795"/>
                <a:gd name="T46" fmla="*/ 0 w 911"/>
                <a:gd name="T47" fmla="*/ 1 h 795"/>
                <a:gd name="T48" fmla="*/ 0 w 911"/>
                <a:gd name="T49" fmla="*/ 1 h 795"/>
                <a:gd name="T50" fmla="*/ 0 w 911"/>
                <a:gd name="T51" fmla="*/ 1 h 795"/>
                <a:gd name="T52" fmla="*/ 0 w 911"/>
                <a:gd name="T53" fmla="*/ 1 h 795"/>
                <a:gd name="T54" fmla="*/ 0 w 911"/>
                <a:gd name="T55" fmla="*/ 1 h 795"/>
                <a:gd name="T56" fmla="*/ 0 w 911"/>
                <a:gd name="T57" fmla="*/ 1 h 795"/>
                <a:gd name="T58" fmla="*/ 0 w 911"/>
                <a:gd name="T59" fmla="*/ 1 h 795"/>
                <a:gd name="T60" fmla="*/ 0 w 911"/>
                <a:gd name="T61" fmla="*/ 1 h 795"/>
                <a:gd name="T62" fmla="*/ 0 w 911"/>
                <a:gd name="T63" fmla="*/ 1 h 795"/>
                <a:gd name="T64" fmla="*/ 0 w 911"/>
                <a:gd name="T65" fmla="*/ 1 h 795"/>
                <a:gd name="T66" fmla="*/ 0 w 911"/>
                <a:gd name="T67" fmla="*/ 1 h 795"/>
                <a:gd name="T68" fmla="*/ 0 w 911"/>
                <a:gd name="T69" fmla="*/ 1 h 795"/>
                <a:gd name="T70" fmla="*/ 0 w 911"/>
                <a:gd name="T71" fmla="*/ 1 h 795"/>
                <a:gd name="T72" fmla="*/ 0 w 911"/>
                <a:gd name="T73" fmla="*/ 1 h 795"/>
                <a:gd name="T74" fmla="*/ 0 w 911"/>
                <a:gd name="T75" fmla="*/ 1 h 795"/>
                <a:gd name="T76" fmla="*/ 0 w 911"/>
                <a:gd name="T77" fmla="*/ 1 h 795"/>
                <a:gd name="T78" fmla="*/ 0 w 911"/>
                <a:gd name="T79" fmla="*/ 1 h 795"/>
                <a:gd name="T80" fmla="*/ 0 w 911"/>
                <a:gd name="T81" fmla="*/ 1 h 795"/>
                <a:gd name="T82" fmla="*/ 0 w 911"/>
                <a:gd name="T83" fmla="*/ 1 h 795"/>
                <a:gd name="T84" fmla="*/ 0 w 911"/>
                <a:gd name="T85" fmla="*/ 1 h 795"/>
                <a:gd name="T86" fmla="*/ 0 w 911"/>
                <a:gd name="T87" fmla="*/ 1 h 795"/>
                <a:gd name="T88" fmla="*/ 0 w 911"/>
                <a:gd name="T89" fmla="*/ 1 h 795"/>
                <a:gd name="T90" fmla="*/ 0 w 911"/>
                <a:gd name="T91" fmla="*/ 1 h 795"/>
                <a:gd name="T92" fmla="*/ 0 w 911"/>
                <a:gd name="T93" fmla="*/ 1 h 795"/>
                <a:gd name="T94" fmla="*/ 0 w 911"/>
                <a:gd name="T95" fmla="*/ 1 h 795"/>
                <a:gd name="T96" fmla="*/ 0 w 911"/>
                <a:gd name="T97" fmla="*/ 1 h 795"/>
                <a:gd name="T98" fmla="*/ 0 w 911"/>
                <a:gd name="T99" fmla="*/ 1 h 795"/>
                <a:gd name="T100" fmla="*/ 0 w 911"/>
                <a:gd name="T101" fmla="*/ 1 h 795"/>
                <a:gd name="T102" fmla="*/ 0 w 911"/>
                <a:gd name="T103" fmla="*/ 1 h 795"/>
                <a:gd name="T104" fmla="*/ 0 w 911"/>
                <a:gd name="T105" fmla="*/ 1 h 795"/>
                <a:gd name="T106" fmla="*/ 0 w 911"/>
                <a:gd name="T107" fmla="*/ 1 h 795"/>
                <a:gd name="T108" fmla="*/ 0 w 911"/>
                <a:gd name="T109" fmla="*/ 1 h 795"/>
                <a:gd name="T110" fmla="*/ 0 w 911"/>
                <a:gd name="T111" fmla="*/ 0 h 795"/>
                <a:gd name="T112" fmla="*/ 0 w 911"/>
                <a:gd name="T113" fmla="*/ 1 h 795"/>
                <a:gd name="T114" fmla="*/ 0 w 911"/>
                <a:gd name="T115" fmla="*/ 1 h 795"/>
                <a:gd name="T116" fmla="*/ 0 w 911"/>
                <a:gd name="T117" fmla="*/ 1 h 795"/>
                <a:gd name="T118" fmla="*/ 0 w 911"/>
                <a:gd name="T119" fmla="*/ 1 h 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11"/>
                <a:gd name="T181" fmla="*/ 0 h 795"/>
                <a:gd name="T182" fmla="*/ 911 w 911"/>
                <a:gd name="T183" fmla="*/ 795 h 7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11" h="795">
                  <a:moveTo>
                    <a:pt x="13" y="40"/>
                  </a:moveTo>
                  <a:lnTo>
                    <a:pt x="13" y="69"/>
                  </a:lnTo>
                  <a:lnTo>
                    <a:pt x="4" y="120"/>
                  </a:lnTo>
                  <a:lnTo>
                    <a:pt x="25" y="94"/>
                  </a:lnTo>
                  <a:lnTo>
                    <a:pt x="48" y="120"/>
                  </a:lnTo>
                  <a:lnTo>
                    <a:pt x="63" y="158"/>
                  </a:lnTo>
                  <a:lnTo>
                    <a:pt x="63" y="118"/>
                  </a:lnTo>
                  <a:lnTo>
                    <a:pt x="42" y="65"/>
                  </a:lnTo>
                  <a:lnTo>
                    <a:pt x="76" y="54"/>
                  </a:lnTo>
                  <a:lnTo>
                    <a:pt x="84" y="46"/>
                  </a:lnTo>
                  <a:lnTo>
                    <a:pt x="148" y="126"/>
                  </a:lnTo>
                  <a:lnTo>
                    <a:pt x="188" y="225"/>
                  </a:lnTo>
                  <a:lnTo>
                    <a:pt x="253" y="312"/>
                  </a:lnTo>
                  <a:lnTo>
                    <a:pt x="344" y="384"/>
                  </a:lnTo>
                  <a:lnTo>
                    <a:pt x="430" y="430"/>
                  </a:lnTo>
                  <a:lnTo>
                    <a:pt x="468" y="457"/>
                  </a:lnTo>
                  <a:lnTo>
                    <a:pt x="523" y="533"/>
                  </a:lnTo>
                  <a:lnTo>
                    <a:pt x="567" y="595"/>
                  </a:lnTo>
                  <a:lnTo>
                    <a:pt x="599" y="671"/>
                  </a:lnTo>
                  <a:lnTo>
                    <a:pt x="616" y="776"/>
                  </a:lnTo>
                  <a:lnTo>
                    <a:pt x="641" y="795"/>
                  </a:lnTo>
                  <a:lnTo>
                    <a:pt x="698" y="776"/>
                  </a:lnTo>
                  <a:lnTo>
                    <a:pt x="772" y="721"/>
                  </a:lnTo>
                  <a:lnTo>
                    <a:pt x="816" y="670"/>
                  </a:lnTo>
                  <a:lnTo>
                    <a:pt x="861" y="603"/>
                  </a:lnTo>
                  <a:lnTo>
                    <a:pt x="892" y="538"/>
                  </a:lnTo>
                  <a:lnTo>
                    <a:pt x="911" y="498"/>
                  </a:lnTo>
                  <a:lnTo>
                    <a:pt x="846" y="609"/>
                  </a:lnTo>
                  <a:lnTo>
                    <a:pt x="800" y="670"/>
                  </a:lnTo>
                  <a:lnTo>
                    <a:pt x="702" y="746"/>
                  </a:lnTo>
                  <a:lnTo>
                    <a:pt x="671" y="751"/>
                  </a:lnTo>
                  <a:lnTo>
                    <a:pt x="618" y="647"/>
                  </a:lnTo>
                  <a:lnTo>
                    <a:pt x="734" y="578"/>
                  </a:lnTo>
                  <a:lnTo>
                    <a:pt x="789" y="546"/>
                  </a:lnTo>
                  <a:lnTo>
                    <a:pt x="831" y="514"/>
                  </a:lnTo>
                  <a:lnTo>
                    <a:pt x="827" y="512"/>
                  </a:lnTo>
                  <a:lnTo>
                    <a:pt x="774" y="544"/>
                  </a:lnTo>
                  <a:lnTo>
                    <a:pt x="696" y="590"/>
                  </a:lnTo>
                  <a:lnTo>
                    <a:pt x="654" y="527"/>
                  </a:lnTo>
                  <a:lnTo>
                    <a:pt x="734" y="464"/>
                  </a:lnTo>
                  <a:lnTo>
                    <a:pt x="734" y="457"/>
                  </a:lnTo>
                  <a:lnTo>
                    <a:pt x="690" y="487"/>
                  </a:lnTo>
                  <a:lnTo>
                    <a:pt x="635" y="521"/>
                  </a:lnTo>
                  <a:lnTo>
                    <a:pt x="572" y="556"/>
                  </a:lnTo>
                  <a:lnTo>
                    <a:pt x="504" y="451"/>
                  </a:lnTo>
                  <a:lnTo>
                    <a:pt x="540" y="428"/>
                  </a:lnTo>
                  <a:lnTo>
                    <a:pt x="521" y="415"/>
                  </a:lnTo>
                  <a:lnTo>
                    <a:pt x="472" y="415"/>
                  </a:lnTo>
                  <a:lnTo>
                    <a:pt x="411" y="396"/>
                  </a:lnTo>
                  <a:lnTo>
                    <a:pt x="361" y="364"/>
                  </a:lnTo>
                  <a:lnTo>
                    <a:pt x="299" y="303"/>
                  </a:lnTo>
                  <a:lnTo>
                    <a:pt x="238" y="236"/>
                  </a:lnTo>
                  <a:lnTo>
                    <a:pt x="196" y="172"/>
                  </a:lnTo>
                  <a:lnTo>
                    <a:pt x="167" y="120"/>
                  </a:lnTo>
                  <a:lnTo>
                    <a:pt x="120" y="57"/>
                  </a:lnTo>
                  <a:lnTo>
                    <a:pt x="68" y="0"/>
                  </a:lnTo>
                  <a:lnTo>
                    <a:pt x="49" y="19"/>
                  </a:lnTo>
                  <a:lnTo>
                    <a:pt x="0" y="35"/>
                  </a:lnTo>
                  <a:lnTo>
                    <a:pt x="13"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87" name="Freeform 39"/>
            <p:cNvSpPr>
              <a:spLocks/>
            </p:cNvSpPr>
            <p:nvPr/>
          </p:nvSpPr>
          <p:spPr bwMode="auto">
            <a:xfrm>
              <a:off x="2493" y="2735"/>
              <a:ext cx="33" cy="44"/>
            </a:xfrm>
            <a:custGeom>
              <a:avLst/>
              <a:gdLst>
                <a:gd name="T0" fmla="*/ 0 w 65"/>
                <a:gd name="T1" fmla="*/ 1 h 87"/>
                <a:gd name="T2" fmla="*/ 1 w 65"/>
                <a:gd name="T3" fmla="*/ 1 h 87"/>
                <a:gd name="T4" fmla="*/ 1 w 65"/>
                <a:gd name="T5" fmla="*/ 1 h 87"/>
                <a:gd name="T6" fmla="*/ 1 w 65"/>
                <a:gd name="T7" fmla="*/ 0 h 87"/>
                <a:gd name="T8" fmla="*/ 0 w 65"/>
                <a:gd name="T9" fmla="*/ 1 h 87"/>
                <a:gd name="T10" fmla="*/ 0 w 65"/>
                <a:gd name="T11" fmla="*/ 1 h 87"/>
                <a:gd name="T12" fmla="*/ 0 60000 65536"/>
                <a:gd name="T13" fmla="*/ 0 60000 65536"/>
                <a:gd name="T14" fmla="*/ 0 60000 65536"/>
                <a:gd name="T15" fmla="*/ 0 60000 65536"/>
                <a:gd name="T16" fmla="*/ 0 60000 65536"/>
                <a:gd name="T17" fmla="*/ 0 60000 65536"/>
                <a:gd name="T18" fmla="*/ 0 w 65"/>
                <a:gd name="T19" fmla="*/ 0 h 87"/>
                <a:gd name="T20" fmla="*/ 65 w 65"/>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65" h="87">
                  <a:moveTo>
                    <a:pt x="0" y="17"/>
                  </a:moveTo>
                  <a:lnTo>
                    <a:pt x="40" y="87"/>
                  </a:lnTo>
                  <a:lnTo>
                    <a:pt x="65" y="72"/>
                  </a:lnTo>
                  <a:lnTo>
                    <a:pt x="21" y="0"/>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88" name="Freeform 40"/>
            <p:cNvSpPr>
              <a:spLocks/>
            </p:cNvSpPr>
            <p:nvPr/>
          </p:nvSpPr>
          <p:spPr bwMode="auto">
            <a:xfrm>
              <a:off x="2415" y="2813"/>
              <a:ext cx="113" cy="177"/>
            </a:xfrm>
            <a:custGeom>
              <a:avLst/>
              <a:gdLst>
                <a:gd name="T0" fmla="*/ 1 w 224"/>
                <a:gd name="T1" fmla="*/ 0 h 353"/>
                <a:gd name="T2" fmla="*/ 1 w 224"/>
                <a:gd name="T3" fmla="*/ 1 h 353"/>
                <a:gd name="T4" fmla="*/ 1 w 224"/>
                <a:gd name="T5" fmla="*/ 1 h 353"/>
                <a:gd name="T6" fmla="*/ 0 w 224"/>
                <a:gd name="T7" fmla="*/ 1 h 353"/>
                <a:gd name="T8" fmla="*/ 1 w 224"/>
                <a:gd name="T9" fmla="*/ 1 h 353"/>
                <a:gd name="T10" fmla="*/ 1 w 224"/>
                <a:gd name="T11" fmla="*/ 1 h 353"/>
                <a:gd name="T12" fmla="*/ 1 w 224"/>
                <a:gd name="T13" fmla="*/ 1 h 353"/>
                <a:gd name="T14" fmla="*/ 1 w 224"/>
                <a:gd name="T15" fmla="*/ 1 h 353"/>
                <a:gd name="T16" fmla="*/ 1 w 224"/>
                <a:gd name="T17" fmla="*/ 1 h 353"/>
                <a:gd name="T18" fmla="*/ 1 w 224"/>
                <a:gd name="T19" fmla="*/ 1 h 353"/>
                <a:gd name="T20" fmla="*/ 1 w 224"/>
                <a:gd name="T21" fmla="*/ 1 h 353"/>
                <a:gd name="T22" fmla="*/ 1 w 224"/>
                <a:gd name="T23" fmla="*/ 1 h 353"/>
                <a:gd name="T24" fmla="*/ 1 w 224"/>
                <a:gd name="T25" fmla="*/ 1 h 353"/>
                <a:gd name="T26" fmla="*/ 1 w 224"/>
                <a:gd name="T27" fmla="*/ 1 h 353"/>
                <a:gd name="T28" fmla="*/ 1 w 224"/>
                <a:gd name="T29" fmla="*/ 1 h 353"/>
                <a:gd name="T30" fmla="*/ 1 w 224"/>
                <a:gd name="T31" fmla="*/ 1 h 353"/>
                <a:gd name="T32" fmla="*/ 1 w 224"/>
                <a:gd name="T33" fmla="*/ 1 h 353"/>
                <a:gd name="T34" fmla="*/ 1 w 224"/>
                <a:gd name="T35" fmla="*/ 1 h 353"/>
                <a:gd name="T36" fmla="*/ 1 w 224"/>
                <a:gd name="T37" fmla="*/ 1 h 353"/>
                <a:gd name="T38" fmla="*/ 1 w 224"/>
                <a:gd name="T39" fmla="*/ 1 h 353"/>
                <a:gd name="T40" fmla="*/ 1 w 224"/>
                <a:gd name="T41" fmla="*/ 1 h 353"/>
                <a:gd name="T42" fmla="*/ 1 w 224"/>
                <a:gd name="T43" fmla="*/ 1 h 353"/>
                <a:gd name="T44" fmla="*/ 1 w 224"/>
                <a:gd name="T45" fmla="*/ 0 h 353"/>
                <a:gd name="T46" fmla="*/ 1 w 224"/>
                <a:gd name="T47" fmla="*/ 0 h 3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4"/>
                <a:gd name="T73" fmla="*/ 0 h 353"/>
                <a:gd name="T74" fmla="*/ 224 w 224"/>
                <a:gd name="T75" fmla="*/ 353 h 3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4" h="353">
                  <a:moveTo>
                    <a:pt x="61" y="0"/>
                  </a:moveTo>
                  <a:lnTo>
                    <a:pt x="44" y="36"/>
                  </a:lnTo>
                  <a:lnTo>
                    <a:pt x="15" y="89"/>
                  </a:lnTo>
                  <a:lnTo>
                    <a:pt x="0" y="129"/>
                  </a:lnTo>
                  <a:lnTo>
                    <a:pt x="6" y="144"/>
                  </a:lnTo>
                  <a:lnTo>
                    <a:pt x="55" y="180"/>
                  </a:lnTo>
                  <a:lnTo>
                    <a:pt x="86" y="216"/>
                  </a:lnTo>
                  <a:lnTo>
                    <a:pt x="108" y="270"/>
                  </a:lnTo>
                  <a:lnTo>
                    <a:pt x="141" y="325"/>
                  </a:lnTo>
                  <a:lnTo>
                    <a:pt x="160" y="338"/>
                  </a:lnTo>
                  <a:lnTo>
                    <a:pt x="224" y="353"/>
                  </a:lnTo>
                  <a:lnTo>
                    <a:pt x="221" y="325"/>
                  </a:lnTo>
                  <a:lnTo>
                    <a:pt x="175" y="317"/>
                  </a:lnTo>
                  <a:lnTo>
                    <a:pt x="156" y="292"/>
                  </a:lnTo>
                  <a:lnTo>
                    <a:pt x="133" y="247"/>
                  </a:lnTo>
                  <a:lnTo>
                    <a:pt x="97" y="197"/>
                  </a:lnTo>
                  <a:lnTo>
                    <a:pt x="59" y="156"/>
                  </a:lnTo>
                  <a:lnTo>
                    <a:pt x="21" y="129"/>
                  </a:lnTo>
                  <a:lnTo>
                    <a:pt x="21" y="106"/>
                  </a:lnTo>
                  <a:lnTo>
                    <a:pt x="44" y="57"/>
                  </a:lnTo>
                  <a:lnTo>
                    <a:pt x="55" y="32"/>
                  </a:lnTo>
                  <a:lnTo>
                    <a:pt x="87" y="32"/>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89" name="Freeform 41"/>
            <p:cNvSpPr>
              <a:spLocks/>
            </p:cNvSpPr>
            <p:nvPr/>
          </p:nvSpPr>
          <p:spPr bwMode="auto">
            <a:xfrm>
              <a:off x="2531" y="2700"/>
              <a:ext cx="101" cy="276"/>
            </a:xfrm>
            <a:custGeom>
              <a:avLst/>
              <a:gdLst>
                <a:gd name="T0" fmla="*/ 1 w 201"/>
                <a:gd name="T1" fmla="*/ 1 h 551"/>
                <a:gd name="T2" fmla="*/ 1 w 201"/>
                <a:gd name="T3" fmla="*/ 1 h 551"/>
                <a:gd name="T4" fmla="*/ 1 w 201"/>
                <a:gd name="T5" fmla="*/ 1 h 551"/>
                <a:gd name="T6" fmla="*/ 1 w 201"/>
                <a:gd name="T7" fmla="*/ 1 h 551"/>
                <a:gd name="T8" fmla="*/ 1 w 201"/>
                <a:gd name="T9" fmla="*/ 1 h 551"/>
                <a:gd name="T10" fmla="*/ 0 w 201"/>
                <a:gd name="T11" fmla="*/ 1 h 551"/>
                <a:gd name="T12" fmla="*/ 1 w 201"/>
                <a:gd name="T13" fmla="*/ 1 h 551"/>
                <a:gd name="T14" fmla="*/ 1 w 201"/>
                <a:gd name="T15" fmla="*/ 1 h 551"/>
                <a:gd name="T16" fmla="*/ 1 w 201"/>
                <a:gd name="T17" fmla="*/ 1 h 551"/>
                <a:gd name="T18" fmla="*/ 1 w 201"/>
                <a:gd name="T19" fmla="*/ 1 h 551"/>
                <a:gd name="T20" fmla="*/ 1 w 201"/>
                <a:gd name="T21" fmla="*/ 1 h 551"/>
                <a:gd name="T22" fmla="*/ 1 w 201"/>
                <a:gd name="T23" fmla="*/ 1 h 551"/>
                <a:gd name="T24" fmla="*/ 1 w 201"/>
                <a:gd name="T25" fmla="*/ 0 h 551"/>
                <a:gd name="T26" fmla="*/ 1 w 201"/>
                <a:gd name="T27" fmla="*/ 1 h 551"/>
                <a:gd name="T28" fmla="*/ 1 w 201"/>
                <a:gd name="T29" fmla="*/ 1 h 5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1"/>
                <a:gd name="T46" fmla="*/ 0 h 551"/>
                <a:gd name="T47" fmla="*/ 201 w 201"/>
                <a:gd name="T48" fmla="*/ 551 h 5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1" h="551">
                  <a:moveTo>
                    <a:pt x="173" y="57"/>
                  </a:moveTo>
                  <a:lnTo>
                    <a:pt x="181" y="131"/>
                  </a:lnTo>
                  <a:lnTo>
                    <a:pt x="173" y="212"/>
                  </a:lnTo>
                  <a:lnTo>
                    <a:pt x="148" y="283"/>
                  </a:lnTo>
                  <a:lnTo>
                    <a:pt x="93" y="401"/>
                  </a:lnTo>
                  <a:lnTo>
                    <a:pt x="0" y="551"/>
                  </a:lnTo>
                  <a:lnTo>
                    <a:pt x="99" y="406"/>
                  </a:lnTo>
                  <a:lnTo>
                    <a:pt x="162" y="277"/>
                  </a:lnTo>
                  <a:lnTo>
                    <a:pt x="188" y="188"/>
                  </a:lnTo>
                  <a:lnTo>
                    <a:pt x="201" y="112"/>
                  </a:lnTo>
                  <a:lnTo>
                    <a:pt x="200" y="57"/>
                  </a:lnTo>
                  <a:lnTo>
                    <a:pt x="192" y="24"/>
                  </a:lnTo>
                  <a:lnTo>
                    <a:pt x="181" y="0"/>
                  </a:lnTo>
                  <a:lnTo>
                    <a:pt x="173"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90" name="Freeform 42"/>
            <p:cNvSpPr>
              <a:spLocks/>
            </p:cNvSpPr>
            <p:nvPr/>
          </p:nvSpPr>
          <p:spPr bwMode="auto">
            <a:xfrm>
              <a:off x="2627" y="2675"/>
              <a:ext cx="262" cy="732"/>
            </a:xfrm>
            <a:custGeom>
              <a:avLst/>
              <a:gdLst>
                <a:gd name="T0" fmla="*/ 0 w 525"/>
                <a:gd name="T1" fmla="*/ 0 h 1466"/>
                <a:gd name="T2" fmla="*/ 0 w 525"/>
                <a:gd name="T3" fmla="*/ 0 h 1466"/>
                <a:gd name="T4" fmla="*/ 0 w 525"/>
                <a:gd name="T5" fmla="*/ 0 h 1466"/>
                <a:gd name="T6" fmla="*/ 0 w 525"/>
                <a:gd name="T7" fmla="*/ 0 h 1466"/>
                <a:gd name="T8" fmla="*/ 0 w 525"/>
                <a:gd name="T9" fmla="*/ 0 h 1466"/>
                <a:gd name="T10" fmla="*/ 0 w 525"/>
                <a:gd name="T11" fmla="*/ 0 h 1466"/>
                <a:gd name="T12" fmla="*/ 0 w 525"/>
                <a:gd name="T13" fmla="*/ 0 h 1466"/>
                <a:gd name="T14" fmla="*/ 0 w 525"/>
                <a:gd name="T15" fmla="*/ 0 h 1466"/>
                <a:gd name="T16" fmla="*/ 0 w 525"/>
                <a:gd name="T17" fmla="*/ 0 h 1466"/>
                <a:gd name="T18" fmla="*/ 0 w 525"/>
                <a:gd name="T19" fmla="*/ 0 h 1466"/>
                <a:gd name="T20" fmla="*/ 0 w 525"/>
                <a:gd name="T21" fmla="*/ 0 h 1466"/>
                <a:gd name="T22" fmla="*/ 0 w 525"/>
                <a:gd name="T23" fmla="*/ 0 h 1466"/>
                <a:gd name="T24" fmla="*/ 0 w 525"/>
                <a:gd name="T25" fmla="*/ 0 h 1466"/>
                <a:gd name="T26" fmla="*/ 0 w 525"/>
                <a:gd name="T27" fmla="*/ 0 h 1466"/>
                <a:gd name="T28" fmla="*/ 0 w 525"/>
                <a:gd name="T29" fmla="*/ 0 h 1466"/>
                <a:gd name="T30" fmla="*/ 0 w 525"/>
                <a:gd name="T31" fmla="*/ 0 h 1466"/>
                <a:gd name="T32" fmla="*/ 0 w 525"/>
                <a:gd name="T33" fmla="*/ 0 h 1466"/>
                <a:gd name="T34" fmla="*/ 0 w 525"/>
                <a:gd name="T35" fmla="*/ 0 h 1466"/>
                <a:gd name="T36" fmla="*/ 0 w 525"/>
                <a:gd name="T37" fmla="*/ 0 h 1466"/>
                <a:gd name="T38" fmla="*/ 0 w 525"/>
                <a:gd name="T39" fmla="*/ 0 h 1466"/>
                <a:gd name="T40" fmla="*/ 0 w 525"/>
                <a:gd name="T41" fmla="*/ 0 h 1466"/>
                <a:gd name="T42" fmla="*/ 0 w 525"/>
                <a:gd name="T43" fmla="*/ 0 h 1466"/>
                <a:gd name="T44" fmla="*/ 0 w 525"/>
                <a:gd name="T45" fmla="*/ 0 h 1466"/>
                <a:gd name="T46" fmla="*/ 0 w 525"/>
                <a:gd name="T47" fmla="*/ 0 h 1466"/>
                <a:gd name="T48" fmla="*/ 0 w 525"/>
                <a:gd name="T49" fmla="*/ 0 h 1466"/>
                <a:gd name="T50" fmla="*/ 0 w 525"/>
                <a:gd name="T51" fmla="*/ 0 h 1466"/>
                <a:gd name="T52" fmla="*/ 0 w 525"/>
                <a:gd name="T53" fmla="*/ 0 h 1466"/>
                <a:gd name="T54" fmla="*/ 0 w 525"/>
                <a:gd name="T55" fmla="*/ 0 h 1466"/>
                <a:gd name="T56" fmla="*/ 0 w 525"/>
                <a:gd name="T57" fmla="*/ 0 h 1466"/>
                <a:gd name="T58" fmla="*/ 0 w 525"/>
                <a:gd name="T59" fmla="*/ 0 h 1466"/>
                <a:gd name="T60" fmla="*/ 0 w 525"/>
                <a:gd name="T61" fmla="*/ 0 h 1466"/>
                <a:gd name="T62" fmla="*/ 0 w 525"/>
                <a:gd name="T63" fmla="*/ 0 h 1466"/>
                <a:gd name="T64" fmla="*/ 0 w 525"/>
                <a:gd name="T65" fmla="*/ 0 h 1466"/>
                <a:gd name="T66" fmla="*/ 0 w 525"/>
                <a:gd name="T67" fmla="*/ 0 h 1466"/>
                <a:gd name="T68" fmla="*/ 0 w 525"/>
                <a:gd name="T69" fmla="*/ 0 h 1466"/>
                <a:gd name="T70" fmla="*/ 0 w 525"/>
                <a:gd name="T71" fmla="*/ 0 h 1466"/>
                <a:gd name="T72" fmla="*/ 0 w 525"/>
                <a:gd name="T73" fmla="*/ 0 h 1466"/>
                <a:gd name="T74" fmla="*/ 0 w 525"/>
                <a:gd name="T75" fmla="*/ 0 h 1466"/>
                <a:gd name="T76" fmla="*/ 0 w 525"/>
                <a:gd name="T77" fmla="*/ 0 h 1466"/>
                <a:gd name="T78" fmla="*/ 0 w 525"/>
                <a:gd name="T79" fmla="*/ 0 h 1466"/>
                <a:gd name="T80" fmla="*/ 0 w 525"/>
                <a:gd name="T81" fmla="*/ 0 h 1466"/>
                <a:gd name="T82" fmla="*/ 0 w 525"/>
                <a:gd name="T83" fmla="*/ 0 h 14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5"/>
                <a:gd name="T127" fmla="*/ 0 h 1466"/>
                <a:gd name="T128" fmla="*/ 525 w 525"/>
                <a:gd name="T129" fmla="*/ 1466 h 14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5" h="1466">
                  <a:moveTo>
                    <a:pt x="0" y="84"/>
                  </a:moveTo>
                  <a:lnTo>
                    <a:pt x="91" y="217"/>
                  </a:lnTo>
                  <a:lnTo>
                    <a:pt x="173" y="331"/>
                  </a:lnTo>
                  <a:lnTo>
                    <a:pt x="213" y="198"/>
                  </a:lnTo>
                  <a:lnTo>
                    <a:pt x="308" y="0"/>
                  </a:lnTo>
                  <a:lnTo>
                    <a:pt x="223" y="207"/>
                  </a:lnTo>
                  <a:lnTo>
                    <a:pt x="200" y="352"/>
                  </a:lnTo>
                  <a:lnTo>
                    <a:pt x="276" y="451"/>
                  </a:lnTo>
                  <a:lnTo>
                    <a:pt x="396" y="553"/>
                  </a:lnTo>
                  <a:lnTo>
                    <a:pt x="493" y="738"/>
                  </a:lnTo>
                  <a:lnTo>
                    <a:pt x="525" y="920"/>
                  </a:lnTo>
                  <a:lnTo>
                    <a:pt x="502" y="1089"/>
                  </a:lnTo>
                  <a:lnTo>
                    <a:pt x="502" y="1308"/>
                  </a:lnTo>
                  <a:lnTo>
                    <a:pt x="521" y="1466"/>
                  </a:lnTo>
                  <a:lnTo>
                    <a:pt x="396" y="1207"/>
                  </a:lnTo>
                  <a:lnTo>
                    <a:pt x="447" y="1120"/>
                  </a:lnTo>
                  <a:lnTo>
                    <a:pt x="460" y="1036"/>
                  </a:lnTo>
                  <a:lnTo>
                    <a:pt x="466" y="941"/>
                  </a:lnTo>
                  <a:lnTo>
                    <a:pt x="447" y="848"/>
                  </a:lnTo>
                  <a:lnTo>
                    <a:pt x="401" y="683"/>
                  </a:lnTo>
                  <a:lnTo>
                    <a:pt x="337" y="534"/>
                  </a:lnTo>
                  <a:lnTo>
                    <a:pt x="287" y="475"/>
                  </a:lnTo>
                  <a:lnTo>
                    <a:pt x="223" y="415"/>
                  </a:lnTo>
                  <a:lnTo>
                    <a:pt x="253" y="553"/>
                  </a:lnTo>
                  <a:lnTo>
                    <a:pt x="276" y="757"/>
                  </a:lnTo>
                  <a:lnTo>
                    <a:pt x="283" y="907"/>
                  </a:lnTo>
                  <a:lnTo>
                    <a:pt x="268" y="994"/>
                  </a:lnTo>
                  <a:lnTo>
                    <a:pt x="249" y="1029"/>
                  </a:lnTo>
                  <a:lnTo>
                    <a:pt x="223" y="1044"/>
                  </a:lnTo>
                  <a:lnTo>
                    <a:pt x="188" y="1040"/>
                  </a:lnTo>
                  <a:lnTo>
                    <a:pt x="108" y="1015"/>
                  </a:lnTo>
                  <a:lnTo>
                    <a:pt x="173" y="1011"/>
                  </a:lnTo>
                  <a:lnTo>
                    <a:pt x="204" y="985"/>
                  </a:lnTo>
                  <a:lnTo>
                    <a:pt x="230" y="926"/>
                  </a:lnTo>
                  <a:lnTo>
                    <a:pt x="234" y="833"/>
                  </a:lnTo>
                  <a:lnTo>
                    <a:pt x="213" y="664"/>
                  </a:lnTo>
                  <a:lnTo>
                    <a:pt x="173" y="494"/>
                  </a:lnTo>
                  <a:lnTo>
                    <a:pt x="114" y="316"/>
                  </a:lnTo>
                  <a:lnTo>
                    <a:pt x="55" y="198"/>
                  </a:lnTo>
                  <a:lnTo>
                    <a:pt x="6" y="109"/>
                  </a:lnTo>
                  <a:lnTo>
                    <a:pt x="0"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91" name="Freeform 43"/>
            <p:cNvSpPr>
              <a:spLocks/>
            </p:cNvSpPr>
            <p:nvPr/>
          </p:nvSpPr>
          <p:spPr bwMode="auto">
            <a:xfrm>
              <a:off x="2745" y="2633"/>
              <a:ext cx="169" cy="440"/>
            </a:xfrm>
            <a:custGeom>
              <a:avLst/>
              <a:gdLst>
                <a:gd name="T0" fmla="*/ 1 w 336"/>
                <a:gd name="T1" fmla="*/ 0 h 880"/>
                <a:gd name="T2" fmla="*/ 1 w 336"/>
                <a:gd name="T3" fmla="*/ 1 h 880"/>
                <a:gd name="T4" fmla="*/ 1 w 336"/>
                <a:gd name="T5" fmla="*/ 1 h 880"/>
                <a:gd name="T6" fmla="*/ 1 w 336"/>
                <a:gd name="T7" fmla="*/ 1 h 880"/>
                <a:gd name="T8" fmla="*/ 1 w 336"/>
                <a:gd name="T9" fmla="*/ 1 h 880"/>
                <a:gd name="T10" fmla="*/ 1 w 336"/>
                <a:gd name="T11" fmla="*/ 1 h 880"/>
                <a:gd name="T12" fmla="*/ 1 w 336"/>
                <a:gd name="T13" fmla="*/ 1 h 880"/>
                <a:gd name="T14" fmla="*/ 0 w 336"/>
                <a:gd name="T15" fmla="*/ 1 h 880"/>
                <a:gd name="T16" fmla="*/ 1 w 336"/>
                <a:gd name="T17" fmla="*/ 1 h 880"/>
                <a:gd name="T18" fmla="*/ 1 w 336"/>
                <a:gd name="T19" fmla="*/ 1 h 880"/>
                <a:gd name="T20" fmla="*/ 1 w 336"/>
                <a:gd name="T21" fmla="*/ 1 h 880"/>
                <a:gd name="T22" fmla="*/ 1 w 336"/>
                <a:gd name="T23" fmla="*/ 1 h 880"/>
                <a:gd name="T24" fmla="*/ 1 w 336"/>
                <a:gd name="T25" fmla="*/ 1 h 880"/>
                <a:gd name="T26" fmla="*/ 1 w 336"/>
                <a:gd name="T27" fmla="*/ 1 h 880"/>
                <a:gd name="T28" fmla="*/ 1 w 336"/>
                <a:gd name="T29" fmla="*/ 1 h 880"/>
                <a:gd name="T30" fmla="*/ 1 w 336"/>
                <a:gd name="T31" fmla="*/ 1 h 880"/>
                <a:gd name="T32" fmla="*/ 1 w 336"/>
                <a:gd name="T33" fmla="*/ 1 h 880"/>
                <a:gd name="T34" fmla="*/ 1 w 336"/>
                <a:gd name="T35" fmla="*/ 1 h 880"/>
                <a:gd name="T36" fmla="*/ 1 w 336"/>
                <a:gd name="T37" fmla="*/ 1 h 880"/>
                <a:gd name="T38" fmla="*/ 1 w 336"/>
                <a:gd name="T39" fmla="*/ 1 h 880"/>
                <a:gd name="T40" fmla="*/ 1 w 336"/>
                <a:gd name="T41" fmla="*/ 1 h 880"/>
                <a:gd name="T42" fmla="*/ 1 w 336"/>
                <a:gd name="T43" fmla="*/ 1 h 880"/>
                <a:gd name="T44" fmla="*/ 1 w 336"/>
                <a:gd name="T45" fmla="*/ 1 h 880"/>
                <a:gd name="T46" fmla="*/ 1 w 336"/>
                <a:gd name="T47" fmla="*/ 1 h 880"/>
                <a:gd name="T48" fmla="*/ 1 w 336"/>
                <a:gd name="T49" fmla="*/ 1 h 880"/>
                <a:gd name="T50" fmla="*/ 1 w 336"/>
                <a:gd name="T51" fmla="*/ 1 h 880"/>
                <a:gd name="T52" fmla="*/ 1 w 336"/>
                <a:gd name="T53" fmla="*/ 1 h 880"/>
                <a:gd name="T54" fmla="*/ 1 w 336"/>
                <a:gd name="T55" fmla="*/ 1 h 880"/>
                <a:gd name="T56" fmla="*/ 1 w 336"/>
                <a:gd name="T57" fmla="*/ 1 h 880"/>
                <a:gd name="T58" fmla="*/ 1 w 336"/>
                <a:gd name="T59" fmla="*/ 1 h 880"/>
                <a:gd name="T60" fmla="*/ 1 w 336"/>
                <a:gd name="T61" fmla="*/ 1 h 880"/>
                <a:gd name="T62" fmla="*/ 1 w 336"/>
                <a:gd name="T63" fmla="*/ 1 h 880"/>
                <a:gd name="T64" fmla="*/ 1 w 336"/>
                <a:gd name="T65" fmla="*/ 1 h 880"/>
                <a:gd name="T66" fmla="*/ 1 w 336"/>
                <a:gd name="T67" fmla="*/ 1 h 880"/>
                <a:gd name="T68" fmla="*/ 1 w 336"/>
                <a:gd name="T69" fmla="*/ 0 h 880"/>
                <a:gd name="T70" fmla="*/ 1 w 336"/>
                <a:gd name="T71" fmla="*/ 0 h 8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36"/>
                <a:gd name="T109" fmla="*/ 0 h 880"/>
                <a:gd name="T110" fmla="*/ 336 w 336"/>
                <a:gd name="T111" fmla="*/ 880 h 8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36" h="880">
                  <a:moveTo>
                    <a:pt x="199" y="0"/>
                  </a:moveTo>
                  <a:lnTo>
                    <a:pt x="199" y="38"/>
                  </a:lnTo>
                  <a:lnTo>
                    <a:pt x="188" y="102"/>
                  </a:lnTo>
                  <a:lnTo>
                    <a:pt x="154" y="157"/>
                  </a:lnTo>
                  <a:lnTo>
                    <a:pt x="76" y="241"/>
                  </a:lnTo>
                  <a:lnTo>
                    <a:pt x="38" y="306"/>
                  </a:lnTo>
                  <a:lnTo>
                    <a:pt x="19" y="361"/>
                  </a:lnTo>
                  <a:lnTo>
                    <a:pt x="0" y="494"/>
                  </a:lnTo>
                  <a:lnTo>
                    <a:pt x="26" y="441"/>
                  </a:lnTo>
                  <a:lnTo>
                    <a:pt x="70" y="389"/>
                  </a:lnTo>
                  <a:lnTo>
                    <a:pt x="114" y="370"/>
                  </a:lnTo>
                  <a:lnTo>
                    <a:pt x="148" y="370"/>
                  </a:lnTo>
                  <a:lnTo>
                    <a:pt x="169" y="380"/>
                  </a:lnTo>
                  <a:lnTo>
                    <a:pt x="184" y="404"/>
                  </a:lnTo>
                  <a:lnTo>
                    <a:pt x="178" y="441"/>
                  </a:lnTo>
                  <a:lnTo>
                    <a:pt x="135" y="501"/>
                  </a:lnTo>
                  <a:lnTo>
                    <a:pt x="91" y="549"/>
                  </a:lnTo>
                  <a:lnTo>
                    <a:pt x="64" y="558"/>
                  </a:lnTo>
                  <a:lnTo>
                    <a:pt x="144" y="636"/>
                  </a:lnTo>
                  <a:lnTo>
                    <a:pt x="215" y="758"/>
                  </a:lnTo>
                  <a:lnTo>
                    <a:pt x="249" y="806"/>
                  </a:lnTo>
                  <a:lnTo>
                    <a:pt x="313" y="826"/>
                  </a:lnTo>
                  <a:lnTo>
                    <a:pt x="336" y="880"/>
                  </a:lnTo>
                  <a:lnTo>
                    <a:pt x="336" y="712"/>
                  </a:lnTo>
                  <a:lnTo>
                    <a:pt x="264" y="602"/>
                  </a:lnTo>
                  <a:lnTo>
                    <a:pt x="255" y="549"/>
                  </a:lnTo>
                  <a:lnTo>
                    <a:pt x="275" y="494"/>
                  </a:lnTo>
                  <a:lnTo>
                    <a:pt x="275" y="435"/>
                  </a:lnTo>
                  <a:lnTo>
                    <a:pt x="228" y="404"/>
                  </a:lnTo>
                  <a:lnTo>
                    <a:pt x="222" y="330"/>
                  </a:lnTo>
                  <a:lnTo>
                    <a:pt x="268" y="268"/>
                  </a:lnTo>
                  <a:lnTo>
                    <a:pt x="275" y="197"/>
                  </a:lnTo>
                  <a:lnTo>
                    <a:pt x="268" y="138"/>
                  </a:lnTo>
                  <a:lnTo>
                    <a:pt x="234" y="62"/>
                  </a:lnTo>
                  <a:lnTo>
                    <a:pt x="19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92" name="Freeform 44"/>
            <p:cNvSpPr>
              <a:spLocks/>
            </p:cNvSpPr>
            <p:nvPr/>
          </p:nvSpPr>
          <p:spPr bwMode="auto">
            <a:xfrm>
              <a:off x="2919" y="3087"/>
              <a:ext cx="59" cy="427"/>
            </a:xfrm>
            <a:custGeom>
              <a:avLst/>
              <a:gdLst>
                <a:gd name="T0" fmla="*/ 0 w 118"/>
                <a:gd name="T1" fmla="*/ 0 h 854"/>
                <a:gd name="T2" fmla="*/ 1 w 118"/>
                <a:gd name="T3" fmla="*/ 1 h 854"/>
                <a:gd name="T4" fmla="*/ 1 w 118"/>
                <a:gd name="T5" fmla="*/ 1 h 854"/>
                <a:gd name="T6" fmla="*/ 1 w 118"/>
                <a:gd name="T7" fmla="*/ 1 h 854"/>
                <a:gd name="T8" fmla="*/ 1 w 118"/>
                <a:gd name="T9" fmla="*/ 1 h 854"/>
                <a:gd name="T10" fmla="*/ 1 w 118"/>
                <a:gd name="T11" fmla="*/ 1 h 854"/>
                <a:gd name="T12" fmla="*/ 1 w 118"/>
                <a:gd name="T13" fmla="*/ 1 h 854"/>
                <a:gd name="T14" fmla="*/ 1 w 118"/>
                <a:gd name="T15" fmla="*/ 1 h 854"/>
                <a:gd name="T16" fmla="*/ 1 w 118"/>
                <a:gd name="T17" fmla="*/ 1 h 854"/>
                <a:gd name="T18" fmla="*/ 1 w 118"/>
                <a:gd name="T19" fmla="*/ 1 h 854"/>
                <a:gd name="T20" fmla="*/ 1 w 118"/>
                <a:gd name="T21" fmla="*/ 1 h 854"/>
                <a:gd name="T22" fmla="*/ 1 w 118"/>
                <a:gd name="T23" fmla="*/ 1 h 854"/>
                <a:gd name="T24" fmla="*/ 1 w 118"/>
                <a:gd name="T25" fmla="*/ 1 h 854"/>
                <a:gd name="T26" fmla="*/ 0 w 118"/>
                <a:gd name="T27" fmla="*/ 0 h 854"/>
                <a:gd name="T28" fmla="*/ 0 w 118"/>
                <a:gd name="T29" fmla="*/ 0 h 8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8"/>
                <a:gd name="T46" fmla="*/ 0 h 854"/>
                <a:gd name="T47" fmla="*/ 118 w 118"/>
                <a:gd name="T48" fmla="*/ 854 h 85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8" h="854">
                  <a:moveTo>
                    <a:pt x="0" y="0"/>
                  </a:moveTo>
                  <a:lnTo>
                    <a:pt x="59" y="31"/>
                  </a:lnTo>
                  <a:lnTo>
                    <a:pt x="118" y="175"/>
                  </a:lnTo>
                  <a:lnTo>
                    <a:pt x="118" y="264"/>
                  </a:lnTo>
                  <a:lnTo>
                    <a:pt x="99" y="363"/>
                  </a:lnTo>
                  <a:lnTo>
                    <a:pt x="68" y="513"/>
                  </a:lnTo>
                  <a:lnTo>
                    <a:pt x="53" y="690"/>
                  </a:lnTo>
                  <a:lnTo>
                    <a:pt x="45" y="854"/>
                  </a:lnTo>
                  <a:lnTo>
                    <a:pt x="34" y="705"/>
                  </a:lnTo>
                  <a:lnTo>
                    <a:pt x="34" y="546"/>
                  </a:lnTo>
                  <a:lnTo>
                    <a:pt x="53" y="367"/>
                  </a:lnTo>
                  <a:lnTo>
                    <a:pt x="53" y="224"/>
                  </a:lnTo>
                  <a:lnTo>
                    <a:pt x="38" y="8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93" name="Freeform 45"/>
            <p:cNvSpPr>
              <a:spLocks/>
            </p:cNvSpPr>
            <p:nvPr/>
          </p:nvSpPr>
          <p:spPr bwMode="auto">
            <a:xfrm>
              <a:off x="2897" y="3172"/>
              <a:ext cx="164" cy="411"/>
            </a:xfrm>
            <a:custGeom>
              <a:avLst/>
              <a:gdLst>
                <a:gd name="T0" fmla="*/ 0 w 329"/>
                <a:gd name="T1" fmla="*/ 0 h 823"/>
                <a:gd name="T2" fmla="*/ 0 w 329"/>
                <a:gd name="T3" fmla="*/ 0 h 823"/>
                <a:gd name="T4" fmla="*/ 0 w 329"/>
                <a:gd name="T5" fmla="*/ 0 h 823"/>
                <a:gd name="T6" fmla="*/ 0 w 329"/>
                <a:gd name="T7" fmla="*/ 0 h 823"/>
                <a:gd name="T8" fmla="*/ 0 w 329"/>
                <a:gd name="T9" fmla="*/ 0 h 823"/>
                <a:gd name="T10" fmla="*/ 0 w 329"/>
                <a:gd name="T11" fmla="*/ 0 h 823"/>
                <a:gd name="T12" fmla="*/ 0 w 329"/>
                <a:gd name="T13" fmla="*/ 0 h 823"/>
                <a:gd name="T14" fmla="*/ 0 w 329"/>
                <a:gd name="T15" fmla="*/ 0 h 823"/>
                <a:gd name="T16" fmla="*/ 0 w 329"/>
                <a:gd name="T17" fmla="*/ 0 h 823"/>
                <a:gd name="T18" fmla="*/ 0 w 329"/>
                <a:gd name="T19" fmla="*/ 0 h 823"/>
                <a:gd name="T20" fmla="*/ 0 w 329"/>
                <a:gd name="T21" fmla="*/ 0 h 823"/>
                <a:gd name="T22" fmla="*/ 0 w 329"/>
                <a:gd name="T23" fmla="*/ 0 h 823"/>
                <a:gd name="T24" fmla="*/ 0 w 329"/>
                <a:gd name="T25" fmla="*/ 0 h 823"/>
                <a:gd name="T26" fmla="*/ 0 w 329"/>
                <a:gd name="T27" fmla="*/ 0 h 823"/>
                <a:gd name="T28" fmla="*/ 0 w 329"/>
                <a:gd name="T29" fmla="*/ 0 h 823"/>
                <a:gd name="T30" fmla="*/ 0 w 329"/>
                <a:gd name="T31" fmla="*/ 0 h 823"/>
                <a:gd name="T32" fmla="*/ 0 w 329"/>
                <a:gd name="T33" fmla="*/ 0 h 823"/>
                <a:gd name="T34" fmla="*/ 0 w 329"/>
                <a:gd name="T35" fmla="*/ 0 h 823"/>
                <a:gd name="T36" fmla="*/ 0 w 329"/>
                <a:gd name="T37" fmla="*/ 0 h 823"/>
                <a:gd name="T38" fmla="*/ 0 w 329"/>
                <a:gd name="T39" fmla="*/ 0 h 823"/>
                <a:gd name="T40" fmla="*/ 0 w 329"/>
                <a:gd name="T41" fmla="*/ 0 h 823"/>
                <a:gd name="T42" fmla="*/ 0 w 329"/>
                <a:gd name="T43" fmla="*/ 0 h 823"/>
                <a:gd name="T44" fmla="*/ 0 w 329"/>
                <a:gd name="T45" fmla="*/ 0 h 823"/>
                <a:gd name="T46" fmla="*/ 0 w 329"/>
                <a:gd name="T47" fmla="*/ 0 h 823"/>
                <a:gd name="T48" fmla="*/ 0 w 329"/>
                <a:gd name="T49" fmla="*/ 0 h 823"/>
                <a:gd name="T50" fmla="*/ 0 w 329"/>
                <a:gd name="T51" fmla="*/ 0 h 8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9"/>
                <a:gd name="T79" fmla="*/ 0 h 823"/>
                <a:gd name="T80" fmla="*/ 329 w 329"/>
                <a:gd name="T81" fmla="*/ 823 h 8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9" h="823">
                  <a:moveTo>
                    <a:pt x="164" y="35"/>
                  </a:moveTo>
                  <a:lnTo>
                    <a:pt x="200" y="160"/>
                  </a:lnTo>
                  <a:lnTo>
                    <a:pt x="207" y="287"/>
                  </a:lnTo>
                  <a:lnTo>
                    <a:pt x="190" y="417"/>
                  </a:lnTo>
                  <a:lnTo>
                    <a:pt x="160" y="527"/>
                  </a:lnTo>
                  <a:lnTo>
                    <a:pt x="118" y="624"/>
                  </a:lnTo>
                  <a:lnTo>
                    <a:pt x="80" y="696"/>
                  </a:lnTo>
                  <a:lnTo>
                    <a:pt x="38" y="696"/>
                  </a:lnTo>
                  <a:lnTo>
                    <a:pt x="0" y="669"/>
                  </a:lnTo>
                  <a:lnTo>
                    <a:pt x="61" y="734"/>
                  </a:lnTo>
                  <a:lnTo>
                    <a:pt x="118" y="783"/>
                  </a:lnTo>
                  <a:lnTo>
                    <a:pt x="61" y="823"/>
                  </a:lnTo>
                  <a:lnTo>
                    <a:pt x="164" y="804"/>
                  </a:lnTo>
                  <a:lnTo>
                    <a:pt x="238" y="753"/>
                  </a:lnTo>
                  <a:lnTo>
                    <a:pt x="287" y="685"/>
                  </a:lnTo>
                  <a:lnTo>
                    <a:pt x="314" y="601"/>
                  </a:lnTo>
                  <a:lnTo>
                    <a:pt x="329" y="510"/>
                  </a:lnTo>
                  <a:lnTo>
                    <a:pt x="321" y="394"/>
                  </a:lnTo>
                  <a:lnTo>
                    <a:pt x="306" y="263"/>
                  </a:lnTo>
                  <a:lnTo>
                    <a:pt x="287" y="179"/>
                  </a:lnTo>
                  <a:lnTo>
                    <a:pt x="257" y="160"/>
                  </a:lnTo>
                  <a:lnTo>
                    <a:pt x="224" y="118"/>
                  </a:lnTo>
                  <a:lnTo>
                    <a:pt x="179" y="55"/>
                  </a:lnTo>
                  <a:lnTo>
                    <a:pt x="160" y="0"/>
                  </a:lnTo>
                  <a:lnTo>
                    <a:pt x="164"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94" name="Freeform 46"/>
            <p:cNvSpPr>
              <a:spLocks/>
            </p:cNvSpPr>
            <p:nvPr/>
          </p:nvSpPr>
          <p:spPr bwMode="auto">
            <a:xfrm>
              <a:off x="1997" y="2669"/>
              <a:ext cx="982" cy="924"/>
            </a:xfrm>
            <a:custGeom>
              <a:avLst/>
              <a:gdLst>
                <a:gd name="T0" fmla="*/ 1 w 1964"/>
                <a:gd name="T1" fmla="*/ 1 h 1847"/>
                <a:gd name="T2" fmla="*/ 1 w 1964"/>
                <a:gd name="T3" fmla="*/ 1 h 1847"/>
                <a:gd name="T4" fmla="*/ 1 w 1964"/>
                <a:gd name="T5" fmla="*/ 1 h 1847"/>
                <a:gd name="T6" fmla="*/ 1 w 1964"/>
                <a:gd name="T7" fmla="*/ 1 h 1847"/>
                <a:gd name="T8" fmla="*/ 1 w 1964"/>
                <a:gd name="T9" fmla="*/ 1 h 1847"/>
                <a:gd name="T10" fmla="*/ 1 w 1964"/>
                <a:gd name="T11" fmla="*/ 1 h 1847"/>
                <a:gd name="T12" fmla="*/ 1 w 1964"/>
                <a:gd name="T13" fmla="*/ 1 h 1847"/>
                <a:gd name="T14" fmla="*/ 1 w 1964"/>
                <a:gd name="T15" fmla="*/ 1 h 1847"/>
                <a:gd name="T16" fmla="*/ 1 w 1964"/>
                <a:gd name="T17" fmla="*/ 1 h 1847"/>
                <a:gd name="T18" fmla="*/ 1 w 1964"/>
                <a:gd name="T19" fmla="*/ 1 h 1847"/>
                <a:gd name="T20" fmla="*/ 1 w 1964"/>
                <a:gd name="T21" fmla="*/ 1 h 1847"/>
                <a:gd name="T22" fmla="*/ 1 w 1964"/>
                <a:gd name="T23" fmla="*/ 1 h 1847"/>
                <a:gd name="T24" fmla="*/ 1 w 1964"/>
                <a:gd name="T25" fmla="*/ 1 h 1847"/>
                <a:gd name="T26" fmla="*/ 1 w 1964"/>
                <a:gd name="T27" fmla="*/ 1 h 1847"/>
                <a:gd name="T28" fmla="*/ 1 w 1964"/>
                <a:gd name="T29" fmla="*/ 1 h 1847"/>
                <a:gd name="T30" fmla="*/ 1 w 1964"/>
                <a:gd name="T31" fmla="*/ 1 h 1847"/>
                <a:gd name="T32" fmla="*/ 1 w 1964"/>
                <a:gd name="T33" fmla="*/ 1 h 1847"/>
                <a:gd name="T34" fmla="*/ 0 w 1964"/>
                <a:gd name="T35" fmla="*/ 1 h 1847"/>
                <a:gd name="T36" fmla="*/ 1 w 1964"/>
                <a:gd name="T37" fmla="*/ 1 h 1847"/>
                <a:gd name="T38" fmla="*/ 1 w 1964"/>
                <a:gd name="T39" fmla="*/ 1 h 1847"/>
                <a:gd name="T40" fmla="*/ 1 w 1964"/>
                <a:gd name="T41" fmla="*/ 1 h 1847"/>
                <a:gd name="T42" fmla="*/ 1 w 1964"/>
                <a:gd name="T43" fmla="*/ 1 h 1847"/>
                <a:gd name="T44" fmla="*/ 1 w 1964"/>
                <a:gd name="T45" fmla="*/ 1 h 1847"/>
                <a:gd name="T46" fmla="*/ 1 w 1964"/>
                <a:gd name="T47" fmla="*/ 1 h 1847"/>
                <a:gd name="T48" fmla="*/ 1 w 1964"/>
                <a:gd name="T49" fmla="*/ 1 h 1847"/>
                <a:gd name="T50" fmla="*/ 1 w 1964"/>
                <a:gd name="T51" fmla="*/ 1 h 1847"/>
                <a:gd name="T52" fmla="*/ 1 w 1964"/>
                <a:gd name="T53" fmla="*/ 1 h 1847"/>
                <a:gd name="T54" fmla="*/ 1 w 1964"/>
                <a:gd name="T55" fmla="*/ 1 h 1847"/>
                <a:gd name="T56" fmla="*/ 1 w 1964"/>
                <a:gd name="T57" fmla="*/ 1 h 1847"/>
                <a:gd name="T58" fmla="*/ 1 w 1964"/>
                <a:gd name="T59" fmla="*/ 1 h 1847"/>
                <a:gd name="T60" fmla="*/ 1 w 1964"/>
                <a:gd name="T61" fmla="*/ 1 h 1847"/>
                <a:gd name="T62" fmla="*/ 1 w 1964"/>
                <a:gd name="T63" fmla="*/ 1 h 1847"/>
                <a:gd name="T64" fmla="*/ 1 w 1964"/>
                <a:gd name="T65" fmla="*/ 1 h 1847"/>
                <a:gd name="T66" fmla="*/ 1 w 1964"/>
                <a:gd name="T67" fmla="*/ 1 h 1847"/>
                <a:gd name="T68" fmla="*/ 1 w 1964"/>
                <a:gd name="T69" fmla="*/ 1 h 1847"/>
                <a:gd name="T70" fmla="*/ 1 w 1964"/>
                <a:gd name="T71" fmla="*/ 1 h 1847"/>
                <a:gd name="T72" fmla="*/ 1 w 1964"/>
                <a:gd name="T73" fmla="*/ 1 h 1847"/>
                <a:gd name="T74" fmla="*/ 1 w 1964"/>
                <a:gd name="T75" fmla="*/ 1 h 1847"/>
                <a:gd name="T76" fmla="*/ 1 w 1964"/>
                <a:gd name="T77" fmla="*/ 1 h 1847"/>
                <a:gd name="T78" fmla="*/ 1 w 1964"/>
                <a:gd name="T79" fmla="*/ 1 h 1847"/>
                <a:gd name="T80" fmla="*/ 1 w 1964"/>
                <a:gd name="T81" fmla="*/ 1 h 1847"/>
                <a:gd name="T82" fmla="*/ 1 w 1964"/>
                <a:gd name="T83" fmla="*/ 1 h 1847"/>
                <a:gd name="T84" fmla="*/ 1 w 1964"/>
                <a:gd name="T85" fmla="*/ 0 h 18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64"/>
                <a:gd name="T130" fmla="*/ 0 h 1847"/>
                <a:gd name="T131" fmla="*/ 1964 w 1964"/>
                <a:gd name="T132" fmla="*/ 1847 h 184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64" h="1847">
                  <a:moveTo>
                    <a:pt x="641" y="0"/>
                  </a:moveTo>
                  <a:lnTo>
                    <a:pt x="599" y="137"/>
                  </a:lnTo>
                  <a:lnTo>
                    <a:pt x="537" y="401"/>
                  </a:lnTo>
                  <a:lnTo>
                    <a:pt x="489" y="599"/>
                  </a:lnTo>
                  <a:lnTo>
                    <a:pt x="440" y="800"/>
                  </a:lnTo>
                  <a:lnTo>
                    <a:pt x="392" y="939"/>
                  </a:lnTo>
                  <a:lnTo>
                    <a:pt x="335" y="1028"/>
                  </a:lnTo>
                  <a:lnTo>
                    <a:pt x="261" y="1118"/>
                  </a:lnTo>
                  <a:lnTo>
                    <a:pt x="172" y="1207"/>
                  </a:lnTo>
                  <a:lnTo>
                    <a:pt x="94" y="1268"/>
                  </a:lnTo>
                  <a:lnTo>
                    <a:pt x="46" y="1330"/>
                  </a:lnTo>
                  <a:lnTo>
                    <a:pt x="19" y="1414"/>
                  </a:lnTo>
                  <a:lnTo>
                    <a:pt x="19" y="1482"/>
                  </a:lnTo>
                  <a:lnTo>
                    <a:pt x="46" y="1391"/>
                  </a:lnTo>
                  <a:lnTo>
                    <a:pt x="67" y="1372"/>
                  </a:lnTo>
                  <a:lnTo>
                    <a:pt x="109" y="1372"/>
                  </a:lnTo>
                  <a:lnTo>
                    <a:pt x="103" y="1338"/>
                  </a:lnTo>
                  <a:lnTo>
                    <a:pt x="109" y="1309"/>
                  </a:lnTo>
                  <a:lnTo>
                    <a:pt x="143" y="1304"/>
                  </a:lnTo>
                  <a:lnTo>
                    <a:pt x="185" y="1304"/>
                  </a:lnTo>
                  <a:lnTo>
                    <a:pt x="198" y="1330"/>
                  </a:lnTo>
                  <a:lnTo>
                    <a:pt x="198" y="1367"/>
                  </a:lnTo>
                  <a:lnTo>
                    <a:pt x="172" y="1378"/>
                  </a:lnTo>
                  <a:lnTo>
                    <a:pt x="282" y="1387"/>
                  </a:lnTo>
                  <a:lnTo>
                    <a:pt x="461" y="1441"/>
                  </a:lnTo>
                  <a:lnTo>
                    <a:pt x="537" y="1488"/>
                  </a:lnTo>
                  <a:lnTo>
                    <a:pt x="558" y="1545"/>
                  </a:lnTo>
                  <a:lnTo>
                    <a:pt x="550" y="1593"/>
                  </a:lnTo>
                  <a:lnTo>
                    <a:pt x="518" y="1614"/>
                  </a:lnTo>
                  <a:lnTo>
                    <a:pt x="440" y="1602"/>
                  </a:lnTo>
                  <a:lnTo>
                    <a:pt x="310" y="1574"/>
                  </a:lnTo>
                  <a:lnTo>
                    <a:pt x="185" y="1551"/>
                  </a:lnTo>
                  <a:lnTo>
                    <a:pt x="75" y="1551"/>
                  </a:lnTo>
                  <a:lnTo>
                    <a:pt x="25" y="1517"/>
                  </a:lnTo>
                  <a:lnTo>
                    <a:pt x="19" y="1593"/>
                  </a:lnTo>
                  <a:lnTo>
                    <a:pt x="0" y="1709"/>
                  </a:lnTo>
                  <a:lnTo>
                    <a:pt x="40" y="1709"/>
                  </a:lnTo>
                  <a:lnTo>
                    <a:pt x="54" y="1671"/>
                  </a:lnTo>
                  <a:lnTo>
                    <a:pt x="88" y="1655"/>
                  </a:lnTo>
                  <a:lnTo>
                    <a:pt x="130" y="1661"/>
                  </a:lnTo>
                  <a:lnTo>
                    <a:pt x="151" y="1690"/>
                  </a:lnTo>
                  <a:lnTo>
                    <a:pt x="143" y="1709"/>
                  </a:lnTo>
                  <a:lnTo>
                    <a:pt x="717" y="1709"/>
                  </a:lnTo>
                  <a:lnTo>
                    <a:pt x="675" y="1574"/>
                  </a:lnTo>
                  <a:lnTo>
                    <a:pt x="641" y="1420"/>
                  </a:lnTo>
                  <a:lnTo>
                    <a:pt x="618" y="1262"/>
                  </a:lnTo>
                  <a:lnTo>
                    <a:pt x="702" y="1391"/>
                  </a:lnTo>
                  <a:lnTo>
                    <a:pt x="801" y="1532"/>
                  </a:lnTo>
                  <a:lnTo>
                    <a:pt x="888" y="1640"/>
                  </a:lnTo>
                  <a:lnTo>
                    <a:pt x="945" y="1709"/>
                  </a:lnTo>
                  <a:lnTo>
                    <a:pt x="1419" y="1709"/>
                  </a:lnTo>
                  <a:lnTo>
                    <a:pt x="1613" y="1821"/>
                  </a:lnTo>
                  <a:lnTo>
                    <a:pt x="1731" y="1847"/>
                  </a:lnTo>
                  <a:lnTo>
                    <a:pt x="1856" y="1842"/>
                  </a:lnTo>
                  <a:lnTo>
                    <a:pt x="1945" y="1821"/>
                  </a:lnTo>
                  <a:lnTo>
                    <a:pt x="1964" y="1800"/>
                  </a:lnTo>
                  <a:lnTo>
                    <a:pt x="1867" y="1800"/>
                  </a:lnTo>
                  <a:lnTo>
                    <a:pt x="1752" y="1766"/>
                  </a:lnTo>
                  <a:lnTo>
                    <a:pt x="1607" y="1684"/>
                  </a:lnTo>
                  <a:lnTo>
                    <a:pt x="1482" y="1587"/>
                  </a:lnTo>
                  <a:lnTo>
                    <a:pt x="1655" y="1627"/>
                  </a:lnTo>
                  <a:lnTo>
                    <a:pt x="1780" y="1671"/>
                  </a:lnTo>
                  <a:lnTo>
                    <a:pt x="1620" y="1564"/>
                  </a:lnTo>
                  <a:lnTo>
                    <a:pt x="1489" y="1482"/>
                  </a:lnTo>
                  <a:lnTo>
                    <a:pt x="1394" y="1401"/>
                  </a:lnTo>
                  <a:lnTo>
                    <a:pt x="1303" y="1262"/>
                  </a:lnTo>
                  <a:lnTo>
                    <a:pt x="1413" y="1330"/>
                  </a:lnTo>
                  <a:lnTo>
                    <a:pt x="1516" y="1372"/>
                  </a:lnTo>
                  <a:lnTo>
                    <a:pt x="1613" y="1420"/>
                  </a:lnTo>
                  <a:lnTo>
                    <a:pt x="1717" y="1532"/>
                  </a:lnTo>
                  <a:lnTo>
                    <a:pt x="1786" y="1640"/>
                  </a:lnTo>
                  <a:lnTo>
                    <a:pt x="1731" y="1501"/>
                  </a:lnTo>
                  <a:lnTo>
                    <a:pt x="1586" y="1315"/>
                  </a:lnTo>
                  <a:lnTo>
                    <a:pt x="1371" y="1070"/>
                  </a:lnTo>
                  <a:lnTo>
                    <a:pt x="1250" y="924"/>
                  </a:lnTo>
                  <a:lnTo>
                    <a:pt x="1069" y="627"/>
                  </a:lnTo>
                  <a:lnTo>
                    <a:pt x="993" y="599"/>
                  </a:lnTo>
                  <a:lnTo>
                    <a:pt x="896" y="538"/>
                  </a:lnTo>
                  <a:lnTo>
                    <a:pt x="750" y="391"/>
                  </a:lnTo>
                  <a:lnTo>
                    <a:pt x="717" y="325"/>
                  </a:lnTo>
                  <a:lnTo>
                    <a:pt x="660" y="281"/>
                  </a:lnTo>
                  <a:lnTo>
                    <a:pt x="641" y="205"/>
                  </a:lnTo>
                  <a:lnTo>
                    <a:pt x="641" y="95"/>
                  </a:lnTo>
                  <a:lnTo>
                    <a:pt x="660" y="21"/>
                  </a:lnTo>
                  <a:lnTo>
                    <a:pt x="6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95" name="Freeform 47"/>
            <p:cNvSpPr>
              <a:spLocks/>
            </p:cNvSpPr>
            <p:nvPr/>
          </p:nvSpPr>
          <p:spPr bwMode="auto">
            <a:xfrm>
              <a:off x="1575" y="2399"/>
              <a:ext cx="594" cy="1101"/>
            </a:xfrm>
            <a:custGeom>
              <a:avLst/>
              <a:gdLst>
                <a:gd name="T0" fmla="*/ 0 w 1189"/>
                <a:gd name="T1" fmla="*/ 1 h 2201"/>
                <a:gd name="T2" fmla="*/ 0 w 1189"/>
                <a:gd name="T3" fmla="*/ 1 h 2201"/>
                <a:gd name="T4" fmla="*/ 0 w 1189"/>
                <a:gd name="T5" fmla="*/ 1 h 2201"/>
                <a:gd name="T6" fmla="*/ 0 w 1189"/>
                <a:gd name="T7" fmla="*/ 1 h 2201"/>
                <a:gd name="T8" fmla="*/ 0 w 1189"/>
                <a:gd name="T9" fmla="*/ 1 h 2201"/>
                <a:gd name="T10" fmla="*/ 0 w 1189"/>
                <a:gd name="T11" fmla="*/ 1 h 2201"/>
                <a:gd name="T12" fmla="*/ 0 w 1189"/>
                <a:gd name="T13" fmla="*/ 1 h 2201"/>
                <a:gd name="T14" fmla="*/ 0 w 1189"/>
                <a:gd name="T15" fmla="*/ 1 h 2201"/>
                <a:gd name="T16" fmla="*/ 0 w 1189"/>
                <a:gd name="T17" fmla="*/ 1 h 2201"/>
                <a:gd name="T18" fmla="*/ 0 w 1189"/>
                <a:gd name="T19" fmla="*/ 1 h 2201"/>
                <a:gd name="T20" fmla="*/ 0 w 1189"/>
                <a:gd name="T21" fmla="*/ 1 h 2201"/>
                <a:gd name="T22" fmla="*/ 0 w 1189"/>
                <a:gd name="T23" fmla="*/ 1 h 2201"/>
                <a:gd name="T24" fmla="*/ 0 w 1189"/>
                <a:gd name="T25" fmla="*/ 1 h 2201"/>
                <a:gd name="T26" fmla="*/ 0 w 1189"/>
                <a:gd name="T27" fmla="*/ 1 h 2201"/>
                <a:gd name="T28" fmla="*/ 0 w 1189"/>
                <a:gd name="T29" fmla="*/ 1 h 2201"/>
                <a:gd name="T30" fmla="*/ 0 w 1189"/>
                <a:gd name="T31" fmla="*/ 1 h 2201"/>
                <a:gd name="T32" fmla="*/ 0 w 1189"/>
                <a:gd name="T33" fmla="*/ 1 h 2201"/>
                <a:gd name="T34" fmla="*/ 0 w 1189"/>
                <a:gd name="T35" fmla="*/ 1 h 2201"/>
                <a:gd name="T36" fmla="*/ 0 w 1189"/>
                <a:gd name="T37" fmla="*/ 1 h 2201"/>
                <a:gd name="T38" fmla="*/ 0 w 1189"/>
                <a:gd name="T39" fmla="*/ 1 h 2201"/>
                <a:gd name="T40" fmla="*/ 0 w 1189"/>
                <a:gd name="T41" fmla="*/ 1 h 2201"/>
                <a:gd name="T42" fmla="*/ 0 w 1189"/>
                <a:gd name="T43" fmla="*/ 1 h 2201"/>
                <a:gd name="T44" fmla="*/ 0 w 1189"/>
                <a:gd name="T45" fmla="*/ 1 h 2201"/>
                <a:gd name="T46" fmla="*/ 0 w 1189"/>
                <a:gd name="T47" fmla="*/ 1 h 2201"/>
                <a:gd name="T48" fmla="*/ 0 w 1189"/>
                <a:gd name="T49" fmla="*/ 1 h 2201"/>
                <a:gd name="T50" fmla="*/ 0 w 1189"/>
                <a:gd name="T51" fmla="*/ 1 h 2201"/>
                <a:gd name="T52" fmla="*/ 0 w 1189"/>
                <a:gd name="T53" fmla="*/ 1 h 2201"/>
                <a:gd name="T54" fmla="*/ 0 w 1189"/>
                <a:gd name="T55" fmla="*/ 1 h 2201"/>
                <a:gd name="T56" fmla="*/ 0 w 1189"/>
                <a:gd name="T57" fmla="*/ 1 h 2201"/>
                <a:gd name="T58" fmla="*/ 0 w 1189"/>
                <a:gd name="T59" fmla="*/ 1 h 2201"/>
                <a:gd name="T60" fmla="*/ 0 w 1189"/>
                <a:gd name="T61" fmla="*/ 1 h 2201"/>
                <a:gd name="T62" fmla="*/ 0 w 1189"/>
                <a:gd name="T63" fmla="*/ 1 h 2201"/>
                <a:gd name="T64" fmla="*/ 0 w 1189"/>
                <a:gd name="T65" fmla="*/ 1 h 2201"/>
                <a:gd name="T66" fmla="*/ 0 w 1189"/>
                <a:gd name="T67" fmla="*/ 1 h 2201"/>
                <a:gd name="T68" fmla="*/ 0 w 1189"/>
                <a:gd name="T69" fmla="*/ 1 h 2201"/>
                <a:gd name="T70" fmla="*/ 0 w 1189"/>
                <a:gd name="T71" fmla="*/ 1 h 2201"/>
                <a:gd name="T72" fmla="*/ 0 w 1189"/>
                <a:gd name="T73" fmla="*/ 1 h 2201"/>
                <a:gd name="T74" fmla="*/ 0 w 1189"/>
                <a:gd name="T75" fmla="*/ 1 h 2201"/>
                <a:gd name="T76" fmla="*/ 0 w 1189"/>
                <a:gd name="T77" fmla="*/ 1 h 2201"/>
                <a:gd name="T78" fmla="*/ 0 w 1189"/>
                <a:gd name="T79" fmla="*/ 1 h 22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89"/>
                <a:gd name="T121" fmla="*/ 0 h 2201"/>
                <a:gd name="T122" fmla="*/ 1189 w 1189"/>
                <a:gd name="T123" fmla="*/ 2201 h 220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89" h="2201">
                  <a:moveTo>
                    <a:pt x="795" y="15"/>
                  </a:moveTo>
                  <a:lnTo>
                    <a:pt x="768" y="72"/>
                  </a:lnTo>
                  <a:lnTo>
                    <a:pt x="759" y="141"/>
                  </a:lnTo>
                  <a:lnTo>
                    <a:pt x="774" y="333"/>
                  </a:lnTo>
                  <a:lnTo>
                    <a:pt x="844" y="831"/>
                  </a:lnTo>
                  <a:lnTo>
                    <a:pt x="911" y="1380"/>
                  </a:lnTo>
                  <a:lnTo>
                    <a:pt x="1092" y="897"/>
                  </a:lnTo>
                  <a:lnTo>
                    <a:pt x="1120" y="787"/>
                  </a:lnTo>
                  <a:lnTo>
                    <a:pt x="1126" y="726"/>
                  </a:lnTo>
                  <a:lnTo>
                    <a:pt x="1105" y="720"/>
                  </a:lnTo>
                  <a:lnTo>
                    <a:pt x="1092" y="677"/>
                  </a:lnTo>
                  <a:lnTo>
                    <a:pt x="1071" y="629"/>
                  </a:lnTo>
                  <a:lnTo>
                    <a:pt x="1008" y="561"/>
                  </a:lnTo>
                  <a:lnTo>
                    <a:pt x="932" y="635"/>
                  </a:lnTo>
                  <a:lnTo>
                    <a:pt x="879" y="768"/>
                  </a:lnTo>
                  <a:lnTo>
                    <a:pt x="905" y="663"/>
                  </a:lnTo>
                  <a:lnTo>
                    <a:pt x="953" y="572"/>
                  </a:lnTo>
                  <a:lnTo>
                    <a:pt x="1016" y="490"/>
                  </a:lnTo>
                  <a:lnTo>
                    <a:pt x="1076" y="422"/>
                  </a:lnTo>
                  <a:lnTo>
                    <a:pt x="1120" y="388"/>
                  </a:lnTo>
                  <a:lnTo>
                    <a:pt x="1189" y="422"/>
                  </a:lnTo>
                  <a:lnTo>
                    <a:pt x="1139" y="443"/>
                  </a:lnTo>
                  <a:lnTo>
                    <a:pt x="1086" y="485"/>
                  </a:lnTo>
                  <a:lnTo>
                    <a:pt x="1057" y="527"/>
                  </a:lnTo>
                  <a:lnTo>
                    <a:pt x="1097" y="587"/>
                  </a:lnTo>
                  <a:lnTo>
                    <a:pt x="1145" y="686"/>
                  </a:lnTo>
                  <a:lnTo>
                    <a:pt x="1154" y="720"/>
                  </a:lnTo>
                  <a:lnTo>
                    <a:pt x="1189" y="720"/>
                  </a:lnTo>
                  <a:lnTo>
                    <a:pt x="1154" y="760"/>
                  </a:lnTo>
                  <a:lnTo>
                    <a:pt x="1111" y="905"/>
                  </a:lnTo>
                  <a:lnTo>
                    <a:pt x="1042" y="1146"/>
                  </a:lnTo>
                  <a:lnTo>
                    <a:pt x="987" y="1388"/>
                  </a:lnTo>
                  <a:lnTo>
                    <a:pt x="953" y="1540"/>
                  </a:lnTo>
                  <a:lnTo>
                    <a:pt x="987" y="1610"/>
                  </a:lnTo>
                  <a:lnTo>
                    <a:pt x="1023" y="1652"/>
                  </a:lnTo>
                  <a:lnTo>
                    <a:pt x="1042" y="1663"/>
                  </a:lnTo>
                  <a:lnTo>
                    <a:pt x="995" y="1711"/>
                  </a:lnTo>
                  <a:lnTo>
                    <a:pt x="947" y="1754"/>
                  </a:lnTo>
                  <a:lnTo>
                    <a:pt x="890" y="1808"/>
                  </a:lnTo>
                  <a:lnTo>
                    <a:pt x="856" y="1768"/>
                  </a:lnTo>
                  <a:lnTo>
                    <a:pt x="816" y="1747"/>
                  </a:lnTo>
                  <a:lnTo>
                    <a:pt x="759" y="1754"/>
                  </a:lnTo>
                  <a:lnTo>
                    <a:pt x="662" y="1796"/>
                  </a:lnTo>
                  <a:lnTo>
                    <a:pt x="768" y="1726"/>
                  </a:lnTo>
                  <a:lnTo>
                    <a:pt x="822" y="1663"/>
                  </a:lnTo>
                  <a:lnTo>
                    <a:pt x="850" y="1600"/>
                  </a:lnTo>
                  <a:lnTo>
                    <a:pt x="863" y="1526"/>
                  </a:lnTo>
                  <a:lnTo>
                    <a:pt x="863" y="1395"/>
                  </a:lnTo>
                  <a:lnTo>
                    <a:pt x="850" y="1023"/>
                  </a:lnTo>
                  <a:lnTo>
                    <a:pt x="829" y="808"/>
                  </a:lnTo>
                  <a:lnTo>
                    <a:pt x="774" y="464"/>
                  </a:lnTo>
                  <a:lnTo>
                    <a:pt x="711" y="1249"/>
                  </a:lnTo>
                  <a:lnTo>
                    <a:pt x="671" y="1513"/>
                  </a:lnTo>
                  <a:lnTo>
                    <a:pt x="635" y="1760"/>
                  </a:lnTo>
                  <a:lnTo>
                    <a:pt x="614" y="1981"/>
                  </a:lnTo>
                  <a:lnTo>
                    <a:pt x="614" y="2201"/>
                  </a:lnTo>
                  <a:lnTo>
                    <a:pt x="601" y="1975"/>
                  </a:lnTo>
                  <a:lnTo>
                    <a:pt x="609" y="1739"/>
                  </a:lnTo>
                  <a:lnTo>
                    <a:pt x="649" y="1395"/>
                  </a:lnTo>
                  <a:lnTo>
                    <a:pt x="649" y="1201"/>
                  </a:lnTo>
                  <a:lnTo>
                    <a:pt x="671" y="975"/>
                  </a:lnTo>
                  <a:lnTo>
                    <a:pt x="711" y="755"/>
                  </a:lnTo>
                  <a:lnTo>
                    <a:pt x="746" y="519"/>
                  </a:lnTo>
                  <a:lnTo>
                    <a:pt x="753" y="369"/>
                  </a:lnTo>
                  <a:lnTo>
                    <a:pt x="734" y="278"/>
                  </a:lnTo>
                  <a:lnTo>
                    <a:pt x="662" y="192"/>
                  </a:lnTo>
                  <a:lnTo>
                    <a:pt x="601" y="167"/>
                  </a:lnTo>
                  <a:lnTo>
                    <a:pt x="527" y="160"/>
                  </a:lnTo>
                  <a:lnTo>
                    <a:pt x="401" y="304"/>
                  </a:lnTo>
                  <a:lnTo>
                    <a:pt x="512" y="144"/>
                  </a:lnTo>
                  <a:lnTo>
                    <a:pt x="291" y="201"/>
                  </a:lnTo>
                  <a:lnTo>
                    <a:pt x="145" y="160"/>
                  </a:lnTo>
                  <a:lnTo>
                    <a:pt x="0" y="167"/>
                  </a:lnTo>
                  <a:lnTo>
                    <a:pt x="139" y="141"/>
                  </a:lnTo>
                  <a:lnTo>
                    <a:pt x="284" y="160"/>
                  </a:lnTo>
                  <a:lnTo>
                    <a:pt x="360" y="160"/>
                  </a:lnTo>
                  <a:lnTo>
                    <a:pt x="527" y="133"/>
                  </a:lnTo>
                  <a:lnTo>
                    <a:pt x="656" y="49"/>
                  </a:lnTo>
                  <a:lnTo>
                    <a:pt x="801" y="0"/>
                  </a:lnTo>
                  <a:lnTo>
                    <a:pt x="795"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96" name="Freeform 48"/>
            <p:cNvSpPr>
              <a:spLocks/>
            </p:cNvSpPr>
            <p:nvPr/>
          </p:nvSpPr>
          <p:spPr bwMode="auto">
            <a:xfrm>
              <a:off x="2138" y="2596"/>
              <a:ext cx="134" cy="442"/>
            </a:xfrm>
            <a:custGeom>
              <a:avLst/>
              <a:gdLst>
                <a:gd name="T0" fmla="*/ 1 w 268"/>
                <a:gd name="T1" fmla="*/ 0 h 884"/>
                <a:gd name="T2" fmla="*/ 1 w 268"/>
                <a:gd name="T3" fmla="*/ 1 h 884"/>
                <a:gd name="T4" fmla="*/ 1 w 268"/>
                <a:gd name="T5" fmla="*/ 1 h 884"/>
                <a:gd name="T6" fmla="*/ 1 w 268"/>
                <a:gd name="T7" fmla="*/ 1 h 884"/>
                <a:gd name="T8" fmla="*/ 1 w 268"/>
                <a:gd name="T9" fmla="*/ 1 h 884"/>
                <a:gd name="T10" fmla="*/ 1 w 268"/>
                <a:gd name="T11" fmla="*/ 1 h 884"/>
                <a:gd name="T12" fmla="*/ 1 w 268"/>
                <a:gd name="T13" fmla="*/ 1 h 884"/>
                <a:gd name="T14" fmla="*/ 1 w 268"/>
                <a:gd name="T15" fmla="*/ 1 h 884"/>
                <a:gd name="T16" fmla="*/ 1 w 268"/>
                <a:gd name="T17" fmla="*/ 1 h 884"/>
                <a:gd name="T18" fmla="*/ 1 w 268"/>
                <a:gd name="T19" fmla="*/ 1 h 884"/>
                <a:gd name="T20" fmla="*/ 1 w 268"/>
                <a:gd name="T21" fmla="*/ 1 h 884"/>
                <a:gd name="T22" fmla="*/ 1 w 268"/>
                <a:gd name="T23" fmla="*/ 1 h 884"/>
                <a:gd name="T24" fmla="*/ 1 w 268"/>
                <a:gd name="T25" fmla="*/ 1 h 884"/>
                <a:gd name="T26" fmla="*/ 1 w 268"/>
                <a:gd name="T27" fmla="*/ 1 h 884"/>
                <a:gd name="T28" fmla="*/ 1 w 268"/>
                <a:gd name="T29" fmla="*/ 1 h 884"/>
                <a:gd name="T30" fmla="*/ 1 w 268"/>
                <a:gd name="T31" fmla="*/ 1 h 884"/>
                <a:gd name="T32" fmla="*/ 1 w 268"/>
                <a:gd name="T33" fmla="*/ 1 h 884"/>
                <a:gd name="T34" fmla="*/ 1 w 268"/>
                <a:gd name="T35" fmla="*/ 1 h 884"/>
                <a:gd name="T36" fmla="*/ 1 w 268"/>
                <a:gd name="T37" fmla="*/ 1 h 884"/>
                <a:gd name="T38" fmla="*/ 1 w 268"/>
                <a:gd name="T39" fmla="*/ 1 h 884"/>
                <a:gd name="T40" fmla="*/ 1 w 268"/>
                <a:gd name="T41" fmla="*/ 1 h 884"/>
                <a:gd name="T42" fmla="*/ 1 w 268"/>
                <a:gd name="T43" fmla="*/ 1 h 884"/>
                <a:gd name="T44" fmla="*/ 1 w 268"/>
                <a:gd name="T45" fmla="*/ 1 h 884"/>
                <a:gd name="T46" fmla="*/ 1 w 268"/>
                <a:gd name="T47" fmla="*/ 1 h 884"/>
                <a:gd name="T48" fmla="*/ 1 w 268"/>
                <a:gd name="T49" fmla="*/ 1 h 884"/>
                <a:gd name="T50" fmla="*/ 1 w 268"/>
                <a:gd name="T51" fmla="*/ 1 h 884"/>
                <a:gd name="T52" fmla="*/ 1 w 268"/>
                <a:gd name="T53" fmla="*/ 1 h 884"/>
                <a:gd name="T54" fmla="*/ 0 w 268"/>
                <a:gd name="T55" fmla="*/ 1 h 884"/>
                <a:gd name="T56" fmla="*/ 1 w 268"/>
                <a:gd name="T57" fmla="*/ 0 h 884"/>
                <a:gd name="T58" fmla="*/ 1 w 268"/>
                <a:gd name="T59" fmla="*/ 0 h 88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8"/>
                <a:gd name="T91" fmla="*/ 0 h 884"/>
                <a:gd name="T92" fmla="*/ 268 w 268"/>
                <a:gd name="T93" fmla="*/ 884 h 88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8" h="884">
                  <a:moveTo>
                    <a:pt x="13" y="0"/>
                  </a:moveTo>
                  <a:lnTo>
                    <a:pt x="82" y="21"/>
                  </a:lnTo>
                  <a:lnTo>
                    <a:pt x="150" y="92"/>
                  </a:lnTo>
                  <a:lnTo>
                    <a:pt x="201" y="160"/>
                  </a:lnTo>
                  <a:lnTo>
                    <a:pt x="249" y="265"/>
                  </a:lnTo>
                  <a:lnTo>
                    <a:pt x="268" y="352"/>
                  </a:lnTo>
                  <a:lnTo>
                    <a:pt x="255" y="362"/>
                  </a:lnTo>
                  <a:lnTo>
                    <a:pt x="144" y="173"/>
                  </a:lnTo>
                  <a:lnTo>
                    <a:pt x="110" y="230"/>
                  </a:lnTo>
                  <a:lnTo>
                    <a:pt x="116" y="278"/>
                  </a:lnTo>
                  <a:lnTo>
                    <a:pt x="123" y="318"/>
                  </a:lnTo>
                  <a:lnTo>
                    <a:pt x="116" y="333"/>
                  </a:lnTo>
                  <a:lnTo>
                    <a:pt x="144" y="394"/>
                  </a:lnTo>
                  <a:lnTo>
                    <a:pt x="158" y="519"/>
                  </a:lnTo>
                  <a:lnTo>
                    <a:pt x="158" y="643"/>
                  </a:lnTo>
                  <a:lnTo>
                    <a:pt x="167" y="740"/>
                  </a:lnTo>
                  <a:lnTo>
                    <a:pt x="167" y="808"/>
                  </a:lnTo>
                  <a:lnTo>
                    <a:pt x="144" y="884"/>
                  </a:lnTo>
                  <a:lnTo>
                    <a:pt x="150" y="721"/>
                  </a:lnTo>
                  <a:lnTo>
                    <a:pt x="139" y="535"/>
                  </a:lnTo>
                  <a:lnTo>
                    <a:pt x="123" y="400"/>
                  </a:lnTo>
                  <a:lnTo>
                    <a:pt x="89" y="333"/>
                  </a:lnTo>
                  <a:lnTo>
                    <a:pt x="95" y="305"/>
                  </a:lnTo>
                  <a:lnTo>
                    <a:pt x="95" y="251"/>
                  </a:lnTo>
                  <a:lnTo>
                    <a:pt x="110" y="160"/>
                  </a:lnTo>
                  <a:lnTo>
                    <a:pt x="123" y="120"/>
                  </a:lnTo>
                  <a:lnTo>
                    <a:pt x="76" y="71"/>
                  </a:lnTo>
                  <a:lnTo>
                    <a:pt x="0" y="4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97" name="Freeform 49"/>
            <p:cNvSpPr>
              <a:spLocks/>
            </p:cNvSpPr>
            <p:nvPr/>
          </p:nvSpPr>
          <p:spPr bwMode="auto">
            <a:xfrm>
              <a:off x="1735" y="2610"/>
              <a:ext cx="84" cy="41"/>
            </a:xfrm>
            <a:custGeom>
              <a:avLst/>
              <a:gdLst>
                <a:gd name="T0" fmla="*/ 0 w 169"/>
                <a:gd name="T1" fmla="*/ 1 h 82"/>
                <a:gd name="T2" fmla="*/ 0 w 169"/>
                <a:gd name="T3" fmla="*/ 1 h 82"/>
                <a:gd name="T4" fmla="*/ 0 w 169"/>
                <a:gd name="T5" fmla="*/ 1 h 82"/>
                <a:gd name="T6" fmla="*/ 0 w 169"/>
                <a:gd name="T7" fmla="*/ 1 h 82"/>
                <a:gd name="T8" fmla="*/ 0 w 169"/>
                <a:gd name="T9" fmla="*/ 0 h 82"/>
                <a:gd name="T10" fmla="*/ 0 w 169"/>
                <a:gd name="T11" fmla="*/ 1 h 82"/>
                <a:gd name="T12" fmla="*/ 0 w 169"/>
                <a:gd name="T13" fmla="*/ 1 h 82"/>
                <a:gd name="T14" fmla="*/ 0 60000 65536"/>
                <a:gd name="T15" fmla="*/ 0 60000 65536"/>
                <a:gd name="T16" fmla="*/ 0 60000 65536"/>
                <a:gd name="T17" fmla="*/ 0 60000 65536"/>
                <a:gd name="T18" fmla="*/ 0 60000 65536"/>
                <a:gd name="T19" fmla="*/ 0 60000 65536"/>
                <a:gd name="T20" fmla="*/ 0 60000 65536"/>
                <a:gd name="T21" fmla="*/ 0 w 169"/>
                <a:gd name="T22" fmla="*/ 0 h 82"/>
                <a:gd name="T23" fmla="*/ 169 w 169"/>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9" h="82">
                  <a:moveTo>
                    <a:pt x="0" y="13"/>
                  </a:moveTo>
                  <a:lnTo>
                    <a:pt x="116" y="82"/>
                  </a:lnTo>
                  <a:lnTo>
                    <a:pt x="169" y="49"/>
                  </a:lnTo>
                  <a:lnTo>
                    <a:pt x="135" y="21"/>
                  </a:lnTo>
                  <a:lnTo>
                    <a:pt x="74" y="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98" name="Freeform 50"/>
            <p:cNvSpPr>
              <a:spLocks/>
            </p:cNvSpPr>
            <p:nvPr/>
          </p:nvSpPr>
          <p:spPr bwMode="auto">
            <a:xfrm>
              <a:off x="1479" y="2606"/>
              <a:ext cx="300" cy="917"/>
            </a:xfrm>
            <a:custGeom>
              <a:avLst/>
              <a:gdLst>
                <a:gd name="T0" fmla="*/ 1 w 599"/>
                <a:gd name="T1" fmla="*/ 0 h 1835"/>
                <a:gd name="T2" fmla="*/ 1 w 599"/>
                <a:gd name="T3" fmla="*/ 0 h 1835"/>
                <a:gd name="T4" fmla="*/ 1 w 599"/>
                <a:gd name="T5" fmla="*/ 0 h 1835"/>
                <a:gd name="T6" fmla="*/ 1 w 599"/>
                <a:gd name="T7" fmla="*/ 0 h 1835"/>
                <a:gd name="T8" fmla="*/ 1 w 599"/>
                <a:gd name="T9" fmla="*/ 0 h 1835"/>
                <a:gd name="T10" fmla="*/ 1 w 599"/>
                <a:gd name="T11" fmla="*/ 0 h 1835"/>
                <a:gd name="T12" fmla="*/ 1 w 599"/>
                <a:gd name="T13" fmla="*/ 0 h 1835"/>
                <a:gd name="T14" fmla="*/ 1 w 599"/>
                <a:gd name="T15" fmla="*/ 0 h 1835"/>
                <a:gd name="T16" fmla="*/ 1 w 599"/>
                <a:gd name="T17" fmla="*/ 0 h 1835"/>
                <a:gd name="T18" fmla="*/ 1 w 599"/>
                <a:gd name="T19" fmla="*/ 0 h 1835"/>
                <a:gd name="T20" fmla="*/ 1 w 599"/>
                <a:gd name="T21" fmla="*/ 0 h 1835"/>
                <a:gd name="T22" fmla="*/ 1 w 599"/>
                <a:gd name="T23" fmla="*/ 0 h 1835"/>
                <a:gd name="T24" fmla="*/ 1 w 599"/>
                <a:gd name="T25" fmla="*/ 0 h 1835"/>
                <a:gd name="T26" fmla="*/ 0 w 599"/>
                <a:gd name="T27" fmla="*/ 0 h 1835"/>
                <a:gd name="T28" fmla="*/ 0 w 599"/>
                <a:gd name="T29" fmla="*/ 0 h 1835"/>
                <a:gd name="T30" fmla="*/ 1 w 599"/>
                <a:gd name="T31" fmla="*/ 0 h 1835"/>
                <a:gd name="T32" fmla="*/ 1 w 599"/>
                <a:gd name="T33" fmla="*/ 0 h 1835"/>
                <a:gd name="T34" fmla="*/ 1 w 599"/>
                <a:gd name="T35" fmla="*/ 0 h 1835"/>
                <a:gd name="T36" fmla="*/ 1 w 599"/>
                <a:gd name="T37" fmla="*/ 0 h 1835"/>
                <a:gd name="T38" fmla="*/ 1 w 599"/>
                <a:gd name="T39" fmla="*/ 0 h 1835"/>
                <a:gd name="T40" fmla="*/ 1 w 599"/>
                <a:gd name="T41" fmla="*/ 0 h 1835"/>
                <a:gd name="T42" fmla="*/ 1 w 599"/>
                <a:gd name="T43" fmla="*/ 0 h 1835"/>
                <a:gd name="T44" fmla="*/ 1 w 599"/>
                <a:gd name="T45" fmla="*/ 0 h 1835"/>
                <a:gd name="T46" fmla="*/ 1 w 599"/>
                <a:gd name="T47" fmla="*/ 0 h 1835"/>
                <a:gd name="T48" fmla="*/ 1 w 599"/>
                <a:gd name="T49" fmla="*/ 0 h 1835"/>
                <a:gd name="T50" fmla="*/ 1 w 599"/>
                <a:gd name="T51" fmla="*/ 0 h 1835"/>
                <a:gd name="T52" fmla="*/ 1 w 599"/>
                <a:gd name="T53" fmla="*/ 0 h 1835"/>
                <a:gd name="T54" fmla="*/ 1 w 599"/>
                <a:gd name="T55" fmla="*/ 0 h 1835"/>
                <a:gd name="T56" fmla="*/ 1 w 599"/>
                <a:gd name="T57" fmla="*/ 0 h 18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9"/>
                <a:gd name="T88" fmla="*/ 0 h 1835"/>
                <a:gd name="T89" fmla="*/ 599 w 599"/>
                <a:gd name="T90" fmla="*/ 1835 h 18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9" h="1835">
                  <a:moveTo>
                    <a:pt x="512" y="249"/>
                  </a:moveTo>
                  <a:lnTo>
                    <a:pt x="489" y="457"/>
                  </a:lnTo>
                  <a:lnTo>
                    <a:pt x="489" y="747"/>
                  </a:lnTo>
                  <a:lnTo>
                    <a:pt x="496" y="1065"/>
                  </a:lnTo>
                  <a:lnTo>
                    <a:pt x="531" y="1416"/>
                  </a:lnTo>
                  <a:lnTo>
                    <a:pt x="571" y="1690"/>
                  </a:lnTo>
                  <a:lnTo>
                    <a:pt x="599" y="1835"/>
                  </a:lnTo>
                  <a:lnTo>
                    <a:pt x="571" y="1835"/>
                  </a:lnTo>
                  <a:lnTo>
                    <a:pt x="449" y="1637"/>
                  </a:lnTo>
                  <a:lnTo>
                    <a:pt x="310" y="1382"/>
                  </a:lnTo>
                  <a:lnTo>
                    <a:pt x="192" y="1084"/>
                  </a:lnTo>
                  <a:lnTo>
                    <a:pt x="90" y="759"/>
                  </a:lnTo>
                  <a:lnTo>
                    <a:pt x="34" y="483"/>
                  </a:lnTo>
                  <a:lnTo>
                    <a:pt x="0" y="187"/>
                  </a:lnTo>
                  <a:lnTo>
                    <a:pt x="0" y="0"/>
                  </a:lnTo>
                  <a:lnTo>
                    <a:pt x="25" y="306"/>
                  </a:lnTo>
                  <a:lnTo>
                    <a:pt x="69" y="561"/>
                  </a:lnTo>
                  <a:lnTo>
                    <a:pt x="137" y="816"/>
                  </a:lnTo>
                  <a:lnTo>
                    <a:pt x="221" y="1050"/>
                  </a:lnTo>
                  <a:lnTo>
                    <a:pt x="310" y="1272"/>
                  </a:lnTo>
                  <a:lnTo>
                    <a:pt x="405" y="1470"/>
                  </a:lnTo>
                  <a:lnTo>
                    <a:pt x="523" y="1650"/>
                  </a:lnTo>
                  <a:lnTo>
                    <a:pt x="460" y="1346"/>
                  </a:lnTo>
                  <a:lnTo>
                    <a:pt x="441" y="1050"/>
                  </a:lnTo>
                  <a:lnTo>
                    <a:pt x="441" y="740"/>
                  </a:lnTo>
                  <a:lnTo>
                    <a:pt x="460" y="430"/>
                  </a:lnTo>
                  <a:lnTo>
                    <a:pt x="489" y="257"/>
                  </a:lnTo>
                  <a:lnTo>
                    <a:pt x="512" y="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99" name="Freeform 51"/>
            <p:cNvSpPr>
              <a:spLocks/>
            </p:cNvSpPr>
            <p:nvPr/>
          </p:nvSpPr>
          <p:spPr bwMode="auto">
            <a:xfrm>
              <a:off x="1283" y="2954"/>
              <a:ext cx="496" cy="639"/>
            </a:xfrm>
            <a:custGeom>
              <a:avLst/>
              <a:gdLst>
                <a:gd name="T0" fmla="*/ 1 w 990"/>
                <a:gd name="T1" fmla="*/ 1 h 1277"/>
                <a:gd name="T2" fmla="*/ 1 w 990"/>
                <a:gd name="T3" fmla="*/ 1 h 1277"/>
                <a:gd name="T4" fmla="*/ 1 w 990"/>
                <a:gd name="T5" fmla="*/ 1 h 1277"/>
                <a:gd name="T6" fmla="*/ 1 w 990"/>
                <a:gd name="T7" fmla="*/ 1 h 1277"/>
                <a:gd name="T8" fmla="*/ 1 w 990"/>
                <a:gd name="T9" fmla="*/ 1 h 1277"/>
                <a:gd name="T10" fmla="*/ 1 w 990"/>
                <a:gd name="T11" fmla="*/ 1 h 1277"/>
                <a:gd name="T12" fmla="*/ 1 w 990"/>
                <a:gd name="T13" fmla="*/ 1 h 1277"/>
                <a:gd name="T14" fmla="*/ 1 w 990"/>
                <a:gd name="T15" fmla="*/ 1 h 1277"/>
                <a:gd name="T16" fmla="*/ 1 w 990"/>
                <a:gd name="T17" fmla="*/ 1 h 1277"/>
                <a:gd name="T18" fmla="*/ 0 w 990"/>
                <a:gd name="T19" fmla="*/ 1 h 1277"/>
                <a:gd name="T20" fmla="*/ 1 w 990"/>
                <a:gd name="T21" fmla="*/ 1 h 1277"/>
                <a:gd name="T22" fmla="*/ 1 w 990"/>
                <a:gd name="T23" fmla="*/ 1 h 1277"/>
                <a:gd name="T24" fmla="*/ 1 w 990"/>
                <a:gd name="T25" fmla="*/ 0 h 1277"/>
                <a:gd name="T26" fmla="*/ 1 w 990"/>
                <a:gd name="T27" fmla="*/ 1 h 1277"/>
                <a:gd name="T28" fmla="*/ 1 w 990"/>
                <a:gd name="T29" fmla="*/ 1 h 1277"/>
                <a:gd name="T30" fmla="*/ 1 w 990"/>
                <a:gd name="T31" fmla="*/ 1 h 1277"/>
                <a:gd name="T32" fmla="*/ 1 w 990"/>
                <a:gd name="T33" fmla="*/ 1 h 1277"/>
                <a:gd name="T34" fmla="*/ 1 w 990"/>
                <a:gd name="T35" fmla="*/ 1 h 1277"/>
                <a:gd name="T36" fmla="*/ 1 w 990"/>
                <a:gd name="T37" fmla="*/ 1 h 1277"/>
                <a:gd name="T38" fmla="*/ 1 w 990"/>
                <a:gd name="T39" fmla="*/ 1 h 1277"/>
                <a:gd name="T40" fmla="*/ 1 w 990"/>
                <a:gd name="T41" fmla="*/ 1 h 1277"/>
                <a:gd name="T42" fmla="*/ 1 w 990"/>
                <a:gd name="T43" fmla="*/ 1 h 1277"/>
                <a:gd name="T44" fmla="*/ 1 w 990"/>
                <a:gd name="T45" fmla="*/ 1 h 1277"/>
                <a:gd name="T46" fmla="*/ 1 w 990"/>
                <a:gd name="T47" fmla="*/ 1 h 1277"/>
                <a:gd name="T48" fmla="*/ 1 w 990"/>
                <a:gd name="T49" fmla="*/ 1 h 1277"/>
                <a:gd name="T50" fmla="*/ 1 w 990"/>
                <a:gd name="T51" fmla="*/ 1 h 1277"/>
                <a:gd name="T52" fmla="*/ 1 w 990"/>
                <a:gd name="T53" fmla="*/ 1 h 1277"/>
                <a:gd name="T54" fmla="*/ 1 w 990"/>
                <a:gd name="T55" fmla="*/ 1 h 1277"/>
                <a:gd name="T56" fmla="*/ 1 w 990"/>
                <a:gd name="T57" fmla="*/ 1 h 1277"/>
                <a:gd name="T58" fmla="*/ 1 w 990"/>
                <a:gd name="T59" fmla="*/ 1 h 12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90"/>
                <a:gd name="T91" fmla="*/ 0 h 1277"/>
                <a:gd name="T92" fmla="*/ 990 w 990"/>
                <a:gd name="T93" fmla="*/ 1277 h 12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90" h="1277">
                  <a:moveTo>
                    <a:pt x="300" y="542"/>
                  </a:moveTo>
                  <a:lnTo>
                    <a:pt x="313" y="534"/>
                  </a:lnTo>
                  <a:lnTo>
                    <a:pt x="463" y="703"/>
                  </a:lnTo>
                  <a:lnTo>
                    <a:pt x="463" y="576"/>
                  </a:lnTo>
                  <a:lnTo>
                    <a:pt x="429" y="439"/>
                  </a:lnTo>
                  <a:lnTo>
                    <a:pt x="429" y="359"/>
                  </a:lnTo>
                  <a:lnTo>
                    <a:pt x="368" y="394"/>
                  </a:lnTo>
                  <a:lnTo>
                    <a:pt x="334" y="310"/>
                  </a:lnTo>
                  <a:lnTo>
                    <a:pt x="129" y="228"/>
                  </a:lnTo>
                  <a:lnTo>
                    <a:pt x="0" y="124"/>
                  </a:lnTo>
                  <a:lnTo>
                    <a:pt x="95" y="175"/>
                  </a:lnTo>
                  <a:lnTo>
                    <a:pt x="376" y="135"/>
                  </a:lnTo>
                  <a:lnTo>
                    <a:pt x="294" y="0"/>
                  </a:lnTo>
                  <a:lnTo>
                    <a:pt x="412" y="59"/>
                  </a:lnTo>
                  <a:lnTo>
                    <a:pt x="481" y="59"/>
                  </a:lnTo>
                  <a:lnTo>
                    <a:pt x="627" y="470"/>
                  </a:lnTo>
                  <a:lnTo>
                    <a:pt x="745" y="757"/>
                  </a:lnTo>
                  <a:lnTo>
                    <a:pt x="844" y="926"/>
                  </a:lnTo>
                  <a:lnTo>
                    <a:pt x="990" y="1137"/>
                  </a:lnTo>
                  <a:lnTo>
                    <a:pt x="887" y="1137"/>
                  </a:lnTo>
                  <a:lnTo>
                    <a:pt x="887" y="1249"/>
                  </a:lnTo>
                  <a:lnTo>
                    <a:pt x="840" y="1277"/>
                  </a:lnTo>
                  <a:lnTo>
                    <a:pt x="874" y="1236"/>
                  </a:lnTo>
                  <a:lnTo>
                    <a:pt x="874" y="1137"/>
                  </a:lnTo>
                  <a:lnTo>
                    <a:pt x="675" y="863"/>
                  </a:lnTo>
                  <a:lnTo>
                    <a:pt x="399" y="774"/>
                  </a:lnTo>
                  <a:lnTo>
                    <a:pt x="475" y="791"/>
                  </a:lnTo>
                  <a:lnTo>
                    <a:pt x="304" y="559"/>
                  </a:lnTo>
                  <a:lnTo>
                    <a:pt x="300" y="5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00" name="Freeform 52"/>
            <p:cNvSpPr>
              <a:spLocks/>
            </p:cNvSpPr>
            <p:nvPr/>
          </p:nvSpPr>
          <p:spPr bwMode="auto">
            <a:xfrm>
              <a:off x="1221" y="2483"/>
              <a:ext cx="309" cy="562"/>
            </a:xfrm>
            <a:custGeom>
              <a:avLst/>
              <a:gdLst>
                <a:gd name="T0" fmla="*/ 1 w 618"/>
                <a:gd name="T1" fmla="*/ 0 h 1126"/>
                <a:gd name="T2" fmla="*/ 1 w 618"/>
                <a:gd name="T3" fmla="*/ 0 h 1126"/>
                <a:gd name="T4" fmla="*/ 1 w 618"/>
                <a:gd name="T5" fmla="*/ 0 h 1126"/>
                <a:gd name="T6" fmla="*/ 1 w 618"/>
                <a:gd name="T7" fmla="*/ 0 h 1126"/>
                <a:gd name="T8" fmla="*/ 1 w 618"/>
                <a:gd name="T9" fmla="*/ 0 h 1126"/>
                <a:gd name="T10" fmla="*/ 1 w 618"/>
                <a:gd name="T11" fmla="*/ 0 h 1126"/>
                <a:gd name="T12" fmla="*/ 1 w 618"/>
                <a:gd name="T13" fmla="*/ 0 h 1126"/>
                <a:gd name="T14" fmla="*/ 1 w 618"/>
                <a:gd name="T15" fmla="*/ 0 h 1126"/>
                <a:gd name="T16" fmla="*/ 1 w 618"/>
                <a:gd name="T17" fmla="*/ 0 h 1126"/>
                <a:gd name="T18" fmla="*/ 1 w 618"/>
                <a:gd name="T19" fmla="*/ 0 h 1126"/>
                <a:gd name="T20" fmla="*/ 1 w 618"/>
                <a:gd name="T21" fmla="*/ 0 h 1126"/>
                <a:gd name="T22" fmla="*/ 1 w 618"/>
                <a:gd name="T23" fmla="*/ 0 h 1126"/>
                <a:gd name="T24" fmla="*/ 1 w 618"/>
                <a:gd name="T25" fmla="*/ 0 h 1126"/>
                <a:gd name="T26" fmla="*/ 1 w 618"/>
                <a:gd name="T27" fmla="*/ 0 h 1126"/>
                <a:gd name="T28" fmla="*/ 1 w 618"/>
                <a:gd name="T29" fmla="*/ 0 h 1126"/>
                <a:gd name="T30" fmla="*/ 1 w 618"/>
                <a:gd name="T31" fmla="*/ 0 h 1126"/>
                <a:gd name="T32" fmla="*/ 1 w 618"/>
                <a:gd name="T33" fmla="*/ 0 h 1126"/>
                <a:gd name="T34" fmla="*/ 1 w 618"/>
                <a:gd name="T35" fmla="*/ 0 h 1126"/>
                <a:gd name="T36" fmla="*/ 1 w 618"/>
                <a:gd name="T37" fmla="*/ 0 h 1126"/>
                <a:gd name="T38" fmla="*/ 1 w 618"/>
                <a:gd name="T39" fmla="*/ 0 h 1126"/>
                <a:gd name="T40" fmla="*/ 1 w 618"/>
                <a:gd name="T41" fmla="*/ 0 h 1126"/>
                <a:gd name="T42" fmla="*/ 1 w 618"/>
                <a:gd name="T43" fmla="*/ 0 h 1126"/>
                <a:gd name="T44" fmla="*/ 1 w 618"/>
                <a:gd name="T45" fmla="*/ 0 h 1126"/>
                <a:gd name="T46" fmla="*/ 1 w 618"/>
                <a:gd name="T47" fmla="*/ 0 h 1126"/>
                <a:gd name="T48" fmla="*/ 1 w 618"/>
                <a:gd name="T49" fmla="*/ 0 h 1126"/>
                <a:gd name="T50" fmla="*/ 1 w 618"/>
                <a:gd name="T51" fmla="*/ 0 h 1126"/>
                <a:gd name="T52" fmla="*/ 0 w 618"/>
                <a:gd name="T53" fmla="*/ 0 h 1126"/>
                <a:gd name="T54" fmla="*/ 1 w 618"/>
                <a:gd name="T55" fmla="*/ 0 h 1126"/>
                <a:gd name="T56" fmla="*/ 1 w 618"/>
                <a:gd name="T57" fmla="*/ 0 h 1126"/>
                <a:gd name="T58" fmla="*/ 1 w 618"/>
                <a:gd name="T59" fmla="*/ 0 h 1126"/>
                <a:gd name="T60" fmla="*/ 1 w 618"/>
                <a:gd name="T61" fmla="*/ 0 h 1126"/>
                <a:gd name="T62" fmla="*/ 1 w 618"/>
                <a:gd name="T63" fmla="*/ 0 h 1126"/>
                <a:gd name="T64" fmla="*/ 1 w 618"/>
                <a:gd name="T65" fmla="*/ 0 h 1126"/>
                <a:gd name="T66" fmla="*/ 1 w 618"/>
                <a:gd name="T67" fmla="*/ 0 h 1126"/>
                <a:gd name="T68" fmla="*/ 1 w 618"/>
                <a:gd name="T69" fmla="*/ 0 h 1126"/>
                <a:gd name="T70" fmla="*/ 1 w 618"/>
                <a:gd name="T71" fmla="*/ 0 h 1126"/>
                <a:gd name="T72" fmla="*/ 1 w 618"/>
                <a:gd name="T73" fmla="*/ 0 h 1126"/>
                <a:gd name="T74" fmla="*/ 1 w 618"/>
                <a:gd name="T75" fmla="*/ 0 h 1126"/>
                <a:gd name="T76" fmla="*/ 1 w 618"/>
                <a:gd name="T77" fmla="*/ 0 h 1126"/>
                <a:gd name="T78" fmla="*/ 1 w 618"/>
                <a:gd name="T79" fmla="*/ 0 h 112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18"/>
                <a:gd name="T121" fmla="*/ 0 h 1126"/>
                <a:gd name="T122" fmla="*/ 618 w 618"/>
                <a:gd name="T123" fmla="*/ 1126 h 112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18" h="1126">
                  <a:moveTo>
                    <a:pt x="618" y="6"/>
                  </a:moveTo>
                  <a:lnTo>
                    <a:pt x="565" y="82"/>
                  </a:lnTo>
                  <a:lnTo>
                    <a:pt x="530" y="152"/>
                  </a:lnTo>
                  <a:lnTo>
                    <a:pt x="519" y="228"/>
                  </a:lnTo>
                  <a:lnTo>
                    <a:pt x="513" y="327"/>
                  </a:lnTo>
                  <a:lnTo>
                    <a:pt x="492" y="177"/>
                  </a:lnTo>
                  <a:lnTo>
                    <a:pt x="441" y="287"/>
                  </a:lnTo>
                  <a:lnTo>
                    <a:pt x="424" y="388"/>
                  </a:lnTo>
                  <a:lnTo>
                    <a:pt x="424" y="493"/>
                  </a:lnTo>
                  <a:lnTo>
                    <a:pt x="452" y="664"/>
                  </a:lnTo>
                  <a:lnTo>
                    <a:pt x="500" y="802"/>
                  </a:lnTo>
                  <a:lnTo>
                    <a:pt x="570" y="962"/>
                  </a:lnTo>
                  <a:lnTo>
                    <a:pt x="471" y="821"/>
                  </a:lnTo>
                  <a:lnTo>
                    <a:pt x="399" y="681"/>
                  </a:lnTo>
                  <a:lnTo>
                    <a:pt x="346" y="534"/>
                  </a:lnTo>
                  <a:lnTo>
                    <a:pt x="312" y="388"/>
                  </a:lnTo>
                  <a:lnTo>
                    <a:pt x="300" y="489"/>
                  </a:lnTo>
                  <a:lnTo>
                    <a:pt x="308" y="622"/>
                  </a:lnTo>
                  <a:lnTo>
                    <a:pt x="342" y="762"/>
                  </a:lnTo>
                  <a:lnTo>
                    <a:pt x="382" y="896"/>
                  </a:lnTo>
                  <a:lnTo>
                    <a:pt x="213" y="622"/>
                  </a:lnTo>
                  <a:lnTo>
                    <a:pt x="183" y="622"/>
                  </a:lnTo>
                  <a:lnTo>
                    <a:pt x="200" y="762"/>
                  </a:lnTo>
                  <a:lnTo>
                    <a:pt x="264" y="954"/>
                  </a:lnTo>
                  <a:lnTo>
                    <a:pt x="352" y="1126"/>
                  </a:lnTo>
                  <a:lnTo>
                    <a:pt x="317" y="1126"/>
                  </a:lnTo>
                  <a:lnTo>
                    <a:pt x="0" y="787"/>
                  </a:lnTo>
                  <a:lnTo>
                    <a:pt x="232" y="962"/>
                  </a:lnTo>
                  <a:lnTo>
                    <a:pt x="154" y="821"/>
                  </a:lnTo>
                  <a:lnTo>
                    <a:pt x="114" y="686"/>
                  </a:lnTo>
                  <a:lnTo>
                    <a:pt x="106" y="588"/>
                  </a:lnTo>
                  <a:lnTo>
                    <a:pt x="179" y="498"/>
                  </a:lnTo>
                  <a:lnTo>
                    <a:pt x="260" y="377"/>
                  </a:lnTo>
                  <a:lnTo>
                    <a:pt x="312" y="293"/>
                  </a:lnTo>
                  <a:lnTo>
                    <a:pt x="399" y="276"/>
                  </a:lnTo>
                  <a:lnTo>
                    <a:pt x="407" y="181"/>
                  </a:lnTo>
                  <a:lnTo>
                    <a:pt x="500" y="31"/>
                  </a:lnTo>
                  <a:lnTo>
                    <a:pt x="587" y="0"/>
                  </a:lnTo>
                  <a:lnTo>
                    <a:pt x="61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01" name="Freeform 53"/>
            <p:cNvSpPr>
              <a:spLocks/>
            </p:cNvSpPr>
            <p:nvPr/>
          </p:nvSpPr>
          <p:spPr bwMode="auto">
            <a:xfrm>
              <a:off x="1202" y="2776"/>
              <a:ext cx="81" cy="244"/>
            </a:xfrm>
            <a:custGeom>
              <a:avLst/>
              <a:gdLst>
                <a:gd name="T0" fmla="*/ 0 w 164"/>
                <a:gd name="T1" fmla="*/ 0 h 486"/>
                <a:gd name="T2" fmla="*/ 0 w 164"/>
                <a:gd name="T3" fmla="*/ 1 h 486"/>
                <a:gd name="T4" fmla="*/ 0 w 164"/>
                <a:gd name="T5" fmla="*/ 1 h 486"/>
                <a:gd name="T6" fmla="*/ 0 w 164"/>
                <a:gd name="T7" fmla="*/ 1 h 486"/>
                <a:gd name="T8" fmla="*/ 0 w 164"/>
                <a:gd name="T9" fmla="*/ 1 h 486"/>
                <a:gd name="T10" fmla="*/ 0 w 164"/>
                <a:gd name="T11" fmla="*/ 1 h 486"/>
                <a:gd name="T12" fmla="*/ 0 w 164"/>
                <a:gd name="T13" fmla="*/ 1 h 486"/>
                <a:gd name="T14" fmla="*/ 0 w 164"/>
                <a:gd name="T15" fmla="*/ 1 h 486"/>
                <a:gd name="T16" fmla="*/ 0 w 164"/>
                <a:gd name="T17" fmla="*/ 1 h 486"/>
                <a:gd name="T18" fmla="*/ 0 w 164"/>
                <a:gd name="T19" fmla="*/ 0 h 486"/>
                <a:gd name="T20" fmla="*/ 0 w 164"/>
                <a:gd name="T21" fmla="*/ 0 h 4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
                <a:gd name="T34" fmla="*/ 0 h 486"/>
                <a:gd name="T35" fmla="*/ 164 w 164"/>
                <a:gd name="T36" fmla="*/ 486 h 4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 h="486">
                  <a:moveTo>
                    <a:pt x="154" y="0"/>
                  </a:moveTo>
                  <a:lnTo>
                    <a:pt x="78" y="85"/>
                  </a:lnTo>
                  <a:lnTo>
                    <a:pt x="0" y="203"/>
                  </a:lnTo>
                  <a:lnTo>
                    <a:pt x="6" y="268"/>
                  </a:lnTo>
                  <a:lnTo>
                    <a:pt x="82" y="384"/>
                  </a:lnTo>
                  <a:lnTo>
                    <a:pt x="164" y="486"/>
                  </a:lnTo>
                  <a:lnTo>
                    <a:pt x="95" y="355"/>
                  </a:lnTo>
                  <a:lnTo>
                    <a:pt x="82" y="228"/>
                  </a:lnTo>
                  <a:lnTo>
                    <a:pt x="164" y="59"/>
                  </a:ln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02" name="Freeform 54"/>
            <p:cNvSpPr>
              <a:spLocks/>
            </p:cNvSpPr>
            <p:nvPr/>
          </p:nvSpPr>
          <p:spPr bwMode="auto">
            <a:xfrm>
              <a:off x="888" y="2900"/>
              <a:ext cx="308" cy="303"/>
            </a:xfrm>
            <a:custGeom>
              <a:avLst/>
              <a:gdLst>
                <a:gd name="T0" fmla="*/ 1 w 616"/>
                <a:gd name="T1" fmla="*/ 0 h 606"/>
                <a:gd name="T2" fmla="*/ 1 w 616"/>
                <a:gd name="T3" fmla="*/ 1 h 606"/>
                <a:gd name="T4" fmla="*/ 1 w 616"/>
                <a:gd name="T5" fmla="*/ 1 h 606"/>
                <a:gd name="T6" fmla="*/ 1 w 616"/>
                <a:gd name="T7" fmla="*/ 1 h 606"/>
                <a:gd name="T8" fmla="*/ 1 w 616"/>
                <a:gd name="T9" fmla="*/ 1 h 606"/>
                <a:gd name="T10" fmla="*/ 1 w 616"/>
                <a:gd name="T11" fmla="*/ 1 h 606"/>
                <a:gd name="T12" fmla="*/ 1 w 616"/>
                <a:gd name="T13" fmla="*/ 1 h 606"/>
                <a:gd name="T14" fmla="*/ 1 w 616"/>
                <a:gd name="T15" fmla="*/ 1 h 606"/>
                <a:gd name="T16" fmla="*/ 1 w 616"/>
                <a:gd name="T17" fmla="*/ 1 h 606"/>
                <a:gd name="T18" fmla="*/ 1 w 616"/>
                <a:gd name="T19" fmla="*/ 1 h 606"/>
                <a:gd name="T20" fmla="*/ 1 w 616"/>
                <a:gd name="T21" fmla="*/ 1 h 606"/>
                <a:gd name="T22" fmla="*/ 1 w 616"/>
                <a:gd name="T23" fmla="*/ 1 h 606"/>
                <a:gd name="T24" fmla="*/ 1 w 616"/>
                <a:gd name="T25" fmla="*/ 1 h 606"/>
                <a:gd name="T26" fmla="*/ 1 w 616"/>
                <a:gd name="T27" fmla="*/ 1 h 606"/>
                <a:gd name="T28" fmla="*/ 1 w 616"/>
                <a:gd name="T29" fmla="*/ 1 h 606"/>
                <a:gd name="T30" fmla="*/ 0 w 616"/>
                <a:gd name="T31" fmla="*/ 1 h 606"/>
                <a:gd name="T32" fmla="*/ 1 w 616"/>
                <a:gd name="T33" fmla="*/ 1 h 606"/>
                <a:gd name="T34" fmla="*/ 1 w 616"/>
                <a:gd name="T35" fmla="*/ 1 h 606"/>
                <a:gd name="T36" fmla="*/ 1 w 616"/>
                <a:gd name="T37" fmla="*/ 1 h 606"/>
                <a:gd name="T38" fmla="*/ 1 w 616"/>
                <a:gd name="T39" fmla="*/ 1 h 606"/>
                <a:gd name="T40" fmla="*/ 1 w 616"/>
                <a:gd name="T41" fmla="*/ 1 h 606"/>
                <a:gd name="T42" fmla="*/ 1 w 616"/>
                <a:gd name="T43" fmla="*/ 1 h 606"/>
                <a:gd name="T44" fmla="*/ 1 w 616"/>
                <a:gd name="T45" fmla="*/ 0 h 606"/>
                <a:gd name="T46" fmla="*/ 1 w 616"/>
                <a:gd name="T47" fmla="*/ 0 h 6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16"/>
                <a:gd name="T73" fmla="*/ 0 h 606"/>
                <a:gd name="T74" fmla="*/ 616 w 616"/>
                <a:gd name="T75" fmla="*/ 606 h 6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16" h="606">
                  <a:moveTo>
                    <a:pt x="576" y="0"/>
                  </a:moveTo>
                  <a:lnTo>
                    <a:pt x="576" y="51"/>
                  </a:lnTo>
                  <a:lnTo>
                    <a:pt x="616" y="137"/>
                  </a:lnTo>
                  <a:lnTo>
                    <a:pt x="576" y="119"/>
                  </a:lnTo>
                  <a:lnTo>
                    <a:pt x="534" y="161"/>
                  </a:lnTo>
                  <a:lnTo>
                    <a:pt x="511" y="232"/>
                  </a:lnTo>
                  <a:lnTo>
                    <a:pt x="486" y="355"/>
                  </a:lnTo>
                  <a:lnTo>
                    <a:pt x="486" y="502"/>
                  </a:lnTo>
                  <a:lnTo>
                    <a:pt x="500" y="606"/>
                  </a:lnTo>
                  <a:lnTo>
                    <a:pt x="456" y="513"/>
                  </a:lnTo>
                  <a:lnTo>
                    <a:pt x="405" y="471"/>
                  </a:lnTo>
                  <a:lnTo>
                    <a:pt x="353" y="454"/>
                  </a:lnTo>
                  <a:lnTo>
                    <a:pt x="281" y="454"/>
                  </a:lnTo>
                  <a:lnTo>
                    <a:pt x="190" y="467"/>
                  </a:lnTo>
                  <a:lnTo>
                    <a:pt x="81" y="502"/>
                  </a:lnTo>
                  <a:lnTo>
                    <a:pt x="0" y="547"/>
                  </a:lnTo>
                  <a:lnTo>
                    <a:pt x="59" y="454"/>
                  </a:lnTo>
                  <a:lnTo>
                    <a:pt x="146" y="349"/>
                  </a:lnTo>
                  <a:lnTo>
                    <a:pt x="247" y="260"/>
                  </a:lnTo>
                  <a:lnTo>
                    <a:pt x="382" y="175"/>
                  </a:lnTo>
                  <a:lnTo>
                    <a:pt x="475" y="102"/>
                  </a:lnTo>
                  <a:lnTo>
                    <a:pt x="534" y="38"/>
                  </a:lnTo>
                  <a:lnTo>
                    <a:pt x="5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03" name="Freeform 55"/>
            <p:cNvSpPr>
              <a:spLocks/>
            </p:cNvSpPr>
            <p:nvPr/>
          </p:nvSpPr>
          <p:spPr bwMode="auto">
            <a:xfrm>
              <a:off x="837" y="3007"/>
              <a:ext cx="667" cy="545"/>
            </a:xfrm>
            <a:custGeom>
              <a:avLst/>
              <a:gdLst>
                <a:gd name="T0" fmla="*/ 1 w 1333"/>
                <a:gd name="T1" fmla="*/ 1 h 1089"/>
                <a:gd name="T2" fmla="*/ 1 w 1333"/>
                <a:gd name="T3" fmla="*/ 1 h 1089"/>
                <a:gd name="T4" fmla="*/ 1 w 1333"/>
                <a:gd name="T5" fmla="*/ 1 h 1089"/>
                <a:gd name="T6" fmla="*/ 1 w 1333"/>
                <a:gd name="T7" fmla="*/ 1 h 1089"/>
                <a:gd name="T8" fmla="*/ 1 w 1333"/>
                <a:gd name="T9" fmla="*/ 1 h 1089"/>
                <a:gd name="T10" fmla="*/ 1 w 1333"/>
                <a:gd name="T11" fmla="*/ 1 h 1089"/>
                <a:gd name="T12" fmla="*/ 1 w 1333"/>
                <a:gd name="T13" fmla="*/ 1 h 1089"/>
                <a:gd name="T14" fmla="*/ 1 w 1333"/>
                <a:gd name="T15" fmla="*/ 1 h 1089"/>
                <a:gd name="T16" fmla="*/ 1 w 1333"/>
                <a:gd name="T17" fmla="*/ 1 h 1089"/>
                <a:gd name="T18" fmla="*/ 1 w 1333"/>
                <a:gd name="T19" fmla="*/ 1 h 1089"/>
                <a:gd name="T20" fmla="*/ 1 w 1333"/>
                <a:gd name="T21" fmla="*/ 1 h 1089"/>
                <a:gd name="T22" fmla="*/ 1 w 1333"/>
                <a:gd name="T23" fmla="*/ 1 h 1089"/>
                <a:gd name="T24" fmla="*/ 1 w 1333"/>
                <a:gd name="T25" fmla="*/ 1 h 1089"/>
                <a:gd name="T26" fmla="*/ 1 w 1333"/>
                <a:gd name="T27" fmla="*/ 1 h 1089"/>
                <a:gd name="T28" fmla="*/ 1 w 1333"/>
                <a:gd name="T29" fmla="*/ 1 h 1089"/>
                <a:gd name="T30" fmla="*/ 1 w 1333"/>
                <a:gd name="T31" fmla="*/ 1 h 1089"/>
                <a:gd name="T32" fmla="*/ 1 w 1333"/>
                <a:gd name="T33" fmla="*/ 1 h 1089"/>
                <a:gd name="T34" fmla="*/ 1 w 1333"/>
                <a:gd name="T35" fmla="*/ 1 h 1089"/>
                <a:gd name="T36" fmla="*/ 1 w 1333"/>
                <a:gd name="T37" fmla="*/ 1 h 1089"/>
                <a:gd name="T38" fmla="*/ 1 w 1333"/>
                <a:gd name="T39" fmla="*/ 1 h 1089"/>
                <a:gd name="T40" fmla="*/ 1 w 1333"/>
                <a:gd name="T41" fmla="*/ 1 h 1089"/>
                <a:gd name="T42" fmla="*/ 1 w 1333"/>
                <a:gd name="T43" fmla="*/ 1 h 1089"/>
                <a:gd name="T44" fmla="*/ 1 w 1333"/>
                <a:gd name="T45" fmla="*/ 1 h 1089"/>
                <a:gd name="T46" fmla="*/ 1 w 1333"/>
                <a:gd name="T47" fmla="*/ 1 h 1089"/>
                <a:gd name="T48" fmla="*/ 1 w 1333"/>
                <a:gd name="T49" fmla="*/ 1 h 1089"/>
                <a:gd name="T50" fmla="*/ 1 w 1333"/>
                <a:gd name="T51" fmla="*/ 1 h 1089"/>
                <a:gd name="T52" fmla="*/ 1 w 1333"/>
                <a:gd name="T53" fmla="*/ 1 h 1089"/>
                <a:gd name="T54" fmla="*/ 1 w 1333"/>
                <a:gd name="T55" fmla="*/ 1 h 1089"/>
                <a:gd name="T56" fmla="*/ 0 w 1333"/>
                <a:gd name="T57" fmla="*/ 1 h 1089"/>
                <a:gd name="T58" fmla="*/ 1 w 1333"/>
                <a:gd name="T59" fmla="*/ 1 h 1089"/>
                <a:gd name="T60" fmla="*/ 1 w 1333"/>
                <a:gd name="T61" fmla="*/ 1 h 1089"/>
                <a:gd name="T62" fmla="*/ 1 w 1333"/>
                <a:gd name="T63" fmla="*/ 1 h 1089"/>
                <a:gd name="T64" fmla="*/ 1 w 1333"/>
                <a:gd name="T65" fmla="*/ 1 h 1089"/>
                <a:gd name="T66" fmla="*/ 1 w 1333"/>
                <a:gd name="T67" fmla="*/ 0 h 10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33"/>
                <a:gd name="T103" fmla="*/ 0 h 1089"/>
                <a:gd name="T104" fmla="*/ 1333 w 1333"/>
                <a:gd name="T105" fmla="*/ 1089 h 108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33" h="1089">
                  <a:moveTo>
                    <a:pt x="764" y="0"/>
                  </a:moveTo>
                  <a:lnTo>
                    <a:pt x="823" y="89"/>
                  </a:lnTo>
                  <a:lnTo>
                    <a:pt x="905" y="157"/>
                  </a:lnTo>
                  <a:lnTo>
                    <a:pt x="987" y="203"/>
                  </a:lnTo>
                  <a:lnTo>
                    <a:pt x="1127" y="264"/>
                  </a:lnTo>
                  <a:lnTo>
                    <a:pt x="1205" y="269"/>
                  </a:lnTo>
                  <a:lnTo>
                    <a:pt x="1260" y="228"/>
                  </a:lnTo>
                  <a:lnTo>
                    <a:pt x="1333" y="256"/>
                  </a:lnTo>
                  <a:lnTo>
                    <a:pt x="1226" y="345"/>
                  </a:lnTo>
                  <a:lnTo>
                    <a:pt x="1144" y="439"/>
                  </a:lnTo>
                  <a:lnTo>
                    <a:pt x="1114" y="539"/>
                  </a:lnTo>
                  <a:lnTo>
                    <a:pt x="1015" y="579"/>
                  </a:lnTo>
                  <a:lnTo>
                    <a:pt x="882" y="657"/>
                  </a:lnTo>
                  <a:lnTo>
                    <a:pt x="829" y="657"/>
                  </a:lnTo>
                  <a:lnTo>
                    <a:pt x="833" y="709"/>
                  </a:lnTo>
                  <a:lnTo>
                    <a:pt x="905" y="743"/>
                  </a:lnTo>
                  <a:lnTo>
                    <a:pt x="922" y="796"/>
                  </a:lnTo>
                  <a:lnTo>
                    <a:pt x="892" y="756"/>
                  </a:lnTo>
                  <a:lnTo>
                    <a:pt x="846" y="731"/>
                  </a:lnTo>
                  <a:lnTo>
                    <a:pt x="787" y="726"/>
                  </a:lnTo>
                  <a:lnTo>
                    <a:pt x="682" y="726"/>
                  </a:lnTo>
                  <a:lnTo>
                    <a:pt x="557" y="760"/>
                  </a:lnTo>
                  <a:lnTo>
                    <a:pt x="399" y="866"/>
                  </a:lnTo>
                  <a:lnTo>
                    <a:pt x="399" y="959"/>
                  </a:lnTo>
                  <a:lnTo>
                    <a:pt x="390" y="1024"/>
                  </a:lnTo>
                  <a:lnTo>
                    <a:pt x="418" y="1085"/>
                  </a:lnTo>
                  <a:lnTo>
                    <a:pt x="325" y="1085"/>
                  </a:lnTo>
                  <a:lnTo>
                    <a:pt x="207" y="1054"/>
                  </a:lnTo>
                  <a:lnTo>
                    <a:pt x="182" y="1089"/>
                  </a:lnTo>
                  <a:lnTo>
                    <a:pt x="196" y="1047"/>
                  </a:lnTo>
                  <a:lnTo>
                    <a:pt x="253" y="967"/>
                  </a:lnTo>
                  <a:lnTo>
                    <a:pt x="342" y="885"/>
                  </a:lnTo>
                  <a:lnTo>
                    <a:pt x="424" y="815"/>
                  </a:lnTo>
                  <a:lnTo>
                    <a:pt x="557" y="722"/>
                  </a:lnTo>
                  <a:lnTo>
                    <a:pt x="686" y="667"/>
                  </a:lnTo>
                  <a:lnTo>
                    <a:pt x="639" y="627"/>
                  </a:lnTo>
                  <a:lnTo>
                    <a:pt x="557" y="610"/>
                  </a:lnTo>
                  <a:lnTo>
                    <a:pt x="483" y="596"/>
                  </a:lnTo>
                  <a:lnTo>
                    <a:pt x="430" y="562"/>
                  </a:lnTo>
                  <a:lnTo>
                    <a:pt x="365" y="486"/>
                  </a:lnTo>
                  <a:lnTo>
                    <a:pt x="312" y="435"/>
                  </a:lnTo>
                  <a:lnTo>
                    <a:pt x="243" y="421"/>
                  </a:lnTo>
                  <a:lnTo>
                    <a:pt x="160" y="427"/>
                  </a:lnTo>
                  <a:lnTo>
                    <a:pt x="95" y="452"/>
                  </a:lnTo>
                  <a:lnTo>
                    <a:pt x="150" y="414"/>
                  </a:lnTo>
                  <a:lnTo>
                    <a:pt x="236" y="397"/>
                  </a:lnTo>
                  <a:lnTo>
                    <a:pt x="317" y="404"/>
                  </a:lnTo>
                  <a:lnTo>
                    <a:pt x="393" y="444"/>
                  </a:lnTo>
                  <a:lnTo>
                    <a:pt x="454" y="496"/>
                  </a:lnTo>
                  <a:lnTo>
                    <a:pt x="511" y="515"/>
                  </a:lnTo>
                  <a:lnTo>
                    <a:pt x="601" y="526"/>
                  </a:lnTo>
                  <a:lnTo>
                    <a:pt x="711" y="526"/>
                  </a:lnTo>
                  <a:lnTo>
                    <a:pt x="618" y="452"/>
                  </a:lnTo>
                  <a:lnTo>
                    <a:pt x="511" y="404"/>
                  </a:lnTo>
                  <a:lnTo>
                    <a:pt x="365" y="357"/>
                  </a:lnTo>
                  <a:lnTo>
                    <a:pt x="230" y="340"/>
                  </a:lnTo>
                  <a:lnTo>
                    <a:pt x="112" y="351"/>
                  </a:lnTo>
                  <a:lnTo>
                    <a:pt x="0" y="387"/>
                  </a:lnTo>
                  <a:lnTo>
                    <a:pt x="120" y="328"/>
                  </a:lnTo>
                  <a:lnTo>
                    <a:pt x="260" y="315"/>
                  </a:lnTo>
                  <a:lnTo>
                    <a:pt x="407" y="328"/>
                  </a:lnTo>
                  <a:lnTo>
                    <a:pt x="542" y="363"/>
                  </a:lnTo>
                  <a:lnTo>
                    <a:pt x="682" y="414"/>
                  </a:lnTo>
                  <a:lnTo>
                    <a:pt x="823" y="486"/>
                  </a:lnTo>
                  <a:lnTo>
                    <a:pt x="816" y="302"/>
                  </a:lnTo>
                  <a:lnTo>
                    <a:pt x="793" y="157"/>
                  </a:lnTo>
                  <a:lnTo>
                    <a:pt x="764" y="34"/>
                  </a:lnTo>
                  <a:lnTo>
                    <a:pt x="7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04" name="Freeform 56"/>
            <p:cNvSpPr>
              <a:spLocks/>
            </p:cNvSpPr>
            <p:nvPr/>
          </p:nvSpPr>
          <p:spPr bwMode="auto">
            <a:xfrm>
              <a:off x="722" y="3226"/>
              <a:ext cx="228" cy="334"/>
            </a:xfrm>
            <a:custGeom>
              <a:avLst/>
              <a:gdLst>
                <a:gd name="T0" fmla="*/ 1 w 454"/>
                <a:gd name="T1" fmla="*/ 0 h 669"/>
                <a:gd name="T2" fmla="*/ 1 w 454"/>
                <a:gd name="T3" fmla="*/ 0 h 669"/>
                <a:gd name="T4" fmla="*/ 1 w 454"/>
                <a:gd name="T5" fmla="*/ 0 h 669"/>
                <a:gd name="T6" fmla="*/ 1 w 454"/>
                <a:gd name="T7" fmla="*/ 0 h 669"/>
                <a:gd name="T8" fmla="*/ 0 w 454"/>
                <a:gd name="T9" fmla="*/ 0 h 669"/>
                <a:gd name="T10" fmla="*/ 1 w 454"/>
                <a:gd name="T11" fmla="*/ 0 h 669"/>
                <a:gd name="T12" fmla="*/ 1 w 454"/>
                <a:gd name="T13" fmla="*/ 0 h 669"/>
                <a:gd name="T14" fmla="*/ 1 w 454"/>
                <a:gd name="T15" fmla="*/ 0 h 669"/>
                <a:gd name="T16" fmla="*/ 1 w 454"/>
                <a:gd name="T17" fmla="*/ 0 h 669"/>
                <a:gd name="T18" fmla="*/ 1 w 454"/>
                <a:gd name="T19" fmla="*/ 0 h 669"/>
                <a:gd name="T20" fmla="*/ 1 w 454"/>
                <a:gd name="T21" fmla="*/ 0 h 669"/>
                <a:gd name="T22" fmla="*/ 1 w 454"/>
                <a:gd name="T23" fmla="*/ 0 h 669"/>
                <a:gd name="T24" fmla="*/ 1 w 454"/>
                <a:gd name="T25" fmla="*/ 0 h 669"/>
                <a:gd name="T26" fmla="*/ 1 w 454"/>
                <a:gd name="T27" fmla="*/ 0 h 669"/>
                <a:gd name="T28" fmla="*/ 1 w 454"/>
                <a:gd name="T29" fmla="*/ 0 h 669"/>
                <a:gd name="T30" fmla="*/ 1 w 454"/>
                <a:gd name="T31" fmla="*/ 0 h 669"/>
                <a:gd name="T32" fmla="*/ 1 w 454"/>
                <a:gd name="T33" fmla="*/ 0 h 669"/>
                <a:gd name="T34" fmla="*/ 1 w 454"/>
                <a:gd name="T35" fmla="*/ 0 h 669"/>
                <a:gd name="T36" fmla="*/ 1 w 454"/>
                <a:gd name="T37" fmla="*/ 0 h 669"/>
                <a:gd name="T38" fmla="*/ 1 w 454"/>
                <a:gd name="T39" fmla="*/ 0 h 669"/>
                <a:gd name="T40" fmla="*/ 1 w 454"/>
                <a:gd name="T41" fmla="*/ 0 h 669"/>
                <a:gd name="T42" fmla="*/ 1 w 454"/>
                <a:gd name="T43" fmla="*/ 0 h 669"/>
                <a:gd name="T44" fmla="*/ 1 w 454"/>
                <a:gd name="T45" fmla="*/ 0 h 669"/>
                <a:gd name="T46" fmla="*/ 1 w 454"/>
                <a:gd name="T47" fmla="*/ 0 h 669"/>
                <a:gd name="T48" fmla="*/ 1 w 454"/>
                <a:gd name="T49" fmla="*/ 0 h 669"/>
                <a:gd name="T50" fmla="*/ 1 w 454"/>
                <a:gd name="T51" fmla="*/ 0 h 669"/>
                <a:gd name="T52" fmla="*/ 1 w 454"/>
                <a:gd name="T53" fmla="*/ 0 h 669"/>
                <a:gd name="T54" fmla="*/ 1 w 454"/>
                <a:gd name="T55" fmla="*/ 0 h 669"/>
                <a:gd name="T56" fmla="*/ 1 w 454"/>
                <a:gd name="T57" fmla="*/ 0 h 669"/>
                <a:gd name="T58" fmla="*/ 1 w 454"/>
                <a:gd name="T59" fmla="*/ 0 h 669"/>
                <a:gd name="T60" fmla="*/ 1 w 454"/>
                <a:gd name="T61" fmla="*/ 0 h 669"/>
                <a:gd name="T62" fmla="*/ 1 w 454"/>
                <a:gd name="T63" fmla="*/ 0 h 669"/>
                <a:gd name="T64" fmla="*/ 1 w 454"/>
                <a:gd name="T65" fmla="*/ 0 h 669"/>
                <a:gd name="T66" fmla="*/ 1 w 454"/>
                <a:gd name="T67" fmla="*/ 0 h 669"/>
                <a:gd name="T68" fmla="*/ 1 w 454"/>
                <a:gd name="T69" fmla="*/ 0 h 669"/>
                <a:gd name="T70" fmla="*/ 1 w 454"/>
                <a:gd name="T71" fmla="*/ 0 h 669"/>
                <a:gd name="T72" fmla="*/ 1 w 454"/>
                <a:gd name="T73" fmla="*/ 0 h 6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4"/>
                <a:gd name="T112" fmla="*/ 0 h 669"/>
                <a:gd name="T113" fmla="*/ 454 w 454"/>
                <a:gd name="T114" fmla="*/ 669 h 6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4" h="669">
                  <a:moveTo>
                    <a:pt x="198" y="0"/>
                  </a:moveTo>
                  <a:lnTo>
                    <a:pt x="108" y="72"/>
                  </a:lnTo>
                  <a:lnTo>
                    <a:pt x="40" y="154"/>
                  </a:lnTo>
                  <a:lnTo>
                    <a:pt x="7" y="338"/>
                  </a:lnTo>
                  <a:lnTo>
                    <a:pt x="0" y="500"/>
                  </a:lnTo>
                  <a:lnTo>
                    <a:pt x="44" y="570"/>
                  </a:lnTo>
                  <a:lnTo>
                    <a:pt x="118" y="617"/>
                  </a:lnTo>
                  <a:lnTo>
                    <a:pt x="243" y="606"/>
                  </a:lnTo>
                  <a:lnTo>
                    <a:pt x="374" y="669"/>
                  </a:lnTo>
                  <a:lnTo>
                    <a:pt x="372" y="629"/>
                  </a:lnTo>
                  <a:lnTo>
                    <a:pt x="388" y="568"/>
                  </a:lnTo>
                  <a:lnTo>
                    <a:pt x="422" y="524"/>
                  </a:lnTo>
                  <a:lnTo>
                    <a:pt x="454" y="490"/>
                  </a:lnTo>
                  <a:lnTo>
                    <a:pt x="428" y="498"/>
                  </a:lnTo>
                  <a:lnTo>
                    <a:pt x="428" y="450"/>
                  </a:lnTo>
                  <a:lnTo>
                    <a:pt x="447" y="355"/>
                  </a:lnTo>
                  <a:lnTo>
                    <a:pt x="405" y="334"/>
                  </a:lnTo>
                  <a:lnTo>
                    <a:pt x="228" y="454"/>
                  </a:lnTo>
                  <a:lnTo>
                    <a:pt x="262" y="359"/>
                  </a:lnTo>
                  <a:lnTo>
                    <a:pt x="310" y="300"/>
                  </a:lnTo>
                  <a:lnTo>
                    <a:pt x="255" y="323"/>
                  </a:lnTo>
                  <a:lnTo>
                    <a:pt x="182" y="372"/>
                  </a:lnTo>
                  <a:lnTo>
                    <a:pt x="127" y="408"/>
                  </a:lnTo>
                  <a:lnTo>
                    <a:pt x="140" y="365"/>
                  </a:lnTo>
                  <a:lnTo>
                    <a:pt x="173" y="308"/>
                  </a:lnTo>
                  <a:lnTo>
                    <a:pt x="234" y="245"/>
                  </a:lnTo>
                  <a:lnTo>
                    <a:pt x="289" y="197"/>
                  </a:lnTo>
                  <a:lnTo>
                    <a:pt x="222" y="220"/>
                  </a:lnTo>
                  <a:lnTo>
                    <a:pt x="156" y="258"/>
                  </a:lnTo>
                  <a:lnTo>
                    <a:pt x="93" y="308"/>
                  </a:lnTo>
                  <a:lnTo>
                    <a:pt x="80" y="262"/>
                  </a:lnTo>
                  <a:lnTo>
                    <a:pt x="76" y="201"/>
                  </a:lnTo>
                  <a:lnTo>
                    <a:pt x="83" y="146"/>
                  </a:lnTo>
                  <a:lnTo>
                    <a:pt x="110" y="85"/>
                  </a:lnTo>
                  <a:lnTo>
                    <a:pt x="131" y="55"/>
                  </a:lnTo>
                  <a:lnTo>
                    <a:pt x="19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05" name="Freeform 57"/>
            <p:cNvSpPr>
              <a:spLocks/>
            </p:cNvSpPr>
            <p:nvPr/>
          </p:nvSpPr>
          <p:spPr bwMode="auto">
            <a:xfrm>
              <a:off x="1067" y="3348"/>
              <a:ext cx="391" cy="309"/>
            </a:xfrm>
            <a:custGeom>
              <a:avLst/>
              <a:gdLst>
                <a:gd name="T0" fmla="*/ 0 w 783"/>
                <a:gd name="T1" fmla="*/ 1 h 618"/>
                <a:gd name="T2" fmla="*/ 0 w 783"/>
                <a:gd name="T3" fmla="*/ 1 h 618"/>
                <a:gd name="T4" fmla="*/ 0 w 783"/>
                <a:gd name="T5" fmla="*/ 1 h 618"/>
                <a:gd name="T6" fmla="*/ 0 w 783"/>
                <a:gd name="T7" fmla="*/ 1 h 618"/>
                <a:gd name="T8" fmla="*/ 0 w 783"/>
                <a:gd name="T9" fmla="*/ 1 h 618"/>
                <a:gd name="T10" fmla="*/ 0 w 783"/>
                <a:gd name="T11" fmla="*/ 1 h 618"/>
                <a:gd name="T12" fmla="*/ 0 w 783"/>
                <a:gd name="T13" fmla="*/ 1 h 618"/>
                <a:gd name="T14" fmla="*/ 0 w 783"/>
                <a:gd name="T15" fmla="*/ 1 h 618"/>
                <a:gd name="T16" fmla="*/ 0 w 783"/>
                <a:gd name="T17" fmla="*/ 1 h 618"/>
                <a:gd name="T18" fmla="*/ 0 w 783"/>
                <a:gd name="T19" fmla="*/ 1 h 618"/>
                <a:gd name="T20" fmla="*/ 0 w 783"/>
                <a:gd name="T21" fmla="*/ 1 h 618"/>
                <a:gd name="T22" fmla="*/ 0 w 783"/>
                <a:gd name="T23" fmla="*/ 1 h 618"/>
                <a:gd name="T24" fmla="*/ 0 w 783"/>
                <a:gd name="T25" fmla="*/ 1 h 618"/>
                <a:gd name="T26" fmla="*/ 0 w 783"/>
                <a:gd name="T27" fmla="*/ 1 h 618"/>
                <a:gd name="T28" fmla="*/ 0 w 783"/>
                <a:gd name="T29" fmla="*/ 1 h 618"/>
                <a:gd name="T30" fmla="*/ 0 w 783"/>
                <a:gd name="T31" fmla="*/ 1 h 618"/>
                <a:gd name="T32" fmla="*/ 0 w 783"/>
                <a:gd name="T33" fmla="*/ 1 h 618"/>
                <a:gd name="T34" fmla="*/ 0 w 783"/>
                <a:gd name="T35" fmla="*/ 1 h 618"/>
                <a:gd name="T36" fmla="*/ 0 w 783"/>
                <a:gd name="T37" fmla="*/ 1 h 618"/>
                <a:gd name="T38" fmla="*/ 0 w 783"/>
                <a:gd name="T39" fmla="*/ 1 h 618"/>
                <a:gd name="T40" fmla="*/ 0 w 783"/>
                <a:gd name="T41" fmla="*/ 1 h 618"/>
                <a:gd name="T42" fmla="*/ 0 w 783"/>
                <a:gd name="T43" fmla="*/ 1 h 618"/>
                <a:gd name="T44" fmla="*/ 0 w 783"/>
                <a:gd name="T45" fmla="*/ 1 h 618"/>
                <a:gd name="T46" fmla="*/ 0 w 783"/>
                <a:gd name="T47" fmla="*/ 0 h 618"/>
                <a:gd name="T48" fmla="*/ 0 w 783"/>
                <a:gd name="T49" fmla="*/ 1 h 618"/>
                <a:gd name="T50" fmla="*/ 0 w 783"/>
                <a:gd name="T51" fmla="*/ 1 h 618"/>
                <a:gd name="T52" fmla="*/ 0 w 783"/>
                <a:gd name="T53" fmla="*/ 1 h 618"/>
                <a:gd name="T54" fmla="*/ 0 w 783"/>
                <a:gd name="T55" fmla="*/ 1 h 618"/>
                <a:gd name="T56" fmla="*/ 0 w 783"/>
                <a:gd name="T57" fmla="*/ 1 h 618"/>
                <a:gd name="T58" fmla="*/ 0 w 783"/>
                <a:gd name="T59" fmla="*/ 1 h 618"/>
                <a:gd name="T60" fmla="*/ 0 w 783"/>
                <a:gd name="T61" fmla="*/ 1 h 618"/>
                <a:gd name="T62" fmla="*/ 0 w 783"/>
                <a:gd name="T63" fmla="*/ 1 h 618"/>
                <a:gd name="T64" fmla="*/ 0 w 783"/>
                <a:gd name="T65" fmla="*/ 1 h 618"/>
                <a:gd name="T66" fmla="*/ 0 w 783"/>
                <a:gd name="T67" fmla="*/ 1 h 618"/>
                <a:gd name="T68" fmla="*/ 0 w 783"/>
                <a:gd name="T69" fmla="*/ 1 h 618"/>
                <a:gd name="T70" fmla="*/ 0 w 783"/>
                <a:gd name="T71" fmla="*/ 1 h 618"/>
                <a:gd name="T72" fmla="*/ 0 w 783"/>
                <a:gd name="T73" fmla="*/ 1 h 618"/>
                <a:gd name="T74" fmla="*/ 0 w 783"/>
                <a:gd name="T75" fmla="*/ 1 h 618"/>
                <a:gd name="T76" fmla="*/ 0 w 783"/>
                <a:gd name="T77" fmla="*/ 1 h 618"/>
                <a:gd name="T78" fmla="*/ 0 w 783"/>
                <a:gd name="T79" fmla="*/ 1 h 618"/>
                <a:gd name="T80" fmla="*/ 0 w 783"/>
                <a:gd name="T81" fmla="*/ 1 h 618"/>
                <a:gd name="T82" fmla="*/ 0 w 783"/>
                <a:gd name="T83" fmla="*/ 1 h 618"/>
                <a:gd name="T84" fmla="*/ 0 w 783"/>
                <a:gd name="T85" fmla="*/ 1 h 618"/>
                <a:gd name="T86" fmla="*/ 0 w 783"/>
                <a:gd name="T87" fmla="*/ 1 h 618"/>
                <a:gd name="T88" fmla="*/ 0 w 783"/>
                <a:gd name="T89" fmla="*/ 1 h 618"/>
                <a:gd name="T90" fmla="*/ 0 w 783"/>
                <a:gd name="T91" fmla="*/ 1 h 618"/>
                <a:gd name="T92" fmla="*/ 0 w 783"/>
                <a:gd name="T93" fmla="*/ 1 h 6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83"/>
                <a:gd name="T142" fmla="*/ 0 h 618"/>
                <a:gd name="T143" fmla="*/ 783 w 783"/>
                <a:gd name="T144" fmla="*/ 618 h 61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83" h="618">
                  <a:moveTo>
                    <a:pt x="0" y="393"/>
                  </a:moveTo>
                  <a:lnTo>
                    <a:pt x="53" y="331"/>
                  </a:lnTo>
                  <a:lnTo>
                    <a:pt x="137" y="239"/>
                  </a:lnTo>
                  <a:lnTo>
                    <a:pt x="209" y="188"/>
                  </a:lnTo>
                  <a:lnTo>
                    <a:pt x="291" y="154"/>
                  </a:lnTo>
                  <a:lnTo>
                    <a:pt x="397" y="127"/>
                  </a:lnTo>
                  <a:lnTo>
                    <a:pt x="240" y="188"/>
                  </a:lnTo>
                  <a:lnTo>
                    <a:pt x="188" y="228"/>
                  </a:lnTo>
                  <a:lnTo>
                    <a:pt x="175" y="279"/>
                  </a:lnTo>
                  <a:lnTo>
                    <a:pt x="175" y="329"/>
                  </a:lnTo>
                  <a:lnTo>
                    <a:pt x="188" y="374"/>
                  </a:lnTo>
                  <a:lnTo>
                    <a:pt x="205" y="407"/>
                  </a:lnTo>
                  <a:lnTo>
                    <a:pt x="350" y="433"/>
                  </a:lnTo>
                  <a:lnTo>
                    <a:pt x="418" y="450"/>
                  </a:lnTo>
                  <a:lnTo>
                    <a:pt x="405" y="395"/>
                  </a:lnTo>
                  <a:lnTo>
                    <a:pt x="405" y="334"/>
                  </a:lnTo>
                  <a:lnTo>
                    <a:pt x="428" y="258"/>
                  </a:lnTo>
                  <a:lnTo>
                    <a:pt x="570" y="150"/>
                  </a:lnTo>
                  <a:lnTo>
                    <a:pt x="466" y="127"/>
                  </a:lnTo>
                  <a:lnTo>
                    <a:pt x="591" y="127"/>
                  </a:lnTo>
                  <a:lnTo>
                    <a:pt x="639" y="106"/>
                  </a:lnTo>
                  <a:lnTo>
                    <a:pt x="688" y="89"/>
                  </a:lnTo>
                  <a:lnTo>
                    <a:pt x="709" y="30"/>
                  </a:lnTo>
                  <a:lnTo>
                    <a:pt x="783" y="0"/>
                  </a:lnTo>
                  <a:lnTo>
                    <a:pt x="723" y="55"/>
                  </a:lnTo>
                  <a:lnTo>
                    <a:pt x="719" y="103"/>
                  </a:lnTo>
                  <a:lnTo>
                    <a:pt x="662" y="114"/>
                  </a:lnTo>
                  <a:lnTo>
                    <a:pt x="622" y="171"/>
                  </a:lnTo>
                  <a:lnTo>
                    <a:pt x="622" y="228"/>
                  </a:lnTo>
                  <a:lnTo>
                    <a:pt x="588" y="266"/>
                  </a:lnTo>
                  <a:lnTo>
                    <a:pt x="578" y="323"/>
                  </a:lnTo>
                  <a:lnTo>
                    <a:pt x="591" y="380"/>
                  </a:lnTo>
                  <a:lnTo>
                    <a:pt x="570" y="433"/>
                  </a:lnTo>
                  <a:lnTo>
                    <a:pt x="570" y="485"/>
                  </a:lnTo>
                  <a:lnTo>
                    <a:pt x="608" y="526"/>
                  </a:lnTo>
                  <a:lnTo>
                    <a:pt x="757" y="618"/>
                  </a:lnTo>
                  <a:lnTo>
                    <a:pt x="679" y="610"/>
                  </a:lnTo>
                  <a:lnTo>
                    <a:pt x="527" y="553"/>
                  </a:lnTo>
                  <a:lnTo>
                    <a:pt x="388" y="473"/>
                  </a:lnTo>
                  <a:lnTo>
                    <a:pt x="333" y="450"/>
                  </a:lnTo>
                  <a:lnTo>
                    <a:pt x="281" y="435"/>
                  </a:lnTo>
                  <a:lnTo>
                    <a:pt x="165" y="435"/>
                  </a:lnTo>
                  <a:lnTo>
                    <a:pt x="114" y="424"/>
                  </a:lnTo>
                  <a:lnTo>
                    <a:pt x="80" y="407"/>
                  </a:lnTo>
                  <a:lnTo>
                    <a:pt x="48" y="380"/>
                  </a:lnTo>
                  <a:lnTo>
                    <a:pt x="0" y="3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06" name="Freeform 58"/>
            <p:cNvSpPr>
              <a:spLocks/>
            </p:cNvSpPr>
            <p:nvPr/>
          </p:nvSpPr>
          <p:spPr bwMode="auto">
            <a:xfrm>
              <a:off x="1510" y="3417"/>
              <a:ext cx="212" cy="228"/>
            </a:xfrm>
            <a:custGeom>
              <a:avLst/>
              <a:gdLst>
                <a:gd name="T0" fmla="*/ 0 w 422"/>
                <a:gd name="T1" fmla="*/ 0 h 456"/>
                <a:gd name="T2" fmla="*/ 1 w 422"/>
                <a:gd name="T3" fmla="*/ 1 h 456"/>
                <a:gd name="T4" fmla="*/ 1 w 422"/>
                <a:gd name="T5" fmla="*/ 1 h 456"/>
                <a:gd name="T6" fmla="*/ 1 w 422"/>
                <a:gd name="T7" fmla="*/ 1 h 456"/>
                <a:gd name="T8" fmla="*/ 1 w 422"/>
                <a:gd name="T9" fmla="*/ 1 h 456"/>
                <a:gd name="T10" fmla="*/ 1 w 422"/>
                <a:gd name="T11" fmla="*/ 1 h 456"/>
                <a:gd name="T12" fmla="*/ 1 w 422"/>
                <a:gd name="T13" fmla="*/ 1 h 456"/>
                <a:gd name="T14" fmla="*/ 1 w 422"/>
                <a:gd name="T15" fmla="*/ 1 h 456"/>
                <a:gd name="T16" fmla="*/ 1 w 422"/>
                <a:gd name="T17" fmla="*/ 1 h 456"/>
                <a:gd name="T18" fmla="*/ 1 w 422"/>
                <a:gd name="T19" fmla="*/ 1 h 456"/>
                <a:gd name="T20" fmla="*/ 1 w 422"/>
                <a:gd name="T21" fmla="*/ 1 h 456"/>
                <a:gd name="T22" fmla="*/ 0 w 422"/>
                <a:gd name="T23" fmla="*/ 1 h 456"/>
                <a:gd name="T24" fmla="*/ 0 w 422"/>
                <a:gd name="T25" fmla="*/ 0 h 456"/>
                <a:gd name="T26" fmla="*/ 0 w 422"/>
                <a:gd name="T27" fmla="*/ 0 h 4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2"/>
                <a:gd name="T43" fmla="*/ 0 h 456"/>
                <a:gd name="T44" fmla="*/ 422 w 422"/>
                <a:gd name="T45" fmla="*/ 456 h 4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2" h="456">
                  <a:moveTo>
                    <a:pt x="0" y="0"/>
                  </a:moveTo>
                  <a:lnTo>
                    <a:pt x="209" y="108"/>
                  </a:lnTo>
                  <a:lnTo>
                    <a:pt x="354" y="298"/>
                  </a:lnTo>
                  <a:lnTo>
                    <a:pt x="422" y="321"/>
                  </a:lnTo>
                  <a:lnTo>
                    <a:pt x="380" y="351"/>
                  </a:lnTo>
                  <a:lnTo>
                    <a:pt x="356" y="348"/>
                  </a:lnTo>
                  <a:lnTo>
                    <a:pt x="369" y="437"/>
                  </a:lnTo>
                  <a:lnTo>
                    <a:pt x="342" y="456"/>
                  </a:lnTo>
                  <a:lnTo>
                    <a:pt x="356" y="429"/>
                  </a:lnTo>
                  <a:lnTo>
                    <a:pt x="335" y="334"/>
                  </a:lnTo>
                  <a:lnTo>
                    <a:pt x="190" y="129"/>
                  </a:lnTo>
                  <a:lnTo>
                    <a:pt x="0" y="1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07" name="Freeform 59"/>
            <p:cNvSpPr>
              <a:spLocks/>
            </p:cNvSpPr>
            <p:nvPr/>
          </p:nvSpPr>
          <p:spPr bwMode="auto">
            <a:xfrm>
              <a:off x="1465" y="3478"/>
              <a:ext cx="206" cy="179"/>
            </a:xfrm>
            <a:custGeom>
              <a:avLst/>
              <a:gdLst>
                <a:gd name="T0" fmla="*/ 1 w 412"/>
                <a:gd name="T1" fmla="*/ 0 h 360"/>
                <a:gd name="T2" fmla="*/ 1 w 412"/>
                <a:gd name="T3" fmla="*/ 0 h 360"/>
                <a:gd name="T4" fmla="*/ 1 w 412"/>
                <a:gd name="T5" fmla="*/ 0 h 360"/>
                <a:gd name="T6" fmla="*/ 1 w 412"/>
                <a:gd name="T7" fmla="*/ 0 h 360"/>
                <a:gd name="T8" fmla="*/ 1 w 412"/>
                <a:gd name="T9" fmla="*/ 0 h 360"/>
                <a:gd name="T10" fmla="*/ 1 w 412"/>
                <a:gd name="T11" fmla="*/ 0 h 360"/>
                <a:gd name="T12" fmla="*/ 1 w 412"/>
                <a:gd name="T13" fmla="*/ 0 h 360"/>
                <a:gd name="T14" fmla="*/ 1 w 412"/>
                <a:gd name="T15" fmla="*/ 0 h 360"/>
                <a:gd name="T16" fmla="*/ 1 w 412"/>
                <a:gd name="T17" fmla="*/ 0 h 360"/>
                <a:gd name="T18" fmla="*/ 1 w 412"/>
                <a:gd name="T19" fmla="*/ 0 h 360"/>
                <a:gd name="T20" fmla="*/ 1 w 412"/>
                <a:gd name="T21" fmla="*/ 0 h 360"/>
                <a:gd name="T22" fmla="*/ 1 w 412"/>
                <a:gd name="T23" fmla="*/ 0 h 360"/>
                <a:gd name="T24" fmla="*/ 0 w 412"/>
                <a:gd name="T25" fmla="*/ 0 h 360"/>
                <a:gd name="T26" fmla="*/ 1 w 412"/>
                <a:gd name="T27" fmla="*/ 0 h 360"/>
                <a:gd name="T28" fmla="*/ 1 w 412"/>
                <a:gd name="T29" fmla="*/ 0 h 360"/>
                <a:gd name="T30" fmla="*/ 1 w 412"/>
                <a:gd name="T31" fmla="*/ 0 h 360"/>
                <a:gd name="T32" fmla="*/ 1 w 412"/>
                <a:gd name="T33" fmla="*/ 0 h 360"/>
                <a:gd name="T34" fmla="*/ 1 w 412"/>
                <a:gd name="T35" fmla="*/ 0 h 360"/>
                <a:gd name="T36" fmla="*/ 1 w 412"/>
                <a:gd name="T37" fmla="*/ 0 h 360"/>
                <a:gd name="T38" fmla="*/ 1 w 412"/>
                <a:gd name="T39" fmla="*/ 0 h 360"/>
                <a:gd name="T40" fmla="*/ 1 w 412"/>
                <a:gd name="T41" fmla="*/ 0 h 360"/>
                <a:gd name="T42" fmla="*/ 1 w 412"/>
                <a:gd name="T43" fmla="*/ 0 h 360"/>
                <a:gd name="T44" fmla="*/ 1 w 412"/>
                <a:gd name="T45" fmla="*/ 0 h 3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2"/>
                <a:gd name="T70" fmla="*/ 0 h 360"/>
                <a:gd name="T71" fmla="*/ 412 w 412"/>
                <a:gd name="T72" fmla="*/ 360 h 36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2" h="360">
                  <a:moveTo>
                    <a:pt x="34" y="0"/>
                  </a:moveTo>
                  <a:lnTo>
                    <a:pt x="112" y="84"/>
                  </a:lnTo>
                  <a:lnTo>
                    <a:pt x="216" y="137"/>
                  </a:lnTo>
                  <a:lnTo>
                    <a:pt x="351" y="291"/>
                  </a:lnTo>
                  <a:lnTo>
                    <a:pt x="412" y="325"/>
                  </a:lnTo>
                  <a:lnTo>
                    <a:pt x="348" y="308"/>
                  </a:lnTo>
                  <a:lnTo>
                    <a:pt x="256" y="325"/>
                  </a:lnTo>
                  <a:lnTo>
                    <a:pt x="188" y="325"/>
                  </a:lnTo>
                  <a:lnTo>
                    <a:pt x="123" y="356"/>
                  </a:lnTo>
                  <a:lnTo>
                    <a:pt x="83" y="360"/>
                  </a:lnTo>
                  <a:lnTo>
                    <a:pt x="76" y="352"/>
                  </a:lnTo>
                  <a:lnTo>
                    <a:pt x="125" y="308"/>
                  </a:lnTo>
                  <a:lnTo>
                    <a:pt x="0" y="204"/>
                  </a:lnTo>
                  <a:lnTo>
                    <a:pt x="104" y="261"/>
                  </a:lnTo>
                  <a:lnTo>
                    <a:pt x="169" y="295"/>
                  </a:lnTo>
                  <a:lnTo>
                    <a:pt x="216" y="299"/>
                  </a:lnTo>
                  <a:lnTo>
                    <a:pt x="249" y="274"/>
                  </a:lnTo>
                  <a:lnTo>
                    <a:pt x="273" y="257"/>
                  </a:lnTo>
                  <a:lnTo>
                    <a:pt x="216" y="183"/>
                  </a:lnTo>
                  <a:lnTo>
                    <a:pt x="85" y="94"/>
                  </a:lnTo>
                  <a:lnTo>
                    <a:pt x="26" y="21"/>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08" name="Freeform 60"/>
            <p:cNvSpPr>
              <a:spLocks/>
            </p:cNvSpPr>
            <p:nvPr/>
          </p:nvSpPr>
          <p:spPr bwMode="auto">
            <a:xfrm>
              <a:off x="1041" y="3548"/>
              <a:ext cx="155" cy="32"/>
            </a:xfrm>
            <a:custGeom>
              <a:avLst/>
              <a:gdLst>
                <a:gd name="T0" fmla="*/ 1 w 310"/>
                <a:gd name="T1" fmla="*/ 0 h 65"/>
                <a:gd name="T2" fmla="*/ 1 w 310"/>
                <a:gd name="T3" fmla="*/ 0 h 65"/>
                <a:gd name="T4" fmla="*/ 1 w 310"/>
                <a:gd name="T5" fmla="*/ 0 h 65"/>
                <a:gd name="T6" fmla="*/ 1 w 310"/>
                <a:gd name="T7" fmla="*/ 0 h 65"/>
                <a:gd name="T8" fmla="*/ 1 w 310"/>
                <a:gd name="T9" fmla="*/ 0 h 65"/>
                <a:gd name="T10" fmla="*/ 1 w 310"/>
                <a:gd name="T11" fmla="*/ 0 h 65"/>
                <a:gd name="T12" fmla="*/ 1 w 310"/>
                <a:gd name="T13" fmla="*/ 0 h 65"/>
                <a:gd name="T14" fmla="*/ 1 w 310"/>
                <a:gd name="T15" fmla="*/ 0 h 65"/>
                <a:gd name="T16" fmla="*/ 1 w 310"/>
                <a:gd name="T17" fmla="*/ 0 h 65"/>
                <a:gd name="T18" fmla="*/ 0 w 310"/>
                <a:gd name="T19" fmla="*/ 0 h 65"/>
                <a:gd name="T20" fmla="*/ 1 w 310"/>
                <a:gd name="T21" fmla="*/ 0 h 65"/>
                <a:gd name="T22" fmla="*/ 1 w 310"/>
                <a:gd name="T23" fmla="*/ 0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0"/>
                <a:gd name="T37" fmla="*/ 0 h 65"/>
                <a:gd name="T38" fmla="*/ 310 w 310"/>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0" h="65">
                  <a:moveTo>
                    <a:pt x="47" y="0"/>
                  </a:moveTo>
                  <a:lnTo>
                    <a:pt x="95" y="34"/>
                  </a:lnTo>
                  <a:lnTo>
                    <a:pt x="148" y="51"/>
                  </a:lnTo>
                  <a:lnTo>
                    <a:pt x="209" y="51"/>
                  </a:lnTo>
                  <a:lnTo>
                    <a:pt x="260" y="29"/>
                  </a:lnTo>
                  <a:lnTo>
                    <a:pt x="310" y="34"/>
                  </a:lnTo>
                  <a:lnTo>
                    <a:pt x="239" y="63"/>
                  </a:lnTo>
                  <a:lnTo>
                    <a:pt x="175" y="65"/>
                  </a:lnTo>
                  <a:lnTo>
                    <a:pt x="104" y="55"/>
                  </a:lnTo>
                  <a:lnTo>
                    <a:pt x="0" y="8"/>
                  </a:lnTo>
                  <a:lnTo>
                    <a:pt x="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09" name="Freeform 61"/>
            <p:cNvSpPr>
              <a:spLocks/>
            </p:cNvSpPr>
            <p:nvPr/>
          </p:nvSpPr>
          <p:spPr bwMode="auto">
            <a:xfrm>
              <a:off x="1691" y="3576"/>
              <a:ext cx="56" cy="62"/>
            </a:xfrm>
            <a:custGeom>
              <a:avLst/>
              <a:gdLst>
                <a:gd name="T0" fmla="*/ 1 w 112"/>
                <a:gd name="T1" fmla="*/ 0 h 126"/>
                <a:gd name="T2" fmla="*/ 1 w 112"/>
                <a:gd name="T3" fmla="*/ 0 h 126"/>
                <a:gd name="T4" fmla="*/ 1 w 112"/>
                <a:gd name="T5" fmla="*/ 0 h 126"/>
                <a:gd name="T6" fmla="*/ 0 w 112"/>
                <a:gd name="T7" fmla="*/ 0 h 126"/>
                <a:gd name="T8" fmla="*/ 1 w 112"/>
                <a:gd name="T9" fmla="*/ 0 h 126"/>
                <a:gd name="T10" fmla="*/ 1 w 112"/>
                <a:gd name="T11" fmla="*/ 0 h 126"/>
                <a:gd name="T12" fmla="*/ 1 w 112"/>
                <a:gd name="T13" fmla="*/ 0 h 126"/>
                <a:gd name="T14" fmla="*/ 1 w 112"/>
                <a:gd name="T15" fmla="*/ 0 h 126"/>
                <a:gd name="T16" fmla="*/ 1 w 112"/>
                <a:gd name="T17" fmla="*/ 0 h 126"/>
                <a:gd name="T18" fmla="*/ 1 w 112"/>
                <a:gd name="T19" fmla="*/ 0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2"/>
                <a:gd name="T31" fmla="*/ 0 h 126"/>
                <a:gd name="T32" fmla="*/ 112 w 112"/>
                <a:gd name="T33" fmla="*/ 126 h 1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2" h="126">
                  <a:moveTo>
                    <a:pt x="71" y="0"/>
                  </a:moveTo>
                  <a:lnTo>
                    <a:pt x="112" y="126"/>
                  </a:lnTo>
                  <a:lnTo>
                    <a:pt x="29" y="55"/>
                  </a:lnTo>
                  <a:lnTo>
                    <a:pt x="0" y="17"/>
                  </a:lnTo>
                  <a:lnTo>
                    <a:pt x="27" y="19"/>
                  </a:lnTo>
                  <a:lnTo>
                    <a:pt x="48" y="55"/>
                  </a:lnTo>
                  <a:lnTo>
                    <a:pt x="95" y="103"/>
                  </a:lnTo>
                  <a:lnTo>
                    <a:pt x="52" y="10"/>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10" name="Freeform 62"/>
            <p:cNvSpPr>
              <a:spLocks/>
            </p:cNvSpPr>
            <p:nvPr/>
          </p:nvSpPr>
          <p:spPr bwMode="auto">
            <a:xfrm>
              <a:off x="2136" y="2509"/>
              <a:ext cx="94" cy="94"/>
            </a:xfrm>
            <a:custGeom>
              <a:avLst/>
              <a:gdLst>
                <a:gd name="T0" fmla="*/ 1 w 188"/>
                <a:gd name="T1" fmla="*/ 0 h 189"/>
                <a:gd name="T2" fmla="*/ 1 w 188"/>
                <a:gd name="T3" fmla="*/ 0 h 189"/>
                <a:gd name="T4" fmla="*/ 1 w 188"/>
                <a:gd name="T5" fmla="*/ 0 h 189"/>
                <a:gd name="T6" fmla="*/ 1 w 188"/>
                <a:gd name="T7" fmla="*/ 0 h 189"/>
                <a:gd name="T8" fmla="*/ 1 w 188"/>
                <a:gd name="T9" fmla="*/ 0 h 189"/>
                <a:gd name="T10" fmla="*/ 1 w 188"/>
                <a:gd name="T11" fmla="*/ 0 h 189"/>
                <a:gd name="T12" fmla="*/ 1 w 188"/>
                <a:gd name="T13" fmla="*/ 0 h 189"/>
                <a:gd name="T14" fmla="*/ 0 w 188"/>
                <a:gd name="T15" fmla="*/ 0 h 189"/>
                <a:gd name="T16" fmla="*/ 0 w 188"/>
                <a:gd name="T17" fmla="*/ 0 h 189"/>
                <a:gd name="T18" fmla="*/ 1 w 188"/>
                <a:gd name="T19" fmla="*/ 0 h 189"/>
                <a:gd name="T20" fmla="*/ 1 w 188"/>
                <a:gd name="T21" fmla="*/ 0 h 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8"/>
                <a:gd name="T34" fmla="*/ 0 h 189"/>
                <a:gd name="T35" fmla="*/ 188 w 188"/>
                <a:gd name="T36" fmla="*/ 189 h 1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8" h="189">
                  <a:moveTo>
                    <a:pt x="53" y="189"/>
                  </a:moveTo>
                  <a:lnTo>
                    <a:pt x="158" y="130"/>
                  </a:lnTo>
                  <a:lnTo>
                    <a:pt x="188" y="96"/>
                  </a:lnTo>
                  <a:lnTo>
                    <a:pt x="120" y="0"/>
                  </a:lnTo>
                  <a:lnTo>
                    <a:pt x="76" y="25"/>
                  </a:lnTo>
                  <a:lnTo>
                    <a:pt x="87" y="96"/>
                  </a:lnTo>
                  <a:lnTo>
                    <a:pt x="70" y="113"/>
                  </a:lnTo>
                  <a:lnTo>
                    <a:pt x="0" y="118"/>
                  </a:lnTo>
                  <a:lnTo>
                    <a:pt x="0" y="185"/>
                  </a:lnTo>
                  <a:lnTo>
                    <a:pt x="53" y="1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11" name="Freeform 63"/>
            <p:cNvSpPr>
              <a:spLocks/>
            </p:cNvSpPr>
            <p:nvPr/>
          </p:nvSpPr>
          <p:spPr bwMode="auto">
            <a:xfrm>
              <a:off x="1723" y="3520"/>
              <a:ext cx="1139" cy="73"/>
            </a:xfrm>
            <a:custGeom>
              <a:avLst/>
              <a:gdLst>
                <a:gd name="T0" fmla="*/ 1 w 2278"/>
                <a:gd name="T1" fmla="*/ 1 h 146"/>
                <a:gd name="T2" fmla="*/ 1 w 2278"/>
                <a:gd name="T3" fmla="*/ 1 h 146"/>
                <a:gd name="T4" fmla="*/ 1 w 2278"/>
                <a:gd name="T5" fmla="*/ 1 h 146"/>
                <a:gd name="T6" fmla="*/ 1 w 2278"/>
                <a:gd name="T7" fmla="*/ 1 h 146"/>
                <a:gd name="T8" fmla="*/ 1 w 2278"/>
                <a:gd name="T9" fmla="*/ 0 h 146"/>
                <a:gd name="T10" fmla="*/ 0 w 2278"/>
                <a:gd name="T11" fmla="*/ 0 h 146"/>
                <a:gd name="T12" fmla="*/ 1 w 2278"/>
                <a:gd name="T13" fmla="*/ 1 h 146"/>
                <a:gd name="T14" fmla="*/ 1 w 2278"/>
                <a:gd name="T15" fmla="*/ 1 h 146"/>
                <a:gd name="T16" fmla="*/ 0 60000 65536"/>
                <a:gd name="T17" fmla="*/ 0 60000 65536"/>
                <a:gd name="T18" fmla="*/ 0 60000 65536"/>
                <a:gd name="T19" fmla="*/ 0 60000 65536"/>
                <a:gd name="T20" fmla="*/ 0 60000 65536"/>
                <a:gd name="T21" fmla="*/ 0 60000 65536"/>
                <a:gd name="T22" fmla="*/ 0 60000 65536"/>
                <a:gd name="T23" fmla="*/ 0 60000 65536"/>
                <a:gd name="T24" fmla="*/ 0 w 2278"/>
                <a:gd name="T25" fmla="*/ 0 h 146"/>
                <a:gd name="T26" fmla="*/ 2278 w 2278"/>
                <a:gd name="T27" fmla="*/ 146 h 1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78" h="146">
                  <a:moveTo>
                    <a:pt x="9" y="67"/>
                  </a:moveTo>
                  <a:lnTo>
                    <a:pt x="686" y="38"/>
                  </a:lnTo>
                  <a:lnTo>
                    <a:pt x="2278" y="146"/>
                  </a:lnTo>
                  <a:lnTo>
                    <a:pt x="1850" y="38"/>
                  </a:lnTo>
                  <a:lnTo>
                    <a:pt x="2044" y="0"/>
                  </a:lnTo>
                  <a:lnTo>
                    <a:pt x="0" y="0"/>
                  </a:lnTo>
                  <a:lnTo>
                    <a:pt x="9"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12" name="Freeform 64"/>
            <p:cNvSpPr>
              <a:spLocks/>
            </p:cNvSpPr>
            <p:nvPr/>
          </p:nvSpPr>
          <p:spPr bwMode="auto">
            <a:xfrm>
              <a:off x="576" y="3520"/>
              <a:ext cx="755" cy="94"/>
            </a:xfrm>
            <a:custGeom>
              <a:avLst/>
              <a:gdLst>
                <a:gd name="T0" fmla="*/ 1 w 1510"/>
                <a:gd name="T1" fmla="*/ 0 h 188"/>
                <a:gd name="T2" fmla="*/ 0 w 1510"/>
                <a:gd name="T3" fmla="*/ 0 h 188"/>
                <a:gd name="T4" fmla="*/ 1 w 1510"/>
                <a:gd name="T5" fmla="*/ 1 h 188"/>
                <a:gd name="T6" fmla="*/ 1 w 1510"/>
                <a:gd name="T7" fmla="*/ 1 h 188"/>
                <a:gd name="T8" fmla="*/ 1 w 1510"/>
                <a:gd name="T9" fmla="*/ 1 h 188"/>
                <a:gd name="T10" fmla="*/ 1 w 1510"/>
                <a:gd name="T11" fmla="*/ 1 h 188"/>
                <a:gd name="T12" fmla="*/ 1 w 1510"/>
                <a:gd name="T13" fmla="*/ 1 h 188"/>
                <a:gd name="T14" fmla="*/ 1 w 1510"/>
                <a:gd name="T15" fmla="*/ 1 h 188"/>
                <a:gd name="T16" fmla="*/ 1 w 1510"/>
                <a:gd name="T17" fmla="*/ 1 h 188"/>
                <a:gd name="T18" fmla="*/ 1 w 1510"/>
                <a:gd name="T19" fmla="*/ 1 h 188"/>
                <a:gd name="T20" fmla="*/ 1 w 1510"/>
                <a:gd name="T21" fmla="*/ 1 h 188"/>
                <a:gd name="T22" fmla="*/ 1 w 1510"/>
                <a:gd name="T23" fmla="*/ 1 h 188"/>
                <a:gd name="T24" fmla="*/ 1 w 1510"/>
                <a:gd name="T25" fmla="*/ 1 h 188"/>
                <a:gd name="T26" fmla="*/ 1 w 1510"/>
                <a:gd name="T27" fmla="*/ 1 h 188"/>
                <a:gd name="T28" fmla="*/ 1 w 1510"/>
                <a:gd name="T29" fmla="*/ 1 h 188"/>
                <a:gd name="T30" fmla="*/ 1 w 1510"/>
                <a:gd name="T31" fmla="*/ 1 h 188"/>
                <a:gd name="T32" fmla="*/ 1 w 1510"/>
                <a:gd name="T33" fmla="*/ 0 h 188"/>
                <a:gd name="T34" fmla="*/ 1 w 1510"/>
                <a:gd name="T35" fmla="*/ 0 h 188"/>
                <a:gd name="T36" fmla="*/ 1 w 1510"/>
                <a:gd name="T37" fmla="*/ 0 h 1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10"/>
                <a:gd name="T58" fmla="*/ 0 h 188"/>
                <a:gd name="T59" fmla="*/ 1510 w 1510"/>
                <a:gd name="T60" fmla="*/ 188 h 1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10" h="188">
                  <a:moveTo>
                    <a:pt x="414" y="0"/>
                  </a:moveTo>
                  <a:lnTo>
                    <a:pt x="0" y="0"/>
                  </a:lnTo>
                  <a:lnTo>
                    <a:pt x="371" y="63"/>
                  </a:lnTo>
                  <a:lnTo>
                    <a:pt x="603" y="122"/>
                  </a:lnTo>
                  <a:lnTo>
                    <a:pt x="837" y="122"/>
                  </a:lnTo>
                  <a:lnTo>
                    <a:pt x="1114" y="160"/>
                  </a:lnTo>
                  <a:lnTo>
                    <a:pt x="1280" y="148"/>
                  </a:lnTo>
                  <a:lnTo>
                    <a:pt x="1510" y="188"/>
                  </a:lnTo>
                  <a:lnTo>
                    <a:pt x="1348" y="101"/>
                  </a:lnTo>
                  <a:lnTo>
                    <a:pt x="1190" y="86"/>
                  </a:lnTo>
                  <a:lnTo>
                    <a:pt x="1169" y="120"/>
                  </a:lnTo>
                  <a:lnTo>
                    <a:pt x="1057" y="112"/>
                  </a:lnTo>
                  <a:lnTo>
                    <a:pt x="886" y="46"/>
                  </a:lnTo>
                  <a:lnTo>
                    <a:pt x="730" y="30"/>
                  </a:lnTo>
                  <a:lnTo>
                    <a:pt x="719" y="55"/>
                  </a:lnTo>
                  <a:lnTo>
                    <a:pt x="667" y="82"/>
                  </a:lnTo>
                  <a:lnTo>
                    <a:pt x="580" y="0"/>
                  </a:lnTo>
                  <a:lnTo>
                    <a:pt x="4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13" name="Freeform 65"/>
            <p:cNvSpPr>
              <a:spLocks/>
            </p:cNvSpPr>
            <p:nvPr/>
          </p:nvSpPr>
          <p:spPr bwMode="auto">
            <a:xfrm>
              <a:off x="1346" y="3562"/>
              <a:ext cx="1256" cy="332"/>
            </a:xfrm>
            <a:custGeom>
              <a:avLst/>
              <a:gdLst>
                <a:gd name="T0" fmla="*/ 1 w 2512"/>
                <a:gd name="T1" fmla="*/ 1 h 663"/>
                <a:gd name="T2" fmla="*/ 0 w 2512"/>
                <a:gd name="T3" fmla="*/ 1 h 663"/>
                <a:gd name="T4" fmla="*/ 1 w 2512"/>
                <a:gd name="T5" fmla="*/ 1 h 663"/>
                <a:gd name="T6" fmla="*/ 1 w 2512"/>
                <a:gd name="T7" fmla="*/ 1 h 663"/>
                <a:gd name="T8" fmla="*/ 1 w 2512"/>
                <a:gd name="T9" fmla="*/ 1 h 663"/>
                <a:gd name="T10" fmla="*/ 1 w 2512"/>
                <a:gd name="T11" fmla="*/ 1 h 663"/>
                <a:gd name="T12" fmla="*/ 1 w 2512"/>
                <a:gd name="T13" fmla="*/ 1 h 663"/>
                <a:gd name="T14" fmla="*/ 1 w 2512"/>
                <a:gd name="T15" fmla="*/ 1 h 663"/>
                <a:gd name="T16" fmla="*/ 1 w 2512"/>
                <a:gd name="T17" fmla="*/ 1 h 663"/>
                <a:gd name="T18" fmla="*/ 1 w 2512"/>
                <a:gd name="T19" fmla="*/ 0 h 663"/>
                <a:gd name="T20" fmla="*/ 1 w 2512"/>
                <a:gd name="T21" fmla="*/ 1 h 663"/>
                <a:gd name="T22" fmla="*/ 1 w 2512"/>
                <a:gd name="T23" fmla="*/ 1 h 663"/>
                <a:gd name="T24" fmla="*/ 1 w 2512"/>
                <a:gd name="T25" fmla="*/ 1 h 663"/>
                <a:gd name="T26" fmla="*/ 1 w 2512"/>
                <a:gd name="T27" fmla="*/ 1 h 663"/>
                <a:gd name="T28" fmla="*/ 1 w 2512"/>
                <a:gd name="T29" fmla="*/ 1 h 663"/>
                <a:gd name="T30" fmla="*/ 1 w 2512"/>
                <a:gd name="T31" fmla="*/ 1 h 663"/>
                <a:gd name="T32" fmla="*/ 1 w 2512"/>
                <a:gd name="T33" fmla="*/ 1 h 663"/>
                <a:gd name="T34" fmla="*/ 1 w 2512"/>
                <a:gd name="T35" fmla="*/ 1 h 663"/>
                <a:gd name="T36" fmla="*/ 1 w 2512"/>
                <a:gd name="T37" fmla="*/ 1 h 663"/>
                <a:gd name="T38" fmla="*/ 1 w 2512"/>
                <a:gd name="T39" fmla="*/ 1 h 663"/>
                <a:gd name="T40" fmla="*/ 1 w 2512"/>
                <a:gd name="T41" fmla="*/ 1 h 663"/>
                <a:gd name="T42" fmla="*/ 1 w 2512"/>
                <a:gd name="T43" fmla="*/ 1 h 663"/>
                <a:gd name="T44" fmla="*/ 1 w 2512"/>
                <a:gd name="T45" fmla="*/ 1 h 663"/>
                <a:gd name="T46" fmla="*/ 1 w 2512"/>
                <a:gd name="T47" fmla="*/ 1 h 6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12"/>
                <a:gd name="T73" fmla="*/ 0 h 663"/>
                <a:gd name="T74" fmla="*/ 2512 w 2512"/>
                <a:gd name="T75" fmla="*/ 663 h 6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12" h="663">
                  <a:moveTo>
                    <a:pt x="103" y="165"/>
                  </a:moveTo>
                  <a:lnTo>
                    <a:pt x="0" y="173"/>
                  </a:lnTo>
                  <a:lnTo>
                    <a:pt x="198" y="264"/>
                  </a:lnTo>
                  <a:lnTo>
                    <a:pt x="761" y="593"/>
                  </a:lnTo>
                  <a:lnTo>
                    <a:pt x="909" y="663"/>
                  </a:lnTo>
                  <a:lnTo>
                    <a:pt x="1272" y="593"/>
                  </a:lnTo>
                  <a:lnTo>
                    <a:pt x="2217" y="456"/>
                  </a:lnTo>
                  <a:lnTo>
                    <a:pt x="2512" y="416"/>
                  </a:lnTo>
                  <a:lnTo>
                    <a:pt x="2067" y="228"/>
                  </a:lnTo>
                  <a:lnTo>
                    <a:pt x="1441" y="0"/>
                  </a:lnTo>
                  <a:lnTo>
                    <a:pt x="1059" y="51"/>
                  </a:lnTo>
                  <a:lnTo>
                    <a:pt x="681" y="102"/>
                  </a:lnTo>
                  <a:lnTo>
                    <a:pt x="681" y="121"/>
                  </a:lnTo>
                  <a:lnTo>
                    <a:pt x="745" y="102"/>
                  </a:lnTo>
                  <a:lnTo>
                    <a:pt x="791" y="146"/>
                  </a:lnTo>
                  <a:lnTo>
                    <a:pt x="780" y="102"/>
                  </a:lnTo>
                  <a:lnTo>
                    <a:pt x="1449" y="15"/>
                  </a:lnTo>
                  <a:lnTo>
                    <a:pt x="2394" y="397"/>
                  </a:lnTo>
                  <a:lnTo>
                    <a:pt x="2071" y="437"/>
                  </a:lnTo>
                  <a:lnTo>
                    <a:pt x="1320" y="549"/>
                  </a:lnTo>
                  <a:lnTo>
                    <a:pt x="886" y="631"/>
                  </a:lnTo>
                  <a:lnTo>
                    <a:pt x="120" y="182"/>
                  </a:lnTo>
                  <a:lnTo>
                    <a:pt x="103" y="1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1749" name="Text Box 66"/>
          <p:cNvSpPr txBox="1">
            <a:spLocks noChangeArrowheads="1"/>
          </p:cNvSpPr>
          <p:nvPr/>
        </p:nvSpPr>
        <p:spPr bwMode="auto">
          <a:xfrm>
            <a:off x="7608888" y="4652963"/>
            <a:ext cx="508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4800">
                <a:latin typeface="Algerian" panose="04020705040A02060702" pitchFamily="82" charset="0"/>
              </a:rPr>
              <a:t>?</a:t>
            </a:r>
            <a:endParaRPr lang="sq-AL" altLang="en-US" sz="4800">
              <a:latin typeface="Algerian" panose="04020705040A02060702" pitchFamily="82" charset="0"/>
            </a:endParaRPr>
          </a:p>
        </p:txBody>
      </p:sp>
      <p:sp>
        <p:nvSpPr>
          <p:cNvPr id="70" name="Rectangular Callout 69"/>
          <p:cNvSpPr/>
          <p:nvPr/>
        </p:nvSpPr>
        <p:spPr>
          <a:xfrm>
            <a:off x="5591175" y="3933825"/>
            <a:ext cx="4681538" cy="719138"/>
          </a:xfrm>
          <a:prstGeom prst="wedgeRectCallout">
            <a:avLst>
              <a:gd name="adj1" fmla="val -53316"/>
              <a:gd name="adj2" fmla="val 80335"/>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sq-AL" b="1" i="1" dirty="0"/>
              <a:t>Si </a:t>
            </a:r>
            <a:r>
              <a:rPr lang="sq-AL" b="1" i="1" dirty="0">
                <a:solidFill>
                  <a:schemeClr val="tx1"/>
                </a:solidFill>
              </a:rPr>
              <a:t>mund të bëhet Bilanci dokument dinamik?</a:t>
            </a:r>
          </a:p>
        </p:txBody>
      </p:sp>
      <p:sp>
        <p:nvSpPr>
          <p:cNvPr id="31751" name="Rectangle 2"/>
          <p:cNvSpPr>
            <a:spLocks noGrp="1" noChangeArrowheads="1"/>
          </p:cNvSpPr>
          <p:nvPr>
            <p:ph type="title"/>
          </p:nvPr>
        </p:nvSpPr>
        <p:spPr>
          <a:xfrm>
            <a:off x="838200" y="365126"/>
            <a:ext cx="10515600" cy="497754"/>
          </a:xfrm>
        </p:spPr>
        <p:txBody>
          <a:bodyPr>
            <a:normAutofit fontScale="90000"/>
          </a:bodyPr>
          <a:lstStyle/>
          <a:p>
            <a:pPr eaLnBrk="1" hangingPunct="1"/>
            <a:r>
              <a:rPr lang="en-US" altLang="en-US" sz="3200" dirty="0">
                <a:latin typeface="Times New Roman" panose="02020603050405020304" pitchFamily="18" charset="0"/>
                <a:cs typeface="Times New Roman" panose="02020603050405020304" pitchFamily="18" charset="0"/>
              </a:rPr>
              <a:t>L</a:t>
            </a:r>
            <a:r>
              <a:rPr lang="sq-AL" altLang="en-US" sz="3200" dirty="0">
                <a:latin typeface="Times New Roman" panose="02020603050405020304" pitchFamily="18" charset="0"/>
                <a:cs typeface="Times New Roman" panose="02020603050405020304" pitchFamily="18" charset="0"/>
              </a:rPr>
              <a:t>ibra</a:t>
            </a:r>
            <a:r>
              <a:rPr lang="en-US" altLang="en-US" sz="3200" dirty="0">
                <a:latin typeface="Times New Roman" panose="02020603050405020304" pitchFamily="18" charset="0"/>
                <a:cs typeface="Times New Roman" panose="02020603050405020304" pitchFamily="18" charset="0"/>
              </a:rPr>
              <a:t>t </a:t>
            </a:r>
            <a:r>
              <a:rPr lang="sq-AL" altLang="en-US" sz="3200" dirty="0">
                <a:latin typeface="Times New Roman" panose="02020603050405020304" pitchFamily="18" charset="0"/>
                <a:cs typeface="Times New Roman" panose="02020603050405020304" pitchFamily="18" charset="0"/>
              </a:rPr>
              <a:t>kryesor</a:t>
            </a:r>
            <a:r>
              <a:rPr lang="en-US" altLang="en-US" sz="3200" dirty="0">
                <a:latin typeface="Times New Roman" panose="02020603050405020304" pitchFamily="18" charset="0"/>
                <a:cs typeface="Times New Roman" panose="02020603050405020304" pitchFamily="18" charset="0"/>
              </a:rPr>
              <a:t>ë</a:t>
            </a:r>
            <a:r>
              <a:rPr lang="sq-AL" altLang="en-US" sz="3200" dirty="0">
                <a:latin typeface="Times New Roman" panose="02020603050405020304" pitchFamily="18" charset="0"/>
                <a:cs typeface="Times New Roman" panose="02020603050405020304" pitchFamily="18" charset="0"/>
              </a:rPr>
              <a:t> dhe bilanci</a:t>
            </a:r>
            <a:r>
              <a:rPr lang="en-US" altLang="en-US" sz="3200" dirty="0">
                <a:latin typeface="Times New Roman" panose="02020603050405020304" pitchFamily="18" charset="0"/>
                <a:cs typeface="Times New Roman" panose="02020603050405020304" pitchFamily="18" charset="0"/>
              </a:rPr>
              <a:t> - </a:t>
            </a:r>
            <a:r>
              <a:rPr lang="sq-AL" altLang="en-US" sz="3200" dirty="0">
                <a:latin typeface="Times New Roman" panose="02020603050405020304" pitchFamily="18" charset="0"/>
                <a:cs typeface="Times New Roman" panose="02020603050405020304" pitchFamily="18" charset="0"/>
              </a:rPr>
              <a:t>kuadër informativ</a:t>
            </a:r>
            <a:r>
              <a:rPr lang="en-US" altLang="en-US" sz="3200" dirty="0">
                <a:latin typeface="Times New Roman" panose="02020603050405020304" pitchFamily="18" charset="0"/>
                <a:cs typeface="Times New Roman" panose="02020603050405020304" pitchFamily="18" charset="0"/>
              </a:rPr>
              <a:t> </a:t>
            </a:r>
            <a:endParaRPr lang="sq-AL"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66928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title"/>
          </p:nvPr>
        </p:nvSpPr>
        <p:spPr>
          <a:xfrm>
            <a:off x="838200" y="365126"/>
            <a:ext cx="10515600" cy="558800"/>
          </a:xfrm>
        </p:spPr>
        <p:txBody>
          <a:bodyPr>
            <a:normAutofit/>
          </a:bodyPr>
          <a:lstStyle/>
          <a:p>
            <a:pPr eaLnBrk="1" hangingPunct="1"/>
            <a:r>
              <a:rPr lang="en-US" altLang="en-US" sz="3200" dirty="0">
                <a:latin typeface="Times New Roman" panose="02020603050405020304" pitchFamily="18" charset="0"/>
                <a:cs typeface="Times New Roman" panose="02020603050405020304" pitchFamily="18" charset="0"/>
              </a:rPr>
              <a:t>Forma e L</a:t>
            </a:r>
            <a:r>
              <a:rPr lang="sq-AL" altLang="en-US" sz="3200" dirty="0">
                <a:latin typeface="Times New Roman" panose="02020603050405020304" pitchFamily="18" charset="0"/>
                <a:cs typeface="Times New Roman" panose="02020603050405020304" pitchFamily="18" charset="0"/>
              </a:rPr>
              <a:t>ibr</a:t>
            </a:r>
            <a:r>
              <a:rPr lang="en-US" altLang="en-US" sz="3200" dirty="0">
                <a:latin typeface="Times New Roman" panose="02020603050405020304" pitchFamily="18" charset="0"/>
                <a:cs typeface="Times New Roman" panose="02020603050405020304" pitchFamily="18" charset="0"/>
              </a:rPr>
              <a:t>it</a:t>
            </a:r>
            <a:r>
              <a:rPr lang="sq-AL" altLang="en-US" sz="3200" dirty="0">
                <a:latin typeface="Times New Roman" panose="02020603050405020304" pitchFamily="18" charset="0"/>
                <a:cs typeface="Times New Roman" panose="02020603050405020304" pitchFamily="18" charset="0"/>
              </a:rPr>
              <a:t> kryesor</a:t>
            </a:r>
            <a:endParaRPr lang="en-US" altLang="en-US" sz="3200" dirty="0">
              <a:latin typeface="Times New Roman" panose="02020603050405020304" pitchFamily="18" charset="0"/>
              <a:cs typeface="Times New Roman" panose="02020603050405020304" pitchFamily="18" charset="0"/>
            </a:endParaRPr>
          </a:p>
        </p:txBody>
      </p:sp>
      <p:sp>
        <p:nvSpPr>
          <p:cNvPr id="3277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E1E3DDE-E5B1-4FAD-9B0E-7A025617E88D}" type="slidenum">
              <a:rPr lang="en-US" altLang="en-US" sz="1200">
                <a:solidFill>
                  <a:srgbClr val="898989"/>
                </a:solidFill>
                <a:latin typeface="Times New Roman" panose="02020603050405020304" pitchFamily="18" charset="0"/>
              </a:rPr>
              <a:pPr>
                <a:spcBef>
                  <a:spcPct val="0"/>
                </a:spcBef>
                <a:buFontTx/>
                <a:buNone/>
              </a:pPr>
              <a:t>37</a:t>
            </a:fld>
            <a:endParaRPr lang="en-US" altLang="en-US" sz="1200">
              <a:solidFill>
                <a:srgbClr val="898989"/>
              </a:solidFill>
              <a:latin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246573312"/>
              </p:ext>
            </p:extLst>
          </p:nvPr>
        </p:nvGraphicFramePr>
        <p:xfrm>
          <a:off x="552450" y="1131888"/>
          <a:ext cx="10801350" cy="5040312"/>
        </p:xfrm>
        <a:graphic>
          <a:graphicData uri="http://schemas.openxmlformats.org/presentationml/2006/ole">
            <mc:AlternateContent xmlns:mc="http://schemas.openxmlformats.org/markup-compatibility/2006">
              <mc:Choice xmlns:v="urn:schemas-microsoft-com:vml" Requires="v">
                <p:oleObj name="Worksheet" r:id="rId2" imgW="6019729" imgH="3177564" progId="Excel.Sheet.12">
                  <p:embed/>
                </p:oleObj>
              </mc:Choice>
              <mc:Fallback>
                <p:oleObj name="Worksheet" r:id="rId2" imgW="6019729" imgH="3177564" progId="Excel.Sheet.12">
                  <p:embed/>
                  <p:pic>
                    <p:nvPicPr>
                      <p:cNvPr id="0" name=""/>
                      <p:cNvPicPr/>
                      <p:nvPr/>
                    </p:nvPicPr>
                    <p:blipFill>
                      <a:blip r:embed="rId3"/>
                      <a:stretch>
                        <a:fillRect/>
                      </a:stretch>
                    </p:blipFill>
                    <p:spPr>
                      <a:xfrm>
                        <a:off x="552450" y="1131888"/>
                        <a:ext cx="10801350" cy="5040312"/>
                      </a:xfrm>
                      <a:prstGeom prst="rect">
                        <a:avLst/>
                      </a:prstGeom>
                    </p:spPr>
                  </p:pic>
                </p:oleObj>
              </mc:Fallback>
            </mc:AlternateContent>
          </a:graphicData>
        </a:graphic>
      </p:graphicFrame>
    </p:spTree>
    <p:extLst>
      <p:ext uri="{BB962C8B-B14F-4D97-AF65-F5344CB8AC3E}">
        <p14:creationId xmlns:p14="http://schemas.microsoft.com/office/powerpoint/2010/main" val="174058755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374" y="854076"/>
            <a:ext cx="11363325" cy="1098550"/>
          </a:xfrm>
        </p:spPr>
        <p:txBody>
          <a:bodyPr>
            <a:normAutofit/>
          </a:bodyPr>
          <a:lstStyle/>
          <a:p>
            <a:pPr marL="0" marR="0" indent="0" algn="just">
              <a:lnSpc>
                <a:spcPct val="115000"/>
              </a:lnSpc>
              <a:spcBef>
                <a:spcPts val="0"/>
              </a:spcBef>
              <a:spcAft>
                <a:spcPts val="0"/>
              </a:spcAft>
              <a:buNone/>
            </a:pPr>
            <a:r>
              <a:rPr lang="sq-AL" dirty="0">
                <a:latin typeface="Times New Roman" panose="02020603050405020304" pitchFamily="18" charset="0"/>
                <a:ea typeface="Calibri" panose="020F0502020204030204" pitchFamily="34" charset="0"/>
                <a:cs typeface="Times New Roman" panose="02020603050405020304" pitchFamily="18" charset="0"/>
              </a:rPr>
              <a:t>Një formë e paraqitjes së qarkullimit debitor dhe kreditor, totalin e qarkullimit debitor dhe kreditor si dhe balanca (saldo) e llogarisë (libri) sintetik - Paraja.</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4410AFA-09DF-4915-A532-0D1AD02D7E59}" type="slidenum">
              <a:rPr lang="en-US" smtClean="0"/>
              <a:t>38</a:t>
            </a:fld>
            <a:endParaRPr lang="en-US"/>
          </a:p>
        </p:txBody>
      </p:sp>
      <p:sp>
        <p:nvSpPr>
          <p:cNvPr id="5" name="Rectangle 3"/>
          <p:cNvSpPr>
            <a:spLocks noGrp="1" noChangeArrowheads="1"/>
          </p:cNvSpPr>
          <p:nvPr>
            <p:ph type="title"/>
          </p:nvPr>
        </p:nvSpPr>
        <p:spPr>
          <a:xfrm>
            <a:off x="676275" y="165101"/>
            <a:ext cx="10515600" cy="558800"/>
          </a:xfrm>
        </p:spPr>
        <p:txBody>
          <a:bodyPr>
            <a:normAutofit/>
          </a:bodyPr>
          <a:lstStyle/>
          <a:p>
            <a:pPr eaLnBrk="1" hangingPunct="1"/>
            <a:r>
              <a:rPr lang="en-US" altLang="en-US" sz="3200" dirty="0">
                <a:latin typeface="Times New Roman" panose="02020603050405020304" pitchFamily="18" charset="0"/>
                <a:cs typeface="Times New Roman" panose="02020603050405020304" pitchFamily="18" charset="0"/>
              </a:rPr>
              <a:t>Forma e L</a:t>
            </a:r>
            <a:r>
              <a:rPr lang="sq-AL" altLang="en-US" sz="3200" dirty="0">
                <a:latin typeface="Times New Roman" panose="02020603050405020304" pitchFamily="18" charset="0"/>
                <a:cs typeface="Times New Roman" panose="02020603050405020304" pitchFamily="18" charset="0"/>
              </a:rPr>
              <a:t>ibr</a:t>
            </a:r>
            <a:r>
              <a:rPr lang="en-US" altLang="en-US" sz="3200" dirty="0">
                <a:latin typeface="Times New Roman" panose="02020603050405020304" pitchFamily="18" charset="0"/>
                <a:cs typeface="Times New Roman" panose="02020603050405020304" pitchFamily="18" charset="0"/>
              </a:rPr>
              <a:t>it</a:t>
            </a:r>
            <a:r>
              <a:rPr lang="sq-AL" altLang="en-US" sz="3200" dirty="0">
                <a:latin typeface="Times New Roman" panose="02020603050405020304" pitchFamily="18" charset="0"/>
                <a:cs typeface="Times New Roman" panose="02020603050405020304" pitchFamily="18" charset="0"/>
              </a:rPr>
              <a:t> kryesor</a:t>
            </a:r>
            <a:endParaRPr lang="en-US" altLang="en-US" sz="3200" dirty="0">
              <a:latin typeface="Times New Roman" panose="02020603050405020304" pitchFamily="18" charset="0"/>
              <a:cs typeface="Times New Roman" panose="02020603050405020304" pitchFamily="18" charset="0"/>
            </a:endParaRPr>
          </a:p>
        </p:txBody>
      </p:sp>
      <p:sp>
        <p:nvSpPr>
          <p:cNvPr id="7" name="Rectangle 2"/>
          <p:cNvSpPr>
            <a:spLocks noChangeArrowheads="1"/>
          </p:cNvSpPr>
          <p:nvPr/>
        </p:nvSpPr>
        <p:spPr bwMode="auto">
          <a:xfrm>
            <a:off x="3467100" y="15732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863132291"/>
              </p:ext>
            </p:extLst>
          </p:nvPr>
        </p:nvGraphicFramePr>
        <p:xfrm>
          <a:off x="676275" y="2030413"/>
          <a:ext cx="11222038" cy="4070350"/>
        </p:xfrm>
        <a:graphic>
          <a:graphicData uri="http://schemas.openxmlformats.org/presentationml/2006/ole">
            <mc:AlternateContent xmlns:mc="http://schemas.openxmlformats.org/markup-compatibility/2006">
              <mc:Choice xmlns:v="urn:schemas-microsoft-com:vml" Requires="v">
                <p:oleObj name="Worksheet" r:id="rId2" imgW="5371994" imgH="1706896" progId="Excel.Sheet.12">
                  <p:embed/>
                </p:oleObj>
              </mc:Choice>
              <mc:Fallback>
                <p:oleObj name="Worksheet" r:id="rId2" imgW="5371994" imgH="1706896" progId="Excel.Sheet.12">
                  <p:embed/>
                  <p:pic>
                    <p:nvPicPr>
                      <p:cNvPr id="0" name="Object 1"/>
                      <p:cNvPicPr>
                        <a:picLocks noChangeAspect="1" noChangeArrowheads="1"/>
                      </p:cNvPicPr>
                      <p:nvPr/>
                    </p:nvPicPr>
                    <p:blipFill>
                      <a:blip r:embed="rId3"/>
                      <a:srcRect/>
                      <a:stretch>
                        <a:fillRect/>
                      </a:stretch>
                    </p:blipFill>
                    <p:spPr bwMode="auto">
                      <a:xfrm>
                        <a:off x="676275" y="2030413"/>
                        <a:ext cx="11222038" cy="4070350"/>
                      </a:xfrm>
                      <a:prstGeom prst="rect">
                        <a:avLst/>
                      </a:prstGeom>
                      <a:noFill/>
                    </p:spPr>
                  </p:pic>
                </p:oleObj>
              </mc:Fallback>
            </mc:AlternateContent>
          </a:graphicData>
        </a:graphic>
      </p:graphicFrame>
    </p:spTree>
    <p:extLst>
      <p:ext uri="{BB962C8B-B14F-4D97-AF65-F5344CB8AC3E}">
        <p14:creationId xmlns:p14="http://schemas.microsoft.com/office/powerpoint/2010/main" val="16678960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title"/>
          </p:nvPr>
        </p:nvSpPr>
        <p:spPr>
          <a:xfrm>
            <a:off x="838200" y="365126"/>
            <a:ext cx="10515600" cy="520700"/>
          </a:xfrm>
        </p:spPr>
        <p:txBody>
          <a:bodyPr>
            <a:normAutofit fontScale="90000"/>
          </a:bodyPr>
          <a:lstStyle/>
          <a:p>
            <a:pPr eaLnBrk="1" hangingPunct="1"/>
            <a:r>
              <a:rPr lang="en-US" altLang="en-US" dirty="0">
                <a:latin typeface="Times New Roman" panose="02020603050405020304" pitchFamily="18" charset="0"/>
                <a:cs typeface="Times New Roman" panose="02020603050405020304" pitchFamily="18" charset="0"/>
              </a:rPr>
              <a:t>Forma e L</a:t>
            </a:r>
            <a:r>
              <a:rPr lang="sq-AL" altLang="en-US" dirty="0">
                <a:latin typeface="Times New Roman" panose="02020603050405020304" pitchFamily="18" charset="0"/>
                <a:cs typeface="Times New Roman" panose="02020603050405020304" pitchFamily="18" charset="0"/>
              </a:rPr>
              <a:t>ibr</a:t>
            </a:r>
            <a:r>
              <a:rPr lang="en-US" altLang="en-US" dirty="0">
                <a:latin typeface="Times New Roman" panose="02020603050405020304" pitchFamily="18" charset="0"/>
                <a:cs typeface="Times New Roman" panose="02020603050405020304" pitchFamily="18" charset="0"/>
              </a:rPr>
              <a:t>it</a:t>
            </a:r>
            <a:r>
              <a:rPr lang="sq-AL"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ndihmës</a:t>
            </a:r>
            <a:endParaRPr lang="en-US" altLang="en-US" dirty="0">
              <a:latin typeface="Times New Roman" panose="02020603050405020304" pitchFamily="18" charset="0"/>
              <a:cs typeface="Times New Roman" panose="02020603050405020304" pitchFamily="18" charset="0"/>
            </a:endParaRPr>
          </a:p>
        </p:txBody>
      </p:sp>
      <p:sp>
        <p:nvSpPr>
          <p:cNvPr id="3379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9F16F21-8464-4FE3-8DD4-F8CEE98C69E0}" type="slidenum">
              <a:rPr lang="en-US" altLang="en-US" sz="1200">
                <a:solidFill>
                  <a:srgbClr val="898989"/>
                </a:solidFill>
                <a:latin typeface="Times New Roman" panose="02020603050405020304" pitchFamily="18" charset="0"/>
              </a:rPr>
              <a:pPr>
                <a:spcBef>
                  <a:spcPct val="0"/>
                </a:spcBef>
                <a:buFontTx/>
                <a:buNone/>
              </a:pPr>
              <a:t>39</a:t>
            </a:fld>
            <a:endParaRPr lang="en-US" altLang="en-US" sz="1200">
              <a:solidFill>
                <a:srgbClr val="898989"/>
              </a:solidFill>
              <a:latin typeface="Times New Roman" panose="02020603050405020304" pitchFamily="18" charset="0"/>
            </a:endParaRPr>
          </a:p>
        </p:txBody>
      </p:sp>
      <p:sp>
        <p:nvSpPr>
          <p:cNvPr id="2" name="Rectangle 2">
            <a:extLst>
              <a:ext uri="{FF2B5EF4-FFF2-40B4-BE49-F238E27FC236}">
                <a16:creationId xmlns:a16="http://schemas.microsoft.com/office/drawing/2014/main" id="{BB92265A-3C95-4DFC-9A68-D5E8CEACEF7E}"/>
              </a:ext>
            </a:extLst>
          </p:cNvPr>
          <p:cNvSpPr>
            <a:spLocks noChangeArrowheads="1"/>
          </p:cNvSpPr>
          <p:nvPr/>
        </p:nvSpPr>
        <p:spPr bwMode="auto">
          <a:xfrm>
            <a:off x="2926080" y="161544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q-AL"/>
          </a:p>
        </p:txBody>
      </p:sp>
      <p:graphicFrame>
        <p:nvGraphicFramePr>
          <p:cNvPr id="3" name="Object 2">
            <a:extLst>
              <a:ext uri="{FF2B5EF4-FFF2-40B4-BE49-F238E27FC236}">
                <a16:creationId xmlns:a16="http://schemas.microsoft.com/office/drawing/2014/main" id="{073287AC-3B8E-8C2C-94F4-51DD4E281DBD}"/>
              </a:ext>
            </a:extLst>
          </p:cNvPr>
          <p:cNvGraphicFramePr>
            <a:graphicFrameLocks noChangeAspect="1"/>
          </p:cNvGraphicFramePr>
          <p:nvPr>
            <p:extLst>
              <p:ext uri="{D42A27DB-BD31-4B8C-83A1-F6EECF244321}">
                <p14:modId xmlns:p14="http://schemas.microsoft.com/office/powerpoint/2010/main" val="2933504764"/>
              </p:ext>
            </p:extLst>
          </p:nvPr>
        </p:nvGraphicFramePr>
        <p:xfrm>
          <a:off x="914400" y="1036320"/>
          <a:ext cx="10647680" cy="5320030"/>
        </p:xfrm>
        <a:graphic>
          <a:graphicData uri="http://schemas.openxmlformats.org/presentationml/2006/ole">
            <mc:AlternateContent xmlns:mc="http://schemas.openxmlformats.org/markup-compatibility/2006">
              <mc:Choice xmlns:v="urn:schemas-microsoft-com:vml" Requires="v">
                <p:oleObj name="Worksheet" r:id="rId2" imgW="5417926" imgH="1966150" progId="Excel.Sheet.12">
                  <p:embed/>
                </p:oleObj>
              </mc:Choice>
              <mc:Fallback>
                <p:oleObj name="Worksheet" r:id="rId2" imgW="5417926" imgH="1966150" progId="Excel.Sheet.12">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036320"/>
                        <a:ext cx="10647680" cy="5320030"/>
                      </a:xfrm>
                      <a:prstGeom prst="rect">
                        <a:avLst/>
                      </a:prstGeom>
                      <a:noFill/>
                    </p:spPr>
                  </p:pic>
                </p:oleObj>
              </mc:Fallback>
            </mc:AlternateContent>
          </a:graphicData>
        </a:graphic>
      </p:graphicFrame>
    </p:spTree>
    <p:extLst>
      <p:ext uri="{BB962C8B-B14F-4D97-AF65-F5344CB8AC3E}">
        <p14:creationId xmlns:p14="http://schemas.microsoft.com/office/powerpoint/2010/main" val="410830350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a:latin typeface="Times New Roman" panose="02020603050405020304" pitchFamily="18" charset="0"/>
                <a:ea typeface="Arial Unicode MS" pitchFamily="34" charset="-128"/>
                <a:cs typeface="Times New Roman" panose="02020603050405020304" pitchFamily="18" charset="0"/>
              </a:rPr>
              <a:t>Mënyra e vlerësimit</a:t>
            </a:r>
            <a:endParaRPr lang="en-US" altLang="en-US">
              <a:ea typeface="Arial Unicode MS" pitchFamily="34" charset="-128"/>
              <a:cs typeface="Times New Roman" panose="02020603050405020304" pitchFamily="18" charset="0"/>
            </a:endParaRPr>
          </a:p>
        </p:txBody>
      </p:sp>
      <p:sp>
        <p:nvSpPr>
          <p:cNvPr id="10243" name="Rectangle 3"/>
          <p:cNvSpPr>
            <a:spLocks noGrp="1" noChangeArrowheads="1"/>
          </p:cNvSpPr>
          <p:nvPr>
            <p:ph idx="1"/>
          </p:nvPr>
        </p:nvSpPr>
        <p:spPr>
          <a:xfrm>
            <a:off x="752475" y="1600200"/>
            <a:ext cx="10601325" cy="4648200"/>
          </a:xfrm>
        </p:spPr>
        <p:txBody>
          <a:bodyPr rtlCol="0">
            <a:normAutofit/>
          </a:bodyPr>
          <a:lstStyle/>
          <a:p>
            <a:pPr algn="just">
              <a:buNone/>
              <a:defRPr/>
            </a:pPr>
            <a:r>
              <a:rPr lang="sq-AL" dirty="0">
                <a:latin typeface="Times New Roman" pitchFamily="18" charset="0"/>
                <a:cs typeface="Times New Roman" pitchFamily="18" charset="0"/>
              </a:rPr>
              <a:t>Vlerësimi përfundimtar i studentëve do të bëhet në bazë të vijueshmërisë dhe angazhimit, punimeve seminarike apo detyrave me shkrim, kolokiumeve (testeve vlerësuese) si dhe në provimin përfundimtar. Struktura e vlerësimit do të jetë:</a:t>
            </a:r>
          </a:p>
          <a:p>
            <a:pPr>
              <a:defRPr/>
            </a:pPr>
            <a:r>
              <a:rPr lang="sq-AL" dirty="0">
                <a:latin typeface="Times New Roman" pitchFamily="18" charset="0"/>
                <a:cs typeface="Times New Roman" pitchFamily="18" charset="0"/>
              </a:rPr>
              <a:t>Pjesëmarrja në ligjërata:</a:t>
            </a:r>
            <a:r>
              <a:rPr lang="en-US" dirty="0">
                <a:latin typeface="Times New Roman" pitchFamily="18" charset="0"/>
                <a:cs typeface="Times New Roman" pitchFamily="18" charset="0"/>
              </a:rPr>
              <a:t>		obligative</a:t>
            </a:r>
          </a:p>
          <a:p>
            <a:pPr>
              <a:defRPr/>
            </a:pPr>
            <a:r>
              <a:rPr lang="en-US" dirty="0" err="1">
                <a:latin typeface="Times New Roman" pitchFamily="18" charset="0"/>
                <a:cs typeface="Times New Roman" pitchFamily="18" charset="0"/>
              </a:rPr>
              <a:t>Aktiviteti</a:t>
            </a:r>
            <a:r>
              <a:rPr lang="en-US" dirty="0">
                <a:latin typeface="Times New Roman" pitchFamily="18" charset="0"/>
                <a:cs typeface="Times New Roman" pitchFamily="18" charset="0"/>
              </a:rPr>
              <a:t> 					</a:t>
            </a:r>
            <a:r>
              <a:rPr lang="sq-AL" dirty="0">
                <a:latin typeface="Times New Roman" pitchFamily="18" charset="0"/>
                <a:cs typeface="Times New Roman" pitchFamily="18" charset="0"/>
              </a:rPr>
              <a:t>0-10 pik</a:t>
            </a:r>
            <a:r>
              <a:rPr lang="en-US" dirty="0">
                <a:latin typeface="Times New Roman" pitchFamily="18" charset="0"/>
                <a:cs typeface="Times New Roman" pitchFamily="18" charset="0"/>
              </a:rPr>
              <a:t>ë %</a:t>
            </a:r>
          </a:p>
          <a:p>
            <a:pPr>
              <a:defRPr/>
            </a:pPr>
            <a:r>
              <a:rPr lang="sq-AL" dirty="0">
                <a:latin typeface="Times New Roman" pitchFamily="18" charset="0"/>
                <a:cs typeface="Times New Roman" pitchFamily="18" charset="0"/>
              </a:rPr>
              <a:t>Punimi seminarik:</a:t>
            </a:r>
            <a:r>
              <a:rPr lang="en-US" dirty="0">
                <a:latin typeface="Times New Roman" pitchFamily="18" charset="0"/>
                <a:cs typeface="Times New Roman" pitchFamily="18" charset="0"/>
              </a:rPr>
              <a:t>			</a:t>
            </a:r>
            <a:r>
              <a:rPr lang="sq-AL" dirty="0">
                <a:latin typeface="Times New Roman" pitchFamily="18" charset="0"/>
                <a:cs typeface="Times New Roman" pitchFamily="18" charset="0"/>
              </a:rPr>
              <a:t>0-10 pike</a:t>
            </a:r>
            <a:r>
              <a:rPr lang="en-US" dirty="0">
                <a:latin typeface="Times New Roman" pitchFamily="18" charset="0"/>
                <a:cs typeface="Times New Roman" pitchFamily="18" charset="0"/>
              </a:rPr>
              <a:t> %</a:t>
            </a:r>
          </a:p>
          <a:p>
            <a:pPr>
              <a:defRPr/>
            </a:pPr>
            <a:r>
              <a:rPr lang="sq-AL" dirty="0">
                <a:latin typeface="Times New Roman" pitchFamily="18" charset="0"/>
                <a:cs typeface="Times New Roman" pitchFamily="18" charset="0"/>
              </a:rPr>
              <a:t>Testi I (kolokiumi):</a:t>
            </a:r>
            <a:r>
              <a:rPr lang="en-US" dirty="0">
                <a:latin typeface="Times New Roman" pitchFamily="18" charset="0"/>
                <a:cs typeface="Times New Roman" pitchFamily="18" charset="0"/>
              </a:rPr>
              <a:t>			</a:t>
            </a:r>
            <a:r>
              <a:rPr lang="sq-AL" dirty="0">
                <a:latin typeface="Times New Roman" pitchFamily="18" charset="0"/>
                <a:cs typeface="Times New Roman" pitchFamily="18" charset="0"/>
              </a:rPr>
              <a:t>0-40 pike</a:t>
            </a:r>
            <a:r>
              <a:rPr lang="en-US" dirty="0">
                <a:latin typeface="Times New Roman" pitchFamily="18" charset="0"/>
                <a:cs typeface="Times New Roman" pitchFamily="18" charset="0"/>
              </a:rPr>
              <a:t> %</a:t>
            </a:r>
          </a:p>
          <a:p>
            <a:pPr>
              <a:defRPr/>
            </a:pPr>
            <a:r>
              <a:rPr lang="sq-AL" u="sng" dirty="0">
                <a:latin typeface="Times New Roman" pitchFamily="18" charset="0"/>
                <a:cs typeface="Times New Roman" pitchFamily="18" charset="0"/>
              </a:rPr>
              <a:t>Testi II (kolokiumi):</a:t>
            </a:r>
            <a:r>
              <a:rPr lang="en-US" u="sng" dirty="0">
                <a:latin typeface="Times New Roman" pitchFamily="18" charset="0"/>
                <a:cs typeface="Times New Roman" pitchFamily="18" charset="0"/>
              </a:rPr>
              <a:t>			</a:t>
            </a:r>
            <a:r>
              <a:rPr lang="sq-AL" u="sng" dirty="0">
                <a:latin typeface="Times New Roman" pitchFamily="18" charset="0"/>
                <a:cs typeface="Times New Roman" pitchFamily="18" charset="0"/>
              </a:rPr>
              <a:t>0-40 pike</a:t>
            </a:r>
            <a:r>
              <a:rPr lang="en-US" u="sng" dirty="0">
                <a:latin typeface="Times New Roman" pitchFamily="18" charset="0"/>
                <a:cs typeface="Times New Roman" pitchFamily="18" charset="0"/>
              </a:rPr>
              <a:t> %</a:t>
            </a:r>
          </a:p>
          <a:p>
            <a:pPr lvl="1">
              <a:defRPr/>
            </a:pPr>
            <a:r>
              <a:rPr lang="sq-AL" b="1" dirty="0">
                <a:latin typeface="Times New Roman" pitchFamily="18" charset="0"/>
                <a:cs typeface="Times New Roman" pitchFamily="18" charset="0"/>
              </a:rPr>
              <a:t>Gjithsej:</a:t>
            </a:r>
            <a:r>
              <a:rPr lang="en-US" b="1" dirty="0">
                <a:latin typeface="Times New Roman" pitchFamily="18" charset="0"/>
                <a:cs typeface="Times New Roman" pitchFamily="18" charset="0"/>
              </a:rPr>
              <a:t>		             	  </a:t>
            </a:r>
            <a:r>
              <a:rPr lang="sq-AL" sz="2800" b="1" dirty="0">
                <a:latin typeface="Times New Roman" pitchFamily="18" charset="0"/>
                <a:cs typeface="Times New Roman" pitchFamily="18" charset="0"/>
              </a:rPr>
              <a:t>100 pik</a:t>
            </a:r>
            <a:r>
              <a:rPr lang="en-US" sz="2800" b="1" dirty="0">
                <a:latin typeface="Times New Roman" pitchFamily="18" charset="0"/>
                <a:cs typeface="Times New Roman" pitchFamily="18" charset="0"/>
              </a:rPr>
              <a:t>ë %</a:t>
            </a:r>
          </a:p>
        </p:txBody>
      </p:sp>
      <p:sp>
        <p:nvSpPr>
          <p:cNvPr id="2" name="Slide Number Placeholder 1"/>
          <p:cNvSpPr>
            <a:spLocks noGrp="1"/>
          </p:cNvSpPr>
          <p:nvPr>
            <p:ph type="sldNum" sz="quarter" idx="12"/>
          </p:nvPr>
        </p:nvSpPr>
        <p:spPr/>
        <p:txBody>
          <a:bodyPr/>
          <a:lstStyle/>
          <a:p>
            <a:fld id="{A4410AFA-09DF-4915-A532-0D1AD02D7E59}" type="slidenum">
              <a:rPr lang="en-US" smtClean="0"/>
              <a:t>4</a:t>
            </a:fld>
            <a:endParaRPr lang="en-US"/>
          </a:p>
        </p:txBody>
      </p:sp>
    </p:spTree>
    <p:extLst>
      <p:ext uri="{BB962C8B-B14F-4D97-AF65-F5344CB8AC3E}">
        <p14:creationId xmlns:p14="http://schemas.microsoft.com/office/powerpoint/2010/main" val="26859619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title"/>
          </p:nvPr>
        </p:nvSpPr>
        <p:spPr>
          <a:xfrm>
            <a:off x="838200" y="365126"/>
            <a:ext cx="10515600" cy="520700"/>
          </a:xfrm>
        </p:spPr>
        <p:txBody>
          <a:bodyPr>
            <a:normAutofit fontScale="90000"/>
          </a:bodyPr>
          <a:lstStyle/>
          <a:p>
            <a:pPr eaLnBrk="1" hangingPunct="1"/>
            <a:r>
              <a:rPr lang="en-US" altLang="en-US" dirty="0">
                <a:latin typeface="Times New Roman" panose="02020603050405020304" pitchFamily="18" charset="0"/>
                <a:cs typeface="Times New Roman" panose="02020603050405020304" pitchFamily="18" charset="0"/>
              </a:rPr>
              <a:t>Forma e L</a:t>
            </a:r>
            <a:r>
              <a:rPr lang="sq-AL" altLang="en-US" dirty="0">
                <a:latin typeface="Times New Roman" panose="02020603050405020304" pitchFamily="18" charset="0"/>
                <a:cs typeface="Times New Roman" panose="02020603050405020304" pitchFamily="18" charset="0"/>
              </a:rPr>
              <a:t>ibr</a:t>
            </a:r>
            <a:r>
              <a:rPr lang="en-US" altLang="en-US" dirty="0">
                <a:latin typeface="Times New Roman" panose="02020603050405020304" pitchFamily="18" charset="0"/>
                <a:cs typeface="Times New Roman" panose="02020603050405020304" pitchFamily="18" charset="0"/>
              </a:rPr>
              <a:t>it</a:t>
            </a:r>
            <a:r>
              <a:rPr lang="sq-AL"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ndihmës</a:t>
            </a:r>
            <a:endParaRPr lang="en-US" altLang="en-US" dirty="0">
              <a:latin typeface="Times New Roman" panose="02020603050405020304" pitchFamily="18" charset="0"/>
              <a:cs typeface="Times New Roman" panose="02020603050405020304" pitchFamily="18" charset="0"/>
            </a:endParaRPr>
          </a:p>
        </p:txBody>
      </p:sp>
      <p:sp>
        <p:nvSpPr>
          <p:cNvPr id="3379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9F16F21-8464-4FE3-8DD4-F8CEE98C69E0}" type="slidenum">
              <a:rPr lang="en-US" altLang="en-US" sz="1200">
                <a:solidFill>
                  <a:srgbClr val="898989"/>
                </a:solidFill>
                <a:latin typeface="Times New Roman" panose="02020603050405020304" pitchFamily="18" charset="0"/>
              </a:rPr>
              <a:pPr>
                <a:spcBef>
                  <a:spcPct val="0"/>
                </a:spcBef>
                <a:buFontTx/>
                <a:buNone/>
              </a:pPr>
              <a:t>40</a:t>
            </a:fld>
            <a:endParaRPr lang="en-US" altLang="en-US" sz="1200">
              <a:solidFill>
                <a:srgbClr val="898989"/>
              </a:solidFill>
              <a:latin typeface="Times New Roman" panose="020206030504050203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351803828"/>
              </p:ext>
            </p:extLst>
          </p:nvPr>
        </p:nvGraphicFramePr>
        <p:xfrm>
          <a:off x="685800" y="1133475"/>
          <a:ext cx="10896600" cy="4695825"/>
        </p:xfrm>
        <a:graphic>
          <a:graphicData uri="http://schemas.openxmlformats.org/presentationml/2006/ole">
            <mc:AlternateContent xmlns:mc="http://schemas.openxmlformats.org/markup-compatibility/2006">
              <mc:Choice xmlns:v="urn:schemas-microsoft-com:vml" Requires="v">
                <p:oleObj name="Worksheet" r:id="rId2" imgW="5600806" imgH="3025337" progId="Excel.Sheet.12">
                  <p:embed/>
                </p:oleObj>
              </mc:Choice>
              <mc:Fallback>
                <p:oleObj name="Worksheet" r:id="rId2" imgW="5600806" imgH="3025337" progId="Excel.Sheet.12">
                  <p:embed/>
                  <p:pic>
                    <p:nvPicPr>
                      <p:cNvPr id="4" name="Object 3"/>
                      <p:cNvPicPr/>
                      <p:nvPr/>
                    </p:nvPicPr>
                    <p:blipFill>
                      <a:blip r:embed="rId3"/>
                      <a:stretch>
                        <a:fillRect/>
                      </a:stretch>
                    </p:blipFill>
                    <p:spPr>
                      <a:xfrm>
                        <a:off x="685800" y="1133475"/>
                        <a:ext cx="10896600" cy="4695825"/>
                      </a:xfrm>
                      <a:prstGeom prst="rect">
                        <a:avLst/>
                      </a:prstGeom>
                    </p:spPr>
                  </p:pic>
                </p:oleObj>
              </mc:Fallback>
            </mc:AlternateContent>
          </a:graphicData>
        </a:graphic>
      </p:graphicFrame>
    </p:spTree>
    <p:extLst>
      <p:ext uri="{BB962C8B-B14F-4D97-AF65-F5344CB8AC3E}">
        <p14:creationId xmlns:p14="http://schemas.microsoft.com/office/powerpoint/2010/main" val="241294317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33D6EDE-ADB4-43C6-80B4-A693CFAE7EBC}" type="slidenum">
              <a:rPr lang="en-US" altLang="en-US" sz="1200">
                <a:solidFill>
                  <a:srgbClr val="898989"/>
                </a:solidFill>
                <a:latin typeface="Times New Roman" panose="02020603050405020304" pitchFamily="18" charset="0"/>
              </a:rPr>
              <a:pPr>
                <a:spcBef>
                  <a:spcPct val="0"/>
                </a:spcBef>
                <a:buFontTx/>
                <a:buNone/>
              </a:pPr>
              <a:t>41</a:t>
            </a:fld>
            <a:endParaRPr lang="en-US" altLang="en-US" sz="1200">
              <a:solidFill>
                <a:srgbClr val="898989"/>
              </a:solidFill>
              <a:latin typeface="Times New Roman" panose="02020603050405020304" pitchFamily="18" charset="0"/>
            </a:endParaRPr>
          </a:p>
        </p:txBody>
      </p:sp>
      <p:graphicFrame>
        <p:nvGraphicFramePr>
          <p:cNvPr id="34819" name="Object 2"/>
          <p:cNvGraphicFramePr>
            <a:graphicFrameLocks noChangeAspect="1"/>
          </p:cNvGraphicFramePr>
          <p:nvPr>
            <p:extLst>
              <p:ext uri="{D42A27DB-BD31-4B8C-83A1-F6EECF244321}">
                <p14:modId xmlns:p14="http://schemas.microsoft.com/office/powerpoint/2010/main" val="3140734754"/>
              </p:ext>
            </p:extLst>
          </p:nvPr>
        </p:nvGraphicFramePr>
        <p:xfrm>
          <a:off x="390525" y="130175"/>
          <a:ext cx="11410950" cy="6591300"/>
        </p:xfrm>
        <a:graphic>
          <a:graphicData uri="http://schemas.openxmlformats.org/presentationml/2006/ole">
            <mc:AlternateContent xmlns:mc="http://schemas.openxmlformats.org/markup-compatibility/2006">
              <mc:Choice xmlns:v="urn:schemas-microsoft-com:vml" Requires="v">
                <p:oleObj name="Worksheet" r:id="rId2" imgW="5303520" imgH="4770183" progId="Excel.Sheet.12">
                  <p:embed/>
                </p:oleObj>
              </mc:Choice>
              <mc:Fallback>
                <p:oleObj name="Worksheet" r:id="rId2" imgW="5303520" imgH="4770183" progId="Excel.Sheet.12">
                  <p:embed/>
                  <p:pic>
                    <p:nvPicPr>
                      <p:cNvPr id="34819" name="Object 2"/>
                      <p:cNvPicPr>
                        <a:picLocks noChangeAspect="1" noChangeArrowheads="1"/>
                      </p:cNvPicPr>
                      <p:nvPr/>
                    </p:nvPicPr>
                    <p:blipFill>
                      <a:blip r:embed="rId3"/>
                      <a:srcRect/>
                      <a:stretch>
                        <a:fillRect/>
                      </a:stretch>
                    </p:blipFill>
                    <p:spPr bwMode="auto">
                      <a:xfrm>
                        <a:off x="390525" y="130175"/>
                        <a:ext cx="11410950" cy="65913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514233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228600"/>
            <a:ext cx="10668000" cy="476250"/>
          </a:xfrm>
        </p:spPr>
        <p:txBody>
          <a:bodyPr>
            <a:normAutofit fontScale="90000"/>
          </a:bodyPr>
          <a:lstStyle/>
          <a:p>
            <a:r>
              <a:rPr lang="en-US" sz="3200" dirty="0" err="1">
                <a:latin typeface="Times New Roman" panose="02020603050405020304" pitchFamily="18" charset="0"/>
                <a:cs typeface="Times New Roman" panose="02020603050405020304" pitchFamily="18" charset="0"/>
              </a:rPr>
              <a:t>Bruto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bilanci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bilanci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vërtetues</a:t>
            </a:r>
            <a:r>
              <a:rPr lang="en-US" sz="3200"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pPr>
              <a:defRPr/>
            </a:pPr>
            <a:fld id="{90376498-D0E7-49CE-8BF2-7D3B1DA4AF4F}" type="slidenum">
              <a:rPr lang="en-US" altLang="en-US" smtClean="0"/>
              <a:pPr>
                <a:defRPr/>
              </a:pPr>
              <a:t>42</a:t>
            </a:fld>
            <a:endParaRPr lang="en-US" altLang="en-US"/>
          </a:p>
        </p:txBody>
      </p:sp>
      <p:sp>
        <p:nvSpPr>
          <p:cNvPr id="5" name="Rectangle 4"/>
          <p:cNvSpPr/>
          <p:nvPr/>
        </p:nvSpPr>
        <p:spPr>
          <a:xfrm>
            <a:off x="219075" y="938181"/>
            <a:ext cx="11534775" cy="1539139"/>
          </a:xfrm>
          <a:prstGeom prst="rect">
            <a:avLst/>
          </a:prstGeom>
        </p:spPr>
        <p:txBody>
          <a:bodyPr wrap="square">
            <a:spAutoFit/>
          </a:bodyPr>
          <a:lstStyle/>
          <a:p>
            <a:pPr algn="just">
              <a:lnSpc>
                <a:spcPct val="115000"/>
              </a:lnSpc>
            </a:pPr>
            <a:r>
              <a:rPr lang="sq-AL" sz="2800" dirty="0">
                <a:latin typeface="Times New Roman" panose="02020603050405020304" pitchFamily="18" charset="0"/>
                <a:ea typeface="Calibri" panose="020F0502020204030204" pitchFamily="34" charset="0"/>
                <a:cs typeface="Times New Roman" panose="02020603050405020304" pitchFamily="18" charset="0"/>
              </a:rPr>
              <a:t>Radhitja e llogarive kryesore (sintetike) në kuadër të bruto bilancin në aspektin teknik bëhet sipas kronologjisë numerike të koduara (shifruara me numra arab) në klasa, grupe dhe nëngrupe, apo ndryshe njihet edhe si kornizë kontabile:</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2"/>
          <p:cNvSpPr>
            <a:spLocks noChangeArrowheads="1"/>
          </p:cNvSpPr>
          <p:nvPr/>
        </p:nvSpPr>
        <p:spPr bwMode="auto">
          <a:xfrm>
            <a:off x="3571875" y="2590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883543875"/>
              </p:ext>
            </p:extLst>
          </p:nvPr>
        </p:nvGraphicFramePr>
        <p:xfrm>
          <a:off x="552450" y="2590800"/>
          <a:ext cx="10452100" cy="3690938"/>
        </p:xfrm>
        <a:graphic>
          <a:graphicData uri="http://schemas.openxmlformats.org/presentationml/2006/ole">
            <mc:AlternateContent xmlns:mc="http://schemas.openxmlformats.org/markup-compatibility/2006">
              <mc:Choice xmlns:v="urn:schemas-microsoft-com:vml" Requires="v">
                <p:oleObj name="Worksheet" r:id="rId2" imgW="2735545" imgH="1242115" progId="Excel.Sheet.12">
                  <p:embed/>
                </p:oleObj>
              </mc:Choice>
              <mc:Fallback>
                <p:oleObj name="Worksheet" r:id="rId2" imgW="2735545" imgH="1242115" progId="Excel.Sheet.12">
                  <p:embed/>
                  <p:pic>
                    <p:nvPicPr>
                      <p:cNvPr id="0" name="Object 1"/>
                      <p:cNvPicPr>
                        <a:picLocks noChangeAspect="1" noChangeArrowheads="1"/>
                      </p:cNvPicPr>
                      <p:nvPr/>
                    </p:nvPicPr>
                    <p:blipFill>
                      <a:blip r:embed="rId3"/>
                      <a:srcRect/>
                      <a:stretch>
                        <a:fillRect/>
                      </a:stretch>
                    </p:blipFill>
                    <p:spPr bwMode="auto">
                      <a:xfrm>
                        <a:off x="552450" y="2590800"/>
                        <a:ext cx="10452100" cy="3690938"/>
                      </a:xfrm>
                      <a:prstGeom prst="rect">
                        <a:avLst/>
                      </a:prstGeom>
                      <a:noFill/>
                    </p:spPr>
                  </p:pic>
                </p:oleObj>
              </mc:Fallback>
            </mc:AlternateContent>
          </a:graphicData>
        </a:graphic>
      </p:graphicFrame>
    </p:spTree>
    <p:extLst>
      <p:ext uri="{BB962C8B-B14F-4D97-AF65-F5344CB8AC3E}">
        <p14:creationId xmlns:p14="http://schemas.microsoft.com/office/powerpoint/2010/main" val="24713522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838200" y="365125"/>
            <a:ext cx="10515600" cy="539443"/>
          </a:xfrm>
        </p:spPr>
        <p:txBody>
          <a:bodyPr rtlCol="0">
            <a:normAutofit fontScale="90000"/>
          </a:bodyPr>
          <a:lstStyle/>
          <a:p>
            <a:pPr>
              <a:defRPr/>
            </a:pPr>
            <a:r>
              <a:rPr lang="sq-AL" dirty="0">
                <a:latin typeface="Times New Roman" panose="02020603050405020304" pitchFamily="18" charset="0"/>
                <a:cs typeface="Times New Roman" panose="02020603050405020304" pitchFamily="18" charset="0"/>
              </a:rPr>
              <a:t>Përgatitja dhe hartimi i pasqyrave financiare</a:t>
            </a:r>
          </a:p>
        </p:txBody>
      </p:sp>
      <p:sp>
        <p:nvSpPr>
          <p:cNvPr id="35843" name="Rectangle 3"/>
          <p:cNvSpPr>
            <a:spLocks noGrp="1" noChangeArrowheads="1"/>
          </p:cNvSpPr>
          <p:nvPr>
            <p:ph idx="1"/>
          </p:nvPr>
        </p:nvSpPr>
        <p:spPr>
          <a:xfrm>
            <a:off x="651387" y="1286182"/>
            <a:ext cx="10515600" cy="4351338"/>
          </a:xfrm>
        </p:spPr>
        <p:txBody>
          <a:bodyPr>
            <a:normAutofit/>
          </a:bodyPr>
          <a:lstStyle/>
          <a:p>
            <a:pPr algn="just" eaLnBrk="1" hangingPunct="1"/>
            <a:r>
              <a:rPr lang="sq-AL" altLang="en-US" sz="3200" dirty="0">
                <a:latin typeface="Times New Roman" panose="02020603050405020304" pitchFamily="18" charset="0"/>
                <a:cs typeface="Times New Roman" panose="02020603050405020304" pitchFamily="18" charset="0"/>
              </a:rPr>
              <a:t>Kontabiliteti është gjuha e biznesit</a:t>
            </a:r>
          </a:p>
          <a:p>
            <a:pPr algn="just" eaLnBrk="1" hangingPunct="1"/>
            <a:r>
              <a:rPr lang="sq-AL" altLang="en-US" sz="3200" dirty="0">
                <a:latin typeface="Times New Roman" panose="02020603050405020304" pitchFamily="18" charset="0"/>
                <a:cs typeface="Times New Roman" panose="02020603050405020304" pitchFamily="18" charset="0"/>
              </a:rPr>
              <a:t>Kontabilistët janë komunikues, kryesisht përmes pasqyrave </a:t>
            </a:r>
            <a:r>
              <a:rPr lang="sq-AL" altLang="en-US" sz="3200" dirty="0" err="1">
                <a:latin typeface="Times New Roman" panose="02020603050405020304" pitchFamily="18" charset="0"/>
                <a:cs typeface="Times New Roman" panose="02020603050405020304" pitchFamily="18" charset="0"/>
              </a:rPr>
              <a:t>financi</a:t>
            </a:r>
            <a:r>
              <a:rPr lang="en-US" altLang="en-US" sz="3200" dirty="0">
                <a:latin typeface="Times New Roman" panose="02020603050405020304" pitchFamily="18" charset="0"/>
                <a:cs typeface="Times New Roman" panose="02020603050405020304" pitchFamily="18" charset="0"/>
              </a:rPr>
              <a:t>a</a:t>
            </a:r>
            <a:r>
              <a:rPr lang="sq-AL" altLang="en-US" sz="3200" dirty="0">
                <a:latin typeface="Times New Roman" panose="02020603050405020304" pitchFamily="18" charset="0"/>
                <a:cs typeface="Times New Roman" panose="02020603050405020304" pitchFamily="18" charset="0"/>
              </a:rPr>
              <a:t>re</a:t>
            </a:r>
          </a:p>
          <a:p>
            <a:pPr algn="just" eaLnBrk="1" hangingPunct="1"/>
            <a:r>
              <a:rPr lang="sq-AL" altLang="en-US" sz="3200" dirty="0">
                <a:latin typeface="Times New Roman" panose="02020603050405020304" pitchFamily="18" charset="0"/>
                <a:cs typeface="Times New Roman" panose="02020603050405020304" pitchFamily="18" charset="0"/>
              </a:rPr>
              <a:t>Kontabiliteti është arti i komunikimit të informacionit kontabël për një etnitet (njësi) biznesore për përdoruesit dhe veçmas për pjesëmarrësit (aksionarët) dhe menaxherët. </a:t>
            </a:r>
          </a:p>
        </p:txBody>
      </p:sp>
      <p:sp>
        <p:nvSpPr>
          <p:cNvPr id="3584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063AA95-9168-4BB9-A4DE-7E699DFE7574}" type="slidenum">
              <a:rPr lang="en-US" altLang="en-US" sz="1200">
                <a:solidFill>
                  <a:srgbClr val="898989"/>
                </a:solidFill>
                <a:latin typeface="Times New Roman" panose="02020603050405020304" pitchFamily="18" charset="0"/>
              </a:rPr>
              <a:pPr>
                <a:spcBef>
                  <a:spcPct val="0"/>
                </a:spcBef>
                <a:buFontTx/>
                <a:buNone/>
              </a:pPr>
              <a:t>43</a:t>
            </a:fld>
            <a:endParaRPr lang="en-US" altLang="en-US" sz="1200">
              <a:solidFill>
                <a:srgbClr val="898989"/>
              </a:solidFill>
              <a:latin typeface="Times New Roman" panose="02020603050405020304" pitchFamily="18" charset="0"/>
            </a:endParaRPr>
          </a:p>
        </p:txBody>
      </p:sp>
    </p:spTree>
    <p:extLst>
      <p:ext uri="{BB962C8B-B14F-4D97-AF65-F5344CB8AC3E}">
        <p14:creationId xmlns:p14="http://schemas.microsoft.com/office/powerpoint/2010/main" val="1167542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838200" y="365126"/>
            <a:ext cx="10515600" cy="539750"/>
          </a:xfrm>
        </p:spPr>
        <p:txBody>
          <a:bodyPr rtlCol="0">
            <a:normAutofit/>
          </a:bodyPr>
          <a:lstStyle/>
          <a:p>
            <a:pPr>
              <a:defRPr/>
            </a:pPr>
            <a:r>
              <a:rPr lang="sq-AL" sz="3200" dirty="0">
                <a:latin typeface="Times New Roman" panose="02020603050405020304" pitchFamily="18" charset="0"/>
                <a:cs typeface="Times New Roman" panose="02020603050405020304" pitchFamily="18" charset="0"/>
              </a:rPr>
              <a:t>Përgatitja dhe hartimi i pasqyrave financiare</a:t>
            </a:r>
            <a:endParaRPr lang="en-US" sz="3200" dirty="0">
              <a:latin typeface="Times New Roman" panose="02020603050405020304" pitchFamily="18" charset="0"/>
              <a:cs typeface="Times New Roman" panose="02020603050405020304" pitchFamily="18" charset="0"/>
            </a:endParaRPr>
          </a:p>
        </p:txBody>
      </p:sp>
      <p:sp>
        <p:nvSpPr>
          <p:cNvPr id="36867" name="Rectangle 3"/>
          <p:cNvSpPr>
            <a:spLocks noGrp="1" noChangeArrowheads="1"/>
          </p:cNvSpPr>
          <p:nvPr>
            <p:ph idx="1"/>
          </p:nvPr>
        </p:nvSpPr>
        <p:spPr>
          <a:xfrm>
            <a:off x="422275" y="1618457"/>
            <a:ext cx="10772775" cy="4351338"/>
          </a:xfrm>
        </p:spPr>
        <p:txBody>
          <a:bodyPr>
            <a:noAutofit/>
          </a:bodyPr>
          <a:lstStyle/>
          <a:p>
            <a:pPr eaLnBrk="1" hangingPunct="1"/>
            <a:r>
              <a:rPr lang="sq-AL" altLang="en-US" dirty="0">
                <a:latin typeface="Times New Roman" panose="02020603050405020304" pitchFamily="18" charset="0"/>
                <a:cs typeface="Times New Roman" panose="02020603050405020304" pitchFamily="18" charset="0"/>
              </a:rPr>
              <a:t>Kontabiliteti i dyfishtë</a:t>
            </a:r>
          </a:p>
          <a:p>
            <a:pPr eaLnBrk="1" hangingPunct="1"/>
            <a:endParaRPr lang="en-US" altLang="en-US" dirty="0">
              <a:latin typeface="Times New Roman" panose="02020603050405020304" pitchFamily="18" charset="0"/>
              <a:cs typeface="Times New Roman" panose="02020603050405020304" pitchFamily="18" charset="0"/>
            </a:endParaRPr>
          </a:p>
          <a:p>
            <a:pPr eaLnBrk="1" hangingPunct="1"/>
            <a:r>
              <a:rPr lang="sq-AL" altLang="en-US" dirty="0">
                <a:latin typeface="Times New Roman" panose="02020603050405020304" pitchFamily="18" charset="0"/>
                <a:cs typeface="Times New Roman" panose="02020603050405020304" pitchFamily="18" charset="0"/>
              </a:rPr>
              <a:t>Kontabiliteti akrual</a:t>
            </a:r>
          </a:p>
          <a:p>
            <a:pPr lvl="1" eaLnBrk="1" hangingPunct="1"/>
            <a:r>
              <a:rPr lang="sq-AL" altLang="en-US" sz="2800" dirty="0">
                <a:latin typeface="Times New Roman" panose="02020603050405020304" pitchFamily="18" charset="0"/>
                <a:cs typeface="Times New Roman" panose="02020603050405020304" pitchFamily="18" charset="0"/>
              </a:rPr>
              <a:t>Njohja e shpenzimeve</a:t>
            </a:r>
          </a:p>
          <a:p>
            <a:pPr lvl="1" eaLnBrk="1" hangingPunct="1"/>
            <a:r>
              <a:rPr lang="sq-AL" altLang="en-US" sz="2800" dirty="0">
                <a:latin typeface="Times New Roman" panose="02020603050405020304" pitchFamily="18" charset="0"/>
                <a:cs typeface="Times New Roman" panose="02020603050405020304" pitchFamily="18" charset="0"/>
              </a:rPr>
              <a:t>Njohja e të ardhurave</a:t>
            </a:r>
          </a:p>
          <a:p>
            <a:pPr eaLnBrk="1" hangingPunct="1"/>
            <a:endParaRPr lang="en-US" altLang="en-US" dirty="0">
              <a:latin typeface="Times New Roman" panose="02020603050405020304" pitchFamily="18" charset="0"/>
              <a:cs typeface="Times New Roman" panose="02020603050405020304" pitchFamily="18" charset="0"/>
            </a:endParaRPr>
          </a:p>
          <a:p>
            <a:pPr eaLnBrk="1" hangingPunct="1"/>
            <a:r>
              <a:rPr lang="sq-AL" altLang="en-US" dirty="0">
                <a:latin typeface="Times New Roman" panose="02020603050405020304" pitchFamily="18" charset="0"/>
                <a:cs typeface="Times New Roman" panose="02020603050405020304" pitchFamily="18" charset="0"/>
              </a:rPr>
              <a:t>Parimet e Kontabilitetit Përgjithësisht të Pranuara</a:t>
            </a:r>
            <a:r>
              <a:rPr lang="en-US" altLang="en-US" dirty="0">
                <a:latin typeface="Times New Roman" panose="02020603050405020304" pitchFamily="18" charset="0"/>
                <a:cs typeface="Times New Roman" panose="02020603050405020304" pitchFamily="18" charset="0"/>
              </a:rPr>
              <a:t> - PKPP</a:t>
            </a:r>
            <a:endParaRPr lang="sq-AL" altLang="en-US" dirty="0">
              <a:latin typeface="Times New Roman" panose="02020603050405020304" pitchFamily="18" charset="0"/>
              <a:cs typeface="Times New Roman" panose="02020603050405020304" pitchFamily="18" charset="0"/>
            </a:endParaRPr>
          </a:p>
          <a:p>
            <a:pPr eaLnBrk="1" hangingPunct="1"/>
            <a:r>
              <a:rPr lang="sq-AL" altLang="en-US" dirty="0">
                <a:latin typeface="Times New Roman" panose="02020603050405020304" pitchFamily="18" charset="0"/>
                <a:cs typeface="Times New Roman" panose="02020603050405020304" pitchFamily="18" charset="0"/>
              </a:rPr>
              <a:t>Standardet Ndërkombëtare të Kontabilitetit</a:t>
            </a:r>
            <a:r>
              <a:rPr lang="en-US" altLang="en-US" dirty="0">
                <a:latin typeface="Times New Roman" panose="02020603050405020304" pitchFamily="18" charset="0"/>
                <a:cs typeface="Times New Roman" panose="02020603050405020304" pitchFamily="18" charset="0"/>
              </a:rPr>
              <a:t> - SNK</a:t>
            </a:r>
            <a:endParaRPr lang="sq-AL" altLang="en-US" dirty="0">
              <a:latin typeface="Times New Roman" panose="02020603050405020304" pitchFamily="18" charset="0"/>
              <a:cs typeface="Times New Roman" panose="02020603050405020304" pitchFamily="18" charset="0"/>
            </a:endParaRPr>
          </a:p>
          <a:p>
            <a:pPr eaLnBrk="1" hangingPunct="1"/>
            <a:r>
              <a:rPr lang="sq-AL" altLang="en-US" dirty="0">
                <a:latin typeface="Times New Roman" panose="02020603050405020304" pitchFamily="18" charset="0"/>
                <a:cs typeface="Times New Roman" panose="02020603050405020304" pitchFamily="18" charset="0"/>
              </a:rPr>
              <a:t>Standardet Ndërkombëtare të Raportimit Financiar</a:t>
            </a:r>
            <a:r>
              <a:rPr lang="en-US" altLang="en-US" dirty="0">
                <a:latin typeface="Times New Roman" panose="02020603050405020304" pitchFamily="18" charset="0"/>
                <a:cs typeface="Times New Roman" panose="02020603050405020304" pitchFamily="18" charset="0"/>
              </a:rPr>
              <a:t> - SNRF</a:t>
            </a:r>
            <a:r>
              <a:rPr lang="sq-AL" altLang="en-US" dirty="0">
                <a:latin typeface="Times New Roman" panose="02020603050405020304" pitchFamily="18" charset="0"/>
                <a:cs typeface="Times New Roman" panose="02020603050405020304" pitchFamily="18" charset="0"/>
              </a:rPr>
              <a:t> </a:t>
            </a:r>
          </a:p>
        </p:txBody>
      </p:sp>
      <p:sp>
        <p:nvSpPr>
          <p:cNvPr id="3686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2E30459-60C5-4116-B2E2-686BA17A2E39}" type="slidenum">
              <a:rPr lang="en-US" altLang="en-US" sz="1200">
                <a:solidFill>
                  <a:srgbClr val="898989"/>
                </a:solidFill>
                <a:latin typeface="Times New Roman" panose="02020603050405020304" pitchFamily="18" charset="0"/>
              </a:rPr>
              <a:pPr>
                <a:spcBef>
                  <a:spcPct val="0"/>
                </a:spcBef>
                <a:buFontTx/>
                <a:buNone/>
              </a:pPr>
              <a:t>44</a:t>
            </a:fld>
            <a:endParaRPr lang="en-US" altLang="en-US" sz="1200">
              <a:solidFill>
                <a:srgbClr val="898989"/>
              </a:solidFill>
              <a:latin typeface="Times New Roman" panose="02020603050405020304" pitchFamily="18" charset="0"/>
            </a:endParaRPr>
          </a:p>
        </p:txBody>
      </p:sp>
      <p:sp>
        <p:nvSpPr>
          <p:cNvPr id="5" name="Right Arrow 4"/>
          <p:cNvSpPr/>
          <p:nvPr/>
        </p:nvSpPr>
        <p:spPr>
          <a:xfrm>
            <a:off x="5808663" y="1412876"/>
            <a:ext cx="3816350" cy="792163"/>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en-US" sz="2000" b="1" dirty="0" err="1">
                <a:latin typeface="Times New Roman" panose="02020603050405020304" pitchFamily="18" charset="0"/>
                <a:cs typeface="Times New Roman" panose="02020603050405020304" pitchFamily="18" charset="0"/>
              </a:rPr>
              <a:t>Komento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dhe</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jep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shembull</a:t>
            </a:r>
            <a:r>
              <a:rPr lang="en-US" sz="2000" b="1" dirty="0">
                <a:latin typeface="Times New Roman" panose="02020603050405020304" pitchFamily="18" charset="0"/>
                <a:cs typeface="Times New Roman" panose="02020603050405020304" pitchFamily="18" charset="0"/>
              </a:rPr>
              <a:t>!</a:t>
            </a:r>
          </a:p>
        </p:txBody>
      </p:sp>
      <p:sp>
        <p:nvSpPr>
          <p:cNvPr id="7" name="Right Arrow 6"/>
          <p:cNvSpPr/>
          <p:nvPr/>
        </p:nvSpPr>
        <p:spPr>
          <a:xfrm>
            <a:off x="5426536" y="2713039"/>
            <a:ext cx="4580603" cy="1296988"/>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en-US" sz="2000" b="1" dirty="0" err="1">
                <a:latin typeface="Times New Roman" panose="02020603050405020304" pitchFamily="18" charset="0"/>
                <a:cs typeface="Times New Roman" panose="02020603050405020304" pitchFamily="18" charset="0"/>
              </a:rPr>
              <a:t>Komento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dhe</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jep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shembull</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detyra</a:t>
            </a:r>
            <a:r>
              <a:rPr lang="en-US" sz="2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415600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981200" y="274639"/>
            <a:ext cx="8229600" cy="563561"/>
          </a:xfrm>
        </p:spPr>
        <p:txBody>
          <a:bodyPr>
            <a:normAutofit/>
          </a:bodyPr>
          <a:lstStyle/>
          <a:p>
            <a:pPr eaLnBrk="1" hangingPunct="1"/>
            <a:r>
              <a:rPr lang="en-US" altLang="en-US" sz="3200" dirty="0" err="1">
                <a:latin typeface="Times New Roman" panose="02020603050405020304" pitchFamily="18" charset="0"/>
                <a:cs typeface="Times New Roman" panose="02020603050405020304" pitchFamily="18" charset="0"/>
              </a:rPr>
              <a:t>Raportuesit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financiar</a:t>
            </a:r>
            <a:endParaRPr lang="en-US" altLang="en-US" sz="3200" dirty="0">
              <a:latin typeface="Times New Roman" panose="02020603050405020304" pitchFamily="18" charset="0"/>
              <a:cs typeface="Times New Roman" panose="02020603050405020304" pitchFamily="18" charset="0"/>
            </a:endParaRPr>
          </a:p>
        </p:txBody>
      </p:sp>
      <p:sp>
        <p:nvSpPr>
          <p:cNvPr id="3789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E8F0728-A51C-427A-B139-21119185FC65}" type="slidenum">
              <a:rPr lang="en-US" altLang="en-US" sz="1200">
                <a:solidFill>
                  <a:srgbClr val="898989"/>
                </a:solidFill>
                <a:latin typeface="Times New Roman" panose="02020603050405020304" pitchFamily="18" charset="0"/>
              </a:rPr>
              <a:pPr>
                <a:spcBef>
                  <a:spcPct val="0"/>
                </a:spcBef>
                <a:buFontTx/>
                <a:buNone/>
              </a:pPr>
              <a:t>45</a:t>
            </a:fld>
            <a:endParaRPr lang="en-US" altLang="en-US" sz="1200">
              <a:solidFill>
                <a:srgbClr val="898989"/>
              </a:solidFill>
              <a:latin typeface="Times New Roman" panose="02020603050405020304" pitchFamily="18" charset="0"/>
            </a:endParaRPr>
          </a:p>
        </p:txBody>
      </p:sp>
      <p:pic>
        <p:nvPicPr>
          <p:cNvPr id="6" name="Picture 5" descr="F:\LIBRAT\Libri RF I\Capture.PNG"/>
          <p:cNvPicPr/>
          <p:nvPr/>
        </p:nvPicPr>
        <p:blipFill>
          <a:blip r:embed="rId2">
            <a:extLst>
              <a:ext uri="{28A0092B-C50C-407E-A947-70E740481C1C}">
                <a14:useLocalDpi xmlns:a14="http://schemas.microsoft.com/office/drawing/2010/main" val="0"/>
              </a:ext>
            </a:extLst>
          </a:blip>
          <a:srcRect/>
          <a:stretch>
            <a:fillRect/>
          </a:stretch>
        </p:blipFill>
        <p:spPr bwMode="auto">
          <a:xfrm>
            <a:off x="504826" y="952500"/>
            <a:ext cx="10982324" cy="5403850"/>
          </a:xfrm>
          <a:prstGeom prst="rect">
            <a:avLst/>
          </a:prstGeom>
          <a:noFill/>
          <a:ln>
            <a:noFill/>
          </a:ln>
        </p:spPr>
      </p:pic>
    </p:spTree>
    <p:extLst>
      <p:ext uri="{BB962C8B-B14F-4D97-AF65-F5344CB8AC3E}">
        <p14:creationId xmlns:p14="http://schemas.microsoft.com/office/powerpoint/2010/main" val="16675247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838200" y="365125"/>
            <a:ext cx="10515600" cy="682625"/>
          </a:xfrm>
        </p:spPr>
        <p:txBody>
          <a:bodyPr>
            <a:normAutofit/>
          </a:bodyPr>
          <a:lstStyle/>
          <a:p>
            <a:pPr eaLnBrk="1" hangingPunct="1"/>
            <a:r>
              <a:rPr lang="en-US" altLang="en-US" sz="3200" dirty="0" err="1">
                <a:latin typeface="Times New Roman" panose="02020603050405020304" pitchFamily="18" charset="0"/>
                <a:cs typeface="Times New Roman" panose="02020603050405020304" pitchFamily="18" charset="0"/>
              </a:rPr>
              <a:t>Përdoruesit</a:t>
            </a:r>
            <a:r>
              <a:rPr lang="en-US" altLang="en-US" sz="3200" dirty="0">
                <a:latin typeface="Times New Roman" panose="02020603050405020304" pitchFamily="18" charset="0"/>
                <a:cs typeface="Times New Roman" panose="02020603050405020304" pitchFamily="18" charset="0"/>
              </a:rPr>
              <a:t> e </a:t>
            </a:r>
            <a:r>
              <a:rPr lang="en-US" altLang="en-US" sz="3200" dirty="0" err="1">
                <a:latin typeface="Times New Roman" panose="02020603050405020304" pitchFamily="18" charset="0"/>
                <a:cs typeface="Times New Roman" panose="02020603050405020304" pitchFamily="18" charset="0"/>
              </a:rPr>
              <a:t>informacionit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financiar</a:t>
            </a:r>
            <a:endParaRPr lang="en-US" altLang="en-US" sz="3200" dirty="0">
              <a:latin typeface="Times New Roman" panose="02020603050405020304" pitchFamily="18" charset="0"/>
              <a:cs typeface="Times New Roman" panose="02020603050405020304" pitchFamily="18" charset="0"/>
            </a:endParaRPr>
          </a:p>
        </p:txBody>
      </p:sp>
      <p:sp>
        <p:nvSpPr>
          <p:cNvPr id="38915" name="Rectangle 3"/>
          <p:cNvSpPr>
            <a:spLocks noGrp="1" noChangeArrowheads="1"/>
          </p:cNvSpPr>
          <p:nvPr>
            <p:ph idx="1"/>
          </p:nvPr>
        </p:nvSpPr>
        <p:spPr>
          <a:xfrm>
            <a:off x="485775" y="1254125"/>
            <a:ext cx="10515600" cy="1203325"/>
          </a:xfrm>
        </p:spPr>
        <p:txBody>
          <a:bodyPr/>
          <a:lstStyle/>
          <a:p>
            <a:pPr marL="0" marR="0" indent="457200" algn="just">
              <a:lnSpc>
                <a:spcPct val="115000"/>
              </a:lnSpc>
              <a:spcBef>
                <a:spcPts val="0"/>
              </a:spcBef>
              <a:spcAft>
                <a:spcPts val="0"/>
              </a:spcAft>
            </a:pPr>
            <a:r>
              <a:rPr lang="sq-AL"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a:t>
            </a:r>
            <a:r>
              <a:rPr lang="sq-AL" dirty="0">
                <a:latin typeface="Times New Roman" panose="02020603050405020304" pitchFamily="18" charset="0"/>
                <a:ea typeface="Calibri" panose="020F0502020204030204" pitchFamily="34" charset="0"/>
                <a:cs typeface="Times New Roman" panose="02020603050405020304" pitchFamily="18" charset="0"/>
              </a:rPr>
              <a:t>arimisht përdoruesit e informacionit kontabël i klasifikojmë në dy grupe: </a:t>
            </a:r>
          </a:p>
        </p:txBody>
      </p:sp>
      <p:sp>
        <p:nvSpPr>
          <p:cNvPr id="3891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FBE04D4-9DDE-44C2-AE4F-B60B32BA25F7}" type="slidenum">
              <a:rPr lang="en-US" altLang="en-US" sz="1200">
                <a:solidFill>
                  <a:srgbClr val="898989"/>
                </a:solidFill>
                <a:latin typeface="Times New Roman" panose="02020603050405020304" pitchFamily="18" charset="0"/>
              </a:rPr>
              <a:pPr>
                <a:spcBef>
                  <a:spcPct val="0"/>
                </a:spcBef>
                <a:buFontTx/>
                <a:buNone/>
              </a:pPr>
              <a:t>46</a:t>
            </a:fld>
            <a:endParaRPr lang="en-US" altLang="en-US" sz="1200">
              <a:solidFill>
                <a:srgbClr val="898989"/>
              </a:solidFill>
              <a:latin typeface="Times New Roman" panose="02020603050405020304" pitchFamily="18" charset="0"/>
            </a:endParaRPr>
          </a:p>
        </p:txBody>
      </p:sp>
      <p:sp>
        <p:nvSpPr>
          <p:cNvPr id="2" name="Rectangle 1"/>
          <p:cNvSpPr/>
          <p:nvPr/>
        </p:nvSpPr>
        <p:spPr>
          <a:xfrm>
            <a:off x="581025" y="2462540"/>
            <a:ext cx="3831498" cy="181588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sq-AL"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Përdoruesit e brendshëm</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a:p>
            <a:pPr marL="457200" indent="-457200">
              <a:buFont typeface="Arial" panose="020B0604020202020204" pitchFamily="34" charset="0"/>
              <a:buChar char="•"/>
            </a:pP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Menaxhmenti</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Pronarët</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Punëtorët</a:t>
            </a:r>
            <a:r>
              <a:rPr lang="sq-AL"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dirty="0"/>
          </a:p>
        </p:txBody>
      </p:sp>
      <p:sp>
        <p:nvSpPr>
          <p:cNvPr id="3" name="Rectangle 2"/>
          <p:cNvSpPr/>
          <p:nvPr/>
        </p:nvSpPr>
        <p:spPr>
          <a:xfrm>
            <a:off x="4800601" y="1879927"/>
            <a:ext cx="6705600" cy="455201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R="0" lvl="0" algn="just">
              <a:lnSpc>
                <a:spcPct val="115000"/>
              </a:lnSpc>
              <a:spcBef>
                <a:spcPts val="0"/>
              </a:spcBef>
              <a:spcAft>
                <a:spcPts val="0"/>
              </a:spcAft>
            </a:pPr>
            <a:r>
              <a:rPr lang="sq-AL" sz="2800" dirty="0">
                <a:latin typeface="Times New Roman" panose="02020603050405020304" pitchFamily="18" charset="0"/>
                <a:ea typeface="Calibri" panose="020F0502020204030204" pitchFamily="34" charset="0"/>
                <a:cs typeface="Times New Roman" panose="02020603050405020304" pitchFamily="18" charset="0"/>
              </a:rPr>
              <a:t>Përdoruesit e jashtëm</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marL="457200" marR="0" lvl="0" indent="-457200" algn="just">
              <a:lnSpc>
                <a:spcPct val="115000"/>
              </a:lnSpc>
              <a:spcBef>
                <a:spcPts val="0"/>
              </a:spcBef>
              <a:spcAft>
                <a:spcPts val="0"/>
              </a:spcAft>
              <a:buFont typeface="Arial" panose="020B0604020202020204" pitchFamily="34" charset="0"/>
              <a:buChar char="•"/>
            </a:pPr>
            <a:r>
              <a:rPr lang="en-US" sz="2800" dirty="0" err="1">
                <a:latin typeface="Times New Roman" panose="02020603050405020304" pitchFamily="18" charset="0"/>
                <a:ea typeface="Calibri" panose="020F0502020204030204" pitchFamily="34" charset="0"/>
                <a:cs typeface="Times New Roman" panose="02020603050405020304" pitchFamily="18" charset="0"/>
              </a:rPr>
              <a:t>Investuesit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lgn="just">
              <a:lnSpc>
                <a:spcPct val="115000"/>
              </a:lnSpc>
              <a:spcBef>
                <a:spcPts val="0"/>
              </a:spcBef>
              <a:spcAft>
                <a:spcPts val="0"/>
              </a:spcAft>
              <a:buFont typeface="Arial" panose="020B0604020202020204" pitchFamily="34" charset="0"/>
              <a:buChar char="•"/>
            </a:pPr>
            <a:r>
              <a:rPr lang="en-US" sz="2800" dirty="0" err="1">
                <a:latin typeface="Times New Roman" panose="02020603050405020304" pitchFamily="18" charset="0"/>
                <a:ea typeface="Calibri" panose="020F0502020204030204" pitchFamily="34" charset="0"/>
                <a:cs typeface="Times New Roman" panose="02020603050405020304" pitchFamily="18" charset="0"/>
              </a:rPr>
              <a:t>Kreditorët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lgn="just">
              <a:lnSpc>
                <a:spcPct val="115000"/>
              </a:lnSpc>
              <a:spcBef>
                <a:spcPts val="0"/>
              </a:spcBef>
              <a:spcAft>
                <a:spcPts val="0"/>
              </a:spcAft>
              <a:buFont typeface="Arial" panose="020B0604020202020204" pitchFamily="34" charset="0"/>
              <a:buChar char="•"/>
            </a:pPr>
            <a:r>
              <a:rPr lang="en-US" sz="2800" dirty="0" err="1">
                <a:latin typeface="Times New Roman" panose="02020603050405020304" pitchFamily="18" charset="0"/>
                <a:ea typeface="Calibri" panose="020F0502020204030204" pitchFamily="34" charset="0"/>
                <a:cs typeface="Times New Roman" panose="02020603050405020304" pitchFamily="18" charset="0"/>
              </a:rPr>
              <a:t>Organet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tatimore</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dhe</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inst.tjera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qeveritare</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lgn="just">
              <a:lnSpc>
                <a:spcPct val="115000"/>
              </a:lnSpc>
              <a:spcBef>
                <a:spcPts val="0"/>
              </a:spcBef>
              <a:spcAft>
                <a:spcPts val="0"/>
              </a:spcAft>
              <a:buFont typeface="Arial" panose="020B0604020202020204" pitchFamily="34" charset="0"/>
              <a:buChar char="•"/>
            </a:pPr>
            <a:r>
              <a:rPr lang="en-US" sz="2800" dirty="0" err="1">
                <a:latin typeface="Times New Roman" panose="02020603050405020304" pitchFamily="18" charset="0"/>
                <a:ea typeface="Calibri" panose="020F0502020204030204" pitchFamily="34" charset="0"/>
                <a:cs typeface="Times New Roman" panose="02020603050405020304" pitchFamily="18" charset="0"/>
              </a:rPr>
              <a:t>Rregullatorët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lgn="just">
              <a:lnSpc>
                <a:spcPct val="115000"/>
              </a:lnSpc>
              <a:spcBef>
                <a:spcPts val="0"/>
              </a:spcBef>
              <a:spcAft>
                <a:spcPts val="0"/>
              </a:spcAft>
              <a:buFont typeface="Arial" panose="020B0604020202020204" pitchFamily="34" charset="0"/>
              <a:buChar char="•"/>
            </a:pPr>
            <a:r>
              <a:rPr lang="en-US" sz="2800" dirty="0" err="1">
                <a:latin typeface="Times New Roman" panose="02020603050405020304" pitchFamily="18" charset="0"/>
                <a:ea typeface="Calibri" panose="020F0502020204030204" pitchFamily="34" charset="0"/>
                <a:cs typeface="Times New Roman" panose="02020603050405020304" pitchFamily="18" charset="0"/>
              </a:rPr>
              <a:t>Sindikatat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lgn="just">
              <a:lnSpc>
                <a:spcPct val="115000"/>
              </a:lnSpc>
              <a:spcBef>
                <a:spcPts val="0"/>
              </a:spcBef>
              <a:spcAft>
                <a:spcPts val="0"/>
              </a:spcAft>
              <a:buFont typeface="Arial" panose="020B0604020202020204" pitchFamily="34" charset="0"/>
              <a:buChar char="•"/>
            </a:pPr>
            <a:r>
              <a:rPr lang="sq-AL"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planifikuesit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ekonomik</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lgn="just">
              <a:lnSpc>
                <a:spcPct val="115000"/>
              </a:lnSpc>
              <a:spcBef>
                <a:spcPts val="0"/>
              </a:spcBef>
              <a:spcAft>
                <a:spcPts val="0"/>
              </a:spcAft>
              <a:buFont typeface="Arial" panose="020B0604020202020204" pitchFamily="34" charset="0"/>
              <a:buChar char="•"/>
            </a:pPr>
            <a:r>
              <a:rPr lang="en-US" sz="2800" dirty="0" err="1">
                <a:latin typeface="Times New Roman" panose="02020603050405020304" pitchFamily="18" charset="0"/>
                <a:ea typeface="Calibri" panose="020F0502020204030204" pitchFamily="34" charset="0"/>
                <a:cs typeface="Times New Roman" panose="02020603050405020304" pitchFamily="18" charset="0"/>
              </a:rPr>
              <a:t>Analistët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financiarë</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457200" marR="0" lvl="0" indent="-457200" algn="just">
              <a:lnSpc>
                <a:spcPct val="115000"/>
              </a:lnSpc>
              <a:spcBef>
                <a:spcPts val="0"/>
              </a:spcBef>
              <a:spcAft>
                <a:spcPts val="0"/>
              </a:spcAft>
              <a:buFont typeface="Arial" panose="020B0604020202020204" pitchFamily="34" charset="0"/>
              <a:buChar char="•"/>
            </a:pPr>
            <a:r>
              <a:rPr lang="en-US" sz="2800" dirty="0" err="1">
                <a:latin typeface="Times New Roman" panose="02020603050405020304" pitchFamily="18" charset="0"/>
                <a:ea typeface="Calibri" panose="020F0502020204030204" pitchFamily="34" charset="0"/>
                <a:cs typeface="Times New Roman" panose="02020603050405020304" pitchFamily="18" charset="0"/>
              </a:rPr>
              <a:t>Studiuesit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03020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B2719EC-B90B-406A-8E2C-BFF03EF85790}" type="slidenum">
              <a:rPr lang="en-US" altLang="en-US" sz="1200">
                <a:solidFill>
                  <a:srgbClr val="898989"/>
                </a:solidFill>
                <a:latin typeface="Times New Roman" panose="02020603050405020304" pitchFamily="18" charset="0"/>
              </a:rPr>
              <a:pPr>
                <a:spcBef>
                  <a:spcPct val="0"/>
                </a:spcBef>
                <a:buFontTx/>
                <a:buNone/>
              </a:pPr>
              <a:t>47</a:t>
            </a:fld>
            <a:endParaRPr lang="en-US" altLang="en-US" sz="1200">
              <a:solidFill>
                <a:srgbClr val="898989"/>
              </a:solidFill>
              <a:latin typeface="Times New Roman" panose="02020603050405020304" pitchFamily="18" charset="0"/>
            </a:endParaRPr>
          </a:p>
        </p:txBody>
      </p:sp>
      <p:pic>
        <p:nvPicPr>
          <p:cNvPr id="39940" name="Picture 2" descr="http://www.osc.state.ny.us/newyorkers/main_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04813"/>
            <a:ext cx="957897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ChangeArrowheads="1"/>
          </p:cNvSpPr>
          <p:nvPr/>
        </p:nvSpPr>
        <p:spPr bwMode="auto">
          <a:xfrm>
            <a:off x="3000375" y="476250"/>
            <a:ext cx="5867400" cy="4154984"/>
          </a:xfrm>
          <a:prstGeom prst="rect">
            <a:avLst/>
          </a:prstGeom>
          <a:noFill/>
          <a:ln w="9525">
            <a:noFill/>
            <a:miter lim="800000"/>
            <a:headEnd/>
            <a:tailEnd/>
          </a:ln>
          <a:effectLst/>
        </p:spPr>
        <p:txBody>
          <a:bodyPr>
            <a:spAutoFit/>
          </a:bodyPr>
          <a:lstStyle/>
          <a:p>
            <a:pPr algn="ctr">
              <a:defRPr/>
            </a:pPr>
            <a:r>
              <a:rPr lang="sq-AL" sz="4400" b="1" dirty="0">
                <a:solidFill>
                  <a:schemeClr val="bg1"/>
                </a:solidFill>
                <a:effectLst>
                  <a:outerShdw blurRad="38100" dist="38100" dir="2700000" algn="tl">
                    <a:srgbClr val="C0C0C0"/>
                  </a:outerShdw>
                </a:effectLst>
                <a:latin typeface="Verdana" pitchFamily="34" charset="0"/>
              </a:rPr>
              <a:t>Faleminderit </a:t>
            </a:r>
            <a:br>
              <a:rPr lang="sq-AL" sz="4400" dirty="0">
                <a:solidFill>
                  <a:schemeClr val="tx2"/>
                </a:solidFill>
                <a:effectLst>
                  <a:outerShdw blurRad="38100" dist="38100" dir="2700000" algn="tl">
                    <a:srgbClr val="C0C0C0"/>
                  </a:outerShdw>
                </a:effectLst>
                <a:latin typeface="Verdana" pitchFamily="34" charset="0"/>
              </a:rPr>
            </a:br>
            <a:br>
              <a:rPr lang="sq-AL" sz="4400" dirty="0">
                <a:solidFill>
                  <a:schemeClr val="tx2"/>
                </a:solidFill>
                <a:effectLst>
                  <a:outerShdw blurRad="38100" dist="38100" dir="2700000" algn="tl">
                    <a:srgbClr val="C0C0C0"/>
                  </a:outerShdw>
                </a:effectLst>
                <a:latin typeface="Verdana" pitchFamily="34" charset="0"/>
              </a:rPr>
            </a:br>
            <a:r>
              <a:rPr lang="sq-AL" sz="4400" b="1" dirty="0">
                <a:solidFill>
                  <a:schemeClr val="bg1"/>
                </a:solidFill>
                <a:effectLst>
                  <a:outerShdw blurRad="38100" dist="38100" dir="2700000" algn="tl">
                    <a:srgbClr val="C0C0C0"/>
                  </a:outerShdw>
                </a:effectLst>
                <a:latin typeface="Verdana" pitchFamily="34" charset="0"/>
              </a:rPr>
              <a:t>Fund</a:t>
            </a:r>
            <a:r>
              <a:rPr lang="en-US" sz="4400" b="1" dirty="0" err="1">
                <a:solidFill>
                  <a:schemeClr val="bg1"/>
                </a:solidFill>
                <a:effectLst>
                  <a:outerShdw blurRad="38100" dist="38100" dir="2700000" algn="tl">
                    <a:srgbClr val="C0C0C0"/>
                  </a:outerShdw>
                </a:effectLst>
                <a:latin typeface="Verdana" pitchFamily="34" charset="0"/>
              </a:rPr>
              <a:t>i</a:t>
            </a:r>
            <a:r>
              <a:rPr lang="sq-AL" sz="4400" b="1" dirty="0">
                <a:solidFill>
                  <a:schemeClr val="bg1"/>
                </a:solidFill>
                <a:effectLst>
                  <a:outerShdw blurRad="38100" dist="38100" dir="2700000" algn="tl">
                    <a:srgbClr val="C0C0C0"/>
                  </a:outerShdw>
                </a:effectLst>
                <a:latin typeface="Verdana" pitchFamily="34" charset="0"/>
              </a:rPr>
              <a:t> i ligjëratës</a:t>
            </a:r>
            <a:endParaRPr lang="en-US" sz="4400" b="1" dirty="0">
              <a:solidFill>
                <a:schemeClr val="bg1"/>
              </a:solidFill>
              <a:effectLst>
                <a:outerShdw blurRad="38100" dist="38100" dir="2700000" algn="tl">
                  <a:srgbClr val="C0C0C0"/>
                </a:outerShdw>
              </a:effectLst>
              <a:latin typeface="Verdana" pitchFamily="34" charset="0"/>
            </a:endParaRPr>
          </a:p>
          <a:p>
            <a:pPr algn="ctr">
              <a:defRPr/>
            </a:pPr>
            <a:endParaRPr lang="en-US" sz="4400" b="1" dirty="0">
              <a:solidFill>
                <a:schemeClr val="bg1"/>
              </a:solidFill>
              <a:effectLst>
                <a:outerShdw blurRad="38100" dist="38100" dir="2700000" algn="tl">
                  <a:srgbClr val="C0C0C0"/>
                </a:outerShdw>
              </a:effectLst>
              <a:latin typeface="Verdana" pitchFamily="34" charset="0"/>
            </a:endParaRPr>
          </a:p>
          <a:p>
            <a:pPr algn="ctr">
              <a:defRPr/>
            </a:pPr>
            <a:r>
              <a:rPr lang="en-US" sz="4400" b="1" dirty="0">
                <a:solidFill>
                  <a:schemeClr val="bg1"/>
                </a:solidFill>
                <a:effectLst>
                  <a:outerShdw blurRad="38100" dist="38100" dir="2700000" algn="tl">
                    <a:srgbClr val="C0C0C0"/>
                  </a:outerShdw>
                </a:effectLst>
                <a:latin typeface="Verdana" pitchFamily="34" charset="0"/>
              </a:rPr>
              <a:t>KAPITULLI 1</a:t>
            </a:r>
          </a:p>
          <a:p>
            <a:pPr algn="ctr">
              <a:defRPr/>
            </a:pPr>
            <a:endParaRPr lang="en-US" sz="4400" b="1" dirty="0">
              <a:solidFill>
                <a:schemeClr val="bg1"/>
              </a:solidFill>
              <a:effectLst>
                <a:outerShdw blurRad="38100" dist="38100" dir="2700000" algn="tl">
                  <a:srgbClr val="C0C0C0"/>
                </a:outerShdw>
              </a:effectLst>
              <a:latin typeface="Verdana" pitchFamily="34" charset="0"/>
            </a:endParaRPr>
          </a:p>
        </p:txBody>
      </p:sp>
    </p:spTree>
    <p:extLst>
      <p:ext uri="{BB962C8B-B14F-4D97-AF65-F5344CB8AC3E}">
        <p14:creationId xmlns:p14="http://schemas.microsoft.com/office/powerpoint/2010/main" val="740724478"/>
      </p:ext>
    </p:extLst>
  </p:cSld>
  <p:clrMapOvr>
    <a:masterClrMapping/>
  </p:clrMapOvr>
  <p:transition advClick="0" advTm="25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sq-AL" altLang="en-US" sz="4000" b="1">
                <a:latin typeface="Times New Roman" panose="02020603050405020304" pitchFamily="18" charset="0"/>
                <a:cs typeface="Times New Roman" panose="02020603050405020304" pitchFamily="18" charset="0"/>
              </a:rPr>
              <a:t>Kapitulli 1</a:t>
            </a:r>
          </a:p>
        </p:txBody>
      </p:sp>
      <p:sp>
        <p:nvSpPr>
          <p:cNvPr id="8195" name="Rectangle 3"/>
          <p:cNvSpPr>
            <a:spLocks noGrp="1" noChangeArrowheads="1"/>
          </p:cNvSpPr>
          <p:nvPr>
            <p:ph idx="1"/>
          </p:nvPr>
        </p:nvSpPr>
        <p:spPr>
          <a:xfrm>
            <a:off x="1992313" y="1341439"/>
            <a:ext cx="8229600" cy="676275"/>
          </a:xfrm>
        </p:spPr>
        <p:txBody>
          <a:bodyPr/>
          <a:lstStyle/>
          <a:p>
            <a:pPr algn="ctr" eaLnBrk="1" hangingPunct="1">
              <a:buFont typeface="Wingdings" panose="05000000000000000000" pitchFamily="2" charset="2"/>
              <a:buNone/>
            </a:pPr>
            <a:r>
              <a:rPr lang="sq-AL" altLang="en-US">
                <a:latin typeface="Times New Roman" panose="02020603050405020304" pitchFamily="18" charset="0"/>
                <a:cs typeface="Times New Roman" panose="02020603050405020304" pitchFamily="18" charset="0"/>
              </a:rPr>
              <a:t>Nocioni dhe objektivat e raportimit financiar</a:t>
            </a:r>
          </a:p>
        </p:txBody>
      </p:sp>
      <p:sp>
        <p:nvSpPr>
          <p:cNvPr id="819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2C1D569-02AF-4A67-956C-17892D3AF1ED}" type="slidenum">
              <a:rPr lang="en-US" altLang="en-US" sz="1200">
                <a:solidFill>
                  <a:srgbClr val="898989"/>
                </a:solidFill>
                <a:latin typeface="Times New Roman" panose="02020603050405020304" pitchFamily="18" charset="0"/>
              </a:rPr>
              <a:pPr>
                <a:spcBef>
                  <a:spcPct val="0"/>
                </a:spcBef>
                <a:buFontTx/>
                <a:buNone/>
              </a:pPr>
              <a:t>5</a:t>
            </a:fld>
            <a:endParaRPr lang="en-US" altLang="en-US" sz="1200">
              <a:solidFill>
                <a:srgbClr val="898989"/>
              </a:solidFill>
              <a:latin typeface="Times New Roman" panose="02020603050405020304" pitchFamily="18" charset="0"/>
            </a:endParaRPr>
          </a:p>
        </p:txBody>
      </p:sp>
      <p:pic>
        <p:nvPicPr>
          <p:cNvPr id="8197" name="Picture 6" descr="https://encrypted-tbn3.gstatic.com/images?q=tbn:ANd9GcQcpXpPXNBkrA-ssJEngqvtW5KV7v3QLZhvqPnaGwYyxVC7x_Dh_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088" y="2205038"/>
            <a:ext cx="6553200"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9981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2E3710D-A6B3-4A7D-898F-37F563421F8C}" type="slidenum">
              <a:rPr lang="en-US" altLang="en-US" sz="1200">
                <a:solidFill>
                  <a:srgbClr val="898989"/>
                </a:solidFill>
                <a:latin typeface="Times New Roman" panose="02020603050405020304" pitchFamily="18" charset="0"/>
              </a:rPr>
              <a:pPr>
                <a:spcBef>
                  <a:spcPct val="0"/>
                </a:spcBef>
                <a:buFontTx/>
                <a:buNone/>
              </a:pPr>
              <a:t>6</a:t>
            </a:fld>
            <a:endParaRPr lang="en-US" altLang="en-US" sz="1200">
              <a:solidFill>
                <a:srgbClr val="898989"/>
              </a:solidFill>
              <a:latin typeface="Times New Roman" panose="02020603050405020304" pitchFamily="18" charset="0"/>
            </a:endParaRPr>
          </a:p>
        </p:txBody>
      </p:sp>
      <p:sp>
        <p:nvSpPr>
          <p:cNvPr id="12291" name="Rectangle 2"/>
          <p:cNvSpPr>
            <a:spLocks noGrp="1" noChangeArrowheads="1"/>
          </p:cNvSpPr>
          <p:nvPr>
            <p:ph type="title" idx="4294967295"/>
          </p:nvPr>
        </p:nvSpPr>
        <p:spPr>
          <a:xfrm>
            <a:off x="2711451" y="333375"/>
            <a:ext cx="4271963" cy="504825"/>
          </a:xfrm>
        </p:spPr>
        <p:txBody>
          <a:bodyPr rtlCol="0">
            <a:normAutofit fontScale="90000"/>
          </a:bodyPr>
          <a:lstStyle/>
          <a:p>
            <a:pPr>
              <a:defRPr/>
            </a:pPr>
            <a:r>
              <a:rPr lang="sq-AL" u="sng" dirty="0">
                <a:solidFill>
                  <a:schemeClr val="accent2"/>
                </a:solidFill>
                <a:latin typeface="Times New Roman" panose="02020603050405020304" pitchFamily="18" charset="0"/>
                <a:cs typeface="Times New Roman" panose="02020603050405020304" pitchFamily="18" charset="0"/>
              </a:rPr>
              <a:t>Përmbajtja</a:t>
            </a:r>
            <a:r>
              <a:rPr lang="en-US" u="sng" dirty="0">
                <a:solidFill>
                  <a:schemeClr val="accent2"/>
                </a:solidFill>
                <a:latin typeface="Times New Roman" panose="02020603050405020304" pitchFamily="18" charset="0"/>
                <a:cs typeface="Times New Roman" panose="02020603050405020304" pitchFamily="18" charset="0"/>
              </a:rPr>
              <a:t>:</a:t>
            </a:r>
            <a:r>
              <a:rPr lang="sq-AL" sz="2800" u="sng" dirty="0">
                <a:solidFill>
                  <a:schemeClr val="accent2"/>
                </a:solidFill>
                <a:latin typeface="Times New Roman" panose="02020603050405020304" pitchFamily="18" charset="0"/>
                <a:cs typeface="Times New Roman" panose="02020603050405020304" pitchFamily="18" charset="0"/>
              </a:rPr>
              <a:t> </a:t>
            </a:r>
          </a:p>
        </p:txBody>
      </p:sp>
      <p:sp>
        <p:nvSpPr>
          <p:cNvPr id="9220" name="Rectangle 3"/>
          <p:cNvSpPr>
            <a:spLocks noGrp="1" noChangeArrowheads="1"/>
          </p:cNvSpPr>
          <p:nvPr>
            <p:ph type="body" idx="4294967295"/>
          </p:nvPr>
        </p:nvSpPr>
        <p:spPr>
          <a:xfrm>
            <a:off x="457200" y="1039813"/>
            <a:ext cx="11249025" cy="4953000"/>
          </a:xfrm>
        </p:spPr>
        <p:txBody>
          <a:bodyPr>
            <a:normAutofit fontScale="92500" lnSpcReduction="20000"/>
          </a:bodyPr>
          <a:lstStyle/>
          <a:p>
            <a:pPr marL="514350" indent="-514350">
              <a:buFont typeface="Calibri" panose="020F0502020204030204" pitchFamily="34" charset="0"/>
              <a:buAutoNum type="arabicPeriod"/>
            </a:pPr>
            <a:r>
              <a:rPr lang="sq-AL" altLang="en-US" dirty="0">
                <a:latin typeface="Times New Roman" panose="02020603050405020304" pitchFamily="18" charset="0"/>
                <a:cs typeface="Times New Roman" panose="02020603050405020304" pitchFamily="18" charset="0"/>
              </a:rPr>
              <a:t>N</a:t>
            </a:r>
            <a:r>
              <a:rPr lang="en-US" altLang="en-US" dirty="0" err="1">
                <a:latin typeface="Times New Roman" panose="02020603050405020304" pitchFamily="18" charset="0"/>
                <a:cs typeface="Times New Roman" panose="02020603050405020304" pitchFamily="18" charset="0"/>
              </a:rPr>
              <a:t>johuri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të</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përgjithshme</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mbi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raportimin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financiar</a:t>
            </a:r>
            <a:endParaRPr lang="en-US" altLang="en-US" dirty="0">
              <a:latin typeface="Times New Roman" panose="02020603050405020304" pitchFamily="18" charset="0"/>
              <a:cs typeface="Times New Roman" panose="02020603050405020304" pitchFamily="18" charset="0"/>
            </a:endParaRPr>
          </a:p>
          <a:p>
            <a:pPr marL="971550" lvl="1" indent="-514350">
              <a:buFont typeface="Calibri" panose="020F0502020204030204" pitchFamily="34" charset="0"/>
              <a:buAutoNum type="arabicPeriod"/>
            </a:pPr>
            <a:r>
              <a:rPr lang="en-US" altLang="en-US" dirty="0">
                <a:latin typeface="Times New Roman" panose="02020603050405020304" pitchFamily="18" charset="0"/>
                <a:cs typeface="Times New Roman" panose="02020603050405020304" pitchFamily="18" charset="0"/>
              </a:rPr>
              <a:t>N</a:t>
            </a:r>
            <a:r>
              <a:rPr lang="sq-AL" altLang="en-US" dirty="0">
                <a:latin typeface="Times New Roman" panose="02020603050405020304" pitchFamily="18" charset="0"/>
                <a:cs typeface="Times New Roman" panose="02020603050405020304" pitchFamily="18" charset="0"/>
              </a:rPr>
              <a:t>ocioni i raportimit financiar</a:t>
            </a:r>
            <a:endParaRPr lang="en-US" altLang="en-US" dirty="0">
              <a:latin typeface="Times New Roman" panose="02020603050405020304" pitchFamily="18" charset="0"/>
              <a:cs typeface="Times New Roman" panose="02020603050405020304" pitchFamily="18" charset="0"/>
            </a:endParaRPr>
          </a:p>
          <a:p>
            <a:pPr marL="971550" lvl="1" indent="-514350">
              <a:buFont typeface="Calibri" panose="020F0502020204030204" pitchFamily="34" charset="0"/>
              <a:buAutoNum type="arabicPeriod"/>
            </a:pPr>
            <a:r>
              <a:rPr lang="en-US" altLang="en-US" dirty="0" err="1">
                <a:latin typeface="Times New Roman" panose="02020603050405020304" pitchFamily="18" charset="0"/>
                <a:cs typeface="Times New Roman" panose="02020603050405020304" pitchFamily="18" charset="0"/>
              </a:rPr>
              <a:t>Definicionet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mbi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kontabilitetin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dhe</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raportimin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financiar</a:t>
            </a:r>
            <a:endParaRPr lang="sq-AL" altLang="en-US" dirty="0">
              <a:latin typeface="Times New Roman" panose="02020603050405020304" pitchFamily="18" charset="0"/>
              <a:cs typeface="Times New Roman" panose="02020603050405020304" pitchFamily="18" charset="0"/>
            </a:endParaRPr>
          </a:p>
          <a:p>
            <a:pPr marL="514350" indent="-514350">
              <a:buFont typeface="Calibri" panose="020F0502020204030204" pitchFamily="34" charset="0"/>
              <a:buAutoNum type="arabicPeriod"/>
            </a:pPr>
            <a:r>
              <a:rPr lang="sq-AL" altLang="en-US" dirty="0">
                <a:latin typeface="Times New Roman" panose="02020603050405020304" pitchFamily="18" charset="0"/>
                <a:cs typeface="Times New Roman" panose="02020603050405020304" pitchFamily="18" charset="0"/>
              </a:rPr>
              <a:t>Historiku i raportimit financiar </a:t>
            </a:r>
            <a:endParaRPr lang="en-US" altLang="en-US" dirty="0">
              <a:latin typeface="Times New Roman" panose="02020603050405020304" pitchFamily="18" charset="0"/>
              <a:cs typeface="Times New Roman" panose="02020603050405020304" pitchFamily="18" charset="0"/>
            </a:endParaRPr>
          </a:p>
          <a:p>
            <a:pPr marL="514350" indent="-514350">
              <a:buFont typeface="Calibri" panose="020F0502020204030204" pitchFamily="34" charset="0"/>
              <a:buAutoNum type="arabicPeriod"/>
            </a:pPr>
            <a:r>
              <a:rPr lang="en-US" altLang="en-US" dirty="0" err="1">
                <a:latin typeface="Times New Roman" panose="02020603050405020304" pitchFamily="18" charset="0"/>
                <a:cs typeface="Times New Roman" panose="02020603050405020304" pitchFamily="18" charset="0"/>
              </a:rPr>
              <a:t>Objektivat</a:t>
            </a:r>
            <a:r>
              <a:rPr lang="en-US" altLang="en-US" dirty="0">
                <a:latin typeface="Times New Roman" panose="02020603050405020304" pitchFamily="18" charset="0"/>
                <a:cs typeface="Times New Roman" panose="02020603050405020304" pitchFamily="18" charset="0"/>
              </a:rPr>
              <a:t> e</a:t>
            </a:r>
            <a:r>
              <a:rPr lang="sq-AL" altLang="en-US" dirty="0">
                <a:latin typeface="Times New Roman" panose="02020603050405020304" pitchFamily="18" charset="0"/>
                <a:cs typeface="Times New Roman" panose="02020603050405020304" pitchFamily="18" charset="0"/>
              </a:rPr>
              <a:t> raportimit financiar</a:t>
            </a:r>
            <a:endParaRPr lang="en-US" altLang="en-US" dirty="0">
              <a:latin typeface="Times New Roman" panose="02020603050405020304" pitchFamily="18" charset="0"/>
              <a:cs typeface="Times New Roman" panose="02020603050405020304" pitchFamily="18" charset="0"/>
            </a:endParaRPr>
          </a:p>
          <a:p>
            <a:pPr marL="514350" indent="-514350">
              <a:buFont typeface="Calibri" panose="020F0502020204030204" pitchFamily="34" charset="0"/>
              <a:buAutoNum type="arabicPeriod"/>
            </a:pPr>
            <a:r>
              <a:rPr lang="en-US" altLang="en-US" dirty="0" err="1">
                <a:latin typeface="Times New Roman" panose="02020603050405020304" pitchFamily="18" charset="0"/>
                <a:cs typeface="Times New Roman" panose="02020603050405020304" pitchFamily="18" charset="0"/>
              </a:rPr>
              <a:t>Tiparet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kryesorë</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për</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një</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informacion</a:t>
            </a:r>
            <a:r>
              <a:rPr lang="en-US" altLang="en-US" dirty="0">
                <a:latin typeface="Times New Roman" panose="02020603050405020304" pitchFamily="18" charset="0"/>
                <a:cs typeface="Times New Roman" panose="02020603050405020304" pitchFamily="18" charset="0"/>
              </a:rPr>
              <a:t> </a:t>
            </a:r>
            <a:r>
              <a:rPr lang="sq-AL" altLang="en-US" dirty="0">
                <a:latin typeface="Times New Roman" panose="02020603050405020304" pitchFamily="18" charset="0"/>
                <a:cs typeface="Times New Roman" panose="02020603050405020304" pitchFamily="18" charset="0"/>
              </a:rPr>
              <a:t>kontab</a:t>
            </a:r>
            <a:r>
              <a:rPr lang="en-US" altLang="en-US" dirty="0" err="1">
                <a:latin typeface="Times New Roman" panose="02020603050405020304" pitchFamily="18" charset="0"/>
                <a:cs typeface="Times New Roman" panose="02020603050405020304" pitchFamily="18" charset="0"/>
              </a:rPr>
              <a:t>ël</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cilësor</a:t>
            </a:r>
            <a:endParaRPr lang="en-US" altLang="en-US" dirty="0">
              <a:latin typeface="Times New Roman" panose="02020603050405020304" pitchFamily="18" charset="0"/>
              <a:cs typeface="Times New Roman" panose="02020603050405020304" pitchFamily="18" charset="0"/>
            </a:endParaRPr>
          </a:p>
          <a:p>
            <a:pPr marL="514350" indent="-514350">
              <a:buFont typeface="Calibri" panose="020F0502020204030204" pitchFamily="34" charset="0"/>
              <a:buAutoNum type="arabicPeriod"/>
            </a:pPr>
            <a:r>
              <a:rPr lang="en-US" altLang="en-US" dirty="0" err="1">
                <a:latin typeface="Times New Roman" panose="02020603050405020304" pitchFamily="18" charset="0"/>
                <a:cs typeface="Times New Roman" panose="02020603050405020304" pitchFamily="18" charset="0"/>
              </a:rPr>
              <a:t>Sfidat</a:t>
            </a:r>
            <a:r>
              <a:rPr lang="en-US" altLang="en-US" dirty="0">
                <a:latin typeface="Times New Roman" panose="02020603050405020304" pitchFamily="18" charset="0"/>
                <a:cs typeface="Times New Roman" panose="02020603050405020304" pitchFamily="18" charset="0"/>
              </a:rPr>
              <a:t> e </a:t>
            </a:r>
            <a:r>
              <a:rPr lang="en-US" altLang="en-US" dirty="0" err="1">
                <a:latin typeface="Times New Roman" panose="02020603050405020304" pitchFamily="18" charset="0"/>
                <a:cs typeface="Times New Roman" panose="02020603050405020304" pitchFamily="18" charset="0"/>
              </a:rPr>
              <a:t>raportimit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financiar</a:t>
            </a:r>
            <a:endParaRPr lang="en-US" altLang="en-US" dirty="0">
              <a:latin typeface="Times New Roman" panose="02020603050405020304" pitchFamily="18" charset="0"/>
              <a:cs typeface="Times New Roman" panose="02020603050405020304" pitchFamily="18" charset="0"/>
            </a:endParaRPr>
          </a:p>
          <a:p>
            <a:pPr marL="514350" indent="-514350">
              <a:buFont typeface="Calibri" panose="020F0502020204030204" pitchFamily="34" charset="0"/>
              <a:buAutoNum type="arabicPeriod"/>
            </a:pPr>
            <a:r>
              <a:rPr lang="en-US" altLang="en-US" dirty="0" err="1">
                <a:latin typeface="Times New Roman" panose="02020603050405020304" pitchFamily="18" charset="0"/>
                <a:cs typeface="Times New Roman" panose="02020603050405020304" pitchFamily="18" charset="0"/>
              </a:rPr>
              <a:t>Organizimi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sistemit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të</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kontabilitetit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dhe</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raportimit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financiar</a:t>
            </a:r>
            <a:r>
              <a:rPr lang="en-US" altLang="en-US" dirty="0">
                <a:latin typeface="Times New Roman" panose="02020603050405020304" pitchFamily="18" charset="0"/>
                <a:cs typeface="Times New Roman" panose="02020603050405020304" pitchFamily="18" charset="0"/>
              </a:rPr>
              <a:t> </a:t>
            </a:r>
          </a:p>
          <a:p>
            <a:pPr marL="514350" indent="-514350">
              <a:buFont typeface="Calibri" panose="020F0502020204030204" pitchFamily="34" charset="0"/>
              <a:buAutoNum type="arabicPeriod"/>
            </a:pPr>
            <a:r>
              <a:rPr lang="en-US" altLang="en-US" dirty="0" err="1">
                <a:latin typeface="Times New Roman" panose="02020603050405020304" pitchFamily="18" charset="0"/>
                <a:cs typeface="Times New Roman" panose="02020603050405020304" pitchFamily="18" charset="0"/>
              </a:rPr>
              <a:t>Dokumentacioni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kontabël</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dhe</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raportimi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financiar</a:t>
            </a:r>
            <a:endParaRPr lang="en-US" altLang="en-US" dirty="0">
              <a:latin typeface="Times New Roman" panose="02020603050405020304" pitchFamily="18" charset="0"/>
              <a:cs typeface="Times New Roman" panose="02020603050405020304" pitchFamily="18" charset="0"/>
            </a:endParaRPr>
          </a:p>
          <a:p>
            <a:pPr marL="514350" indent="-514350">
              <a:buFont typeface="Calibri" panose="020F0502020204030204" pitchFamily="34" charset="0"/>
              <a:buAutoNum type="arabicPeriod"/>
            </a:pPr>
            <a:r>
              <a:rPr lang="en-US" altLang="en-US" dirty="0" err="1">
                <a:latin typeface="Times New Roman" panose="02020603050405020304" pitchFamily="18" charset="0"/>
                <a:cs typeface="Times New Roman" panose="02020603050405020304" pitchFamily="18" charset="0"/>
              </a:rPr>
              <a:t>Procesimi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dokumentacionit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kontabël</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dhe</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raportimi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financiar</a:t>
            </a:r>
            <a:endParaRPr lang="en-US" altLang="en-US" dirty="0">
              <a:latin typeface="Times New Roman" panose="02020603050405020304" pitchFamily="18" charset="0"/>
              <a:cs typeface="Times New Roman" panose="02020603050405020304" pitchFamily="18" charset="0"/>
            </a:endParaRPr>
          </a:p>
          <a:p>
            <a:pPr marL="514350" indent="-514350">
              <a:buFont typeface="Calibri" panose="020F0502020204030204" pitchFamily="34" charset="0"/>
              <a:buAutoNum type="arabicPeriod"/>
            </a:pPr>
            <a:r>
              <a:rPr lang="en-US" altLang="en-US" dirty="0" err="1">
                <a:latin typeface="Times New Roman" panose="02020603050405020304" pitchFamily="18" charset="0"/>
                <a:cs typeface="Times New Roman" panose="02020603050405020304" pitchFamily="18" charset="0"/>
              </a:rPr>
              <a:t>Raportuesit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financiar</a:t>
            </a:r>
            <a:endParaRPr lang="en-US" altLang="en-US" dirty="0">
              <a:latin typeface="Times New Roman" panose="02020603050405020304" pitchFamily="18" charset="0"/>
              <a:cs typeface="Times New Roman" panose="02020603050405020304" pitchFamily="18" charset="0"/>
            </a:endParaRPr>
          </a:p>
          <a:p>
            <a:pPr marL="514350" indent="-514350">
              <a:buFont typeface="Calibri" panose="020F0502020204030204" pitchFamily="34" charset="0"/>
              <a:buAutoNum type="arabicPeriod"/>
            </a:pPr>
            <a:r>
              <a:rPr lang="sq-AL" altLang="en-US" dirty="0">
                <a:latin typeface="Times New Roman" panose="02020603050405020304" pitchFamily="18" charset="0"/>
                <a:cs typeface="Times New Roman" panose="02020603050405020304" pitchFamily="18" charset="0"/>
              </a:rPr>
              <a:t>Për</a:t>
            </a:r>
            <a:r>
              <a:rPr lang="en-US" altLang="en-US" dirty="0" err="1">
                <a:latin typeface="Times New Roman" panose="02020603050405020304" pitchFamily="18" charset="0"/>
                <a:cs typeface="Times New Roman" panose="02020603050405020304" pitchFamily="18" charset="0"/>
              </a:rPr>
              <a:t>doruesit</a:t>
            </a:r>
            <a:r>
              <a:rPr lang="en-US" altLang="en-US" dirty="0">
                <a:latin typeface="Times New Roman" panose="02020603050405020304" pitchFamily="18" charset="0"/>
                <a:cs typeface="Times New Roman" panose="02020603050405020304" pitchFamily="18" charset="0"/>
              </a:rPr>
              <a:t> e </a:t>
            </a:r>
            <a:r>
              <a:rPr lang="en-US" altLang="en-US" dirty="0" err="1">
                <a:latin typeface="Times New Roman" panose="02020603050405020304" pitchFamily="18" charset="0"/>
                <a:cs typeface="Times New Roman" panose="02020603050405020304" pitchFamily="18" charset="0"/>
              </a:rPr>
              <a:t>informacionit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të</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kontabilitetit</a:t>
            </a:r>
            <a:endParaRPr lang="en-US" altLang="en-US" dirty="0">
              <a:latin typeface="Times New Roman" panose="02020603050405020304" pitchFamily="18" charset="0"/>
              <a:cs typeface="Times New Roman" panose="02020603050405020304" pitchFamily="18" charset="0"/>
            </a:endParaRPr>
          </a:p>
          <a:p>
            <a:pPr marL="514350" indent="-514350">
              <a:buFont typeface="Calibri" panose="020F0502020204030204" pitchFamily="34" charset="0"/>
              <a:buAutoNum type="arabicPeriod"/>
            </a:pPr>
            <a:endParaRPr lang="sq-AL" altLang="en-US" sz="20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6051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62025" y="220665"/>
            <a:ext cx="8229600" cy="611187"/>
          </a:xfrm>
        </p:spPr>
        <p:txBody>
          <a:bodyPr>
            <a:normAutofit fontScale="90000"/>
          </a:bodyPr>
          <a:lstStyle/>
          <a:p>
            <a:r>
              <a:rPr lang="sq-AL" altLang="en-US" sz="3600" dirty="0">
                <a:latin typeface="Times New Roman" panose="02020603050405020304" pitchFamily="18" charset="0"/>
                <a:cs typeface="Times New Roman" panose="02020603050405020304" pitchFamily="18" charset="0"/>
              </a:rPr>
              <a:t>N</a:t>
            </a:r>
            <a:r>
              <a:rPr lang="en-US" altLang="en-US" sz="3600" dirty="0" err="1">
                <a:latin typeface="Times New Roman" panose="02020603050405020304" pitchFamily="18" charset="0"/>
                <a:cs typeface="Times New Roman" panose="02020603050405020304" pitchFamily="18" charset="0"/>
              </a:rPr>
              <a:t>johuri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të</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përgjithshme</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mbi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raportimin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financiar</a:t>
            </a:r>
            <a:endParaRPr lang="sq-AL" altLang="en-US" sz="3600" dirty="0">
              <a:latin typeface="Times New Roman" panose="02020603050405020304" pitchFamily="18" charset="0"/>
              <a:cs typeface="Times New Roman" panose="02020603050405020304" pitchFamily="18" charset="0"/>
            </a:endParaRPr>
          </a:p>
        </p:txBody>
      </p:sp>
      <p:sp>
        <p:nvSpPr>
          <p:cNvPr id="10243" name="Rectangle 3"/>
          <p:cNvSpPr>
            <a:spLocks noGrp="1" noChangeArrowheads="1"/>
          </p:cNvSpPr>
          <p:nvPr>
            <p:ph idx="1"/>
          </p:nvPr>
        </p:nvSpPr>
        <p:spPr>
          <a:xfrm>
            <a:off x="542925" y="1196977"/>
            <a:ext cx="10639425" cy="2403474"/>
          </a:xfrm>
        </p:spPr>
        <p:txBody>
          <a:bodyPr>
            <a:noAutofit/>
          </a:bodyPr>
          <a:lstStyle/>
          <a:p>
            <a:pPr algn="just" eaLnBrk="1" hangingPunct="1">
              <a:lnSpc>
                <a:spcPct val="80000"/>
              </a:lnSpc>
            </a:pPr>
            <a:r>
              <a:rPr lang="sq-AL" altLang="en-US" dirty="0">
                <a:latin typeface="Times New Roman" panose="02020603050405020304" pitchFamily="18" charset="0"/>
                <a:cs typeface="Times New Roman" panose="02020603050405020304" pitchFamily="18" charset="0"/>
              </a:rPr>
              <a:t>Raportimi financiar paraqet ofrimin e informacionit cilësor financiar, </a:t>
            </a:r>
            <a:endParaRPr lang="en-US" altLang="en-US" dirty="0">
              <a:latin typeface="Times New Roman" panose="02020603050405020304" pitchFamily="18" charset="0"/>
              <a:cs typeface="Times New Roman" panose="02020603050405020304" pitchFamily="18" charset="0"/>
            </a:endParaRPr>
          </a:p>
          <a:p>
            <a:pPr lvl="1" algn="just" eaLnBrk="1" hangingPunct="1">
              <a:lnSpc>
                <a:spcPct val="80000"/>
              </a:lnSpc>
            </a:pPr>
            <a:r>
              <a:rPr lang="sq-AL" altLang="en-US" sz="2800" dirty="0">
                <a:latin typeface="Times New Roman" panose="02020603050405020304" pitchFamily="18" charset="0"/>
                <a:cs typeface="Times New Roman" panose="02020603050405020304" pitchFamily="18" charset="0"/>
              </a:rPr>
              <a:t>përmes </a:t>
            </a:r>
            <a:r>
              <a:rPr lang="en-US" altLang="en-US" sz="2800" dirty="0">
                <a:latin typeface="Times New Roman" panose="02020603050405020304" pitchFamily="18" charset="0"/>
                <a:cs typeface="Times New Roman" panose="02020603050405020304" pitchFamily="18" charset="0"/>
              </a:rPr>
              <a:t>PF</a:t>
            </a:r>
            <a:r>
              <a:rPr lang="sq-AL" altLang="en-US" sz="2800" dirty="0">
                <a:latin typeface="Times New Roman" panose="02020603050405020304" pitchFamily="18" charset="0"/>
                <a:cs typeface="Times New Roman" panose="02020603050405020304" pitchFamily="18" charset="0"/>
              </a:rPr>
              <a:t> dhe raporteve të veçanta, </a:t>
            </a:r>
            <a:endParaRPr lang="en-US" altLang="en-US" sz="2800" dirty="0">
              <a:latin typeface="Times New Roman" panose="02020603050405020304" pitchFamily="18" charset="0"/>
              <a:cs typeface="Times New Roman" panose="02020603050405020304" pitchFamily="18" charset="0"/>
            </a:endParaRPr>
          </a:p>
          <a:p>
            <a:pPr lvl="1" algn="just" eaLnBrk="1" hangingPunct="1">
              <a:lnSpc>
                <a:spcPct val="80000"/>
              </a:lnSpc>
            </a:pPr>
            <a:r>
              <a:rPr lang="sq-AL" altLang="en-US" sz="2800" dirty="0">
                <a:latin typeface="Times New Roman" panose="02020603050405020304" pitchFamily="18" charset="0"/>
                <a:cs typeface="Times New Roman" panose="02020603050405020304" pitchFamily="18" charset="0"/>
              </a:rPr>
              <a:t>për një periudhë të caktuar kohore apo për periudhën kontabile</a:t>
            </a:r>
            <a:r>
              <a:rPr lang="en-US" altLang="en-US" sz="2800" dirty="0">
                <a:latin typeface="Times New Roman" panose="02020603050405020304" pitchFamily="18" charset="0"/>
                <a:cs typeface="Times New Roman" panose="02020603050405020304" pitchFamily="18" charset="0"/>
              </a:rPr>
              <a:t>,</a:t>
            </a:r>
          </a:p>
          <a:p>
            <a:pPr lvl="1" algn="just" eaLnBrk="1" hangingPunct="1">
              <a:lnSpc>
                <a:spcPct val="80000"/>
              </a:lnSpc>
            </a:pPr>
            <a:r>
              <a:rPr lang="sq-AL" altLang="en-US" sz="2800" dirty="0">
                <a:latin typeface="Times New Roman" panose="02020603050405020304" pitchFamily="18" charset="0"/>
                <a:cs typeface="Times New Roman" panose="02020603050405020304" pitchFamily="18" charset="0"/>
              </a:rPr>
              <a:t>që mbështet marjen e vendimeve afariste.</a:t>
            </a:r>
          </a:p>
        </p:txBody>
      </p:sp>
      <p:sp>
        <p:nvSpPr>
          <p:cNvPr id="1024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0C4F17D-B019-475E-8753-29C4221D4551}" type="slidenum">
              <a:rPr lang="en-US" altLang="en-US" sz="1200">
                <a:solidFill>
                  <a:srgbClr val="898989"/>
                </a:solidFill>
                <a:latin typeface="Times New Roman" panose="02020603050405020304" pitchFamily="18" charset="0"/>
              </a:rPr>
              <a:pPr>
                <a:spcBef>
                  <a:spcPct val="0"/>
                </a:spcBef>
                <a:buFontTx/>
                <a:buNone/>
              </a:pPr>
              <a:t>7</a:t>
            </a:fld>
            <a:endParaRPr lang="en-US" altLang="en-US" sz="1200">
              <a:solidFill>
                <a:srgbClr val="898989"/>
              </a:solidFill>
              <a:latin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076325" y="3143250"/>
            <a:ext cx="9934575" cy="3213100"/>
          </a:xfrm>
          <a:prstGeom prst="rect">
            <a:avLst/>
          </a:prstGeom>
        </p:spPr>
      </p:pic>
    </p:spTree>
    <p:extLst>
      <p:ext uri="{BB962C8B-B14F-4D97-AF65-F5344CB8AC3E}">
        <p14:creationId xmlns:p14="http://schemas.microsoft.com/office/powerpoint/2010/main" val="3607120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981200" y="274638"/>
            <a:ext cx="8229600" cy="420687"/>
          </a:xfrm>
        </p:spPr>
        <p:txBody>
          <a:bodyPr>
            <a:normAutofit fontScale="90000"/>
          </a:bodyPr>
          <a:lstStyle/>
          <a:p>
            <a:pPr eaLnBrk="1" hangingPunct="1"/>
            <a:r>
              <a:rPr lang="sq-AL" altLang="en-US" sz="3600" dirty="0">
                <a:latin typeface="Times New Roman" panose="02020603050405020304" pitchFamily="18" charset="0"/>
                <a:cs typeface="Times New Roman" panose="02020603050405020304" pitchFamily="18" charset="0"/>
              </a:rPr>
              <a:t>Nocioni dhe objektivi i raportimit financiar</a:t>
            </a:r>
          </a:p>
        </p:txBody>
      </p:sp>
      <p:sp>
        <p:nvSpPr>
          <p:cNvPr id="10243" name="Rectangle 3"/>
          <p:cNvSpPr>
            <a:spLocks noGrp="1" noChangeArrowheads="1"/>
          </p:cNvSpPr>
          <p:nvPr>
            <p:ph idx="1"/>
          </p:nvPr>
        </p:nvSpPr>
        <p:spPr>
          <a:xfrm>
            <a:off x="338137" y="746361"/>
            <a:ext cx="11463338" cy="1653867"/>
          </a:xfrm>
        </p:spPr>
        <p:txBody>
          <a:bodyPr>
            <a:noAutofit/>
          </a:bodyPr>
          <a:lstStyle/>
          <a:p>
            <a:pPr algn="just" eaLnBrk="1" hangingPunct="1">
              <a:lnSpc>
                <a:spcPct val="80000"/>
              </a:lnSpc>
            </a:pPr>
            <a:r>
              <a:rPr lang="sq-AL" altLang="en-US" dirty="0">
                <a:latin typeface="Times New Roman" panose="02020603050405020304" pitchFamily="18" charset="0"/>
                <a:cs typeface="Times New Roman" panose="02020603050405020304" pitchFamily="18" charset="0"/>
              </a:rPr>
              <a:t>Raportet financiare </a:t>
            </a:r>
            <a:r>
              <a:rPr lang="en-US" altLang="en-US" dirty="0" err="1">
                <a:latin typeface="Times New Roman" panose="02020603050405020304" pitchFamily="18" charset="0"/>
                <a:cs typeface="Times New Roman" panose="02020603050405020304" pitchFamily="18" charset="0"/>
              </a:rPr>
              <a:t>janë</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rezultat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procesit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gjithpërfshirës</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që</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fillon</a:t>
            </a:r>
            <a:r>
              <a:rPr lang="en-US" altLang="en-US" dirty="0">
                <a:latin typeface="Times New Roman" panose="02020603050405020304" pitchFamily="18" charset="0"/>
                <a:cs typeface="Times New Roman" panose="02020603050405020304" pitchFamily="18" charset="0"/>
              </a:rPr>
              <a:t> me:</a:t>
            </a:r>
          </a:p>
          <a:p>
            <a:pPr lvl="1" algn="just">
              <a:lnSpc>
                <a:spcPct val="80000"/>
              </a:lnSpc>
            </a:pPr>
            <a:r>
              <a:rPr lang="en-US" altLang="en-US" sz="2800" dirty="0" err="1">
                <a:latin typeface="Times New Roman" panose="02020603050405020304" pitchFamily="18" charset="0"/>
                <a:cs typeface="Times New Roman" panose="02020603050405020304" pitchFamily="18" charset="0"/>
              </a:rPr>
              <a:t>njohjen</a:t>
            </a:r>
            <a:r>
              <a:rPr lang="en-US" altLang="en-US" sz="2800" dirty="0">
                <a:latin typeface="Times New Roman" panose="02020603050405020304" pitchFamily="18" charset="0"/>
                <a:cs typeface="Times New Roman" panose="02020603050405020304" pitchFamily="18" charset="0"/>
              </a:rPr>
              <a:t> e </a:t>
            </a:r>
            <a:r>
              <a:rPr lang="en-US" altLang="en-US" sz="2800" dirty="0" err="1">
                <a:latin typeface="Times New Roman" panose="02020603050405020304" pitchFamily="18" charset="0"/>
                <a:cs typeface="Times New Roman" panose="02020603050405020304" pitchFamily="18" charset="0"/>
              </a:rPr>
              <a:t>transaksioneve</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përmes</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llogarive</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individuale</a:t>
            </a:r>
            <a:r>
              <a:rPr lang="en-US" altLang="en-US" sz="2800" dirty="0">
                <a:latin typeface="Times New Roman" panose="02020603050405020304" pitchFamily="18" charset="0"/>
                <a:cs typeface="Times New Roman" panose="02020603050405020304" pitchFamily="18" charset="0"/>
              </a:rPr>
              <a:t>, </a:t>
            </a:r>
          </a:p>
          <a:p>
            <a:pPr lvl="1" algn="just" eaLnBrk="1" hangingPunct="1">
              <a:lnSpc>
                <a:spcPct val="80000"/>
              </a:lnSpc>
            </a:pPr>
            <a:r>
              <a:rPr lang="en-US" altLang="en-US" sz="2800" dirty="0" err="1">
                <a:latin typeface="Times New Roman" panose="02020603050405020304" pitchFamily="18" charset="0"/>
                <a:cs typeface="Times New Roman" panose="02020603050405020304" pitchFamily="18" charset="0"/>
              </a:rPr>
              <a:t>Prej</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të</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dhënave</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të</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llogarive</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individuale</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krijohet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informacioni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kontabël</a:t>
            </a:r>
            <a:r>
              <a:rPr lang="en-US" altLang="en-US" sz="2800" dirty="0">
                <a:latin typeface="Times New Roman" panose="02020603050405020304" pitchFamily="18" charset="0"/>
                <a:cs typeface="Times New Roman" panose="02020603050405020304" pitchFamily="18" charset="0"/>
              </a:rPr>
              <a:t>,</a:t>
            </a:r>
          </a:p>
          <a:p>
            <a:pPr lvl="2" algn="just">
              <a:lnSpc>
                <a:spcPct val="80000"/>
              </a:lnSpc>
            </a:pPr>
            <a:r>
              <a:rPr lang="en-US" altLang="en-US" sz="2800" dirty="0" err="1">
                <a:latin typeface="Times New Roman" panose="02020603050405020304" pitchFamily="18" charset="0"/>
                <a:cs typeface="Times New Roman" panose="02020603050405020304" pitchFamily="18" charset="0"/>
              </a:rPr>
              <a:t>si</a:t>
            </a:r>
            <a:r>
              <a:rPr lang="en-US" altLang="en-US" sz="2800" dirty="0">
                <a:latin typeface="Times New Roman" panose="02020603050405020304" pitchFamily="18" charset="0"/>
                <a:cs typeface="Times New Roman" panose="02020603050405020304" pitchFamily="18" charset="0"/>
              </a:rPr>
              <a:t> </a:t>
            </a:r>
            <a:r>
              <a:rPr lang="sq-AL" altLang="en-US" sz="2800" dirty="0">
                <a:latin typeface="Times New Roman" panose="02020603050405020304" pitchFamily="18" charset="0"/>
                <a:cs typeface="Times New Roman" panose="02020603050405020304" pitchFamily="18" charset="0"/>
              </a:rPr>
              <a:t>produkt i fundit </a:t>
            </a:r>
            <a:r>
              <a:rPr lang="en-US" altLang="en-US" sz="2800" dirty="0" err="1">
                <a:latin typeface="Times New Roman" panose="02020603050405020304" pitchFamily="18" charset="0"/>
                <a:cs typeface="Times New Roman" panose="02020603050405020304" pitchFamily="18" charset="0"/>
              </a:rPr>
              <a:t>në</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kuadër</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të</a:t>
            </a:r>
            <a:r>
              <a:rPr lang="en-US" altLang="en-US" sz="2800" dirty="0">
                <a:latin typeface="Times New Roman" panose="02020603050405020304" pitchFamily="18" charset="0"/>
                <a:cs typeface="Times New Roman" panose="02020603050405020304" pitchFamily="18" charset="0"/>
              </a:rPr>
              <a:t> </a:t>
            </a:r>
            <a:r>
              <a:rPr lang="sq-AL" altLang="en-US" sz="2800" dirty="0">
                <a:latin typeface="Times New Roman" panose="02020603050405020304" pitchFamily="18" charset="0"/>
                <a:cs typeface="Times New Roman" panose="02020603050405020304" pitchFamily="18" charset="0"/>
              </a:rPr>
              <a:t>sistemit të kontabilitetit.</a:t>
            </a:r>
          </a:p>
          <a:p>
            <a:pPr algn="just" eaLnBrk="1" hangingPunct="1">
              <a:lnSpc>
                <a:spcPct val="80000"/>
              </a:lnSpc>
              <a:buFont typeface="Arial" panose="020B0604020202020204" pitchFamily="34" charset="0"/>
              <a:buNone/>
            </a:pPr>
            <a:br>
              <a:rPr lang="sq-AL" altLang="en-US" dirty="0">
                <a:latin typeface="Times New Roman" panose="02020603050405020304" pitchFamily="18" charset="0"/>
                <a:cs typeface="Times New Roman" panose="02020603050405020304" pitchFamily="18" charset="0"/>
              </a:rPr>
            </a:br>
            <a:br>
              <a:rPr lang="sq-AL" altLang="en-US" dirty="0">
                <a:latin typeface="Times New Roman" panose="02020603050405020304" pitchFamily="18" charset="0"/>
                <a:cs typeface="Times New Roman" panose="02020603050405020304" pitchFamily="18" charset="0"/>
              </a:rPr>
            </a:br>
            <a:endParaRPr lang="sq-AL" altLang="en-US" dirty="0">
              <a:latin typeface="Times New Roman" panose="02020603050405020304" pitchFamily="18" charset="0"/>
              <a:cs typeface="Times New Roman" panose="02020603050405020304" pitchFamily="18" charset="0"/>
            </a:endParaRPr>
          </a:p>
        </p:txBody>
      </p:sp>
      <p:sp>
        <p:nvSpPr>
          <p:cNvPr id="1024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0C4F17D-B019-475E-8753-29C4221D4551}" type="slidenum">
              <a:rPr lang="en-US" altLang="en-US" sz="1200">
                <a:solidFill>
                  <a:srgbClr val="898989"/>
                </a:solidFill>
                <a:latin typeface="Times New Roman" panose="02020603050405020304" pitchFamily="18" charset="0"/>
              </a:rPr>
              <a:pPr>
                <a:spcBef>
                  <a:spcPct val="0"/>
                </a:spcBef>
                <a:buFontTx/>
                <a:buNone/>
              </a:pPr>
              <a:t>8</a:t>
            </a:fld>
            <a:endParaRPr lang="en-US" altLang="en-US" sz="1200">
              <a:solidFill>
                <a:srgbClr val="898989"/>
              </a:solidFill>
              <a:latin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7600951" y="2519289"/>
            <a:ext cx="3752849" cy="3718000"/>
          </a:xfrm>
          <a:prstGeom prst="rect">
            <a:avLst/>
          </a:prstGeom>
        </p:spPr>
      </p:pic>
      <p:pic>
        <p:nvPicPr>
          <p:cNvPr id="3" name="Picture 2"/>
          <p:cNvPicPr>
            <a:picLocks noChangeAspect="1"/>
          </p:cNvPicPr>
          <p:nvPr/>
        </p:nvPicPr>
        <p:blipFill>
          <a:blip r:embed="rId3"/>
          <a:stretch>
            <a:fillRect/>
          </a:stretch>
        </p:blipFill>
        <p:spPr>
          <a:xfrm>
            <a:off x="676275" y="3248025"/>
            <a:ext cx="6591300" cy="2638425"/>
          </a:xfrm>
          <a:prstGeom prst="rect">
            <a:avLst/>
          </a:prstGeom>
        </p:spPr>
      </p:pic>
      <p:sp>
        <p:nvSpPr>
          <p:cNvPr id="4" name="Rectangle 3"/>
          <p:cNvSpPr/>
          <p:nvPr/>
        </p:nvSpPr>
        <p:spPr>
          <a:xfrm>
            <a:off x="2800350" y="2897186"/>
            <a:ext cx="285750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altLang="en-US" dirty="0" err="1">
                <a:latin typeface="Times New Roman" panose="02020603050405020304" pitchFamily="18" charset="0"/>
                <a:cs typeface="Times New Roman" panose="02020603050405020304" pitchFamily="18" charset="0"/>
              </a:rPr>
              <a:t>Llogaritë</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individuale</a:t>
            </a:r>
            <a:endParaRPr lang="en-US" dirty="0"/>
          </a:p>
        </p:txBody>
      </p:sp>
    </p:spTree>
    <p:extLst>
      <p:ext uri="{BB962C8B-B14F-4D97-AF65-F5344CB8AC3E}">
        <p14:creationId xmlns:p14="http://schemas.microsoft.com/office/powerpoint/2010/main" val="3237690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81200" y="274639"/>
            <a:ext cx="8229600" cy="346075"/>
          </a:xfrm>
        </p:spPr>
        <p:txBody>
          <a:bodyPr>
            <a:normAutofit fontScale="90000"/>
          </a:bodyPr>
          <a:lstStyle/>
          <a:p>
            <a:pPr eaLnBrk="1" hangingPunct="1"/>
            <a:r>
              <a:rPr lang="en-US" altLang="en-US" sz="2800">
                <a:latin typeface="Times New Roman" panose="02020603050405020304" pitchFamily="18" charset="0"/>
                <a:cs typeface="Times New Roman" panose="02020603050405020304" pitchFamily="18" charset="0"/>
              </a:rPr>
              <a:t>O</a:t>
            </a:r>
            <a:r>
              <a:rPr lang="sq-AL" altLang="en-US" sz="2800">
                <a:latin typeface="Times New Roman" panose="02020603050405020304" pitchFamily="18" charset="0"/>
                <a:cs typeface="Times New Roman" panose="02020603050405020304" pitchFamily="18" charset="0"/>
              </a:rPr>
              <a:t>bjektivi i raportimit financiar</a:t>
            </a:r>
          </a:p>
        </p:txBody>
      </p:sp>
      <p:sp>
        <p:nvSpPr>
          <p:cNvPr id="11267" name="Rectangle 3"/>
          <p:cNvSpPr>
            <a:spLocks noGrp="1" noChangeArrowheads="1"/>
          </p:cNvSpPr>
          <p:nvPr>
            <p:ph idx="1"/>
          </p:nvPr>
        </p:nvSpPr>
        <p:spPr>
          <a:xfrm>
            <a:off x="361950" y="765175"/>
            <a:ext cx="11106150" cy="4248150"/>
          </a:xfrm>
        </p:spPr>
        <p:txBody>
          <a:bodyPr>
            <a:noAutofit/>
          </a:bodyPr>
          <a:lstStyle/>
          <a:p>
            <a:pPr marL="231775" indent="-231775" algn="just">
              <a:lnSpc>
                <a:spcPct val="80000"/>
              </a:lnSpc>
              <a:defRPr/>
            </a:pPr>
            <a:r>
              <a:rPr lang="sq-AL" altLang="en-US" sz="2400" dirty="0">
                <a:latin typeface="Times New Roman" panose="02020603050405020304" pitchFamily="18" charset="0"/>
                <a:cs typeface="Times New Roman" panose="02020603050405020304" pitchFamily="18" charset="0"/>
              </a:rPr>
              <a:t>Objektivi i raportimit financiar është</a:t>
            </a:r>
            <a:r>
              <a:rPr lang="en-US" altLang="en-US" sz="2400" dirty="0">
                <a:latin typeface="Times New Roman" panose="02020603050405020304" pitchFamily="18" charset="0"/>
                <a:cs typeface="Times New Roman" panose="02020603050405020304" pitchFamily="18" charset="0"/>
              </a:rPr>
              <a:t>:</a:t>
            </a:r>
          </a:p>
          <a:p>
            <a:pPr marL="568325" lvl="1" algn="just">
              <a:lnSpc>
                <a:spcPct val="80000"/>
              </a:lnSpc>
              <a:defRPr/>
            </a:pPr>
            <a:r>
              <a:rPr lang="sq-AL" altLang="en-US" dirty="0">
                <a:latin typeface="Times New Roman" panose="02020603050405020304" pitchFamily="18" charset="0"/>
                <a:cs typeface="Times New Roman" panose="02020603050405020304" pitchFamily="18" charset="0"/>
              </a:rPr>
              <a:t>të sigurojë</a:t>
            </a:r>
            <a:r>
              <a:rPr lang="en-US" altLang="en-US" dirty="0">
                <a:latin typeface="Times New Roman" panose="02020603050405020304" pitchFamily="18" charset="0"/>
                <a:cs typeface="Times New Roman" panose="02020603050405020304" pitchFamily="18" charset="0"/>
              </a:rPr>
              <a:t> </a:t>
            </a:r>
            <a:r>
              <a:rPr lang="sq-AL" altLang="en-US" dirty="0">
                <a:latin typeface="Times New Roman" panose="02020603050405020304" pitchFamily="18" charset="0"/>
                <a:cs typeface="Times New Roman" panose="02020603050405020304" pitchFamily="18" charset="0"/>
              </a:rPr>
              <a:t>informacion </a:t>
            </a:r>
            <a:r>
              <a:rPr lang="en-US" altLang="en-US" dirty="0" err="1">
                <a:latin typeface="Times New Roman" panose="02020603050405020304" pitchFamily="18" charset="0"/>
                <a:cs typeface="Times New Roman" panose="02020603050405020304" pitchFamily="18" charset="0"/>
              </a:rPr>
              <a:t>për</a:t>
            </a:r>
            <a:r>
              <a:rPr lang="en-US" altLang="en-US" dirty="0">
                <a:latin typeface="Times New Roman" panose="02020603050405020304" pitchFamily="18" charset="0"/>
                <a:cs typeface="Times New Roman" panose="02020603050405020304" pitchFamily="18" charset="0"/>
              </a:rPr>
              <a:t> </a:t>
            </a:r>
            <a:r>
              <a:rPr lang="sq-AL" altLang="en-US" dirty="0">
                <a:latin typeface="Times New Roman" panose="02020603050405020304" pitchFamily="18" charset="0"/>
                <a:cs typeface="Times New Roman" panose="02020603050405020304" pitchFamily="18" charset="0"/>
              </a:rPr>
              <a:t>njësi</a:t>
            </a:r>
            <a:r>
              <a:rPr lang="en-US" altLang="en-US" dirty="0">
                <a:latin typeface="Times New Roman" panose="02020603050405020304" pitchFamily="18" charset="0"/>
                <a:cs typeface="Times New Roman" panose="02020603050405020304" pitchFamily="18" charset="0"/>
              </a:rPr>
              <a:t>n</a:t>
            </a:r>
            <a:r>
              <a:rPr lang="sq-AL" altLang="en-US" dirty="0">
                <a:latin typeface="Times New Roman" panose="02020603050405020304" pitchFamily="18" charset="0"/>
                <a:cs typeface="Times New Roman" panose="02020603050405020304" pitchFamily="18" charset="0"/>
              </a:rPr>
              <a:t>ë ekonomike raportuese</a:t>
            </a:r>
            <a:r>
              <a:rPr lang="en-US" altLang="en-US" dirty="0">
                <a:latin typeface="Times New Roman" panose="02020603050405020304" pitchFamily="18" charset="0"/>
                <a:cs typeface="Times New Roman" panose="02020603050405020304" pitchFamily="18" charset="0"/>
              </a:rPr>
              <a:t>,</a:t>
            </a:r>
          </a:p>
          <a:p>
            <a:pPr marL="568325" lvl="1" algn="just">
              <a:lnSpc>
                <a:spcPct val="80000"/>
              </a:lnSpc>
              <a:defRPr/>
            </a:pPr>
            <a:r>
              <a:rPr lang="en-US" altLang="en-US" dirty="0" err="1">
                <a:latin typeface="Times New Roman" panose="02020603050405020304" pitchFamily="18" charset="0"/>
                <a:cs typeface="Times New Roman" panose="02020603050405020304" pitchFamily="18" charset="0"/>
              </a:rPr>
              <a:t>Lidhur</a:t>
            </a:r>
            <a:r>
              <a:rPr lang="en-US" altLang="en-US" dirty="0">
                <a:latin typeface="Times New Roman" panose="02020603050405020304" pitchFamily="18" charset="0"/>
                <a:cs typeface="Times New Roman" panose="02020603050405020304" pitchFamily="18" charset="0"/>
              </a:rPr>
              <a:t> me </a:t>
            </a:r>
            <a:r>
              <a:rPr lang="sq-AL" altLang="en-US" dirty="0">
                <a:latin typeface="Times New Roman" panose="02020603050405020304" pitchFamily="18" charset="0"/>
                <a:cs typeface="Times New Roman" panose="02020603050405020304" pitchFamily="18" charset="0"/>
              </a:rPr>
              <a:t>performancën </a:t>
            </a:r>
            <a:r>
              <a:rPr lang="en-US" altLang="en-US" dirty="0" err="1">
                <a:latin typeface="Times New Roman" panose="02020603050405020304" pitchFamily="18" charset="0"/>
                <a:cs typeface="Times New Roman" panose="02020603050405020304" pitchFamily="18" charset="0"/>
              </a:rPr>
              <a:t>ekonomike</a:t>
            </a:r>
            <a:r>
              <a:rPr lang="sq-AL" altLang="en-US" dirty="0">
                <a:latin typeface="Times New Roman" panose="02020603050405020304" pitchFamily="18" charset="0"/>
                <a:cs typeface="Times New Roman" panose="02020603050405020304" pitchFamily="18" charset="0"/>
              </a:rPr>
              <a:t> dhe pozicionin financiar</a:t>
            </a:r>
            <a:r>
              <a:rPr lang="en-US" altLang="en-US" dirty="0">
                <a:latin typeface="Times New Roman" panose="02020603050405020304" pitchFamily="18" charset="0"/>
                <a:cs typeface="Times New Roman" panose="02020603050405020304" pitchFamily="18" charset="0"/>
              </a:rPr>
              <a:t>,</a:t>
            </a:r>
          </a:p>
          <a:p>
            <a:pPr marL="862013" lvl="2" algn="just">
              <a:lnSpc>
                <a:spcPct val="80000"/>
              </a:lnSpc>
              <a:buFont typeface="Courier New" panose="02070309020205020404" pitchFamily="49" charset="0"/>
              <a:buChar char="o"/>
              <a:defRPr/>
            </a:pPr>
            <a:r>
              <a:rPr lang="sq-AL" altLang="en-US" sz="2400" dirty="0">
                <a:latin typeface="Times New Roman" panose="02020603050405020304" pitchFamily="18" charset="0"/>
                <a:cs typeface="Times New Roman" panose="02020603050405020304" pitchFamily="18" charset="0"/>
              </a:rPr>
              <a:t>për përdorues</a:t>
            </a:r>
            <a:r>
              <a:rPr lang="en-US" altLang="en-US" sz="2400" dirty="0">
                <a:latin typeface="Times New Roman" panose="02020603050405020304" pitchFamily="18" charset="0"/>
                <a:cs typeface="Times New Roman" panose="02020603050405020304" pitchFamily="18" charset="0"/>
              </a:rPr>
              <a:t>it, </a:t>
            </a:r>
            <a:r>
              <a:rPr lang="en-US" altLang="en-US" sz="2400" dirty="0" err="1">
                <a:latin typeface="Times New Roman" panose="02020603050405020304" pitchFamily="18" charset="0"/>
                <a:cs typeface="Times New Roman" panose="02020603050405020304" pitchFamily="18" charset="0"/>
              </a:rPr>
              <a:t>që</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përdorin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informacionin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për</a:t>
            </a:r>
            <a:r>
              <a:rPr lang="en-US" altLang="en-US" sz="2400" dirty="0">
                <a:latin typeface="Times New Roman" panose="02020603050405020304" pitchFamily="18" charset="0"/>
                <a:cs typeface="Times New Roman" panose="02020603050405020304" pitchFamily="18" charset="0"/>
              </a:rPr>
              <a:t>:</a:t>
            </a:r>
          </a:p>
          <a:p>
            <a:pPr marL="1030288" lvl="3" algn="just">
              <a:lnSpc>
                <a:spcPct val="80000"/>
              </a:lnSpc>
              <a:defRPr/>
            </a:pPr>
            <a:r>
              <a:rPr lang="sq-AL" altLang="en-US" sz="2400" dirty="0">
                <a:latin typeface="Times New Roman" panose="02020603050405020304" pitchFamily="18" charset="0"/>
                <a:cs typeface="Times New Roman" panose="02020603050405020304" pitchFamily="18" charset="0"/>
              </a:rPr>
              <a:t>vlerësimin, </a:t>
            </a:r>
            <a:endParaRPr lang="en-US" altLang="en-US" sz="2400" dirty="0">
              <a:latin typeface="Times New Roman" panose="02020603050405020304" pitchFamily="18" charset="0"/>
              <a:cs typeface="Times New Roman" panose="02020603050405020304" pitchFamily="18" charset="0"/>
            </a:endParaRPr>
          </a:p>
          <a:p>
            <a:pPr marL="1030288" lvl="3" algn="just">
              <a:lnSpc>
                <a:spcPct val="80000"/>
              </a:lnSpc>
              <a:defRPr/>
            </a:pPr>
            <a:r>
              <a:rPr lang="sq-AL" altLang="en-US" sz="2400" dirty="0">
                <a:latin typeface="Times New Roman" panose="02020603050405020304" pitchFamily="18" charset="0"/>
                <a:cs typeface="Times New Roman" panose="02020603050405020304" pitchFamily="18" charset="0"/>
              </a:rPr>
              <a:t>administrimin, </a:t>
            </a:r>
            <a:endParaRPr lang="en-US" altLang="en-US" sz="2400" dirty="0">
              <a:latin typeface="Times New Roman" panose="02020603050405020304" pitchFamily="18" charset="0"/>
              <a:cs typeface="Times New Roman" panose="02020603050405020304" pitchFamily="18" charset="0"/>
            </a:endParaRPr>
          </a:p>
          <a:p>
            <a:pPr marL="1030288" lvl="3" algn="just">
              <a:lnSpc>
                <a:spcPct val="80000"/>
              </a:lnSpc>
              <a:defRPr/>
            </a:pPr>
            <a:r>
              <a:rPr lang="sq-AL" altLang="en-US" sz="2400" dirty="0">
                <a:latin typeface="Times New Roman" panose="02020603050405020304" pitchFamily="18" charset="0"/>
                <a:cs typeface="Times New Roman" panose="02020603050405020304" pitchFamily="18" charset="0"/>
              </a:rPr>
              <a:t>menaxhimin e njësisë ekonomike dhe joekonomike</a:t>
            </a:r>
            <a:r>
              <a:rPr lang="en-US" altLang="en-US" sz="2400" dirty="0">
                <a:latin typeface="Times New Roman" panose="02020603050405020304" pitchFamily="18" charset="0"/>
                <a:cs typeface="Times New Roman" panose="02020603050405020304" pitchFamily="18" charset="0"/>
              </a:rPr>
              <a:t>,</a:t>
            </a:r>
            <a:r>
              <a:rPr lang="sq-AL" altLang="en-US" sz="2400" dirty="0">
                <a:latin typeface="Times New Roman" panose="02020603050405020304" pitchFamily="18" charset="0"/>
                <a:cs typeface="Times New Roman" panose="02020603050405020304" pitchFamily="18" charset="0"/>
              </a:rPr>
              <a:t> dhe </a:t>
            </a:r>
            <a:endParaRPr lang="en-US" altLang="en-US" sz="2400" dirty="0">
              <a:latin typeface="Times New Roman" panose="02020603050405020304" pitchFamily="18" charset="0"/>
              <a:cs typeface="Times New Roman" panose="02020603050405020304" pitchFamily="18" charset="0"/>
            </a:endParaRPr>
          </a:p>
          <a:p>
            <a:pPr marL="1030288" lvl="3" algn="just">
              <a:lnSpc>
                <a:spcPct val="80000"/>
              </a:lnSpc>
              <a:defRPr/>
            </a:pPr>
            <a:r>
              <a:rPr lang="sq-AL" altLang="en-US" sz="2400" dirty="0">
                <a:latin typeface="Times New Roman" panose="02020603050405020304" pitchFamily="18" charset="0"/>
                <a:cs typeface="Times New Roman" panose="02020603050405020304" pitchFamily="18" charset="0"/>
              </a:rPr>
              <a:t>marrjen e vendimeve</a:t>
            </a:r>
            <a:r>
              <a:rPr lang="en-US" altLang="en-US" sz="2400" dirty="0">
                <a:latin typeface="Times New Roman" panose="02020603050405020304" pitchFamily="18" charset="0"/>
                <a:cs typeface="Times New Roman" panose="02020603050405020304" pitchFamily="18" charset="0"/>
              </a:rPr>
              <a:t>:</a:t>
            </a:r>
          </a:p>
          <a:p>
            <a:pPr marL="1487488" lvl="4" algn="just">
              <a:lnSpc>
                <a:spcPct val="80000"/>
              </a:lnSpc>
              <a:defRPr/>
            </a:pPr>
            <a:r>
              <a:rPr lang="sq-AL" altLang="en-US" sz="2400" dirty="0">
                <a:latin typeface="Times New Roman" panose="02020603050405020304" pitchFamily="18" charset="0"/>
                <a:cs typeface="Times New Roman" panose="02020603050405020304" pitchFamily="18" charset="0"/>
              </a:rPr>
              <a:t>ekonomike, </a:t>
            </a:r>
            <a:endParaRPr lang="en-US" altLang="en-US" sz="2400" dirty="0">
              <a:latin typeface="Times New Roman" panose="02020603050405020304" pitchFamily="18" charset="0"/>
              <a:cs typeface="Times New Roman" panose="02020603050405020304" pitchFamily="18" charset="0"/>
            </a:endParaRPr>
          </a:p>
          <a:p>
            <a:pPr marL="1487488" lvl="4" algn="just">
              <a:lnSpc>
                <a:spcPct val="80000"/>
              </a:lnSpc>
              <a:defRPr/>
            </a:pPr>
            <a:r>
              <a:rPr lang="sq-AL" altLang="en-US" sz="2400" dirty="0">
                <a:latin typeface="Times New Roman" panose="02020603050405020304" pitchFamily="18" charset="0"/>
                <a:cs typeface="Times New Roman" panose="02020603050405020304" pitchFamily="18" charset="0"/>
              </a:rPr>
              <a:t>financiare dhe menaxheriale.</a:t>
            </a:r>
            <a:endParaRPr lang="en-US" altLang="en-US" sz="2400" dirty="0">
              <a:latin typeface="Times New Roman" panose="02020603050405020304" pitchFamily="18" charset="0"/>
              <a:cs typeface="Times New Roman" panose="02020603050405020304" pitchFamily="18" charset="0"/>
            </a:endParaRPr>
          </a:p>
          <a:p>
            <a:pPr algn="just" eaLnBrk="1" hangingPunct="1">
              <a:lnSpc>
                <a:spcPct val="80000"/>
              </a:lnSpc>
              <a:buFont typeface="Arial" panose="020B0604020202020204" pitchFamily="34" charset="0"/>
              <a:buNone/>
              <a:defRPr/>
            </a:pPr>
            <a:r>
              <a:rPr lang="en-US" altLang="en-US" sz="2400" dirty="0">
                <a:latin typeface="Times New Roman" panose="02020603050405020304" pitchFamily="18" charset="0"/>
                <a:cs typeface="Times New Roman" panose="02020603050405020304" pitchFamily="18" charset="0"/>
              </a:rPr>
              <a:t> </a:t>
            </a:r>
            <a:r>
              <a:rPr lang="sq-AL" altLang="en-US" sz="2400" dirty="0">
                <a:latin typeface="Times New Roman" panose="02020603050405020304" pitchFamily="18" charset="0"/>
                <a:cs typeface="Times New Roman" panose="02020603050405020304" pitchFamily="18" charset="0"/>
              </a:rPr>
              <a:t> </a:t>
            </a:r>
            <a:br>
              <a:rPr lang="sq-AL" altLang="en-US" sz="2400" dirty="0">
                <a:latin typeface="Times New Roman" panose="02020603050405020304" pitchFamily="18" charset="0"/>
                <a:cs typeface="Times New Roman" panose="02020603050405020304" pitchFamily="18" charset="0"/>
              </a:rPr>
            </a:br>
            <a:br>
              <a:rPr lang="sq-AL" altLang="en-US" sz="2400" dirty="0">
                <a:latin typeface="Times New Roman" panose="02020603050405020304" pitchFamily="18" charset="0"/>
                <a:cs typeface="Times New Roman" panose="02020603050405020304" pitchFamily="18" charset="0"/>
              </a:rPr>
            </a:br>
            <a:endParaRPr lang="sq-AL" altLang="en-US" sz="2400" dirty="0">
              <a:latin typeface="Times New Roman" panose="02020603050405020304" pitchFamily="18" charset="0"/>
              <a:cs typeface="Times New Roman" panose="02020603050405020304" pitchFamily="18" charset="0"/>
            </a:endParaRPr>
          </a:p>
        </p:txBody>
      </p:sp>
      <p:sp>
        <p:nvSpPr>
          <p:cNvPr id="1126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5CEEDC3-8043-4D11-A74D-2EC0FC988587}" type="slidenum">
              <a:rPr lang="en-US" altLang="en-US" sz="1200">
                <a:solidFill>
                  <a:srgbClr val="898989"/>
                </a:solidFill>
                <a:latin typeface="Times New Roman" panose="02020603050405020304" pitchFamily="18" charset="0"/>
              </a:rPr>
              <a:pPr>
                <a:spcBef>
                  <a:spcPct val="0"/>
                </a:spcBef>
                <a:buFontTx/>
                <a:buNone/>
              </a:pPr>
              <a:t>9</a:t>
            </a:fld>
            <a:endParaRPr lang="en-US" altLang="en-US" sz="1200">
              <a:solidFill>
                <a:srgbClr val="898989"/>
              </a:solidFill>
              <a:latin typeface="Times New Roman" panose="02020603050405020304" pitchFamily="18" charset="0"/>
            </a:endParaRPr>
          </a:p>
        </p:txBody>
      </p:sp>
      <p:pic>
        <p:nvPicPr>
          <p:cNvPr id="11269" name="Picture 2" descr="http://europa.eu/rapid/exploit/2014/05/MEMO/EN/m14_352.eni/Pictures/10000201000005F500000147231BB48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4648200"/>
            <a:ext cx="9029699" cy="1804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7610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537</TotalTime>
  <Words>2382</Words>
  <Application>Microsoft Office PowerPoint</Application>
  <PresentationFormat>Widescreen</PresentationFormat>
  <Paragraphs>345</Paragraphs>
  <Slides>47</Slides>
  <Notes>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60" baseType="lpstr">
      <vt:lpstr>Algerian</vt:lpstr>
      <vt:lpstr>Arial</vt:lpstr>
      <vt:lpstr>Arial Unicode MS</vt:lpstr>
      <vt:lpstr>Calibri</vt:lpstr>
      <vt:lpstr>Calibri Light</vt:lpstr>
      <vt:lpstr>Courier New</vt:lpstr>
      <vt:lpstr>Symbol</vt:lpstr>
      <vt:lpstr>Times New Roman</vt:lpstr>
      <vt:lpstr>Verdana</vt:lpstr>
      <vt:lpstr>Wingdings</vt:lpstr>
      <vt:lpstr>Office Theme</vt:lpstr>
      <vt:lpstr>Worksheet</vt:lpstr>
      <vt:lpstr>Clip</vt:lpstr>
      <vt:lpstr>Niveli i studimeve:  BA</vt:lpstr>
      <vt:lpstr>PowerPoint Presentation</vt:lpstr>
      <vt:lpstr>Metodologjia e punës</vt:lpstr>
      <vt:lpstr>Mënyra e vlerësimit</vt:lpstr>
      <vt:lpstr>Kapitulli 1</vt:lpstr>
      <vt:lpstr>Përmbajtja: </vt:lpstr>
      <vt:lpstr>Njohuri të përgjithshme mbi raportimin financiar</vt:lpstr>
      <vt:lpstr>Nocioni dhe objektivi i raportimit financiar</vt:lpstr>
      <vt:lpstr>Objektivi i raportimit financiar</vt:lpstr>
      <vt:lpstr>Raportimi financiar</vt:lpstr>
      <vt:lpstr>Historiku i raportimit financiar </vt:lpstr>
      <vt:lpstr>Historiku i raportimit financiar</vt:lpstr>
      <vt:lpstr>Qëllimi i raportimit financiar</vt:lpstr>
      <vt:lpstr>Qëllimi i raportimit financiar</vt:lpstr>
      <vt:lpstr>Qëllimi i raportimit financiar</vt:lpstr>
      <vt:lpstr>Tiparet kryesore për një informacion kontabël cilësor</vt:lpstr>
      <vt:lpstr>Tiparet kryesore për një informacion kontabël cilësor</vt:lpstr>
      <vt:lpstr>Tiparet kryesore për një informacion kontabël cilësor</vt:lpstr>
      <vt:lpstr>Tiparet kryesore për një informacion kontabël cilësor</vt:lpstr>
      <vt:lpstr>Tiparet kryesore për një informacion kontabël cilësor</vt:lpstr>
      <vt:lpstr>Tiparet kryesore për një informacion kontabël cilësor</vt:lpstr>
      <vt:lpstr>Sfidat e raportimit financiar</vt:lpstr>
      <vt:lpstr>Organizimi i sistemit të kontabilitetit dhe raportimit financiar</vt:lpstr>
      <vt:lpstr>Organizimi i sistemit të kontabilitetit dhe raportimit financiar</vt:lpstr>
      <vt:lpstr>PowerPoint Presentation</vt:lpstr>
      <vt:lpstr>Llojet e sistemeve të raportimit financiar</vt:lpstr>
      <vt:lpstr>Dokumentacioni dhe raportimi i organizatave fitimprurëse</vt:lpstr>
      <vt:lpstr>Dokumentacioni dhe raportimi i organizatave jofitimprurëse</vt:lpstr>
      <vt:lpstr>Procesi i krijimit të informacionit të kontabilitetit</vt:lpstr>
      <vt:lpstr>Procesi i krijimit të informacionit të kontabilitetit</vt:lpstr>
      <vt:lpstr>Procesi informativ kontabël</vt:lpstr>
      <vt:lpstr>Procesi i krijimit të informacionit të kontabilitetit</vt:lpstr>
      <vt:lpstr>Procesi i krijimit të informacionit të kontabilitetit</vt:lpstr>
      <vt:lpstr>Procesi i krijimit të informacionit të kontabilitetit</vt:lpstr>
      <vt:lpstr>Librat kryesorë dhe bilanci - kuadër informativ </vt:lpstr>
      <vt:lpstr>Librat kryesorë dhe bilanci - kuadër informativ </vt:lpstr>
      <vt:lpstr>Forma e Librit kryesor</vt:lpstr>
      <vt:lpstr>Forma e Librit kryesor</vt:lpstr>
      <vt:lpstr>Forma e Librit ndihmës</vt:lpstr>
      <vt:lpstr>Forma e Librit ndihmës</vt:lpstr>
      <vt:lpstr>PowerPoint Presentation</vt:lpstr>
      <vt:lpstr>Bruto bilanci (bilanci vërtetues)</vt:lpstr>
      <vt:lpstr>Përgatitja dhe hartimi i pasqyrave financiare</vt:lpstr>
      <vt:lpstr>Përgatitja dhe hartimi i pasqyrave financiare</vt:lpstr>
      <vt:lpstr>Raportuesit financiar</vt:lpstr>
      <vt:lpstr>Përdoruesit e informacionit financiar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Niveli i studimeve: BA</dc:title>
  <dc:creator>Admin</dc:creator>
  <cp:lastModifiedBy>Muhamet Aliu</cp:lastModifiedBy>
  <cp:revision>47</cp:revision>
  <dcterms:created xsi:type="dcterms:W3CDTF">2022-02-15T22:03:23Z</dcterms:created>
  <dcterms:modified xsi:type="dcterms:W3CDTF">2024-02-27T19:46:03Z</dcterms:modified>
</cp:coreProperties>
</file>