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134" autoAdjust="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649D6-7364-4C54-88EA-43B8CD225BA1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64177-DE38-4FCB-82C0-AF95856ED89E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241860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F64177-DE38-4FCB-82C0-AF95856ED89E}" type="slidenum">
              <a:rPr lang="sq-AL" smtClean="0"/>
              <a:t>9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3204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102D9-F0FF-A7E7-7671-84ED01CE0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A62721-34F5-39F2-BFFB-AA968592C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D1C10-ADF6-6211-E5E0-EA57A317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58617-2D9F-7991-6545-469AC04CA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97EA3-42DF-B5AA-DE5D-3B0A682C5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99776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6E24-4EE9-57C7-94A7-7C8802116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A82F6-8940-6C5F-F34A-672C06C3F3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52A25-DC3D-02A6-C559-F49F5AB5D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FBF55-E3DD-580E-BD7C-297BF310C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5EA16-511A-F136-9D4D-58B791D6A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3974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AB6CDC-CC14-7F33-D255-538E6973A9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8673C4-1863-9C3E-A4BF-0A47132700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D2171-F2E4-261B-7536-F0FD01391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EC29E-6F6B-77F7-2728-618C3556F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E556F-745A-F500-42D8-006DAD598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1892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21EA7-0CA8-1F1B-E3AD-78B940AF1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2B458-CAF4-F4FF-3DEA-646A9C840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C7F47-1E99-1932-A9F4-CC502C046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A470E-96FE-A67D-4DEC-85DFA33A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D2D73-440D-03FB-1C87-3D820BC8A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0868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2EDA-4800-9DF8-698F-E2E6DCB2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BB879-495F-C42B-005A-ABBAAA470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2B02B-1DAF-5457-C8A4-855511F3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143E1-1237-497A-EAE0-B0E8B232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801C9-47DA-DA19-EC27-828E0C7DD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2946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AF264-DF3C-AAE3-DE2B-B6206C6D4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A7558-2F48-9F8B-DADF-442F3B30A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2322A-2927-6489-D8B6-D89CDB41B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7B72E-029D-F1F2-3D4E-07EA4E4F8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98B34-08D4-63E1-3259-B527073E6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3403B-6926-F4EB-8D85-EEFC8682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8512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7F60C-D08D-5E73-D821-692CDDECA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49E99-AC56-FB17-5C91-E6642F548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B7C95B-80D5-D5C9-70D4-429424DA5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02F9F3-DE57-9623-3A47-DAA4959F7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504E7-A3BD-EE24-782E-53F79DF106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ACCE25-7C23-5DCA-7597-982371CE0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8B8C19-ACAF-ECFE-BDD0-9D6904DB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0C21A9-CBA6-5924-EBC2-671815D54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233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E672-0223-C81D-6C8A-5BC2103EE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C70934-0584-A7D5-CF32-E042E4200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E3192E-F745-DF6C-A697-5221BC4C5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2491EB-935B-10B6-3D87-76D9DC56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9990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8786A6-109D-A034-4110-00D016EE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14E1F1-5193-E003-CD60-B90DEF9D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6F959-33C0-C863-9292-07B8647B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24272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5FB6-F2FF-08F3-CD0C-E374CE84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AD70-4C0F-3912-F170-5DCECFB87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48E709-DD69-66B8-9326-82896887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7A2C0-7F04-05E5-2504-1DE6287E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9F7032-3CCD-4686-CBF4-C8A9E737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D4BF9-25C1-D4E1-4F7F-D088E8E8B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6763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00D6-922C-CC19-2344-FD70E293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0BEC0D-D479-41C8-8A79-227190309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0A46E-B792-F157-C98F-08BCDF7FC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9FF02-B602-48CA-5648-26D69087E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19BEB-DEE5-2EFD-9005-7623F444D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4E3DF-8B39-C2AF-6C8B-9BEB39AC1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0992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4ED63E-2AF5-5A94-E7C8-0D6247E0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14020-F87F-48B8-4A9F-516D3AB3F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A29AB-3C19-15BC-A4C2-4620C995B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7C301-FD3F-4503-A400-2A03A6CDF262}" type="datetimeFigureOut">
              <a:rPr lang="sq-AL" smtClean="0"/>
              <a:t>1.10.2024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EC72E-FF2B-48DE-93C1-C2D4BCBE4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46DE2-1F96-61F9-6CFD-47281A57A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2DC5-3E1A-4214-B5D2-F4BB1DDE79F7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1639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07F48B-3E64-A590-FAFC-AE56B8517E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351022"/>
              </p:ext>
            </p:extLst>
          </p:nvPr>
        </p:nvGraphicFramePr>
        <p:xfrm>
          <a:off x="604911" y="42617"/>
          <a:ext cx="11366695" cy="7082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6485">
                  <a:extLst>
                    <a:ext uri="{9D8B030D-6E8A-4147-A177-3AD203B41FA5}">
                      <a16:colId xmlns:a16="http://schemas.microsoft.com/office/drawing/2014/main" val="1214952906"/>
                    </a:ext>
                  </a:extLst>
                </a:gridCol>
                <a:gridCol w="8910210">
                  <a:extLst>
                    <a:ext uri="{9D8B030D-6E8A-4147-A177-3AD203B41FA5}">
                      <a16:colId xmlns:a16="http://schemas.microsoft.com/office/drawing/2014/main" val="1413836804"/>
                    </a:ext>
                  </a:extLst>
                </a:gridCol>
              </a:tblGrid>
              <a:tr h="562294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Të </a:t>
                      </a:r>
                      <a:r>
                        <a:rPr lang="sq-AL" sz="24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dhëna</a:t>
                      </a:r>
                      <a:r>
                        <a:rPr lang="sq-AL" sz="2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bazike të </a:t>
                      </a:r>
                      <a:r>
                        <a:rPr lang="sq-AL" sz="24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lëndës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444655"/>
                  </a:ext>
                </a:extLst>
              </a:tr>
              <a:tr h="21336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Njësia akademike: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Universiteti i Prishtinës ,,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Hasan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Prishtina”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Fakulteti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Shkencave Matematike-Natyrore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Departamenti i Biologjisë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Drejtimi: Biologji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3573884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Titulli i lëndës: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Embriologjia krahasuese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8359597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Niveli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Master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0523350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Statusi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lëndës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Zgjedhore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0689907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Viti i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studimeve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Viti i dytë, semestri i tretë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4486053"/>
                  </a:ext>
                </a:extLst>
              </a:tr>
              <a:tr h="489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Numri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orëve në javë: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188971"/>
                  </a:ext>
                </a:extLst>
              </a:tr>
              <a:tr h="4895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Vlera në kredi – ECTS: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8752449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Koha /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lokacioni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662685"/>
                  </a:ext>
                </a:extLst>
              </a:tr>
              <a:tr h="3653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Mësimdhënësi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lëndës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Kasum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Letaj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5982913"/>
                  </a:ext>
                </a:extLst>
              </a:tr>
              <a:tr h="730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Detajet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kontaktuese: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E-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mail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kasum.letaj@uni-pr.edu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6813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252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CDFDF31-1D53-BEE2-5F06-9B3EBC6A7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352813"/>
              </p:ext>
            </p:extLst>
          </p:nvPr>
        </p:nvGraphicFramePr>
        <p:xfrm>
          <a:off x="737418" y="368711"/>
          <a:ext cx="11238271" cy="644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1400">
                  <a:extLst>
                    <a:ext uri="{9D8B030D-6E8A-4147-A177-3AD203B41FA5}">
                      <a16:colId xmlns:a16="http://schemas.microsoft.com/office/drawing/2014/main" val="2246325409"/>
                    </a:ext>
                  </a:extLst>
                </a:gridCol>
                <a:gridCol w="10476871">
                  <a:extLst>
                    <a:ext uri="{9D8B030D-6E8A-4147-A177-3AD203B41FA5}">
                      <a16:colId xmlns:a16="http://schemas.microsoft.com/office/drawing/2014/main" val="1564676725"/>
                    </a:ext>
                  </a:extLst>
                </a:gridCol>
              </a:tblGrid>
              <a:tr h="359232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Plani i dizajnuar i mësimit– Ushtrimet: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663059"/>
                  </a:ext>
                </a:extLst>
              </a:tr>
              <a:tr h="5404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Ushtrimet laboratorike që do të zhvillohen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499738"/>
                  </a:ext>
                </a:extLst>
              </a:tr>
              <a:tr h="436567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Puna në laborator dhe rregullat për punë ne embriologji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3587839"/>
                  </a:ext>
                </a:extLst>
              </a:tr>
              <a:tr h="436567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i hershem embrionali i butakeve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7416988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 i hershem embrional i nematodeve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139135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te miza e verës ( Drosophila melanogaster)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6194416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Segmentimi, gastrulimi dhe neurulacioni te amfibet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9833055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Embrioni i amfibeve prej 4, 7 dhe 10 mm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929144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Metodat për preparimin e embrionit e zogut të pulës për mikroskopi optike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037664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Segmentimi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gastrulimi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dhe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neurulacioni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embrioni i zogut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pulës)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0753329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Separimi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regjionit të gastrulës dhe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neurules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embrioni i zogut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pulës)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892463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Formimi i zemrës se dytë (te embrioni i zogut te pulës)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600707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Embrioni i pulës pas 18 dhe 24 orësh te inkubimit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6395646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Embrioni i pulës pas 33 dhe 48 orësh te inkubimit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3686584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Embrioni i pulës pas 72 dhe 96 orësh te inkubimit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5010870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Formimi i membranave ekstraembrionale (te embrioni i zogut te pulës)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813748"/>
                  </a:ext>
                </a:extLst>
              </a:tr>
              <a:tr h="359232"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Izolimi i pjesshëm i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somiteve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strukturat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rrethuese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9287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5762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254DFCB-000B-405D-ABEA-3750208F6E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808755"/>
              </p:ext>
            </p:extLst>
          </p:nvPr>
        </p:nvGraphicFramePr>
        <p:xfrm>
          <a:off x="1696065" y="1253612"/>
          <a:ext cx="8583561" cy="4173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83561">
                  <a:extLst>
                    <a:ext uri="{9D8B030D-6E8A-4147-A177-3AD203B41FA5}">
                      <a16:colId xmlns:a16="http://schemas.microsoft.com/office/drawing/2014/main" val="1018724073"/>
                    </a:ext>
                  </a:extLst>
                </a:gridCol>
              </a:tblGrid>
              <a:tr h="8347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95275" algn="l"/>
                          <a:tab pos="2743200" algn="ctr"/>
                        </a:tabLs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	Politikat akademike dhe rregullat e mirësjelljes: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4688333"/>
                  </a:ext>
                </a:extLst>
              </a:tr>
              <a:tr h="333903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e rregullt dhe aktive e studentëve në ligjërata, ushtrime (pjesën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praktike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dhe se punë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seminarike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Mbajtja 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qetësisë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mësim,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shkyçja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telefonave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celular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hyrja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kohë në sallë të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mësimit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etj..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9058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28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DD3BE0-7585-329A-4E46-AD93E12B72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271176"/>
              </p:ext>
            </p:extLst>
          </p:nvPr>
        </p:nvGraphicFramePr>
        <p:xfrm>
          <a:off x="1150373" y="427703"/>
          <a:ext cx="10604091" cy="5855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0962">
                  <a:extLst>
                    <a:ext uri="{9D8B030D-6E8A-4147-A177-3AD203B41FA5}">
                      <a16:colId xmlns:a16="http://schemas.microsoft.com/office/drawing/2014/main" val="216606911"/>
                    </a:ext>
                  </a:extLst>
                </a:gridCol>
                <a:gridCol w="6273129">
                  <a:extLst>
                    <a:ext uri="{9D8B030D-6E8A-4147-A177-3AD203B41FA5}">
                      <a16:colId xmlns:a16="http://schemas.microsoft.com/office/drawing/2014/main" val="3606259913"/>
                    </a:ext>
                  </a:extLst>
                </a:gridCol>
              </a:tblGrid>
              <a:tr h="58551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Përshkrimi i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lëndës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Në këtë lëndë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përshkruhen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principet themelore të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 aspektin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krahasues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kategorive të ndryshme sistematike të shtazëve duke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marre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bazë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një përfaqësues si model organizëm të kategorive të ndryshme sistematike të shtazëve duke filluar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krimbat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insektet, peshqit,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amfibet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,shpezët dhe gjitarët.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Vëmendje e posaçme i kushtohet pjesës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praktike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vrojton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stadet e ndryshme të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kategorive të ndryshme sistematike të shtazëve.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92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555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8290EE-66CF-1EA6-FBFC-6E73B2923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900596"/>
              </p:ext>
            </p:extLst>
          </p:nvPr>
        </p:nvGraphicFramePr>
        <p:xfrm>
          <a:off x="958645" y="501445"/>
          <a:ext cx="10928555" cy="6179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3480">
                  <a:extLst>
                    <a:ext uri="{9D8B030D-6E8A-4147-A177-3AD203B41FA5}">
                      <a16:colId xmlns:a16="http://schemas.microsoft.com/office/drawing/2014/main" val="3071372265"/>
                    </a:ext>
                  </a:extLst>
                </a:gridCol>
                <a:gridCol w="6465075">
                  <a:extLst>
                    <a:ext uri="{9D8B030D-6E8A-4147-A177-3AD203B41FA5}">
                      <a16:colId xmlns:a16="http://schemas.microsoft.com/office/drawing/2014/main" val="3263486117"/>
                    </a:ext>
                  </a:extLst>
                </a:gridCol>
              </a:tblGrid>
              <a:tr h="61795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Qëllimet 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lëndës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Qëllimi i këtij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kursi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është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studenti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gjatë ligjëratave dhe ushtrimeve laboratorike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t’i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zgjeroj dhe thelloj njohurit e veta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mbi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zhvillimin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 aspektin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krahasues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kategorive të ndryshme sistematike të shtazëve.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gjithashtu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dallojnë stadet e ndryshme të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kuadër të llojeve të ndryshme dhe të kryej hulumtime të ndryshme në fushën e embriologjisë.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8980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52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E68FA9-08C4-0941-5FCF-B105C9F6E3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935176"/>
              </p:ext>
            </p:extLst>
          </p:nvPr>
        </p:nvGraphicFramePr>
        <p:xfrm>
          <a:off x="280218" y="309716"/>
          <a:ext cx="11911781" cy="6548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5053">
                  <a:extLst>
                    <a:ext uri="{9D8B030D-6E8A-4147-A177-3AD203B41FA5}">
                      <a16:colId xmlns:a16="http://schemas.microsoft.com/office/drawing/2014/main" val="1860828408"/>
                    </a:ext>
                  </a:extLst>
                </a:gridCol>
                <a:gridCol w="7046728">
                  <a:extLst>
                    <a:ext uri="{9D8B030D-6E8A-4147-A177-3AD203B41FA5}">
                      <a16:colId xmlns:a16="http://schemas.microsoft.com/office/drawing/2014/main" val="3797569043"/>
                    </a:ext>
                  </a:extLst>
                </a:gridCol>
              </a:tblGrid>
              <a:tr h="65482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Rezultatet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pritura të nxënies: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përfundimit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këtij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kursi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studenti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jetë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gjendje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kuptojë principet themelore të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aspektin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krahasues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model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organizmat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kategorive të ndryshme sistematike.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analizoj zhvillimin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kategorive të ndryshme sistematike duke filluar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krimbat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insektet, peshqit,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amfibet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shpezët dhe gjitarët.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krahasoj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ngjashmëritë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dhe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dallimet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 mes kategorive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ndryshme sistematike. të shtazëve.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kultivoj ne kushte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eksperimentale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stadet e ndryshme të zhvillimit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amfibet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dhe shpezët.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të menaxhoj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hulumtime të ndryshme në fushën e embriologjisë.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2051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09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B2D9635-3E7A-BC89-1079-C0CD302B8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519398"/>
              </p:ext>
            </p:extLst>
          </p:nvPr>
        </p:nvGraphicFramePr>
        <p:xfrm>
          <a:off x="427703" y="0"/>
          <a:ext cx="11577483" cy="6647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28518">
                  <a:extLst>
                    <a:ext uri="{9D8B030D-6E8A-4147-A177-3AD203B41FA5}">
                      <a16:colId xmlns:a16="http://schemas.microsoft.com/office/drawing/2014/main" val="1716959170"/>
                    </a:ext>
                  </a:extLst>
                </a:gridCol>
                <a:gridCol w="1862908">
                  <a:extLst>
                    <a:ext uri="{9D8B030D-6E8A-4147-A177-3AD203B41FA5}">
                      <a16:colId xmlns:a16="http://schemas.microsoft.com/office/drawing/2014/main" val="2173327125"/>
                    </a:ext>
                  </a:extLst>
                </a:gridCol>
                <a:gridCol w="2313928">
                  <a:extLst>
                    <a:ext uri="{9D8B030D-6E8A-4147-A177-3AD203B41FA5}">
                      <a16:colId xmlns:a16="http://schemas.microsoft.com/office/drawing/2014/main" val="2469869956"/>
                    </a:ext>
                  </a:extLst>
                </a:gridCol>
                <a:gridCol w="2672129">
                  <a:extLst>
                    <a:ext uri="{9D8B030D-6E8A-4147-A177-3AD203B41FA5}">
                      <a16:colId xmlns:a16="http://schemas.microsoft.com/office/drawing/2014/main" val="336778082"/>
                    </a:ext>
                  </a:extLst>
                </a:gridCol>
              </a:tblGrid>
              <a:tr h="596639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Kontributi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 ngarkesën e studentit ( gjë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që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duhet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të korrespondoj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rezultatet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të nxënit të studentit)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258505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Aktiviteti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Orë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Ditë/javë 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Gjithsej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3033516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Ligjërata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536487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Ushtrime teorike/laboratorike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7276320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Punë praktike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7930767"/>
                  </a:ext>
                </a:extLst>
              </a:tr>
              <a:tr h="596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Kontaktet me mësimdhënësin/konsultimet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895970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Ushtrime  në teren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4812135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Kollokfiume,seminare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392482"/>
                  </a:ext>
                </a:extLst>
              </a:tr>
              <a:tr h="2983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Detyra të  shtëpisë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5743394"/>
                  </a:ext>
                </a:extLst>
              </a:tr>
              <a:tr h="894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Koha e studimit vetanak të studentit (në bibliotekë ose në shtëpi)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026916"/>
                  </a:ext>
                </a:extLst>
              </a:tr>
              <a:tr h="596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Përgatitja përfundimtare për provim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1969121"/>
                  </a:ext>
                </a:extLst>
              </a:tr>
              <a:tr h="596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Koha e kaluar në vlerësim (teste,kuis,provim final)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5915558"/>
                  </a:ext>
                </a:extLst>
              </a:tr>
              <a:tr h="596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Projektet,prezantimet ,etj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4/semestër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7143506"/>
                  </a:ext>
                </a:extLst>
              </a:tr>
              <a:tr h="5966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Totali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 orë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3701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65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2CE5-1552-EED9-71F1-164EFC655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9" y="162232"/>
            <a:ext cx="12088761" cy="669576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q-AL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03EADC-D8FF-C134-2F19-9CF20E066B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410259"/>
              </p:ext>
            </p:extLst>
          </p:nvPr>
        </p:nvGraphicFramePr>
        <p:xfrm>
          <a:off x="1710813" y="1165123"/>
          <a:ext cx="8760542" cy="4881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8013">
                  <a:extLst>
                    <a:ext uri="{9D8B030D-6E8A-4147-A177-3AD203B41FA5}">
                      <a16:colId xmlns:a16="http://schemas.microsoft.com/office/drawing/2014/main" val="3045081376"/>
                    </a:ext>
                  </a:extLst>
                </a:gridCol>
                <a:gridCol w="5182529">
                  <a:extLst>
                    <a:ext uri="{9D8B030D-6E8A-4147-A177-3AD203B41FA5}">
                      <a16:colId xmlns:a16="http://schemas.microsoft.com/office/drawing/2014/main" val="3520072400"/>
                    </a:ext>
                  </a:extLst>
                </a:gridCol>
              </a:tblGrid>
              <a:tr h="48817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Metodologjia 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mësimdhënies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715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Ligjërim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nga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materiali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përgatitur më parë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715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Diskutime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715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praktike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715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seminarike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214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71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BB7E47-3B4C-D8A3-3EE8-6CE86F1E93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949377"/>
              </p:ext>
            </p:extLst>
          </p:nvPr>
        </p:nvGraphicFramePr>
        <p:xfrm>
          <a:off x="250724" y="206477"/>
          <a:ext cx="11798708" cy="6489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8871">
                  <a:extLst>
                    <a:ext uri="{9D8B030D-6E8A-4147-A177-3AD203B41FA5}">
                      <a16:colId xmlns:a16="http://schemas.microsoft.com/office/drawing/2014/main" val="2644958142"/>
                    </a:ext>
                  </a:extLst>
                </a:gridCol>
                <a:gridCol w="6979837">
                  <a:extLst>
                    <a:ext uri="{9D8B030D-6E8A-4147-A177-3AD203B41FA5}">
                      <a16:colId xmlns:a16="http://schemas.microsoft.com/office/drawing/2014/main" val="4217459633"/>
                    </a:ext>
                  </a:extLst>
                </a:gridCol>
              </a:tblGrid>
              <a:tr h="64892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Metodat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vlerësimit: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përfundimtar paraqet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shumën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 punës së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suksesshme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praktike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25%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Vlerësimit të parë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intermedier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15%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Vlerësimit të dytë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intermedier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:20%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Vijimit të rregullt dhe angazhimit në diskutime dhe seminare  10%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Provimit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test ose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gojë</a:t>
                      </a: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30%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Totali: 100 % 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3575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868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039E2B-55E0-87AF-BD5F-3983A34645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550797"/>
              </p:ext>
            </p:extLst>
          </p:nvPr>
        </p:nvGraphicFramePr>
        <p:xfrm>
          <a:off x="619431" y="309715"/>
          <a:ext cx="11400503" cy="6430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56235">
                  <a:extLst>
                    <a:ext uri="{9D8B030D-6E8A-4147-A177-3AD203B41FA5}">
                      <a16:colId xmlns:a16="http://schemas.microsoft.com/office/drawing/2014/main" val="181848670"/>
                    </a:ext>
                  </a:extLst>
                </a:gridCol>
                <a:gridCol w="6744268">
                  <a:extLst>
                    <a:ext uri="{9D8B030D-6E8A-4147-A177-3AD203B41FA5}">
                      <a16:colId xmlns:a16="http://schemas.microsoft.com/office/drawing/2014/main" val="3397907906"/>
                    </a:ext>
                  </a:extLst>
                </a:gridCol>
              </a:tblGrid>
              <a:tr h="12445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 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Gilbert, F. S. ( 1988): Developmental biology, USA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422806"/>
                  </a:ext>
                </a:extLst>
              </a:tr>
              <a:tr h="51857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 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Slack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V, M, W.(2006):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Essencial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developmental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Bath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United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Kingdom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Rexha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T.,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Hamzaraj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E.,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Laknori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O. (2006):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Biologjia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zhvillimit. Tiranë.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Pantic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V. (1995):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Embriologija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Beograd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Gary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Schoenwolf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Laboratory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studies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vertebrate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invertebrate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embryos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Guide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atlas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descriptive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Experimental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development</a:t>
                      </a: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USA.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3343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72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B05DE8-D475-E1CB-1C00-62B1D89F55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860907"/>
              </p:ext>
            </p:extLst>
          </p:nvPr>
        </p:nvGraphicFramePr>
        <p:xfrm>
          <a:off x="294967" y="117987"/>
          <a:ext cx="11769213" cy="6594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2096">
                  <a:extLst>
                    <a:ext uri="{9D8B030D-6E8A-4147-A177-3AD203B41FA5}">
                      <a16:colId xmlns:a16="http://schemas.microsoft.com/office/drawing/2014/main" val="1424627471"/>
                    </a:ext>
                  </a:extLst>
                </a:gridCol>
                <a:gridCol w="8157117">
                  <a:extLst>
                    <a:ext uri="{9D8B030D-6E8A-4147-A177-3AD203B41FA5}">
                      <a16:colId xmlns:a16="http://schemas.microsoft.com/office/drawing/2014/main" val="1947185958"/>
                    </a:ext>
                  </a:extLst>
                </a:gridCol>
              </a:tblGrid>
              <a:tr h="574545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Plani i dizajnuar i mësimit: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738382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Ligjërata që do të zhvillohet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450521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parë: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Hyrje në Embriologjinë komparative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001159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dytë: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Stadet e hershme të zhvillimit embrional te iriqi i detit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6058387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tretë: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butakëve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8370758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katërt: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tunikateve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4518531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pestë: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nematodeve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3546428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gjashtë: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insekteve (Drosophila melanogaster)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948904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shtatë: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Stadet e hershme të zhvillimit embrional të amfioksusit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55493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parë intermrdier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2778763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tetë: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peshqve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672035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nëntë: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amfibeve.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0838965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dhjetë: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shpezëve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0662879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njëmbëdhjetë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Zhvillimi embrional i gjitarëve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0376127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dytë intermrdier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9683937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dymbëdhjetë: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Determinimi dhe migrimi i qelizave gjerminative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5362297"/>
                  </a:ext>
                </a:extLst>
              </a:tr>
              <a:tr h="8618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trembëdhjetë: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Determinimi kromozomik i  gjinisë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Determinimi i  gjinisë te gjitarët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Determinimi i gjinisë te insektet (Drosophila melanogaster)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9201034"/>
                  </a:ext>
                </a:extLst>
              </a:tr>
              <a:tr h="57454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katërmbëdhjetë: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Ndikimi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mjedisit në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determinimin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gjinisë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Ndikimi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mjedisit ne determinizmin e gjinisë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reptilët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042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 e pesëmbëdhjetë:   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Ndikimi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 mjedisit ne zhvillimin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q-A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shtazëve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5357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940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1056</Words>
  <Application>Microsoft Office PowerPoint</Application>
  <PresentationFormat>Widescreen</PresentationFormat>
  <Paragraphs>187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2024-10-01T12:46:58Z</dcterms:created>
  <dcterms:modified xsi:type="dcterms:W3CDTF">2024-10-01T13:22:42Z</dcterms:modified>
</cp:coreProperties>
</file>