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322" r:id="rId4"/>
    <p:sldId id="323" r:id="rId5"/>
    <p:sldId id="338" r:id="rId6"/>
    <p:sldId id="339" r:id="rId7"/>
    <p:sldId id="340" r:id="rId8"/>
    <p:sldId id="341" r:id="rId9"/>
    <p:sldId id="257" r:id="rId10"/>
    <p:sldId id="258" r:id="rId11"/>
    <p:sldId id="342" r:id="rId12"/>
    <p:sldId id="343" r:id="rId13"/>
    <p:sldId id="259" r:id="rId14"/>
    <p:sldId id="260" r:id="rId15"/>
    <p:sldId id="344" r:id="rId16"/>
    <p:sldId id="261" r:id="rId17"/>
    <p:sldId id="262" r:id="rId18"/>
    <p:sldId id="263" r:id="rId19"/>
    <p:sldId id="346" r:id="rId20"/>
    <p:sldId id="347" r:id="rId21"/>
    <p:sldId id="345" r:id="rId22"/>
    <p:sldId id="264" r:id="rId23"/>
    <p:sldId id="265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5" r:id="rId32"/>
    <p:sldId id="316" r:id="rId33"/>
    <p:sldId id="317" r:id="rId34"/>
    <p:sldId id="318" r:id="rId35"/>
    <p:sldId id="319" r:id="rId36"/>
    <p:sldId id="320" r:id="rId37"/>
    <p:sldId id="348" r:id="rId38"/>
    <p:sldId id="314" r:id="rId39"/>
    <p:sldId id="321" r:id="rId40"/>
    <p:sldId id="349" r:id="rId41"/>
    <p:sldId id="266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50" r:id="rId50"/>
    <p:sldId id="331" r:id="rId51"/>
    <p:sldId id="351" r:id="rId52"/>
    <p:sldId id="332" r:id="rId53"/>
    <p:sldId id="333" r:id="rId54"/>
    <p:sldId id="334" r:id="rId55"/>
    <p:sldId id="352" r:id="rId56"/>
    <p:sldId id="267" r:id="rId57"/>
    <p:sldId id="335" r:id="rId58"/>
    <p:sldId id="268" r:id="rId59"/>
    <p:sldId id="353" r:id="rId60"/>
    <p:sldId id="269" r:id="rId61"/>
    <p:sldId id="270" r:id="rId62"/>
    <p:sldId id="271" r:id="rId63"/>
    <p:sldId id="336" r:id="rId64"/>
    <p:sldId id="272" r:id="rId65"/>
    <p:sldId id="273" r:id="rId66"/>
    <p:sldId id="355" r:id="rId67"/>
    <p:sldId id="354" r:id="rId68"/>
    <p:sldId id="274" r:id="rId69"/>
    <p:sldId id="275" r:id="rId70"/>
    <p:sldId id="356" r:id="rId71"/>
    <p:sldId id="357" r:id="rId72"/>
    <p:sldId id="277" r:id="rId73"/>
    <p:sldId id="358" r:id="rId74"/>
    <p:sldId id="281" r:id="rId75"/>
    <p:sldId id="282" r:id="rId76"/>
    <p:sldId id="283" r:id="rId77"/>
    <p:sldId id="284" r:id="rId78"/>
    <p:sldId id="359" r:id="rId79"/>
    <p:sldId id="360" r:id="rId80"/>
    <p:sldId id="362" r:id="rId81"/>
    <p:sldId id="361" r:id="rId82"/>
    <p:sldId id="363" r:id="rId83"/>
    <p:sldId id="364" r:id="rId84"/>
    <p:sldId id="365" r:id="rId85"/>
    <p:sldId id="366" r:id="rId86"/>
    <p:sldId id="367" r:id="rId87"/>
    <p:sldId id="368" r:id="rId88"/>
    <p:sldId id="369" r:id="rId89"/>
    <p:sldId id="371" r:id="rId90"/>
    <p:sldId id="370" r:id="rId91"/>
    <p:sldId id="372" r:id="rId92"/>
    <p:sldId id="373" r:id="rId93"/>
    <p:sldId id="374" r:id="rId94"/>
    <p:sldId id="375" r:id="rId95"/>
    <p:sldId id="376" r:id="rId96"/>
    <p:sldId id="377" r:id="rId97"/>
    <p:sldId id="378" r:id="rId98"/>
    <p:sldId id="379" r:id="rId99"/>
    <p:sldId id="380" r:id="rId100"/>
    <p:sldId id="381" r:id="rId101"/>
    <p:sldId id="382" r:id="rId102"/>
    <p:sldId id="383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METALURGJIA</a:t>
            </a:r>
          </a:p>
          <a:p>
            <a:pPr algn="just">
              <a:lnSpc>
                <a:spcPct val="90000"/>
              </a:lnSpc>
            </a:pPr>
            <a:r>
              <a:rPr lang="en-US" b="1" i="1" dirty="0" err="1" smtClean="0"/>
              <a:t>Metodat</a:t>
            </a:r>
            <a:r>
              <a:rPr lang="en-US" b="1" i="1" dirty="0" smtClean="0"/>
              <a:t> e </a:t>
            </a:r>
            <a:r>
              <a:rPr lang="en-US" b="1" i="1" dirty="0" err="1" smtClean="0"/>
              <a:t>pasurimit</a:t>
            </a:r>
            <a:r>
              <a:rPr lang="en-US" b="1" i="1" dirty="0" smtClean="0"/>
              <a:t> </a:t>
            </a:r>
            <a:r>
              <a:rPr lang="en-US" b="1" i="1" dirty="0" err="1" smtClean="0"/>
              <a:t>të</a:t>
            </a:r>
            <a:r>
              <a:rPr lang="en-US" b="1" i="1" dirty="0" smtClean="0"/>
              <a:t> </a:t>
            </a:r>
            <a:r>
              <a:rPr lang="en-US" b="1" i="1" dirty="0" err="1" smtClean="0"/>
              <a:t>xeheroreve</a:t>
            </a:r>
            <a:endParaRPr lang="en-US" b="1" i="1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Pentagon 2"/>
          <p:cNvSpPr/>
          <p:nvPr/>
        </p:nvSpPr>
        <p:spPr>
          <a:xfrm>
            <a:off x="457200" y="990600"/>
            <a:ext cx="7086600" cy="11430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</a:rPr>
              <a:t>1.Metodat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</a:rPr>
              <a:t>gravimetrike</a:t>
            </a:r>
            <a:endParaRPr lang="en-US" sz="24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57200" y="2286000"/>
            <a:ext cx="7086600" cy="1295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Georgia" pitchFamily="18" charset="0"/>
              </a:rPr>
              <a:t>2.Metodat </a:t>
            </a:r>
            <a:r>
              <a:rPr lang="en-US" sz="2800" b="1" dirty="0" err="1" smtClean="0">
                <a:solidFill>
                  <a:srgbClr val="FFFF00"/>
                </a:solidFill>
                <a:latin typeface="Georgia" pitchFamily="18" charset="0"/>
              </a:rPr>
              <a:t>elektroanalitike</a:t>
            </a:r>
            <a:endParaRPr lang="en-US" sz="2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57200" y="3733800"/>
            <a:ext cx="7086600" cy="13716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Georgia" pitchFamily="18" charset="0"/>
              </a:rPr>
              <a:t>3. </a:t>
            </a:r>
            <a:r>
              <a:rPr lang="en-US" sz="2800" b="1" dirty="0" err="1" smtClean="0">
                <a:solidFill>
                  <a:srgbClr val="FFFF00"/>
                </a:solidFill>
                <a:latin typeface="Georgia" pitchFamily="18" charset="0"/>
              </a:rPr>
              <a:t>Flotacioni</a:t>
            </a:r>
            <a:endParaRPr lang="en-US" sz="28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Përfitimi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i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hekurit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papërpunuar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,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oksidet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hekurit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reduktohen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në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furrënalta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me </a:t>
            </a:r>
            <a:r>
              <a:rPr lang="en-US" sz="23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CO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Reaksionet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që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zhvillohen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në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furënalta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janë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shumë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komplikuara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ato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duhet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ti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shkruajmë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në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formë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barazimeve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kimike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përkatëse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Në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fund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furrës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digjet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koksi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me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ajër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nxehtë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(</a:t>
            </a:r>
            <a:r>
              <a:rPr lang="en-US" sz="23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deri</a:t>
            </a:r>
            <a:r>
              <a:rPr lang="en-US" sz="23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800C) 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me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ç’rast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Georgia" pitchFamily="18" charset="0"/>
                <a:cs typeface="Times New Roman" pitchFamily="18" charset="0"/>
              </a:rPr>
              <a:t>formohet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CO</a:t>
            </a:r>
            <a:r>
              <a:rPr lang="en-US" sz="2300" b="1" dirty="0" smtClean="0">
                <a:latin typeface="Georgia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2(g)</a:t>
            </a:r>
          </a:p>
          <a:p>
            <a:pPr algn="just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2(g)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+C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↔2CO   , CO Fe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3Fe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3(s)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(g)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→2Fe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4(s)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2(g)</a:t>
            </a:r>
          </a:p>
          <a:p>
            <a:pPr algn="just"/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shtresa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ulëta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reduktimi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shkonë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3Fe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(g)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→3FeO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2(g)</a:t>
            </a: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Ndërkaq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poshtë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përfitohet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hekuri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shpuzorë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(g)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→Fe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2(g)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1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liruar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reagon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koksin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nxehur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sipas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reaksionit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Boundouarit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2(g)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+C ↔2CO(g)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72200" y="1447800"/>
            <a:ext cx="2971800" cy="2743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kryesishtë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mjet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reduktues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ndërsa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reduktohet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shkall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shkallë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varësishtë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zonat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veçanta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furrës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maje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furrës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reduktimi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kryhet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vetëm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Fe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baseline="-25000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Gjate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procesit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prodhimit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nje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pjesë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oksidohet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Sb2O3, </a:t>
            </a:r>
            <a:r>
              <a:rPr lang="en-US" sz="2000" dirty="0" smtClean="0">
                <a:latin typeface="Georgia" pitchFamily="18" charset="0"/>
              </a:rPr>
              <a:t> 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cili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reagon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pjesen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tjetër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 Sb2S3  </a:t>
            </a:r>
            <a:r>
              <a:rPr lang="en-US" sz="2000" dirty="0" err="1" smtClean="0">
                <a:latin typeface="Georgia" pitchFamily="18" charset="0"/>
              </a:rPr>
              <a:t>deri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</a:rPr>
              <a:t>Sb</a:t>
            </a:r>
            <a:r>
              <a:rPr lang="en-US" sz="2000" dirty="0" smtClean="0">
                <a:latin typeface="Georgia" pitchFamily="18" charset="0"/>
              </a:rPr>
              <a:t>: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2Sb2O3+Sb2S3 = 6Sb+3SO2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ose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reduktohet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karbon</a:t>
            </a:r>
            <a:r>
              <a:rPr lang="en-US" sz="2000" dirty="0" smtClean="0">
                <a:latin typeface="Georgia" pitchFamily="18" charset="0"/>
              </a:rPr>
              <a:t> :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Georgia" pitchFamily="18" charset="0"/>
              </a:rPr>
              <a:t>2 Sb</a:t>
            </a:r>
            <a:r>
              <a:rPr lang="pl-PL" sz="24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l-PL" sz="2400" b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pl-PL" sz="2400" b="1" baseline="-25000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pl-PL" sz="2400" b="1" dirty="0" smtClean="0">
                <a:solidFill>
                  <a:srgbClr val="FF0000"/>
                </a:solidFill>
                <a:latin typeface="Georgia" pitchFamily="18" charset="0"/>
              </a:rPr>
              <a:t> + 3 C 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=</a:t>
            </a:r>
            <a:r>
              <a:rPr lang="pl-PL" sz="2400" b="1" dirty="0" smtClean="0">
                <a:solidFill>
                  <a:srgbClr val="FF0000"/>
                </a:solidFill>
                <a:latin typeface="Georgia" pitchFamily="18" charset="0"/>
              </a:rPr>
              <a:t> 4 Sb + 3 CO</a:t>
            </a:r>
            <a:r>
              <a:rPr lang="pl-PL" sz="24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en-US" sz="2400" b="1" baseline="-25000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</a:p>
          <a:p>
            <a:pPr algn="ctr">
              <a:buNone/>
            </a:pPr>
            <a:r>
              <a:rPr lang="en-US" sz="2000" baseline="-25000" dirty="0" smtClean="0"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   </a:t>
            </a:r>
            <a:r>
              <a:rPr lang="en-US" sz="2000" dirty="0" err="1" smtClean="0">
                <a:latin typeface="Georgia" pitchFamily="18" charset="0"/>
              </a:rPr>
              <a:t>ose</a:t>
            </a:r>
            <a:endParaRPr lang="en-US" sz="2000" baseline="-250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Sb2O3 +3 CO = 2Sb+3CO2 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PERDORIMI</a:t>
            </a:r>
          </a:p>
          <a:p>
            <a:pPr algn="ctr">
              <a:buNone/>
            </a:pPr>
            <a:r>
              <a:rPr lang="en-US" sz="2000" dirty="0" err="1" smtClean="0">
                <a:latin typeface="Georgia" pitchFamily="18" charset="0"/>
              </a:rPr>
              <a:t>Eshte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veti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fizike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metalit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kurse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veti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kimike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  </a:t>
            </a:r>
            <a:r>
              <a:rPr lang="en-US" sz="2000" dirty="0" err="1" smtClean="0">
                <a:latin typeface="Georgia" pitchFamily="18" charset="0"/>
              </a:rPr>
              <a:t>jometalit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  <a:cs typeface="Calibri"/>
              </a:rPr>
              <a:t>d= 6.684 g/cm</a:t>
            </a:r>
            <a:r>
              <a:rPr lang="en-US" sz="2000" baseline="30000" dirty="0" smtClean="0">
                <a:latin typeface="Georgia" pitchFamily="18" charset="0"/>
                <a:cs typeface="Calibri"/>
              </a:rPr>
              <a:t>3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  <a:cs typeface="Calibri"/>
              </a:rPr>
              <a:t>p.sh=630C</a:t>
            </a:r>
          </a:p>
          <a:p>
            <a:pPr>
              <a:buNone/>
            </a:pPr>
            <a:r>
              <a:rPr lang="en-US" sz="2000" dirty="0" err="1" smtClean="0">
                <a:latin typeface="Georgia" pitchFamily="18" charset="0"/>
                <a:cs typeface="Calibri"/>
              </a:rPr>
              <a:t>Aliazhe</a:t>
            </a:r>
            <a:r>
              <a:rPr lang="en-US" sz="2000" dirty="0" smtClean="0">
                <a:latin typeface="Georgia" pitchFamily="18" charset="0"/>
                <a:cs typeface="Calibri"/>
              </a:rPr>
              <a:t> me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plumb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dhe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kallaj</a:t>
            </a:r>
            <a:r>
              <a:rPr lang="en-US" sz="2000" dirty="0" smtClean="0">
                <a:latin typeface="Georgia" pitchFamily="18" charset="0"/>
                <a:cs typeface="Calibri"/>
              </a:rPr>
              <a:t>.</a:t>
            </a:r>
          </a:p>
          <a:p>
            <a:pPr>
              <a:buNone/>
            </a:pPr>
            <a:r>
              <a:rPr lang="en-US" sz="2000" dirty="0" err="1" smtClean="0">
                <a:latin typeface="Georgia" pitchFamily="18" charset="0"/>
                <a:cs typeface="Calibri"/>
              </a:rPr>
              <a:t>Aliazh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i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njohur</a:t>
            </a:r>
            <a:r>
              <a:rPr lang="en-US" sz="2000" dirty="0" smtClean="0">
                <a:latin typeface="Georgia" pitchFamily="18" charset="0"/>
                <a:cs typeface="Calibri"/>
              </a:rPr>
              <a:t> me 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Sn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dhe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Cu</a:t>
            </a:r>
            <a:r>
              <a:rPr lang="en-US" sz="2000" dirty="0" smtClean="0">
                <a:latin typeface="Georgia" pitchFamily="18" charset="0"/>
                <a:cs typeface="Calibri"/>
              </a:rPr>
              <a:t> –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perdorim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tek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kushinetat</a:t>
            </a:r>
            <a:endParaRPr lang="en-US" sz="2000" dirty="0" smtClean="0">
              <a:latin typeface="Georgia" pitchFamily="18" charset="0"/>
              <a:cs typeface="Calibri"/>
            </a:endParaRPr>
          </a:p>
          <a:p>
            <a:pPr>
              <a:buNone/>
            </a:pPr>
            <a:endParaRPr lang="en-US" sz="2000" dirty="0" smtClean="0">
              <a:latin typeface="Georgia" pitchFamily="18" charset="0"/>
              <a:cs typeface="Calibri"/>
            </a:endParaRPr>
          </a:p>
          <a:p>
            <a:pPr>
              <a:buNone/>
            </a:pPr>
            <a:endParaRPr lang="en-US" sz="2000" dirty="0" smtClean="0">
              <a:latin typeface="Georgia" pitchFamily="18" charset="0"/>
              <a:cs typeface="Calibri"/>
            </a:endParaRPr>
          </a:p>
          <a:p>
            <a:pPr>
              <a:buNone/>
            </a:pPr>
            <a:endParaRPr lang="en-US" sz="2000" dirty="0" smtClean="0">
              <a:latin typeface="Georgia" pitchFamily="18" charset="0"/>
              <a:cs typeface="Calibri"/>
            </a:endParaRPr>
          </a:p>
          <a:p>
            <a:pPr>
              <a:buNone/>
            </a:pPr>
            <a:endParaRPr lang="en-US" sz="2000" dirty="0" smtClean="0">
              <a:latin typeface="Georgia" pitchFamily="18" charset="0"/>
              <a:cs typeface="Calibri"/>
            </a:endParaRPr>
          </a:p>
          <a:p>
            <a:pPr>
              <a:buNone/>
            </a:pPr>
            <a:r>
              <a:rPr lang="en-US" sz="2000" dirty="0" err="1" smtClean="0">
                <a:latin typeface="Georgia" pitchFamily="18" charset="0"/>
                <a:cs typeface="Calibri"/>
              </a:rPr>
              <a:t>Aliazhi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i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Sb</a:t>
            </a:r>
            <a:r>
              <a:rPr lang="en-US" sz="2000" dirty="0" smtClean="0">
                <a:latin typeface="Georgia" pitchFamily="18" charset="0"/>
                <a:cs typeface="Calibri"/>
              </a:rPr>
              <a:t> me 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Pb</a:t>
            </a:r>
            <a:r>
              <a:rPr lang="en-US" sz="2000" dirty="0" smtClean="0">
                <a:latin typeface="Georgia" pitchFamily="18" charset="0"/>
                <a:cs typeface="Calibri"/>
              </a:rPr>
              <a:t> –ne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shtypshkronja</a:t>
            </a:r>
            <a:endParaRPr lang="en-US" sz="2000" dirty="0" smtClean="0">
              <a:latin typeface="Georgia" pitchFamily="18" charset="0"/>
              <a:cs typeface="Calibri"/>
            </a:endParaRPr>
          </a:p>
          <a:p>
            <a:pPr>
              <a:buNone/>
            </a:pPr>
            <a:endParaRPr lang="en-US" sz="2000" dirty="0" smtClean="0">
              <a:latin typeface="Georgia" pitchFamily="18" charset="0"/>
              <a:cs typeface="Calibri"/>
            </a:endParaRPr>
          </a:p>
          <a:p>
            <a:pPr>
              <a:buNone/>
            </a:pPr>
            <a:endParaRPr lang="en-US" sz="2000" dirty="0" smtClean="0">
              <a:latin typeface="Georgia" pitchFamily="18" charset="0"/>
              <a:cs typeface="Calibri"/>
            </a:endParaRPr>
          </a:p>
          <a:p>
            <a:pPr>
              <a:buNone/>
            </a:pPr>
            <a:r>
              <a:rPr lang="en-US" sz="2000" dirty="0" err="1" smtClean="0">
                <a:latin typeface="Georgia" pitchFamily="18" charset="0"/>
                <a:cs typeface="Calibri"/>
              </a:rPr>
              <a:t>Aliazh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i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Sb</a:t>
            </a:r>
            <a:r>
              <a:rPr lang="en-US" sz="2000" dirty="0" smtClean="0">
                <a:latin typeface="Georgia" pitchFamily="18" charset="0"/>
                <a:cs typeface="Calibri"/>
              </a:rPr>
              <a:t> me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Pb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 </a:t>
            </a:r>
            <a:r>
              <a:rPr lang="en-US" sz="2000" dirty="0" smtClean="0">
                <a:latin typeface="Georgia" pitchFamily="18" charset="0"/>
                <a:cs typeface="Calibri"/>
              </a:rPr>
              <a:t>– per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perfitimin</a:t>
            </a:r>
            <a:r>
              <a:rPr lang="en-US" sz="2000" dirty="0" smtClean="0">
                <a:latin typeface="Georgia" pitchFamily="18" charset="0"/>
                <a:cs typeface="Calibri"/>
              </a:rPr>
              <a:t> e </a:t>
            </a:r>
          </a:p>
          <a:p>
            <a:pPr>
              <a:buNone/>
            </a:pPr>
            <a:r>
              <a:rPr lang="en-US" sz="2000" dirty="0" err="1" smtClean="0">
                <a:latin typeface="Georgia" pitchFamily="18" charset="0"/>
                <a:cs typeface="Calibri"/>
              </a:rPr>
              <a:t>plumbit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te</a:t>
            </a:r>
            <a:r>
              <a:rPr lang="en-US" sz="2000" dirty="0" smtClean="0">
                <a:latin typeface="Georgia" pitchFamily="18" charset="0"/>
                <a:cs typeface="Calibri"/>
              </a:rPr>
              <a:t> forte, ne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industrine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ushtarake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etj</a:t>
            </a:r>
            <a:r>
              <a:rPr lang="en-US" sz="2000" dirty="0" smtClean="0">
                <a:latin typeface="Georgia" pitchFamily="18" charset="0"/>
                <a:cs typeface="Calibri"/>
              </a:rPr>
              <a:t>.</a:t>
            </a:r>
            <a:endParaRPr lang="en-US" sz="2000" dirty="0" smtClean="0">
              <a:latin typeface="Georgia" pitchFamily="18" charset="0"/>
            </a:endParaRPr>
          </a:p>
          <a:p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 descr="Image result for antimony US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8382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antimony US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0267" y="2590800"/>
            <a:ext cx="362373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antimony lead allo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8006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endParaRPr lang="en-US" dirty="0" smtClean="0">
              <a:latin typeface="Georgia" pitchFamily="18" charset="0"/>
            </a:endParaRPr>
          </a:p>
          <a:p>
            <a:pPr algn="ctr"/>
            <a:endParaRPr lang="en-US" dirty="0" smtClean="0">
              <a:latin typeface="Georgia" pitchFamily="18" charset="0"/>
            </a:endParaRPr>
          </a:p>
          <a:p>
            <a:pPr algn="ctr"/>
            <a:endParaRPr lang="en-US" dirty="0" smtClean="0">
              <a:latin typeface="Georgia" pitchFamily="18" charset="0"/>
            </a:endParaRPr>
          </a:p>
          <a:p>
            <a:pPr algn="ctr"/>
            <a:endParaRPr lang="en-US" dirty="0" smtClean="0">
              <a:latin typeface="Georgia" pitchFamily="18" charset="0"/>
            </a:endParaRPr>
          </a:p>
          <a:p>
            <a:pPr algn="ctr"/>
            <a:endParaRPr lang="en-US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Georgia" pitchFamily="18" charset="0"/>
              </a:rPr>
              <a:t>SUKSESE !!!</a:t>
            </a:r>
            <a:endParaRPr lang="en-US" sz="66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upload.wikimedia.org/wikipedia/commons/3/38/VysokaPe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1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upload.wikimedia.org/wikipedia/commons/b/b1/Blast_furnace_N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IRON CRUDE 2% SILICON AND mANGANESE 1%"/>
          <p:cNvPicPr>
            <a:picLocks noGrp="1"/>
          </p:cNvPicPr>
          <p:nvPr>
            <p:ph idx="1"/>
          </p:nvPr>
        </p:nvPicPr>
        <p:blipFill>
          <a:blip r:embed="rId2" cstate="print"/>
          <a:srcRect l="61674"/>
          <a:stretch>
            <a:fillRect/>
          </a:stretch>
        </p:blipFill>
        <p:spPr bwMode="auto">
          <a:xfrm>
            <a:off x="1066800" y="0"/>
            <a:ext cx="640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6858000"/>
          </a:xfrm>
        </p:spPr>
        <p:txBody>
          <a:bodyPr>
            <a:normAutofit fontScale="62500" lnSpcReduction="20000"/>
          </a:bodyPr>
          <a:lstStyle/>
          <a:p>
            <a:pPr algn="just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(g)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+C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përfitohet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karburi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3Fe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(g)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→Fe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2(g)</a:t>
            </a:r>
          </a:p>
          <a:p>
            <a:pPr algn="ctr"/>
            <a:endParaRPr lang="en-US" b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përmban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e ka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pikën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shkrirjes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mes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1100 e 1200 C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gjendje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shkrirë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mblidhet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pjesën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ulët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furrës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Krahas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reaksioneve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cekura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temp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mbi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 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disocon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guri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gëlqeror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3(s)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2(g)</a:t>
            </a:r>
          </a:p>
          <a:p>
            <a:pPr algn="just"/>
            <a:r>
              <a:rPr lang="en-US" sz="3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Furrënaltat</a:t>
            </a:r>
            <a:r>
              <a:rPr lang="en-US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japin</a:t>
            </a:r>
            <a:r>
              <a:rPr lang="en-US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këto</a:t>
            </a:r>
            <a:r>
              <a:rPr lang="en-US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produkte</a:t>
            </a:r>
            <a:r>
              <a:rPr lang="en-US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Ndahet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hekur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paperpunuar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bardhe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përhimtë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hekuri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përhimë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përmban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mbi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2%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silicium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mangan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nën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1%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ftohje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tillën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ndahet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tërë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karboni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form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shtresave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holla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grafitit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Pastaj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liruar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reagon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pjesët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mëpak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nxehta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furrës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përveq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kësaj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hekuri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shpuzorë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redukton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ç’rast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përfitohet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varësi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temp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3810000"/>
            <a:ext cx="9144000" cy="990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Hekurin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papërpunuar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përbërja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varet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kualieteti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lloji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materies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djegëse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rezhimit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punës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furrnaltës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rezultat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kësj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përfitohen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lloje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ndryshme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industrial.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shkak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grafitit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hekur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ngjyrë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përhimtë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e ka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marr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emrin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 descr="Image result for grey ir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grey ir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2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grey ir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4196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Zgjyra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përbërja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jetë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ndryshme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rastë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përbërja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saj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qenë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Substanca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:SO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Al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S        Fe </a:t>
            </a:r>
          </a:p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Pjesmarrja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masë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 32%    22%        36%       7%       1%     1%      1%</a:t>
            </a: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 descr="Image result for Iron white ELEMENT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1908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1066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bardhë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papërpunuar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përmban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silic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1%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mangan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mbi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2%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ndërsa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këtu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ftohje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ndahet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karboni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sikurse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përhimtë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ngelet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formë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cementitit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5029200"/>
            <a:ext cx="5105400" cy="1828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shkak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përbërje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tillë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kjo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përdorët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prodhimtarinë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qimentos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shkak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vrimëzuar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shërbej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izolues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,pastaj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përdorët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ndërtimin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rrugëve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Image result for IRON DROS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705350"/>
            <a:ext cx="37338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70560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Gazi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grotlen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përbëhet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kryesishtë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azoti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Gazi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:            CO        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N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H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Pjesmarrja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vëllim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:12%   24%             60%              4%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2057400"/>
            <a:ext cx="8610600" cy="2133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Hidrogjeni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përfitohet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reduktim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avullit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ujit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ajri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ndihmën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koksit,për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shkak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sasis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madhe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gaz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përdorët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nxehje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ajrit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fryhet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furrë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Përfitimi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çelikut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hekuri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papërpunuar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bazohet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oksidimin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gjitha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papastërtive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përbërja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karbonit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jetë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nën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1.7%</a:t>
            </a: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Oksidimi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papastërtive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gjatë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përpunimit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çelik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bëhet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mënyra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600200"/>
            <a:ext cx="9144000" cy="2819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fryerje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direkte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ajrit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nëpër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hekur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shkrirë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 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cila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bëhet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konverterë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Bessemerit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përdoret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nëse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mveshja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konverterit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acidik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Thomasit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nëse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mveshja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konverterit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bazike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19200" y="4648200"/>
            <a:ext cx="6858000" cy="2057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Dallimin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këto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metodën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Thomasit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mundur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hekuri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papërpunuar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largohet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fosfori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ndihmën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mveshjes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bazike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duke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dhënë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zgjyrën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Ca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cila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përdoret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pleh</a:t>
            </a: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artificial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705600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4724400"/>
            <a:ext cx="784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2 P + 5 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FeO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→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 P2O5 + 5Fe(l) 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P2O5+  3 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CaO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 =Ca 3(PO4 )2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2P+5FeO+3CaO= Ca 3(PO4 ) 2+5Fe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7" name="Picture 6" descr="Image result for thomas basic converter for iron produc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480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467" y="304800"/>
            <a:ext cx="418253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oksidim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tërthortë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kjo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bëhet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furrta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Siemens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Martinit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oksidimin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bënë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oksigjeni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gazrave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mbi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shkrirje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ndërsa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ndihmon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vjetër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shtohet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shkrirë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0386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5029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000" b="1" dirty="0" err="1" smtClean="0">
                <a:latin typeface="Georgia" pitchFamily="18" charset="0"/>
              </a:rPr>
              <a:t>Metodat</a:t>
            </a:r>
            <a:r>
              <a:rPr lang="en-US" sz="2000" b="1" dirty="0" smtClean="0">
                <a:latin typeface="Georgia" pitchFamily="18" charset="0"/>
              </a:rPr>
              <a:t> e </a:t>
            </a:r>
            <a:r>
              <a:rPr lang="en-US" sz="2000" b="1" dirty="0" err="1" smtClean="0">
                <a:latin typeface="Georgia" pitchFamily="18" charset="0"/>
              </a:rPr>
              <a:t>perfitimit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te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elemeneteve</a:t>
            </a:r>
            <a:r>
              <a:rPr lang="en-US" sz="2000" b="1" dirty="0" smtClean="0">
                <a:latin typeface="Georgia" pitchFamily="18" charset="0"/>
              </a:rPr>
              <a:t> ne </a:t>
            </a:r>
            <a:r>
              <a:rPr lang="en-US" sz="2000" b="1" dirty="0" err="1" smtClean="0">
                <a:latin typeface="Georgia" pitchFamily="18" charset="0"/>
              </a:rPr>
              <a:t>gjendje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elementare</a:t>
            </a:r>
            <a:endParaRPr lang="en-US" sz="2000" b="1" dirty="0" smtClean="0">
              <a:latin typeface="Georgia" pitchFamily="18" charset="0"/>
            </a:endParaRPr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609600" y="1295400"/>
            <a:ext cx="5715000" cy="1295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en-US" sz="2000" b="1" dirty="0" err="1" smtClean="0">
                <a:latin typeface="Georgia" pitchFamily="18" charset="0"/>
              </a:rPr>
              <a:t>Metodat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pirometalurgjike</a:t>
            </a:r>
            <a:endParaRPr lang="en-US" sz="2000" b="1" dirty="0" smtClean="0">
              <a:latin typeface="Georgia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09600" y="3200400"/>
            <a:ext cx="5715000" cy="1295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en-US" sz="2000" b="1" dirty="0" err="1" smtClean="0">
                <a:latin typeface="Georgia" pitchFamily="18" charset="0"/>
              </a:rPr>
              <a:t>Metodat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hidrometalurgjike</a:t>
            </a:r>
            <a:endParaRPr lang="en-US" sz="2000" b="1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Hekuri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elementar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lajmërohet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modifikime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enantiotropike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l-G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secili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modifikim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stabil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interval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caktuar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temp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strukturë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karakteristike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Hekuri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kristalizon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kub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vëllimishtë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qendërsuar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stabil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907 C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intervalin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768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907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ekziston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hekuri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Mirëpo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sot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ndarje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tillë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ekziston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sepse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vërtetuar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768 C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vjen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ndryshimi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struktures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kristalore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pra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ekziston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modifikimi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 descr="https://upload.wikimedia.org/wikipedia/commons/thumb/a/a3/Pure_iron_phase_diagram_%28EN%29.svg/675px-Pure_iron_phase_diagram_%28EN%29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4724400" cy="518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Perdorimi</a:t>
            </a:r>
            <a:endParaRPr lang="en-US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</a:t>
            </a:r>
            <a:r>
              <a:rPr lang="en-US" dirty="0" err="1" smtClean="0"/>
              <a:t>etj</a:t>
            </a:r>
            <a:r>
              <a:rPr lang="en-US" dirty="0" smtClean="0"/>
              <a:t> </a:t>
            </a:r>
            <a:r>
              <a:rPr lang="en-US" dirty="0" err="1" smtClean="0"/>
              <a:t>etj</a:t>
            </a:r>
            <a:r>
              <a:rPr lang="en-US" dirty="0" smtClean="0"/>
              <a:t> </a:t>
            </a:r>
            <a:r>
              <a:rPr lang="en-US" dirty="0" err="1" smtClean="0"/>
              <a:t>etj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 result for iron us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iron us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762000"/>
            <a:ext cx="3219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iron us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42862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BAKRI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Kalkopiriti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CuFeS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x Fe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minerali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rëndësishëm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katërta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botë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përfitohet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mineral.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shoqërues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kalkopiritit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gjenden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vogra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argjendit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09600"/>
            <a:ext cx="9144000" cy="1905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metal me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kuqrremtë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nganjëherë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gjindet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gjendje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elementare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njohur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herët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metal,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natyrë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gjindet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kompponimeve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lidhur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sulfur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oksigjen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3" descr="C:\Users\Administrator\Desktop\Chalcopyrite-Quartz-237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343401"/>
            <a:ext cx="4267200" cy="253028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0" y="4648200"/>
            <a:ext cx="4648200" cy="2209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verdhë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gjelbër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Gjithashtu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mineral e 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shoqërojnë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piriti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xeheroret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zinkut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plumbit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Kalkozina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gjithashtu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xeheror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rëndësishëm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shoqërojnë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vogla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argjendit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xeherore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sulfurore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arsenikut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Image result for calcosi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33624"/>
            <a:ext cx="5715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elementos-nativos-15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8788400" cy="659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Xeheroret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gjinden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formë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kupritit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.Mallahiti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,azuriti 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:\Users\Administrator\Desktop\copper_o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57600"/>
            <a:ext cx="899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0" y="0"/>
            <a:ext cx="89916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Borniti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(Cu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FeS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gjithashtu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mineral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formë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xeherorit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sulfuror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mjaftë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përhapur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natyrë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457200"/>
            <a:ext cx="1447800" cy="312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/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9144000" cy="18288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gjitha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xeheroret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kanë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përmbajtje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vogël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arsye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këto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duhen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pasurohen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Pentagon 4"/>
          <p:cNvSpPr/>
          <p:nvPr/>
        </p:nvSpPr>
        <p:spPr>
          <a:xfrm>
            <a:off x="0" y="2057400"/>
            <a:ext cx="9144000" cy="18288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Zakonishtë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pasurimi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xeheroreve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bëhet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procesin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flotimit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.!!!</a:t>
            </a:r>
          </a:p>
        </p:txBody>
      </p:sp>
      <p:sp>
        <p:nvSpPr>
          <p:cNvPr id="6" name="Pentagon 5"/>
          <p:cNvSpPr/>
          <p:nvPr/>
        </p:nvSpPr>
        <p:spPr>
          <a:xfrm>
            <a:off x="0" y="4191000"/>
            <a:ext cx="9144000" cy="17526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Zakonishtë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xeheroret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përmbajnë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1 - 3.5 %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bakër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pas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pasurimit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anë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flotimit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koncentrati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pasurohet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merreth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25 - 30%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bakër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Prodhimi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838200"/>
            <a:ext cx="9144000" cy="1676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Kryesishtë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prodhohet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pirometalurgjik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djegien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xeherorit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mënyrë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pjesëshme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mënyrë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pjes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sterilit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ndahet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xeheroret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2743200"/>
            <a:ext cx="9144000" cy="1447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djegies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koncentrati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djegur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shkrihet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bakrore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kryesishtë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she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4572000"/>
            <a:ext cx="9144000" cy="1828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buNone/>
            </a:pP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stadin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tjeter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metalik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nënshtrohet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konvertimit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fitohet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blister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pas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blister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pason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procesi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rafinimit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termik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elektrolitik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1524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menyren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perfitimit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pirometalurgjik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bazohet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afinitetin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madh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ndaj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sulfurit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rezultat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gjithnje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kemi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konvertimin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1600200"/>
            <a:ext cx="9144000" cy="1143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element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ruan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humbet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përqendrohet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2895600"/>
            <a:ext cx="9144000" cy="1066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pranishëm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bashkvepron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silicin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formon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skorje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71600" y="4191000"/>
            <a:ext cx="6934200" cy="2362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Djegia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pjesërishme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koncentratit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kryhet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furra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mekanike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etazhe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Djegia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kryhet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temp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550-750 C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digjet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shëndrrohet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paraprakishtë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material per teknologji ligjerata\flotimi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FeS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alibri"/>
                <a:cs typeface="Calibri"/>
              </a:rPr>
              <a:t>→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FeS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2CuS </a:t>
            </a:r>
            <a:r>
              <a:rPr lang="en-US" b="1" dirty="0" smtClean="0">
                <a:solidFill>
                  <a:srgbClr val="C00000"/>
                </a:solidFill>
                <a:cs typeface="Calibri"/>
              </a:rPr>
              <a:t>→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Cu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S+S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S+O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Calibri"/>
              </a:rPr>
              <a:t>→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SO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2FeS+3O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Calibri"/>
              </a:rPr>
              <a:t>→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2FeO+2SO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2Cu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S+3O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Calibri"/>
              </a:rPr>
              <a:t>→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2Cu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O+ 2SO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O+FeS </a:t>
            </a:r>
            <a:r>
              <a:rPr lang="en-US" b="1" dirty="0" smtClean="0">
                <a:solidFill>
                  <a:srgbClr val="C00000"/>
                </a:solidFill>
                <a:cs typeface="Calibri"/>
              </a:rPr>
              <a:t>→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Cu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S+FeO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Gjatë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djegies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oksidimi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përcjellëse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As,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ndërsa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pjesërishtë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sublimohen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Sb</a:t>
            </a:r>
            <a:r>
              <a:rPr lang="en-US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bashkvepron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sulfurën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duke u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shëndrruar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vetë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Furrat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refluktuese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furrat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 flake)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914400"/>
            <a:ext cx="3886200" cy="3200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furra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gjata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30-40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metra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gjëra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6-7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metra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katërkëndëshe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koritës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kanë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rënie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lehtë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kah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fundi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furrës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Përbrenda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mveshura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material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zjarrdurures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acidik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shumtën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rasteve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mvishen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tulla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magneziti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4343400"/>
            <a:ext cx="3962400" cy="2514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Furra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mbushet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lartë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djegmet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xeherorit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shkrirje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cilët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sterilin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hirin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eventualishtë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formuar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formojnë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skorijet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cilat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nxirren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jashtë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Temp e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punës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furrë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1400-1600 C</a:t>
            </a: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age result for copper converter furna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0668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705600"/>
          </a:xfrm>
        </p:spPr>
        <p:txBody>
          <a:bodyPr/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O+FeS =Cu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S+FeO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FeO+SiO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FeSiO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685800" y="0"/>
            <a:ext cx="7772400" cy="11430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karburant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përdoret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qymyri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pluhur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karburant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lëngët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apo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karburant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gazët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Down Arrow 4"/>
          <p:cNvSpPr/>
          <p:nvPr/>
        </p:nvSpPr>
        <p:spPr>
          <a:xfrm>
            <a:off x="228600" y="1295400"/>
            <a:ext cx="8915400" cy="2133600"/>
          </a:xfrm>
          <a:prstGeom prst="downArrow">
            <a:avLst>
              <a:gd name="adj1" fmla="val 50000"/>
              <a:gd name="adj2" fmla="val 52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bashkëvepron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sulfurën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afinitet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karshi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madh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atëherë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formohet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685800" y="3733800"/>
            <a:ext cx="8001000" cy="1143000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pastaj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oksidin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largojmë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bashkveprimit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dioksid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silici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ç’rast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formohet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silikati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Përfitimi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990600"/>
            <a:ext cx="8458200" cy="5334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Bakri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pra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përfitohet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prej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bakrorit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Cu</a:t>
            </a:r>
            <a:r>
              <a:rPr lang="en-US" sz="2400" b="1" baseline="-250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që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u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paraqit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më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lartë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b="1" dirty="0" smtClean="0">
              <a:solidFill>
                <a:srgbClr val="FFFF00"/>
              </a:solidFill>
              <a:latin typeface="Georgia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Bakrori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futet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në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konvertorë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nxehet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në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temp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1000-1100 C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konvertori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bakrit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përbëhet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edhe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nga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një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vrimë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apo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furnizues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ajrit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është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mveshur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me material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zjarrdurues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me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karaketr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bazik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tulla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magnezitit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),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në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konverter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shtohet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edhe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dioksid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silici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për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pastrimin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bakrorit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formimin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skorjeve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b="1" dirty="0" smtClean="0">
              <a:solidFill>
                <a:srgbClr val="FFFF00"/>
              </a:solidFill>
              <a:latin typeface="Georgia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Gjatë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fryerjes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së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ajrit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së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pari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kryhet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djegia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sulfures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së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hekurit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ky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procs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është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ekzotermik</a:t>
            </a:r>
            <a:r>
              <a:rPr lang="en-US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 </a:t>
            </a:r>
            <a:endParaRPr lang="en-US" sz="2400" b="1" dirty="0">
              <a:solidFill>
                <a:srgbClr val="FFFF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ç’rast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temperatura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furrë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mbahet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1250-1300 C,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formuar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djegien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lartëpërmendur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formon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skorjen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largohet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SiO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2FeS+3O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=2FeO+2SO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2FeO+SiO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=2FeO x SiO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Pastaj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fillon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djegia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duke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shëndrruar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oksid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kupror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kupror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bashkvepron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sulfuren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mbetur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duke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dhënë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bakrin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2Cu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S+3O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=2Cu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O+2SO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S+2Cu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O=6Cu+SO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Rafinimi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elektrolitik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Arrihet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pasterti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99.0-99.5 %,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876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029200"/>
            <a:ext cx="91440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elektrolit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shërbejnë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përzierjet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sulfatit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kuprik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sulfurik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Gjatë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këtij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procesi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tretsirë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kalojnë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Fe, Ni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këta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ambient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acidik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depozitohen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katodë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Arseni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antimoni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bizmuthi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treten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tretsirë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shpejtë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depozitohen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vaskës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 t="24000"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250"/>
            <a:ext cx="4800600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434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sc_coppersla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57" y="228600"/>
            <a:ext cx="8852687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Përdorimi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Bakri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përdoret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………………………….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Bronzi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aliazh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kallaj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pjesmarrja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20%.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vetëm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aliazh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kallajit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Al, Si,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Mn,Fe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 descr="Image result for bronze medalj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572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material per teknologji ligjerata\flotimi 1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1752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reziston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ujit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avullit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ujit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ç’rast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formon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patinën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gjelbër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karbonati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bazik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fenomen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formimit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karbonatit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bazik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e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mbron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brejturit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mëtutjeshëm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përdoret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mbulimin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godinave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monumentale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Content Placeholder 4" descr="Image result for green patina from coppe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5562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green patina from copp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58674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sz="2800" b="1" dirty="0" smtClean="0">
                <a:solidFill>
                  <a:srgbClr val="FF0000"/>
                </a:solidFill>
              </a:rPr>
              <a:t>2 Cu 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(s) </a:t>
            </a:r>
            <a:r>
              <a:rPr lang="en-US" sz="2800" b="1" dirty="0" smtClean="0">
                <a:solidFill>
                  <a:srgbClr val="FF0000"/>
                </a:solidFill>
              </a:rPr>
              <a:t>+ 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 (g) </a:t>
            </a:r>
            <a:r>
              <a:rPr lang="en-US" sz="2800" b="1" dirty="0" smtClean="0">
                <a:solidFill>
                  <a:srgbClr val="FF0000"/>
                </a:solidFill>
              </a:rPr>
              <a:t>+ CO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 </a:t>
            </a:r>
            <a:r>
              <a:rPr lang="en-US" sz="2800" b="1" dirty="0" smtClean="0">
                <a:solidFill>
                  <a:srgbClr val="FF0000"/>
                </a:solidFill>
              </a:rPr>
              <a:t>+ 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 → Cu(OH)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 + CuCO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(s)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PLUMBI</a:t>
            </a:r>
          </a:p>
          <a:p>
            <a:pPr algn="just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Galena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Ceruziti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PbCO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0" y="4038600"/>
            <a:ext cx="9144000" cy="1295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Xeheroret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plumbit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zakonishtë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gjinden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bashku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metalet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Zn,Fe,Cu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metale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Pentagon 4"/>
          <p:cNvSpPr/>
          <p:nvPr/>
        </p:nvSpPr>
        <p:spPr>
          <a:xfrm>
            <a:off x="0" y="5486400"/>
            <a:ext cx="9144000" cy="12192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Minierat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plumbit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keosove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gjinden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Stari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Tërg,Kishnicë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Hajvali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Leposaviq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Image result for PbS miner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381313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334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Prodhimi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pasurimi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xeheroreve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plumbit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Shkrirja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koncentratit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prodhimin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plumbit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koncentrati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kryesishtë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plumb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rreth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just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304800" y="685800"/>
            <a:ext cx="7772400" cy="13716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Plumbi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gjithnje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prodhohet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termike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rrallë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aplikohen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metodat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lëngëta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elektroliza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Pentagon 4"/>
          <p:cNvSpPr/>
          <p:nvPr/>
        </p:nvSpPr>
        <p:spPr>
          <a:xfrm>
            <a:off x="381000" y="2286000"/>
            <a:ext cx="7620000" cy="12192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Kryesishte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flotim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……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5257800"/>
            <a:ext cx="9144000" cy="1600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Koncentrati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plumbit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përmbajë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4-5%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silic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furrë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ndihmon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formimin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silikatit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plumbit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lehtë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shkrishëm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mbulon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xeherorin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pengon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përfitimin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plumbit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705600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temp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500-600 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plumbi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përfitohet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bazë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reaksioneve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djegies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oksidimit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reduktimit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ndodhin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njëkohësishtë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furrë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2PbS+3O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=2PbO+2SO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PbS+2O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=PbSO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PbS+2PbO=3Pb+SO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PbS+PbSO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=2Pb+2SO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/>
            <a:endParaRPr lang="en-US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685800" y="0"/>
            <a:ext cx="7620000" cy="1295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koncentrati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përmban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silic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penguese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atëherë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shtohet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gëlqere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shkrirës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Nganjëherë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temp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furrë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shkonë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800 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plotësohet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kushti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formimit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PbSO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punohej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temp,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përfitimi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plumbit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ishte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vogël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temp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lartë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bënë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avullimin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plumbit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pasoj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humbje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300" y="2895600"/>
            <a:ext cx="4584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ounded Rectangle 4"/>
          <p:cNvSpPr/>
          <p:nvPr/>
        </p:nvSpPr>
        <p:spPr>
          <a:xfrm>
            <a:off x="228600" y="3048000"/>
            <a:ext cx="3886200" cy="381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Furrat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zakonishtë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pajisura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ftohjeje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“water jacket”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mbanë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konstant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regjimin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punës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furrë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algn="just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C+O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+C=2CO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PbO+CO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=Pb+CO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kështu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plumbi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shkrirë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metalet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fisnike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Cu,As,Sb,Bi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ndërsa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reagin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silikat-largohet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skorje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52400"/>
            <a:ext cx="8229600" cy="2286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prodhim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plumbit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optimal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perveç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pjsmarrjes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xeherore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ketë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porozitet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mirë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ngarkesës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mundëson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kontakt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mirë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nxehtësisë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gazeve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kështë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bëhet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përshtatje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mirë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reduktimin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PbO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me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dioksid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karboni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kombinim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 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shpërbashkohet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reagon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silicin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ç’rast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formohet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silikati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kalciumit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pjesa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bashkëvepron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oksidin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PbO+Fe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Pb+FeO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silikate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largohen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skorije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furrta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temperatura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600-700 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zhvillime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ndryshme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brenda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furrës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PbSiO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+CaO=CaSiO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+PbO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PbSiO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+FeO=FeSiO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+PbO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PbO+CO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=Pb+CO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PbO+C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Pb+CO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057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silikati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plumbit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bashkvepron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rast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formohet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reduktohet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formohet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silikati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kalciumit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silikati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4648200"/>
            <a:ext cx="9144000" cy="1981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Ekuacioni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reduktimit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drejtpërdrejtë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ndodhë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fund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furrës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temp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lartë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metod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plumbi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96%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pastërt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rafinohet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Rafinimi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plumbit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457200"/>
            <a:ext cx="91440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Plumbi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parafinuar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përmban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metalet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përmendura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sasi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rreth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2%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njëjtat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menjanohen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rafinim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Zakonishtë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rafinimi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bëhet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termike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rrallë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elektrolitike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Related image"/>
          <p:cNvPicPr/>
          <p:nvPr/>
        </p:nvPicPr>
        <p:blipFill>
          <a:blip r:embed="rId2" cstate="print"/>
          <a:srcRect b="30899"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en-US" sz="2000" dirty="0" err="1" smtClean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Bakri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prej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plumbit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mënjanohet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duke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veçuar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atë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aliazh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patratshëm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sipërfaqe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plumbit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shkrirë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Kjo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bëhet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zakonishtë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duke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shtuar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plumbë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shkrirë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sasi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sulfurit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,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Georgia" pitchFamily="18" charset="0"/>
                <a:cs typeface="Times New Roman" pitchFamily="18" charset="0"/>
              </a:rPr>
              <a:t>1ton plumb </a:t>
            </a:r>
            <a:r>
              <a:rPr lang="en-US" sz="2000" b="1" dirty="0" err="1" smtClean="0">
                <a:latin typeface="Georgia" pitchFamily="18" charset="0"/>
                <a:cs typeface="Times New Roman" pitchFamily="18" charset="0"/>
              </a:rPr>
              <a:t>shtohen</a:t>
            </a:r>
            <a:r>
              <a:rPr lang="en-US" sz="2000" b="1" dirty="0" smtClean="0">
                <a:latin typeface="Georgia" pitchFamily="18" charset="0"/>
                <a:cs typeface="Times New Roman" pitchFamily="18" charset="0"/>
              </a:rPr>
              <a:t> 1 kg sulfur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formohet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sulfura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bakrit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cila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noton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sipërfaqe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plumbit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shkrirë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Pb+S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=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PbS</a:t>
            </a:r>
            <a:endParaRPr lang="en-US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Cu(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Pb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)+S=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CuS</a:t>
            </a:r>
            <a:endParaRPr lang="en-US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______________________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Pb+Cu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Pb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)+2S=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PbS+CuS</a:t>
            </a:r>
            <a:endParaRPr lang="en-US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400" dirty="0" err="1" smtClean="0">
                <a:latin typeface="Georgia" pitchFamily="18" charset="0"/>
              </a:rPr>
              <a:t>Reaks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dytesore</a:t>
            </a:r>
            <a:endParaRPr lang="en-US" sz="2400" dirty="0" smtClean="0">
              <a:latin typeface="Georgia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CuS+Cu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Pb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)=Pb+Cu2S</a:t>
            </a:r>
          </a:p>
          <a:p>
            <a:r>
              <a:rPr lang="en-US" sz="2400" dirty="0" err="1" smtClean="0">
                <a:latin typeface="Georgia" pitchFamily="18" charset="0"/>
              </a:rPr>
              <a:t>reaksion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shume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i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shpejte</a:t>
            </a:r>
            <a:r>
              <a:rPr lang="en-US" sz="2400" dirty="0" smtClean="0">
                <a:latin typeface="Georgia" pitchFamily="18" charset="0"/>
              </a:rPr>
              <a:t>: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Pb+S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→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PbS</a:t>
            </a:r>
            <a:endParaRPr lang="en-US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PbS+Cu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Pb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 →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CuS+Pb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                    </a:t>
            </a:r>
            <a:r>
              <a:rPr lang="en-US" sz="2400" b="1" dirty="0" err="1" smtClean="0">
                <a:latin typeface="Georgia" pitchFamily="18" charset="0"/>
                <a:cs typeface="Calibri"/>
              </a:rPr>
              <a:t>reaks</a:t>
            </a:r>
            <a:r>
              <a:rPr lang="en-US" sz="2400" b="1" dirty="0" smtClean="0">
                <a:latin typeface="Georgia" pitchFamily="18" charset="0"/>
                <a:cs typeface="Calibri"/>
              </a:rPr>
              <a:t> </a:t>
            </a:r>
            <a:r>
              <a:rPr lang="en-US" sz="2400" b="1" dirty="0" err="1" smtClean="0">
                <a:latin typeface="Georgia" pitchFamily="18" charset="0"/>
                <a:cs typeface="Calibri"/>
              </a:rPr>
              <a:t>te</a:t>
            </a:r>
            <a:r>
              <a:rPr lang="en-US" sz="2400" b="1" dirty="0" smtClean="0">
                <a:latin typeface="Georgia" pitchFamily="18" charset="0"/>
                <a:cs typeface="Calibri"/>
              </a:rPr>
              <a:t> </a:t>
            </a:r>
            <a:r>
              <a:rPr lang="en-US" sz="2400" b="1" dirty="0" err="1" smtClean="0">
                <a:latin typeface="Georgia" pitchFamily="18" charset="0"/>
                <a:cs typeface="Calibri"/>
              </a:rPr>
              <a:t>debakrizimit</a:t>
            </a:r>
            <a:r>
              <a:rPr lang="en-US" sz="2400" b="1" dirty="0" smtClean="0">
                <a:latin typeface="Georgia" pitchFamily="18" charset="0"/>
                <a:cs typeface="Calibri"/>
              </a:rPr>
              <a:t>!</a:t>
            </a:r>
          </a:p>
          <a:p>
            <a:r>
              <a:rPr lang="en-US" sz="2400" b="1" dirty="0" smtClean="0">
                <a:latin typeface="Georgia" pitchFamily="18" charset="0"/>
                <a:cs typeface="Calibri"/>
              </a:rPr>
              <a:t>                                                            </a:t>
            </a:r>
            <a:r>
              <a:rPr lang="en-US" sz="2400" dirty="0" smtClean="0">
                <a:latin typeface="Georgia" pitchFamily="18" charset="0"/>
                <a:cs typeface="Calibri"/>
              </a:rPr>
              <a:t>   (</a:t>
            </a:r>
            <a:r>
              <a:rPr lang="en-US" sz="2400" dirty="0" err="1" smtClean="0">
                <a:latin typeface="Georgia" pitchFamily="18" charset="0"/>
                <a:cs typeface="Calibri"/>
              </a:rPr>
              <a:t>reaks</a:t>
            </a:r>
            <a:r>
              <a:rPr lang="en-US" sz="2400" dirty="0" smtClean="0">
                <a:latin typeface="Georgia" pitchFamily="18" charset="0"/>
                <a:cs typeface="Calibri"/>
              </a:rPr>
              <a:t> </a:t>
            </a:r>
            <a:r>
              <a:rPr lang="en-US" sz="2400" dirty="0" err="1" smtClean="0">
                <a:latin typeface="Georgia" pitchFamily="18" charset="0"/>
                <a:cs typeface="Calibri"/>
              </a:rPr>
              <a:t>shume</a:t>
            </a:r>
            <a:r>
              <a:rPr lang="en-US" sz="2400" dirty="0" smtClean="0">
                <a:latin typeface="Georgia" pitchFamily="18" charset="0"/>
                <a:cs typeface="Calibri"/>
              </a:rPr>
              <a:t> </a:t>
            </a:r>
            <a:r>
              <a:rPr lang="en-US" sz="2400" dirty="0" err="1" smtClean="0">
                <a:latin typeface="Georgia" pitchFamily="18" charset="0"/>
                <a:cs typeface="Calibri"/>
              </a:rPr>
              <a:t>te</a:t>
            </a:r>
            <a:r>
              <a:rPr lang="en-US" sz="2400" dirty="0" smtClean="0">
                <a:latin typeface="Georgia" pitchFamily="18" charset="0"/>
                <a:cs typeface="Calibri"/>
              </a:rPr>
              <a:t> </a:t>
            </a:r>
            <a:r>
              <a:rPr lang="en-US" sz="2400" dirty="0" err="1" smtClean="0">
                <a:latin typeface="Georgia" pitchFamily="18" charset="0"/>
                <a:cs typeface="Calibri"/>
              </a:rPr>
              <a:t>shpejta</a:t>
            </a:r>
            <a:r>
              <a:rPr lang="en-US" sz="2400" dirty="0" smtClean="0">
                <a:latin typeface="Georgia" pitchFamily="18" charset="0"/>
                <a:cs typeface="Calibri"/>
              </a:rPr>
              <a:t>)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733800" y="5181600"/>
            <a:ext cx="17526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Kolektori</a:t>
            </a:r>
            <a:endParaRPr lang="en-US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Është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nje</a:t>
            </a:r>
            <a:r>
              <a:rPr lang="en-US" sz="2000" dirty="0" smtClean="0">
                <a:latin typeface="Georgia" pitchFamily="18" charset="0"/>
              </a:rPr>
              <a:t> substance </a:t>
            </a:r>
            <a:r>
              <a:rPr lang="en-US" sz="2000" dirty="0" err="1" smtClean="0">
                <a:latin typeface="Georgia" pitchFamily="18" charset="0"/>
              </a:rPr>
              <a:t>kimike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qe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atakon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siperfaqen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mineralit</a:t>
            </a:r>
            <a:r>
              <a:rPr lang="en-US" sz="2000" dirty="0" smtClean="0">
                <a:latin typeface="Georgia" pitchFamily="18" charset="0"/>
              </a:rPr>
              <a:t> per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prodhuar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siperfaqe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mineralit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hidrofobike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r>
              <a:rPr lang="en-US" sz="2000" b="1" i="1" dirty="0" err="1" smtClean="0">
                <a:latin typeface="Georgia" pitchFamily="18" charset="0"/>
              </a:rPr>
              <a:t>Llojet</a:t>
            </a:r>
            <a:r>
              <a:rPr lang="en-US" sz="2000" b="1" i="1" dirty="0" smtClean="0">
                <a:latin typeface="Georgia" pitchFamily="18" charset="0"/>
              </a:rPr>
              <a:t> </a:t>
            </a:r>
            <a:r>
              <a:rPr lang="en-US" sz="2000" b="1" i="1" dirty="0" err="1" smtClean="0">
                <a:latin typeface="Georgia" pitchFamily="18" charset="0"/>
              </a:rPr>
              <a:t>mund</a:t>
            </a:r>
            <a:r>
              <a:rPr lang="en-US" sz="2000" b="1" i="1" dirty="0" smtClean="0">
                <a:latin typeface="Georgia" pitchFamily="18" charset="0"/>
              </a:rPr>
              <a:t> </a:t>
            </a:r>
            <a:r>
              <a:rPr lang="en-US" sz="2000" b="1" i="1" dirty="0" err="1" smtClean="0">
                <a:latin typeface="Georgia" pitchFamily="18" charset="0"/>
              </a:rPr>
              <a:t>te</a:t>
            </a:r>
            <a:r>
              <a:rPr lang="en-US" sz="2000" b="1" i="1" dirty="0" smtClean="0">
                <a:latin typeface="Georgia" pitchFamily="18" charset="0"/>
              </a:rPr>
              <a:t> </a:t>
            </a:r>
            <a:r>
              <a:rPr lang="en-US" sz="2000" b="1" i="1" dirty="0" err="1" smtClean="0">
                <a:latin typeface="Georgia" pitchFamily="18" charset="0"/>
              </a:rPr>
              <a:t>jene</a:t>
            </a:r>
            <a:r>
              <a:rPr lang="en-US" sz="2000" b="1" i="1" dirty="0" smtClean="0">
                <a:latin typeface="Georgia" pitchFamily="18" charset="0"/>
              </a:rPr>
              <a:t>:</a:t>
            </a:r>
          </a:p>
          <a:p>
            <a:endParaRPr lang="en-US" sz="2000" b="1" i="1" dirty="0" smtClean="0">
              <a:latin typeface="Georgia" pitchFamily="18" charset="0"/>
            </a:endParaRPr>
          </a:p>
          <a:p>
            <a:r>
              <a:rPr lang="en-US" sz="2000" b="1" dirty="0" err="1" smtClean="0">
                <a:latin typeface="Georgia" pitchFamily="18" charset="0"/>
              </a:rPr>
              <a:t>Vajra</a:t>
            </a:r>
            <a:endParaRPr lang="en-US" sz="2000" b="1" dirty="0" smtClean="0">
              <a:latin typeface="Georgia" pitchFamily="18" charset="0"/>
            </a:endParaRPr>
          </a:p>
          <a:p>
            <a:r>
              <a:rPr lang="en-US" sz="2000" b="1" dirty="0" err="1" smtClean="0">
                <a:latin typeface="Georgia" pitchFamily="18" charset="0"/>
              </a:rPr>
              <a:t>Xantan</a:t>
            </a:r>
            <a:endParaRPr lang="en-US" sz="2000" b="1" dirty="0" smtClean="0">
              <a:latin typeface="Georgia" pitchFamily="18" charset="0"/>
            </a:endParaRPr>
          </a:p>
          <a:p>
            <a:r>
              <a:rPr lang="en-US" sz="2000" b="1" dirty="0" err="1" smtClean="0">
                <a:latin typeface="Georgia" pitchFamily="18" charset="0"/>
              </a:rPr>
              <a:t>Ditiofosfate</a:t>
            </a:r>
            <a:endParaRPr lang="en-US" sz="2000" b="1" dirty="0" smtClean="0">
              <a:latin typeface="Georgia" pitchFamily="18" charset="0"/>
            </a:endParaRPr>
          </a:p>
          <a:p>
            <a:r>
              <a:rPr lang="en-US" sz="2000" b="1" dirty="0" err="1" smtClean="0">
                <a:latin typeface="Georgia" pitchFamily="18" charset="0"/>
              </a:rPr>
              <a:t>Sulfonate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te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naftes</a:t>
            </a:r>
            <a:endParaRPr lang="en-US" sz="2000" b="1" dirty="0" smtClean="0">
              <a:latin typeface="Georgia" pitchFamily="18" charset="0"/>
            </a:endParaRPr>
          </a:p>
          <a:p>
            <a:r>
              <a:rPr lang="en-US" sz="2000" b="1" dirty="0" err="1" smtClean="0">
                <a:latin typeface="Georgia" pitchFamily="18" charset="0"/>
              </a:rPr>
              <a:t>Amina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yndyrore</a:t>
            </a:r>
            <a:endParaRPr lang="en-US" sz="2000" b="1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Dispersantet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apo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shperndaresit</a:t>
            </a:r>
            <a:endParaRPr lang="en-US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Jane </a:t>
            </a:r>
            <a:r>
              <a:rPr lang="en-US" sz="2000" dirty="0" err="1" smtClean="0">
                <a:latin typeface="Georgia" pitchFamily="18" charset="0"/>
              </a:rPr>
              <a:t>substanca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qe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pengojne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flotimin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mineraleve</a:t>
            </a:r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-</a:t>
            </a:r>
            <a:r>
              <a:rPr lang="en-US" sz="2000" dirty="0" err="1" smtClean="0">
                <a:latin typeface="Georgia" pitchFamily="18" charset="0"/>
              </a:rPr>
              <a:t>zakonishte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perdoren</a:t>
            </a:r>
            <a:r>
              <a:rPr lang="en-US" sz="2000" dirty="0" smtClean="0">
                <a:latin typeface="Georgia" pitchFamily="18" charset="0"/>
              </a:rPr>
              <a:t> per </a:t>
            </a:r>
            <a:r>
              <a:rPr lang="en-US" sz="2000" dirty="0" err="1" smtClean="0">
                <a:latin typeface="Georgia" pitchFamily="18" charset="0"/>
              </a:rPr>
              <a:t>permiresimin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procesit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selektiv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flotimit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mineralve</a:t>
            </a:r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- </a:t>
            </a:r>
            <a:r>
              <a:rPr lang="en-US" sz="2000" dirty="0" err="1" smtClean="0">
                <a:latin typeface="Georgia" pitchFamily="18" charset="0"/>
              </a:rPr>
              <a:t>zakonishte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perdoren</a:t>
            </a:r>
            <a:r>
              <a:rPr lang="en-US" sz="2000" dirty="0" smtClean="0">
                <a:latin typeface="Georgia" pitchFamily="18" charset="0"/>
              </a:rPr>
              <a:t> per </a:t>
            </a:r>
            <a:r>
              <a:rPr lang="en-US" sz="2000" dirty="0" err="1" smtClean="0">
                <a:latin typeface="Georgia" pitchFamily="18" charset="0"/>
              </a:rPr>
              <a:t>ndarjen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minerave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cilat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gjinden</a:t>
            </a:r>
            <a:r>
              <a:rPr lang="en-US" sz="2000" dirty="0" smtClean="0">
                <a:latin typeface="Georgia" pitchFamily="18" charset="0"/>
              </a:rPr>
              <a:t> se </a:t>
            </a:r>
            <a:r>
              <a:rPr lang="en-US" sz="2000" dirty="0" err="1" smtClean="0">
                <a:latin typeface="Georgia" pitchFamily="18" charset="0"/>
              </a:rPr>
              <a:t>bashku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psh</a:t>
            </a:r>
            <a:r>
              <a:rPr lang="en-US" sz="2000" dirty="0" smtClean="0">
                <a:latin typeface="Georgia" pitchFamily="18" charset="0"/>
              </a:rPr>
              <a:t>. </a:t>
            </a:r>
            <a:r>
              <a:rPr lang="en-US" sz="2000" dirty="0" err="1" smtClean="0">
                <a:latin typeface="Georgia" pitchFamily="18" charset="0"/>
              </a:rPr>
              <a:t>Plumbi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zinku</a:t>
            </a:r>
            <a:endParaRPr lang="en-US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>
            <a:normAutofit/>
          </a:bodyPr>
          <a:lstStyle/>
          <a:p>
            <a:pPr algn="just"/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Me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këtë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metodë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mënjanohet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bakri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formë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t </a:t>
            </a:r>
            <a:r>
              <a:rPr lang="en-US" sz="2000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CuS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deri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0.02%.-procesi </a:t>
            </a:r>
            <a:r>
              <a:rPr lang="en-US" sz="2000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vazhdon</a:t>
            </a:r>
            <a:r>
              <a:rPr lang="en-US" sz="20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….</a:t>
            </a:r>
          </a:p>
          <a:p>
            <a:pPr algn="just"/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Reaksine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ngadalshme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CuS+Cu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Pb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 →Cu2S      -  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debakrizimi</a:t>
            </a:r>
            <a:endParaRPr lang="en-US" sz="2400" b="1" dirty="0" smtClean="0">
              <a:solidFill>
                <a:srgbClr val="FF0000"/>
              </a:solidFill>
              <a:latin typeface="Georgia" pitchFamily="18" charset="0"/>
              <a:cs typeface="Calibri"/>
            </a:endParaRPr>
          </a:p>
          <a:p>
            <a:pPr algn="just"/>
            <a:endParaRPr lang="en-US" sz="2400" b="1" dirty="0" smtClean="0">
              <a:solidFill>
                <a:srgbClr val="FF0000"/>
              </a:solidFill>
              <a:latin typeface="Georgia" pitchFamily="18" charset="0"/>
              <a:cs typeface="Calibri"/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largohet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kmplet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bakri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 ne 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forme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te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sulfures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 se 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tij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 !</a:t>
            </a:r>
          </a:p>
          <a:p>
            <a:pPr algn="just"/>
            <a:endParaRPr lang="en-US" sz="2400" b="1" dirty="0" smtClean="0">
              <a:solidFill>
                <a:srgbClr val="FF0000"/>
              </a:solidFill>
              <a:latin typeface="Georgia" pitchFamily="18" charset="0"/>
              <a:cs typeface="Calibri"/>
            </a:endParaRPr>
          </a:p>
          <a:p>
            <a:pPr algn="just"/>
            <a:endParaRPr lang="en-US" sz="2400" b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mënjanimin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e</a:t>
            </a:r>
            <a:r>
              <a:rPr lang="en-US" sz="2000" dirty="0" smtClean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arsenikut</a:t>
            </a:r>
            <a:r>
              <a:rPr lang="en-US" sz="2000" dirty="0" smtClean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antimonit</a:t>
            </a:r>
            <a:r>
              <a:rPr lang="en-US" sz="2000" dirty="0" smtClean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përdoret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oksigjeni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cili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oksidon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aresnin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antimoni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por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ka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edhe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raste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kur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përdoret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shalitra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Kilit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(NaNO</a:t>
            </a:r>
            <a:r>
              <a:rPr lang="en-US" sz="2000" baseline="-250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cila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temp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lartë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shpërbëhet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këtë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mënyrë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kryhet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oksidimi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arsenit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antimonit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Këtu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duhet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shtohet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edhe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sodë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kaustike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cila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bashkvepron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këto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okside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jep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arsenijate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antimonijate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Largimi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arit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argjendit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kryhet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gjithashtu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furra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reflektuese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gjysëmsferike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Oksidimi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me NaNO3:</a:t>
            </a:r>
          </a:p>
          <a:p>
            <a:pPr algn="ctr"/>
            <a:endParaRPr lang="en-US" sz="2000" b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2NaNO3=Na2O+2.5O2+N2   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2As+2.5O2=As2O5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As2O5+3Na2O=2Na3AsO4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_______________________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Sb+2.5O2=Sb2O5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Sb2O5+3Na2O=2Na3SbO4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Plumbi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parafinuar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përmban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1% 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argjend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Këto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largohen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metodën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Perkersit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bazohet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zinku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argjend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bakër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formon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aliazh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kryesishtë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argjendit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zink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aliazh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tretët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plumbë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sipërfaqe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plumbit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shkrirë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Zn+Cl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=ZnCl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Zn+H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O=ZnO+H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Zn+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ZnO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Duke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përdorur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zinkun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mënjanuar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metalet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lartëpërmendura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plumbi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ndotet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zink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arsye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tretsirën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plumbit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futet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klor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reagon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zinkun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formohet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kloruri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zinkut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patretshëm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noton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sipërfaqe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zinkut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3048000"/>
            <a:ext cx="9144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Mënjanimi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zinkut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bëhet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avuj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tejnxehur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futje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ajrit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ç’rast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formohet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okosidi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zinkut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mënjanimin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bizmuthit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plumb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shkrirë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nxehtë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temp 360-400C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shtohet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aliazh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kalciumit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plumb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shtohet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pastaj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tretsira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plumbit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përzihet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sipërfaqe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shkuma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përmbajtje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bizmuthit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Plumbi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kështu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ndotur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kalcium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magnez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pastrohet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bëhet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duke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futur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NaNO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shalitrën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duke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futur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klorin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PËRDORIMI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metal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rëndë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d=11.370kg/m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ngjyrë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metalike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përhirtë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bardha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metal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thikë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mjaftë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përpunueshëm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Users\Administrator\Desktop\pl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31245"/>
            <a:ext cx="3739630" cy="2488555"/>
          </a:xfrm>
          <a:prstGeom prst="rect">
            <a:avLst/>
          </a:prstGeom>
          <a:noFill/>
        </p:spPr>
      </p:pic>
      <p:pic>
        <p:nvPicPr>
          <p:cNvPr id="5" name="Picture 3" descr="C:\Users\Administrator\Desktop\plumb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3733801"/>
            <a:ext cx="3962399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Plumbi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ftohtë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petëzohet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përdoret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dhoma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plumbit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përfitimin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ac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sulfurik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Përdoret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kombimin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aliazh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njohtura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aliazhet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antimon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arsenik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njohur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plumb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fortë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pllaka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akumulatorëve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industrinë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ngjyrave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bujqësi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kombinime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ndryshme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insekticid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etj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ZINKU</a:t>
            </a:r>
          </a:p>
          <a:p>
            <a:pPr algn="just">
              <a:lnSpc>
                <a:spcPct val="90000"/>
              </a:lnSpc>
            </a:pP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Minerali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më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rëndësishëm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Zn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është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sfaleriti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sulfura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zinkut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ZnS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) </a:t>
            </a: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Image result for sphalerite miner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962400" y="685800"/>
            <a:ext cx="4953000" cy="2667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zakonisht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përcjellur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nga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sulfuret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tjera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sulfura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e Fe(II)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Pb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(II),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piriti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ose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kalkopiriti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Sfaleriti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përmbanë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edhe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0.1-0.3%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Cd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edhe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më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shumë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),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që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përdoret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përftimin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Cd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pastaj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In,Ta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Ge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3581400"/>
            <a:ext cx="3886200" cy="2133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Sfaleriti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zakonisht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gjendet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së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bashku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galenitin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formë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xehrorit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galenito-sfalerito-marmatit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marmatiti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është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x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ZnS</a:t>
            </a:r>
            <a:r>
              <a:rPr lang="en-US" b="1" baseline="300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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FeS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,)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si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p.sh.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Trepçë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. </a:t>
            </a:r>
          </a:p>
        </p:txBody>
      </p:sp>
      <p:pic>
        <p:nvPicPr>
          <p:cNvPr id="8" name="Picture 7" descr="Image result for galena-sphalerite-marmatite miner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429000"/>
            <a:ext cx="457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1066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Xehet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tjera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më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pak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rëndësishme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karbonati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Zn (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smitsoniti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)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oksidi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Zn (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zinkiti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).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Xehet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varfura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pasurohen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flotacion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ç’rast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përftohen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koncentratet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flotuese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me 40-60% Zn. </a:t>
            </a:r>
          </a:p>
        </p:txBody>
      </p:sp>
      <p:pic>
        <p:nvPicPr>
          <p:cNvPr id="5" name="Picture 4" descr="Image result for smithsonite miner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smithsonite miner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zincite minera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3434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Madhesia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grimcave</a:t>
            </a:r>
            <a:endParaRPr lang="en-US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Varet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nga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lloji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mineralit</a:t>
            </a:r>
            <a:r>
              <a:rPr lang="en-US" sz="2000" dirty="0" smtClean="0">
                <a:latin typeface="Georgia" pitchFamily="18" charset="0"/>
              </a:rPr>
              <a:t> !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Sa me e </a:t>
            </a:r>
            <a:r>
              <a:rPr lang="en-US" sz="2000" dirty="0" err="1" smtClean="0">
                <a:latin typeface="Georgia" pitchFamily="18" charset="0"/>
              </a:rPr>
              <a:t>madhe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madhesia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grimces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mundesia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qe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ane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shkumes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ngritet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grimca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minerale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siperfaqe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notoj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eshte</a:t>
            </a:r>
            <a:r>
              <a:rPr lang="en-US" sz="2000" dirty="0" smtClean="0">
                <a:latin typeface="Georgia" pitchFamily="18" charset="0"/>
              </a:rPr>
              <a:t> me e </a:t>
            </a:r>
            <a:r>
              <a:rPr lang="en-US" sz="2000" dirty="0" err="1" smtClean="0">
                <a:latin typeface="Georgia" pitchFamily="18" charset="0"/>
              </a:rPr>
              <a:t>vogel</a:t>
            </a:r>
            <a:r>
              <a:rPr lang="en-US" sz="2000" dirty="0" smtClean="0">
                <a:latin typeface="Georgia" pitchFamily="18" charset="0"/>
              </a:rPr>
              <a:t>!</a:t>
            </a:r>
          </a:p>
          <a:p>
            <a:endParaRPr lang="en-US" sz="2000" dirty="0">
              <a:latin typeface="Georg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838200"/>
            <a:ext cx="9144000" cy="1828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Imtesimi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behet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i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mjaftueshem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atehere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kur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pjesa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mineralike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eshte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e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shkeputur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nga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pjeset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tjera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te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gureve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dhe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papastertive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tjera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Flotacioni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me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shkume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në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përgjithësi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është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i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kufizuar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në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fraksionet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e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madhësisë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se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grimcave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ndërmjet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 65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dhe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 100 mesh (210 </a:t>
            </a:r>
            <a:r>
              <a:rPr lang="en-US" b="1" i="1" dirty="0" err="1" smtClean="0">
                <a:solidFill>
                  <a:srgbClr val="FFFF00"/>
                </a:solidFill>
                <a:latin typeface="Georgia" pitchFamily="18" charset="0"/>
              </a:rPr>
              <a:t>mic</a:t>
            </a:r>
            <a:r>
              <a:rPr lang="en-US" b="1" i="1" dirty="0" smtClean="0">
                <a:solidFill>
                  <a:srgbClr val="FFFF00"/>
                </a:solidFill>
                <a:latin typeface="Georgia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Zinku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përftohet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0" y="457200"/>
            <a:ext cx="5943600" cy="13716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Pirometalurgjike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koncentrati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flotues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përmbanë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paku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46% Zn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1981200"/>
            <a:ext cx="5638800" cy="1295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Elektrometalurgjike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elektrolitike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3352800"/>
            <a:ext cx="9144000" cy="1143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reduktuese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destilim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aplikohet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vetëm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xehrorët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pasur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koncentratet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flotuese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bazohet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pikën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ultë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vlimit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Zn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metalik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(907</a:t>
            </a:r>
            <a:r>
              <a:rPr lang="en-US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4572000"/>
            <a:ext cx="6705600" cy="838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Xehja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fërgohet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pastaj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reduktohet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koks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temp.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larta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ç’rast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Zn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metalik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destilohet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kondenzimin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avujve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Zn. -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përfshinë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Pentagon 7"/>
          <p:cNvSpPr/>
          <p:nvPr/>
        </p:nvSpPr>
        <p:spPr>
          <a:xfrm>
            <a:off x="4876800" y="5562600"/>
            <a:ext cx="4038600" cy="4572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fërgimin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Pentagon 8"/>
          <p:cNvSpPr/>
          <p:nvPr/>
        </p:nvSpPr>
        <p:spPr>
          <a:xfrm>
            <a:off x="4876800" y="6172200"/>
            <a:ext cx="3962400" cy="4572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reduktimin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destilim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" name="Picture 9" descr="zin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312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Fërgimi</a:t>
            </a:r>
            <a:r>
              <a:rPr lang="en-US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Bëhet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fërgimi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xehes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bluar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imtë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koncentratit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flotues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Reaksioni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fillon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rreth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C:</a:t>
            </a:r>
          </a:p>
          <a:p>
            <a:pPr algn="just"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2ZnS + 3O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2ZnO = 2SO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H=-942 kJ</a:t>
            </a:r>
          </a:p>
          <a:p>
            <a:pPr algn="ctr">
              <a:lnSpc>
                <a:spcPct val="9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Gjatë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fërgimit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përveç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oksidit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formohet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ZnSO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xehe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sulfure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ka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mjaft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okside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cilët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reagojnë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me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oksid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Zn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duke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dhënë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ferite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cilat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pengojnë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procesin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elektrolitik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2286000"/>
            <a:ext cx="4724400" cy="762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cili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pengon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nëse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xehërori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përpunohet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sipas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metodës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reduktuese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destilim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81200" y="3733800"/>
            <a:ext cx="6019800" cy="1143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zbërthehet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ZnSO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temperatura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fërgimit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ngritet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mbi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900</a:t>
            </a:r>
            <a:r>
              <a:rPr lang="en-US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C,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ndërsa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gjatë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nxemjes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temp.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1200-1300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sulfatet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zbërthehen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tërësi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19600" y="3048000"/>
            <a:ext cx="457200" cy="68580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fërgim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përdoren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furrat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etazhe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aparatet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sinterim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Xehja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fërgohet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pjesërisht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furra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etazhe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pastaj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fërgohet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aglomerohet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aparate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sinterim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përdoren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furrat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sinterim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shtresë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fluidizuar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përftohet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përdoret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përftimin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karbonate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kalcinohen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furra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rrotulluese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mënyrë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karbonati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shndërrohet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oksid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zinku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Reduktimi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Reduktimi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kryhet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temp.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1100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temp.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lartë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vlimit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Zn.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(907 C)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Meqenëse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avujt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Zn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ajër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digjen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ndërsa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oksidohen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avujve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ujit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reduktimi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kryhet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retorta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nxemje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indirekte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temp.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1200–1400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ç’rast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kryhen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këto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reaksione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C = Zn + CO 		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H = +236.1 kJ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CO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Zn + CO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H= -74.1 kJ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CO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C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2CO 	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H = +159.1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Kj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Reduktimi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kryhet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kryesisht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me CO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sipas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ekuacionit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të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dytë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me CO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në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furra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me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retorta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  <a:p>
            <a:endParaRPr lang="en-US" dirty="0"/>
          </a:p>
        </p:txBody>
      </p:sp>
      <p:pic>
        <p:nvPicPr>
          <p:cNvPr id="4" name="Picture 4" descr="Picture 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71800"/>
            <a:ext cx="655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furrë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retorta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nxehet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regjenerativ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vërtikale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renditen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retortat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ndërtuara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argjila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shkrihet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shamoti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pluhurit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koksit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(3-4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tjetrën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Retortat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nxehen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gazit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gjeneratorik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secilën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retortë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përforcohet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shamoti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cilën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bëhet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kondenzimi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zinkut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gyp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llamarina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alonzha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”).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alonzha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gazet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udhëtojnë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oxhak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Picture 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029200"/>
            <a:ext cx="4343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upload.wikimedia.org/wikipedia/commons/thumb/d/df/New_Jersey_Zinc_Vertical_Retort_Process_%28US_Pat_2457552%29.svg/800px-New_Jersey_Zinc_Vertical_Retort_Process_%28US_Pat_2457552%29.sv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Temperatura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optimale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kondenzim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enët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grumbullimin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Zn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shkrirë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pjesën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jashtme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furrës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mbahen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temperaturë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bëhet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kondenzimi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pjesës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Zn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metal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shkrirë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(75-80%). 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alonzha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mblidhet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mbetja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formë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pluhur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alonzhat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ndodhen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furrës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Kondenzimi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avujve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ndieshëm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temperatura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rregullohet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ashtu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kondenzohet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metal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shkrirë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shndërrohet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pluhur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ftohje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shpejtë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Pluhuri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përbëhet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imëta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mbështjellura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shtresë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hollë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ngjten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përmbanë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70-90% Zn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përdoret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industri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mjet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Reduktues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Lëndë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fabrikimin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ngjyrave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Zn,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 descr="Image result for DUST ZINC WITH Zn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906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cpchem.com/bl/specchem/en-us/PublishingImages/CU-MO_flotation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Georgia" pitchFamily="18" charset="0"/>
              </a:rPr>
              <a:t>Xehe</a:t>
            </a:r>
            <a:r>
              <a:rPr lang="en-US" b="1" dirty="0" smtClean="0">
                <a:latin typeface="Georgia" pitchFamily="18" charset="0"/>
              </a:rPr>
              <a:t> -</a:t>
            </a:r>
            <a:r>
              <a:rPr lang="en-US" b="1" dirty="0" err="1" smtClean="0">
                <a:latin typeface="Georgia" pitchFamily="18" charset="0"/>
              </a:rPr>
              <a:t>Bakër</a:t>
            </a:r>
            <a:r>
              <a:rPr lang="en-US" b="1" dirty="0" smtClean="0">
                <a:latin typeface="Georgia" pitchFamily="18" charset="0"/>
              </a:rPr>
              <a:t> /</a:t>
            </a:r>
            <a:r>
              <a:rPr lang="en-US" b="1" dirty="0" err="1" smtClean="0">
                <a:latin typeface="Georgia" pitchFamily="18" charset="0"/>
              </a:rPr>
              <a:t>Molibden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Pluhuri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Zn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përmbanë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sasinë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futet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bashku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sharzhën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6%)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shërben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përftimin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redestilohet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koksit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vlon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temp.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Zn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(766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kryerjes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destilimit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Zn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nxirret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lugëve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retortat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derdhet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kallupe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3505200" y="3200400"/>
            <a:ext cx="2286000" cy="1524000"/>
          </a:xfrm>
          <a:prstGeom prst="flowChartOffpageConnec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Zn= 907 C 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Flowchart: Off-page Connector 4"/>
          <p:cNvSpPr/>
          <p:nvPr/>
        </p:nvSpPr>
        <p:spPr>
          <a:xfrm>
            <a:off x="6248400" y="3276600"/>
            <a:ext cx="2286000" cy="1447800"/>
          </a:xfrm>
          <a:prstGeom prst="flowChartOffpageConnec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Cd</a:t>
            </a:r>
            <a:r>
              <a:rPr lang="en-US" sz="2400" b="1" dirty="0" smtClean="0">
                <a:solidFill>
                  <a:srgbClr val="FFFF00"/>
                </a:solidFill>
              </a:rPr>
              <a:t>  =766   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METODA HIDROMETALURGJIKE</a:t>
            </a: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Pas </a:t>
            </a:r>
            <a:r>
              <a:rPr lang="en-US" sz="2000" dirty="0" err="1" smtClean="0">
                <a:latin typeface="Georgia" pitchFamily="18" charset="0"/>
              </a:rPr>
              <a:t>perfitimit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ZnO</a:t>
            </a:r>
            <a:r>
              <a:rPr lang="en-US" sz="2000" dirty="0" smtClean="0">
                <a:latin typeface="Georgia" pitchFamily="18" charset="0"/>
              </a:rPr>
              <a:t>  </a:t>
            </a:r>
            <a:r>
              <a:rPr lang="en-US" sz="2000" dirty="0" err="1" smtClean="0">
                <a:latin typeface="Georgia" pitchFamily="18" charset="0"/>
              </a:rPr>
              <a:t>perdoret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elektroliza</a:t>
            </a:r>
            <a:r>
              <a:rPr lang="en-US" sz="2000" dirty="0" smtClean="0">
                <a:latin typeface="Georgia" pitchFamily="18" charset="0"/>
              </a:rPr>
              <a:t> duke e </a:t>
            </a:r>
            <a:r>
              <a:rPr lang="en-US" sz="2000" dirty="0" err="1" smtClean="0">
                <a:latin typeface="Georgia" pitchFamily="18" charset="0"/>
              </a:rPr>
              <a:t>tretur</a:t>
            </a:r>
            <a:r>
              <a:rPr lang="en-US" sz="2000" dirty="0" smtClean="0">
                <a:latin typeface="Georgia" pitchFamily="18" charset="0"/>
              </a:rPr>
              <a:t> ne H2SO4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ZnO+H2SO4=Zn</a:t>
            </a:r>
            <a:r>
              <a:rPr lang="en-US" sz="2400" b="1" baseline="30000" dirty="0" smtClean="0">
                <a:solidFill>
                  <a:srgbClr val="FF0000"/>
                </a:solidFill>
                <a:latin typeface="Georgia" pitchFamily="18" charset="0"/>
              </a:rPr>
              <a:t>2+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+SO4</a:t>
            </a:r>
            <a:r>
              <a:rPr lang="en-US" sz="2400" b="1" baseline="30000" dirty="0" smtClean="0">
                <a:solidFill>
                  <a:srgbClr val="FF0000"/>
                </a:solidFill>
                <a:latin typeface="Georgia" pitchFamily="18" charset="0"/>
              </a:rPr>
              <a:t>2-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+H2O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K: Zn</a:t>
            </a:r>
            <a:r>
              <a:rPr lang="en-US" b="1" baseline="30000" dirty="0" smtClean="0">
                <a:solidFill>
                  <a:srgbClr val="FF0000"/>
                </a:solidFill>
                <a:latin typeface="Georgia" pitchFamily="18" charset="0"/>
              </a:rPr>
              <a:t>2+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+2e</a:t>
            </a:r>
            <a:r>
              <a:rPr lang="en-US" b="1" baseline="30000" dirty="0" smtClean="0">
                <a:solidFill>
                  <a:srgbClr val="FF0000"/>
                </a:solidFill>
                <a:latin typeface="Georgia" pitchFamily="18" charset="0"/>
              </a:rPr>
              <a:t> -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→Zn</a:t>
            </a:r>
            <a:r>
              <a:rPr lang="en-US" b="1" baseline="-25000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(s)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               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A: H2O →1/2O</a:t>
            </a:r>
            <a:r>
              <a:rPr lang="en-US" b="1" baseline="-25000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+2H</a:t>
            </a:r>
            <a:r>
              <a:rPr lang="en-US" b="1" baseline="30000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+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+2e</a:t>
            </a:r>
            <a:r>
              <a:rPr lang="en-US" b="1" baseline="30000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-</a:t>
            </a:r>
            <a:endParaRPr lang="en-US" b="1" baseline="30000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746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Zn brut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përmbanë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primesa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cilat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përbëhen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3%),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 (0.2%),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(0.3%),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pastrohet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rishkrierje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nxehet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419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temperaturë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lartë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shkrierjes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Gjatë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qëndrimit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temperaturë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ndahen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fund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përqindje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Zn),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shtresë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shtresën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epërme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Zn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pastër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metalik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përmbanë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rreth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99% Zn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rreth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1%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5105400"/>
            <a:ext cx="9144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përftimin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pastërti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paku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99.9%, Zn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papërpunuar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destilohet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herë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destilim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fraksional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retorta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kolonë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rektifikuese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Aparatura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përbrenda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mbështjellur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karborund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FLUIDIZED FURNANCE SINTERIM ZINC PRODUCTIO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34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Vetitë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përdorimi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Zn.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Zinku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shkrihet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419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brishtë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temp.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100-150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tërhiqet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llamarinë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hollë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petëzohet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telëzohet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1295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ajër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lagështi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Zn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mbështillet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shtresë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hollë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karbonatit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bazik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oksidit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Zn.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1447800"/>
            <a:ext cx="9144000" cy="1295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Qëndrueshmëria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vetitë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mekanike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përmirësohen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dukshëm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formimin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lidhjeve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metalike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aliazheve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metale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p.sh. me Al, Cu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2971800"/>
            <a:ext cx="3733800" cy="2514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Zinku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përdorim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gjërë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llamarinë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përdoret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mbulimin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kulmeve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olluqe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nevoja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ndërtimtari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Picture 6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956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zinktimit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bëhet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mënyrë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Zn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shkrirë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shpërndahet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Fe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spërkatje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galvanike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3581400"/>
            <a:ext cx="8686800" cy="838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Zinku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shërben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lëndë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përftimin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ngjyrave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minerale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litoponit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bardhës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Zn</a:t>
            </a:r>
          </a:p>
        </p:txBody>
      </p:sp>
      <p:sp>
        <p:nvSpPr>
          <p:cNvPr id="5" name="Pentagon 4"/>
          <p:cNvSpPr/>
          <p:nvPr/>
        </p:nvSpPr>
        <p:spPr>
          <a:xfrm>
            <a:off x="0" y="4572000"/>
            <a:ext cx="8686800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konstruktimin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elementve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galvanike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baterive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Pentagon 5"/>
          <p:cNvSpPr/>
          <p:nvPr/>
        </p:nvSpPr>
        <p:spPr>
          <a:xfrm>
            <a:off x="0" y="5410200"/>
            <a:ext cx="86868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fundërrimin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metaleve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fisnike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tretësirat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cianureve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6172200"/>
            <a:ext cx="8686800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ekstraktimin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Ag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qëllime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 descr="zinc electroplat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Zn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fitohet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aliazhet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mesingu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(me Cu),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alpaka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(me Cu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Ni)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legura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cilat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përdorim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gjërë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mesing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alpaka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 result for zn cu allo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alloy Zn Cu and N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0" y="1447800"/>
            <a:ext cx="482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ALUMINI</a:t>
            </a: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Boksite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Al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Pasi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përfitohet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elektrolizë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tret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aluminës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pastër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kriolit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shkrirë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përfitimit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tëtij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ndahet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pjesë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Përfitimi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elektroliza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304800"/>
            <a:ext cx="3581400" cy="4114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korën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Tokës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zë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vendin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tretë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pjesmarrje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7.5%),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vjen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menjëher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pas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oksigjenit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silicit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Gjenden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aluminosilikate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ndryshme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feldspathe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kaolinite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fat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keq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këto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rezerva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përdoren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përfitimin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përfitimin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industrial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përdoret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vetëm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xehja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boksitit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Image result for bauxit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57200"/>
            <a:ext cx="350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477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62500" lnSpcReduction="20000"/>
          </a:bodyPr>
          <a:lstStyle/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5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5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Bayerit</a:t>
            </a:r>
            <a:r>
              <a:rPr lang="en-US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3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3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3(s)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+OH</a:t>
            </a:r>
            <a:r>
              <a:rPr lang="en-US" sz="3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↔Al(OH)</a:t>
            </a:r>
            <a:r>
              <a:rPr lang="en-US" sz="3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34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3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hidratizuar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pandryshuar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gjithashtu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tretet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dioksidi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titanit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eventualishtë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ndodhet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silicit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reagon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duke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formuar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alumino-silikat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natriumit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patretshëm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3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2(s)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+2Na</a:t>
            </a:r>
            <a:r>
              <a:rPr lang="en-US" sz="3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+2OH</a:t>
            </a:r>
            <a:r>
              <a:rPr lang="en-US" sz="3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+2Al(OH)</a:t>
            </a:r>
            <a:r>
              <a:rPr lang="en-US" sz="3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3(s)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→Na</a:t>
            </a:r>
            <a:r>
              <a:rPr lang="en-US" sz="3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[Al</a:t>
            </a:r>
            <a:r>
              <a:rPr lang="en-US" sz="3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3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+4H</a:t>
            </a:r>
            <a:r>
              <a:rPr lang="en-US" sz="3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Pastaj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Al(OH)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fërgim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furra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rrotullues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pastër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2Al(OH)</a:t>
            </a:r>
            <a:r>
              <a:rPr lang="en-US" sz="3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3(s)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→Al</a:t>
            </a:r>
            <a:r>
              <a:rPr lang="en-US" sz="3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3(s)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+3H</a:t>
            </a:r>
            <a:r>
              <a:rPr lang="en-US" sz="3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(g)</a:t>
            </a:r>
            <a:endParaRPr lang="en-US" sz="38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q-A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RIKON\Desktop\500px-Bayer-process-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5943600" cy="304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1447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Përfitimi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1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pastërt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boksiti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bazohet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mënjanimin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papastërtive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kryesore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silic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cilat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largohen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ashtuquajturën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metaoda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Bayerit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Boksiti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imtësuar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mirë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zbërthehet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temp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160-170 C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shtypje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3,5 </a:t>
            </a:r>
            <a:r>
              <a:rPr lang="en-US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autokllave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qelikut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pjesmarrje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mase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50 %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tepricë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teprica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afro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80%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krahasim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sasinë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boksitit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nxehja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zgjatë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afro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orë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, me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metod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1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tretet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tepricën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bazës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kalon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aluminat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q-A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cpchem.com/bl/specchem/en-us/PublishingImages/PB-ZN_flotation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Georgia" pitchFamily="18" charset="0"/>
              </a:rPr>
              <a:t>Xehe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Pb</a:t>
            </a:r>
            <a:r>
              <a:rPr lang="en-US" sz="2000" b="1" dirty="0" smtClean="0">
                <a:latin typeface="Georgia" pitchFamily="18" charset="0"/>
              </a:rPr>
              <a:t>/Zn</a:t>
            </a:r>
            <a:endParaRPr lang="en-US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0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rmAutofit/>
          </a:bodyPr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Katoda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  2Al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+6e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→2Al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(l)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+2AlO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3-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Anoda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   2AlO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+3C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→3CO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(g)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+6e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+Al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q-A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RIKON\Desktop\elecalumin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ounded Rectangle 3"/>
          <p:cNvSpPr/>
          <p:nvPr/>
        </p:nvSpPr>
        <p:spPr>
          <a:xfrm>
            <a:off x="0" y="0"/>
            <a:ext cx="9144000" cy="2209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Elektroliza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1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sot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prodhohet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kryesishtë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elektrolizën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boksitit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pastërt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kriolit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shkrirë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AlF</a:t>
            </a:r>
            <a:r>
              <a:rPr lang="en-US" sz="1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. Al</a:t>
            </a:r>
            <a:r>
              <a:rPr lang="en-US" sz="1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rreth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2000C)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temp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shkrirje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Krioliti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shkrihet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afro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1000 C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mbi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temp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shkrirjes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1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masën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10-20 %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raport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masën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vetë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Celula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përbëhet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llamarinës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cila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brendshme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mveshur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 material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izolues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zjerrdurues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me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pllaka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trasha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grafitit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cilat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shërbejnë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katodë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anod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shërben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ashtuquajtura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elektrodë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Soderbergut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cila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përbëhet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koksit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anoda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vazhdimishtë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hargjohet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vazhdimishtë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shtohet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re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Intenziteti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rrymës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50000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tensioni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5-7 V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metal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bardhë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argjendi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lehtë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dendësia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=2.7 g/cm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), 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përçon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rrymën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elektrike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lehtë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tërhiqen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foliet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holla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q-A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3124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ndahet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katodë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gjendje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shkrirë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shkak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dendësisë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mblidhet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fund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celulës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Mbi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shkrirë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noton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shkrirja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shkrirë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kështu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mbron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aluminin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oksidimi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Oksidimi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shpejtë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ndalet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shkak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formimit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shtresës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mbrojtëse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sipërfaqen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shton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fisnikërinë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aluminit,kështu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indiferent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ndaj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ajrit,ujit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qfardo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përqendrimi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metale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formon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legur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shkak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përdorim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gjerë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Legura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rëndësishme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duralumini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 93-96% , Cu 3.5-5%, 0.5%Mg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0.5%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dallohet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dendësi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vogël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fortësi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madhe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vështirë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shkrihet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shkak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formimit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oksidit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sipërfaqen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40767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7432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Perdorimi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aluminit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2514600" cy="685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Industrin</a:t>
            </a:r>
            <a:r>
              <a:rPr lang="en-US" b="1" dirty="0" smtClean="0">
                <a:solidFill>
                  <a:srgbClr val="FFFF00"/>
                </a:solidFill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</a:rPr>
              <a:t>pijeve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990600"/>
            <a:ext cx="2743200" cy="685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Industri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automobilistike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990600"/>
            <a:ext cx="21336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bicikleta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895600"/>
            <a:ext cx="2362200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Aviacion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572000"/>
            <a:ext cx="2286000" cy="838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Energjetik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600" y="4724400"/>
            <a:ext cx="26670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Industrine</a:t>
            </a:r>
            <a:r>
              <a:rPr lang="en-US" b="1" dirty="0" smtClean="0">
                <a:solidFill>
                  <a:srgbClr val="FFFF00"/>
                </a:solidFill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</a:rPr>
              <a:t>trena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600" y="4648200"/>
            <a:ext cx="2057400" cy="685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konstruksione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6600" y="2895600"/>
            <a:ext cx="2057400" cy="685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folie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Quad Arrow Callout 13"/>
          <p:cNvSpPr/>
          <p:nvPr/>
        </p:nvSpPr>
        <p:spPr>
          <a:xfrm>
            <a:off x="2667000" y="1981200"/>
            <a:ext cx="4038600" cy="2511552"/>
          </a:xfrm>
          <a:prstGeom prst="quad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Alumini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aluminium productio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NIKELI</a:t>
            </a:r>
          </a:p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natyrë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dhjetë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herë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tepër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kobalt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wCo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=1x10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shpeshti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lajmërohet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formë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silikateve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garnierit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Ni,Mg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],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nikeli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përfitohet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xehet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sulfurike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cilave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rëndësishmi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pentlanditi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Ni,Fe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nikel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form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arsenureve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nikelini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NiAs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Garnierit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Pentlandit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Pjesa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madhe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sulfurit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nikelit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përpunohet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tej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elektrolizë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cila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bëhet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mënyra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varësishtë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materiali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përdorët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anod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 result for garnierite miner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715000" y="1752600"/>
            <a:ext cx="3276600" cy="2819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sulfurike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përmbajnë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nikel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(w=0.4-3%)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ç’arsye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përpunimit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koncentruar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koncentrimi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sulfurike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lehtë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koncentrimi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silicike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prandaj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nikeli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sot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kryesishtë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përfitohet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shtresat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sulfurike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0" y="4495800"/>
            <a:ext cx="9144000" cy="1676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sulfurike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ka;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0.4-3%Ni, Cu 0.2-3%, Fe10-35%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 0.01-0.3%,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përveq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kësaj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përmbajnë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metale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fisnike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argjend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metale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platinore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pastaj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këtyre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xeheve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përfitohet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guri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nikelit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përbërje:Ni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48%, Cu 27%, S 21%,Fe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mëpak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 1%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pjesa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tjetër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metale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fisnike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Guri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nikelit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shkrirë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ftohet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ngadal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ndahet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nikelit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Image result for pentlandite miner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1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Metoda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Mondit</a:t>
            </a:r>
            <a:endParaRPr lang="en-US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                                                                            Temp:350-400C</a:t>
            </a:r>
          </a:p>
          <a:p>
            <a:r>
              <a:rPr lang="en-US" sz="2000" dirty="0" smtClean="0">
                <a:latin typeface="Georgia" pitchFamily="18" charset="0"/>
              </a:rPr>
              <a:t>                  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2NiO+H2+CO=2Ni + H2O+CO2</a:t>
            </a:r>
          </a:p>
          <a:p>
            <a:r>
              <a:rPr lang="en-US" sz="2000" dirty="0" err="1" smtClean="0">
                <a:latin typeface="Georgia" pitchFamily="18" charset="0"/>
              </a:rPr>
              <a:t>ky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pluhur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pasur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nikelit</a:t>
            </a:r>
            <a:r>
              <a:rPr lang="en-US" sz="2000" dirty="0" smtClean="0">
                <a:latin typeface="Georgia" pitchFamily="18" charset="0"/>
              </a:rPr>
              <a:t> ka </a:t>
            </a:r>
            <a:r>
              <a:rPr lang="en-US" sz="2000" dirty="0" err="1" smtClean="0">
                <a:latin typeface="Georgia" pitchFamily="18" charset="0"/>
              </a:rPr>
              <a:t>edhe</a:t>
            </a:r>
            <a:r>
              <a:rPr lang="en-US" sz="2000" dirty="0" smtClean="0">
                <a:latin typeface="Georgia" pitchFamily="18" charset="0"/>
              </a:rPr>
              <a:t>  </a:t>
            </a:r>
            <a:r>
              <a:rPr lang="en-US" sz="2000" dirty="0" err="1" smtClean="0">
                <a:latin typeface="Georgia" pitchFamily="18" charset="0"/>
              </a:rPr>
              <a:t>hekur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kobalt</a:t>
            </a:r>
            <a:r>
              <a:rPr lang="en-US" sz="2000" dirty="0" smtClean="0">
                <a:latin typeface="Georgia" pitchFamily="18" charset="0"/>
              </a:rPr>
              <a:t>, baker </a:t>
            </a:r>
            <a:r>
              <a:rPr lang="en-US" sz="2000" dirty="0" err="1" smtClean="0">
                <a:latin typeface="Georgia" pitchFamily="18" charset="0"/>
              </a:rPr>
              <a:t>etj</a:t>
            </a:r>
            <a:r>
              <a:rPr lang="en-US" sz="2000" dirty="0" smtClean="0">
                <a:latin typeface="Georgia" pitchFamily="18" charset="0"/>
              </a:rPr>
              <a:t>      	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nenshtrohet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procesit</a:t>
            </a:r>
            <a:r>
              <a:rPr lang="en-US" sz="2000" dirty="0" smtClean="0">
                <a:latin typeface="Georgia" pitchFamily="18" charset="0"/>
              </a:rPr>
              <a:t> 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formimit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karbonilit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nikelit</a:t>
            </a:r>
            <a:r>
              <a:rPr lang="en-US" sz="2000" dirty="0" smtClean="0">
                <a:latin typeface="Georgia" pitchFamily="18" charset="0"/>
              </a:rPr>
              <a:t> </a:t>
            </a:r>
          </a:p>
          <a:p>
            <a:r>
              <a:rPr lang="en-US" sz="2000" dirty="0" smtClean="0">
                <a:latin typeface="Georgia" pitchFamily="18" charset="0"/>
              </a:rPr>
              <a:t>                                                                                  Temp:60-80C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Ni+4CO=Ni(CO)4       </a:t>
            </a:r>
            <a:r>
              <a:rPr lang="en-US" sz="2000" dirty="0" smtClean="0">
                <a:latin typeface="Georgia" pitchFamily="18" charset="0"/>
              </a:rPr>
              <a:t>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010400" cy="685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Pasurimi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xehes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se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nikelit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flotacion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selektiv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75-80 % Ni</a:t>
            </a:r>
          </a:p>
          <a:p>
            <a:endParaRPr lang="en-US" dirty="0" smtClean="0">
              <a:latin typeface="Georg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219200"/>
            <a:ext cx="6934200" cy="685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Xehet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nikelit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nenshtrohen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djegies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deri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ne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NiO</a:t>
            </a:r>
            <a:endParaRPr lang="en-US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590800"/>
            <a:ext cx="6858000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Reduktim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gaz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ujor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endParaRPr lang="en-US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886200" y="762000"/>
            <a:ext cx="685800" cy="38100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810000" y="1981200"/>
            <a:ext cx="762000" cy="53340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962400" y="3733800"/>
            <a:ext cx="685800" cy="68580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114800" y="5410200"/>
            <a:ext cx="609600" cy="45720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Ni(CO)4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pastaj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bartet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kolone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dekompozuese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temperatur</a:t>
            </a:r>
            <a:r>
              <a:rPr lang="en-US" sz="2000" dirty="0" smtClean="0">
                <a:latin typeface="Georgia" pitchFamily="18" charset="0"/>
              </a:rPr>
              <a:t> 180 C </a:t>
            </a:r>
            <a:r>
              <a:rPr lang="en-US" sz="2000" dirty="0" err="1" smtClean="0">
                <a:latin typeface="Georgia" pitchFamily="18" charset="0"/>
              </a:rPr>
              <a:t>shperbehet</a:t>
            </a:r>
            <a:r>
              <a:rPr lang="en-US" sz="2000" dirty="0" smtClean="0">
                <a:latin typeface="Georgia" pitchFamily="18" charset="0"/>
              </a:rPr>
              <a:t> ne Ni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CO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Ni(CO)4 = Ni+4CO</a:t>
            </a:r>
          </a:p>
          <a:p>
            <a:pPr algn="ctr"/>
            <a:endParaRPr lang="en-US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Picture 3" descr="https://upload.wikimedia.org/wikipedia/commons/thumb/c/c7/Nickel_kugeln.jpg/220px-Nickel_kugel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334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/>
          <p:nvPr/>
        </p:nvPicPr>
        <p:blipFill>
          <a:blip r:embed="rId3" cstate="print"/>
          <a:srcRect l="36600" t="38710" r="21600" b="16590"/>
          <a:stretch>
            <a:fillRect/>
          </a:stretch>
        </p:blipFill>
        <p:spPr bwMode="auto">
          <a:xfrm>
            <a:off x="152400" y="2286000"/>
            <a:ext cx="883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0962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Disa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nga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mtodat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alternative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te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prodhimit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te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nikelit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HEKURI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metal me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rëndësi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madhe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teknike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natyre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rreth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5%,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formë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xeheve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okside</a:t>
            </a:r>
            <a:endParaRPr lang="en-US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Karbonike</a:t>
            </a:r>
            <a:endParaRPr lang="en-US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silicike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endParaRPr lang="en-US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sulfurike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Xehet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kryesore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okside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magnetiti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Fe</a:t>
            </a:r>
            <a:r>
              <a:rPr lang="en-US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hematiti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-Fe</a:t>
            </a:r>
            <a:r>
              <a:rPr lang="en-US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limoniti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FeOOH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karbonike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sideriti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FeCO</a:t>
            </a:r>
            <a:r>
              <a:rPr lang="en-US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Përfitimi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papërpunuar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çelikut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largimin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këtyre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primesave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reduktimin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përmbajtjes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1.7 %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përfitohet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çeliku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4648200"/>
            <a:ext cx="8991600" cy="1371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reduktimin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koks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gjegjësishtë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përfitohet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hekuri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papërpunuar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4.5 %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pjesmarrje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përveq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karbonit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përmban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papastërti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silic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fosfor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mangan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sulfur.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HEKURNIKELI</a:t>
            </a:r>
          </a:p>
          <a:p>
            <a:r>
              <a:rPr lang="en-US" sz="2000" i="1" dirty="0" err="1" smtClean="0">
                <a:solidFill>
                  <a:srgbClr val="FF0000"/>
                </a:solidFill>
                <a:latin typeface="Georgia" pitchFamily="18" charset="0"/>
              </a:rPr>
              <a:t>Gaarnierite</a:t>
            </a:r>
            <a:r>
              <a:rPr lang="en-US" sz="20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–</a:t>
            </a:r>
            <a:r>
              <a:rPr lang="en-US" sz="2000" dirty="0" err="1" smtClean="0">
                <a:latin typeface="Georgia" pitchFamily="18" charset="0"/>
              </a:rPr>
              <a:t>xehe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cila</a:t>
            </a:r>
            <a:r>
              <a:rPr lang="en-US" sz="2000" dirty="0" smtClean="0">
                <a:latin typeface="Georgia" pitchFamily="18" charset="0"/>
              </a:rPr>
              <a:t> me se </a:t>
            </a:r>
            <a:r>
              <a:rPr lang="en-US" sz="2000" dirty="0" err="1" smtClean="0">
                <a:latin typeface="Georgia" pitchFamily="18" charset="0"/>
              </a:rPr>
              <a:t>shumti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perdoret</a:t>
            </a:r>
            <a:r>
              <a:rPr lang="en-US" sz="2000" dirty="0" smtClean="0">
                <a:latin typeface="Georgia" pitchFamily="18" charset="0"/>
              </a:rPr>
              <a:t> per </a:t>
            </a:r>
            <a:r>
              <a:rPr lang="en-US" sz="2000" dirty="0" err="1" smtClean="0">
                <a:latin typeface="Georgia" pitchFamily="18" charset="0"/>
              </a:rPr>
              <a:t>perfitimin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feronikelit</a:t>
            </a:r>
            <a:r>
              <a:rPr lang="en-US" sz="2000" dirty="0" smtClean="0">
                <a:latin typeface="Georgia" pitchFamily="18" charset="0"/>
              </a:rPr>
              <a:t> pas </a:t>
            </a:r>
            <a:r>
              <a:rPr lang="en-US" sz="2000" dirty="0" err="1" smtClean="0">
                <a:latin typeface="Georgia" pitchFamily="18" charset="0"/>
              </a:rPr>
              <a:t>procesit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shkrirjes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kemi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(30%Ni, 70%Fe) </a:t>
            </a:r>
            <a:r>
              <a:rPr lang="en-US" sz="2000" dirty="0" smtClean="0">
                <a:latin typeface="Georgia" pitchFamily="18" charset="0"/>
              </a:rPr>
              <a:t>per </a:t>
            </a:r>
          </a:p>
          <a:p>
            <a:r>
              <a:rPr lang="en-US" sz="2000" dirty="0" err="1" smtClean="0">
                <a:latin typeface="Georgia" pitchFamily="18" charset="0"/>
              </a:rPr>
              <a:t>perdorim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i="1" dirty="0" smtClean="0">
                <a:latin typeface="Georgia" pitchFamily="18" charset="0"/>
              </a:rPr>
              <a:t>stainless steel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i="1" dirty="0" err="1" smtClean="0">
                <a:latin typeface="Georgia" pitchFamily="18" charset="0"/>
              </a:rPr>
              <a:t>aliazhe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tjera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ferike</a:t>
            </a:r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b="1" i="1" dirty="0" err="1" smtClean="0">
                <a:latin typeface="Georgia" pitchFamily="18" charset="0"/>
              </a:rPr>
              <a:t>Parimi</a:t>
            </a:r>
            <a:r>
              <a:rPr lang="en-US" sz="2000" b="1" i="1" dirty="0" smtClean="0">
                <a:latin typeface="Georgia" pitchFamily="18" charset="0"/>
              </a:rPr>
              <a:t> </a:t>
            </a:r>
            <a:r>
              <a:rPr lang="en-US" sz="2000" b="1" i="1" dirty="0" err="1" smtClean="0">
                <a:latin typeface="Georgia" pitchFamily="18" charset="0"/>
              </a:rPr>
              <a:t>i</a:t>
            </a:r>
            <a:r>
              <a:rPr lang="en-US" sz="2000" b="1" i="1" dirty="0" smtClean="0">
                <a:latin typeface="Georgia" pitchFamily="18" charset="0"/>
              </a:rPr>
              <a:t> pare:</a:t>
            </a:r>
          </a:p>
          <a:p>
            <a:r>
              <a:rPr lang="en-US" sz="2000" dirty="0" err="1" smtClean="0">
                <a:latin typeface="Georgia" pitchFamily="18" charset="0"/>
              </a:rPr>
              <a:t>Shkrirja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oksideve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Fe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Ni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lehte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reduktohet</a:t>
            </a:r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në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Fe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Ni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metalik</a:t>
            </a:r>
            <a:r>
              <a:rPr lang="en-US" sz="2000" dirty="0" smtClean="0">
                <a:latin typeface="Georgia" pitchFamily="18" charset="0"/>
              </a:rPr>
              <a:t>:</a:t>
            </a:r>
          </a:p>
          <a:p>
            <a:endParaRPr lang="en-US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C+NiO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cs typeface="Calibri"/>
              </a:rPr>
              <a:t>→ 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CO+Ni</a:t>
            </a:r>
            <a:endParaRPr lang="en-US" sz="2800" b="1" dirty="0" smtClean="0">
              <a:solidFill>
                <a:srgbClr val="FF0000"/>
              </a:solidFill>
              <a:latin typeface="Georgia" pitchFamily="18" charset="0"/>
              <a:cs typeface="Calibri"/>
            </a:endParaRPr>
          </a:p>
          <a:p>
            <a:pPr>
              <a:buNone/>
            </a:pPr>
            <a:endParaRPr lang="en-US" sz="2800" b="1" dirty="0" smtClean="0">
              <a:solidFill>
                <a:srgbClr val="FF0000"/>
              </a:solidFill>
              <a:latin typeface="Georgia" pitchFamily="18" charset="0"/>
              <a:cs typeface="Calibri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C+FeO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cs typeface="Calibri"/>
              </a:rPr>
              <a:t>→ 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CO+Fe</a:t>
            </a:r>
            <a:endParaRPr lang="en-US" sz="2800" b="1" dirty="0" smtClean="0">
              <a:solidFill>
                <a:srgbClr val="FF0000"/>
              </a:solidFill>
              <a:latin typeface="Georgia" pitchFamily="18" charset="0"/>
              <a:cs typeface="Calibri"/>
            </a:endParaRPr>
          </a:p>
          <a:p>
            <a:pPr>
              <a:buNone/>
            </a:pPr>
            <a:r>
              <a:rPr lang="en-US" sz="2000" dirty="0" err="1" smtClean="0">
                <a:latin typeface="Georgia" pitchFamily="18" charset="0"/>
                <a:cs typeface="Calibri"/>
              </a:rPr>
              <a:t>Oksidet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tjera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si</a:t>
            </a:r>
            <a:r>
              <a:rPr lang="en-US" sz="2000" dirty="0" smtClean="0">
                <a:latin typeface="Georgia" pitchFamily="18" charset="0"/>
                <a:cs typeface="Calibri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Al2O3</a:t>
            </a:r>
            <a:r>
              <a:rPr lang="en-US" sz="2000" dirty="0" smtClean="0">
                <a:latin typeface="Georgia" pitchFamily="18" charset="0"/>
                <a:cs typeface="Calibri"/>
              </a:rPr>
              <a:t>,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MgO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nuk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reduktohen</a:t>
            </a:r>
            <a:r>
              <a:rPr lang="en-US" sz="2000" dirty="0" smtClean="0">
                <a:latin typeface="Georgia" pitchFamily="18" charset="0"/>
                <a:cs typeface="Calibri"/>
              </a:rPr>
              <a:t> (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lidhja</a:t>
            </a:r>
            <a:r>
              <a:rPr lang="en-US" sz="2000" dirty="0" smtClean="0">
                <a:latin typeface="Georgia" pitchFamily="18" charset="0"/>
                <a:cs typeface="Calibri"/>
              </a:rPr>
              <a:t> e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oksigjenit</a:t>
            </a:r>
            <a:r>
              <a:rPr lang="en-US" sz="2000" dirty="0" smtClean="0">
                <a:latin typeface="Georgia" pitchFamily="18" charset="0"/>
                <a:cs typeface="Calibri"/>
              </a:rPr>
              <a:t> me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Al</a:t>
            </a:r>
            <a:r>
              <a:rPr lang="en-US" sz="2000" dirty="0" smtClean="0">
                <a:latin typeface="Georgia" pitchFamily="18" charset="0"/>
                <a:cs typeface="Calibri"/>
              </a:rPr>
              <a:t>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dhe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  <a:cs typeface="Calibri"/>
              </a:rPr>
              <a:t> Mg </a:t>
            </a:r>
            <a:r>
              <a:rPr lang="en-US" sz="2000" dirty="0" err="1" smtClean="0">
                <a:latin typeface="Georgia" pitchFamily="18" charset="0"/>
                <a:cs typeface="Calibri"/>
              </a:rPr>
              <a:t>shume</a:t>
            </a:r>
            <a:r>
              <a:rPr lang="en-US" sz="2000" dirty="0" smtClean="0">
                <a:latin typeface="Georgia" pitchFamily="18" charset="0"/>
                <a:cs typeface="Calibri"/>
              </a:rPr>
              <a:t> me forte)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 descr="Image result for garnierite miner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7620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4"/>
          <p:cNvSpPr/>
          <p:nvPr/>
        </p:nvSpPr>
        <p:spPr>
          <a:xfrm>
            <a:off x="6096000" y="28194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[(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Ni,Mg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], 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000" b="1" i="1" dirty="0" err="1" smtClean="0">
                <a:latin typeface="Georgia" pitchFamily="18" charset="0"/>
              </a:rPr>
              <a:t>Parimi</a:t>
            </a:r>
            <a:r>
              <a:rPr lang="en-US" sz="2000" b="1" i="1" dirty="0" smtClean="0">
                <a:latin typeface="Georgia" pitchFamily="18" charset="0"/>
              </a:rPr>
              <a:t> </a:t>
            </a:r>
            <a:r>
              <a:rPr lang="en-US" sz="2000" b="1" i="1" dirty="0" err="1" smtClean="0">
                <a:latin typeface="Georgia" pitchFamily="18" charset="0"/>
              </a:rPr>
              <a:t>i</a:t>
            </a:r>
            <a:r>
              <a:rPr lang="en-US" sz="2000" b="1" i="1" dirty="0" smtClean="0">
                <a:latin typeface="Georgia" pitchFamily="18" charset="0"/>
              </a:rPr>
              <a:t> </a:t>
            </a:r>
            <a:r>
              <a:rPr lang="en-US" sz="2000" b="1" i="1" dirty="0" err="1" smtClean="0">
                <a:latin typeface="Georgia" pitchFamily="18" charset="0"/>
              </a:rPr>
              <a:t>dytë</a:t>
            </a:r>
            <a:r>
              <a:rPr lang="en-US" sz="2000" b="1" i="1" dirty="0" smtClean="0">
                <a:latin typeface="Georgia" pitchFamily="18" charset="0"/>
              </a:rPr>
              <a:t>:</a:t>
            </a:r>
          </a:p>
          <a:p>
            <a:r>
              <a:rPr lang="en-US" sz="2000" dirty="0" smtClean="0">
                <a:latin typeface="Georgia" pitchFamily="18" charset="0"/>
              </a:rPr>
              <a:t>I </a:t>
            </a:r>
            <a:r>
              <a:rPr lang="en-US" sz="2000" dirty="0" err="1" smtClean="0">
                <a:latin typeface="Georgia" pitchFamily="18" charset="0"/>
              </a:rPr>
              <a:t>shkrirjes</a:t>
            </a:r>
            <a:r>
              <a:rPr lang="en-US" sz="2000" dirty="0" smtClean="0">
                <a:latin typeface="Georgia" pitchFamily="18" charset="0"/>
              </a:rPr>
              <a:t> se </a:t>
            </a:r>
            <a:r>
              <a:rPr lang="en-US" sz="2000" dirty="0" err="1" smtClean="0">
                <a:latin typeface="Georgia" pitchFamily="18" charset="0"/>
              </a:rPr>
              <a:t>ferronikelit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eshte</a:t>
            </a:r>
            <a:r>
              <a:rPr lang="en-US" sz="2000" dirty="0" smtClean="0">
                <a:latin typeface="Georgia" pitchFamily="18" charset="0"/>
              </a:rPr>
              <a:t> se </a:t>
            </a:r>
            <a:r>
              <a:rPr lang="en-US" sz="2000" dirty="0" err="1" smtClean="0">
                <a:latin typeface="Georgia" pitchFamily="18" charset="0"/>
              </a:rPr>
              <a:t>lateritet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nuk</a:t>
            </a:r>
            <a:r>
              <a:rPr lang="en-US" sz="2000" dirty="0" smtClean="0">
                <a:latin typeface="Georgia" pitchFamily="18" charset="0"/>
              </a:rPr>
              <a:t> </a:t>
            </a:r>
          </a:p>
          <a:p>
            <a:r>
              <a:rPr lang="en-US" sz="2000" dirty="0" err="1" smtClean="0">
                <a:latin typeface="Georgia" pitchFamily="18" charset="0"/>
              </a:rPr>
              <a:t>mund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jene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shkrirje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si</a:t>
            </a:r>
            <a:r>
              <a:rPr lang="en-US" sz="2000" dirty="0" smtClean="0">
                <a:latin typeface="Georgia" pitchFamily="18" charset="0"/>
              </a:rPr>
              <a:t> metal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vetem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nikelit</a:t>
            </a:r>
            <a:r>
              <a:rPr lang="en-US" sz="2000" dirty="0" smtClean="0">
                <a:latin typeface="Georgia" pitchFamily="18" charset="0"/>
              </a:rPr>
              <a:t> </a:t>
            </a:r>
          </a:p>
          <a:p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ndare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nga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hekuri</a:t>
            </a:r>
            <a:r>
              <a:rPr lang="en-US" sz="2000" dirty="0" smtClean="0">
                <a:latin typeface="Georgia" pitchFamily="18" charset="0"/>
              </a:rPr>
              <a:t>  </a:t>
            </a:r>
            <a:r>
              <a:rPr lang="en-US" sz="2000" dirty="0" err="1" smtClean="0">
                <a:latin typeface="Georgia" pitchFamily="18" charset="0"/>
              </a:rPr>
              <a:t>sepse</a:t>
            </a:r>
            <a:r>
              <a:rPr lang="en-US" sz="2000" dirty="0" smtClean="0">
                <a:latin typeface="Georgia" pitchFamily="18" charset="0"/>
              </a:rPr>
              <a:t>: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1.Koncentrati </a:t>
            </a:r>
            <a:r>
              <a:rPr lang="en-US" sz="2000" b="1" i="1" dirty="0" err="1" smtClean="0">
                <a:latin typeface="Georgia" pitchFamily="18" charset="0"/>
              </a:rPr>
              <a:t>garnierit</a:t>
            </a:r>
            <a:r>
              <a:rPr lang="en-US" sz="2000" b="1" i="1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gjithmon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permban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u="sng" dirty="0" smtClean="0">
                <a:latin typeface="Georgia" pitchFamily="18" charset="0"/>
              </a:rPr>
              <a:t>5-10 </a:t>
            </a:r>
            <a:r>
              <a:rPr lang="en-US" sz="2000" u="sng" dirty="0" smtClean="0">
                <a:latin typeface="Georgia" pitchFamily="18" charset="0"/>
              </a:rPr>
              <a:t>here me </a:t>
            </a:r>
            <a:r>
              <a:rPr lang="en-US" sz="2000" u="sng" dirty="0" err="1" smtClean="0">
                <a:latin typeface="Georgia" pitchFamily="18" charset="0"/>
              </a:rPr>
              <a:t>shume</a:t>
            </a:r>
            <a:r>
              <a:rPr lang="en-US" sz="2000" u="sng" dirty="0" smtClean="0">
                <a:latin typeface="Georgia" pitchFamily="18" charset="0"/>
              </a:rPr>
              <a:t> </a:t>
            </a:r>
            <a:r>
              <a:rPr lang="en-US" sz="2000" u="sng" dirty="0" smtClean="0">
                <a:solidFill>
                  <a:srgbClr val="FF0000"/>
                </a:solidFill>
                <a:latin typeface="Georgia" pitchFamily="18" charset="0"/>
              </a:rPr>
              <a:t>Fe</a:t>
            </a:r>
            <a:r>
              <a:rPr lang="en-US" sz="2000" u="sng" dirty="0" smtClean="0">
                <a:latin typeface="Georgia" pitchFamily="18" charset="0"/>
              </a:rPr>
              <a:t> </a:t>
            </a:r>
            <a:r>
              <a:rPr lang="en-US" sz="2000" u="sng" dirty="0" err="1" smtClean="0">
                <a:latin typeface="Georgia" pitchFamily="18" charset="0"/>
              </a:rPr>
              <a:t>sesa</a:t>
            </a:r>
            <a:r>
              <a:rPr lang="en-US" sz="2000" u="sng" dirty="0" smtClean="0">
                <a:latin typeface="Georgia" pitchFamily="18" charset="0"/>
              </a:rPr>
              <a:t> </a:t>
            </a:r>
            <a:r>
              <a:rPr lang="en-US" sz="2000" u="sng" dirty="0" smtClean="0">
                <a:solidFill>
                  <a:srgbClr val="FF0000"/>
                </a:solidFill>
                <a:latin typeface="Georgia" pitchFamily="18" charset="0"/>
              </a:rPr>
              <a:t>Ni</a:t>
            </a:r>
            <a:r>
              <a:rPr lang="en-US" sz="2000" u="sng" dirty="0" smtClean="0">
                <a:latin typeface="Georgia" pitchFamily="18" charset="0"/>
              </a:rPr>
              <a:t>.</a:t>
            </a:r>
          </a:p>
          <a:p>
            <a:r>
              <a:rPr lang="en-US" sz="2000" dirty="0" smtClean="0">
                <a:latin typeface="Georgia" pitchFamily="18" charset="0"/>
              </a:rPr>
              <a:t>2.Oksigjeni </a:t>
            </a:r>
            <a:r>
              <a:rPr lang="en-US" sz="2000" dirty="0" err="1" smtClean="0">
                <a:latin typeface="Georgia" pitchFamily="18" charset="0"/>
              </a:rPr>
              <a:t>eshte</a:t>
            </a:r>
            <a:r>
              <a:rPr lang="en-US" sz="2000" dirty="0" smtClean="0">
                <a:latin typeface="Georgia" pitchFamily="18" charset="0"/>
              </a:rPr>
              <a:t> me forte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lidhur</a:t>
            </a:r>
            <a:r>
              <a:rPr lang="en-US" sz="2000" dirty="0" smtClean="0">
                <a:latin typeface="Georgia" pitchFamily="18" charset="0"/>
              </a:rPr>
              <a:t> per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Fe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sesa</a:t>
            </a:r>
            <a:r>
              <a:rPr lang="en-US" sz="2000" dirty="0" smtClean="0">
                <a:latin typeface="Georgia" pitchFamily="18" charset="0"/>
              </a:rPr>
              <a:t> per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Ni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3.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FeO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koncentratin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kalcinuar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eshte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lehte</a:t>
            </a:r>
            <a:r>
              <a:rPr lang="en-US" sz="2000" dirty="0" smtClean="0">
                <a:latin typeface="Georgia" pitchFamily="18" charset="0"/>
              </a:rPr>
              <a:t> per </a:t>
            </a:r>
            <a:r>
              <a:rPr lang="en-US" sz="2000" dirty="0" err="1" smtClean="0">
                <a:latin typeface="Georgia" pitchFamily="18" charset="0"/>
              </a:rPr>
              <a:t>t’a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reduktuar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krahasuar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</a:rPr>
              <a:t>NiO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Keto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produkte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lateriteve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gjithmon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permbajne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ferronikel</a:t>
            </a:r>
            <a:r>
              <a:rPr lang="en-US" sz="2000" dirty="0" smtClean="0">
                <a:latin typeface="Georgia" pitchFamily="18" charset="0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20-40%Ni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80-60%Fe.</a:t>
            </a:r>
            <a:endParaRPr lang="en-US" sz="20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Picture 3" descr="Image result for laterite or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9718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8800" t="22400" r="30600" b="5333"/>
          <a:stretch>
            <a:fillRect/>
          </a:stretch>
        </p:blipFill>
        <p:spPr bwMode="auto">
          <a:xfrm>
            <a:off x="0" y="0"/>
            <a:ext cx="708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ferronickel production from garnierite or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1" y="27432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419600" y="4495800"/>
            <a:ext cx="1828800" cy="15240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400" y="6324600"/>
            <a:ext cx="25146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Ferronikel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rafinuar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</a:rPr>
              <a:t>Hapat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</a:rPr>
              <a:t>teknologjik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</a:rPr>
              <a:t>deri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</a:rPr>
              <a:t>në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</a:rPr>
              <a:t>përfitmin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 e 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</a:rPr>
              <a:t>ferronikelit</a:t>
            </a:r>
            <a:endParaRPr lang="en-US" sz="2000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en-US" sz="2000" dirty="0">
              <a:latin typeface="Georgia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57200" y="609600"/>
            <a:ext cx="4267200" cy="914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1.Deujizimi(dewatering)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57200" y="2362200"/>
            <a:ext cx="4267200" cy="914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2.Kalcinimi/</a:t>
            </a:r>
            <a:r>
              <a:rPr lang="en-US" b="1" dirty="0" err="1" smtClean="0">
                <a:solidFill>
                  <a:srgbClr val="FFFF00"/>
                </a:solidFill>
              </a:rPr>
              <a:t>reduktimi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57200" y="3810000"/>
            <a:ext cx="4267200" cy="914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3.Reduktimi ne </a:t>
            </a:r>
            <a:r>
              <a:rPr lang="en-US" b="1" dirty="0" err="1" smtClean="0">
                <a:solidFill>
                  <a:srgbClr val="FFFF00"/>
                </a:solidFill>
              </a:rPr>
              <a:t>furra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elektrike</a:t>
            </a:r>
            <a:r>
              <a:rPr lang="en-US" b="1" dirty="0" smtClean="0">
                <a:solidFill>
                  <a:srgbClr val="FFFF00"/>
                </a:solidFill>
              </a:rPr>
              <a:t>/</a:t>
            </a:r>
            <a:r>
              <a:rPr lang="en-US" b="1" dirty="0" err="1" smtClean="0">
                <a:solidFill>
                  <a:srgbClr val="FFFF00"/>
                </a:solidFill>
              </a:rPr>
              <a:t>shkrirje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57200" y="5410200"/>
            <a:ext cx="4267200" cy="914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4.Rafinimi I </a:t>
            </a:r>
            <a:r>
              <a:rPr lang="en-US" b="1" dirty="0" err="1" smtClean="0">
                <a:solidFill>
                  <a:srgbClr val="FFFF00"/>
                </a:solidFill>
              </a:rPr>
              <a:t>ferronikelit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shkrire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609600"/>
            <a:ext cx="3962400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Largimi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ujit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cili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eshte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futur</a:t>
            </a:r>
            <a:r>
              <a:rPr lang="en-US" b="1" dirty="0" smtClean="0">
                <a:solidFill>
                  <a:srgbClr val="FFFF00"/>
                </a:solidFill>
              </a:rPr>
              <a:t> ne </a:t>
            </a:r>
            <a:r>
              <a:rPr lang="en-US" b="1" dirty="0" err="1" smtClean="0">
                <a:solidFill>
                  <a:srgbClr val="FFFF00"/>
                </a:solidFill>
              </a:rPr>
              <a:t>mënyre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mekanike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koncentrati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2362200"/>
            <a:ext cx="3962400" cy="838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Largon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ujin</a:t>
            </a:r>
            <a:r>
              <a:rPr lang="en-US" b="1" dirty="0" smtClean="0">
                <a:solidFill>
                  <a:srgbClr val="FFFF00"/>
                </a:solidFill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</a:rPr>
              <a:t>lidhur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kimikishte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nga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koncentrati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733800"/>
            <a:ext cx="3962400" cy="838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Largon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oksigjenin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nga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oksidet</a:t>
            </a:r>
            <a:r>
              <a:rPr lang="en-US" b="1" dirty="0" smtClean="0">
                <a:solidFill>
                  <a:srgbClr val="FFFF00"/>
                </a:solidFill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</a:rPr>
              <a:t>kalcinuara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</a:t>
            </a:r>
            <a:r>
              <a:rPr lang="en-US" b="1" dirty="0" smtClean="0">
                <a:solidFill>
                  <a:srgbClr val="FFFF00"/>
                </a:solidFill>
              </a:rPr>
              <a:t> Fe </a:t>
            </a:r>
            <a:r>
              <a:rPr lang="en-US" b="1" dirty="0" err="1" smtClean="0">
                <a:solidFill>
                  <a:srgbClr val="FFFF00"/>
                </a:solidFill>
              </a:rPr>
              <a:t>dhe</a:t>
            </a:r>
            <a:r>
              <a:rPr lang="en-US" b="1" dirty="0" smtClean="0">
                <a:solidFill>
                  <a:srgbClr val="FFFF00"/>
                </a:solidFill>
              </a:rPr>
              <a:t> Ni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486400"/>
            <a:ext cx="3962400" cy="838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Largon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papastertite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si</a:t>
            </a:r>
            <a:r>
              <a:rPr lang="en-US" b="1" dirty="0" smtClean="0">
                <a:solidFill>
                  <a:srgbClr val="FFFF00"/>
                </a:solidFill>
              </a:rPr>
              <a:t>;  S </a:t>
            </a:r>
            <a:r>
              <a:rPr lang="en-US" b="1" dirty="0" err="1" smtClean="0">
                <a:solidFill>
                  <a:srgbClr val="FFFF00"/>
                </a:solidFill>
              </a:rPr>
              <a:t>dhe</a:t>
            </a:r>
            <a:r>
              <a:rPr lang="en-US" b="1" dirty="0" smtClean="0">
                <a:solidFill>
                  <a:srgbClr val="FFFF00"/>
                </a:solidFill>
              </a:rPr>
              <a:t> P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Vetit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dhe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perdorimi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Ni</a:t>
            </a:r>
          </a:p>
          <a:p>
            <a:r>
              <a:rPr lang="en-US" sz="2000" dirty="0" smtClean="0">
                <a:latin typeface="Georgia" pitchFamily="18" charset="0"/>
              </a:rPr>
              <a:t>Metal me </a:t>
            </a:r>
            <a:r>
              <a:rPr lang="en-US" sz="2000" dirty="0" err="1" smtClean="0">
                <a:latin typeface="Georgia" pitchFamily="18" charset="0"/>
              </a:rPr>
              <a:t>ngjyre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bardhe-perhirte</a:t>
            </a:r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Telezohet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formesohet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etj</a:t>
            </a:r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Aliazhet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nikelit</a:t>
            </a:r>
            <a:r>
              <a:rPr lang="en-US" sz="2000" dirty="0" smtClean="0">
                <a:latin typeface="Georgia" pitchFamily="18" charset="0"/>
              </a:rPr>
              <a:t>: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</a:rPr>
              <a:t>Austeniti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</a:rPr>
              <a:t>dhe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</a:rPr>
              <a:t>martenziti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(</a:t>
            </a:r>
            <a:r>
              <a:rPr lang="en-US" sz="2000" dirty="0" err="1" smtClean="0">
                <a:latin typeface="Georgia" pitchFamily="18" charset="0"/>
              </a:rPr>
              <a:t>nuk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ndryshket</a:t>
            </a:r>
            <a:r>
              <a:rPr lang="en-US" sz="2000" dirty="0" smtClean="0">
                <a:latin typeface="Georgia" pitchFamily="18" charset="0"/>
              </a:rPr>
              <a:t>) (Fe-Ni, Cu-Ni, </a:t>
            </a:r>
            <a:r>
              <a:rPr lang="en-US" sz="2000" dirty="0" err="1" smtClean="0">
                <a:latin typeface="Georgia" pitchFamily="18" charset="0"/>
              </a:rPr>
              <a:t>cCo</a:t>
            </a:r>
            <a:r>
              <a:rPr lang="en-US" sz="2000" dirty="0" smtClean="0">
                <a:latin typeface="Georgia" pitchFamily="18" charset="0"/>
              </a:rPr>
              <a:t>-Ni </a:t>
            </a:r>
            <a:r>
              <a:rPr lang="en-US" sz="2000" dirty="0" err="1" smtClean="0">
                <a:latin typeface="Georgia" pitchFamily="18" charset="0"/>
              </a:rPr>
              <a:t>etj</a:t>
            </a:r>
            <a:r>
              <a:rPr lang="en-US" sz="2000" dirty="0" smtClean="0">
                <a:latin typeface="Georgia" pitchFamily="18" charset="0"/>
              </a:rPr>
              <a:t>)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Si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aliazhe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tjera</a:t>
            </a:r>
            <a:r>
              <a:rPr lang="en-US" sz="2000" dirty="0" smtClean="0">
                <a:latin typeface="Georgia" pitchFamily="18" charset="0"/>
              </a:rPr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Ni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eshte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ferromagnetik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deri</a:t>
            </a:r>
            <a:r>
              <a:rPr lang="en-US" sz="2000" dirty="0" smtClean="0">
                <a:latin typeface="Georgia" pitchFamily="18" charset="0"/>
              </a:rPr>
              <a:t> ne temp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350C</a:t>
            </a:r>
            <a:r>
              <a:rPr lang="en-US" sz="2000" dirty="0" smtClean="0">
                <a:latin typeface="Georgia" pitchFamily="18" charset="0"/>
              </a:rPr>
              <a:t> !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 descr="Image result for nickel met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657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lated 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124200"/>
            <a:ext cx="2657475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MERKURI</a:t>
            </a:r>
          </a:p>
          <a:p>
            <a:pPr algn="ctr">
              <a:buNone/>
            </a:pPr>
            <a:endParaRPr lang="en-US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HgS+O2 = Hg+ SO2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Per </a:t>
            </a:r>
            <a:r>
              <a:rPr lang="en-US" sz="2000" dirty="0" err="1" smtClean="0">
                <a:latin typeface="Georgia" pitchFamily="18" charset="0"/>
              </a:rPr>
              <a:t>shkak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temp se </a:t>
            </a:r>
            <a:r>
              <a:rPr lang="en-US" sz="2000" dirty="0" err="1" smtClean="0">
                <a:latin typeface="Georgia" pitchFamily="18" charset="0"/>
              </a:rPr>
              <a:t>ulet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furrat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grykore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jane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mbyllura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qe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mos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dalin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avujt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merkurit</a:t>
            </a:r>
            <a:r>
              <a:rPr lang="en-US" sz="2000" dirty="0" smtClean="0">
                <a:latin typeface="Georgia" pitchFamily="18" charset="0"/>
              </a:rPr>
              <a:t> –</a:t>
            </a:r>
            <a:r>
              <a:rPr lang="en-US" sz="2000" dirty="0" err="1" smtClean="0">
                <a:latin typeface="Georgia" pitchFamily="18" charset="0"/>
              </a:rPr>
              <a:t>jane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pajisura</a:t>
            </a:r>
            <a:r>
              <a:rPr lang="en-US" sz="2000" dirty="0" smtClean="0">
                <a:latin typeface="Georgia" pitchFamily="18" charset="0"/>
              </a:rPr>
              <a:t>  me </a:t>
            </a:r>
            <a:r>
              <a:rPr lang="en-US" sz="2000" dirty="0" err="1" smtClean="0">
                <a:latin typeface="Georgia" pitchFamily="18" charset="0"/>
              </a:rPr>
              <a:t>pjese</a:t>
            </a:r>
            <a:r>
              <a:rPr lang="en-US" sz="2000" dirty="0" smtClean="0">
                <a:latin typeface="Georgia" pitchFamily="18" charset="0"/>
              </a:rPr>
              <a:t> per </a:t>
            </a:r>
            <a:r>
              <a:rPr lang="en-US" sz="2000" dirty="0" err="1" smtClean="0">
                <a:latin typeface="Georgia" pitchFamily="18" charset="0"/>
              </a:rPr>
              <a:t>kondenzimin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avujve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Hg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Hg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perfitohet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edhe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furra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rrotative</a:t>
            </a:r>
            <a:r>
              <a:rPr lang="en-US" sz="2000" dirty="0" smtClean="0">
                <a:latin typeface="Georgia" pitchFamily="18" charset="0"/>
              </a:rPr>
              <a:t>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4HgS+4CaO = 4Hg+3CaS +CaSO4</a:t>
            </a:r>
            <a:endParaRPr lang="en-US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Picture 3" descr="Image result for cinnabar miner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-152399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ounded Rectangle 4"/>
          <p:cNvSpPr/>
          <p:nvPr/>
        </p:nvSpPr>
        <p:spPr>
          <a:xfrm>
            <a:off x="0" y="533400"/>
            <a:ext cx="5486400" cy="4038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Gjendet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ne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sasi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te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vogla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ne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mineralin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tij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Georgia" pitchFamily="18" charset="0"/>
              </a:rPr>
              <a:t>Cinoberi</a:t>
            </a:r>
            <a:endParaRPr lang="en-US" b="1" i="1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Mesatarishte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permban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3.5% Hg</a:t>
            </a:r>
          </a:p>
          <a:p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Prodhimi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I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merkurit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bazohet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ne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oksidimin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e </a:t>
            </a:r>
          </a:p>
          <a:p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Sulfures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se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tij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ne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temperatura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jo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shume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te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larta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</a:p>
          <a:p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Pika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vlimit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te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Hg=357.2 C</a:t>
            </a:r>
          </a:p>
          <a:p>
            <a:endParaRPr lang="en-US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Xeherori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thermohet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dhe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thahet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paraprakishte</a:t>
            </a:r>
            <a:endParaRPr lang="en-US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futet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ne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furra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grykore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spirekut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) .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Prania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ujit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pengon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rrallon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avujt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merkurit</a:t>
            </a:r>
            <a:r>
              <a:rPr lang="en-US" b="1" dirty="0" smtClean="0">
                <a:latin typeface="Georgia" pitchFamily="18" charset="0"/>
              </a:rPr>
              <a:t>)</a:t>
            </a:r>
          </a:p>
        </p:txBody>
      </p:sp>
      <p:pic>
        <p:nvPicPr>
          <p:cNvPr id="6" name="Picture 5" descr="Image result for mercury use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1" y="2743200"/>
            <a:ext cx="3657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Perdorimi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merkurit</a:t>
            </a:r>
            <a:endParaRPr lang="en-US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                                                                                                          </a:t>
            </a:r>
            <a:r>
              <a:rPr lang="en-US" sz="2000" dirty="0" err="1" smtClean="0">
                <a:latin typeface="Georgia" pitchFamily="18" charset="0"/>
              </a:rPr>
              <a:t>etj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etj</a:t>
            </a:r>
            <a:r>
              <a:rPr lang="en-US" sz="2000" dirty="0" smtClean="0">
                <a:latin typeface="Georgia" pitchFamily="18" charset="0"/>
              </a:rPr>
              <a:t>….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 descr="Image result for mercury use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3200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 descr="Image result for mercury use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33400"/>
            <a:ext cx="32575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 descr="Related 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276600"/>
            <a:ext cx="556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ANTIMONI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2Sb2S3+9O2    =    2Sb2O3+6SO2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          </a:t>
            </a:r>
            <a:r>
              <a:rPr lang="en-US" sz="2400" dirty="0" err="1" smtClean="0">
                <a:latin typeface="Georgia" pitchFamily="18" charset="0"/>
              </a:rPr>
              <a:t>mbi</a:t>
            </a:r>
            <a:r>
              <a:rPr lang="en-US" sz="2400" dirty="0" smtClean="0">
                <a:latin typeface="Georgia" pitchFamily="18" charset="0"/>
              </a:rPr>
              <a:t> 400 C forma Sb2O4  </a:t>
            </a:r>
          </a:p>
          <a:p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 descr="StibineRouman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10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4"/>
          <p:cNvSpPr/>
          <p:nvPr/>
        </p:nvSpPr>
        <p:spPr>
          <a:xfrm>
            <a:off x="5410200" y="32766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Antimonite/ stibnite, Sb2S3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457200"/>
            <a:ext cx="5105400" cy="4114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Per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perfitimi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shfrytezohet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Sb2S3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pasur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me 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reth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40-60% </a:t>
            </a:r>
          </a:p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Metoda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bazohet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ne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shkrishmerine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e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lehte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te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tij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dhe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shkrishmerine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e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veshtire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te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sterilit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te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tij</a:t>
            </a:r>
            <a:endParaRPr lang="en-US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-Se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pari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perfitohet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Sb2S3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pastert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shkrire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ne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furra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flakore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me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permajtje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90-97% Sb2S3   </a:t>
            </a:r>
            <a:endParaRPr lang="en-US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057400" y="4648200"/>
            <a:ext cx="685800" cy="68580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3810000" cy="1524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Prej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Sb2S3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fitohet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 ne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furra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konvertuese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Sb2O3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 duke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perdorur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koks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me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çka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kemi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</a:rPr>
              <a:t>lirimin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e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CO 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  </a:t>
            </a:r>
            <a:endParaRPr lang="en-US" sz="20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5257800"/>
            <a:ext cx="990600" cy="304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 C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Perfitimi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antimonit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me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reduktim</a:t>
            </a:r>
            <a:endParaRPr lang="en-US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Aplikohet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proces</a:t>
            </a:r>
            <a:r>
              <a:rPr lang="en-US" sz="2000" dirty="0" smtClean="0">
                <a:latin typeface="Georgia" pitchFamily="18" charset="0"/>
              </a:rPr>
              <a:t> per </a:t>
            </a:r>
            <a:r>
              <a:rPr lang="en-US" sz="2000" dirty="0" err="1" smtClean="0">
                <a:latin typeface="Georgia" pitchFamily="18" charset="0"/>
              </a:rPr>
              <a:t>perfitimin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antimonit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metalik</a:t>
            </a:r>
            <a:endParaRPr lang="en-US" sz="2000" dirty="0" smtClean="0">
              <a:latin typeface="Georgia" pitchFamily="18" charset="0"/>
            </a:endParaRPr>
          </a:p>
          <a:p>
            <a:r>
              <a:rPr lang="en-US" sz="2000" b="1" i="1" dirty="0" smtClean="0">
                <a:latin typeface="Georgia" pitchFamily="18" charset="0"/>
              </a:rPr>
              <a:t>-</a:t>
            </a:r>
            <a:r>
              <a:rPr lang="en-US" sz="2000" b="1" i="1" dirty="0" err="1" smtClean="0">
                <a:latin typeface="Georgia" pitchFamily="18" charset="0"/>
              </a:rPr>
              <a:t>furra</a:t>
            </a:r>
            <a:r>
              <a:rPr lang="en-US" sz="2000" b="1" i="1" dirty="0" smtClean="0">
                <a:latin typeface="Georgia" pitchFamily="18" charset="0"/>
              </a:rPr>
              <a:t> </a:t>
            </a:r>
            <a:r>
              <a:rPr lang="en-US" sz="2000" b="1" i="1" dirty="0" err="1" smtClean="0">
                <a:latin typeface="Georgia" pitchFamily="18" charset="0"/>
              </a:rPr>
              <a:t>refluktuese</a:t>
            </a:r>
            <a:endParaRPr lang="en-US" sz="2000" b="1" i="1" dirty="0" smtClean="0">
              <a:latin typeface="Georgia" pitchFamily="18" charset="0"/>
            </a:endParaRPr>
          </a:p>
          <a:p>
            <a:r>
              <a:rPr lang="en-US" sz="2000" b="1" i="1" dirty="0" smtClean="0">
                <a:latin typeface="Georgia" pitchFamily="18" charset="0"/>
              </a:rPr>
              <a:t>-</a:t>
            </a:r>
            <a:r>
              <a:rPr lang="en-US" sz="2000" b="1" i="1" dirty="0" err="1" smtClean="0">
                <a:latin typeface="Georgia" pitchFamily="18" charset="0"/>
              </a:rPr>
              <a:t>Furrat</a:t>
            </a:r>
            <a:r>
              <a:rPr lang="en-US" sz="2000" b="1" i="1" dirty="0" smtClean="0">
                <a:latin typeface="Georgia" pitchFamily="18" charset="0"/>
              </a:rPr>
              <a:t> </a:t>
            </a:r>
            <a:r>
              <a:rPr lang="en-US" sz="2000" b="1" i="1" dirty="0" err="1" smtClean="0">
                <a:latin typeface="Georgia" pitchFamily="18" charset="0"/>
              </a:rPr>
              <a:t>elektrike</a:t>
            </a:r>
            <a:r>
              <a:rPr lang="en-US" sz="2000" b="1" i="1" dirty="0" smtClean="0">
                <a:latin typeface="Georgia" pitchFamily="18" charset="0"/>
              </a:rPr>
              <a:t> </a:t>
            </a:r>
            <a:r>
              <a:rPr lang="en-US" sz="2000" b="1" i="1" dirty="0" err="1" smtClean="0">
                <a:latin typeface="Georgia" pitchFamily="18" charset="0"/>
              </a:rPr>
              <a:t>dhe</a:t>
            </a:r>
            <a:r>
              <a:rPr lang="en-US" sz="2000" b="1" i="1" dirty="0" smtClean="0">
                <a:latin typeface="Georgia" pitchFamily="18" charset="0"/>
              </a:rPr>
              <a:t> </a:t>
            </a:r>
            <a:r>
              <a:rPr lang="en-US" sz="2000" b="1" i="1" dirty="0" err="1" smtClean="0">
                <a:latin typeface="Georgia" pitchFamily="18" charset="0"/>
              </a:rPr>
              <a:t>pajisje</a:t>
            </a:r>
            <a:r>
              <a:rPr lang="en-US" sz="2000" b="1" i="1" dirty="0" smtClean="0">
                <a:latin typeface="Georgia" pitchFamily="18" charset="0"/>
              </a:rPr>
              <a:t> </a:t>
            </a:r>
            <a:r>
              <a:rPr lang="en-US" sz="2000" b="1" i="1" dirty="0" err="1" smtClean="0">
                <a:latin typeface="Georgia" pitchFamily="18" charset="0"/>
              </a:rPr>
              <a:t>tjera</a:t>
            </a:r>
            <a:endParaRPr lang="en-US" sz="2000" b="1" i="1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Procesi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prodhimin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perfshin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ekstraktimin</a:t>
            </a:r>
            <a:r>
              <a:rPr lang="en-US" sz="2000" dirty="0" smtClean="0">
                <a:latin typeface="Georgia" pitchFamily="18" charset="0"/>
              </a:rPr>
              <a:t> e 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</a:rPr>
              <a:t>Sb</a:t>
            </a:r>
            <a:r>
              <a:rPr lang="en-US" sz="2000" dirty="0" smtClean="0">
                <a:latin typeface="Georgia" pitchFamily="18" charset="0"/>
              </a:rPr>
              <a:t> duke </a:t>
            </a:r>
            <a:r>
              <a:rPr lang="en-US" sz="2000" dirty="0" err="1" smtClean="0">
                <a:latin typeface="Georgia" pitchFamily="18" charset="0"/>
              </a:rPr>
              <a:t>shtuar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hekur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skrap</a:t>
            </a:r>
            <a:r>
              <a:rPr lang="en-US" sz="2000" dirty="0" smtClean="0">
                <a:latin typeface="Georgia" pitchFamily="18" charset="0"/>
              </a:rPr>
              <a:t> ne temp </a:t>
            </a:r>
            <a:r>
              <a:rPr lang="en-US" sz="2000" dirty="0" err="1" smtClean="0">
                <a:latin typeface="Georgia" pitchFamily="18" charset="0"/>
              </a:rPr>
              <a:t>rreth</a:t>
            </a:r>
            <a:r>
              <a:rPr lang="en-US" sz="2000" dirty="0" smtClean="0">
                <a:latin typeface="Georgia" pitchFamily="18" charset="0"/>
              </a:rPr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600 C </a:t>
            </a:r>
            <a:r>
              <a:rPr lang="en-US" sz="2000" dirty="0" smtClean="0">
                <a:latin typeface="Georgia" pitchFamily="18" charset="0"/>
              </a:rPr>
              <a:t>ne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cilen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Sb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gjindet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shkrire</a:t>
            </a:r>
            <a:r>
              <a:rPr lang="en-US" sz="2000" dirty="0" smtClean="0">
                <a:latin typeface="Georgia" pitchFamily="18" charset="0"/>
              </a:rPr>
              <a:t> 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(duke </a:t>
            </a:r>
            <a:r>
              <a:rPr lang="en-US" sz="2000" dirty="0" err="1" smtClean="0">
                <a:latin typeface="Georgia" pitchFamily="18" charset="0"/>
              </a:rPr>
              <a:t>shfrytezuar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afinitetit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Fe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nda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 S </a:t>
            </a:r>
            <a:r>
              <a:rPr lang="en-US" sz="2000" dirty="0" err="1" smtClean="0">
                <a:latin typeface="Georgia" pitchFamily="18" charset="0"/>
              </a:rPr>
              <a:t>behet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ndarja</a:t>
            </a:r>
            <a:r>
              <a:rPr lang="en-US" sz="2000" dirty="0" smtClean="0">
                <a:latin typeface="Georgia" pitchFamily="18" charset="0"/>
              </a:rPr>
              <a:t>)</a:t>
            </a:r>
          </a:p>
          <a:p>
            <a:endParaRPr lang="en-US" sz="2800" dirty="0" smtClean="0">
              <a:latin typeface="Georgia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Sb</a:t>
            </a:r>
            <a:r>
              <a:rPr lang="en-US" sz="28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S</a:t>
            </a:r>
            <a:r>
              <a:rPr lang="en-US" sz="2800" b="1" baseline="-25000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 + 3 Fe → 2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Sb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+ 3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FeS</a:t>
            </a:r>
            <a:endParaRPr lang="en-US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en-US" sz="2000" dirty="0" err="1" smtClean="0">
                <a:latin typeface="Georgia" pitchFamily="18" charset="0"/>
              </a:rPr>
              <a:t>Formohet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</a:rPr>
              <a:t>Sb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rreth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3-5% Fe </a:t>
            </a:r>
            <a:r>
              <a:rPr lang="en-US" sz="2000" dirty="0" smtClean="0">
                <a:latin typeface="Georgia" pitchFamily="18" charset="0"/>
              </a:rPr>
              <a:t>(per </a:t>
            </a:r>
            <a:r>
              <a:rPr lang="en-US" sz="2000" dirty="0" err="1" smtClean="0">
                <a:latin typeface="Georgia" pitchFamily="18" charset="0"/>
              </a:rPr>
              <a:t>menjanimin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komplet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Fe </a:t>
            </a:r>
            <a:r>
              <a:rPr lang="en-US" sz="2000" dirty="0" err="1" smtClean="0">
                <a:latin typeface="Georgia" pitchFamily="18" charset="0"/>
              </a:rPr>
              <a:t>shtohet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prap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shkrirje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sasi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vogel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Sb2S3</a:t>
            </a:r>
            <a:r>
              <a:rPr lang="en-US" sz="2000" dirty="0" smtClean="0">
                <a:latin typeface="Georgia" pitchFamily="18" charset="0"/>
              </a:rPr>
              <a:t>)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 descr="Antimony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1" y="838200"/>
            <a:ext cx="3429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5675</Words>
  <Application>Microsoft Office PowerPoint</Application>
  <PresentationFormat>On-screen Show (4:3)</PresentationFormat>
  <Paragraphs>867</Paragraphs>
  <Slides>102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Iliri</dc:creator>
  <cp:lastModifiedBy>Administrator</cp:lastModifiedBy>
  <cp:revision>222</cp:revision>
  <dcterms:created xsi:type="dcterms:W3CDTF">2006-08-16T00:00:00Z</dcterms:created>
  <dcterms:modified xsi:type="dcterms:W3CDTF">2019-05-23T10:34:34Z</dcterms:modified>
</cp:coreProperties>
</file>