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87"/>
  </p:notesMasterIdLst>
  <p:sldIdLst>
    <p:sldId id="256" r:id="rId2"/>
    <p:sldId id="527" r:id="rId3"/>
    <p:sldId id="257" r:id="rId4"/>
    <p:sldId id="258" r:id="rId5"/>
    <p:sldId id="259" r:id="rId6"/>
    <p:sldId id="260" r:id="rId7"/>
    <p:sldId id="568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526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52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4" r:id="rId43"/>
    <p:sldId id="297" r:id="rId44"/>
    <p:sldId id="298" r:id="rId45"/>
    <p:sldId id="299" r:id="rId46"/>
    <p:sldId id="300" r:id="rId47"/>
    <p:sldId id="301" r:id="rId48"/>
    <p:sldId id="302" r:id="rId49"/>
    <p:sldId id="306" r:id="rId50"/>
    <p:sldId id="307" r:id="rId51"/>
    <p:sldId id="308" r:id="rId52"/>
    <p:sldId id="309" r:id="rId53"/>
    <p:sldId id="310" r:id="rId54"/>
    <p:sldId id="311" r:id="rId55"/>
    <p:sldId id="313" r:id="rId56"/>
    <p:sldId id="314" r:id="rId57"/>
    <p:sldId id="315" r:id="rId58"/>
    <p:sldId id="316" r:id="rId59"/>
    <p:sldId id="528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569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536" r:id="rId86"/>
    <p:sldId id="341" r:id="rId87"/>
    <p:sldId id="342" r:id="rId88"/>
    <p:sldId id="343" r:id="rId89"/>
    <p:sldId id="344" r:id="rId90"/>
    <p:sldId id="537" r:id="rId91"/>
    <p:sldId id="345" r:id="rId92"/>
    <p:sldId id="570" r:id="rId93"/>
    <p:sldId id="571" r:id="rId94"/>
    <p:sldId id="346" r:id="rId95"/>
    <p:sldId id="347" r:id="rId96"/>
    <p:sldId id="348" r:id="rId97"/>
    <p:sldId id="349" r:id="rId98"/>
    <p:sldId id="572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514" r:id="rId116"/>
    <p:sldId id="366" r:id="rId117"/>
    <p:sldId id="367" r:id="rId118"/>
    <p:sldId id="388" r:id="rId119"/>
    <p:sldId id="389" r:id="rId120"/>
    <p:sldId id="390" r:id="rId121"/>
    <p:sldId id="391" r:id="rId122"/>
    <p:sldId id="392" r:id="rId123"/>
    <p:sldId id="393" r:id="rId124"/>
    <p:sldId id="394" r:id="rId125"/>
    <p:sldId id="533" r:id="rId126"/>
    <p:sldId id="395" r:id="rId127"/>
    <p:sldId id="396" r:id="rId128"/>
    <p:sldId id="534" r:id="rId129"/>
    <p:sldId id="397" r:id="rId130"/>
    <p:sldId id="535" r:id="rId131"/>
    <p:sldId id="398" r:id="rId132"/>
    <p:sldId id="399" r:id="rId133"/>
    <p:sldId id="400" r:id="rId134"/>
    <p:sldId id="401" r:id="rId135"/>
    <p:sldId id="402" r:id="rId136"/>
    <p:sldId id="403" r:id="rId137"/>
    <p:sldId id="517" r:id="rId138"/>
    <p:sldId id="539" r:id="rId139"/>
    <p:sldId id="405" r:id="rId140"/>
    <p:sldId id="406" r:id="rId141"/>
    <p:sldId id="407" r:id="rId142"/>
    <p:sldId id="408" r:id="rId143"/>
    <p:sldId id="532" r:id="rId144"/>
    <p:sldId id="435" r:id="rId145"/>
    <p:sldId id="436" r:id="rId146"/>
    <p:sldId id="437" r:id="rId147"/>
    <p:sldId id="438" r:id="rId148"/>
    <p:sldId id="541" r:id="rId149"/>
    <p:sldId id="542" r:id="rId150"/>
    <p:sldId id="439" r:id="rId151"/>
    <p:sldId id="446" r:id="rId152"/>
    <p:sldId id="447" r:id="rId153"/>
    <p:sldId id="448" r:id="rId154"/>
    <p:sldId id="450" r:id="rId155"/>
    <p:sldId id="451" r:id="rId156"/>
    <p:sldId id="458" r:id="rId157"/>
    <p:sldId id="460" r:id="rId158"/>
    <p:sldId id="545" r:id="rId159"/>
    <p:sldId id="462" r:id="rId160"/>
    <p:sldId id="470" r:id="rId161"/>
    <p:sldId id="472" r:id="rId162"/>
    <p:sldId id="522" r:id="rId163"/>
    <p:sldId id="480" r:id="rId164"/>
    <p:sldId id="550" r:id="rId165"/>
    <p:sldId id="486" r:id="rId166"/>
    <p:sldId id="487" r:id="rId167"/>
    <p:sldId id="488" r:id="rId168"/>
    <p:sldId id="489" r:id="rId169"/>
    <p:sldId id="553" r:id="rId170"/>
    <p:sldId id="492" r:id="rId171"/>
    <p:sldId id="558" r:id="rId172"/>
    <p:sldId id="494" r:id="rId173"/>
    <p:sldId id="495" r:id="rId174"/>
    <p:sldId id="497" r:id="rId175"/>
    <p:sldId id="498" r:id="rId176"/>
    <p:sldId id="561" r:id="rId177"/>
    <p:sldId id="499" r:id="rId178"/>
    <p:sldId id="562" r:id="rId179"/>
    <p:sldId id="502" r:id="rId180"/>
    <p:sldId id="563" r:id="rId181"/>
    <p:sldId id="504" r:id="rId182"/>
    <p:sldId id="506" r:id="rId183"/>
    <p:sldId id="507" r:id="rId184"/>
    <p:sldId id="509" r:id="rId185"/>
    <p:sldId id="565" r:id="rId186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CE1"/>
    <a:srgbClr val="00009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 autoAdjust="0"/>
  </p:normalViewPr>
  <p:slideViewPr>
    <p:cSldViewPr>
      <p:cViewPr varScale="1">
        <p:scale>
          <a:sx n="92" d="100"/>
          <a:sy n="92" d="100"/>
        </p:scale>
        <p:origin x="183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822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-2040" y="-90"/>
      </p:cViewPr>
      <p:guideLst>
        <p:guide orient="horz" pos="290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tableStyles" Target="tableStyle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0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07260C05-99E6-46F6-8ADA-6794EC1929A4}" type="datetimeFigureOut">
              <a:rPr lang="en-US" smtClean="0"/>
              <a:pPr/>
              <a:t>2/24/2025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30" tIns="46415" rIns="92830" bIns="4641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41F25990-E54D-43A2-A589-070A89C759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766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5388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F25990-E54D-43A2-A589-070A89C759E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650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jpeg"/><Relationship Id="rId7" Type="http://schemas.openxmlformats.org/officeDocument/2006/relationships/image" Target="../media/image122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9.emf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gif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gif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jpe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emf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.jpeg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emf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jpeg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gif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emf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emf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emf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emf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9.jpeg"/><Relationship Id="rId4" Type="http://schemas.openxmlformats.org/officeDocument/2006/relationships/image" Target="../media/image178.gif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4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6.jpe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9.jpe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3.png"/><Relationship Id="rId4" Type="http://schemas.openxmlformats.org/officeDocument/2006/relationships/image" Target="../media/image192.jpe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9.jpe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emf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jpeg"/><Relationship Id="rId5" Type="http://schemas.openxmlformats.org/officeDocument/2006/relationships/image" Target="../media/image207.jpeg"/><Relationship Id="rId4" Type="http://schemas.openxmlformats.org/officeDocument/2006/relationships/image" Target="../media/image206.jpe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2.jpeg"/><Relationship Id="rId4" Type="http://schemas.openxmlformats.org/officeDocument/2006/relationships/image" Target="../media/image211.jpe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6.jpeg"/><Relationship Id="rId4" Type="http://schemas.openxmlformats.org/officeDocument/2006/relationships/image" Target="../media/image215.jpeg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gi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28601"/>
            <a:ext cx="8229600" cy="5897564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KIMIA INORGANIKE I</a:t>
            </a:r>
          </a:p>
          <a:p>
            <a:pPr algn="ctr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Fondi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orëve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3+3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Literatura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Dr.Ivan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Filipoviq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Stjepan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Lipanoviq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Kimia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përgjithshme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inorganike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pjesa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II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Kimia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Inorganike</a:t>
            </a:r>
            <a:endParaRPr lang="en-US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Ligjerues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Prof.Asoc.Dr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Ilir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SHEHU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599"/>
            <a:ext cx="9144000" cy="6248401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Parimishtë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shërbehemi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shkallët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negative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pozitive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laborator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                  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Zn(s) +2H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→Zn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endParaRPr lang="en-US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esencë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sistem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redoks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+2e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↔H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,  </a:t>
            </a:r>
            <a:endParaRPr lang="en-US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potencial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redoks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0.0V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aktivitet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joneve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=1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oksidoj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çdo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sistem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potencial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redoks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negativ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potenciali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redoks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sistemit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Zn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+2e↔Zn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 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-0.76 V. </a:t>
            </a:r>
          </a:p>
          <a:p>
            <a:pPr algn="ctr"/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en-US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H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çka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prisnim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metalet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potencial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redoks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negativ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[H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]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vlerën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1.0x10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</a:rPr>
              <a:t>-7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mol/dm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prandaj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potenciali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sistemit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ulët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vlerën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-0.41 V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1.0x10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-7  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(1.0X10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-7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mol/dm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-3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)+2e↔H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endParaRPr lang="en-US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arsye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oksidojë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ato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metale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potenciali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redoks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cilavë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vlerë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potencial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redoks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negativ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reduktojnë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 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siç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2Na(s)+2H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O→2Na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+2OH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hidroksidet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përkatëse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PËRFITIMI DHE VETITË E HIDROGJENIT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05599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Komponimet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jodit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 me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shkallë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pozitive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oksidimit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r>
              <a:rPr lang="en-US" sz="1600" dirty="0" smtClean="0">
                <a:latin typeface="Times New Roman" pitchFamily="18" charset="0"/>
              </a:rPr>
              <a:t>Me </a:t>
            </a:r>
            <a:r>
              <a:rPr lang="en-US" sz="1600" dirty="0" err="1" smtClean="0">
                <a:latin typeface="Times New Roman" pitchFamily="18" charset="0"/>
              </a:rPr>
              <a:t>shpërbashkim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jodit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tret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bazike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fazën</a:t>
            </a:r>
            <a:r>
              <a:rPr lang="en-US" sz="1600" dirty="0" smtClean="0">
                <a:latin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</a:rPr>
              <a:t>parë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formohet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hipojoditi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joni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jodur</a:t>
            </a:r>
            <a:r>
              <a:rPr lang="en-US" sz="1600" dirty="0" smtClean="0">
                <a:latin typeface="Times New Roman" pitchFamily="18" charset="0"/>
              </a:rPr>
              <a:t>: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I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2(s)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+2OH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→IO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+I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përgjigjet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shkallës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+1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hipojoditik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hipojodor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HIO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dukshëm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analogët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hipokloritik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HClO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hipobromitik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HBrO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thotë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hipojodit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(IO</a:t>
            </a:r>
            <a:r>
              <a:rPr lang="en-US" sz="16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hidroliza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duket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kështu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IO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→ HIO+OH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jodit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+5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lehti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pëfitohen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shpërbashki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jodit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nxehta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bazave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hipojoditi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formuar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shpejtë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jodat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3IO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→IO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+2I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just"/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Jodatet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mjete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oksiduese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dobëta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kloratet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bromatetsiç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shihet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potencialet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redokse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2IO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+12H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+10e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↔I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+ 6H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; 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=+1.2 V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+6H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+6e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↔I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      ;  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=+1.085 V </a:t>
            </a: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just"/>
            <a:r>
              <a:rPr lang="en-US" sz="2000" dirty="0" err="1" smtClean="0">
                <a:latin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këtë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arsye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jodatet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përfitohen</a:t>
            </a:r>
            <a:r>
              <a:rPr lang="en-US" sz="2000" dirty="0" smtClean="0">
                <a:latin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</a:rPr>
              <a:t>oksidim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jonit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</a:rPr>
              <a:t>ClO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ose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</a:rPr>
              <a:t>HNO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përqendruar</a:t>
            </a:r>
            <a:r>
              <a:rPr lang="en-US" sz="2000" dirty="0" smtClean="0">
                <a:latin typeface="Times New Roman" pitchFamily="18" charset="0"/>
              </a:rPr>
              <a:t>;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5ClO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+3I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2(s)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 +3H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O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→5Cl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+6IO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+6H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+10H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+10NO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 2H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+2IO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+10 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ndryshim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kloratik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bromatik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jodatik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jodik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pastërsi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subs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amorfe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humb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jodit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(V) ,I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vetmin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vërtetuar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jodit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2HIO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 I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5(s)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	</a:t>
            </a: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3733800"/>
            <a:ext cx="44958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8991600" cy="2667000"/>
          </a:xfrm>
        </p:spPr>
        <p:txBody>
          <a:bodyPr>
            <a:normAutofit fontScale="55000" lnSpcReduction="20000"/>
          </a:bodyPr>
          <a:lstStyle/>
          <a:p>
            <a:endParaRPr lang="en-US" sz="2000" b="1" dirty="0" smtClean="0">
              <a:latin typeface="Times New Roman" pitchFamily="18" charset="0"/>
            </a:endParaRPr>
          </a:p>
          <a:p>
            <a:r>
              <a:rPr lang="en-US" sz="2000" b="1" dirty="0" err="1" smtClean="0">
                <a:latin typeface="Times New Roman" pitchFamily="18" charset="0"/>
              </a:rPr>
              <a:t>Këtë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grup</a:t>
            </a:r>
            <a:r>
              <a:rPr lang="en-US" sz="2000" b="1" dirty="0" smtClean="0">
                <a:latin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</a:rPr>
              <a:t>përbëjnë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O, S, Se, Te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 Po </a:t>
            </a:r>
            <a:r>
              <a:rPr lang="en-US" sz="2000" b="1" dirty="0" smtClean="0">
                <a:latin typeface="Times New Roman" pitchFamily="18" charset="0"/>
              </a:rPr>
              <a:t>,</a:t>
            </a:r>
            <a:r>
              <a:rPr lang="en-US" sz="2000" b="1" dirty="0" err="1" smtClean="0">
                <a:latin typeface="Times New Roman" pitchFamily="18" charset="0"/>
              </a:rPr>
              <a:t>quhen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</a:rPr>
              <a:t>kalkogjene</a:t>
            </a:r>
            <a:r>
              <a:rPr lang="en-US" sz="2000" b="1" dirty="0" smtClean="0">
                <a:latin typeface="Times New Roman" pitchFamily="18" charset="0"/>
              </a:rPr>
              <a:t> (</a:t>
            </a:r>
            <a:r>
              <a:rPr lang="en-US" sz="2000" b="1" dirty="0" err="1" smtClean="0">
                <a:latin typeface="Times New Roman" pitchFamily="18" charset="0"/>
              </a:rPr>
              <a:t>ato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formojnë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xehe</a:t>
            </a:r>
            <a:r>
              <a:rPr lang="en-US" sz="2000" b="1" dirty="0" smtClean="0">
                <a:latin typeface="Times New Roman" pitchFamily="18" charset="0"/>
              </a:rPr>
              <a:t>) </a:t>
            </a:r>
            <a:r>
              <a:rPr lang="en-US" sz="2000" b="1" dirty="0" err="1" smtClean="0">
                <a:latin typeface="Times New Roman" pitchFamily="18" charset="0"/>
              </a:rPr>
              <a:t>sepse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shumti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gjenden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xehe</a:t>
            </a:r>
            <a:endParaRPr lang="en-US" sz="2000" b="1" dirty="0" smtClean="0">
              <a:latin typeface="Times New Roman" pitchFamily="18" charset="0"/>
            </a:endParaRPr>
          </a:p>
          <a:p>
            <a:r>
              <a:rPr lang="en-US" sz="2000" b="1" dirty="0" err="1" smtClean="0">
                <a:latin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sjelljen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kimike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ndërmjet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tyre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tregojnë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pak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ngjashmëri</a:t>
            </a:r>
            <a:r>
              <a:rPr lang="en-US" sz="2000" b="1" dirty="0" smtClean="0">
                <a:latin typeface="Times New Roman" pitchFamily="18" charset="0"/>
              </a:rPr>
              <a:t> se </a:t>
            </a:r>
            <a:r>
              <a:rPr lang="en-US" sz="2000" b="1" dirty="0" err="1" smtClean="0">
                <a:latin typeface="Times New Roman" pitchFamily="18" charset="0"/>
              </a:rPr>
              <a:t>elementet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halogjene</a:t>
            </a:r>
            <a:r>
              <a:rPr lang="en-US" sz="2000" b="1" dirty="0" smtClean="0">
                <a:latin typeface="Times New Roman" pitchFamily="18" charset="0"/>
              </a:rPr>
              <a:t>.</a:t>
            </a:r>
          </a:p>
          <a:p>
            <a:r>
              <a:rPr lang="en-US" sz="2000" b="1" dirty="0" err="1" smtClean="0">
                <a:solidFill>
                  <a:schemeClr val="folHlink"/>
                </a:solidFill>
                <a:latin typeface="Times New Roman" pitchFamily="18" charset="0"/>
              </a:rPr>
              <a:t>Vetitë</a:t>
            </a:r>
            <a:r>
              <a:rPr lang="en-US" sz="2000" b="1" dirty="0" smtClean="0">
                <a:solidFill>
                  <a:schemeClr val="folHlink"/>
                </a:solidFill>
                <a:latin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chemeClr val="folHlink"/>
                </a:solidFill>
                <a:latin typeface="Times New Roman" pitchFamily="18" charset="0"/>
              </a:rPr>
              <a:t>grupit</a:t>
            </a:r>
            <a:endParaRPr lang="en-US" sz="2000" b="1" dirty="0" smtClean="0">
              <a:solidFill>
                <a:schemeClr val="folHlink"/>
              </a:solidFill>
              <a:latin typeface="Times New Roman" pitchFamily="18" charset="0"/>
            </a:endParaRPr>
          </a:p>
          <a:p>
            <a:r>
              <a:rPr lang="en-US" sz="2000" b="1" dirty="0" err="1" smtClean="0">
                <a:latin typeface="Times New Roman" pitchFamily="18" charset="0"/>
              </a:rPr>
              <a:t>Kanë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këto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konfiguracione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elektronike</a:t>
            </a:r>
            <a:r>
              <a:rPr lang="en-US" sz="2000" b="1" dirty="0" smtClean="0">
                <a:latin typeface="Times New Roman" pitchFamily="18" charset="0"/>
              </a:rPr>
              <a:t>:</a:t>
            </a:r>
          </a:p>
          <a:p>
            <a:r>
              <a:rPr lang="en-US" sz="2000" dirty="0" smtClean="0">
                <a:latin typeface="Times New Roman" pitchFamily="18" charset="0"/>
              </a:rPr>
              <a:t>O  1s</a:t>
            </a:r>
            <a:r>
              <a:rPr lang="en-US" sz="2000" baseline="30000" dirty="0" smtClean="0">
                <a:latin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</a:rPr>
              <a:t>2s</a:t>
            </a:r>
            <a:r>
              <a:rPr lang="en-US" sz="2000" b="1" baseline="30000" dirty="0" smtClean="0">
                <a:latin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</a:rPr>
              <a:t> 2p</a:t>
            </a:r>
            <a:r>
              <a:rPr lang="en-US" sz="2000" b="1" baseline="30000" dirty="0" smtClean="0">
                <a:latin typeface="Times New Roman" pitchFamily="18" charset="0"/>
              </a:rPr>
              <a:t>4</a:t>
            </a:r>
          </a:p>
          <a:p>
            <a:r>
              <a:rPr lang="en-US" sz="2000" dirty="0" smtClean="0">
                <a:latin typeface="Times New Roman" pitchFamily="18" charset="0"/>
              </a:rPr>
              <a:t>S   1s</a:t>
            </a:r>
            <a:r>
              <a:rPr lang="en-US" sz="2000" baseline="30000" dirty="0" smtClean="0">
                <a:latin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</a:rPr>
              <a:t> 2s</a:t>
            </a:r>
            <a:r>
              <a:rPr lang="en-US" sz="2000" baseline="30000" dirty="0" smtClean="0">
                <a:latin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</a:rPr>
              <a:t> 2p</a:t>
            </a:r>
            <a:r>
              <a:rPr lang="en-US" sz="2000" baseline="30000" dirty="0" smtClean="0">
                <a:latin typeface="Times New Roman" pitchFamily="18" charset="0"/>
              </a:rPr>
              <a:t>6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</a:rPr>
              <a:t>3s</a:t>
            </a:r>
            <a:r>
              <a:rPr lang="en-US" sz="2000" b="1" baseline="30000" dirty="0" smtClean="0">
                <a:latin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</a:rPr>
              <a:t> 3p</a:t>
            </a:r>
            <a:r>
              <a:rPr lang="en-US" sz="2000" b="1" baseline="30000" dirty="0" smtClean="0">
                <a:latin typeface="Times New Roman" pitchFamily="18" charset="0"/>
              </a:rPr>
              <a:t>4</a:t>
            </a:r>
          </a:p>
          <a:p>
            <a:r>
              <a:rPr lang="en-US" sz="2000" dirty="0" smtClean="0">
                <a:latin typeface="Times New Roman" pitchFamily="18" charset="0"/>
              </a:rPr>
              <a:t>Se 1s</a:t>
            </a:r>
            <a:r>
              <a:rPr lang="en-US" sz="2000" baseline="30000" dirty="0" smtClean="0">
                <a:latin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</a:rPr>
              <a:t> 2s</a:t>
            </a:r>
            <a:r>
              <a:rPr lang="en-US" sz="2000" baseline="30000" dirty="0" smtClean="0">
                <a:latin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</a:rPr>
              <a:t> 2p</a:t>
            </a:r>
            <a:r>
              <a:rPr lang="en-US" sz="2000" baseline="30000" dirty="0" smtClean="0">
                <a:latin typeface="Times New Roman" pitchFamily="18" charset="0"/>
              </a:rPr>
              <a:t>6</a:t>
            </a:r>
            <a:r>
              <a:rPr lang="en-US" sz="2000" dirty="0" smtClean="0">
                <a:latin typeface="Times New Roman" pitchFamily="18" charset="0"/>
              </a:rPr>
              <a:t> 3s</a:t>
            </a:r>
            <a:r>
              <a:rPr lang="en-US" sz="2000" baseline="30000" dirty="0" smtClean="0">
                <a:latin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</a:rPr>
              <a:t> 3p</a:t>
            </a:r>
            <a:r>
              <a:rPr lang="en-US" sz="2000" baseline="30000" dirty="0" smtClean="0">
                <a:latin typeface="Times New Roman" pitchFamily="18" charset="0"/>
              </a:rPr>
              <a:t>6</a:t>
            </a:r>
            <a:r>
              <a:rPr lang="en-US" sz="2000" dirty="0" smtClean="0">
                <a:latin typeface="Times New Roman" pitchFamily="18" charset="0"/>
              </a:rPr>
              <a:t> 3d</a:t>
            </a:r>
            <a:r>
              <a:rPr lang="en-US" sz="2000" baseline="30000" dirty="0" smtClean="0">
                <a:latin typeface="Times New Roman" pitchFamily="18" charset="0"/>
              </a:rPr>
              <a:t>10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</a:rPr>
              <a:t>4s</a:t>
            </a:r>
            <a:r>
              <a:rPr lang="en-US" sz="2000" b="1" baseline="30000" dirty="0" smtClean="0">
                <a:latin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</a:rPr>
              <a:t> 4p</a:t>
            </a:r>
            <a:r>
              <a:rPr lang="en-US" sz="2000" b="1" baseline="30000" dirty="0" smtClean="0">
                <a:latin typeface="Times New Roman" pitchFamily="18" charset="0"/>
              </a:rPr>
              <a:t>4</a:t>
            </a:r>
          </a:p>
          <a:p>
            <a:r>
              <a:rPr lang="en-US" sz="2000" dirty="0" smtClean="0">
                <a:latin typeface="Times New Roman" pitchFamily="18" charset="0"/>
              </a:rPr>
              <a:t>Te 1s</a:t>
            </a:r>
            <a:r>
              <a:rPr lang="en-US" sz="2000" baseline="30000" dirty="0" smtClean="0">
                <a:latin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</a:rPr>
              <a:t> 2s</a:t>
            </a:r>
            <a:r>
              <a:rPr lang="en-US" sz="2000" baseline="30000" dirty="0" smtClean="0">
                <a:latin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</a:rPr>
              <a:t> 2p</a:t>
            </a:r>
            <a:r>
              <a:rPr lang="en-US" sz="2000" baseline="30000" dirty="0" smtClean="0">
                <a:latin typeface="Times New Roman" pitchFamily="18" charset="0"/>
              </a:rPr>
              <a:t>6</a:t>
            </a:r>
            <a:r>
              <a:rPr lang="en-US" sz="2000" dirty="0" smtClean="0">
                <a:latin typeface="Times New Roman" pitchFamily="18" charset="0"/>
              </a:rPr>
              <a:t> 3s</a:t>
            </a:r>
            <a:r>
              <a:rPr lang="en-US" sz="2000" baseline="30000" dirty="0" smtClean="0">
                <a:latin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</a:rPr>
              <a:t> 3p</a:t>
            </a:r>
            <a:r>
              <a:rPr lang="en-US" sz="2000" baseline="30000" dirty="0" smtClean="0">
                <a:latin typeface="Times New Roman" pitchFamily="18" charset="0"/>
              </a:rPr>
              <a:t>6</a:t>
            </a:r>
            <a:r>
              <a:rPr lang="en-US" sz="2000" dirty="0" smtClean="0">
                <a:latin typeface="Times New Roman" pitchFamily="18" charset="0"/>
              </a:rPr>
              <a:t> 3d</a:t>
            </a:r>
            <a:r>
              <a:rPr lang="en-US" sz="2000" baseline="30000" dirty="0" smtClean="0">
                <a:latin typeface="Times New Roman" pitchFamily="18" charset="0"/>
              </a:rPr>
              <a:t>10</a:t>
            </a:r>
            <a:r>
              <a:rPr lang="en-US" sz="2000" dirty="0" smtClean="0">
                <a:latin typeface="Times New Roman" pitchFamily="18" charset="0"/>
              </a:rPr>
              <a:t> 4s</a:t>
            </a:r>
            <a:r>
              <a:rPr lang="en-US" sz="2000" baseline="30000" dirty="0" smtClean="0">
                <a:latin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</a:rPr>
              <a:t> 4p</a:t>
            </a:r>
            <a:r>
              <a:rPr lang="en-US" sz="2000" baseline="30000" dirty="0" smtClean="0">
                <a:latin typeface="Times New Roman" pitchFamily="18" charset="0"/>
              </a:rPr>
              <a:t>6</a:t>
            </a:r>
            <a:r>
              <a:rPr lang="en-US" sz="2000" dirty="0" smtClean="0">
                <a:latin typeface="Times New Roman" pitchFamily="18" charset="0"/>
              </a:rPr>
              <a:t> 4d</a:t>
            </a:r>
            <a:r>
              <a:rPr lang="en-US" sz="2000" baseline="30000" dirty="0" smtClean="0">
                <a:latin typeface="Times New Roman" pitchFamily="18" charset="0"/>
              </a:rPr>
              <a:t>10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</a:rPr>
              <a:t>5s</a:t>
            </a:r>
            <a:r>
              <a:rPr lang="en-US" sz="2000" b="1" baseline="30000" dirty="0" smtClean="0">
                <a:latin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</a:rPr>
              <a:t> 5p</a:t>
            </a:r>
            <a:r>
              <a:rPr lang="en-US" sz="2000" b="1" baseline="30000" dirty="0" smtClean="0">
                <a:latin typeface="Times New Roman" pitchFamily="18" charset="0"/>
              </a:rPr>
              <a:t>4</a:t>
            </a:r>
          </a:p>
          <a:p>
            <a:r>
              <a:rPr lang="en-US" sz="2000" dirty="0" smtClean="0">
                <a:latin typeface="Times New Roman" pitchFamily="18" charset="0"/>
              </a:rPr>
              <a:t>Po 1s</a:t>
            </a:r>
            <a:r>
              <a:rPr lang="en-US" sz="2000" baseline="30000" dirty="0" smtClean="0">
                <a:latin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</a:rPr>
              <a:t> 2s</a:t>
            </a:r>
            <a:r>
              <a:rPr lang="en-US" sz="2000" baseline="30000" dirty="0" smtClean="0">
                <a:latin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</a:rPr>
              <a:t> 2p</a:t>
            </a:r>
            <a:r>
              <a:rPr lang="en-US" sz="2000" baseline="30000" dirty="0" smtClean="0">
                <a:latin typeface="Times New Roman" pitchFamily="18" charset="0"/>
              </a:rPr>
              <a:t>6</a:t>
            </a:r>
            <a:r>
              <a:rPr lang="en-US" sz="2000" dirty="0" smtClean="0">
                <a:latin typeface="Times New Roman" pitchFamily="18" charset="0"/>
              </a:rPr>
              <a:t> 3s</a:t>
            </a:r>
            <a:r>
              <a:rPr lang="en-US" sz="2000" baseline="30000" dirty="0" smtClean="0">
                <a:latin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</a:rPr>
              <a:t> 3p</a:t>
            </a:r>
            <a:r>
              <a:rPr lang="en-US" sz="2000" baseline="30000" dirty="0" smtClean="0">
                <a:latin typeface="Times New Roman" pitchFamily="18" charset="0"/>
              </a:rPr>
              <a:t>6</a:t>
            </a:r>
            <a:r>
              <a:rPr lang="en-US" sz="2000" dirty="0" smtClean="0">
                <a:latin typeface="Times New Roman" pitchFamily="18" charset="0"/>
              </a:rPr>
              <a:t> 3d</a:t>
            </a:r>
            <a:r>
              <a:rPr lang="en-US" sz="2000" baseline="30000" dirty="0" smtClean="0">
                <a:latin typeface="Times New Roman" pitchFamily="18" charset="0"/>
              </a:rPr>
              <a:t>10</a:t>
            </a:r>
            <a:r>
              <a:rPr lang="en-US" sz="2000" dirty="0" smtClean="0">
                <a:latin typeface="Times New Roman" pitchFamily="18" charset="0"/>
              </a:rPr>
              <a:t> 4s</a:t>
            </a:r>
            <a:r>
              <a:rPr lang="en-US" sz="2000" baseline="30000" dirty="0" smtClean="0">
                <a:latin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</a:rPr>
              <a:t> 4p</a:t>
            </a:r>
            <a:r>
              <a:rPr lang="en-US" sz="2000" baseline="30000" dirty="0" smtClean="0">
                <a:latin typeface="Times New Roman" pitchFamily="18" charset="0"/>
              </a:rPr>
              <a:t>6</a:t>
            </a:r>
            <a:r>
              <a:rPr lang="en-US" sz="2000" dirty="0" smtClean="0">
                <a:latin typeface="Times New Roman" pitchFamily="18" charset="0"/>
              </a:rPr>
              <a:t> 4d</a:t>
            </a:r>
            <a:r>
              <a:rPr lang="en-US" sz="2000" baseline="30000" dirty="0" smtClean="0">
                <a:latin typeface="Times New Roman" pitchFamily="18" charset="0"/>
              </a:rPr>
              <a:t>10</a:t>
            </a:r>
            <a:r>
              <a:rPr lang="en-US" sz="2000" dirty="0" smtClean="0">
                <a:latin typeface="Times New Roman" pitchFamily="18" charset="0"/>
              </a:rPr>
              <a:t> 4f</a:t>
            </a:r>
            <a:r>
              <a:rPr lang="en-US" sz="2000" baseline="30000" dirty="0" smtClean="0">
                <a:latin typeface="Times New Roman" pitchFamily="18" charset="0"/>
              </a:rPr>
              <a:t>14</a:t>
            </a:r>
            <a:r>
              <a:rPr lang="en-US" sz="2000" dirty="0" smtClean="0">
                <a:latin typeface="Times New Roman" pitchFamily="18" charset="0"/>
              </a:rPr>
              <a:t> 5s</a:t>
            </a:r>
            <a:r>
              <a:rPr lang="en-US" sz="2000" baseline="30000" dirty="0" smtClean="0">
                <a:latin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</a:rPr>
              <a:t> 5p</a:t>
            </a:r>
            <a:r>
              <a:rPr lang="en-US" sz="2000" baseline="30000" dirty="0" smtClean="0">
                <a:latin typeface="Times New Roman" pitchFamily="18" charset="0"/>
              </a:rPr>
              <a:t>6</a:t>
            </a:r>
            <a:r>
              <a:rPr lang="en-US" sz="2000" dirty="0" smtClean="0">
                <a:latin typeface="Times New Roman" pitchFamily="18" charset="0"/>
              </a:rPr>
              <a:t> 5d</a:t>
            </a:r>
            <a:r>
              <a:rPr lang="en-US" sz="2000" baseline="30000" dirty="0" smtClean="0">
                <a:latin typeface="Times New Roman" pitchFamily="18" charset="0"/>
              </a:rPr>
              <a:t>10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</a:rPr>
              <a:t>6s</a:t>
            </a:r>
            <a:r>
              <a:rPr lang="en-US" sz="2000" b="1" baseline="30000" dirty="0" smtClean="0">
                <a:latin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</a:rPr>
              <a:t> 6p</a:t>
            </a:r>
            <a:r>
              <a:rPr lang="en-US" sz="2000" b="1" baseline="30000" dirty="0" smtClean="0">
                <a:latin typeface="Times New Roman" pitchFamily="18" charset="0"/>
              </a:rPr>
              <a:t>4</a:t>
            </a:r>
            <a:endParaRPr lang="en-US" sz="2000" b="1" dirty="0" smtClean="0">
              <a:latin typeface="Times New Roman" pitchFamily="18" charset="0"/>
            </a:endParaRPr>
          </a:p>
          <a:p>
            <a:r>
              <a:rPr lang="en-US" sz="2000" b="1" dirty="0" err="1" smtClean="0">
                <a:latin typeface="Times New Roman" pitchFamily="18" charset="0"/>
              </a:rPr>
              <a:t>Konfiguracioni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elektronik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përbashkët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lementeve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kalkogjene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</a:p>
          <a:p>
            <a:r>
              <a:rPr lang="en-US" sz="2000" b="1" dirty="0" smtClean="0">
                <a:latin typeface="Times New Roman" pitchFamily="18" charset="0"/>
              </a:rPr>
              <a:t>                                      me </a:t>
            </a:r>
            <a:r>
              <a:rPr lang="en-US" sz="2000" b="1" dirty="0" err="1" smtClean="0">
                <a:latin typeface="Times New Roman" pitchFamily="18" charset="0"/>
              </a:rPr>
              <a:t>dy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elektrone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paçiftëzuara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dy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orbitalet</a:t>
            </a:r>
            <a:r>
              <a:rPr lang="en-US" sz="2000" b="1" dirty="0" smtClean="0">
                <a:latin typeface="Times New Roman" pitchFamily="18" charset="0"/>
              </a:rPr>
              <a:t> p:</a:t>
            </a:r>
          </a:p>
          <a:p>
            <a:r>
              <a:rPr lang="en-US" sz="2000" b="1" baseline="30000" dirty="0" smtClean="0">
                <a:latin typeface="Times New Roman" pitchFamily="18" charset="0"/>
              </a:rPr>
              <a:t>                              </a:t>
            </a:r>
            <a:r>
              <a:rPr lang="en-US" sz="2000" b="1" dirty="0" smtClean="0">
                <a:latin typeface="Times New Roman" pitchFamily="18" charset="0"/>
              </a:rPr>
              <a:t>ns                                      </a:t>
            </a:r>
            <a:r>
              <a:rPr lang="en-US" sz="2000" b="1" dirty="0" err="1" smtClean="0">
                <a:latin typeface="Times New Roman" pitchFamily="18" charset="0"/>
              </a:rPr>
              <a:t>np</a:t>
            </a:r>
            <a:endParaRPr lang="en-US" sz="2000" b="1" baseline="30000" dirty="0" smtClean="0">
              <a:latin typeface="Times New Roman" pitchFamily="18" charset="0"/>
            </a:endParaRPr>
          </a:p>
          <a:p>
            <a:pPr fontAlgn="base"/>
            <a:r>
              <a:rPr lang="en-US" sz="2000" dirty="0" smtClean="0"/>
              <a:t>                      ↑↓                              ↑↓    ↑     ↑</a:t>
            </a:r>
          </a:p>
          <a:p>
            <a:endParaRPr lang="en-US" sz="2000" dirty="0" smtClean="0"/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977147"/>
              </p:ext>
            </p:extLst>
          </p:nvPr>
        </p:nvGraphicFramePr>
        <p:xfrm>
          <a:off x="1447800" y="2667000"/>
          <a:ext cx="6858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↑↓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5706563"/>
              </p:ext>
            </p:extLst>
          </p:nvPr>
        </p:nvGraphicFramePr>
        <p:xfrm>
          <a:off x="3200400" y="2667000"/>
          <a:ext cx="23622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/>
                <a:gridCol w="787400"/>
                <a:gridCol w="787400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-6927"/>
            <a:ext cx="9144000" cy="70788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</a:rPr>
              <a:t>ELEMENTET E GRUPIT 16(VIB)</a:t>
            </a:r>
          </a:p>
          <a:p>
            <a:pPr algn="ctr"/>
            <a:r>
              <a:rPr lang="en-US" sz="2000" b="1" dirty="0" err="1" smtClean="0">
                <a:latin typeface="Times New Roman" pitchFamily="18" charset="0"/>
              </a:rPr>
              <a:t>Elementet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kalkogjene</a:t>
            </a:r>
            <a:endParaRPr lang="en-US" sz="2000" b="1" dirty="0" smtClean="0">
              <a:latin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2400" y="2438400"/>
            <a:ext cx="1371600" cy="2286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</a:rPr>
              <a:t>ns</a:t>
            </a:r>
            <a:r>
              <a:rPr lang="en-US" b="1" baseline="30000" dirty="0" smtClean="0">
                <a:solidFill>
                  <a:srgbClr val="FFFF00"/>
                </a:solidFill>
                <a:latin typeface="Times New Roman" pitchFamily="18" charset="0"/>
              </a:rPr>
              <a:t>2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</a:rPr>
              <a:t> np</a:t>
            </a:r>
            <a:r>
              <a:rPr lang="en-US" b="1" baseline="30000" dirty="0" smtClean="0">
                <a:solidFill>
                  <a:srgbClr val="FFFF00"/>
                </a:solidFill>
                <a:latin typeface="Times New Roman" pitchFamily="18" charset="0"/>
              </a:rPr>
              <a:t>4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52400" y="3124200"/>
            <a:ext cx="8991600" cy="274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 smtClean="0">
                <a:latin typeface="Times New Roman" pitchFamily="18" charset="0"/>
              </a:rPr>
              <a:t>Dallohen</a:t>
            </a:r>
            <a:r>
              <a:rPr lang="en-US" sz="1400" dirty="0" smtClean="0">
                <a:latin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</a:rPr>
              <a:t>vetëm</a:t>
            </a:r>
            <a:r>
              <a:rPr lang="en-US" sz="1400" dirty="0" smtClean="0">
                <a:latin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</a:rPr>
              <a:t>për</a:t>
            </a:r>
            <a:r>
              <a:rPr lang="en-US" sz="1400" dirty="0" smtClean="0">
                <a:latin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</a:rPr>
              <a:t>nga</a:t>
            </a:r>
            <a:r>
              <a:rPr lang="en-US" sz="1400" dirty="0" smtClean="0">
                <a:latin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</a:rPr>
              <a:t>numri</a:t>
            </a:r>
            <a:r>
              <a:rPr lang="en-US" sz="1400" dirty="0" smtClean="0">
                <a:latin typeface="Times New Roman" pitchFamily="18" charset="0"/>
              </a:rPr>
              <a:t> i </a:t>
            </a:r>
            <a:r>
              <a:rPr lang="en-US" sz="1400" dirty="0" err="1" smtClean="0">
                <a:latin typeface="Times New Roman" pitchFamily="18" charset="0"/>
              </a:rPr>
              <a:t>elektroneve</a:t>
            </a:r>
            <a:r>
              <a:rPr lang="en-US" sz="1400" dirty="0" smtClean="0">
                <a:latin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</a:rPr>
              <a:t>në</a:t>
            </a:r>
            <a:r>
              <a:rPr lang="en-US" sz="1400" dirty="0" smtClean="0">
                <a:latin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</a:rPr>
              <a:t>gjendjet</a:t>
            </a:r>
            <a:r>
              <a:rPr lang="en-US" sz="1400" dirty="0" smtClean="0">
                <a:latin typeface="Times New Roman" pitchFamily="18" charset="0"/>
              </a:rPr>
              <a:t> e </a:t>
            </a:r>
            <a:r>
              <a:rPr lang="en-US" sz="1400" dirty="0" err="1" smtClean="0">
                <a:latin typeface="Times New Roman" pitchFamily="18" charset="0"/>
              </a:rPr>
              <a:t>brendshme</a:t>
            </a:r>
            <a:r>
              <a:rPr lang="en-US" sz="1400" dirty="0" smtClean="0">
                <a:latin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</a:rPr>
              <a:t>kuantike</a:t>
            </a:r>
            <a:r>
              <a:rPr lang="en-US" sz="1400" dirty="0" smtClean="0">
                <a:latin typeface="Times New Roman" pitchFamily="18" charset="0"/>
              </a:rPr>
              <a:t>. </a:t>
            </a:r>
            <a:r>
              <a:rPr lang="en-US" sz="1400" dirty="0" err="1" smtClean="0">
                <a:latin typeface="Times New Roman" pitchFamily="18" charset="0"/>
              </a:rPr>
              <a:t>Pasoj</a:t>
            </a:r>
            <a:r>
              <a:rPr lang="en-US" sz="1400" dirty="0" smtClean="0">
                <a:latin typeface="Times New Roman" pitchFamily="18" charset="0"/>
              </a:rPr>
              <a:t> e </a:t>
            </a:r>
            <a:r>
              <a:rPr lang="en-US" sz="1400" dirty="0" err="1" smtClean="0">
                <a:latin typeface="Times New Roman" pitchFamily="18" charset="0"/>
              </a:rPr>
              <a:t>kësaj</a:t>
            </a:r>
            <a:r>
              <a:rPr lang="en-US" sz="1400" dirty="0" smtClean="0">
                <a:latin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</a:rPr>
              <a:t>dukurie</a:t>
            </a:r>
            <a:r>
              <a:rPr lang="en-US" sz="1400" dirty="0" smtClean="0">
                <a:latin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</a:rPr>
              <a:t>është</a:t>
            </a:r>
            <a:r>
              <a:rPr lang="en-US" sz="1400" dirty="0" smtClean="0">
                <a:latin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</a:rPr>
              <a:t>rritja</a:t>
            </a:r>
            <a:r>
              <a:rPr lang="en-US" sz="1400" dirty="0" smtClean="0">
                <a:latin typeface="Times New Roman" pitchFamily="18" charset="0"/>
              </a:rPr>
              <a:t> e </a:t>
            </a:r>
            <a:r>
              <a:rPr lang="en-US" sz="1400" dirty="0" err="1" smtClean="0">
                <a:latin typeface="Times New Roman" pitchFamily="18" charset="0"/>
              </a:rPr>
              <a:t>vëllimit</a:t>
            </a:r>
            <a:r>
              <a:rPr lang="en-US" sz="1400" dirty="0" smtClean="0">
                <a:latin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</a:rPr>
              <a:t>të</a:t>
            </a:r>
            <a:r>
              <a:rPr lang="en-US" sz="1400" dirty="0" smtClean="0">
                <a:latin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</a:rPr>
              <a:t>atomit</a:t>
            </a:r>
            <a:r>
              <a:rPr lang="en-US" sz="1400" dirty="0" smtClean="0">
                <a:latin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</a:rPr>
              <a:t>nga</a:t>
            </a:r>
            <a:r>
              <a:rPr lang="en-US" sz="1400" dirty="0" smtClean="0">
                <a:latin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</a:rPr>
              <a:t>lartë</a:t>
            </a:r>
            <a:r>
              <a:rPr lang="en-US" sz="1400" dirty="0" smtClean="0">
                <a:latin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</a:rPr>
              <a:t>poshtë</a:t>
            </a:r>
            <a:r>
              <a:rPr lang="en-US" sz="1400" dirty="0" smtClean="0">
                <a:latin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</a:rPr>
              <a:t>grupit</a:t>
            </a:r>
            <a:r>
              <a:rPr lang="en-US" sz="1400" dirty="0" smtClean="0">
                <a:latin typeface="Times New Roman" pitchFamily="18" charset="0"/>
              </a:rPr>
              <a:t>.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451934"/>
              </p:ext>
            </p:extLst>
          </p:nvPr>
        </p:nvGraphicFramePr>
        <p:xfrm>
          <a:off x="228600" y="3685334"/>
          <a:ext cx="8763000" cy="21820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0500"/>
                <a:gridCol w="1460500"/>
                <a:gridCol w="1460500"/>
                <a:gridCol w="1460500"/>
                <a:gridCol w="1460500"/>
                <a:gridCol w="1460500"/>
              </a:tblGrid>
              <a:tr h="53614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Simboli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i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elementit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Radiusi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kovalent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Radiusi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i Van der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Vaals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-it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Radiusi jonik X</a:t>
                      </a:r>
                      <a:r>
                        <a:rPr kumimoji="0" lang="en-US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2-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Temp e shkrirjes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Temp e vlimit</a:t>
                      </a:r>
                    </a:p>
                  </a:txBody>
                  <a:tcPr horzOverflow="overflow"/>
                </a:tc>
              </a:tr>
              <a:tr h="211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nm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nm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nm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°C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°C</a:t>
                      </a:r>
                    </a:p>
                  </a:txBody>
                  <a:tcPr horzOverflow="overflow"/>
                </a:tc>
              </a:tr>
              <a:tr h="2112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0.066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0.14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0.14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-218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-183</a:t>
                      </a:r>
                    </a:p>
                  </a:txBody>
                  <a:tcPr horzOverflow="overflow"/>
                </a:tc>
              </a:tr>
              <a:tr h="2112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0.104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0.185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0.184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119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444.7</a:t>
                      </a:r>
                    </a:p>
                  </a:txBody>
                  <a:tcPr horzOverflow="overflow"/>
                </a:tc>
              </a:tr>
              <a:tr h="2112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Se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0.117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0.20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0.191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217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685</a:t>
                      </a:r>
                    </a:p>
                  </a:txBody>
                  <a:tcPr horzOverflow="overflow"/>
                </a:tc>
              </a:tr>
              <a:tr h="2112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Te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0.137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0.22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0.211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450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990</a:t>
                      </a:r>
                    </a:p>
                  </a:txBody>
                  <a:tcPr horzOverflow="overflow"/>
                </a:tc>
              </a:tr>
              <a:tr h="2112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Po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0.153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254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962</a:t>
                      </a: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12" name="Rounded Rectangle 11"/>
          <p:cNvSpPr/>
          <p:nvPr/>
        </p:nvSpPr>
        <p:spPr>
          <a:xfrm>
            <a:off x="152400" y="6019800"/>
            <a:ext cx="7848600" cy="685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Siç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shihet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atomi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oksigjenit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shkak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radiusit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shumë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vogël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tij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mund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presim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formimin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dy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lidhjeve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76200"/>
            <a:ext cx="8763000" cy="6553200"/>
          </a:xfrm>
          <a:ln>
            <a:solidFill>
              <a:srgbClr val="EEECE1"/>
            </a:solidFill>
          </a:ln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1600" dirty="0" err="1" smtClean="0">
                <a:latin typeface="Times New Roman" pitchFamily="18" charset="0"/>
              </a:rPr>
              <a:t>Atomi</a:t>
            </a:r>
            <a:r>
              <a:rPr lang="en-US" sz="1600" dirty="0" smtClean="0">
                <a:latin typeface="Times New Roman" pitchFamily="18" charset="0"/>
              </a:rPr>
              <a:t> i </a:t>
            </a:r>
            <a:r>
              <a:rPr lang="en-US" sz="1600" dirty="0" err="1" smtClean="0">
                <a:latin typeface="Times New Roman" pitchFamily="18" charset="0"/>
              </a:rPr>
              <a:t>elementit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dytë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këtij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grupi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S</a:t>
            </a:r>
            <a:r>
              <a:rPr lang="en-US" sz="1600" dirty="0" smtClean="0">
                <a:latin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</a:rPr>
              <a:t>për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shkak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radiusit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madh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</a:rPr>
              <a:t> temp </a:t>
            </a:r>
            <a:r>
              <a:rPr lang="en-US" sz="1600" dirty="0" err="1" smtClean="0">
                <a:latin typeface="Times New Roman" pitchFamily="18" charset="0"/>
              </a:rPr>
              <a:t>normale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nuk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mund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formoj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lidhje</a:t>
            </a:r>
            <a:r>
              <a:rPr lang="en-US" sz="1600" dirty="0" smtClean="0">
                <a:latin typeface="Times New Roman" pitchFamily="18" charset="0"/>
              </a:rPr>
              <a:t>  as </a:t>
            </a:r>
            <a:r>
              <a:rPr lang="en-US" sz="1600" dirty="0" err="1" smtClean="0">
                <a:latin typeface="Times New Roman" pitchFamily="18" charset="0"/>
              </a:rPr>
              <a:t>molekul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dyatomike</a:t>
            </a:r>
            <a:r>
              <a:rPr lang="en-US" sz="1600" dirty="0" smtClean="0">
                <a:latin typeface="Times New Roman" pitchFamily="18" charset="0"/>
              </a:rPr>
              <a:t>.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</a:rPr>
              <a:t>Por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atomet</a:t>
            </a:r>
            <a:r>
              <a:rPr lang="en-US" sz="1600" dirty="0" smtClean="0">
                <a:latin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</a:rPr>
              <a:t>elementeve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tjera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kuadër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grupit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si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rezultat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gjithnjë</a:t>
            </a:r>
            <a:r>
              <a:rPr lang="en-US" sz="1600" dirty="0" smtClean="0">
                <a:latin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</a:rPr>
              <a:t> i </a:t>
            </a:r>
            <a:r>
              <a:rPr lang="en-US" sz="1600" dirty="0" err="1" smtClean="0">
                <a:latin typeface="Times New Roman" pitchFamily="18" charset="0"/>
              </a:rPr>
              <a:t>madh</a:t>
            </a:r>
            <a:r>
              <a:rPr lang="en-US" sz="1600" dirty="0" smtClean="0">
                <a:latin typeface="Times New Roman" pitchFamily="18" charset="0"/>
              </a:rPr>
              <a:t> i </a:t>
            </a:r>
            <a:r>
              <a:rPr lang="en-US" sz="1600" dirty="0" err="1" smtClean="0">
                <a:latin typeface="Times New Roman" pitchFamily="18" charset="0"/>
              </a:rPr>
              <a:t>radiusit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tyre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nuk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mund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formojnë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molekula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dyatomike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</a:rPr>
              <a:t> temp </a:t>
            </a:r>
            <a:r>
              <a:rPr lang="en-US" sz="1600" dirty="0" err="1" smtClean="0">
                <a:latin typeface="Times New Roman" pitchFamily="18" charset="0"/>
              </a:rPr>
              <a:t>normale</a:t>
            </a:r>
            <a:r>
              <a:rPr lang="en-US" sz="1600" dirty="0" smtClean="0">
                <a:latin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</a:rPr>
              <a:t>Cilat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mundësit</a:t>
            </a:r>
            <a:r>
              <a:rPr lang="en-US" sz="2000" b="1" dirty="0" smtClean="0">
                <a:latin typeface="Times New Roman" pitchFamily="18" charset="0"/>
              </a:rPr>
              <a:t> (</a:t>
            </a:r>
            <a:r>
              <a:rPr lang="en-US" sz="2000" b="1" dirty="0" err="1" smtClean="0">
                <a:latin typeface="Times New Roman" pitchFamily="18" charset="0"/>
              </a:rPr>
              <a:t>përveç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oksigjenit</a:t>
            </a:r>
            <a:r>
              <a:rPr lang="en-US" sz="2000" b="1" dirty="0" smtClean="0">
                <a:latin typeface="Times New Roman" pitchFamily="18" charset="0"/>
              </a:rPr>
              <a:t>),</a:t>
            </a:r>
            <a:r>
              <a:rPr lang="en-US" sz="2000" b="1" dirty="0" err="1" smtClean="0">
                <a:latin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formimin</a:t>
            </a:r>
            <a:r>
              <a:rPr lang="en-US" sz="2000" b="1" dirty="0" smtClean="0">
                <a:latin typeface="Times New Roman" pitchFamily="18" charset="0"/>
              </a:rPr>
              <a:t>  e </a:t>
            </a:r>
            <a:r>
              <a:rPr lang="en-US" sz="2000" b="1" dirty="0" err="1" smtClean="0">
                <a:latin typeface="Times New Roman" pitchFamily="18" charset="0"/>
              </a:rPr>
              <a:t>molekulës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gjendje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elementare</a:t>
            </a:r>
            <a:r>
              <a:rPr lang="en-US" sz="2000" b="1" dirty="0" smtClean="0">
                <a:latin typeface="Times New Roman" pitchFamily="18" charset="0"/>
              </a:rPr>
              <a:t>:</a:t>
            </a:r>
          </a:p>
          <a:p>
            <a:pPr algn="just"/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</a:rPr>
              <a:t>                                                                                     S            </a:t>
            </a:r>
            <a:r>
              <a:rPr lang="en-US" sz="2000" b="1" dirty="0" err="1" smtClean="0">
                <a:latin typeface="Times New Roman" pitchFamily="18" charset="0"/>
              </a:rPr>
              <a:t>S</a:t>
            </a:r>
            <a:endParaRPr lang="en-US" sz="2000" b="1" dirty="0" smtClean="0">
              <a:latin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</a:rPr>
              <a:t>                                                                                      S            </a:t>
            </a:r>
            <a:r>
              <a:rPr lang="en-US" sz="2000" b="1" dirty="0" err="1" smtClean="0">
                <a:latin typeface="Times New Roman" pitchFamily="18" charset="0"/>
              </a:rPr>
              <a:t>S</a:t>
            </a:r>
            <a:endParaRPr lang="en-US" sz="2000" b="1" dirty="0" smtClean="0">
              <a:latin typeface="Times New Roman" pitchFamily="18" charset="0"/>
            </a:endParaRPr>
          </a:p>
          <a:p>
            <a:pPr algn="just">
              <a:buNone/>
            </a:pPr>
            <a:r>
              <a:rPr lang="en-US" sz="1400" dirty="0" smtClean="0">
                <a:latin typeface="Times New Roman" pitchFamily="18" charset="0"/>
              </a:rPr>
              <a:t>Forma e </a:t>
            </a:r>
            <a:r>
              <a:rPr lang="en-US" sz="1400" dirty="0" err="1" smtClean="0">
                <a:latin typeface="Times New Roman" pitchFamily="18" charset="0"/>
              </a:rPr>
              <a:t>këtill</a:t>
            </a:r>
            <a:r>
              <a:rPr lang="en-US" sz="1400" dirty="0" smtClean="0">
                <a:latin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</a:rPr>
              <a:t>njihet</a:t>
            </a:r>
            <a:r>
              <a:rPr lang="en-US" sz="1400" dirty="0" smtClean="0">
                <a:latin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</a:rPr>
              <a:t>në</a:t>
            </a:r>
            <a:r>
              <a:rPr lang="en-US" sz="1400" dirty="0" smtClean="0">
                <a:latin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</a:rPr>
              <a:t>raste</a:t>
            </a:r>
            <a:r>
              <a:rPr lang="en-US" sz="1400" dirty="0" smtClean="0">
                <a:latin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</a:rPr>
              <a:t>të</a:t>
            </a:r>
            <a:r>
              <a:rPr lang="en-US" sz="1400" dirty="0" smtClean="0">
                <a:latin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</a:rPr>
              <a:t>caktuara</a:t>
            </a:r>
            <a:r>
              <a:rPr lang="en-US" sz="1400" dirty="0" smtClean="0">
                <a:latin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</a:rPr>
              <a:t>vetëm</a:t>
            </a:r>
            <a:r>
              <a:rPr lang="en-US" sz="1400" dirty="0" smtClean="0">
                <a:latin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</a:rPr>
              <a:t>te</a:t>
            </a:r>
            <a:r>
              <a:rPr lang="en-US" sz="1400" dirty="0" smtClean="0">
                <a:latin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</a:rPr>
              <a:t>sulfuri</a:t>
            </a:r>
            <a:r>
              <a:rPr lang="en-US" sz="1400" b="1" dirty="0" smtClean="0">
                <a:latin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</a:rPr>
              <a:t>dhe</a:t>
            </a:r>
            <a:r>
              <a:rPr lang="en-US" sz="1400" b="1" dirty="0" smtClean="0">
                <a:latin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</a:rPr>
              <a:t>seleni</a:t>
            </a:r>
            <a:endParaRPr lang="en-US" sz="1400" b="1" dirty="0" smtClean="0">
              <a:latin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2400" y="1905000"/>
            <a:ext cx="4724400" cy="609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A)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Per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shkak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pozitës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pingule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orbitaleve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  p ,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mundur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struktura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molekules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rrafsh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përbërë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nga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4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atome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(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psh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.S)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210300" y="1929245"/>
            <a:ext cx="6858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4876800" y="2209800"/>
            <a:ext cx="10668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80109" y="3146191"/>
            <a:ext cx="47244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B)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Nëse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orbitalet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p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nuk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janë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pingul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rrafsh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por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hapsirë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mundur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formimi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molekulës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unazore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prej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tetë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atomesh</a:t>
            </a:r>
            <a:endParaRPr lang="en-US" sz="1200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11" name="Picture 10" descr="Image result for SULPHUR MOLECULE STRUCTUR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4100" y="2819400"/>
            <a:ext cx="2743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Image result for SULPHUR MOLECULE STRUCTUR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" y="4287982"/>
            <a:ext cx="3267075" cy="1330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Image result for SULPHUR MOLECULE STRUCTUR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0636" y="4150303"/>
            <a:ext cx="27432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76200" y="5567273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  <a:latin typeface="Times New Roman" pitchFamily="18" charset="0"/>
              </a:rPr>
              <a:t>C) </a:t>
            </a:r>
            <a:r>
              <a:rPr lang="en-US" sz="1400" b="1" dirty="0" err="1">
                <a:latin typeface="Times New Roman" pitchFamily="18" charset="0"/>
              </a:rPr>
              <a:t>është</a:t>
            </a:r>
            <a:r>
              <a:rPr lang="en-US" sz="1400" b="1" dirty="0">
                <a:latin typeface="Times New Roman" pitchFamily="18" charset="0"/>
              </a:rPr>
              <a:t> e </a:t>
            </a:r>
            <a:r>
              <a:rPr lang="en-US" sz="1400" b="1" dirty="0" err="1">
                <a:latin typeface="Times New Roman" pitchFamily="18" charset="0"/>
              </a:rPr>
              <a:t>mundur</a:t>
            </a:r>
            <a:r>
              <a:rPr lang="en-US" sz="1400" b="1" dirty="0">
                <a:latin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</a:rPr>
              <a:t>lidhja</a:t>
            </a:r>
            <a:r>
              <a:rPr lang="en-US" sz="1400" b="1" dirty="0">
                <a:latin typeface="Times New Roman" pitchFamily="18" charset="0"/>
              </a:rPr>
              <a:t> e </a:t>
            </a:r>
            <a:r>
              <a:rPr lang="en-US" sz="1400" b="1" dirty="0" err="1">
                <a:latin typeface="Times New Roman" pitchFamily="18" charset="0"/>
              </a:rPr>
              <a:t>atomeve</a:t>
            </a:r>
            <a:r>
              <a:rPr lang="en-US" sz="1400" b="1" dirty="0">
                <a:latin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</a:rPr>
              <a:t>të</a:t>
            </a:r>
            <a:r>
              <a:rPr lang="en-US" sz="1400" b="1" dirty="0">
                <a:latin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</a:rPr>
              <a:t>sulfurit</a:t>
            </a:r>
            <a:r>
              <a:rPr lang="en-US" sz="1400" b="1" dirty="0">
                <a:latin typeface="Times New Roman" pitchFamily="18" charset="0"/>
              </a:rPr>
              <a:t> ,</a:t>
            </a:r>
            <a:r>
              <a:rPr lang="en-US" sz="1400" b="1" dirty="0" err="1">
                <a:latin typeface="Times New Roman" pitchFamily="18" charset="0"/>
              </a:rPr>
              <a:t>selenit</a:t>
            </a:r>
            <a:r>
              <a:rPr lang="en-US" sz="1400" b="1" dirty="0">
                <a:latin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</a:rPr>
              <a:t>dhe</a:t>
            </a:r>
            <a:r>
              <a:rPr lang="en-US" sz="1400" b="1" dirty="0">
                <a:latin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</a:rPr>
              <a:t>telurit</a:t>
            </a:r>
            <a:r>
              <a:rPr lang="en-US" sz="1400" b="1" dirty="0">
                <a:latin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</a:rPr>
              <a:t>në</a:t>
            </a:r>
            <a:r>
              <a:rPr lang="en-US" sz="1400" b="1" dirty="0">
                <a:latin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</a:rPr>
              <a:t>molekula</a:t>
            </a:r>
            <a:r>
              <a:rPr lang="en-US" sz="1400" b="1" dirty="0">
                <a:latin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</a:rPr>
              <a:t>zingjirore</a:t>
            </a:r>
            <a:r>
              <a:rPr lang="en-US" sz="1400" b="1" dirty="0">
                <a:latin typeface="Times New Roman" pitchFamily="18" charset="0"/>
              </a:rPr>
              <a:t> me </a:t>
            </a:r>
            <a:r>
              <a:rPr lang="en-US" sz="1400" b="1" dirty="0" err="1">
                <a:latin typeface="Times New Roman" pitchFamily="18" charset="0"/>
              </a:rPr>
              <a:t>numër</a:t>
            </a:r>
            <a:r>
              <a:rPr lang="en-US" sz="1400" b="1" dirty="0">
                <a:latin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</a:rPr>
              <a:t>të</a:t>
            </a:r>
            <a:r>
              <a:rPr lang="en-US" sz="1400" b="1" dirty="0">
                <a:latin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</a:rPr>
              <a:t>pacaktuar</a:t>
            </a:r>
            <a:r>
              <a:rPr lang="en-US" sz="1400" b="1" dirty="0">
                <a:latin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</a:rPr>
              <a:t>të</a:t>
            </a:r>
            <a:r>
              <a:rPr lang="en-US" sz="1400" b="1" dirty="0">
                <a:latin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</a:rPr>
              <a:t>atomeve</a:t>
            </a:r>
            <a:endParaRPr lang="en-US" sz="1400" b="1" dirty="0">
              <a:latin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0236" y="6028096"/>
            <a:ext cx="594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/>
              <a:t>s                    s                   s                  s-                  s -----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1676400" y="5943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0607053"/>
              </p:ext>
            </p:extLst>
          </p:nvPr>
        </p:nvGraphicFramePr>
        <p:xfrm>
          <a:off x="21940" y="13855"/>
          <a:ext cx="7467600" cy="24591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450"/>
                <a:gridCol w="933450"/>
                <a:gridCol w="933450"/>
                <a:gridCol w="933450"/>
                <a:gridCol w="933450"/>
                <a:gridCol w="933450"/>
                <a:gridCol w="933450"/>
                <a:gridCol w="933450"/>
              </a:tblGrid>
              <a:tr h="206045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Simbol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elementit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Energjia e jonizimit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Koefic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 elektronegativitetit   </a:t>
                      </a:r>
                    </a:p>
                  </a:txBody>
                  <a:tcPr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Potenc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Redoks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→H</a:t>
                      </a:r>
                      <a:r>
                        <a:rPr kumimoji="0" lang="en-US" sz="1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horzOverflow="overflow"/>
                </a:tc>
              </a:tr>
              <a:tr h="5388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eV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60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II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III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IV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</a:t>
                      </a:r>
                    </a:p>
                  </a:txBody>
                  <a:tcPr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</a:t>
                      </a:r>
                    </a:p>
                  </a:txBody>
                  <a:tcPr horzOverflow="overflow"/>
                </a:tc>
              </a:tr>
              <a:tr h="2060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13.62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35.1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54.9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77.4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113.8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3.5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+1.23</a:t>
                      </a:r>
                    </a:p>
                  </a:txBody>
                  <a:tcPr horzOverflow="overflow"/>
                </a:tc>
              </a:tr>
              <a:tr h="2060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10.36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23.3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34.8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47.3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72.7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2.5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+0.14</a:t>
                      </a:r>
                    </a:p>
                  </a:txBody>
                  <a:tcPr horzOverflow="overflow"/>
                </a:tc>
              </a:tr>
              <a:tr h="2060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Se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9.57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21.2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30.8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42.9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68.3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2.4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-0.11</a:t>
                      </a:r>
                    </a:p>
                  </a:txBody>
                  <a:tcPr horzOverflow="overflow"/>
                </a:tc>
              </a:tr>
              <a:tr h="2060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Te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9.01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18.6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28.0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37.4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58.7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2.1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-0.74</a:t>
                      </a:r>
                    </a:p>
                  </a:txBody>
                  <a:tcPr horzOverflow="overflow"/>
                </a:tc>
              </a:tr>
              <a:tr h="2060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Po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8.48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&gt;-1.0</a:t>
                      </a: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52400" y="2590800"/>
            <a:ext cx="693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err="1">
                <a:latin typeface="Times New Roman" pitchFamily="18" charset="0"/>
              </a:rPr>
              <a:t>Pasqyra</a:t>
            </a:r>
            <a:r>
              <a:rPr lang="en-US" b="1" dirty="0">
                <a:latin typeface="Times New Roman" pitchFamily="18" charset="0"/>
              </a:rPr>
              <a:t> e </a:t>
            </a:r>
            <a:r>
              <a:rPr lang="en-US" b="1" dirty="0" err="1">
                <a:latin typeface="Times New Roman" pitchFamily="18" charset="0"/>
              </a:rPr>
              <a:t>komponimeve</a:t>
            </a:r>
            <a:r>
              <a:rPr lang="en-US" b="1" dirty="0">
                <a:latin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</a:rPr>
              <a:t>të</a:t>
            </a:r>
            <a:r>
              <a:rPr lang="en-US" b="1" dirty="0">
                <a:latin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</a:rPr>
              <a:t>elementeve</a:t>
            </a:r>
            <a:r>
              <a:rPr lang="en-US" b="1" dirty="0">
                <a:latin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</a:rPr>
              <a:t>kalkogjne</a:t>
            </a:r>
            <a:endParaRPr lang="en-US" b="1" dirty="0">
              <a:latin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55864" y="2972893"/>
            <a:ext cx="4339936" cy="9906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Elementet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kalkogjene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gjashtë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elektrone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nivelin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fundit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energjetik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,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përveç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oksigjenit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formojnë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komponime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shkall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maksimale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oksidimit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+6 .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shkalla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minimale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oksidimit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-2.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648200" y="2972893"/>
            <a:ext cx="4114800" cy="990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Komponimet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stabile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kanë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shkallë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oksidimit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-2.+2,+4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+6.</a:t>
            </a:r>
          </a:p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shkak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koeficientit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lartë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elektronegativitetit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oksigjeni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dallohet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prej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elemeneteve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kalkogjene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arsye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se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nuk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formon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komponime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shkall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pozitive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oksidimit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2008" y="3949638"/>
            <a:ext cx="88495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 err="1" smtClean="0">
                <a:latin typeface="Times New Roman" pitchFamily="18" charset="0"/>
              </a:rPr>
              <a:t>Komponimet</a:t>
            </a:r>
            <a:r>
              <a:rPr lang="en-US" sz="1400" b="1" dirty="0" smtClean="0">
                <a:latin typeface="Times New Roman" pitchFamily="18" charset="0"/>
              </a:rPr>
              <a:t> me </a:t>
            </a:r>
            <a:r>
              <a:rPr lang="en-US" sz="1400" b="1" dirty="0" err="1" smtClean="0">
                <a:latin typeface="Times New Roman" pitchFamily="18" charset="0"/>
              </a:rPr>
              <a:t>shkallë</a:t>
            </a:r>
            <a:r>
              <a:rPr lang="en-US" sz="1400" b="1" dirty="0" smtClean="0">
                <a:latin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</a:rPr>
              <a:t>oksidimi</a:t>
            </a:r>
            <a:r>
              <a:rPr lang="en-US" sz="1400" b="1" dirty="0" smtClean="0">
                <a:latin typeface="Times New Roman" pitchFamily="18" charset="0"/>
              </a:rPr>
              <a:t> -2</a:t>
            </a:r>
          </a:p>
          <a:p>
            <a:pPr algn="just">
              <a:buNone/>
            </a:pPr>
            <a:r>
              <a:rPr lang="en-US" sz="1000" dirty="0" err="1" smtClean="0">
                <a:latin typeface="Times New Roman" pitchFamily="18" charset="0"/>
              </a:rPr>
              <a:t>Këtë</a:t>
            </a:r>
            <a:r>
              <a:rPr lang="en-US" sz="1000" dirty="0" smtClean="0">
                <a:latin typeface="Times New Roman" pitchFamily="18" charset="0"/>
              </a:rPr>
              <a:t> </a:t>
            </a:r>
            <a:r>
              <a:rPr lang="en-US" sz="1000" dirty="0" err="1" smtClean="0">
                <a:latin typeface="Times New Roman" pitchFamily="18" charset="0"/>
              </a:rPr>
              <a:t>shkall</a:t>
            </a:r>
            <a:r>
              <a:rPr lang="en-US" sz="1000" dirty="0" smtClean="0">
                <a:latin typeface="Times New Roman" pitchFamily="18" charset="0"/>
              </a:rPr>
              <a:t> </a:t>
            </a:r>
            <a:r>
              <a:rPr lang="en-US" sz="1000" dirty="0" err="1" smtClean="0">
                <a:latin typeface="Times New Roman" pitchFamily="18" charset="0"/>
              </a:rPr>
              <a:t>të</a:t>
            </a:r>
            <a:r>
              <a:rPr lang="en-US" sz="1000" dirty="0" smtClean="0">
                <a:latin typeface="Times New Roman" pitchFamily="18" charset="0"/>
              </a:rPr>
              <a:t> </a:t>
            </a:r>
            <a:r>
              <a:rPr lang="en-US" sz="1000" dirty="0" err="1" smtClean="0">
                <a:latin typeface="Times New Roman" pitchFamily="18" charset="0"/>
              </a:rPr>
              <a:t>oksidimit</a:t>
            </a:r>
            <a:r>
              <a:rPr lang="en-US" sz="1000" dirty="0" smtClean="0">
                <a:latin typeface="Times New Roman" pitchFamily="18" charset="0"/>
              </a:rPr>
              <a:t> </a:t>
            </a:r>
            <a:r>
              <a:rPr lang="en-US" sz="1000" dirty="0" err="1" smtClean="0">
                <a:latin typeface="Times New Roman" pitchFamily="18" charset="0"/>
              </a:rPr>
              <a:t>elementet</a:t>
            </a:r>
            <a:r>
              <a:rPr lang="en-US" sz="1000" dirty="0" smtClean="0">
                <a:latin typeface="Times New Roman" pitchFamily="18" charset="0"/>
              </a:rPr>
              <a:t> </a:t>
            </a:r>
            <a:r>
              <a:rPr lang="en-US" sz="1000" dirty="0" err="1" smtClean="0">
                <a:latin typeface="Times New Roman" pitchFamily="18" charset="0"/>
              </a:rPr>
              <a:t>kalkogjene</a:t>
            </a:r>
            <a:r>
              <a:rPr lang="en-US" sz="1000" dirty="0" smtClean="0">
                <a:latin typeface="Times New Roman" pitchFamily="18" charset="0"/>
              </a:rPr>
              <a:t> e </a:t>
            </a:r>
            <a:r>
              <a:rPr lang="en-US" sz="1000" dirty="0" err="1" smtClean="0">
                <a:latin typeface="Times New Roman" pitchFamily="18" charset="0"/>
              </a:rPr>
              <a:t>kanë</a:t>
            </a:r>
            <a:r>
              <a:rPr lang="en-US" sz="1000" dirty="0" smtClean="0">
                <a:latin typeface="Times New Roman" pitchFamily="18" charset="0"/>
              </a:rPr>
              <a:t> </a:t>
            </a:r>
            <a:r>
              <a:rPr lang="en-US" sz="1000" dirty="0" err="1" smtClean="0">
                <a:latin typeface="Times New Roman" pitchFamily="18" charset="0"/>
              </a:rPr>
              <a:t>në</a:t>
            </a:r>
            <a:r>
              <a:rPr lang="en-US" sz="1000" dirty="0" smtClean="0">
                <a:latin typeface="Times New Roman" pitchFamily="18" charset="0"/>
              </a:rPr>
              <a:t> </a:t>
            </a:r>
            <a:r>
              <a:rPr lang="en-US" sz="1000" dirty="0" err="1" smtClean="0">
                <a:latin typeface="Times New Roman" pitchFamily="18" charset="0"/>
              </a:rPr>
              <a:t>komp</a:t>
            </a:r>
            <a:r>
              <a:rPr lang="en-US" sz="1000" dirty="0" smtClean="0">
                <a:latin typeface="Times New Roman" pitchFamily="18" charset="0"/>
              </a:rPr>
              <a:t> me </a:t>
            </a:r>
            <a:r>
              <a:rPr lang="en-US" sz="1000" dirty="0" err="1" smtClean="0">
                <a:latin typeface="Times New Roman" pitchFamily="18" charset="0"/>
              </a:rPr>
              <a:t>elementet</a:t>
            </a:r>
            <a:r>
              <a:rPr lang="en-US" sz="1000" dirty="0" smtClean="0">
                <a:latin typeface="Times New Roman" pitchFamily="18" charset="0"/>
              </a:rPr>
              <a:t> me </a:t>
            </a:r>
            <a:r>
              <a:rPr lang="en-US" sz="1000" dirty="0" err="1" smtClean="0">
                <a:latin typeface="Times New Roman" pitchFamily="18" charset="0"/>
              </a:rPr>
              <a:t>elektronegativitet</a:t>
            </a:r>
            <a:r>
              <a:rPr lang="en-US" sz="1000" dirty="0" smtClean="0">
                <a:latin typeface="Times New Roman" pitchFamily="18" charset="0"/>
              </a:rPr>
              <a:t> </a:t>
            </a:r>
            <a:r>
              <a:rPr lang="en-US" sz="1000" dirty="0" err="1" smtClean="0">
                <a:latin typeface="Times New Roman" pitchFamily="18" charset="0"/>
              </a:rPr>
              <a:t>më</a:t>
            </a:r>
            <a:r>
              <a:rPr lang="en-US" sz="1000" dirty="0" smtClean="0">
                <a:latin typeface="Times New Roman" pitchFamily="18" charset="0"/>
              </a:rPr>
              <a:t> </a:t>
            </a:r>
            <a:r>
              <a:rPr lang="en-US" sz="1000" dirty="0" err="1" smtClean="0">
                <a:latin typeface="Times New Roman" pitchFamily="18" charset="0"/>
              </a:rPr>
              <a:t>të</a:t>
            </a:r>
            <a:r>
              <a:rPr lang="en-US" sz="1000" dirty="0" smtClean="0">
                <a:latin typeface="Times New Roman" pitchFamily="18" charset="0"/>
              </a:rPr>
              <a:t> </a:t>
            </a:r>
            <a:r>
              <a:rPr lang="en-US" sz="1000" dirty="0" err="1" smtClean="0">
                <a:latin typeface="Times New Roman" pitchFamily="18" charset="0"/>
              </a:rPr>
              <a:t>vogël</a:t>
            </a:r>
            <a:r>
              <a:rPr lang="en-US" sz="1000" dirty="0" smtClean="0">
                <a:latin typeface="Times New Roman" pitchFamily="18" charset="0"/>
              </a:rPr>
              <a:t>.</a:t>
            </a:r>
          </a:p>
          <a:p>
            <a:pPr algn="just">
              <a:buNone/>
            </a:pPr>
            <a:endParaRPr lang="en-US" sz="1000" dirty="0" smtClean="0">
              <a:latin typeface="Times New Roman" pitchFamily="18" charset="0"/>
            </a:endParaRPr>
          </a:p>
          <a:p>
            <a:pPr algn="just"/>
            <a:r>
              <a:rPr lang="en-US" sz="1000" b="1" dirty="0" err="1" smtClean="0">
                <a:latin typeface="Times New Roman" pitchFamily="18" charset="0"/>
              </a:rPr>
              <a:t>Më</a:t>
            </a:r>
            <a:r>
              <a:rPr lang="en-US" sz="1000" b="1" dirty="0" smtClean="0">
                <a:latin typeface="Times New Roman" pitchFamily="18" charset="0"/>
              </a:rPr>
              <a:t> </a:t>
            </a:r>
            <a:r>
              <a:rPr lang="en-US" sz="1000" b="1" dirty="0" err="1" smtClean="0">
                <a:latin typeface="Times New Roman" pitchFamily="18" charset="0"/>
              </a:rPr>
              <a:t>të</a:t>
            </a:r>
            <a:r>
              <a:rPr lang="en-US" sz="1000" b="1" dirty="0" smtClean="0">
                <a:latin typeface="Times New Roman" pitchFamily="18" charset="0"/>
              </a:rPr>
              <a:t> </a:t>
            </a:r>
            <a:r>
              <a:rPr lang="en-US" sz="1000" b="1" dirty="0" err="1" smtClean="0">
                <a:latin typeface="Times New Roman" pitchFamily="18" charset="0"/>
              </a:rPr>
              <a:t>rëndësishme</a:t>
            </a:r>
            <a:r>
              <a:rPr lang="en-US" sz="1000" b="1" dirty="0" smtClean="0">
                <a:latin typeface="Times New Roman" pitchFamily="18" charset="0"/>
              </a:rPr>
              <a:t> </a:t>
            </a:r>
            <a:r>
              <a:rPr lang="en-US" sz="1000" b="1" dirty="0" err="1" smtClean="0">
                <a:latin typeface="Times New Roman" pitchFamily="18" charset="0"/>
              </a:rPr>
              <a:t>janë</a:t>
            </a:r>
            <a:r>
              <a:rPr lang="en-US" sz="1000" b="1" dirty="0" smtClean="0">
                <a:latin typeface="Times New Roman" pitchFamily="18" charset="0"/>
              </a:rPr>
              <a:t> :</a:t>
            </a:r>
          </a:p>
          <a:p>
            <a:pPr algn="just"/>
            <a:r>
              <a:rPr lang="en-US" sz="1000" b="1" dirty="0" smtClean="0">
                <a:latin typeface="Times New Roman" pitchFamily="18" charset="0"/>
              </a:rPr>
              <a:t>H</a:t>
            </a:r>
            <a:r>
              <a:rPr lang="en-US" sz="1000" b="1" baseline="-25000" dirty="0" smtClean="0">
                <a:latin typeface="Times New Roman" pitchFamily="18" charset="0"/>
              </a:rPr>
              <a:t>2</a:t>
            </a:r>
            <a:r>
              <a:rPr lang="en-US" sz="1000" b="1" dirty="0" smtClean="0">
                <a:latin typeface="Times New Roman" pitchFamily="18" charset="0"/>
              </a:rPr>
              <a:t>O, H</a:t>
            </a:r>
            <a:r>
              <a:rPr lang="en-US" sz="1000" b="1" baseline="-25000" dirty="0" smtClean="0">
                <a:latin typeface="Times New Roman" pitchFamily="18" charset="0"/>
              </a:rPr>
              <a:t>2</a:t>
            </a:r>
            <a:r>
              <a:rPr lang="en-US" sz="1000" b="1" dirty="0" smtClean="0">
                <a:latin typeface="Times New Roman" pitchFamily="18" charset="0"/>
              </a:rPr>
              <a:t>S, H</a:t>
            </a:r>
            <a:r>
              <a:rPr lang="en-US" sz="1000" b="1" baseline="-25000" dirty="0" smtClean="0">
                <a:latin typeface="Times New Roman" pitchFamily="18" charset="0"/>
              </a:rPr>
              <a:t>2</a:t>
            </a:r>
            <a:r>
              <a:rPr lang="en-US" sz="1000" b="1" dirty="0" smtClean="0">
                <a:latin typeface="Times New Roman" pitchFamily="18" charset="0"/>
              </a:rPr>
              <a:t>Se </a:t>
            </a:r>
            <a:r>
              <a:rPr lang="en-US" sz="1000" b="1" dirty="0" err="1" smtClean="0">
                <a:latin typeface="Times New Roman" pitchFamily="18" charset="0"/>
              </a:rPr>
              <a:t>dhe</a:t>
            </a:r>
            <a:r>
              <a:rPr lang="en-US" sz="1000" b="1" dirty="0" smtClean="0">
                <a:latin typeface="Times New Roman" pitchFamily="18" charset="0"/>
              </a:rPr>
              <a:t> H</a:t>
            </a:r>
            <a:r>
              <a:rPr lang="en-US" sz="1000" b="1" baseline="-25000" dirty="0" smtClean="0">
                <a:latin typeface="Times New Roman" pitchFamily="18" charset="0"/>
              </a:rPr>
              <a:t>2</a:t>
            </a:r>
            <a:r>
              <a:rPr lang="en-US" sz="1000" b="1" dirty="0" smtClean="0">
                <a:latin typeface="Times New Roman" pitchFamily="18" charset="0"/>
              </a:rPr>
              <a:t>Te, </a:t>
            </a:r>
            <a:r>
              <a:rPr lang="en-US" sz="1000" b="1" dirty="0" err="1" smtClean="0">
                <a:latin typeface="Times New Roman" pitchFamily="18" charset="0"/>
              </a:rPr>
              <a:t>elektronegativiteti</a:t>
            </a:r>
            <a:r>
              <a:rPr lang="en-US" sz="1000" b="1" dirty="0" smtClean="0">
                <a:latin typeface="Times New Roman" pitchFamily="18" charset="0"/>
              </a:rPr>
              <a:t> </a:t>
            </a:r>
            <a:r>
              <a:rPr lang="en-US" sz="1000" b="1" dirty="0" err="1" smtClean="0">
                <a:latin typeface="Times New Roman" pitchFamily="18" charset="0"/>
              </a:rPr>
              <a:t>bie</a:t>
            </a:r>
            <a:r>
              <a:rPr lang="en-US" sz="1000" b="1" dirty="0" smtClean="0">
                <a:latin typeface="Times New Roman" pitchFamily="18" charset="0"/>
              </a:rPr>
              <a:t> </a:t>
            </a:r>
            <a:r>
              <a:rPr lang="en-US" sz="1000" b="1" dirty="0" err="1" smtClean="0">
                <a:latin typeface="Times New Roman" pitchFamily="18" charset="0"/>
              </a:rPr>
              <a:t>prej</a:t>
            </a:r>
            <a:r>
              <a:rPr lang="en-US" sz="1000" b="1" dirty="0" smtClean="0">
                <a:latin typeface="Times New Roman" pitchFamily="18" charset="0"/>
              </a:rPr>
              <a:t> O </a:t>
            </a:r>
            <a:r>
              <a:rPr lang="en-US" sz="1000" b="1" dirty="0" err="1" smtClean="0">
                <a:latin typeface="Times New Roman" pitchFamily="18" charset="0"/>
              </a:rPr>
              <a:t>kah</a:t>
            </a:r>
            <a:r>
              <a:rPr lang="en-US" sz="1000" b="1" dirty="0" smtClean="0">
                <a:latin typeface="Times New Roman" pitchFamily="18" charset="0"/>
              </a:rPr>
              <a:t> </a:t>
            </a:r>
            <a:r>
              <a:rPr lang="en-US" sz="1000" b="1" dirty="0" err="1" smtClean="0">
                <a:latin typeface="Times New Roman" pitchFamily="18" charset="0"/>
              </a:rPr>
              <a:t>Te</a:t>
            </a:r>
            <a:r>
              <a:rPr lang="en-US" sz="1000" b="1" dirty="0" smtClean="0">
                <a:latin typeface="Times New Roman" pitchFamily="18" charset="0"/>
              </a:rPr>
              <a:t> e me </a:t>
            </a:r>
            <a:r>
              <a:rPr lang="en-US" sz="1000" b="1" dirty="0" err="1" smtClean="0">
                <a:latin typeface="Times New Roman" pitchFamily="18" charset="0"/>
              </a:rPr>
              <a:t>këtë</a:t>
            </a:r>
            <a:r>
              <a:rPr lang="en-US" sz="1000" b="1" dirty="0" smtClean="0">
                <a:latin typeface="Times New Roman" pitchFamily="18" charset="0"/>
              </a:rPr>
              <a:t> </a:t>
            </a:r>
            <a:r>
              <a:rPr lang="en-US" sz="1000" b="1" dirty="0" err="1" smtClean="0">
                <a:latin typeface="Times New Roman" pitchFamily="18" charset="0"/>
              </a:rPr>
              <a:t>bie</a:t>
            </a:r>
            <a:r>
              <a:rPr lang="en-US" sz="1000" b="1" dirty="0" smtClean="0">
                <a:latin typeface="Times New Roman" pitchFamily="18" charset="0"/>
              </a:rPr>
              <a:t> </a:t>
            </a:r>
            <a:r>
              <a:rPr lang="en-US" sz="1000" b="1" dirty="0" err="1" smtClean="0">
                <a:latin typeface="Times New Roman" pitchFamily="18" charset="0"/>
              </a:rPr>
              <a:t>edhe</a:t>
            </a:r>
            <a:r>
              <a:rPr lang="en-US" sz="1000" b="1" dirty="0" smtClean="0">
                <a:latin typeface="Times New Roman" pitchFamily="18" charset="0"/>
              </a:rPr>
              <a:t> </a:t>
            </a:r>
            <a:r>
              <a:rPr lang="en-US" sz="1000" b="1" dirty="0" err="1" smtClean="0">
                <a:latin typeface="Times New Roman" pitchFamily="18" charset="0"/>
              </a:rPr>
              <a:t>stabiliteti</a:t>
            </a:r>
            <a:r>
              <a:rPr lang="en-US" sz="1000" b="1" dirty="0" smtClean="0">
                <a:latin typeface="Times New Roman" pitchFamily="18" charset="0"/>
              </a:rPr>
              <a:t> i </a:t>
            </a:r>
            <a:r>
              <a:rPr lang="en-US" sz="1000" b="1" dirty="0" err="1" smtClean="0">
                <a:latin typeface="Times New Roman" pitchFamily="18" charset="0"/>
              </a:rPr>
              <a:t>tyre</a:t>
            </a:r>
            <a:r>
              <a:rPr lang="en-US" sz="1000" b="1" dirty="0" smtClean="0">
                <a:latin typeface="Times New Roman" pitchFamily="18" charset="0"/>
              </a:rPr>
              <a:t>.</a:t>
            </a:r>
          </a:p>
          <a:p>
            <a:pPr algn="just"/>
            <a:r>
              <a:rPr lang="en-US" sz="1000" b="1" dirty="0" smtClean="0">
                <a:latin typeface="Times New Roman" pitchFamily="18" charset="0"/>
              </a:rPr>
              <a:t>H</a:t>
            </a:r>
            <a:r>
              <a:rPr lang="en-US" sz="1000" b="1" baseline="-25000" dirty="0" smtClean="0">
                <a:latin typeface="Times New Roman" pitchFamily="18" charset="0"/>
              </a:rPr>
              <a:t>2</a:t>
            </a:r>
            <a:r>
              <a:rPr lang="en-US" sz="1000" b="1" dirty="0" smtClean="0">
                <a:latin typeface="Times New Roman" pitchFamily="18" charset="0"/>
              </a:rPr>
              <a:t>O</a:t>
            </a:r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&gt;H</a:t>
            </a:r>
            <a:r>
              <a:rPr lang="en-US" sz="10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S&gt;H</a:t>
            </a:r>
            <a:r>
              <a:rPr lang="en-US" sz="10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Se&gt;H</a:t>
            </a:r>
            <a:r>
              <a:rPr lang="en-US" sz="10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Te , </a:t>
            </a:r>
            <a:r>
              <a:rPr lang="en-US" sz="1000" b="1" dirty="0" err="1" smtClean="0">
                <a:latin typeface="Times New Roman" pitchFamily="18" charset="0"/>
                <a:cs typeface="Times New Roman" pitchFamily="18" charset="0"/>
              </a:rPr>
              <a:t>rënja</a:t>
            </a:r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000" b="1" dirty="0" err="1" smtClean="0">
                <a:latin typeface="Times New Roman" pitchFamily="18" charset="0"/>
                <a:cs typeface="Times New Roman" pitchFamily="18" charset="0"/>
              </a:rPr>
              <a:t>stabilitetit</a:t>
            </a:r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 smtClean="0">
                <a:latin typeface="Times New Roman" pitchFamily="18" charset="0"/>
                <a:cs typeface="Times New Roman" pitchFamily="18" charset="0"/>
              </a:rPr>
              <a:t>shihet</a:t>
            </a:r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 smtClean="0">
                <a:latin typeface="Times New Roman" pitchFamily="18" charset="0"/>
                <a:cs typeface="Times New Roman" pitchFamily="18" charset="0"/>
              </a:rPr>
              <a:t>gjate</a:t>
            </a:r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 smtClean="0">
                <a:latin typeface="Times New Roman" pitchFamily="18" charset="0"/>
                <a:cs typeface="Times New Roman" pitchFamily="18" charset="0"/>
              </a:rPr>
              <a:t>krehasimit</a:t>
            </a:r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 smtClean="0">
                <a:latin typeface="Times New Roman" pitchFamily="18" charset="0"/>
                <a:cs typeface="Times New Roman" pitchFamily="18" charset="0"/>
              </a:rPr>
              <a:t>energjis</a:t>
            </a:r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000" b="1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 smtClean="0">
                <a:latin typeface="Times New Roman" pitchFamily="18" charset="0"/>
                <a:cs typeface="Times New Roman" pitchFamily="18" charset="0"/>
              </a:rPr>
              <a:t>lirohet</a:t>
            </a:r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 smtClean="0">
                <a:latin typeface="Times New Roman" pitchFamily="18" charset="0"/>
                <a:cs typeface="Times New Roman" pitchFamily="18" charset="0"/>
              </a:rPr>
              <a:t>formimit</a:t>
            </a:r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 smtClean="0">
                <a:latin typeface="Times New Roman" pitchFamily="18" charset="0"/>
                <a:cs typeface="Times New Roman" pitchFamily="18" charset="0"/>
              </a:rPr>
              <a:t>molekulave</a:t>
            </a:r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 smtClean="0">
                <a:latin typeface="Times New Roman" pitchFamily="18" charset="0"/>
                <a:cs typeface="Times New Roman" pitchFamily="18" charset="0"/>
              </a:rPr>
              <a:t>atomet</a:t>
            </a:r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 smtClean="0">
                <a:latin typeface="Times New Roman" pitchFamily="18" charset="0"/>
                <a:cs typeface="Times New Roman" pitchFamily="18" charset="0"/>
              </a:rPr>
              <a:t>përkatëse</a:t>
            </a:r>
            <a:endParaRPr lang="en-US" sz="1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    H</a:t>
            </a:r>
            <a:r>
              <a:rPr lang="en-US" sz="10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O                  H</a:t>
            </a:r>
            <a:r>
              <a:rPr lang="en-US" sz="10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S                  H</a:t>
            </a:r>
            <a:r>
              <a:rPr lang="en-US" sz="10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Se                 H</a:t>
            </a:r>
            <a:r>
              <a:rPr lang="en-US" sz="10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Te</a:t>
            </a:r>
          </a:p>
          <a:p>
            <a:pPr algn="just"/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  960 kJ/</a:t>
            </a:r>
            <a:r>
              <a:rPr lang="en-US" sz="1000" b="1" dirty="0" err="1" smtClean="0">
                <a:latin typeface="Times New Roman" pitchFamily="18" charset="0"/>
                <a:cs typeface="Times New Roman" pitchFamily="18" charset="0"/>
              </a:rPr>
              <a:t>mol</a:t>
            </a:r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     732 kJ/</a:t>
            </a:r>
            <a:r>
              <a:rPr lang="en-US" sz="1000" b="1" dirty="0" err="1" smtClean="0">
                <a:latin typeface="Times New Roman" pitchFamily="18" charset="0"/>
                <a:cs typeface="Times New Roman" pitchFamily="18" charset="0"/>
              </a:rPr>
              <a:t>mol</a:t>
            </a:r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       612 kJ/</a:t>
            </a:r>
            <a:r>
              <a:rPr lang="en-US" sz="1000" b="1" dirty="0" err="1" smtClean="0">
                <a:latin typeface="Times New Roman" pitchFamily="18" charset="0"/>
                <a:cs typeface="Times New Roman" pitchFamily="18" charset="0"/>
              </a:rPr>
              <a:t>mol</a:t>
            </a:r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        519 kJ/</a:t>
            </a:r>
            <a:r>
              <a:rPr lang="en-US" sz="1000" b="1" dirty="0" err="1" smtClean="0">
                <a:latin typeface="Times New Roman" pitchFamily="18" charset="0"/>
                <a:cs typeface="Times New Roman" pitchFamily="18" charset="0"/>
              </a:rPr>
              <a:t>mol</a:t>
            </a:r>
            <a:endParaRPr lang="en-US" sz="1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52400" y="5334000"/>
            <a:ext cx="3429000" cy="14419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elektronegativitetit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madh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oksigjenit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molekulave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ekziston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hidrogjenore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shkakton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asocijimin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molekulave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arsye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ka temp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vlimit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krahasuar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analoget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kalkogjene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46764" y="4929399"/>
            <a:ext cx="5562600" cy="19389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temp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normale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lëng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10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S,H</a:t>
            </a:r>
            <a:r>
              <a:rPr lang="en-US" sz="10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 </a:t>
            </a:r>
            <a:r>
              <a:rPr lang="en-US" sz="1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10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gaze.</a:t>
            </a:r>
          </a:p>
          <a:p>
            <a:pPr algn="just"/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helmuese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erë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keqe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helmuese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rriten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sulfhidrikut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selenhidriku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shpërbashkuar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ka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bazike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0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 ↔H</a:t>
            </a:r>
            <a:r>
              <a:rPr lang="en-US" sz="1000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+OH</a:t>
            </a:r>
            <a:r>
              <a:rPr lang="en-US" sz="1000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↔2H+ +O</a:t>
            </a:r>
            <a:r>
              <a:rPr lang="en-US" sz="1000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2- </a:t>
            </a:r>
            <a:r>
              <a:rPr lang="en-US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; K</a:t>
            </a:r>
            <a:r>
              <a:rPr lang="en-US" sz="10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=1.8 x 10 </a:t>
            </a:r>
            <a:r>
              <a:rPr lang="en-US" sz="1000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-16 </a:t>
            </a:r>
            <a:r>
              <a:rPr lang="en-US" sz="1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mol</a:t>
            </a:r>
            <a:r>
              <a:rPr lang="en-US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/dm</a:t>
            </a:r>
            <a:r>
              <a:rPr lang="en-US" sz="1000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r>
              <a:rPr lang="en-US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K</a:t>
            </a:r>
            <a:r>
              <a:rPr lang="en-US" sz="10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=10</a:t>
            </a:r>
            <a:r>
              <a:rPr lang="en-US" sz="1000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-24</a:t>
            </a:r>
            <a:r>
              <a:rPr lang="en-US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mol</a:t>
            </a:r>
            <a:r>
              <a:rPr lang="en-US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/dm</a:t>
            </a:r>
            <a:r>
              <a:rPr lang="en-US" sz="1000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just">
              <a:buNone/>
            </a:pPr>
            <a:r>
              <a:rPr lang="en-US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0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H</a:t>
            </a:r>
            <a:r>
              <a:rPr lang="en-US" sz="10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 </a:t>
            </a:r>
            <a:r>
              <a:rPr lang="en-US" sz="1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10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 </a:t>
            </a:r>
            <a:r>
              <a:rPr lang="en-US" sz="1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relativishtë</a:t>
            </a:r>
            <a:r>
              <a:rPr lang="en-US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tretshme</a:t>
            </a:r>
            <a:r>
              <a:rPr lang="en-US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reagojnë</a:t>
            </a:r>
            <a:r>
              <a:rPr lang="en-US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thartë</a:t>
            </a:r>
            <a:r>
              <a:rPr lang="en-US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reaks</a:t>
            </a:r>
            <a:r>
              <a:rPr lang="en-US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protolitike</a:t>
            </a:r>
            <a:r>
              <a:rPr lang="en-US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barazpeshave</a:t>
            </a:r>
            <a:r>
              <a:rPr lang="en-US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None/>
            </a:pPr>
            <a:r>
              <a:rPr lang="en-US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H</a:t>
            </a:r>
            <a:r>
              <a:rPr lang="en-US" sz="10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 ↔H+ +HS- ↔2H+ +S2-          ;  K</a:t>
            </a:r>
            <a:r>
              <a:rPr lang="en-US" sz="10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=1.0x10</a:t>
            </a:r>
            <a:r>
              <a:rPr lang="en-US" sz="1000" b="1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-7</a:t>
            </a:r>
            <a:r>
              <a:rPr lang="en-US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mol</a:t>
            </a:r>
            <a:r>
              <a:rPr lang="en-US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/dm</a:t>
            </a:r>
            <a:r>
              <a:rPr lang="en-US" sz="1000" b="1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>
              <a:buNone/>
            </a:pPr>
            <a:r>
              <a:rPr lang="en-US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K</a:t>
            </a:r>
            <a:r>
              <a:rPr lang="en-US" sz="10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=3x10</a:t>
            </a:r>
            <a:r>
              <a:rPr lang="en-US" sz="1000" b="1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-13    </a:t>
            </a:r>
            <a:r>
              <a:rPr lang="en-US" sz="1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mol</a:t>
            </a:r>
            <a:r>
              <a:rPr lang="en-US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/dm</a:t>
            </a:r>
            <a:r>
              <a:rPr lang="en-US" sz="1000" b="1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>
              <a:buNone/>
            </a:pPr>
            <a:r>
              <a:rPr lang="en-US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H</a:t>
            </a:r>
            <a:r>
              <a:rPr lang="en-US" sz="10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 ↔H</a:t>
            </a:r>
            <a:r>
              <a:rPr lang="en-US" sz="1000" b="1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1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HSe</a:t>
            </a:r>
            <a:r>
              <a:rPr lang="en-US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↔2H </a:t>
            </a:r>
            <a:r>
              <a:rPr lang="en-US" sz="1000" b="1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+Se</a:t>
            </a:r>
            <a:r>
              <a:rPr lang="en-US" sz="1000" b="1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;      K</a:t>
            </a:r>
            <a:r>
              <a:rPr lang="en-US" sz="10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=1.3x10</a:t>
            </a:r>
            <a:r>
              <a:rPr lang="en-US" sz="1000" b="1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-4 </a:t>
            </a:r>
            <a:r>
              <a:rPr lang="en-US" sz="1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mol</a:t>
            </a:r>
            <a:r>
              <a:rPr lang="en-US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/dm</a:t>
            </a:r>
            <a:r>
              <a:rPr lang="en-US" sz="1000" b="1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>
              <a:buNone/>
            </a:pPr>
            <a:r>
              <a:rPr lang="en-US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H</a:t>
            </a:r>
            <a:r>
              <a:rPr lang="en-US" sz="10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 ↔ H</a:t>
            </a:r>
            <a:r>
              <a:rPr lang="en-US" sz="1000" b="1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1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HTe</a:t>
            </a:r>
            <a:r>
              <a:rPr lang="en-US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↔2H</a:t>
            </a:r>
            <a:r>
              <a:rPr lang="en-US" sz="1000" b="1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+Te</a:t>
            </a:r>
            <a:r>
              <a:rPr lang="en-US" sz="1000" b="1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;     K</a:t>
            </a:r>
            <a:r>
              <a:rPr lang="en-US" sz="10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=2.3x10</a:t>
            </a:r>
            <a:r>
              <a:rPr lang="en-US" sz="1000" b="1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-3</a:t>
            </a:r>
            <a:r>
              <a:rPr lang="en-US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mol</a:t>
            </a:r>
            <a:r>
              <a:rPr lang="en-US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/dm</a:t>
            </a:r>
            <a:r>
              <a:rPr lang="en-US" sz="1000" b="1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1000" baseline="30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endParaRPr lang="en-US" sz="2000" b="1" dirty="0" smtClean="0">
              <a:latin typeface="Times New Roman" pitchFamily="18" charset="0"/>
            </a:endParaRPr>
          </a:p>
          <a:p>
            <a:pPr algn="just"/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A)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Hidrokside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hidrogjensulfure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hidrogjenselenure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hidrogjentelurure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B)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sulfure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selenure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telurure</a:t>
            </a:r>
            <a:endParaRPr lang="en-US" sz="10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latin typeface="Times New Roman" pitchFamily="18" charset="0"/>
            </a:endParaRPr>
          </a:p>
          <a:p>
            <a:endParaRPr lang="en-US" sz="2000" b="1" dirty="0" smtClean="0">
              <a:latin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724400" y="21336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4636" y="152400"/>
            <a:ext cx="90331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diprotonike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tretsirat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kalkogjene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hidrogjenin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japin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seri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kriprash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0" y="914400"/>
            <a:ext cx="3352800" cy="1371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Sulfuret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sipas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rregullit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pos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atyre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alkaline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alkalinotoksore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karakterizohen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patretshmëri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bile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ekstreme</a:t>
            </a:r>
            <a:endParaRPr lang="en-US" sz="11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Selunuret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ngjashme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sulfuret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Telururet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tretshme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veprimit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theksuar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reduktues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jostabile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oksidohen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politelurure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3505200" y="838200"/>
            <a:ext cx="5257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treten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sulfuret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selenuret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telururet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alkaline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alkalinotoksore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jonik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elektronegativitetit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52400" y="2710855"/>
            <a:ext cx="8610600" cy="779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shkallë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-1</a:t>
            </a:r>
          </a:p>
          <a:p>
            <a:pPr algn="ctr"/>
            <a:endParaRPr lang="en-US" sz="1600" b="1" baseline="30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b="1" baseline="300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X-X</a:t>
            </a:r>
            <a:r>
              <a:rPr lang="en-US" sz="1600" b="1" baseline="30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8881" y="3465414"/>
            <a:ext cx="3470564" cy="1066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Elmentet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kalkogjene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elktrone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paçiftëzuara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ekziston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asnjë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penges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atome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njëjta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kalkogjene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reagojnë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dhënë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elektron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elektroni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tjetër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jetë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dispozicion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ndonjë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tjetër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50722" y="3465414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atome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kalkogjene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bashkohen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skajshme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mbeten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dispozicion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elektron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paçiftëzuar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lidhur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ndonjë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elektron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tjetër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10000" y="4309685"/>
            <a:ext cx="45448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baseline="30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X        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b="1" baseline="30000" dirty="0">
              <a:latin typeface="Times New Roman" pitchFamily="18" charset="0"/>
              <a:cs typeface="Times New Roman" pitchFamily="18" charset="0"/>
            </a:endParaRPr>
          </a:p>
          <a:p>
            <a:endParaRPr lang="en-US" b="1" baseline="30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baseline="30000" dirty="0">
                <a:latin typeface="Times New Roman" pitchFamily="18" charset="0"/>
                <a:cs typeface="Times New Roman" pitchFamily="18" charset="0"/>
              </a:rPr>
              <a:t> .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X        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X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4050722" y="4648200"/>
            <a:ext cx="292678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648200" y="4532214"/>
            <a:ext cx="533400" cy="5731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5334000" y="4648200"/>
            <a:ext cx="22860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791200" y="4648200"/>
            <a:ext cx="45720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6477000" y="4648200"/>
            <a:ext cx="30480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010400" y="4648200"/>
            <a:ext cx="45720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7696200" y="4648200"/>
            <a:ext cx="30480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4043795" y="5467071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tilla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zakonishtë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polisulfuri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i Na ,</a:t>
            </a:r>
            <a:r>
              <a:rPr lang="en-US" sz="1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11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1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1100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përgjithsi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polisulfuret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poliselenuret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politelururet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përndryshe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kan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zingjirore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6" name="Rectangle 35"/>
          <p:cNvSpPr/>
          <p:nvPr/>
        </p:nvSpPr>
        <p:spPr>
          <a:xfrm>
            <a:off x="0" y="4692134"/>
            <a:ext cx="38983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shkallë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+2</a:t>
            </a:r>
          </a:p>
        </p:txBody>
      </p:sp>
      <p:pic>
        <p:nvPicPr>
          <p:cNvPr id="37" name="Picture 36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3961" y="5960813"/>
            <a:ext cx="1590675" cy="913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ounded Rectangle 37"/>
          <p:cNvSpPr/>
          <p:nvPr/>
        </p:nvSpPr>
        <p:spPr>
          <a:xfrm>
            <a:off x="152400" y="5105400"/>
            <a:ext cx="3692236" cy="8554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Gati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+2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jostabile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njohura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njohurë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dikloruri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sulfurit</a:t>
            </a:r>
            <a:endParaRPr lang="en-US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SCl</a:t>
            </a:r>
            <a:r>
              <a:rPr lang="en-US" sz="1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    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vetmi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përdorim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praktik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tjerët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jostabil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8" descr="Image result for polysulphide,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5975287"/>
            <a:ext cx="2068286" cy="840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76200"/>
            <a:ext cx="9067800" cy="6705599"/>
          </a:xfrm>
        </p:spPr>
        <p:txBody>
          <a:bodyPr/>
          <a:lstStyle/>
          <a:p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shkallë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+3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Sulfuri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elementi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sulfurit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2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,acidin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hipodisulfitik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2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2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hipodisulfitet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jostabile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shkallë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+4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Formojn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sulfuri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seleni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teluri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poloniumi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acidet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rrjedhin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tyre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sulfuri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njihen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tetrafluoruri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tetrakloruri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seleni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përpos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dyjave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njihet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tetrabromuri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teluri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tetrahalogjenuret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Formula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thjeshtë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oksideve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XO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Duke pas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konfiguarcionin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elektronik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,formula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tillë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kërkon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dyfishe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China SF4 Sulfur Tetrafluoride, Used in Fine Chemical and Pharmaceutical Intermediate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1905000"/>
            <a:ext cx="2590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>
            <a:off x="2057400" y="1524000"/>
            <a:ext cx="53340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09600" y="268587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O                      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O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:   X</a:t>
            </a:r>
            <a:r>
              <a:rPr lang="en-US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         ↔  </a:t>
            </a:r>
            <a:r>
              <a:rPr lang="en-US" b="1" baseline="30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baseline="30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:X</a:t>
            </a:r>
            <a:r>
              <a:rPr lang="en-US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           O                      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O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295400" y="2971800"/>
            <a:ext cx="4572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95400" y="3200400"/>
            <a:ext cx="457200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295400" y="3276600"/>
            <a:ext cx="38100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276600" y="2971800"/>
            <a:ext cx="3810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276600" y="2895600"/>
            <a:ext cx="3810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200400" y="3276600"/>
            <a:ext cx="45720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54182" y="3760334"/>
            <a:ext cx="836121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sulfurit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(IV)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selenit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(IV)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tretën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formohen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noProof="1">
                <a:latin typeface="Times New Roman" pitchFamily="18" charset="0"/>
                <a:cs typeface="Times New Roman" pitchFamily="18" charset="0"/>
              </a:rPr>
              <a:t>acidi sulfitik dhe acidi selenitik</a:t>
            </a:r>
          </a:p>
          <a:p>
            <a:pPr algn="ctr"/>
            <a:r>
              <a:rPr lang="en-US" sz="1200" b="1" noProof="1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200" b="1" baseline="-25000" noProof="1"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200" b="1" noProof="1"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200" b="1" baseline="-25000" noProof="1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noProof="1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↔H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 HSO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↔2H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2-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SeO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 ↔H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SeO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↔H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+HSeO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↔2H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 SeO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2-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telurit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(IV)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gati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patretshëm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tretsira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formuar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reagon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thartë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teluritik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formuar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 ,TeO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amorf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reagon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baza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Pasi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diprotonike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rrjedhin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seri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kriprash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hidrogjensulfitet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HSO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hidrogjenselenitet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HSeO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hidrogjenteluritet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HTeO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Sulfitet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selenite SeO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telurite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TeO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Natyrishtë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dytë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shpërbashkimit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rreth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10</a:t>
            </a:r>
            <a:r>
              <a:rPr lang="en-US" sz="1200" baseline="30000" dirty="0">
                <a:latin typeface="Times New Roman" pitchFamily="18" charset="0"/>
                <a:cs typeface="Times New Roman" pitchFamily="18" charset="0"/>
              </a:rPr>
              <a:t>-5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arsye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SO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aseline="30000" dirty="0"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.SeO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aseline="30000" dirty="0"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TeO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aseline="30000" dirty="0">
                <a:latin typeface="Times New Roman" pitchFamily="18" charset="0"/>
                <a:cs typeface="Times New Roman" pitchFamily="18" charset="0"/>
              </a:rPr>
              <a:t>2-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baza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konjuguara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bukur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hidrolizojnë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XO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2-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 →HXO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+OH</a:t>
            </a:r>
            <a:endParaRPr lang="en-US" sz="1200" b="1" baseline="30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1200" b="1" i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sulfitet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selenitet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teluritet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acidet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oksiduese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reduktuese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8991600" cy="67818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r>
              <a:rPr lang="en-US" sz="1400" b="1" dirty="0" err="1" smtClean="0">
                <a:latin typeface="Times New Roman" pitchFamily="18" charset="0"/>
              </a:rPr>
              <a:t>Komponimet</a:t>
            </a:r>
            <a:r>
              <a:rPr lang="en-US" sz="1400" b="1" dirty="0" smtClean="0">
                <a:latin typeface="Times New Roman" pitchFamily="18" charset="0"/>
              </a:rPr>
              <a:t> e </a:t>
            </a:r>
            <a:r>
              <a:rPr lang="en-US" sz="1400" b="1" dirty="0" err="1" smtClean="0">
                <a:latin typeface="Times New Roman" pitchFamily="18" charset="0"/>
              </a:rPr>
              <a:t>sulfurit</a:t>
            </a:r>
            <a:r>
              <a:rPr lang="en-US" sz="1400" b="1" dirty="0" smtClean="0">
                <a:latin typeface="Times New Roman" pitchFamily="18" charset="0"/>
              </a:rPr>
              <a:t> me </a:t>
            </a:r>
            <a:r>
              <a:rPr lang="en-US" sz="1400" b="1" dirty="0" err="1" smtClean="0">
                <a:latin typeface="Times New Roman" pitchFamily="18" charset="0"/>
              </a:rPr>
              <a:t>shkalle</a:t>
            </a:r>
            <a:r>
              <a:rPr lang="en-US" sz="1400" b="1" dirty="0" smtClean="0">
                <a:latin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</a:rPr>
              <a:t>oksidimi</a:t>
            </a:r>
            <a:r>
              <a:rPr lang="en-US" sz="1400" b="1" dirty="0" smtClean="0">
                <a:latin typeface="Times New Roman" pitchFamily="18" charset="0"/>
              </a:rPr>
              <a:t> +6</a:t>
            </a:r>
          </a:p>
          <a:p>
            <a:pPr algn="just"/>
            <a:endParaRPr lang="en-US" sz="1400" b="1" dirty="0" smtClean="0">
              <a:latin typeface="Times New Roman" pitchFamily="18" charset="0"/>
            </a:endParaRPr>
          </a:p>
          <a:p>
            <a:pPr algn="just"/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rëndësishme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heksafluoruret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acidet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acideve</a:t>
            </a:r>
            <a:endParaRPr lang="en-US" sz="11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1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oksideve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kalkogjene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+6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rrjedhin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acidet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sulfatik</a:t>
            </a:r>
            <a:r>
              <a:rPr lang="en-US" sz="1100" b="1" u="sng" dirty="0"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1100" b="1" u="sng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u="sng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u="sng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selenatik</a:t>
            </a:r>
            <a:r>
              <a:rPr lang="en-US" sz="1100" b="1" u="sng" dirty="0"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1100" b="1" u="sng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u="sng" dirty="0">
                <a:latin typeface="Times New Roman" pitchFamily="18" charset="0"/>
                <a:cs typeface="Times New Roman" pitchFamily="18" charset="0"/>
              </a:rPr>
              <a:t>SeO</a:t>
            </a:r>
            <a:r>
              <a:rPr lang="en-US" sz="1100" b="1" u="sng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dhe</a:t>
            </a:r>
            <a:endParaRPr lang="en-US" sz="11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teluratik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u="sng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100" b="1" u="sng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u="sng" dirty="0">
                <a:latin typeface="Times New Roman" pitchFamily="18" charset="0"/>
                <a:cs typeface="Times New Roman" pitchFamily="18" charset="0"/>
              </a:rPr>
              <a:t>TeO</a:t>
            </a:r>
            <a:r>
              <a:rPr lang="en-US" sz="1100" b="1" u="sng" baseline="-25000" dirty="0">
                <a:latin typeface="Times New Roman" pitchFamily="18" charset="0"/>
                <a:cs typeface="Times New Roman" pitchFamily="18" charset="0"/>
              </a:rPr>
              <a:t>4 .</a:t>
            </a:r>
          </a:p>
          <a:p>
            <a:pPr algn="just"/>
            <a:endParaRPr lang="en-US" sz="11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sulfatik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selenatik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diprotonike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seri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kripërash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100" b="1" u="sng" dirty="0" err="1">
                <a:latin typeface="Times New Roman" pitchFamily="18" charset="0"/>
                <a:cs typeface="Times New Roman" pitchFamily="18" charset="0"/>
              </a:rPr>
              <a:t>hidrogjensulfate</a:t>
            </a:r>
            <a:r>
              <a:rPr lang="en-US" sz="1100" b="1" u="sng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b="1" u="sng" dirty="0" err="1">
                <a:latin typeface="Times New Roman" pitchFamily="18" charset="0"/>
                <a:cs typeface="Times New Roman" pitchFamily="18" charset="0"/>
              </a:rPr>
              <a:t>hidrogjenselenate</a:t>
            </a:r>
            <a:r>
              <a:rPr lang="en-US" sz="11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u="sng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b="1" u="sng" dirty="0">
                <a:latin typeface="Times New Roman" pitchFamily="18" charset="0"/>
                <a:cs typeface="Times New Roman" pitchFamily="18" charset="0"/>
              </a:rPr>
              <a:t> sulfate </a:t>
            </a:r>
            <a:r>
              <a:rPr lang="en-US" sz="1100" b="1" u="sng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u="sng" dirty="0" err="1">
                <a:latin typeface="Times New Roman" pitchFamily="18" charset="0"/>
                <a:cs typeface="Times New Roman" pitchFamily="18" charset="0"/>
              </a:rPr>
              <a:t>selenate</a:t>
            </a:r>
            <a:endParaRPr lang="en-US" sz="1100" b="1" u="sng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Veprim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acideve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ka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u="sng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100" b="1" u="sng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u="sng" dirty="0">
                <a:latin typeface="Times New Roman" pitchFamily="18" charset="0"/>
                <a:cs typeface="Times New Roman" pitchFamily="18" charset="0"/>
              </a:rPr>
              <a:t>SeO</a:t>
            </a:r>
            <a:r>
              <a:rPr lang="en-US" sz="1100" b="1" u="sng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u="sng" dirty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SULFURI</a:t>
            </a:r>
            <a:endParaRPr lang="en-US" sz="2000" b="1" dirty="0" smtClean="0">
              <a:latin typeface="Times New Roman" pitchFamily="18" charset="0"/>
            </a:endParaRPr>
          </a:p>
          <a:p>
            <a:pPr algn="just"/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Përveç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elementare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sulfuri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natyrë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paraqitet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minerale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sulfurike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sulfatike,siç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11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smtClean="0">
                <a:latin typeface="Times New Roman" pitchFamily="18" charset="0"/>
              </a:rPr>
              <a:t>FeS2;   CuFeS2;   CUSO4 X 2H2O;   CuSO4 X 5H2O;   </a:t>
            </a:r>
            <a:r>
              <a:rPr lang="en-US" sz="1200" b="1" dirty="0" err="1" smtClean="0">
                <a:latin typeface="Times New Roman" pitchFamily="18" charset="0"/>
              </a:rPr>
              <a:t>ZnS</a:t>
            </a:r>
            <a:endParaRPr lang="en-US" sz="1200" b="1" dirty="0" smtClean="0">
              <a:latin typeface="Times New Roman" pitchFamily="18" charset="0"/>
            </a:endParaRPr>
          </a:p>
          <a:p>
            <a:pPr algn="just"/>
            <a:endParaRPr lang="en-US" sz="1200" b="1" dirty="0">
              <a:latin typeface="Times New Roman" pitchFamily="18" charset="0"/>
            </a:endParaRPr>
          </a:p>
          <a:p>
            <a:pPr algn="just"/>
            <a:endParaRPr lang="en-US" sz="1200" b="1" dirty="0" smtClean="0">
              <a:latin typeface="Times New Roman" pitchFamily="18" charset="0"/>
            </a:endParaRPr>
          </a:p>
          <a:p>
            <a:pPr algn="just"/>
            <a:endParaRPr lang="en-US" sz="1200" b="1" dirty="0" smtClean="0">
              <a:latin typeface="Times New Roman" pitchFamily="18" charset="0"/>
            </a:endParaRPr>
          </a:p>
          <a:p>
            <a:pPr algn="just"/>
            <a:endParaRPr lang="en-US" sz="11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1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1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1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1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Sulfuri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tillë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mjaftë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pastërt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(98-99.5%) </a:t>
            </a:r>
          </a:p>
          <a:p>
            <a:pPr algn="just"/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nevoj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pastrohet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tutje</a:t>
            </a:r>
            <a:endParaRPr lang="en-US" sz="11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4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4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" y="3962400"/>
            <a:ext cx="3124200" cy="1371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Nxjerrja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sulfurit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bëhet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zakonishtë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100" b="1" dirty="0" err="1" smtClean="0">
                <a:latin typeface="Times New Roman" pitchFamily="18" charset="0"/>
                <a:cs typeface="Times New Roman" pitchFamily="18" charset="0"/>
              </a:rPr>
              <a:t>metodën</a:t>
            </a:r>
            <a:r>
              <a:rPr lang="en-US" sz="11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b="1" dirty="0" err="1" smtClean="0">
                <a:latin typeface="Times New Roman" pitchFamily="18" charset="0"/>
                <a:cs typeface="Times New Roman" pitchFamily="18" charset="0"/>
              </a:rPr>
              <a:t>Fraschit</a:t>
            </a:r>
            <a:r>
              <a:rPr lang="en-US" sz="1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përbëhet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gypave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gupin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jashtëm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lëshohet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avulli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tejnxehur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shkrin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sulfurin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gjindet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shtresat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tokës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gypin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brendshëm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lëshohet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avull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nxehtë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nën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presin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sulfurin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shkrirë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vë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lëvizje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nëpërëmjet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gypit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mesëm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del 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sipërfaqe</a:t>
            </a:r>
            <a:endParaRPr lang="en-US" sz="1100" dirty="0"/>
          </a:p>
        </p:txBody>
      </p:sp>
      <p:pic>
        <p:nvPicPr>
          <p:cNvPr id="8" name="Picture 3" descr="C:\Users\Administrator\Desktop\sulphur-mining-frasch-proce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3931227"/>
            <a:ext cx="2286000" cy="20885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000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Metod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tjetër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përfitimit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sulfurit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Clausit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bazohet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atë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se 1/3 e H</a:t>
            </a:r>
            <a:r>
              <a:rPr lang="en-US" sz="11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digjet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oksigjen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SO</a:t>
            </a:r>
            <a:r>
              <a:rPr lang="en-US" sz="11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ctr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S+1.5O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→H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+SO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l-GR" sz="1100" b="1" dirty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rH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=-519 kJmol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2/3 e 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oksidohen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me 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formuar</a:t>
            </a:r>
            <a:endParaRPr lang="en-US" sz="11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2H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+SO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→ 3S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(l)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(g) 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el-GR" sz="1100" b="1" dirty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rH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=-146 kJmol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-1</a:t>
            </a:r>
          </a:p>
        </p:txBody>
      </p:sp>
      <p:pic>
        <p:nvPicPr>
          <p:cNvPr id="5" name="Picture 2" descr="C:\Users\RIKON\Desktop\Claus_Sulfur_Recover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769441"/>
            <a:ext cx="4114800" cy="1665514"/>
          </a:xfrm>
          <a:prstGeom prst="rect">
            <a:avLst/>
          </a:prstGeom>
          <a:noFill/>
        </p:spPr>
      </p:pic>
      <p:pic>
        <p:nvPicPr>
          <p:cNvPr id="6" name="Picture 5" descr="Image result for Claus method production sulphur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878298"/>
            <a:ext cx="4572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lowchart: Manual Input 6"/>
          <p:cNvSpPr/>
          <p:nvPr/>
        </p:nvSpPr>
        <p:spPr>
          <a:xfrm>
            <a:off x="7103918" y="223881"/>
            <a:ext cx="1905000" cy="533400"/>
          </a:xfrm>
          <a:prstGeom prst="flowChartManualInp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chemeClr val="tx1"/>
                </a:solidFill>
              </a:rPr>
              <a:t>Katalizator</a:t>
            </a:r>
            <a:r>
              <a:rPr lang="en-US" sz="1400" dirty="0" smtClean="0">
                <a:solidFill>
                  <a:schemeClr val="tx1"/>
                </a:solidFill>
              </a:rPr>
              <a:t>(</a:t>
            </a:r>
            <a:r>
              <a:rPr lang="en-US" sz="1400" dirty="0" err="1" smtClean="0">
                <a:solidFill>
                  <a:schemeClr val="tx1"/>
                </a:solidFill>
              </a:rPr>
              <a:t>Boksiti</a:t>
            </a:r>
            <a:r>
              <a:rPr lang="en-US" sz="1400" dirty="0" smtClean="0">
                <a:solidFill>
                  <a:srgbClr val="FFFF00"/>
                </a:solidFill>
              </a:rPr>
              <a:t>)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6200" y="2469610"/>
            <a:ext cx="3467100" cy="117910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Sulfuri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paraqitet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i="1" dirty="0" err="1" smtClean="0">
                <a:latin typeface="Times New Roman" pitchFamily="18" charset="0"/>
                <a:cs typeface="Times New Roman" pitchFamily="18" charset="0"/>
              </a:rPr>
              <a:t>modifikime</a:t>
            </a:r>
            <a:r>
              <a:rPr lang="en-US" sz="11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i="1" dirty="0" err="1" smtClean="0">
                <a:latin typeface="Times New Roman" pitchFamily="18" charset="0"/>
                <a:cs typeface="Times New Roman" pitchFamily="18" charset="0"/>
              </a:rPr>
              <a:t>alotropike</a:t>
            </a:r>
            <a:r>
              <a:rPr lang="en-US" sz="1100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100" i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1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i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1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i="1" dirty="0" err="1" smtClean="0">
                <a:latin typeface="Times New Roman" pitchFamily="18" charset="0"/>
                <a:cs typeface="Times New Roman" pitchFamily="18" charset="0"/>
              </a:rPr>
              <a:t>rëndësishëm</a:t>
            </a:r>
            <a:r>
              <a:rPr lang="en-US" sz="11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i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1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i="1" dirty="0" err="1" smtClean="0">
                <a:latin typeface="Times New Roman" pitchFamily="18" charset="0"/>
                <a:cs typeface="Times New Roman" pitchFamily="18" charset="0"/>
              </a:rPr>
              <a:t>sulfuri</a:t>
            </a:r>
            <a:r>
              <a:rPr lang="en-US" sz="11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i="1" u="sng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rombik</a:t>
            </a:r>
            <a:r>
              <a:rPr lang="en-US" sz="1100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i="1" u="sng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i="1" u="sng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monoklinik</a:t>
            </a:r>
            <a:r>
              <a:rPr lang="en-US" sz="11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i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i="1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100" i="1" dirty="0" err="1" smtClean="0">
                <a:latin typeface="Times New Roman" pitchFamily="18" charset="0"/>
                <a:cs typeface="Times New Roman" pitchFamily="18" charset="0"/>
              </a:rPr>
              <a:t>dhome</a:t>
            </a:r>
            <a:r>
              <a:rPr lang="en-US" sz="11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i="1" dirty="0" err="1" smtClean="0">
                <a:latin typeface="Times New Roman" pitchFamily="18" charset="0"/>
                <a:cs typeface="Times New Roman" pitchFamily="18" charset="0"/>
              </a:rPr>
              <a:t>sulfuri</a:t>
            </a:r>
            <a:r>
              <a:rPr lang="en-US" sz="11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i="1" dirty="0" err="1" smtClean="0">
                <a:latin typeface="Times New Roman" pitchFamily="18" charset="0"/>
                <a:cs typeface="Times New Roman" pitchFamily="18" charset="0"/>
              </a:rPr>
              <a:t>rombik</a:t>
            </a:r>
            <a:r>
              <a:rPr lang="en-US" sz="11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i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1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i="1" dirty="0" err="1" smtClean="0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1100" i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100" i="1" dirty="0" err="1" smtClean="0">
                <a:latin typeface="Times New Roman" pitchFamily="18" charset="0"/>
                <a:cs typeface="Times New Roman" pitchFamily="18" charset="0"/>
              </a:rPr>
              <a:t>molekulë</a:t>
            </a:r>
            <a:r>
              <a:rPr lang="en-US" sz="1100" i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i="1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11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i="1" dirty="0" err="1" smtClean="0">
                <a:latin typeface="Times New Roman" pitchFamily="18" charset="0"/>
                <a:cs typeface="Times New Roman" pitchFamily="18" charset="0"/>
              </a:rPr>
              <a:t>përbëhet</a:t>
            </a:r>
            <a:r>
              <a:rPr lang="en-US" sz="11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i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1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i="1" dirty="0" err="1" smtClean="0">
                <a:latin typeface="Times New Roman" pitchFamily="18" charset="0"/>
                <a:cs typeface="Times New Roman" pitchFamily="18" charset="0"/>
              </a:rPr>
              <a:t>tetë</a:t>
            </a:r>
            <a:r>
              <a:rPr lang="en-US" sz="11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i="1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11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i="1" dirty="0" err="1" smtClean="0">
                <a:latin typeface="Times New Roman" pitchFamily="18" charset="0"/>
                <a:cs typeface="Times New Roman" pitchFamily="18" charset="0"/>
              </a:rPr>
              <a:t>lidhura</a:t>
            </a:r>
            <a:r>
              <a:rPr lang="en-US" sz="11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i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i="1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11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i="1" dirty="0" err="1" smtClean="0"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sz="11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i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i="1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sz="11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i="1" dirty="0" err="1" smtClean="0">
                <a:latin typeface="Times New Roman" pitchFamily="18" charset="0"/>
                <a:cs typeface="Times New Roman" pitchFamily="18" charset="0"/>
              </a:rPr>
              <a:t>unazës</a:t>
            </a:r>
            <a:r>
              <a:rPr lang="en-US" sz="1100" i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  <p:sp>
        <p:nvSpPr>
          <p:cNvPr id="9" name="Rectangle 8"/>
          <p:cNvSpPr/>
          <p:nvPr/>
        </p:nvSpPr>
        <p:spPr>
          <a:xfrm>
            <a:off x="4095750" y="2642734"/>
            <a:ext cx="33147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Sulfuri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rëndomtë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substanc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ngurtë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verdhë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patretshme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tretësa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organik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96050" y="2393585"/>
            <a:ext cx="249555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ROMBIK</a:t>
            </a:r>
          </a:p>
          <a:p>
            <a:pPr algn="just"/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Sulfuri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rëndomtë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substanc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ngurtë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verdhë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patretshme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tretësa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organik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100" b="1" dirty="0" smtClean="0">
                <a:latin typeface="Times New Roman" pitchFamily="18" charset="0"/>
                <a:cs typeface="Times New Roman" pitchFamily="18" charset="0"/>
              </a:rPr>
              <a:t>MONOKLINIK</a:t>
            </a:r>
            <a:endParaRPr lang="en-US" sz="1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100" y="3787323"/>
            <a:ext cx="3543300" cy="1219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sulfurit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sjellim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nxehtësi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reagon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pothuajse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përpos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Jodit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azotit,telurit,arit,iridiumit,platinës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gazeve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fisnike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1100" dirty="0" smtClean="0">
              <a:solidFill>
                <a:schemeClr val="tx1"/>
              </a:solidFill>
            </a:endParaRPr>
          </a:p>
          <a:p>
            <a:pPr algn="just"/>
            <a:r>
              <a:rPr lang="en-US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shumti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prodhimtarinë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sulfurik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vullkanizimin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gomave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prodhimin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barotit,si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fungicid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bujqësi</a:t>
            </a:r>
            <a:endParaRPr lang="en-US" sz="1100" dirty="0">
              <a:solidFill>
                <a:schemeClr val="tx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991" y="3369561"/>
            <a:ext cx="4301880" cy="1935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991" y="5069855"/>
            <a:ext cx="4675909" cy="1711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228600" y="5145134"/>
            <a:ext cx="23198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-2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28600" y="5608142"/>
            <a:ext cx="3352800" cy="1143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takojnë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sulfuret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kripra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tretsirave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sulfhidrikut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Pasi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tretsira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sulfhidrikut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seri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kriprash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hidrogjensulfure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sulfure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sulfuri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hidrogjensulfure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1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-2.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244" y="90055"/>
            <a:ext cx="89673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rëndësishmi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padyshim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u="sng" dirty="0" err="1">
                <a:latin typeface="Times New Roman" pitchFamily="18" charset="0"/>
                <a:cs typeface="Times New Roman" pitchFamily="18" charset="0"/>
              </a:rPr>
              <a:t>sulfhidriku</a:t>
            </a:r>
            <a:r>
              <a:rPr lang="en-US" sz="11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tretsira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tregon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reaksion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 ↔H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+HS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↔2H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+ S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2-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sp>
        <p:nvSpPr>
          <p:cNvPr id="6" name="Flowchart: Process 5"/>
          <p:cNvSpPr/>
          <p:nvPr/>
        </p:nvSpPr>
        <p:spPr>
          <a:xfrm>
            <a:off x="24244" y="534797"/>
            <a:ext cx="4090556" cy="760603"/>
          </a:xfrm>
          <a:prstGeom prst="flowChartProcess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0" rIns="731520" bIns="91440" rtlCol="0" anchor="t" anchorCtr="0"/>
          <a:lstStyle/>
          <a:p>
            <a:pPr algn="just"/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tretsira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sulfhidrikut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sulfurik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,duke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shtuar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1100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ekuilibri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zhvendoset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majtë,prandaj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metod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sulfhidriku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1100" baseline="30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Image result for H2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88155"/>
            <a:ext cx="203816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Rounded Rectangle 7"/>
          <p:cNvSpPr/>
          <p:nvPr/>
        </p:nvSpPr>
        <p:spPr>
          <a:xfrm>
            <a:off x="0" y="1326573"/>
            <a:ext cx="4114800" cy="156279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ZnS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12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→Zn</a:t>
            </a:r>
            <a:r>
              <a:rPr lang="en-US" sz="12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, </a:t>
            </a:r>
          </a:p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përveç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vetive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acidike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sulfhidriku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dallim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tregon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reduktuese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proceset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redoks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mjete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dobëta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oksiduese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oksidohet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sulfur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2Fe</a:t>
            </a:r>
            <a:r>
              <a:rPr lang="en-US" sz="12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(g)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→2Fe</a:t>
            </a:r>
            <a:r>
              <a:rPr lang="en-US" sz="12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+S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+	2H</a:t>
            </a:r>
            <a:r>
              <a:rPr lang="en-US" sz="12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150979" y="1289171"/>
            <a:ext cx="3747655" cy="16002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reaksioni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tretsira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bëhet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turbullt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sulfurit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koloidal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poashtu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tretsira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sulfhidrikut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turbullohet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se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sulfuri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(-2)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oksigjeni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ajrit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oksidohet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sulfur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S+O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→2S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just"/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kushte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normale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sulfhidriku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gaz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erë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keqe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vezës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prishur,është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gati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aq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helmues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cianhidriku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herë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helmues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244" y="3105835"/>
            <a:ext cx="68337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Sulfuret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kripra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sulfhidrikut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përgjithsi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1" name="Bevel 10"/>
          <p:cNvSpPr/>
          <p:nvPr/>
        </p:nvSpPr>
        <p:spPr>
          <a:xfrm>
            <a:off x="152400" y="3405989"/>
            <a:ext cx="4419600" cy="978464"/>
          </a:xfrm>
          <a:prstGeom prst="beve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1)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veprimine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11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sulfureve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tretshme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atyre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sulfuret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cilave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vështirë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tretshme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US" sz="11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+S</a:t>
            </a:r>
            <a:r>
              <a:rPr lang="en-US" sz="11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CuS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(s)</a:t>
            </a:r>
          </a:p>
          <a:p>
            <a:pPr algn="ctr"/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2Bi</a:t>
            </a:r>
            <a:r>
              <a:rPr lang="en-US" sz="11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+3S</a:t>
            </a:r>
            <a:r>
              <a:rPr lang="en-US" sz="11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→Bi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  <a:endParaRPr lang="sq-AL" sz="1100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Bevel 11"/>
          <p:cNvSpPr/>
          <p:nvPr/>
        </p:nvSpPr>
        <p:spPr>
          <a:xfrm>
            <a:off x="173182" y="4407608"/>
            <a:ext cx="4398818" cy="1066656"/>
          </a:xfrm>
          <a:prstGeom prst="beve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2)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komponim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drejtëpërdrejt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endParaRPr lang="en-US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+2S →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CuS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(s)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+S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FeS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(s)</a:t>
            </a:r>
          </a:p>
        </p:txBody>
      </p:sp>
      <p:sp>
        <p:nvSpPr>
          <p:cNvPr id="13" name="Bevel 12"/>
          <p:cNvSpPr/>
          <p:nvPr/>
        </p:nvSpPr>
        <p:spPr>
          <a:xfrm>
            <a:off x="173182" y="5474265"/>
            <a:ext cx="4398818" cy="1383736"/>
          </a:xfrm>
          <a:prstGeom prst="beve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3)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reduktim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sulfateve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karbon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BaSO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+4C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BaS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+4CO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(g)</a:t>
            </a:r>
          </a:p>
          <a:p>
            <a:pPr algn="ctr"/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+4C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→Na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S+4CO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1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</a:p>
        </p:txBody>
      </p:sp>
      <p:sp>
        <p:nvSpPr>
          <p:cNvPr id="14" name="Bevel 13"/>
          <p:cNvSpPr/>
          <p:nvPr/>
        </p:nvSpPr>
        <p:spPr>
          <a:xfrm>
            <a:off x="4610100" y="3382834"/>
            <a:ext cx="4533900" cy="990600"/>
          </a:xfrm>
          <a:prstGeom prst="beve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4)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përpjekja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sulfuret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alkaline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tretr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asnjanësuar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bazat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me H</a:t>
            </a:r>
            <a:r>
              <a:rPr lang="en-US" sz="11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 has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vështirësi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2Na</a:t>
            </a:r>
            <a:r>
              <a:rPr lang="en-US" sz="11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+2OH</a:t>
            </a:r>
            <a:r>
              <a:rPr lang="en-US" sz="11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↔2Na</a:t>
            </a:r>
            <a:r>
              <a:rPr lang="en-US" sz="11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+ S</a:t>
            </a:r>
            <a:r>
              <a:rPr lang="en-US" sz="11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+2H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45182" y="4557705"/>
            <a:ext cx="4398818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tipik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asnjënsimit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bazës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fort me acid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dobët,ku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sulfur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tretsira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hidrolizon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O ↔HS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+OH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siç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shifet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barazpesha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zhvendoset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drejtim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jonit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en-US" sz="1100" baseline="30000" dirty="0"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shtuar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tepric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bazës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përqendruara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 x 9H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NaOH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ngopet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përf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NaHS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x 3H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hidratizuar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65964" y="5967727"/>
            <a:ext cx="437803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Sulfuret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dallohen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per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tretshmëria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alkaline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alkalinotoksore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tretën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 .</a:t>
            </a:r>
          </a:p>
          <a:p>
            <a:pPr algn="just"/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HgS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nevojiten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kushte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veçanta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Metod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tjetër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laboratorike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përshtashme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H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veprimi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hidrure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O+Ca</a:t>
            </a:r>
            <a:r>
              <a:rPr lang="en-US" sz="2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600" b="1" baseline="-25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→2H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+Ca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+2OH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en-US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vërtetë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proces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redoks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H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jonin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hidrur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negativ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endParaRPr lang="en-US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metod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tjetër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laboratorike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shërbejn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reaksionet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(me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potencial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redoks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negativ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)me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baza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tilla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hidrokso-komplekse,psh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Al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Zn</a:t>
            </a:r>
          </a:p>
          <a:p>
            <a:pPr algn="ctr">
              <a:buNone/>
            </a:pP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2Al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+6 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O+2OH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→2Al(OH)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 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endParaRPr lang="en-US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Zn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+ 2H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O+ OH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→Zn(OH)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endParaRPr lang="en-US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elektrolizën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ujit,por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përques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rrymës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elektrolit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përdoren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tretsirat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hidroksideve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alkaline:</a:t>
            </a:r>
          </a:p>
          <a:p>
            <a:pPr algn="just"/>
            <a:endParaRPr lang="en-US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Katoda:4 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O+4e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→2 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OH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en-US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Anoda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4 OH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O+4e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________________________________________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Reaksion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tërësishëm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O→2 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rëndësishme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industriale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përfitimit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H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krekimi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piroliza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)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hidrokarbureve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/>
          </a:p>
          <a:p>
            <a:endParaRPr lang="en-US" sz="2000" dirty="0"/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4038600"/>
            <a:ext cx="3276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3962400" y="914400"/>
            <a:ext cx="28956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0" y="0"/>
            <a:ext cx="5562600" cy="16002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sulfur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tretshëm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bazike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hidrolizës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jonit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sulfur.</a:t>
            </a:r>
          </a:p>
          <a:p>
            <a:pPr algn="ctr"/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 →2Na</a:t>
            </a:r>
            <a:r>
              <a:rPr lang="en-US" sz="11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+HS</a:t>
            </a:r>
            <a:r>
              <a:rPr lang="en-US" sz="11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+OH</a:t>
            </a:r>
            <a:r>
              <a:rPr lang="en-US" sz="11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,</a:t>
            </a:r>
            <a:r>
              <a:rPr lang="en-US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përkatësishtë</a:t>
            </a:r>
            <a:endParaRPr lang="en-US" sz="11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1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 ↔HS</a:t>
            </a:r>
            <a:r>
              <a:rPr lang="en-US" sz="11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+OH</a:t>
            </a:r>
            <a:r>
              <a:rPr lang="en-US" sz="11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</a:t>
            </a:r>
          </a:p>
          <a:p>
            <a:pPr algn="ctr"/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kur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pranishëm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jon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metalik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jonin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sulfur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jep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precipitat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patretshëm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barazpesha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zhvendoset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majt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largimit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jonit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sulfur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barazpesha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përzierjes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5572991" y="161463"/>
            <a:ext cx="358140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Hidrogjen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sulfure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metalet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alkaline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alkalinotoksore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1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dytë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sipas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tretshmërisë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takojnë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sulfuret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tretën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shtojmë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ZnS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FeS</a:t>
            </a:r>
            <a:endParaRPr lang="en-US" sz="11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tretë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tretshmëria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takojnë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CuS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PbS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, Bi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, Ag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SnS</a:t>
            </a:r>
            <a:endParaRPr lang="en-US" sz="1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648201" y="1600199"/>
            <a:ext cx="4495800" cy="838200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1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Zakonishtë</a:t>
            </a:r>
            <a:r>
              <a:rPr lang="en-US" sz="11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sulfuret</a:t>
            </a:r>
            <a:r>
              <a:rPr lang="en-US" sz="11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1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patretshme</a:t>
            </a:r>
            <a:r>
              <a:rPr lang="en-US" sz="11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11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zhvendosin</a:t>
            </a:r>
            <a:r>
              <a:rPr lang="en-US" sz="11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barazpeshën</a:t>
            </a:r>
            <a:r>
              <a:rPr lang="en-US" sz="11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kah</a:t>
            </a:r>
            <a:r>
              <a:rPr lang="en-US" sz="11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11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sulfur </a:t>
            </a:r>
            <a:r>
              <a:rPr lang="en-US" sz="11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1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tretshmëria</a:t>
            </a:r>
            <a:r>
              <a:rPr lang="en-US" sz="11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1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arrihet</a:t>
            </a:r>
            <a:r>
              <a:rPr lang="en-US" sz="11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11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jonin</a:t>
            </a:r>
            <a:r>
              <a:rPr lang="en-US" sz="11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sulfur me </a:t>
            </a:r>
            <a:r>
              <a:rPr lang="en-US" sz="11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oksidim</a:t>
            </a:r>
            <a:r>
              <a:rPr lang="en-US" sz="11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largojmë</a:t>
            </a:r>
            <a:r>
              <a:rPr lang="en-US" sz="11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1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ekuilibri</a:t>
            </a:r>
            <a:r>
              <a:rPr lang="en-US" sz="11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sq-AL" sz="11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1" y="176166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-1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shkallët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negative 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oksidimit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gjenden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disulfure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persulfure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polisulfure</a:t>
            </a:r>
            <a:endParaRPr lang="en-US" sz="1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592" y="2471324"/>
            <a:ext cx="4572000" cy="12772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persulfuret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fitohen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sulfureve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shtojmë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sulfur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barasvlerëse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përzierjen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ziejmë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këtu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vie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jonit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sulfurë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me sulfur:</a:t>
            </a:r>
            <a:endParaRPr lang="en-US" sz="1100" baseline="30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+S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↔S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2- 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algn="just"/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shtuar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baraspeshë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zhvendoset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majtë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përkaëtsishtë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vie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disproporcionimi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disulfureve</a:t>
            </a:r>
            <a:endParaRPr lang="en-US" sz="1100" baseline="30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→S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33111" y="2599862"/>
            <a:ext cx="3657600" cy="22098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Persulfuret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analoge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peroksidet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prandaj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veprojnë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peroksidet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+2e</a:t>
            </a:r>
            <a:r>
              <a:rPr lang="en-US" sz="12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→2S</a:t>
            </a:r>
            <a:r>
              <a:rPr lang="en-US" sz="12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veprojnë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mjete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reduktuese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200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→2S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+2e</a:t>
            </a:r>
            <a:r>
              <a:rPr lang="en-US" sz="12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</a:t>
            </a:r>
          </a:p>
          <a:p>
            <a:pPr algn="just"/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kështu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tretsira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Na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oksidoj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SnS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SnS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:  </a:t>
            </a:r>
          </a:p>
          <a:p>
            <a:pPr algn="ctr"/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SnS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+S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→SnS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2- 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591" y="3613443"/>
            <a:ext cx="4572000" cy="263149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+1</a:t>
            </a:r>
          </a:p>
          <a:p>
            <a:pPr algn="just"/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shkalle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takojnë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sulfurit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tipit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cilave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u="sng" dirty="0" err="1">
                <a:latin typeface="Times New Roman" pitchFamily="18" charset="0"/>
                <a:cs typeface="Times New Roman" pitchFamily="18" charset="0"/>
              </a:rPr>
              <a:t>joduri</a:t>
            </a:r>
            <a:r>
              <a:rPr lang="en-US" sz="11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u="sng" dirty="0" err="1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1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u="sng" dirty="0" err="1">
                <a:latin typeface="Times New Roman" pitchFamily="18" charset="0"/>
                <a:cs typeface="Times New Roman" pitchFamily="18" charset="0"/>
              </a:rPr>
              <a:t>ekziston</a:t>
            </a:r>
            <a:endParaRPr lang="en-US" sz="1100" b="1" u="sng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u="sng" dirty="0" err="1">
                <a:latin typeface="Times New Roman" pitchFamily="18" charset="0"/>
                <a:cs typeface="Times New Roman" pitchFamily="18" charset="0"/>
              </a:rPr>
              <a:t>fluoruri</a:t>
            </a:r>
            <a:r>
              <a:rPr lang="en-US" sz="11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u="sng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u="sng" dirty="0" err="1">
                <a:latin typeface="Times New Roman" pitchFamily="18" charset="0"/>
                <a:cs typeface="Times New Roman" pitchFamily="18" charset="0"/>
              </a:rPr>
              <a:t>bromuri</a:t>
            </a:r>
            <a:r>
              <a:rPr lang="en-US" sz="11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rëndësishëm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rëndësishëm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është</a:t>
            </a:r>
            <a:endParaRPr lang="en-US" sz="11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u="sng" dirty="0" err="1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1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u="sng" dirty="0" err="1">
                <a:latin typeface="Times New Roman" pitchFamily="18" charset="0"/>
                <a:cs typeface="Times New Roman" pitchFamily="18" charset="0"/>
              </a:rPr>
              <a:t>kloruri</a:t>
            </a:r>
            <a:r>
              <a:rPr lang="en-US" sz="1100" u="sng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u="sng" dirty="0" err="1">
                <a:latin typeface="Times New Roman" pitchFamily="18" charset="0"/>
                <a:cs typeface="Times New Roman" pitchFamily="18" charset="0"/>
              </a:rPr>
              <a:t>sulfurit</a:t>
            </a:r>
            <a:r>
              <a:rPr lang="en-US" sz="11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u="sng" dirty="0">
                <a:latin typeface="Times New Roman" pitchFamily="18" charset="0"/>
                <a:cs typeface="Times New Roman" pitchFamily="18" charset="0"/>
              </a:rPr>
              <a:t>(S</a:t>
            </a:r>
            <a:r>
              <a:rPr lang="en-US" sz="1100" b="1" u="sng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u="sng" dirty="0"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1100" b="1" u="sng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u="sng" dirty="0">
                <a:latin typeface="Times New Roman" pitchFamily="18" charset="0"/>
                <a:cs typeface="Times New Roman" pitchFamily="18" charset="0"/>
              </a:rPr>
              <a:t>), </a:t>
            </a:r>
          </a:p>
          <a:p>
            <a:pPr algn="just"/>
            <a:endParaRPr lang="en-US" sz="1100" b="1" u="sng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100" b="1" u="sng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duke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përçuar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klorin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nëpër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sulfurë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shkrirë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/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lëng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portokalltë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verdhë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industrin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gomës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vullkanizim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tretë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mjaftë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sulfurin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, </a:t>
            </a:r>
          </a:p>
          <a:p>
            <a:pPr algn="just"/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zbërthehet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dhënë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sulfur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SO2</a:t>
            </a:r>
          </a:p>
          <a:p>
            <a:pPr algn="ctr"/>
            <a:endParaRPr lang="en-US" sz="11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2S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O →SO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+3S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+4H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+4Cl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pic>
        <p:nvPicPr>
          <p:cNvPr id="22" name="Picture 21" descr="C:\Users\Administrator\Desktop\imgb0011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5773216"/>
            <a:ext cx="1981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429000" y="54864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13855" y="0"/>
            <a:ext cx="5146965" cy="14374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b="1" dirty="0" err="1" smtClean="0">
                <a:solidFill>
                  <a:schemeClr val="tx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1200" b="1" dirty="0" smtClean="0">
                <a:solidFill>
                  <a:schemeClr val="tx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 smtClean="0">
                <a:solidFill>
                  <a:schemeClr val="tx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200" b="1" dirty="0" smtClean="0">
                <a:solidFill>
                  <a:schemeClr val="tx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+2</a:t>
            </a:r>
          </a:p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dihalogjenureve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sulfurit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njihet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kloruri</a:t>
            </a:r>
            <a:r>
              <a:rPr lang="en-US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sulfurit</a:t>
            </a:r>
            <a:r>
              <a:rPr lang="en-US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(II)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SCl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lëng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kuq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ngopet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klor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10C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+Cl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→2SCl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 </a:t>
            </a:r>
          </a:p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njëjtë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-13855" y="1489366"/>
            <a:ext cx="5160820" cy="11430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b="1" dirty="0" err="1" smtClean="0">
                <a:solidFill>
                  <a:schemeClr val="tx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1200" b="1" dirty="0" smtClean="0">
                <a:solidFill>
                  <a:schemeClr val="tx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 smtClean="0">
                <a:solidFill>
                  <a:schemeClr val="tx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200" b="1" dirty="0" smtClean="0">
                <a:solidFill>
                  <a:schemeClr val="tx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+3</a:t>
            </a:r>
          </a:p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shkalle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siç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presim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ekzistojnë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pse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përfituar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tilla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hipodisulfitik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200" b="1" u="sng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200" b="1" u="sng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u="sng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mirpo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stabile !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-13855" y="2712032"/>
            <a:ext cx="5160820" cy="13716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None/>
            </a:pPr>
            <a:r>
              <a:rPr lang="en-US" sz="1200" b="1" dirty="0" err="1" smtClean="0">
                <a:solidFill>
                  <a:schemeClr val="tx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1200" b="1" dirty="0" smtClean="0">
                <a:solidFill>
                  <a:schemeClr val="tx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 smtClean="0">
                <a:solidFill>
                  <a:schemeClr val="tx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200" b="1" dirty="0" smtClean="0">
                <a:solidFill>
                  <a:schemeClr val="tx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+4</a:t>
            </a:r>
          </a:p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tetrahalogjenureve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rendesishem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vetem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(SF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oksigjen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dioksidi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sulfurit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sulfitik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kripërate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-38100" y="4159832"/>
            <a:ext cx="5160820" cy="22098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djegie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sulfurit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oksigjen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ajri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+O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→SO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;</a:t>
            </a:r>
            <a:r>
              <a:rPr lang="el-GR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Δ</a:t>
            </a:r>
            <a:r>
              <a:rPr lang="en-US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rH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=-279 kJmol</a:t>
            </a:r>
            <a:r>
              <a:rPr lang="en-US" sz="11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-1</a:t>
            </a:r>
          </a:p>
          <a:p>
            <a:pPr algn="just"/>
            <a:r>
              <a:rPr lang="en-US" sz="11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fërgimin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sulfureve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piritit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FeS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ctr"/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4FeS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+11O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→2Fe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+8SO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2(g</a:t>
            </a:r>
            <a:r>
              <a:rPr lang="en-US" sz="11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laborator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përfitohet</a:t>
            </a:r>
            <a:endParaRPr lang="en-US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1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11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→2Na</a:t>
            </a:r>
            <a:r>
              <a:rPr lang="en-US" sz="11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+SO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+H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202382" y="31173"/>
            <a:ext cx="3886200" cy="179762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therrëse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helmues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sidomos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organizmat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ulët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sterilizimin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pemëve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thata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tymimin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kavanozave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verës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etj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(1 L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15C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treten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15 L SO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), 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tretsira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reaksion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analiza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spektroskopike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tregon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bëjmë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përzierje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komplikuar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varet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përqendrimi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temp.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5029200" y="1905000"/>
            <a:ext cx="457200" cy="2514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Image result for SO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800" y="1811482"/>
            <a:ext cx="2306782" cy="1330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185064" y="3021803"/>
            <a:ext cx="390351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vërtetuar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përzierja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përbëhet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ctr">
              <a:buNone/>
            </a:pP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jonet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, HSO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, 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sz="11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Jonet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HSO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quhen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hidrogjensulfite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,SO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sulfite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disulfite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.  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veprojnë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mjete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oksiduese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reduktuese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veprimi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theksuar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mjedis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alkalin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+2OH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↔SO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O+2e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; E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=+0.94 V </a:t>
            </a:r>
          </a:p>
          <a:p>
            <a:pPr algn="just"/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Jonet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qëndrueshme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oksigjeni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ajrit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oksidon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2-</a:t>
            </a:r>
          </a:p>
          <a:p>
            <a:pPr algn="ctr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+O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→2SO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just"/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mjedis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veprimi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reduktues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hidrogjensulfiteve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dobësohet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siç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shihet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potenciali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redoks</a:t>
            </a:r>
            <a:endParaRPr lang="en-US" sz="11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HSO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O ↔HSO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+2e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 ; E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=-0.16 V </a:t>
            </a:r>
            <a:endParaRPr lang="sq-AL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38600" y="5580727"/>
            <a:ext cx="514350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Veprimi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hidrogjensulfiteve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pranin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joneve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HSO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reduktohet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sulfur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11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HSO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+5H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+2e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→S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+3H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O       ; E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= +0.50 V </a:t>
            </a:r>
          </a:p>
          <a:p>
            <a:pPr algn="just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HSO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+7H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+6e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→H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+3H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O  ; E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= +0.33V </a:t>
            </a:r>
          </a:p>
          <a:p>
            <a:pPr algn="just"/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sulfiteve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rëndësishmi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sulfiti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Na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duke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përçuar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nëpër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just"/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përdorimi</a:t>
            </a:r>
            <a:endParaRPr lang="en-US" sz="11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reduktues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,</a:t>
            </a:r>
          </a:p>
          <a:p>
            <a:pPr algn="just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zbardhim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,</a:t>
            </a:r>
          </a:p>
          <a:p>
            <a:pPr algn="just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industri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tekstilit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,</a:t>
            </a:r>
          </a:p>
          <a:p>
            <a:pPr algn="just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konzervim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ushqimit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,-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zhvillim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fotografive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1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Hidrogjen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sulfiti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magnezit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tretsirës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duke e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përçuar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nëpër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qumësht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gëlqeror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nëpër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MgO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+2SO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(HSO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,  </a:t>
            </a:r>
          </a:p>
          <a:p>
            <a:pPr algn="just"/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prodhimtari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letrës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sq-AL" sz="1100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b="1" baseline="30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491" y="2133600"/>
            <a:ext cx="9112827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err="1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1200" b="1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200" b="1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+6</a:t>
            </a:r>
          </a:p>
          <a:p>
            <a:pPr algn="just"/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rëndësishme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sulfurit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grup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bëjnë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pjesë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heksafluoruri,oksidi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sulfurit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(VI) ,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sulfatik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halogjen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derivatet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sulfatik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acidet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peroksosulfatike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sulfurit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(VI),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oksidimin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e 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oksigjen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1" algn="just">
              <a:buNone/>
            </a:pPr>
            <a:endParaRPr lang="en-US" sz="1100" b="1" dirty="0"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None/>
            </a:pP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2SO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+O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↔2SO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 ;</a:t>
            </a:r>
            <a:r>
              <a:rPr lang="el-GR" sz="1100" b="1" dirty="0">
                <a:latin typeface="Times New Roman" pitchFamily="18" charset="0"/>
                <a:cs typeface="Times New Roman" pitchFamily="18" charset="0"/>
              </a:rPr>
              <a:t> Δ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rH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=-188 kJmol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lvl="1" algn="just">
              <a:buNone/>
            </a:pP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ekzotermik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temp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reaks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zhvendoset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majtë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pra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vie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zbërthimi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lvl="1" algn="just">
              <a:buNone/>
            </a:pPr>
            <a:endParaRPr lang="en-US" sz="1100" b="1" dirty="0"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None/>
            </a:pP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djegien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sulfurit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 ,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lirohet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aq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energjisë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formuar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menjëherë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zbërthehet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lvl="1" algn="just">
              <a:buNone/>
            </a:pP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laborator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fitohet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tymues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”:</a:t>
            </a:r>
          </a:p>
          <a:p>
            <a:pPr lvl="1" algn="ctr">
              <a:buNone/>
            </a:pP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→H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+SO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, </a:t>
            </a:r>
          </a:p>
          <a:p>
            <a:pPr lvl="1" algn="just">
              <a:buNone/>
            </a:pP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KHSO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produkt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ndërmjemë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7</a:t>
            </a:r>
          </a:p>
          <a:p>
            <a:pPr lvl="1" algn="ctr">
              <a:buNone/>
            </a:pP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2KHSO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→K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7(s)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(g)</a:t>
            </a:r>
          </a:p>
          <a:p>
            <a:pPr lvl="1" algn="ctr">
              <a:buNone/>
            </a:pP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7(s)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→K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+3SO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 algn="just">
              <a:buNone/>
            </a:pP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sipas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metodës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vjetër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destilim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FeSO</a:t>
            </a:r>
            <a:r>
              <a:rPr lang="en-US" sz="1100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Fe</a:t>
            </a:r>
            <a:r>
              <a:rPr lang="en-US" sz="11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(SO</a:t>
            </a:r>
            <a:r>
              <a:rPr lang="en-US" sz="1100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1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1" algn="just">
              <a:buNone/>
            </a:pPr>
            <a:endParaRPr lang="en-US" sz="1100" b="1" dirty="0">
              <a:latin typeface="Times New Roman" pitchFamily="18" charset="0"/>
              <a:cs typeface="Times New Roman" pitchFamily="18" charset="0"/>
            </a:endParaRPr>
          </a:p>
          <a:p>
            <a:pPr lvl="1" algn="ctr">
              <a:buNone/>
            </a:pP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(SO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→Fe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+3SO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3(g)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800" y="5288324"/>
            <a:ext cx="838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44.5 C SO</a:t>
            </a:r>
            <a:r>
              <a:rPr lang="en-US" sz="14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kalon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lëngët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temp 16.8 C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kristalizon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kristale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gjata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ngjashme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akullin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400" b="1" dirty="0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-SO</a:t>
            </a:r>
            <a:r>
              <a:rPr lang="en-US" sz="14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mënjanimin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lidhjeve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dyfishe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ndërmjet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sulfurit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oksigjenit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fitohet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me stabile e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stabilizohet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tepër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kalimit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zingjirë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400" b="1" dirty="0"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-SO</a:t>
            </a:r>
            <a:r>
              <a:rPr lang="en-US" sz="14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100" y="103909"/>
            <a:ext cx="90297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ACIDI SULFURIK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njëri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ndër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rëndësishme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industrin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Përfitimi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bazohet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tretjen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sulfurit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(VI)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 →H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el-GR" sz="1200" b="1" dirty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rH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=-89 kJmol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-1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ngurt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kontakt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ujin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eksplodon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gaztë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reagon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ngadal,këto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vështirësi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mënjanohen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mënyra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varësishtë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mënyra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përfitimit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mënyrës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SO</a:t>
            </a:r>
            <a:r>
              <a:rPr lang="en-US" sz="1200" b="1" i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SO</a:t>
            </a:r>
            <a:r>
              <a:rPr lang="en-US" sz="1200" b="1" i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dallojmë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përfitimit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1200" b="1" i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200" b="1" i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1)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komorave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plumbit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2)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kontaktit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bazohet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oksidimin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bashkimin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formuar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sq-AL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2690336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→SO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(g)</a:t>
            </a:r>
          </a:p>
          <a:p>
            <a:pPr algn="ctr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+1/2O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→NO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ctr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 →H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04800" y="3467100"/>
            <a:ext cx="3581400" cy="1472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proces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komplikuar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rend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reduktimi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shkon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gjithmonë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NO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herë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O.</a:t>
            </a:r>
          </a:p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Përveç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formohen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produkte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reaksionit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sulfurik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gaztë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reagon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ngadal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ujin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3703399"/>
            <a:ext cx="5018048" cy="155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552950" y="5288458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pjesa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poshtme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hyn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përzierja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ajrit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nxehtë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(400 C)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pjesa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derdhet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nitroza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atë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rastë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pjes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oksidohet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endParaRPr lang="en-US" sz="11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O+2NOHSO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→3H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+2NO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(g)</a:t>
            </a:r>
            <a:endParaRPr lang="en-US" sz="1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0" y="5715908"/>
            <a:ext cx="4343400" cy="11420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reaks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shfrytzohet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holluar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përqendrimit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pyrgu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u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glloverit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rrjedh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80% 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pasi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nitroza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ftohtë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gazet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dalin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pyrgu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glloverit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ftohen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temp 80 C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gaze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përmbajnë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O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NO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NO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përçohen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nëpër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komorat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plumbit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pjesa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epërme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spërkaten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siguri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zhvillohen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reaks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1000" y="187036"/>
            <a:ext cx="8763000" cy="2744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A) 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reagon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oksigjen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,me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nitrozilhidrigjensulfati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NOHSO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2SO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+NO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+NO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+O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O →2NOHSO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sz="11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ujin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jep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11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2NOHSO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O →2H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+NO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+NO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just"/>
            <a:endParaRPr lang="en-US" sz="1100" b="1" baseline="-25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B) NOHSO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reagon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11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2NOHSO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O+SO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→3H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+2NO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 , </a:t>
            </a:r>
          </a:p>
          <a:p>
            <a:pPr algn="just"/>
            <a:endParaRPr lang="en-US" sz="11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NO 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formuar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oksidohet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oksigjenin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ajrit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11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2NO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+O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→2NO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, </a:t>
            </a:r>
          </a:p>
          <a:p>
            <a:pPr algn="just"/>
            <a:endParaRPr lang="en-US" sz="11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fundin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komorave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rrjedh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pjesmarrje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mase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60%</a:t>
            </a:r>
          </a:p>
        </p:txBody>
      </p:sp>
      <p:sp>
        <p:nvSpPr>
          <p:cNvPr id="5" name="Rectangle 4"/>
          <p:cNvSpPr/>
          <p:nvPr/>
        </p:nvSpPr>
        <p:spPr>
          <a:xfrm>
            <a:off x="374073" y="2975169"/>
            <a:ext cx="876992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rikuperimin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oksideve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gazet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komorat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plumbit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kalojnë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pyrgun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Gay-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lisakut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pjesa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epërme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derdhet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ftohur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glloverit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cilin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treten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dhënë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NOHSO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2NO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→NOHSO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+HNO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000" y="3569295"/>
            <a:ext cx="876300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2)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kontaktit</a:t>
            </a:r>
            <a:endParaRPr lang="en-US" sz="11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metod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oksidimin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katalizatori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vanadit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) ,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ndjeshmërisë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katalizatorit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helme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pluhur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gazet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para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katalizës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pastrohen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Pas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pastrimit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përzierja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gazit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nxehet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400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450 C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përçohet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nëpër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katalizator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furrë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kontaktit,për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ekzotermisë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reaksionit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:  </a:t>
            </a:r>
          </a:p>
          <a:p>
            <a:pPr algn="just"/>
            <a:endParaRPr lang="en-US" sz="11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2SO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+O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↔2SO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 ; </a:t>
            </a:r>
            <a:r>
              <a:rPr lang="el-GR" sz="1100" b="1" dirty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rH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=-188 kJmol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sz="11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Gazin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nxejmë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tej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gazet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nxehen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vet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katalizatorin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sipas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parimit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kundërt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rrymimit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0" y="5366407"/>
            <a:ext cx="3581400" cy="1447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furra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kontaktit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futet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98%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menjëherë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absorbohet,në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njëjtën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kohë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përzierjen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reaguese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duke e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ftohur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shtohet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shpejtësi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tillë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pjesmarrja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masës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mbahet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gjithnjë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98%,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rastë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,</a:t>
            </a:r>
            <a:r>
              <a:rPr lang="en-US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përkatësishtë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tillë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tepricës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SO</a:t>
            </a:r>
            <a:r>
              <a:rPr lang="en-US" sz="11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tymon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quhet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oleum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tymues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Picture 2" descr="C:\Users\Administrator\Desktop\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21100" y="5264507"/>
            <a:ext cx="3670300" cy="162813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7467600" y="4968267"/>
            <a:ext cx="1683327" cy="139173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q-AL" sz="1000" b="1" dirty="0" smtClean="0">
                <a:solidFill>
                  <a:schemeClr val="tx1"/>
                </a:solidFill>
                <a:cs typeface="Times New Roman" pitchFamily="18" charset="0"/>
              </a:rPr>
              <a:t>V</a:t>
            </a:r>
            <a:r>
              <a:rPr lang="sq-AL" sz="1000" b="1" baseline="-25000" dirty="0" smtClean="0">
                <a:solidFill>
                  <a:schemeClr val="tx1"/>
                </a:solidFill>
                <a:cs typeface="Times New Roman" pitchFamily="18" charset="0"/>
              </a:rPr>
              <a:t>2</a:t>
            </a:r>
            <a:r>
              <a:rPr lang="sq-AL" sz="1000" b="1" dirty="0" smtClean="0">
                <a:solidFill>
                  <a:schemeClr val="tx1"/>
                </a:solidFill>
                <a:cs typeface="Times New Roman" pitchFamily="18" charset="0"/>
              </a:rPr>
              <a:t>O</a:t>
            </a:r>
            <a:r>
              <a:rPr lang="sq-AL" sz="1000" b="1" baseline="-25000" dirty="0" smtClean="0">
                <a:solidFill>
                  <a:schemeClr val="tx1"/>
                </a:solidFill>
                <a:cs typeface="Times New Roman" pitchFamily="18" charset="0"/>
              </a:rPr>
              <a:t>5</a:t>
            </a:r>
            <a:r>
              <a:rPr lang="sq-AL" sz="1000" b="1" dirty="0" smtClean="0">
                <a:solidFill>
                  <a:schemeClr val="tx1"/>
                </a:solidFill>
                <a:cs typeface="Times New Roman" pitchFamily="18" charset="0"/>
              </a:rPr>
              <a:t> + SO</a:t>
            </a:r>
            <a:r>
              <a:rPr lang="sq-AL" sz="1000" b="1" baseline="-25000" dirty="0" smtClean="0">
                <a:solidFill>
                  <a:schemeClr val="tx1"/>
                </a:solidFill>
                <a:cs typeface="Times New Roman" pitchFamily="18" charset="0"/>
              </a:rPr>
              <a:t>2</a:t>
            </a:r>
            <a:r>
              <a:rPr lang="sq-AL" sz="1000" b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sq-AL" sz="1000" b="1" dirty="0" smtClean="0">
                <a:solidFill>
                  <a:schemeClr val="tx1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sq-AL" sz="1000" b="1" dirty="0" smtClean="0">
                <a:solidFill>
                  <a:schemeClr val="tx1"/>
                </a:solidFill>
                <a:cs typeface="Times New Roman" pitchFamily="18" charset="0"/>
              </a:rPr>
              <a:t> V</a:t>
            </a:r>
            <a:r>
              <a:rPr lang="en-US" sz="1000" b="1" baseline="-25000" dirty="0" smtClean="0">
                <a:solidFill>
                  <a:schemeClr val="tx1"/>
                </a:solidFill>
                <a:cs typeface="Times New Roman" pitchFamily="18" charset="0"/>
              </a:rPr>
              <a:t>2</a:t>
            </a:r>
            <a:r>
              <a:rPr lang="sq-AL" sz="1000" b="1" dirty="0" smtClean="0">
                <a:solidFill>
                  <a:schemeClr val="tx1"/>
                </a:solidFill>
                <a:cs typeface="Times New Roman" pitchFamily="18" charset="0"/>
              </a:rPr>
              <a:t>O</a:t>
            </a:r>
            <a:r>
              <a:rPr lang="en-US" sz="1000" b="1" baseline="-25000" dirty="0" smtClean="0">
                <a:solidFill>
                  <a:schemeClr val="tx1"/>
                </a:solidFill>
                <a:cs typeface="Times New Roman" pitchFamily="18" charset="0"/>
              </a:rPr>
              <a:t>4</a:t>
            </a:r>
            <a:r>
              <a:rPr lang="sq-AL" sz="1000" b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1000" b="1" dirty="0" smtClean="0">
                <a:solidFill>
                  <a:schemeClr val="tx1"/>
                </a:solidFill>
                <a:cs typeface="Times New Roman" pitchFamily="18" charset="0"/>
              </a:rPr>
              <a:t>x</a:t>
            </a:r>
            <a:r>
              <a:rPr lang="sq-AL" sz="1000" b="1" dirty="0" smtClean="0">
                <a:solidFill>
                  <a:schemeClr val="tx1"/>
                </a:solidFill>
                <a:cs typeface="Times New Roman" pitchFamily="18" charset="0"/>
              </a:rPr>
              <a:t> SO</a:t>
            </a:r>
            <a:r>
              <a:rPr lang="sq-AL" sz="1000" b="1" baseline="-25000" dirty="0" smtClean="0">
                <a:solidFill>
                  <a:schemeClr val="tx1"/>
                </a:solidFill>
                <a:cs typeface="Times New Roman" pitchFamily="18" charset="0"/>
              </a:rPr>
              <a:t>3</a:t>
            </a:r>
          </a:p>
          <a:p>
            <a:pPr algn="ctr"/>
            <a:r>
              <a:rPr lang="en-US" sz="1000" b="1" dirty="0" smtClean="0">
                <a:solidFill>
                  <a:schemeClr val="tx1"/>
                </a:solidFill>
                <a:cs typeface="Times New Roman" pitchFamily="18" charset="0"/>
              </a:rPr>
              <a:t>	</a:t>
            </a:r>
            <a:r>
              <a:rPr lang="sq-AL" sz="1000" b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endParaRPr lang="en-US" sz="1000" b="1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algn="ctr"/>
            <a:r>
              <a:rPr lang="sq-AL" sz="1000" b="1" dirty="0" smtClean="0">
                <a:solidFill>
                  <a:schemeClr val="tx1"/>
                </a:solidFill>
                <a:cs typeface="Times New Roman" pitchFamily="18" charset="0"/>
              </a:rPr>
              <a:t>V</a:t>
            </a:r>
            <a:r>
              <a:rPr lang="en-US" sz="1000" b="1" baseline="-25000" dirty="0" smtClean="0">
                <a:solidFill>
                  <a:schemeClr val="tx1"/>
                </a:solidFill>
                <a:cs typeface="Times New Roman" pitchFamily="18" charset="0"/>
              </a:rPr>
              <a:t>2</a:t>
            </a:r>
            <a:r>
              <a:rPr lang="sq-AL" sz="1000" b="1" dirty="0" smtClean="0">
                <a:solidFill>
                  <a:schemeClr val="tx1"/>
                </a:solidFill>
                <a:cs typeface="Times New Roman" pitchFamily="18" charset="0"/>
              </a:rPr>
              <a:t>O</a:t>
            </a:r>
            <a:r>
              <a:rPr lang="en-US" sz="1000" b="1" baseline="-25000" dirty="0" smtClean="0">
                <a:solidFill>
                  <a:schemeClr val="tx1"/>
                </a:solidFill>
                <a:cs typeface="Times New Roman" pitchFamily="18" charset="0"/>
              </a:rPr>
              <a:t>4</a:t>
            </a:r>
            <a:r>
              <a:rPr lang="sq-AL" sz="1000" b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1000" b="1" dirty="0" smtClean="0">
                <a:solidFill>
                  <a:schemeClr val="tx1"/>
                </a:solidFill>
                <a:cs typeface="Times New Roman" pitchFamily="18" charset="0"/>
              </a:rPr>
              <a:t>x</a:t>
            </a:r>
            <a:r>
              <a:rPr lang="sq-AL" sz="1000" b="1" dirty="0" smtClean="0">
                <a:solidFill>
                  <a:schemeClr val="tx1"/>
                </a:solidFill>
                <a:cs typeface="Times New Roman" pitchFamily="18" charset="0"/>
              </a:rPr>
              <a:t> SO</a:t>
            </a:r>
            <a:r>
              <a:rPr lang="sq-AL" sz="1000" b="1" baseline="-25000" dirty="0" smtClean="0">
                <a:solidFill>
                  <a:schemeClr val="tx1"/>
                </a:solidFill>
                <a:cs typeface="Times New Roman" pitchFamily="18" charset="0"/>
              </a:rPr>
              <a:t>3 </a:t>
            </a:r>
            <a:r>
              <a:rPr lang="sq-AL" sz="1000" b="1" dirty="0" smtClean="0">
                <a:solidFill>
                  <a:schemeClr val="tx1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sq-AL" sz="1000" b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1000" b="1" dirty="0" smtClean="0">
                <a:solidFill>
                  <a:schemeClr val="tx1"/>
                </a:solidFill>
                <a:cs typeface="Times New Roman" pitchFamily="18" charset="0"/>
              </a:rPr>
              <a:t>VO</a:t>
            </a:r>
            <a:r>
              <a:rPr lang="en-US" sz="1000" b="1" baseline="-25000" dirty="0" smtClean="0">
                <a:solidFill>
                  <a:schemeClr val="tx1"/>
                </a:solidFill>
                <a:cs typeface="Times New Roman" pitchFamily="18" charset="0"/>
              </a:rPr>
              <a:t>2</a:t>
            </a:r>
            <a:r>
              <a:rPr lang="en-US" sz="1000" b="1" dirty="0" smtClean="0">
                <a:solidFill>
                  <a:schemeClr val="tx1"/>
                </a:solidFill>
                <a:cs typeface="Times New Roman" pitchFamily="18" charset="0"/>
              </a:rPr>
              <a:t>+VOSO</a:t>
            </a:r>
            <a:r>
              <a:rPr lang="en-US" sz="1000" b="1" baseline="-25000" dirty="0" smtClean="0">
                <a:solidFill>
                  <a:schemeClr val="tx1"/>
                </a:solidFill>
                <a:cs typeface="Times New Roman" pitchFamily="18" charset="0"/>
              </a:rPr>
              <a:t>4</a:t>
            </a:r>
          </a:p>
          <a:p>
            <a:pPr algn="ctr"/>
            <a:endParaRPr lang="en-US" sz="1000" b="1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algn="ctr"/>
            <a:r>
              <a:rPr lang="en-US" sz="1000" b="1" dirty="0" smtClean="0">
                <a:solidFill>
                  <a:schemeClr val="tx1"/>
                </a:solidFill>
                <a:cs typeface="Times New Roman" pitchFamily="18" charset="0"/>
              </a:rPr>
              <a:t>VOSO</a:t>
            </a:r>
            <a:r>
              <a:rPr lang="en-US" sz="1000" b="1" baseline="-25000" dirty="0" smtClean="0">
                <a:solidFill>
                  <a:schemeClr val="tx1"/>
                </a:solidFill>
                <a:cs typeface="Times New Roman" pitchFamily="18" charset="0"/>
              </a:rPr>
              <a:t>4</a:t>
            </a:r>
            <a:r>
              <a:rPr lang="en-US" sz="1000" b="1" dirty="0" smtClean="0">
                <a:solidFill>
                  <a:schemeClr val="tx1"/>
                </a:solidFill>
                <a:cs typeface="Times New Roman" pitchFamily="18" charset="0"/>
              </a:rPr>
              <a:t>+VO</a:t>
            </a:r>
            <a:r>
              <a:rPr lang="en-US" sz="1000" b="1" baseline="-25000" dirty="0" smtClean="0">
                <a:solidFill>
                  <a:schemeClr val="tx1"/>
                </a:solidFill>
                <a:cs typeface="Times New Roman" pitchFamily="18" charset="0"/>
              </a:rPr>
              <a:t>2</a:t>
            </a:r>
            <a:r>
              <a:rPr lang="sq-AL" sz="1000" b="1" dirty="0" smtClean="0">
                <a:solidFill>
                  <a:schemeClr val="tx1"/>
                </a:solidFill>
                <a:cs typeface="Times New Roman" pitchFamily="18" charset="0"/>
                <a:sym typeface="Symbol" pitchFamily="18" charset="2"/>
              </a:rPr>
              <a:t> </a:t>
            </a:r>
            <a:r>
              <a:rPr lang="sq-AL" sz="1000" b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1000" b="1" dirty="0" smtClean="0">
                <a:solidFill>
                  <a:schemeClr val="tx1"/>
                </a:solidFill>
                <a:cs typeface="Times New Roman" pitchFamily="18" charset="0"/>
              </a:rPr>
              <a:t>V</a:t>
            </a:r>
            <a:r>
              <a:rPr lang="en-US" sz="1000" b="1" baseline="-25000" dirty="0" smtClean="0">
                <a:solidFill>
                  <a:schemeClr val="tx1"/>
                </a:solidFill>
                <a:cs typeface="Times New Roman" pitchFamily="18" charset="0"/>
              </a:rPr>
              <a:t>2</a:t>
            </a:r>
            <a:r>
              <a:rPr lang="en-US" sz="1000" b="1" dirty="0" smtClean="0">
                <a:solidFill>
                  <a:schemeClr val="tx1"/>
                </a:solidFill>
                <a:cs typeface="Times New Roman" pitchFamily="18" charset="0"/>
              </a:rPr>
              <a:t>O</a:t>
            </a:r>
            <a:r>
              <a:rPr lang="en-US" sz="1000" b="1" baseline="-25000" dirty="0" smtClean="0">
                <a:solidFill>
                  <a:schemeClr val="tx1"/>
                </a:solidFill>
                <a:cs typeface="Times New Roman" pitchFamily="18" charset="0"/>
              </a:rPr>
              <a:t>4</a:t>
            </a:r>
            <a:r>
              <a:rPr lang="en-US" sz="1000" b="1" dirty="0" smtClean="0">
                <a:solidFill>
                  <a:schemeClr val="tx1"/>
                </a:solidFill>
                <a:cs typeface="Times New Roman" pitchFamily="18" charset="0"/>
              </a:rPr>
              <a:t>+SO</a:t>
            </a:r>
            <a:r>
              <a:rPr lang="en-US" sz="1000" b="1" baseline="-25000" dirty="0" smtClean="0">
                <a:solidFill>
                  <a:schemeClr val="tx1"/>
                </a:solidFill>
                <a:cs typeface="Times New Roman" pitchFamily="18" charset="0"/>
              </a:rPr>
              <a:t>3</a:t>
            </a:r>
          </a:p>
          <a:p>
            <a:pPr algn="ctr"/>
            <a:endParaRPr lang="en-US" sz="1000" b="1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algn="ctr"/>
            <a:r>
              <a:rPr lang="en-US" sz="1000" b="1" dirty="0" smtClean="0">
                <a:solidFill>
                  <a:schemeClr val="tx1"/>
                </a:solidFill>
                <a:cs typeface="Times New Roman" pitchFamily="18" charset="0"/>
              </a:rPr>
              <a:t>V</a:t>
            </a:r>
            <a:r>
              <a:rPr lang="en-US" sz="1000" b="1" baseline="-25000" dirty="0" smtClean="0">
                <a:solidFill>
                  <a:schemeClr val="tx1"/>
                </a:solidFill>
                <a:cs typeface="Times New Roman" pitchFamily="18" charset="0"/>
              </a:rPr>
              <a:t>2</a:t>
            </a:r>
            <a:r>
              <a:rPr lang="en-US" sz="1000" b="1" dirty="0" smtClean="0">
                <a:solidFill>
                  <a:schemeClr val="tx1"/>
                </a:solidFill>
                <a:cs typeface="Times New Roman" pitchFamily="18" charset="0"/>
              </a:rPr>
              <a:t>O</a:t>
            </a:r>
            <a:r>
              <a:rPr lang="en-US" sz="1000" b="1" baseline="-25000" dirty="0" smtClean="0">
                <a:solidFill>
                  <a:schemeClr val="tx1"/>
                </a:solidFill>
                <a:cs typeface="Times New Roman" pitchFamily="18" charset="0"/>
              </a:rPr>
              <a:t>4</a:t>
            </a:r>
            <a:r>
              <a:rPr lang="en-US" sz="1000" b="1" dirty="0" smtClean="0">
                <a:solidFill>
                  <a:schemeClr val="tx1"/>
                </a:solidFill>
                <a:cs typeface="Times New Roman" pitchFamily="18" charset="0"/>
              </a:rPr>
              <a:t>+ 1/2O</a:t>
            </a:r>
            <a:r>
              <a:rPr lang="en-US" sz="1000" b="1" baseline="-25000" dirty="0" smtClean="0">
                <a:solidFill>
                  <a:schemeClr val="tx1"/>
                </a:solidFill>
                <a:cs typeface="Times New Roman" pitchFamily="18" charset="0"/>
              </a:rPr>
              <a:t>2</a:t>
            </a:r>
            <a:r>
              <a:rPr lang="sq-AL" sz="1000" b="1" dirty="0" smtClean="0">
                <a:solidFill>
                  <a:schemeClr val="tx1"/>
                </a:solidFill>
                <a:cs typeface="Times New Roman" pitchFamily="18" charset="0"/>
                <a:sym typeface="Symbol" pitchFamily="18" charset="2"/>
              </a:rPr>
              <a:t> </a:t>
            </a:r>
            <a:r>
              <a:rPr lang="sq-AL" sz="1000" b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1000" b="1" dirty="0" smtClean="0">
                <a:solidFill>
                  <a:schemeClr val="tx1"/>
                </a:solidFill>
                <a:cs typeface="Times New Roman" pitchFamily="18" charset="0"/>
              </a:rPr>
              <a:t>V</a:t>
            </a:r>
            <a:r>
              <a:rPr lang="en-US" sz="1000" b="1" baseline="-25000" dirty="0" smtClean="0">
                <a:solidFill>
                  <a:schemeClr val="tx1"/>
                </a:solidFill>
                <a:cs typeface="Times New Roman" pitchFamily="18" charset="0"/>
              </a:rPr>
              <a:t>2</a:t>
            </a:r>
            <a:r>
              <a:rPr lang="en-US" sz="1000" b="1" dirty="0" smtClean="0">
                <a:solidFill>
                  <a:schemeClr val="tx1"/>
                </a:solidFill>
                <a:cs typeface="Times New Roman" pitchFamily="18" charset="0"/>
              </a:rPr>
              <a:t>O</a:t>
            </a:r>
            <a:r>
              <a:rPr lang="en-US" sz="1000" b="1" baseline="-25000" dirty="0" smtClean="0">
                <a:solidFill>
                  <a:schemeClr val="tx1"/>
                </a:solidFill>
                <a:cs typeface="Times New Roman" pitchFamily="18" charset="0"/>
              </a:rPr>
              <a:t>5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638800" y="5867400"/>
            <a:ext cx="3200400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9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0" y="-110430"/>
            <a:ext cx="9144000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sulfurik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prodhuar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komora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plumbit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shtrenjët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sesa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prodhuar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metodën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kontaktit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pastërtisë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pastër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lëng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vajor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ngjyrë</a:t>
            </a:r>
            <a:endParaRPr lang="en-US" sz="11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dendësi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1,84gcm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-1</a:t>
            </a:r>
          </a:p>
          <a:p>
            <a:pPr algn="just"/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Përdorimi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madhë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bazohet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just"/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shërben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11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A) acid</a:t>
            </a:r>
          </a:p>
          <a:p>
            <a:pPr algn="just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oksidues</a:t>
            </a:r>
            <a:endParaRPr lang="en-US" sz="11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dehidratues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sz="11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A)H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pastërt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përngjan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; </a:t>
            </a:r>
          </a:p>
          <a:p>
            <a:pPr algn="ctr"/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përçon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rrymën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elektrike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sigurishtë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shpërbashkuar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:  </a:t>
            </a:r>
          </a:p>
          <a:p>
            <a:pPr algn="ctr"/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2H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↔H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+HSO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just"/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shpërbashkim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bazike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pastërt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tretë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subs, bile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subs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jonike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kristalore</a:t>
            </a:r>
            <a:endParaRPr lang="en-US" sz="11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acid 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shpërbashkimit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plotë</a:t>
            </a:r>
            <a:endParaRPr lang="en-US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2507205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↔H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+HSO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Shkëputja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protonit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dytë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vështirë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HSO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↔H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sulfurik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nxirren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seri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kriprash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hidrogjensulfatet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sulfatet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barazpeshave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përmendura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hidrogjensulfateve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acidike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sulfateve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alkaline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ngapak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bazike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hidrogjensulfateve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rëndësishme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vetëm:KHSO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NaHSO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përdoren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zbërthimin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oksideve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patretshme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laborator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kalojnë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disulfate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pirosulfate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2NaHSO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→Na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7(s)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mëtutjeshme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kalojnë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sulfate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7(s)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→Na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liruar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reagon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patretshëm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formuar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sulfat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tretshëm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Cr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+2SO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→Cr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(SO4)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3(s)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Sulfatet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tretshme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tretshmëria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bie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temp</a:t>
            </a: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Shum sulfate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hidratuara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numër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molekulave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psh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x 7H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O, (M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=Mn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2+,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,Ni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,Zn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Fe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CuSO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x 5-3-1 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endParaRPr lang="sq-AL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629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B)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Veprimi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potenciali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redoks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ekuacionit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parcial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HSO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+3H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+2e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↔H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O : E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= +0.20 V </a:t>
            </a:r>
          </a:p>
          <a:p>
            <a:pPr algn="just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përqendruar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nxehtë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tretë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metalet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kan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potencial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pozitiv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hidrogjeni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+3H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+HSO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→Cu 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+SO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+2H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oksidoj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sulfurin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→3SO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+2H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(g)</a:t>
            </a:r>
          </a:p>
          <a:p>
            <a:pPr algn="just"/>
            <a:endParaRPr lang="en-US" sz="11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C)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Veprimi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dehidratues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tendencë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lidh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ujin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hidrate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saktësishtë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definuara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 temp e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/C</a:t>
            </a:r>
          </a:p>
          <a:p>
            <a:pPr algn="just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                          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                            +10</a:t>
            </a:r>
          </a:p>
          <a:p>
            <a:pPr algn="just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                          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x H2O                  +9</a:t>
            </a:r>
          </a:p>
          <a:p>
            <a:pPr algn="just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                          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x 2H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O                -38.9</a:t>
            </a:r>
          </a:p>
          <a:p>
            <a:pPr algn="just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                          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x 4H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O               -29  ,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hidratimit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lirohet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nxehtësisëe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shpjegohet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mënyra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hidratim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jonit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1100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lirë</a:t>
            </a:r>
            <a:endParaRPr lang="en-US" sz="11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O →H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+HSO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 – 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hidratim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jonit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sulfat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atomet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oksigjenit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hidrogjenore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+ HSO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O →2H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+ 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 </a:t>
            </a:r>
            <a:endParaRPr lang="sq-AL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4300" y="3657600"/>
            <a:ext cx="8915400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Tioacidet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oksikomponime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tepër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atome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oksigjenit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zëvendësohen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atome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sulfurit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1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Komponimi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kryesor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tiosulfatik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mirpo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njihen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zbërthehen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momentin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formimit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kripërave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asnjanëse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njohura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gjithsesi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tiosulfati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Na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duke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zier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sulfitin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me sulfur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+S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↔S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,duke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shtar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barazpesha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zhvendoset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majtë</a:t>
            </a:r>
            <a:endParaRPr lang="en-US" sz="11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1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1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Joni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tiosulfat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reagon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reduktues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fortësi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mesatare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2S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2-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→S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+2e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; E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= +0.08 V  </a:t>
            </a:r>
          </a:p>
          <a:p>
            <a:pPr algn="just"/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, me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tetrationat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kështu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tiosulfati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reduktoj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jodin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2S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2-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+I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↔S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+2I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reaksion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kiminë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analitike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jodometria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.</a:t>
            </a:r>
            <a:endParaRPr lang="sq-AL" sz="11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endParaRPr lang="en-US" sz="2000" b="1" baseline="30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baseline="30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sq-AL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52400"/>
            <a:ext cx="9067800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Tio-kripërat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antimonit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kallajit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rrjedhin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oksiacidet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përkatësishtë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AsO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                                 AsO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3-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                                  AsS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3-</a:t>
            </a:r>
          </a:p>
          <a:p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arsenatik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arsenat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tioarsenat</a:t>
            </a:r>
            <a:endParaRPr lang="en-US" sz="11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AsO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                                 AsO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3-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                                  AsS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3-</a:t>
            </a:r>
          </a:p>
          <a:p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arsenititk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tioarsenit</a:t>
            </a:r>
            <a:endParaRPr lang="en-US" sz="11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SbO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                                 SbO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3-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                                 SbS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3-</a:t>
            </a:r>
          </a:p>
          <a:p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antimonatik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antimonat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tioantimonat</a:t>
            </a:r>
            <a:endParaRPr lang="en-US" sz="11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HSbO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                                   SbO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                                   SbS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antimonitik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antimonit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tioantimonit</a:t>
            </a:r>
            <a:endParaRPr lang="en-US" sz="11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SnO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                                 SnO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                            SnS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SnS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4-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stanatik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stanat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tiostanat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endParaRPr lang="en-US" sz="1100" dirty="0">
              <a:latin typeface="Times New Roman" pitchFamily="18" charset="0"/>
              <a:cs typeface="Times New Roman" pitchFamily="18" charset="0"/>
            </a:endParaRPr>
          </a:p>
          <a:p>
            <a:endParaRPr lang="en-US" sz="11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Tretja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sulfureve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antimonit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kallajit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tio-kripëra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rëndësishme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kiminë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analitike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pra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ndahen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japin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tio-kripëra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sulfureve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bëjnë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gjë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tillë</a:t>
            </a:r>
            <a:endParaRPr lang="sq-AL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56474" y="2635731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SELENI</a:t>
            </a:r>
          </a:p>
        </p:txBody>
      </p:sp>
      <p:pic>
        <p:nvPicPr>
          <p:cNvPr id="8" name="Picture 7" descr="C:\Users\Iliri\Desktop\images (1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1262" y="2743200"/>
            <a:ext cx="3429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52399" y="2928844"/>
            <a:ext cx="441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natyrë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përhapur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oksigjeni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sulfuri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Shpesh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përcjellës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sulfurit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aty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gjenden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sulfuret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gjenden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selenuret,ose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djegies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sulfurit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seleni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pranishëm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SeO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produkt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sekondar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rafinimit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elektrolitik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lymi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komorave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plumbit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8991" y="4267200"/>
            <a:ext cx="8839200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djegies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sulfureve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redukton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SeO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selen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2SO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+SeO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→Se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+2SO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seleni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precipiton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lymin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komorave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trajtohet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seleni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oksidohet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selenitik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Se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+4HNO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→H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SeO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+4NO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O , </a:t>
            </a:r>
          </a:p>
          <a:p>
            <a:pPr algn="ctr"/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SeO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precipitohet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me acid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sulfurik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SeO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→Se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+2HSO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just"/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seleni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gjindet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ne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modifikime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alotropike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Struktura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unazore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Se</a:t>
            </a:r>
            <a:r>
              <a:rPr lang="en-US" sz="1100" baseline="-25000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paraqet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modifikim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kuq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jostabil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ekziston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forma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polimorfike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100" dirty="0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l-GR" sz="1100" dirty="0"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selen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kalojnë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modifikimin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selenit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përhimtë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zingjirore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1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Përfaqësues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selenit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-2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selenhidriku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vepruar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selenure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gaz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,me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erë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pakëndshme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jostabil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sq-AL" sz="11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ELEMENTET E GRUPIT 15 (VB)</a:t>
            </a:r>
          </a:p>
          <a:p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GRUPI I AZOTIT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substancave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plotësishtë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ndryshojnë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theksuara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jometalike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Azoti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fosfori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jometale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arseni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antimoni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semimetale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amfoterne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bizmuthi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metal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bazike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Konfiguracionet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elktronike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;</a:t>
            </a:r>
          </a:p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1s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sp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 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1s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2s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2p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3p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1s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2s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2p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3s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3p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3d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4p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just"/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Sb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1s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2s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2p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3s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3p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3d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4s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4p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4d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5p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1s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2s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2p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3s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3p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3d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4s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4p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4d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4f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5s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5p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5d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6p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Konfiguracioni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elektronik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përbashkët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     ,me tri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elektrone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paçiftëzuara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orbitalet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pingule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boshtet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hapsinore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Radiusi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rritje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reflektohet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fizike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sq-AL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495800" y="5105400"/>
            <a:ext cx="1066800" cy="3048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ns</a:t>
            </a:r>
            <a:r>
              <a:rPr lang="en-US" b="1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np</a:t>
            </a:r>
            <a:r>
              <a:rPr lang="en-US" b="1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subs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elementare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gr 15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endParaRPr lang="sq-AL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436675"/>
              </p:ext>
            </p:extLst>
          </p:nvPr>
        </p:nvGraphicFramePr>
        <p:xfrm>
          <a:off x="0" y="685801"/>
          <a:ext cx="502920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200"/>
                <a:gridCol w="838200"/>
                <a:gridCol w="838200"/>
                <a:gridCol w="838200"/>
                <a:gridCol w="707471"/>
                <a:gridCol w="968929"/>
              </a:tblGrid>
              <a:tr h="563585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Simboli</a:t>
                      </a:r>
                      <a:endParaRPr lang="sq-A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Nr 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rendor</a:t>
                      </a:r>
                      <a:endParaRPr lang="sq-A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Radiusi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kovalent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sq-A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Radiusi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jonik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 X</a:t>
                      </a:r>
                      <a:r>
                        <a:rPr lang="en-US" sz="1200" baseline="30000" dirty="0" smtClean="0">
                          <a:solidFill>
                            <a:schemeClr val="tx1"/>
                          </a:solidFill>
                        </a:rPr>
                        <a:t>3+</a:t>
                      </a:r>
                      <a:endParaRPr lang="sq-AL" sz="12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Temp e 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shkrirjes</a:t>
                      </a:r>
                      <a:endParaRPr lang="sq-A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Temp e 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vlimit</a:t>
                      </a:r>
                      <a:endParaRPr lang="sq-A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4043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</a:t>
                      </a:r>
                      <a:endParaRPr lang="sq-A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</a:t>
                      </a:r>
                      <a:endParaRPr lang="sq-A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0.070</a:t>
                      </a:r>
                      <a:endParaRPr lang="sq-A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0.016</a:t>
                      </a:r>
                      <a:endParaRPr lang="sq-A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-210</a:t>
                      </a:r>
                      <a:endParaRPr lang="sq-A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-195.8</a:t>
                      </a:r>
                      <a:endParaRPr lang="sq-AL" sz="1200" dirty="0"/>
                    </a:p>
                  </a:txBody>
                  <a:tcPr/>
                </a:tc>
              </a:tr>
              <a:tr h="24043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</a:t>
                      </a:r>
                      <a:endParaRPr lang="sq-A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</a:t>
                      </a:r>
                      <a:endParaRPr lang="sq-A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0.110</a:t>
                      </a:r>
                      <a:endParaRPr lang="sq-A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0.044</a:t>
                      </a:r>
                      <a:endParaRPr lang="sq-A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44.1</a:t>
                      </a:r>
                      <a:endParaRPr lang="sq-A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280</a:t>
                      </a:r>
                      <a:endParaRPr lang="sq-AL" sz="1200" dirty="0"/>
                    </a:p>
                  </a:txBody>
                  <a:tcPr/>
                </a:tc>
              </a:tr>
              <a:tr h="30346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As</a:t>
                      </a:r>
                      <a:endParaRPr lang="sq-A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33</a:t>
                      </a:r>
                      <a:endParaRPr lang="sq-A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0.121</a:t>
                      </a:r>
                      <a:endParaRPr lang="sq-A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0.069</a:t>
                      </a:r>
                      <a:endParaRPr lang="sq-A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Sublimon</a:t>
                      </a:r>
                      <a:endParaRPr lang="sq-A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Sublimon</a:t>
                      </a:r>
                      <a:r>
                        <a:rPr lang="en-US" sz="1200" dirty="0" smtClean="0"/>
                        <a:t>(613)</a:t>
                      </a:r>
                      <a:endParaRPr lang="sq-AL" sz="1200" dirty="0"/>
                    </a:p>
                  </a:txBody>
                  <a:tcPr/>
                </a:tc>
              </a:tr>
              <a:tr h="240437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Sb</a:t>
                      </a:r>
                      <a:endParaRPr lang="sq-A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51</a:t>
                      </a:r>
                      <a:endParaRPr lang="sq-A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0.141</a:t>
                      </a:r>
                      <a:endParaRPr lang="sq-A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0.089</a:t>
                      </a:r>
                      <a:endParaRPr lang="sq-A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631</a:t>
                      </a:r>
                      <a:endParaRPr lang="sq-A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1750</a:t>
                      </a:r>
                      <a:endParaRPr lang="sq-AL" sz="1200" dirty="0"/>
                    </a:p>
                  </a:txBody>
                  <a:tcPr/>
                </a:tc>
              </a:tr>
              <a:tr h="24043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Bi</a:t>
                      </a:r>
                      <a:endParaRPr lang="sq-A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83</a:t>
                      </a:r>
                      <a:endParaRPr lang="sq-A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0.152</a:t>
                      </a:r>
                      <a:endParaRPr lang="sq-A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0.096</a:t>
                      </a:r>
                      <a:endParaRPr lang="sq-A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271</a:t>
                      </a:r>
                      <a:endParaRPr lang="sq-A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1560</a:t>
                      </a:r>
                      <a:endParaRPr lang="sq-AL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4987634" y="381000"/>
            <a:ext cx="4156366" cy="18288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dyatomike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stabile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elektronet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çiftëzohen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, me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formohej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ϭ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rëndomtë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ndërtuar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kështu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mundsohet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radiusi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atomit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dyatomike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larta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800 C   </a:t>
            </a:r>
          </a:p>
        </p:txBody>
      </p:sp>
      <p:sp>
        <p:nvSpPr>
          <p:cNvPr id="2" name="Rectangle 1"/>
          <p:cNvSpPr/>
          <p:nvPr/>
        </p:nvSpPr>
        <p:spPr>
          <a:xfrm>
            <a:off x="5146963" y="2268682"/>
            <a:ext cx="3958937" cy="1066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strukture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molekulës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azoti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rëndomtë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gaz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temp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vlimit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ulët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-55419" y="3013364"/>
            <a:ext cx="4069773" cy="163483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Atomi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madhësisë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rëndomtë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formojë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shumfishta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Mënyra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thjeshtë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formimit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molekulës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shumfishe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e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angazhimin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tri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secilit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atom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Ku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këtu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secili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atom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lidhur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njëfishe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atome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ashtu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atomet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zënë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këndet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tetraedrit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rregullt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-55419" y="4648200"/>
            <a:ext cx="4069773" cy="14478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energjisë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lidhjes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stabile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Modifikim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alotropik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tjetër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fosfori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kuq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ndërlikuar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shtresore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përbërë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zingjirëve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kafazorë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tetraedrave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prejrje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tërthore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pentagonale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Picture 8" descr="C:\Users\RIKON\Desktop\images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9773" y="3394364"/>
            <a:ext cx="1508413" cy="1420761"/>
          </a:xfrm>
          <a:prstGeom prst="rect">
            <a:avLst/>
          </a:prstGeom>
          <a:noFill/>
        </p:spPr>
      </p:pic>
      <p:pic>
        <p:nvPicPr>
          <p:cNvPr id="9" name="Picture 9" descr="C:\Users\RIKON\Desktop\images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8186" y="3422073"/>
            <a:ext cx="1676400" cy="1420761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4130386" y="492942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Shtresat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lidhura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atomin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lidhës,ku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struktura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komplekse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shkakton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temperatur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alotropi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1" name="Picture 8" descr="C:\Users\RIKON\Desktop\images (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5562251"/>
            <a:ext cx="3581400" cy="128882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Picture 11" descr="C:\Users\RIKON\Desktop\images (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14257" y="5620972"/>
            <a:ext cx="2170861" cy="118488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553200"/>
          </a:xfrm>
        </p:spPr>
        <p:txBody>
          <a:bodyPr>
            <a:normAutofit/>
          </a:bodyPr>
          <a:lstStyle/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6(g)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→C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4(g)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endParaRPr lang="en-US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Zbërthimi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rrugës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termike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karbon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H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realizohet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avull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1100 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4(g)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↔CO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+ 3 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ΔrH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=214.4kJmol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endParaRPr lang="en-US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dytë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përfitimit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industrial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H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reduktimi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avullit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karbon,përkatësishtë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karbonit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hidrogjen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avullit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↔CO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  <a:endParaRPr lang="en-US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2971800"/>
            <a:ext cx="4191000" cy="2438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reaksione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produktet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tërësishme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përmbajnë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CO, H</a:t>
            </a:r>
            <a:r>
              <a:rPr lang="en-US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mirpo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pastrohet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duke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ftohur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lëngët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largohet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pjesa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pjesa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mbetur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largohet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duke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përquar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gazin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NaOH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nxehtë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343400" y="2895600"/>
            <a:ext cx="4800600" cy="2590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Hidrogjeni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këtillë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pastruar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hidrimin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vajrave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substanc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elementare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dhomës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gaz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,pa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erë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shije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gazeve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lëngët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lëngjeve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Tem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vlimit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ulët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qka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tregon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forcat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ndërmolekulare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dobëta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0" y="5486400"/>
            <a:ext cx="9144000" cy="1371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ln>
                  <a:solidFill>
                    <a:srgbClr val="FFFF00"/>
                  </a:solidFill>
                </a:ln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dirty="0" smtClean="0">
                <a:ln>
                  <a:solidFill>
                    <a:srgbClr val="FFFF00"/>
                  </a:solidFill>
                </a:ln>
                <a:latin typeface="Times New Roman" pitchFamily="18" charset="0"/>
                <a:cs typeface="Times New Roman" pitchFamily="18" charset="0"/>
              </a:rPr>
              <a:t> e H </a:t>
            </a:r>
            <a:r>
              <a:rPr lang="en-US" dirty="0" err="1" smtClean="0">
                <a:ln>
                  <a:solidFill>
                    <a:srgbClr val="FFFF00"/>
                  </a:solidFill>
                </a:ln>
                <a:latin typeface="Times New Roman" pitchFamily="18" charset="0"/>
                <a:cs typeface="Times New Roman" pitchFamily="18" charset="0"/>
              </a:rPr>
              <a:t>përbëhet</a:t>
            </a:r>
            <a:r>
              <a:rPr lang="en-US" dirty="0" smtClean="0">
                <a:ln>
                  <a:solidFill>
                    <a:srgbClr val="FFFF00"/>
                  </a:solidFill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>
                  <a:solidFill>
                    <a:srgbClr val="FFFF00"/>
                  </a:solidFill>
                </a:ln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dirty="0" smtClean="0">
                <a:ln>
                  <a:solidFill>
                    <a:srgbClr val="FFFF00"/>
                  </a:solidFill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>
                  <a:solidFill>
                    <a:srgbClr val="FFFF00"/>
                  </a:solidFill>
                </a:ln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dirty="0" smtClean="0">
                <a:ln>
                  <a:solidFill>
                    <a:srgbClr val="FFFF00"/>
                  </a:solidFill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>
                  <a:solidFill>
                    <a:srgbClr val="FFFF00"/>
                  </a:solidFill>
                </a:ln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dirty="0" smtClean="0">
                <a:ln>
                  <a:solidFill>
                    <a:srgbClr val="FFFF00"/>
                  </a:solidFill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>
                  <a:solidFill>
                    <a:srgbClr val="FFFF00"/>
                  </a:solidFill>
                </a:ln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n>
                  <a:solidFill>
                    <a:srgbClr val="FFFF00"/>
                  </a:solidFill>
                </a:ln>
                <a:latin typeface="Times New Roman" pitchFamily="18" charset="0"/>
                <a:cs typeface="Times New Roman" pitchFamily="18" charset="0"/>
              </a:rPr>
              <a:t> H </a:t>
            </a:r>
            <a:r>
              <a:rPr lang="en-US" dirty="0" err="1" smtClean="0">
                <a:ln>
                  <a:solidFill>
                    <a:srgbClr val="FFFF00"/>
                  </a:solidFill>
                </a:ln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n>
                  <a:solidFill>
                    <a:srgbClr val="FFFF00"/>
                  </a:solidFill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>
                  <a:solidFill>
                    <a:srgbClr val="FFFF00"/>
                  </a:solidFill>
                </a:ln>
                <a:latin typeface="Times New Roman" pitchFamily="18" charset="0"/>
                <a:cs typeface="Times New Roman" pitchFamily="18" charset="0"/>
              </a:rPr>
              <a:t>lidhura</a:t>
            </a:r>
            <a:r>
              <a:rPr lang="en-US" dirty="0" smtClean="0">
                <a:ln>
                  <a:solidFill>
                    <a:srgbClr val="FFFF00"/>
                  </a:solidFill>
                </a:ln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n>
                  <a:solidFill>
                    <a:srgbClr val="FFFF00"/>
                  </a:solidFill>
                </a:ln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dirty="0" smtClean="0">
                <a:ln>
                  <a:solidFill>
                    <a:srgbClr val="FFFF00"/>
                  </a:solidFill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>
                  <a:solidFill>
                    <a:srgbClr val="FFFF00"/>
                  </a:solidFill>
                </a:ln>
                <a:latin typeface="Times New Roman" pitchFamily="18" charset="0"/>
                <a:cs typeface="Times New Roman" pitchFamily="18" charset="0"/>
              </a:rPr>
              <a:t>kovalente</a:t>
            </a:r>
            <a:r>
              <a:rPr lang="en-US" dirty="0" smtClean="0">
                <a:ln>
                  <a:solidFill>
                    <a:srgbClr val="FFFF00"/>
                  </a:solidFill>
                </a:ln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zbërthehet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mol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molekulash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H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atome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veçanta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shpenzuar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436.0kJ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shihet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lidhja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vërtetë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lidhja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lidhjeve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njëfishe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ndërmjet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njëjta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elektronet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gjinden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orbitalen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464" y="0"/>
            <a:ext cx="3429000" cy="21336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None/>
            </a:pP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As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sigurtë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njëri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modofokim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alotropik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molekulë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njëjtë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tetraedrike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sikur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modifikim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jo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orbitalet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pjesërishtë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mbulohen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Mendohet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modifikimi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shtresore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shtrihen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rrafshe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secili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atom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piramidale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fqinjët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afërt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sq-AL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Image result for arsenium structure  As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0564" y="76200"/>
            <a:ext cx="2057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Rounded Rectangle 9"/>
          <p:cNvSpPr/>
          <p:nvPr/>
        </p:nvSpPr>
        <p:spPr>
          <a:xfrm>
            <a:off x="-148936" y="2209800"/>
            <a:ext cx="4648200" cy="14478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Secili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atom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gjendet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maje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piramidës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atome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kënde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bazës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shtresat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qëndrojnë</a:t>
            </a:r>
            <a:r>
              <a:rPr lang="en-US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njëra</a:t>
            </a:r>
            <a:r>
              <a:rPr lang="en-US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mbi</a:t>
            </a:r>
            <a:r>
              <a:rPr lang="en-US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tjetrën</a:t>
            </a:r>
            <a:r>
              <a:rPr lang="en-US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distanca</a:t>
            </a:r>
            <a:r>
              <a:rPr lang="en-US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shtresave</a:t>
            </a:r>
            <a:r>
              <a:rPr lang="en-US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distanca</a:t>
            </a:r>
            <a:r>
              <a:rPr lang="en-US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shtrese</a:t>
            </a:r>
            <a:r>
              <a:rPr lang="en-US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kompleksmëria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struktures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shtresore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shpreh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temp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vlimit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1" name="Picture 10" descr="C:\Users\RIKON\Desktop\images (2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2273" y="1981200"/>
            <a:ext cx="3359727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Rounded Rectangle 11"/>
          <p:cNvSpPr/>
          <p:nvPr/>
        </p:nvSpPr>
        <p:spPr>
          <a:xfrm>
            <a:off x="0" y="4028209"/>
            <a:ext cx="4499264" cy="130579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Besohet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antimoni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ndërton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tetraedrike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Sb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ishte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analoge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molekulën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vërtetuar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mendohet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antimoni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strukture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shtresore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sikurse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ndryshimin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largësisë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antimonit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brenda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shtrese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largesis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ndërmjet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shtresave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568536" y="5105400"/>
            <a:ext cx="4267200" cy="10668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Bizmuthi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molekulë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tetraedrike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,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modifikim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përgjigjet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modifikimeve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stabile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antimonit</a:t>
            </a:r>
            <a:endParaRPr lang="en-US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7806490"/>
              </p:ext>
            </p:extLst>
          </p:nvPr>
        </p:nvGraphicFramePr>
        <p:xfrm>
          <a:off x="-3" y="1"/>
          <a:ext cx="6096006" cy="3398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334"/>
                <a:gridCol w="677334"/>
                <a:gridCol w="677334"/>
                <a:gridCol w="677334"/>
                <a:gridCol w="677334"/>
                <a:gridCol w="677334"/>
                <a:gridCol w="677334"/>
                <a:gridCol w="523396"/>
                <a:gridCol w="831272"/>
              </a:tblGrid>
              <a:tr h="453390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Simboli</a:t>
                      </a:r>
                      <a:endParaRPr lang="sq-AL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1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Energjia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 </a:t>
                      </a:r>
                      <a:r>
                        <a:rPr lang="en-US" sz="11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jonizimit</a:t>
                      </a:r>
                      <a:endParaRPr lang="en-US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1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eV</a:t>
                      </a:r>
                      <a:endParaRPr lang="sq-AL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q-A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q-A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q-A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q-AL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Koef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elektronegativitetit</a:t>
                      </a:r>
                      <a:endParaRPr lang="sq-AL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Energjia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 </a:t>
                      </a:r>
                      <a:r>
                        <a:rPr lang="en-US" sz="11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lidhjes</a:t>
                      </a:r>
                      <a:endParaRPr lang="en-US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kJ/mol</a:t>
                      </a:r>
                      <a:endParaRPr lang="sq-AL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Potenciali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redoks</a:t>
                      </a:r>
                      <a:endParaRPr lang="en-US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E/V</a:t>
                      </a:r>
                      <a:endParaRPr lang="sq-AL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8620">
                <a:tc vMerge="1">
                  <a:txBody>
                    <a:bodyPr/>
                    <a:lstStyle/>
                    <a:p>
                      <a:endParaRPr lang="sq-A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sq-AL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endParaRPr lang="sq-AL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endParaRPr lang="sq-AL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</a:t>
                      </a:r>
                      <a:endParaRPr lang="sq-AL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sq-AL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q-A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sq-A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sq-AL"/>
                    </a:p>
                  </a:txBody>
                  <a:tcPr/>
                </a:tc>
              </a:tr>
              <a:tr h="32385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sq-AL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14.5</a:t>
                      </a:r>
                      <a:endParaRPr lang="sq-AL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29.6</a:t>
                      </a:r>
                      <a:endParaRPr lang="sq-AL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47.4</a:t>
                      </a:r>
                      <a:endParaRPr lang="sq-AL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77.5</a:t>
                      </a:r>
                      <a:endParaRPr lang="sq-AL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97.8</a:t>
                      </a:r>
                      <a:endParaRPr lang="sq-AL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</a:t>
                      </a:r>
                      <a:endParaRPr lang="sq-AL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N-N</a:t>
                      </a:r>
                    </a:p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946</a:t>
                      </a:r>
                      <a:endParaRPr lang="sq-AL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r>
                        <a:rPr lang="en-US" sz="1100" b="1" baseline="-25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100" b="1" baseline="30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/N</a:t>
                      </a:r>
                      <a:r>
                        <a:rPr lang="en-US" sz="1100" b="1" baseline="-25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+1.25</a:t>
                      </a:r>
                      <a:endParaRPr lang="sq-AL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2385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sq-AL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10.5</a:t>
                      </a:r>
                      <a:endParaRPr lang="sq-AL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19.7</a:t>
                      </a:r>
                      <a:endParaRPr lang="sq-AL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30.2</a:t>
                      </a:r>
                      <a:endParaRPr lang="sq-AL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51.4</a:t>
                      </a:r>
                      <a:endParaRPr lang="sq-AL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65.0</a:t>
                      </a:r>
                      <a:endParaRPr lang="sq-AL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</a:t>
                      </a:r>
                      <a:endParaRPr lang="sq-AL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P-P</a:t>
                      </a:r>
                    </a:p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</a:t>
                      </a:r>
                      <a:endParaRPr lang="sq-AL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100" b="1" baseline="-25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</a:t>
                      </a:r>
                      <a:r>
                        <a:rPr lang="en-US" sz="1100" b="1" baseline="-25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/P</a:t>
                      </a:r>
                    </a:p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-0.50</a:t>
                      </a:r>
                      <a:endParaRPr lang="sq-AL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5339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</a:t>
                      </a:r>
                      <a:endParaRPr lang="sq-AL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9.8</a:t>
                      </a:r>
                      <a:endParaRPr lang="sq-AL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18.6</a:t>
                      </a:r>
                      <a:endParaRPr lang="sq-AL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28.3</a:t>
                      </a:r>
                      <a:endParaRPr lang="sq-AL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50.1</a:t>
                      </a:r>
                      <a:endParaRPr lang="sq-AL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62.6</a:t>
                      </a:r>
                      <a:endParaRPr lang="sq-AL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</a:t>
                      </a:r>
                      <a:endParaRPr lang="sq-AL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As-As</a:t>
                      </a:r>
                    </a:p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384</a:t>
                      </a:r>
                      <a:endParaRPr lang="sq-AL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</a:t>
                      </a:r>
                      <a:r>
                        <a:rPr lang="en-US" sz="1100" b="1" baseline="-25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100" b="1" baseline="-25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/As</a:t>
                      </a:r>
                    </a:p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+0.24</a:t>
                      </a:r>
                      <a:endParaRPr lang="sq-AL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2385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Sb</a:t>
                      </a:r>
                      <a:endParaRPr lang="sq-AL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8.6</a:t>
                      </a:r>
                      <a:endParaRPr lang="sq-AL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18.6</a:t>
                      </a:r>
                      <a:endParaRPr lang="sq-AL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25.3</a:t>
                      </a:r>
                      <a:endParaRPr lang="sq-AL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44.2</a:t>
                      </a:r>
                      <a:endParaRPr lang="sq-AL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56.0</a:t>
                      </a:r>
                      <a:endParaRPr lang="sq-AL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</a:t>
                      </a:r>
                      <a:endParaRPr lang="sq-AL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sq-AL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Sb</a:t>
                      </a: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(OH)</a:t>
                      </a:r>
                      <a:r>
                        <a:rPr lang="en-US" sz="1100" b="1" baseline="-25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100" b="1" baseline="30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1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Sb</a:t>
                      </a:r>
                      <a:endParaRPr lang="sq-AL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2385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</a:t>
                      </a:r>
                      <a:endParaRPr lang="sq-AL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7.3</a:t>
                      </a:r>
                      <a:endParaRPr lang="sq-AL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16.7</a:t>
                      </a:r>
                      <a:endParaRPr lang="sq-AL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25.6</a:t>
                      </a:r>
                      <a:endParaRPr lang="sq-AL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45.3</a:t>
                      </a:r>
                      <a:endParaRPr lang="sq-AL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56.0</a:t>
                      </a:r>
                      <a:endParaRPr lang="sq-AL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</a:t>
                      </a:r>
                      <a:endParaRPr lang="sq-AL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sq-AL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Bi(OH)</a:t>
                      </a:r>
                      <a:r>
                        <a:rPr lang="en-US" sz="1100" b="1" baseline="-25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100" b="1" baseline="30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/Bi</a:t>
                      </a:r>
                      <a:endParaRPr lang="sq-AL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6096000" y="76200"/>
            <a:ext cx="3048000" cy="1219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shihet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zvoglohet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lartë-poshtë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grupit,me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çka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karakteri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bazik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pasoj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rritjes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radiusit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atomit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presim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ekzistimin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jonit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pozitiv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as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asnjërën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agregate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071755" y="1305791"/>
            <a:ext cx="3072245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NH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azotin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ngarkuar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pozitivishtë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egziston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pavarur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lidhur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kovalente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atome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hidrogjenit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109855" y="2214995"/>
            <a:ext cx="3034145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Elektronegativiteti</a:t>
            </a:r>
            <a:r>
              <a:rPr lang="en-US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kahje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njëjtë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sikurse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këtoelementeve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123710" y="3138054"/>
            <a:ext cx="3020290" cy="9144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Potencialet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redokse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tregojnë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asnjëri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veçanërishtë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reaktiv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0" y="3494809"/>
            <a:ext cx="3352800" cy="14478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Azoti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gaz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molekulë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dyatomike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sikurse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klori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koeficientë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madhë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elektronegativitetit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veprimi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aktiviteti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kimikë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klori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4942609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lidhjes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faktor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kryesore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inertësinë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molekulës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Molekul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njëfishe,dyfishe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trefishe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lidhja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trefishe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krahasuar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lidhjen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njefishe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radiusit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atomit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mundur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mbimbulimi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orbitaleve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qka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lidhen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shumfishe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atomet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radius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madh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jo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888248"/>
            <a:ext cx="4495800" cy="183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3994" y="5727438"/>
            <a:ext cx="4453806" cy="1137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 fontScale="92500" lnSpcReduction="20000"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  </a:t>
            </a:r>
          </a:p>
        </p:txBody>
      </p:sp>
      <p:sp>
        <p:nvSpPr>
          <p:cNvPr id="2" name="Rectangle 1"/>
          <p:cNvSpPr/>
          <p:nvPr/>
        </p:nvSpPr>
        <p:spPr>
          <a:xfrm>
            <a:off x="-34636" y="48491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200" b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Pasqyra</a:t>
            </a:r>
            <a:r>
              <a:rPr lang="en-US" sz="12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komponimeve</a:t>
            </a:r>
            <a:r>
              <a:rPr lang="en-US" sz="12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2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12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15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gr 15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-3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+5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shkallë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çift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jostabile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paramagnetike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numër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-17318" y="1126499"/>
            <a:ext cx="5257800" cy="14478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dallohen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elektronet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valente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gjenden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shtresën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dytë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përveç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orbitaleve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orbitale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arsye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atomi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neutral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formojë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shumti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kovalente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përkatësishtë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form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atomit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ngarkuar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radiusit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atomit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formojë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shumfishe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jo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5181600" y="-43843"/>
            <a:ext cx="38688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radiusit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atomit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egziston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mundësia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vendosjes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numrit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madhë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ligandeve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atomet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vështirësi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egziston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Prandaj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asnjë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analog me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asnjërin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element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tjetër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" name="Picture 15" descr="Image result for nitrogenium ato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7600" y="1126499"/>
            <a:ext cx="1676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Rectangle 5"/>
          <p:cNvSpPr/>
          <p:nvPr/>
        </p:nvSpPr>
        <p:spPr>
          <a:xfrm>
            <a:off x="0" y="265742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1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negative </a:t>
            </a:r>
            <a:r>
              <a:rPr lang="en-US" sz="1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oksidimit</a:t>
            </a:r>
            <a:endParaRPr lang="en-US" sz="1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ato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elemente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elektronegativitet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hidrogjeni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dallohet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elektronegativiteti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atëherë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komponimi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hidrogjen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konsiderohet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siç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pic>
        <p:nvPicPr>
          <p:cNvPr id="17" name="Picture 16" descr="Image result for ph3 structur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199377"/>
            <a:ext cx="1524000" cy="10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Image result for AsH3 structur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4199377"/>
            <a:ext cx="1066800" cy="10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Image result for sBH3 structure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4327" y="4199377"/>
            <a:ext cx="1440074" cy="10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Image result for BiH3 structure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41719" y="4161277"/>
            <a:ext cx="1963881" cy="11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52400" y="5445871"/>
            <a:ext cx="8001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fosfina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)               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   AsH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arsina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)  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SbH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stibina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)      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BiH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bizmuthina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0" y="6105769"/>
            <a:ext cx="35381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konsiderohen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jostabile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371" y="381000"/>
            <a:ext cx="1483829" cy="126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3664" y="360593"/>
            <a:ext cx="2072192" cy="126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0552" y="381000"/>
            <a:ext cx="1678248" cy="126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16370" y="1842022"/>
            <a:ext cx="90276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polaritetit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madh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amonjakut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tretshme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amonjakut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tregon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bazik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dmth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amonjaku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pranon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protonin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endParaRPr lang="sq-AL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Image result for  ammonium ion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5763" y="2500707"/>
            <a:ext cx="522922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58184" y="396240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pozitive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oksidimit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elektronegative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me: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Oksigjenin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sulfurin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klorin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144848" y="4487549"/>
            <a:ext cx="3427152" cy="92265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azoti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sulfurin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formojë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azoti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elektronegativ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sulfuri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arseni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antimoni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bizmuthi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144847" y="5412917"/>
            <a:ext cx="3427153" cy="122385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Azoti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klorin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koeficinet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elektronegativiteti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njëjtë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prandaj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tilla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stabile,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elemntet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klorin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stabile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stabilitetit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81133" y="2272514"/>
            <a:ext cx="361046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+1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azoti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fosfori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azoti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njihet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 (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P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njohur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shkalle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takojnë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hiponitrik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hipofosfitik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HPH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3" name="Picture 12" descr="Related image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8620" y="3679462"/>
            <a:ext cx="1981200" cy="932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C:\Users\Administrator\Desktop\download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21003" y="3677683"/>
            <a:ext cx="168592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Content Placeholder 1"/>
          <p:cNvSpPr txBox="1">
            <a:spLocks/>
          </p:cNvSpPr>
          <p:nvPr/>
        </p:nvSpPr>
        <p:spPr>
          <a:xfrm>
            <a:off x="-32082" y="-51594"/>
            <a:ext cx="6471920" cy="4087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latin typeface="Times New Roman" pitchFamily="18" charset="0"/>
                <a:cs typeface="Times New Roman" pitchFamily="18" charset="0"/>
              </a:rPr>
              <a:t>Të gjitha komponimet e </a:t>
            </a:r>
            <a:r>
              <a:rPr lang="en-US" sz="1200" b="1" smtClean="0">
                <a:latin typeface="Times New Roman" pitchFamily="18" charset="0"/>
                <a:cs typeface="Times New Roman" pitchFamily="18" charset="0"/>
              </a:rPr>
              <a:t>gr 15 </a:t>
            </a:r>
            <a:r>
              <a:rPr lang="en-US" sz="1200" smtClean="0">
                <a:latin typeface="Times New Roman" pitchFamily="18" charset="0"/>
                <a:cs typeface="Times New Roman" pitchFamily="18" charset="0"/>
              </a:rPr>
              <a:t>me hidrogjen në temp normale janë gaze me strukturë piramidale analoge me atë të </a:t>
            </a:r>
            <a:r>
              <a:rPr lang="en-US" sz="1200" b="1" smtClean="0"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1200" b="1" baseline="-2500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dirty="0"/>
          </a:p>
        </p:txBody>
      </p:sp>
      <p:pic>
        <p:nvPicPr>
          <p:cNvPr id="23" name="Picture 4" descr="Hypophosphorous acid | H2O2P+ - PubChem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091088"/>
            <a:ext cx="3620529" cy="154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i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i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i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i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sq-AL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-3117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None/>
            </a:pP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+2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azoti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+2  :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oksidin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II,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monoksidin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NO,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siç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prisnim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çift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" name="Picture 8" descr="Image result for hypophosphorous acid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-41564"/>
            <a:ext cx="1600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Image result for hypophosphorous acid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228600"/>
            <a:ext cx="1905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0" y="927979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+3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gr 15</a:t>
            </a:r>
            <a:r>
              <a:rPr lang="en-US" sz="1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1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sz="1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  <a:cs typeface="Times New Roman" pitchFamily="18" charset="0"/>
              </a:rPr>
              <a:t>përkatëse:X</a:t>
            </a:r>
            <a:r>
              <a:rPr lang="en-US" sz="1200" i="1" dirty="0">
                <a:latin typeface="Times New Roman" pitchFamily="18" charset="0"/>
                <a:cs typeface="Times New Roman" pitchFamily="18" charset="0"/>
              </a:rPr>
              <a:t>(Hal)</a:t>
            </a:r>
            <a:r>
              <a:rPr lang="en-US" sz="1200" i="1" baseline="-25000" dirty="0"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oksigjenin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+3,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rëndësishme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kuadër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shihet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poshtë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kalimin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vetive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jometalike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kah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metalike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Formulat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oksideve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zakonishtë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shënohen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X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X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përveç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Bi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).</a:t>
            </a:r>
          </a:p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Forma X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rrjedh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tetraedrike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, As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Sb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ashtu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secilës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X-X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vendoset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atom 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oksigjenit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051637"/>
            <a:ext cx="253234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37145" y="3051637"/>
            <a:ext cx="2725455" cy="1667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3051637"/>
            <a:ext cx="2743200" cy="1667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5" name="Rectangle 14"/>
          <p:cNvSpPr/>
          <p:nvPr/>
        </p:nvSpPr>
        <p:spPr>
          <a:xfrm>
            <a:off x="93944" y="4691802"/>
            <a:ext cx="85928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1200" b="1" i="1" dirty="0" err="1" smtClean="0">
                <a:latin typeface="Times New Roman" pitchFamily="18" charset="0"/>
                <a:cs typeface="Times New Roman" pitchFamily="18" charset="0"/>
              </a:rPr>
              <a:t>Struktura</a:t>
            </a:r>
            <a:r>
              <a:rPr lang="en-US" sz="1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molekules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1200" b="1" i="1" dirty="0" smtClean="0"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en-US" sz="1200" b="1" i="1" dirty="0" err="1" smtClean="0">
                <a:latin typeface="Times New Roman" pitchFamily="18" charset="0"/>
                <a:cs typeface="Times New Roman" pitchFamily="18" charset="0"/>
              </a:rPr>
              <a:t>Struktuar</a:t>
            </a:r>
            <a:r>
              <a:rPr lang="en-US" sz="1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dyfishtë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1200" b="1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struktura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shtresore</a:t>
            </a:r>
            <a:endParaRPr lang="en-US" sz="12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b="1" i="1" dirty="0" smtClean="0">
                <a:latin typeface="Times New Roman" pitchFamily="18" charset="0"/>
                <a:cs typeface="Times New Roman" pitchFamily="18" charset="0"/>
              </a:rPr>
              <a:t>                    P</a:t>
            </a:r>
            <a:r>
              <a:rPr lang="en-US" sz="1200" b="1" i="1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i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i="1" baseline="-25000" dirty="0" smtClean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1200" b="1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zingjirore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e Sb</a:t>
            </a:r>
            <a:r>
              <a:rPr lang="en-US" sz="1200" b="1" i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i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en-US" sz="1200" b="1" i="1" dirty="0" smtClean="0"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e As</a:t>
            </a:r>
            <a:r>
              <a:rPr lang="en-US" sz="1200" b="1" i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i="1" baseline="-250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52400" y="5237641"/>
            <a:ext cx="4648200" cy="79982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ormulat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shënojmë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Sb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njërin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ashtu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tjetrin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polimerizuar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Sb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zingjirore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dyfishtë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As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strukture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thjeshtë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shtresore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991100" y="5237641"/>
            <a:ext cx="4152900" cy="79982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modifikime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antimonit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paraqiten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ulëta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kalimin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As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temp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jetë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-130 C 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prandaj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shkruhen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Sb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pic>
        <p:nvPicPr>
          <p:cNvPr id="18" name="Picture 17"/>
          <p:cNvPicPr/>
          <p:nvPr/>
        </p:nvPicPr>
        <p:blipFill>
          <a:blip r:embed="rId7" cstate="print"/>
          <a:srcRect r="44979"/>
          <a:stretch>
            <a:fillRect/>
          </a:stretch>
        </p:blipFill>
        <p:spPr bwMode="auto">
          <a:xfrm>
            <a:off x="2219962" y="6109779"/>
            <a:ext cx="3339174" cy="76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Si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theksuar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5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500" b="1" baseline="-250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dhënë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fosfititk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5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500" b="1" baseline="-25000" dirty="0">
                <a:latin typeface="Times New Roman" pitchFamily="18" charset="0"/>
                <a:cs typeface="Times New Roman" pitchFamily="18" charset="0"/>
              </a:rPr>
              <a:t>6(s)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+6H</a:t>
            </a:r>
            <a:r>
              <a:rPr lang="en-US" sz="15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O →4H</a:t>
            </a:r>
            <a:r>
              <a:rPr lang="en-US" sz="15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PHO</a:t>
            </a:r>
            <a:r>
              <a:rPr lang="en-US" sz="15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just"/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Formula  H</a:t>
            </a:r>
            <a:r>
              <a:rPr lang="en-US" sz="15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PHO</a:t>
            </a:r>
            <a:r>
              <a:rPr lang="en-US" sz="15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vend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5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15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tregon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subs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diprotonike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jo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triprotonike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bashkvepron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jep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seri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kripërash</a:t>
            </a:r>
            <a:endParaRPr lang="en-US" sz="15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sz="15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500" b="1" baseline="-250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tregon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reaks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përshkruhet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arsenitik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5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AsO</a:t>
            </a:r>
            <a:r>
              <a:rPr lang="en-US" sz="15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,përkatësishtë 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As(OH)</a:t>
            </a:r>
            <a:r>
              <a:rPr lang="en-US" sz="15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acid i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jep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baza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arsenite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5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AsO</a:t>
            </a:r>
            <a:r>
              <a:rPr lang="en-US" sz="15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15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 ↔AsO</a:t>
            </a:r>
            <a:r>
              <a:rPr lang="en-US" sz="15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500" b="1" baseline="30000" dirty="0">
                <a:latin typeface="Times New Roman" pitchFamily="18" charset="0"/>
                <a:cs typeface="Times New Roman" pitchFamily="18" charset="0"/>
              </a:rPr>
              <a:t>3-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 +3H</a:t>
            </a:r>
            <a:r>
              <a:rPr lang="en-US" sz="15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O </a:t>
            </a:r>
          </a:p>
          <a:p>
            <a:pPr algn="just"/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raste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sillet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reagon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                               As(OH)</a:t>
            </a:r>
            <a:r>
              <a:rPr lang="en-US" sz="15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15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 ↔As(OH)</a:t>
            </a:r>
            <a:r>
              <a:rPr lang="en-US" sz="15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5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 + H</a:t>
            </a:r>
            <a:r>
              <a:rPr lang="en-US" sz="15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O           </a:t>
            </a:r>
            <a:r>
              <a:rPr lang="en-US" sz="1500" b="1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500" b="1" dirty="0" err="1">
                <a:latin typeface="Times New Roman" pitchFamily="18" charset="0"/>
                <a:cs typeface="Times New Roman" pitchFamily="18" charset="0"/>
              </a:rPr>
              <a:t>dobët</a:t>
            </a:r>
            <a:endParaRPr lang="en-US" sz="15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As(OH)</a:t>
            </a:r>
            <a:r>
              <a:rPr lang="en-US" sz="15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5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15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 ↔AsOH</a:t>
            </a:r>
            <a:r>
              <a:rPr lang="en-US" sz="15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5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15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ctr"/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AsOH</a:t>
            </a:r>
            <a:r>
              <a:rPr lang="en-US" sz="1500" b="1" baseline="30000" dirty="0"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+ H</a:t>
            </a:r>
            <a:r>
              <a:rPr lang="en-US" sz="15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 ↔As</a:t>
            </a:r>
            <a:r>
              <a:rPr lang="en-US" sz="1500" b="1" baseline="30000" dirty="0"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5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just"/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Keto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baraspesha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jane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zhvendosura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ne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majte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kështu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ekzistimi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AsOH</a:t>
            </a:r>
            <a:r>
              <a:rPr lang="en-US" sz="1500" b="1" baseline="30000" dirty="0"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dyshimt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sz="1500" b="1" baseline="30000" dirty="0"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sz="1500" b="1" dirty="0" err="1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>
                <a:latin typeface="Times New Roman" pitchFamily="18" charset="0"/>
                <a:cs typeface="Times New Roman" pitchFamily="18" charset="0"/>
              </a:rPr>
              <a:t>egziston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sq-AL" sz="15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9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900" b="1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antimonit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III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krahasim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sz="19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900" b="1" baseline="-250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ka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dobëta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acidike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bazike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amfotern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asnjënson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acidet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bazat,duke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tretur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smtClean="0">
                <a:latin typeface="Times New Roman" pitchFamily="18" charset="0"/>
                <a:cs typeface="Times New Roman" pitchFamily="18" charset="0"/>
              </a:rPr>
              <a:t>Sb</a:t>
            </a:r>
            <a:r>
              <a:rPr lang="en-US" sz="1900" b="1" baseline="30000" dirty="0" smtClean="0"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sz="19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 algn="ctr">
              <a:buNone/>
            </a:pPr>
            <a:r>
              <a:rPr lang="en-US" sz="1900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Sb</a:t>
            </a:r>
            <a:r>
              <a:rPr lang="en-US" sz="1900" b="1" baseline="-250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900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900" b="1" baseline="-250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6 (s)</a:t>
            </a:r>
            <a:r>
              <a:rPr lang="en-US" sz="1900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+12H</a:t>
            </a:r>
            <a:r>
              <a:rPr lang="en-US" sz="1900" b="1" baseline="300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900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↔4Sb</a:t>
            </a:r>
            <a:r>
              <a:rPr lang="en-US" sz="1900" b="1" baseline="300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sz="1900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+6H</a:t>
            </a:r>
            <a:r>
              <a:rPr lang="en-US" sz="1900" b="1" baseline="-250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900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just"/>
            <a:r>
              <a:rPr lang="en-US" sz="1900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Sb</a:t>
            </a:r>
            <a:r>
              <a:rPr lang="en-US" sz="1900" b="1" baseline="-250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900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900" b="1" baseline="-250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1900" b="1" baseline="-250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900" b="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+OH- ↔4SbO</a:t>
            </a:r>
            <a:r>
              <a:rPr lang="en-US" sz="1900" b="1" baseline="300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2- </a:t>
            </a:r>
            <a:r>
              <a:rPr lang="en-US" sz="1900" b="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1900" b="1" baseline="-250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900" b="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just"/>
            <a:endParaRPr lang="en-US" sz="19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,met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tretje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baza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antimonitet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shënohe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SbO</a:t>
            </a:r>
            <a:r>
              <a:rPr lang="en-US" sz="19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9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Sb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19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9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bizmuthit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III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ka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acidike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ka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theksuar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bazik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neutralizoj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ato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:    </a:t>
            </a:r>
          </a:p>
          <a:p>
            <a:pPr algn="ctr"/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BiO</a:t>
            </a:r>
            <a:r>
              <a:rPr lang="en-US" sz="1900" b="1" baseline="-25000" dirty="0"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+6H</a:t>
            </a:r>
            <a:r>
              <a:rPr lang="en-US" sz="19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→2Bi</a:t>
            </a:r>
            <a:r>
              <a:rPr lang="en-US" sz="1900" b="1" baseline="30000" dirty="0"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19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</a:p>
          <a:p>
            <a:pPr algn="just"/>
            <a:r>
              <a:rPr lang="en-US" sz="1900" i="1" dirty="0" err="1">
                <a:latin typeface="Times New Roman" pitchFamily="18" charset="0"/>
                <a:cs typeface="Times New Roman" pitchFamily="18" charset="0"/>
              </a:rPr>
              <a:t>Pasi</a:t>
            </a:r>
            <a:r>
              <a:rPr lang="en-US" sz="19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i="1" dirty="0" err="1">
                <a:latin typeface="Times New Roman" pitchFamily="18" charset="0"/>
                <a:cs typeface="Times New Roman" pitchFamily="18" charset="0"/>
              </a:rPr>
              <a:t>karakteri</a:t>
            </a:r>
            <a:r>
              <a:rPr lang="en-US" sz="19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i="1" dirty="0" err="1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1900" i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900" i="1" dirty="0" err="1">
                <a:latin typeface="Times New Roman" pitchFamily="18" charset="0"/>
                <a:cs typeface="Times New Roman" pitchFamily="18" charset="0"/>
              </a:rPr>
              <a:t>oksideve</a:t>
            </a:r>
            <a:r>
              <a:rPr lang="en-US" sz="19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i="1" dirty="0" err="1">
                <a:latin typeface="Times New Roman" pitchFamily="18" charset="0"/>
                <a:cs typeface="Times New Roman" pitchFamily="18" charset="0"/>
              </a:rPr>
              <a:t>bie</a:t>
            </a:r>
            <a:r>
              <a:rPr lang="en-US" sz="1900" i="1" dirty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900" i="1" dirty="0" err="1"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sz="19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i="1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9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i="1" dirty="0" err="1">
                <a:latin typeface="Times New Roman" pitchFamily="18" charset="0"/>
                <a:cs typeface="Times New Roman" pitchFamily="18" charset="0"/>
              </a:rPr>
              <a:t>lart</a:t>
            </a:r>
            <a:r>
              <a:rPr lang="en-US" sz="19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i="1" dirty="0" err="1">
                <a:latin typeface="Times New Roman" pitchFamily="18" charset="0"/>
                <a:cs typeface="Times New Roman" pitchFamily="18" charset="0"/>
              </a:rPr>
              <a:t>poshtë</a:t>
            </a:r>
            <a:r>
              <a:rPr lang="en-US" sz="19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i="1" dirty="0" err="1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1900" i="1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900" i="1" dirty="0" err="1">
                <a:latin typeface="Times New Roman" pitchFamily="18" charset="0"/>
                <a:cs typeface="Times New Roman" pitchFamily="18" charset="0"/>
              </a:rPr>
              <a:t>bie</a:t>
            </a:r>
            <a:r>
              <a:rPr lang="en-US" sz="19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i="1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9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i="1" dirty="0" err="1">
                <a:latin typeface="Times New Roman" pitchFamily="18" charset="0"/>
                <a:cs typeface="Times New Roman" pitchFamily="18" charset="0"/>
              </a:rPr>
              <a:t>fortësia</a:t>
            </a:r>
            <a:r>
              <a:rPr lang="en-US" sz="1900" i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900" i="1" dirty="0" err="1">
                <a:latin typeface="Times New Roman" pitchFamily="18" charset="0"/>
                <a:cs typeface="Times New Roman" pitchFamily="18" charset="0"/>
              </a:rPr>
              <a:t>acideve</a:t>
            </a:r>
            <a:r>
              <a:rPr lang="en-US" sz="1900" i="1" dirty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just"/>
            <a:r>
              <a:rPr lang="en-US" sz="19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K  (HNO</a:t>
            </a:r>
            <a:r>
              <a:rPr lang="en-US" sz="19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9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) =7.2 x10</a:t>
            </a:r>
            <a:r>
              <a:rPr lang="en-US" sz="19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-4</a:t>
            </a:r>
            <a:r>
              <a:rPr lang="en-US" sz="19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mol/dm</a:t>
            </a:r>
            <a:r>
              <a:rPr lang="en-US" sz="19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just"/>
            <a:r>
              <a:rPr lang="en-US" sz="19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K1(H</a:t>
            </a:r>
            <a:r>
              <a:rPr lang="en-US" sz="19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9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PHO</a:t>
            </a:r>
            <a:r>
              <a:rPr lang="en-US" sz="19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9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)=3x10</a:t>
            </a:r>
            <a:r>
              <a:rPr lang="en-US" sz="19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-2 </a:t>
            </a:r>
            <a:r>
              <a:rPr lang="en-US" sz="19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mol/dm</a:t>
            </a:r>
            <a:r>
              <a:rPr lang="en-US" sz="19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just"/>
            <a:r>
              <a:rPr lang="en-US" sz="19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K1(H</a:t>
            </a:r>
            <a:r>
              <a:rPr lang="en-US" sz="19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9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AsO</a:t>
            </a:r>
            <a:r>
              <a:rPr lang="en-US" sz="19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9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) = 2.4 x10</a:t>
            </a:r>
            <a:r>
              <a:rPr lang="en-US" sz="19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-10</a:t>
            </a:r>
            <a:r>
              <a:rPr lang="en-US" sz="19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mol/dm</a:t>
            </a:r>
            <a:r>
              <a:rPr lang="en-US" sz="19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just"/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Sulfure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+3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,formon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As,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Sb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Bi </a:t>
            </a:r>
          </a:p>
          <a:p>
            <a:endParaRPr lang="en-US" dirty="0"/>
          </a:p>
        </p:txBody>
      </p:sp>
      <p:sp>
        <p:nvSpPr>
          <p:cNvPr id="6" name="Right Brace 5"/>
          <p:cNvSpPr/>
          <p:nvPr/>
        </p:nvSpPr>
        <p:spPr>
          <a:xfrm>
            <a:off x="5791200" y="1371600"/>
            <a:ext cx="762000" cy="10668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522027" y="3512125"/>
            <a:ext cx="1447800" cy="76200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Veti</a:t>
            </a:r>
            <a:r>
              <a:rPr lang="en-US" sz="1200" dirty="0" smtClean="0"/>
              <a:t> me </a:t>
            </a:r>
            <a:r>
              <a:rPr lang="en-US" sz="1200" dirty="0" err="1" smtClean="0"/>
              <a:t>te</a:t>
            </a:r>
            <a:r>
              <a:rPr lang="en-US" sz="1200" dirty="0" smtClean="0"/>
              <a:t> </a:t>
            </a:r>
            <a:r>
              <a:rPr lang="en-US" sz="1200" dirty="0" err="1" smtClean="0"/>
              <a:t>forta</a:t>
            </a:r>
            <a:r>
              <a:rPr lang="en-US" sz="1200" dirty="0" smtClean="0"/>
              <a:t> </a:t>
            </a:r>
            <a:r>
              <a:rPr lang="en-US" sz="1200" dirty="0" err="1" smtClean="0"/>
              <a:t>bazike</a:t>
            </a:r>
            <a:r>
              <a:rPr lang="en-US" sz="1200" dirty="0" smtClean="0"/>
              <a:t> se As</a:t>
            </a:r>
            <a:r>
              <a:rPr lang="en-US" sz="1200" baseline="-25000" dirty="0" smtClean="0"/>
              <a:t>4</a:t>
            </a:r>
            <a:r>
              <a:rPr lang="en-US" sz="1200" dirty="0" smtClean="0"/>
              <a:t>O</a:t>
            </a:r>
            <a:r>
              <a:rPr lang="en-US" sz="1200" baseline="-25000" dirty="0" smtClean="0"/>
              <a:t>6</a:t>
            </a:r>
            <a:endParaRPr lang="en-US" sz="1200" baseline="-25000" dirty="0"/>
          </a:p>
        </p:txBody>
      </p:sp>
      <p:sp>
        <p:nvSpPr>
          <p:cNvPr id="9" name="Right Brace 8"/>
          <p:cNvSpPr/>
          <p:nvPr/>
        </p:nvSpPr>
        <p:spPr>
          <a:xfrm>
            <a:off x="6040582" y="3667988"/>
            <a:ext cx="457200" cy="45027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/>
          <p:cNvSpPr/>
          <p:nvPr/>
        </p:nvSpPr>
        <p:spPr>
          <a:xfrm>
            <a:off x="6168736" y="5607625"/>
            <a:ext cx="1066800" cy="342900"/>
          </a:xfrm>
          <a:prstGeom prst="flowChartConnector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</a:t>
            </a:r>
            <a:r>
              <a:rPr lang="en-US" sz="1200" baseline="-25000" dirty="0" smtClean="0">
                <a:solidFill>
                  <a:schemeClr val="tx1"/>
                </a:solidFill>
              </a:rPr>
              <a:t>4</a:t>
            </a:r>
            <a:r>
              <a:rPr lang="en-US" sz="1200" dirty="0" smtClean="0">
                <a:solidFill>
                  <a:schemeClr val="tx1"/>
                </a:solidFill>
              </a:rPr>
              <a:t>O</a:t>
            </a:r>
            <a:r>
              <a:rPr lang="en-US" sz="1200" baseline="-25000" dirty="0" smtClean="0">
                <a:solidFill>
                  <a:schemeClr val="tx1"/>
                </a:solidFill>
              </a:rPr>
              <a:t>6</a:t>
            </a:r>
          </a:p>
          <a:p>
            <a:pPr algn="ctr"/>
            <a:r>
              <a:rPr lang="en-US" sz="1200" baseline="-25000" dirty="0" smtClean="0">
                <a:solidFill>
                  <a:schemeClr val="tx1"/>
                </a:solidFill>
              </a:rPr>
              <a:t>28.8 C</a:t>
            </a:r>
            <a:endParaRPr lang="en-US" sz="1200" baseline="-25000" dirty="0">
              <a:solidFill>
                <a:schemeClr val="tx1"/>
              </a:solidFill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6168736" y="6023262"/>
            <a:ext cx="1066800" cy="381000"/>
          </a:xfrm>
          <a:prstGeom prst="flowChartConnector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As</a:t>
            </a:r>
            <a:r>
              <a:rPr lang="en-US" sz="1200" baseline="-25000" dirty="0" smtClean="0">
                <a:solidFill>
                  <a:schemeClr val="tx1"/>
                </a:solidFill>
              </a:rPr>
              <a:t>4</a:t>
            </a:r>
            <a:r>
              <a:rPr lang="en-US" sz="1200" dirty="0" smtClean="0">
                <a:solidFill>
                  <a:schemeClr val="tx1"/>
                </a:solidFill>
              </a:rPr>
              <a:t>O</a:t>
            </a:r>
            <a:r>
              <a:rPr lang="en-US" sz="1200" baseline="-25000" dirty="0" smtClean="0">
                <a:solidFill>
                  <a:schemeClr val="tx1"/>
                </a:solidFill>
              </a:rPr>
              <a:t>6</a:t>
            </a:r>
          </a:p>
          <a:p>
            <a:pPr algn="ctr"/>
            <a:r>
              <a:rPr lang="en-US" sz="1200" baseline="-25000" dirty="0" smtClean="0">
                <a:solidFill>
                  <a:schemeClr val="tx1"/>
                </a:solidFill>
              </a:rPr>
              <a:t>315 C</a:t>
            </a:r>
            <a:endParaRPr lang="en-US" sz="1200" baseline="-25000" dirty="0">
              <a:solidFill>
                <a:schemeClr val="tx1"/>
              </a:solidFill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6168736" y="6440632"/>
            <a:ext cx="1066800" cy="304800"/>
          </a:xfrm>
          <a:prstGeom prst="flowChartConnector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Sb</a:t>
            </a:r>
            <a:r>
              <a:rPr lang="en-US" sz="1200" baseline="-25000" dirty="0" smtClean="0">
                <a:solidFill>
                  <a:schemeClr val="tx1"/>
                </a:solidFill>
              </a:rPr>
              <a:t>4</a:t>
            </a:r>
            <a:r>
              <a:rPr lang="en-US" sz="1200" dirty="0" smtClean="0">
                <a:solidFill>
                  <a:schemeClr val="tx1"/>
                </a:solidFill>
              </a:rPr>
              <a:t>O</a:t>
            </a:r>
            <a:r>
              <a:rPr lang="en-US" sz="1200" baseline="-25000" dirty="0" smtClean="0">
                <a:solidFill>
                  <a:schemeClr val="tx1"/>
                </a:solidFill>
              </a:rPr>
              <a:t>6</a:t>
            </a:r>
          </a:p>
          <a:p>
            <a:pPr algn="ctr"/>
            <a:r>
              <a:rPr lang="en-US" sz="1200" baseline="-25000" dirty="0" smtClean="0">
                <a:solidFill>
                  <a:schemeClr val="tx1"/>
                </a:solidFill>
              </a:rPr>
              <a:t>548 C</a:t>
            </a:r>
            <a:endParaRPr lang="en-US" sz="1200" baseline="-25000" dirty="0">
              <a:solidFill>
                <a:schemeClr val="tx1"/>
              </a:solidFill>
            </a:endParaRPr>
          </a:p>
        </p:txBody>
      </p:sp>
      <p:sp>
        <p:nvSpPr>
          <p:cNvPr id="13" name="Left Arrow 12"/>
          <p:cNvSpPr/>
          <p:nvPr/>
        </p:nvSpPr>
        <p:spPr>
          <a:xfrm>
            <a:off x="7561118" y="5600698"/>
            <a:ext cx="1600200" cy="349827"/>
          </a:xfrm>
          <a:prstGeom prst="leftArrow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solidFill>
                  <a:schemeClr val="tx1"/>
                </a:solidFill>
              </a:rPr>
              <a:t>i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</a:rPr>
              <a:t>tretshem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4" name="Left Arrow 13"/>
          <p:cNvSpPr/>
          <p:nvPr/>
        </p:nvSpPr>
        <p:spPr>
          <a:xfrm>
            <a:off x="7561118" y="6064824"/>
            <a:ext cx="1524000" cy="297875"/>
          </a:xfrm>
          <a:prstGeom prst="leftArrow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 </a:t>
            </a:r>
            <a:r>
              <a:rPr lang="en-US" sz="1200" dirty="0" err="1" smtClean="0"/>
              <a:t>pjeserisht</a:t>
            </a:r>
            <a:endParaRPr lang="en-US" sz="1200" dirty="0"/>
          </a:p>
        </p:txBody>
      </p:sp>
      <p:sp>
        <p:nvSpPr>
          <p:cNvPr id="15" name="Left Arrow 14"/>
          <p:cNvSpPr/>
          <p:nvPr/>
        </p:nvSpPr>
        <p:spPr>
          <a:xfrm>
            <a:off x="7561118" y="6440632"/>
            <a:ext cx="1524000" cy="382730"/>
          </a:xfrm>
          <a:prstGeom prst="leftArrow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I </a:t>
            </a:r>
            <a:r>
              <a:rPr lang="en-US" sz="1200" dirty="0" err="1" smtClean="0">
                <a:solidFill>
                  <a:schemeClr val="tx1"/>
                </a:solidFill>
              </a:rPr>
              <a:t>patreshem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sq-AL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762" name="AutoShape 2" descr="Image result for nitrogenium at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-13855" y="-20782"/>
            <a:ext cx="8763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+4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shkalle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takojnë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azotit,fosforit,arsenit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antimonit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hipodifosfatik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(HPH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Bi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njohur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+5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+5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azoti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pentahalgjenure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fosfori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  <a:cs typeface="Times New Roman" pitchFamily="18" charset="0"/>
              </a:rPr>
              <a:t>pentafluorurin</a:t>
            </a:r>
            <a:r>
              <a:rPr lang="en-US" sz="12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i="1" dirty="0" err="1">
                <a:latin typeface="Times New Roman" pitchFamily="18" charset="0"/>
                <a:cs typeface="Times New Roman" pitchFamily="18" charset="0"/>
              </a:rPr>
              <a:t>pentaklorurin</a:t>
            </a:r>
            <a:r>
              <a:rPr lang="en-US" sz="1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  <a:cs typeface="Times New Roman" pitchFamily="18" charset="0"/>
              </a:rPr>
              <a:t>pentabromurin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pentajoduri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panjohur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+5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gr 15 .</a:t>
            </a:r>
          </a:p>
          <a:p>
            <a:pPr algn="just">
              <a:buNone/>
            </a:pP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V N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subs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ngurtë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avujt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cilit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molekulare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përmbajnë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dyfishe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megjithatë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mjaft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vështirë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zbërthehet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çfardo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(N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nëoksigjen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V  P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vetmi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drejtpërdrejtë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sintez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molekulare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rrjedh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çdo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atom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lidhur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atom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oksigjenit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RIKON\Desktop\images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29300" y="2484173"/>
            <a:ext cx="3276600" cy="151550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Rounded Rectangle 7"/>
          <p:cNvSpPr/>
          <p:nvPr/>
        </p:nvSpPr>
        <p:spPr>
          <a:xfrm>
            <a:off x="-38100" y="2656874"/>
            <a:ext cx="4343400" cy="1342808"/>
          </a:xfrm>
          <a:prstGeom prst="roundRect">
            <a:avLst>
              <a:gd name="adj" fmla="val 21736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ekziston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gaztë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ngurt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pse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ngurtë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njihen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modifikime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alotropike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Pentaoksidet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antimonit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bizmuthit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sintez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drejtpërdrejtë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zbërthehen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larta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humbur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oksigjenin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" name="Picture 8" descr="Phosphorus pentoxid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3909" y="4082809"/>
            <a:ext cx="2209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Rectangle 5"/>
          <p:cNvSpPr/>
          <p:nvPr/>
        </p:nvSpPr>
        <p:spPr>
          <a:xfrm>
            <a:off x="4333009" y="4079622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+5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nitrik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HNO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fosforik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arsenatik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AsO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heksahidroksi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antimonatik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HSb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kurse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bizmuthit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njohur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Fortësia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acideve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+5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bie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N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kah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Bi :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nitrik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fosfatik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fortësi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mesatare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K1(H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)=7.5 x10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mol/dm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K1(H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AsO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)= 6.5x10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mol/dm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heksahidrdroksiantimonatik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HSb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takon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tëdobëta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Acidet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+5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,përkatësisht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mjete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oksiduese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sq-AL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 descr="Sample of Phosphorus pentoxide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91079" y="4024193"/>
            <a:ext cx="2252321" cy="25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  <a:scene3d>
              <a:camera prst="obliqueTopLeft"/>
              <a:lightRig rig="threePt" dir="t"/>
            </a:scene3d>
          </a:bodyPr>
          <a:lstStyle/>
          <a:p>
            <a:pPr algn="just"/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33800" y="13855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AZOTI</a:t>
            </a:r>
          </a:p>
        </p:txBody>
      </p:sp>
      <p:sp>
        <p:nvSpPr>
          <p:cNvPr id="4" name="Rectangle 3"/>
          <p:cNvSpPr/>
          <p:nvPr/>
        </p:nvSpPr>
        <p:spPr>
          <a:xfrm>
            <a:off x="90258" y="383187"/>
            <a:ext cx="905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gjenden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form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subs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elementare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përbërës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ajrit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pjes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gjindet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form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nitrateve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Kil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gjendet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proteina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pjesë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përbërëse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bimëve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shtazëve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Azoti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teknikishtë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ajri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499796" y="1126499"/>
            <a:ext cx="29514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Përfitimi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bazohet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0" y="1430782"/>
            <a:ext cx="3688672" cy="10668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A)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kondenzim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destilim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fraksional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ajrit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lëngët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pasi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ka temp 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vlimit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ulët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oksigjeni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avullohet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destilim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fraksional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ndahet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fazë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gaztë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13" name="Picture 12" descr="C:\Users\Administrator\Desktop\maxresdefault (1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5344" y="734621"/>
            <a:ext cx="4114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4" name="Picture 13" descr="Related 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3544576"/>
            <a:ext cx="2895600" cy="3084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5" name="Rounded Rectangle 14"/>
          <p:cNvSpPr/>
          <p:nvPr/>
        </p:nvSpPr>
        <p:spPr>
          <a:xfrm>
            <a:off x="0" y="2788273"/>
            <a:ext cx="3733799" cy="9906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B)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Mënjanimin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oksigjenit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ajri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rrugë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çrast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ngel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azoti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gazet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fisnike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oksigjeni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ajri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mënjanohet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karbon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gazi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gjeneratorik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3962400"/>
            <a:ext cx="3886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4N</a:t>
            </a:r>
            <a:r>
              <a:rPr lang="en-US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+O</a:t>
            </a:r>
            <a:r>
              <a:rPr lang="en-US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+2C</a:t>
            </a:r>
            <a:r>
              <a:rPr lang="en-US" b="1" baseline="-25000" dirty="0"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↔4N</a:t>
            </a:r>
            <a:r>
              <a:rPr lang="en-US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+2CO</a:t>
            </a:r>
            <a:r>
              <a:rPr lang="en-US" b="1" baseline="-25000" dirty="0">
                <a:latin typeface="Times New Roman" pitchFamily="18" charset="0"/>
                <a:cs typeface="Times New Roman" pitchFamily="18" charset="0"/>
              </a:rPr>
              <a:t>(g)</a:t>
            </a:r>
          </a:p>
          <a:p>
            <a:pPr algn="ctr"/>
            <a:endParaRPr lang="en-US" b="1" baseline="-25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900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900" dirty="0" err="1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00" b="1" dirty="0">
                <a:latin typeface="Times New Roman" pitchFamily="18" charset="0"/>
                <a:cs typeface="Times New Roman" pitchFamily="18" charset="0"/>
              </a:rPr>
              <a:t>CO </a:t>
            </a:r>
            <a:r>
              <a:rPr lang="en-US" sz="9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900" dirty="0" err="1">
                <a:latin typeface="Times New Roman" pitchFamily="18" charset="0"/>
                <a:cs typeface="Times New Roman" pitchFamily="18" charset="0"/>
              </a:rPr>
              <a:t>fituar</a:t>
            </a:r>
            <a:r>
              <a:rPr lang="en-US" sz="9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900" dirty="0" err="1">
                <a:latin typeface="Times New Roman" pitchFamily="18" charset="0"/>
                <a:cs typeface="Times New Roman" pitchFamily="18" charset="0"/>
              </a:rPr>
              <a:t>ndihmën</a:t>
            </a:r>
            <a:r>
              <a:rPr lang="en-US" sz="9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900" dirty="0" err="1">
                <a:latin typeface="Times New Roman" pitchFamily="18" charset="0"/>
                <a:cs typeface="Times New Roman" pitchFamily="18" charset="0"/>
              </a:rPr>
              <a:t>avullit</a:t>
            </a:r>
            <a:r>
              <a:rPr lang="en-US" sz="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00" dirty="0" err="1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sz="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00" dirty="0" err="1">
                <a:latin typeface="Times New Roman" pitchFamily="18" charset="0"/>
                <a:cs typeface="Times New Roman" pitchFamily="18" charset="0"/>
              </a:rPr>
              <a:t>kalon</a:t>
            </a:r>
            <a:r>
              <a:rPr lang="en-US" sz="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00" b="1" dirty="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9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900" b="1" dirty="0"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9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900" dirty="0" err="1">
                <a:latin typeface="Times New Roman" pitchFamily="18" charset="0"/>
                <a:cs typeface="Times New Roman" pitchFamily="18" charset="0"/>
              </a:rPr>
              <a:t>kështu</a:t>
            </a:r>
            <a:r>
              <a:rPr lang="en-US" sz="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00" dirty="0" err="1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00" dirty="0" err="1">
                <a:latin typeface="Times New Roman" pitchFamily="18" charset="0"/>
                <a:cs typeface="Times New Roman" pitchFamily="18" charset="0"/>
              </a:rPr>
              <a:t>metodë</a:t>
            </a:r>
            <a:r>
              <a:rPr lang="en-US" sz="9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900" dirty="0" err="1">
                <a:latin typeface="Times New Roman" pitchFamily="18" charset="0"/>
                <a:cs typeface="Times New Roman" pitchFamily="18" charset="0"/>
              </a:rPr>
              <a:t>përfititimit</a:t>
            </a:r>
            <a:r>
              <a:rPr lang="en-US" sz="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00" b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9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00" dirty="0" err="1">
                <a:latin typeface="Times New Roman" pitchFamily="18" charset="0"/>
                <a:cs typeface="Times New Roman" pitchFamily="18" charset="0"/>
              </a:rPr>
              <a:t>kombinohet</a:t>
            </a:r>
            <a:r>
              <a:rPr lang="en-US" sz="9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900" dirty="0" err="1"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sz="9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9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9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900" dirty="0" err="1">
                <a:latin typeface="Times New Roman" pitchFamily="18" charset="0"/>
                <a:cs typeface="Times New Roman" pitchFamily="18" charset="0"/>
              </a:rPr>
              <a:t>lëndë</a:t>
            </a:r>
            <a:r>
              <a:rPr lang="en-US" sz="9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900" dirty="0" err="1"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sz="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00" dirty="0" err="1"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sz="9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900" dirty="0" err="1">
                <a:latin typeface="Times New Roman" pitchFamily="18" charset="0"/>
                <a:cs typeface="Times New Roman" pitchFamily="18" charset="0"/>
              </a:rPr>
              <a:t>amonjakut</a:t>
            </a:r>
            <a:r>
              <a:rPr lang="en-US" sz="9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900" dirty="0" err="1">
                <a:latin typeface="Times New Roman" pitchFamily="18" charset="0"/>
                <a:cs typeface="Times New Roman" pitchFamily="18" charset="0"/>
              </a:rPr>
              <a:t>Oksigjeni</a:t>
            </a:r>
            <a:r>
              <a:rPr lang="en-US" sz="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0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00" dirty="0" err="1">
                <a:latin typeface="Times New Roman" pitchFamily="18" charset="0"/>
                <a:cs typeface="Times New Roman" pitchFamily="18" charset="0"/>
              </a:rPr>
              <a:t>ajri</a:t>
            </a:r>
            <a:r>
              <a:rPr lang="en-US" sz="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00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00" dirty="0" err="1">
                <a:latin typeface="Times New Roman" pitchFamily="18" charset="0"/>
                <a:cs typeface="Times New Roman" pitchFamily="18" charset="0"/>
              </a:rPr>
              <a:t>largohet</a:t>
            </a:r>
            <a:r>
              <a:rPr lang="en-US" sz="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9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900" dirty="0" err="1">
                <a:latin typeface="Times New Roman" pitchFamily="18" charset="0"/>
                <a:cs typeface="Times New Roman" pitchFamily="18" charset="0"/>
              </a:rPr>
              <a:t>djegien</a:t>
            </a:r>
            <a:r>
              <a:rPr lang="en-US" sz="9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900" b="1" dirty="0">
                <a:latin typeface="Times New Roman" pitchFamily="18" charset="0"/>
                <a:cs typeface="Times New Roman" pitchFamily="18" charset="0"/>
              </a:rPr>
              <a:t>H</a:t>
            </a:r>
          </a:p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4N</a:t>
            </a:r>
            <a:r>
              <a:rPr lang="en-US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+O</a:t>
            </a:r>
            <a:r>
              <a:rPr lang="en-US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↔4N</a:t>
            </a:r>
            <a:r>
              <a:rPr lang="en-US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="1" baseline="-25000" dirty="0"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,</a:t>
            </a:r>
          </a:p>
          <a:p>
            <a:pPr algn="just"/>
            <a:r>
              <a:rPr lang="en-US" sz="900" dirty="0" err="1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00" dirty="0" err="1">
                <a:latin typeface="Times New Roman" pitchFamily="18" charset="0"/>
                <a:cs typeface="Times New Roman" pitchFamily="18" charset="0"/>
              </a:rPr>
              <a:t>avulli</a:t>
            </a:r>
            <a:r>
              <a:rPr lang="en-US" sz="9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900" dirty="0" err="1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sz="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00" dirty="0" err="1">
                <a:latin typeface="Times New Roman" pitchFamily="18" charset="0"/>
                <a:cs typeface="Times New Roman" pitchFamily="18" charset="0"/>
              </a:rPr>
              <a:t>largohet</a:t>
            </a:r>
            <a:r>
              <a:rPr lang="en-US" sz="9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900" dirty="0" err="1">
                <a:latin typeface="Times New Roman" pitchFamily="18" charset="0"/>
                <a:cs typeface="Times New Roman" pitchFamily="18" charset="0"/>
              </a:rPr>
              <a:t>kondenzim</a:t>
            </a:r>
            <a:r>
              <a:rPr lang="en-US" sz="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5128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laboratorike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bazohet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zbërthimin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termik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komponimebe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nitritit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amonit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→N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(g)</a:t>
            </a:r>
            <a:endParaRPr lang="sq-AL" sz="1200" baseline="-25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</p:spPr>
        <p:txBody>
          <a:bodyPr>
            <a:normAutofit/>
          </a:bodyPr>
          <a:lstStyle/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</a:t>
            </a:r>
          </a:p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</a:t>
            </a:r>
          </a:p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6927"/>
            <a:ext cx="8763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1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-3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Amonjaku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rëndësishëm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kryesor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tij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industri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mënyra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1)me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sintez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direkte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Haber Bosch-it)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2)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ujërat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amonjakore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Sinteza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drejtpërdrejtë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+3H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2(g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↔2NH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3(g)  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el-GR" sz="1200" b="1" dirty="0">
                <a:latin typeface="Times New Roman" pitchFamily="18" charset="0"/>
                <a:cs typeface="Times New Roman" pitchFamily="18" charset="0"/>
              </a:rPr>
              <a:t> Δ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rH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=-92 kJmol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Secila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pajisje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sintez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përbëhet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faza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6200" y="2346423"/>
            <a:ext cx="4114800" cy="14478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A)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prodhimi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hidrogjenit</a:t>
            </a:r>
            <a:endParaRPr lang="en-US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B)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pastrimi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gazeve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sintez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(N</a:t>
            </a:r>
            <a:r>
              <a:rPr lang="en-US" sz="1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3H</a:t>
            </a:r>
            <a:r>
              <a:rPr lang="en-US" sz="1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C)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Sinteza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katalitike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amonjakut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shtypje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Ç)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Ndarja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amonjakut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përzierja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riqarkullimi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gazrave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hyjnë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reaksion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sq-AL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319155" y="2315250"/>
            <a:ext cx="4724400" cy="149282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shtypjes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zvoglimin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temp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baraspesha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zhvendoset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drejtim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dëshirueshëm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mirpo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ulët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ngadalshëm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zakonishtë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mbahet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rreth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500 C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kompromis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rritjes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shpejtësisë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reaksionit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zhvendosjessë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padëshirueshme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barazpeshës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rrit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shpejtësinë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përdoren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katalizator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ndryshëm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bëjnë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zhvendosjen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djathtë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shtypje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100MPa. 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10" name="Content Placeholder 3" descr="Image result for ammonia production process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99" y="3794224"/>
            <a:ext cx="8967355" cy="2987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sq-AL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3170" y="76200"/>
            <a:ext cx="17411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amonjakore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1188" y="383977"/>
            <a:ext cx="3886200" cy="14478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2)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produkt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dytësorë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prodhimit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koksit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destilimit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thatë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qymyrit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numër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madhë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produkteve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gazta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lëngëta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ftohje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produktet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gazta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lëngësohen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produktet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lëngëta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amonjakor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katrani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2400" y="1905000"/>
            <a:ext cx="3754988" cy="16764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amonjakut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stabile ,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lidhja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N-H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kovalente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jonik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parcial,ku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rrjedh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polariteti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molekulës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12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just"/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Amonjaku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dhome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gaz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erë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therrëse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pakëndshme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dipolar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karakterit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jonik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parcial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lidhjes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N-H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 	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qendra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ngarkesës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pozitive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përputhet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siç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shihet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forma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piramidale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molekulës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0" y="2300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Struktura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e till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tregon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12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kalon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lëngë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temp </a:t>
            </a:r>
            <a:r>
              <a:rPr lang="en-US" sz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vlimit</a:t>
            </a:r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-33.42C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)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çka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12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tretësi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njohur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joujor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shumëçka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ngjash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ujin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25839" y="1922318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alkaline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alkalino-toksore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amonjak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lëngët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mjaftë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stabile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pas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fillon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lirimi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hidrogjenit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2M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+2NH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→2M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+2NH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acidobazike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lëngët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rrjedhin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progresi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↔NH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; [NH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][NH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]=10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-30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mol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/dm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pakrahasueshëm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jonizuar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theksuara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bazike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japin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vështirë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protonin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amonjak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bëjnë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lehtësi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psh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COOH+NH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→NH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+CH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COO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reagon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dhënë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OH </a:t>
            </a: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 →NH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OH </a:t>
            </a: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shpërbashkon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OH ↔NH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+OH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;Kb=1.6x10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-5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mol/dm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hulumtimet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RNM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treguar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NH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këmbimi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protonit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ndërmjet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atomit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N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O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aq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shpejtë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ndryshimi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NH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NH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OH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tepër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çështje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besuarit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sesa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fakt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Natyra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bazike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paraqitet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 ↔NH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+OH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ose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OH ↔NH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+OH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endParaRPr lang="sq-AL" sz="1200" baseline="30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4" descr="C:\Users\RIKON\Desktop\images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199" y="688428"/>
            <a:ext cx="1821873" cy="1176129"/>
          </a:xfrm>
          <a:prstGeom prst="rect">
            <a:avLst/>
          </a:prstGeom>
          <a:noFill/>
        </p:spPr>
      </p:pic>
      <p:pic>
        <p:nvPicPr>
          <p:cNvPr id="12" name="Picture 3" descr="C:\Users\RIKON\Desktop\images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9111" y="667646"/>
            <a:ext cx="1785456" cy="1176129"/>
          </a:xfrm>
          <a:prstGeom prst="rect">
            <a:avLst/>
          </a:prstGeom>
          <a:noFill/>
        </p:spPr>
      </p:pic>
      <p:pic>
        <p:nvPicPr>
          <p:cNvPr id="13" name="Picture 2" descr="C:\Users\RIKON\Desktop\images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6061" y="934180"/>
            <a:ext cx="1543050" cy="914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000"/>
            <a:ext cx="9144000" cy="647700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(-1)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(+1)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negative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quajmë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HIDRURE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ndahen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grupe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hidruret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kripe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shkrirjeve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H: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2M(l)+ 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→2MH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Përkatësishtë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hidruret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alkalinotoksore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M(l) + 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→MH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Hidrogjenit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81000" y="1447800"/>
            <a:ext cx="3886200" cy="1371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A) me </a:t>
            </a:r>
            <a:r>
              <a:rPr lang="en-US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kripës</a:t>
            </a:r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përmbajnë</a:t>
            </a:r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jonin</a:t>
            </a:r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b="1" baseline="30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tregojnë</a:t>
            </a:r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komponimeve</a:t>
            </a:r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jonike</a:t>
            </a:r>
            <a:endParaRPr lang="en-US" b="1" dirty="0" smtClean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343400" y="1447800"/>
            <a:ext cx="4343400" cy="1371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B) 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Hidrurre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d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f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përqueshmëri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gjysëmmetaleve</a:t>
            </a:r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667000" y="2895600"/>
            <a:ext cx="3733800" cy="1295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C)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Hidrure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kovalente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polimerizuara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përbëjnë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grupin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definuar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hulumtuar</a:t>
            </a:r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28600" y="4267200"/>
            <a:ext cx="8915400" cy="609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Hidruret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kripës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alkaline   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LiH,NaH,KH,RbH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CsH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228600" y="4953000"/>
            <a:ext cx="8915400" cy="533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alkalinotoksore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    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,Sr 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</p:spPr>
        <p:txBody>
          <a:bodyPr>
            <a:normAutofit/>
          </a:bodyPr>
          <a:lstStyle/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asnjënsimin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amonjakut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formohen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amonit,të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përmbajnë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jonin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tetraedrik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↔NH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+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2Na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(l)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+2NH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→2NaNH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jostabile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reagojnë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ujin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dhënë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amonjakun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hidroksidin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përkatës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NaNH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 →Na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+OH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3(g)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amideve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rëndësishme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NaNH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prodhimin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cianurit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azidit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natriumit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Nitruret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mënyra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3Ba(NH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→Ba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+4NH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lidhejs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ekziston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nitruret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ndajmë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zevendesim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Hidrogjenit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me  -X</a:t>
            </a:r>
          </a:p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kripe,nitrure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kovalente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nitrure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sq-AL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4245" y="304800"/>
            <a:ext cx="3733800" cy="14478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atomet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hidrogjenit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amonjak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zëvendsohen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metal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formohen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amidet</a:t>
            </a:r>
            <a:r>
              <a:rPr lang="en-US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imidet</a:t>
            </a:r>
            <a:r>
              <a:rPr lang="en-US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nitruret</a:t>
            </a:r>
            <a:r>
              <a:rPr lang="en-US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varësishtë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numri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zëvendsuara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hidrogjenit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Metalet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alkaline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gr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12 ,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amide,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nxehjes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metalit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përkatës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hidrurit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amonjak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9" name="Picture 8" descr="Image result for nh4+ molecular geometry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9358" y="381000"/>
            <a:ext cx="1676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" name="Picture 9" descr="Related 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3733800"/>
            <a:ext cx="5486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Down Arrow 1"/>
          <p:cNvSpPr/>
          <p:nvPr/>
        </p:nvSpPr>
        <p:spPr>
          <a:xfrm>
            <a:off x="8100579" y="952500"/>
            <a:ext cx="228600" cy="2819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7285758" y="914400"/>
            <a:ext cx="814821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sq-AL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0678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Nitrure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kripe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gr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nitrureve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pastër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njihet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Li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 .</a:t>
            </a:r>
          </a:p>
          <a:p>
            <a:pPr algn="just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Nitruret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hidrolizojnë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amonjak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hidroksidin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përkatës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+6H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 →3Mg(OH)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+2NH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3(g)</a:t>
            </a:r>
          </a:p>
          <a:p>
            <a:pPr algn="ctr"/>
            <a:endParaRPr lang="en-US" sz="1200" b="1" baseline="-25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b="1" baseline="-25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b="1" baseline="-25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b="1" baseline="-25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b="1" baseline="-250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AlN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+3H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 →Al(OH)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3(g)</a:t>
            </a: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Nitrure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gr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3 ,4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kën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formulë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MN,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20782"/>
            <a:ext cx="1676401" cy="129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Related 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1075" y="381000"/>
            <a:ext cx="24479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Rounded Rectangle 8"/>
          <p:cNvSpPr/>
          <p:nvPr/>
        </p:nvSpPr>
        <p:spPr>
          <a:xfrm>
            <a:off x="76200" y="1828800"/>
            <a:ext cx="5638800" cy="6096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Nitrure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kovalente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azoti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gr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molekulare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polimerizuara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mëdha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reagojnë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ujin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mënyrë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protolitike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liruar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amonjakun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0" name="Picture 9" descr="Image result for nitride by salt character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1445096"/>
            <a:ext cx="3200400" cy="1145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1" name="Rectangle 10"/>
          <p:cNvSpPr/>
          <p:nvPr/>
        </p:nvSpPr>
        <p:spPr>
          <a:xfrm>
            <a:off x="76200" y="3108543"/>
            <a:ext cx="2895600" cy="47285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Temp 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larte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fortesi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2" name="Picture 2" descr="Related 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3275" y="3024513"/>
            <a:ext cx="2895600" cy="102870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3" name="Rectangle 12"/>
          <p:cNvSpPr/>
          <p:nvPr/>
        </p:nvSpPr>
        <p:spPr>
          <a:xfrm>
            <a:off x="76200" y="4018976"/>
            <a:ext cx="533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reaksioneve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amonjaku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reduktues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rëndësishmi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oksigjenin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ajrit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mënyrë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katalitike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II:</a:t>
            </a:r>
          </a:p>
          <a:p>
            <a:pPr algn="ctr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4NH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3(g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+5O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→4NO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+6H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(g)</a:t>
            </a:r>
            <a:endParaRPr lang="sq-AL" sz="12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 descr="Related image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1200" y="4396112"/>
            <a:ext cx="3124200" cy="200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8882" y="3376136"/>
            <a:ext cx="9144000" cy="3481864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reduktimin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katodik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nitratik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elektrodë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amalgamit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plumbit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prani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+7H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+6e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→NH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OH +2H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metod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OH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reduktimin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nitrateve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dioksid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sulfuri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hidrogjensulfit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alkalin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ne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acidik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+2HSO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 →NH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OH +2HSO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-1/3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kryesor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azot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hidrik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HN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kripa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azidi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azidik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redoks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azoti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ulët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+NaNO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→NaN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NaNH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+N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 →NaN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  </a:t>
            </a: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mënyra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përshtatshme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përfitimit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azidit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me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+2Na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→NaN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+3NaOH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(l)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acid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eksplodues,prandaj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azidet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përdoren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teknikën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detonatorëve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Analiza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strukturale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azitik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29998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-2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shkalle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takon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hidrazina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kriprat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saj,përfitohet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vepruar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hipoklorit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amonjakut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prani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xhelatinës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tutkallit,ku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fazën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kloramina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+OCl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→NH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Cl +OH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kloramina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molekulën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tjetër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NH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hidrazinë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Cl →NH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-NH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,(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roli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tutkallit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adsorbojë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ndajthithë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gjurmët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metalit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do ta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katalizonin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oksidimin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amonjakut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azot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hidrazina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perfitohet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kristalizim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ne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hidrati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x 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Hidrazina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dhomës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lëng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pangjyrë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vlon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113.5 C ,me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shpërbashkohet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azot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amonjak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3N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→N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+4NH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3(g)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-1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Komponim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kryesor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shkalle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hidroksilamina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OH,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është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rrjedh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amonjaku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njëri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atom i H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zëvendsohet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grupin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OH</a:t>
            </a:r>
          </a:p>
        </p:txBody>
      </p:sp>
      <p:pic>
        <p:nvPicPr>
          <p:cNvPr id="9" name="Picture 2" descr="C:\Users\RIKON\Desktop\121px-Hydroxylamine-2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2" y="2690336"/>
            <a:ext cx="2286000" cy="6858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" name="Picture 3" descr="C:\Users\RIKON\Desktop\121px-Hydroxylamine-3D-ball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2622795"/>
            <a:ext cx="2362200" cy="8382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Picture 2" descr="C:\Users\RIKON\Desktop\downloa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0" y="6248400"/>
            <a:ext cx="3429000" cy="6096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3067770"/>
            <a:ext cx="9144000" cy="3409230"/>
          </a:xfrm>
        </p:spPr>
        <p:txBody>
          <a:bodyPr>
            <a:normAutofit/>
          </a:bodyPr>
          <a:lstStyle/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+2</a:t>
            </a: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takon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monoksidi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komponim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drejtpërdrejtë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just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↔2NO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(g) 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l-GR" sz="1200" b="1" dirty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rH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= + 181 kJmol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reversibil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jashtzakonishtë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endoterm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kuptueshëm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marr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parasysh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stabilitetin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molekulës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oksigjenit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Sinteza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drejtpërdrejtë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sot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rrall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zbatohet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shpenzimit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madh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energjisë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NO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industri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metodën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katalititk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amonjakut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oksigjenin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ajrit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ostwaldit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sq-AL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20782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azitik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lëng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vlon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temp 37 C 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acid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acetik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jashtëzakonishtë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eksplodues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sikundër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rast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vjen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lirimi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→3N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;</a:t>
            </a:r>
            <a:r>
              <a:rPr lang="el-GR" sz="1200" b="1" dirty="0">
                <a:latin typeface="Times New Roman" pitchFamily="18" charset="0"/>
                <a:cs typeface="Times New Roman" pitchFamily="18" charset="0"/>
              </a:rPr>
              <a:t> Δ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rH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=-517 kJmol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+1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takon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,më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lehti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ngadalshme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: 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3(l)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→N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 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dhomës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gaz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joreaktiv,në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larta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reduktohet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azot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Reagon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metale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alkaline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afër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vlimit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dhënë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nitrite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2Na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(l)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+4N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→2NaNO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2(l)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+3N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Ku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nxehjes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zbërthehet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azot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oksigjen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2N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→2N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just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gaz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pa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ngjyre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shije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ëmbël,nëse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thithet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shkakton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disponim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nxitë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qeshurit,mirpo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përqendrim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shkakton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anestezi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plotë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rezulatat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saj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mjeksi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152400" y="5160651"/>
            <a:ext cx="3200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4NH</a:t>
            </a:r>
            <a:r>
              <a:rPr kumimoji="0" lang="en-US" sz="1200" b="1" i="0" u="none" strike="noStrike" cap="none" normalizeH="0" baseline="-3000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+ 5O</a:t>
            </a:r>
            <a:r>
              <a:rPr kumimoji="0" lang="en-US" sz="1200" b="1" i="0" u="none" strike="noStrike" cap="none" normalizeH="0" baseline="-3000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= 4NO + 6H</a:t>
            </a:r>
            <a:r>
              <a:rPr kumimoji="0" lang="en-US" sz="1200" b="1" i="0" u="none" strike="noStrike" cap="none" normalizeH="0" baseline="-3000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NO+1/2O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=NO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b="1" baseline="-25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3NO</a:t>
            </a:r>
            <a:r>
              <a:rPr kumimoji="0" lang="en-US" sz="1200" b="1" i="0" u="none" strike="noStrike" cap="none" normalizeH="0" baseline="-2500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+H</a:t>
            </a:r>
            <a:r>
              <a:rPr kumimoji="0" lang="en-US" sz="1200" b="1" i="0" u="none" strike="noStrike" cap="none" normalizeH="0" baseline="-2500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O=2HNO</a:t>
            </a:r>
            <a:r>
              <a:rPr kumimoji="0" lang="en-US" sz="1200" b="1" i="0" u="none" strike="noStrike" cap="none" normalizeH="0" baseline="-2500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3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+NO</a:t>
            </a:r>
            <a:endParaRPr kumimoji="0" lang="en-US" sz="1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05599"/>
          </a:xfrm>
        </p:spPr>
        <p:txBody>
          <a:bodyPr>
            <a:normAutofit/>
          </a:bodyPr>
          <a:lstStyle/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6927" y="0"/>
            <a:ext cx="78486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laboratorike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përfitimit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bazohet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reduktimin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nitrik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holluar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bakër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merkur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dmth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metale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potencial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reduktues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pozitiv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se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hidrogjeni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b="1" dirty="0">
                <a:latin typeface="Georgia" pitchFamily="18" charset="0"/>
                <a:cs typeface="Times New Roman" pitchFamily="18" charset="0"/>
              </a:rPr>
              <a:t>3Cu+8H</a:t>
            </a:r>
            <a:r>
              <a:rPr lang="en-US" sz="1200" b="1" baseline="30000" dirty="0">
                <a:latin typeface="Georgia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latin typeface="Georgia" pitchFamily="18" charset="0"/>
                <a:cs typeface="Times New Roman" pitchFamily="18" charset="0"/>
              </a:rPr>
              <a:t>+2NO3</a:t>
            </a:r>
            <a:r>
              <a:rPr lang="en-US" sz="1200" b="1" baseline="30000" dirty="0">
                <a:latin typeface="Georgia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Georgia" pitchFamily="18" charset="0"/>
                <a:cs typeface="Times New Roman" pitchFamily="18" charset="0"/>
              </a:rPr>
              <a:t>=3Cu</a:t>
            </a:r>
            <a:r>
              <a:rPr lang="en-US" sz="1200" b="1" baseline="30000" dirty="0">
                <a:latin typeface="Georgia" pitchFamily="18" charset="0"/>
                <a:cs typeface="Times New Roman" pitchFamily="18" charset="0"/>
              </a:rPr>
              <a:t>2+</a:t>
            </a:r>
            <a:r>
              <a:rPr lang="en-US" sz="1200" b="1" dirty="0">
                <a:latin typeface="Georgia" pitchFamily="18" charset="0"/>
                <a:cs typeface="Times New Roman" pitchFamily="18" charset="0"/>
              </a:rPr>
              <a:t>+2NO+4H2O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gaz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helmues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pikpamje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termike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përbëhet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numri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atomi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çift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+3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shkalle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takojnë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III</a:t>
            </a:r>
          </a:p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nitrozilkomponimet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III 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nitrik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tij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formohen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halogjenureve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amonjak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+3X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→NX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+3HX</a:t>
            </a:r>
          </a:p>
          <a:p>
            <a:pPr algn="ctr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nitrozil-halogjenureve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njihen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NOF,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NOCl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NOBr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joduri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duket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njohur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kushte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normale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gaze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përfitimi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NO .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rëndësishmi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kloruri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NOCl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reaktiv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5" descr="Image result for NITROGENIUM OXYD GA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1048792"/>
            <a:ext cx="240982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-6927" y="3495122"/>
            <a:ext cx="905740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ujin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jep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HNO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ne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reaksione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organike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oksidim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klorim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futjen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atomit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molekulat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komponimeve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organike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III (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treoksidi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ekziston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substanc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ngurtë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kaltërt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temp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-102C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gjendej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lëngët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pjesërishtë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disproporcionuar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(N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II 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2N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↔2NO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(oseN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)+2NO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(g) </a:t>
            </a:r>
          </a:p>
          <a:p>
            <a:pPr algn="just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temp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disproporcionimi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ngarkesës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atomi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lidhja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dyfishe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stabile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shkëputet,gjatë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tretjes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baza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III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plotsishtë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kalon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nitrite: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(g)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)+2OH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→2NO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 </a:t>
            </a: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tretjes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përzierjes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momentin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nitritik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itror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),HNO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 ↔2HNO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,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qëndryeshëm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kthyeshëm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shpejt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zbërthehet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mënyra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3HNO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→H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+2NO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2HNO ↔NO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   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kripërave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shtojmë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acide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→HNO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sq-AL" sz="1200" baseline="-25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76200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acid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kriprat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hidrolizës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veprojnë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baza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 →HNO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+OH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,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nitritet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rëndomta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ato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alkaline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alkalino-tokësore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nitritik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mjedis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nitritet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mjedis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bazik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jenë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mjete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oksiduese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mjete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reduktuese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+e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↔NO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        ; E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= + 0.99 V 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  ↔NO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+3H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+2e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   ; E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= - 0.94 V 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mjedis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bazik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 + e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↔NO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+2OH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  ; E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= + 76 V 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+2OH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↔ 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O+2e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  ; E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= - 0.01 V </a:t>
            </a: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+4</a:t>
            </a:r>
          </a:p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dioksidit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tetraoksidit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diazotit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emër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racional:oksidi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(IV)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industri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oksidimin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II me 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ajri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→2NO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laborator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reduktimin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nitratik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përqendruar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bakër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ndonje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metal me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potencial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reduktues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pozitiv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:</a:t>
            </a:r>
            <a:endParaRPr lang="sq-AL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945449"/>
            <a:ext cx="3962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+2NO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+4H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→Cu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+2NO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+2H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 </a:t>
            </a:r>
          </a:p>
          <a:p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dirty="0" err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12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(NO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2Pb(NO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1200" b="1" dirty="0" err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PbO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+4NO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Dioksidi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gaz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helmues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ngjyr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kuqe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kaftë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Formula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strukturore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rezonante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elektronit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paçiftëzuar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atomi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molekulë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paramagnetike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ulje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zvoglohen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vetite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paramagnetike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rezulton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dimerizimin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bashkimin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)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molekulave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NO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tetraoksid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diazotit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pangjyrë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buNone/>
            </a:pPr>
            <a:r>
              <a:rPr lang="en-US" sz="12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2NO</a:t>
            </a:r>
            <a:r>
              <a:rPr lang="en-US" sz="1200" b="1" baseline="-250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2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↔N</a:t>
            </a:r>
            <a:r>
              <a:rPr lang="en-US" sz="1200" b="1" baseline="-250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4(g)</a:t>
            </a:r>
            <a:r>
              <a:rPr lang="en-US" sz="12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; </a:t>
            </a:r>
            <a:r>
              <a:rPr lang="el-GR" sz="12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1200" b="1" dirty="0" err="1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rH</a:t>
            </a:r>
            <a:r>
              <a:rPr lang="en-US" sz="12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= - 82 kJmol</a:t>
            </a:r>
            <a:r>
              <a:rPr lang="en-US" sz="1200" b="1" baseline="300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2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8" name="Picture 2" descr="C:\Users\RIKON\Desktop\download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5472" y="4152221"/>
            <a:ext cx="3726872" cy="11430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Rounded Rectangle 8"/>
          <p:cNvSpPr/>
          <p:nvPr/>
        </p:nvSpPr>
        <p:spPr>
          <a:xfrm>
            <a:off x="4488873" y="2781979"/>
            <a:ext cx="4495800" cy="137024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None/>
            </a:pP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Reaksioni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dimerizimit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ekzoterm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zbritjen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 temp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baraspesha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zhvendoset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djathtë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temp 21,1C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përzierja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gjendet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baraspeshë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kondensohet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baraspesha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vazhdimisht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zhvendoset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djathtë,në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temp -11,2C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lëngu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ngrinë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kristale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temp +60C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gjysma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molekulave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gjendet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gjysma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temp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135 C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pothuajse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pastërt</a:t>
            </a:r>
            <a:endParaRPr lang="en-US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C:\Users\RIKON\Desktop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4037921"/>
            <a:ext cx="1136073" cy="127915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1" name="Rectangle 10"/>
          <p:cNvSpPr/>
          <p:nvPr/>
        </p:nvSpPr>
        <p:spPr>
          <a:xfrm>
            <a:off x="3962400" y="4143714"/>
            <a:ext cx="48006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1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100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fortësia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just"/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pothuajse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bromi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shihet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potencialet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e </a:t>
            </a:r>
          </a:p>
          <a:p>
            <a:pPr algn="just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ekuacioneve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parciale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redokse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11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1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100" b="1" baseline="-250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100" b="1" baseline="-250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4(g)</a:t>
            </a:r>
            <a:r>
              <a:rPr lang="en-US" sz="11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1100" b="1" baseline="300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1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+2e</a:t>
            </a:r>
            <a:r>
              <a:rPr lang="en-US" sz="1100" b="1" baseline="300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1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↔2HNO</a:t>
            </a:r>
            <a:r>
              <a:rPr lang="en-US" sz="1100" b="1" baseline="-250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; E</a:t>
            </a:r>
            <a:r>
              <a:rPr lang="en-US" sz="1100" b="1" baseline="300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1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= + 1.07 V </a:t>
            </a:r>
          </a:p>
          <a:p>
            <a:pPr algn="ctr"/>
            <a:r>
              <a:rPr lang="en-US" sz="11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100" b="1" baseline="-250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100" b="1" baseline="-250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4(g)</a:t>
            </a:r>
            <a:r>
              <a:rPr lang="en-US" sz="11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+4H</a:t>
            </a:r>
            <a:r>
              <a:rPr lang="en-US" sz="1100" b="1" baseline="300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1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+4e</a:t>
            </a:r>
            <a:r>
              <a:rPr lang="en-US" sz="1100" b="1" baseline="300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1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↔2NO</a:t>
            </a:r>
            <a:r>
              <a:rPr lang="en-US" sz="1100" b="1" baseline="-250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1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+2H</a:t>
            </a:r>
            <a:r>
              <a:rPr lang="en-US" sz="1100" b="1" baseline="-250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           ;</a:t>
            </a:r>
            <a:r>
              <a:rPr lang="en-US" sz="11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100" b="1" baseline="300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1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= + 1.03 V</a:t>
            </a:r>
            <a:r>
              <a:rPr lang="en-US" sz="11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1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tretjen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shpërbashkohet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nitrik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azoti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II:</a:t>
            </a:r>
          </a:p>
          <a:p>
            <a:pPr algn="ctr"/>
            <a:r>
              <a:rPr lang="en-US" sz="1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3NO</a:t>
            </a:r>
            <a:r>
              <a:rPr lang="en-US" sz="11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1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 ↔2H</a:t>
            </a:r>
            <a:r>
              <a:rPr lang="en-US" sz="11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+ 2NO</a:t>
            </a:r>
            <a:r>
              <a:rPr lang="en-US" sz="11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+NO</a:t>
            </a:r>
            <a:r>
              <a:rPr lang="en-US" sz="11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Ku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pari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përzierja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nitrik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nitritik</a:t>
            </a:r>
            <a:endParaRPr lang="en-US" sz="11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2NO</a:t>
            </a:r>
            <a:r>
              <a:rPr lang="en-US" sz="11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1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 ↔H</a:t>
            </a:r>
            <a:r>
              <a:rPr lang="en-US" sz="11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+NO</a:t>
            </a:r>
            <a:r>
              <a:rPr lang="en-US" sz="11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+HNO</a:t>
            </a:r>
            <a:r>
              <a:rPr lang="en-US" sz="11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nitritik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shpërbashkohet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 acid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nitrik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II</a:t>
            </a:r>
          </a:p>
          <a:p>
            <a:pPr algn="ctr"/>
            <a:r>
              <a:rPr lang="en-US" sz="1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3HNO</a:t>
            </a:r>
            <a:r>
              <a:rPr lang="en-US" sz="11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→H</a:t>
            </a:r>
            <a:r>
              <a:rPr lang="en-US" sz="11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+NO</a:t>
            </a:r>
            <a:r>
              <a:rPr lang="en-US" sz="11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+ 2NO</a:t>
            </a:r>
            <a:r>
              <a:rPr lang="en-US" sz="11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1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  </a:t>
            </a:r>
          </a:p>
          <a:p>
            <a:pPr algn="just"/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,me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tretjen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dioksidit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baza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përzierja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nitrateve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nitriteve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2NO</a:t>
            </a:r>
            <a:r>
              <a:rPr lang="en-US" sz="11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+2OH</a:t>
            </a:r>
            <a:r>
              <a:rPr lang="en-US" sz="11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→NO</a:t>
            </a:r>
            <a:r>
              <a:rPr lang="en-US" sz="11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+NO</a:t>
            </a:r>
            <a:r>
              <a:rPr lang="en-US" sz="11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1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1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            </a:t>
            </a:r>
            <a:endParaRPr lang="en-US" sz="1100" dirty="0"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05599"/>
          </a:xfrm>
        </p:spPr>
        <p:txBody>
          <a:bodyPr>
            <a:normAutofit/>
          </a:bodyPr>
          <a:lstStyle/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76200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+5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shkalle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takojnë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pentaoksidi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diazotit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nitrik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nitril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rrjedhin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kationi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nitrik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hiqet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ndihmen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ndonje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mjeti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dehidratues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siç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dhomës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sub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ngurtë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çdo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mbi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0 C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ngadal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lëshon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oksigjenin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prandaj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t’ia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caktojmë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temp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shkrirjes,zbërthimi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bëhet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5(s)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→N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4(g)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+1/2O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   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reagon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vrullshëm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dhënë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,struktura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rezonante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                              me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hulumtimeve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rreze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rentgen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tregohe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se </a:t>
            </a:r>
          </a:p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                              N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vërtetë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nitrat-nitril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[NO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]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[NO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]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just"/>
            <a:endParaRPr lang="en-US" sz="1200" b="1" baseline="30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Përfaqësues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rëndësishëm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shkalle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përkatësishtë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nitratet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Image result for n2o5 struc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914400"/>
            <a:ext cx="2268994" cy="11430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Rounded Rectangle 7"/>
          <p:cNvSpPr/>
          <p:nvPr/>
        </p:nvSpPr>
        <p:spPr>
          <a:xfrm>
            <a:off x="-24245" y="2252603"/>
            <a:ext cx="4672445" cy="14478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Përfitimi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bazohet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tretjen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oksidit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NO2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.NO</a:t>
            </a:r>
            <a:r>
              <a:rPr lang="en-US" sz="1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(N</a:t>
            </a:r>
            <a:r>
              <a:rPr lang="en-US" sz="1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nevojshëm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oksidimin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oksidit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II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NO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sintez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drejtpërdrejtë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oksidim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katalititk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amonjakut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pasi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katalitik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NH</a:t>
            </a:r>
            <a:r>
              <a:rPr lang="en-US" sz="1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rëndësishëm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NO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sesa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ndërmjet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4703618" y="2362200"/>
            <a:ext cx="444038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nitrik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paraqitet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reaksione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1.   4NH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+5O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↔4NO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+6H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(g)</a:t>
            </a:r>
          </a:p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2.   2NO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→2NO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(N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4(g)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3.   3NO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 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 →2H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+2NO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+NO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(g)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Teknikishtë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HNO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ashtu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kalon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nëpër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pyrgje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mbushura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material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qeramikës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derdhet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Oksigjeni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ajri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shërben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oksidimin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NO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formuar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sipas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ekuacionit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(3),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kështu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HNO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(w=50%)  e me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avullim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përqendrohet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w=69.8%</a:t>
            </a:r>
          </a:p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me w=100%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destilim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përqendruar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lidh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ujin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rëndomtë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shpërbashkohet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ndahet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quhet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nitrik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tymues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kafe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4HNO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→2H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O+4NO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tjetër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teknike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përfitimit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HNO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bazohet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veprimin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përqendruar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nitrat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natriumi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NaNO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+HSO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↔HNO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+NaHSO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Reaks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normale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reversibil,por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largohet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baraspesha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zhvendoset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djathtë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sq-AL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79738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pastër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lëng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me temp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vlimit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86 C ,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ekspozohet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dritës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merr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kafe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lirimit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sipas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reaksionit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përmendur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24245" y="4540698"/>
            <a:ext cx="4596245" cy="19363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Përzihet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ujin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raportet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takon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acideve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inorganike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plotësishtë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shpërbashkuar</a:t>
            </a:r>
            <a:endParaRPr lang="en-US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Përzierja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H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njohur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përzierje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nitrim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sinteza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organike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futjen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molekulën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komponimit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organik</a:t>
            </a:r>
            <a:endParaRPr lang="en-US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H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përqendruar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kationi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nitril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prandaj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komponimi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HNO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ishte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hidrogjensulfat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nitrilit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HSO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,ekzistojnë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fakte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ekzistimit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</p:spPr>
        <p:txBody>
          <a:bodyPr>
            <a:normAutofit/>
          </a:bodyPr>
          <a:lstStyle/>
          <a:p>
            <a:pPr algn="just"/>
            <a:endParaRPr lang="en-US" sz="22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2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2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0" y="7620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Për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ClO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përfunduar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pa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sukses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,H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(ClO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përfituar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hulumtimet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treguar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bëjmë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përzierje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ClO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OClO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perklorati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nitrilit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ndahet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rikristalizim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përzierjen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shpejtësia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nitrimit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mënjanimin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Fakti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përfundimtar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ekzistimin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kationit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nitril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dhënë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analiza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struktures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ClO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ngurtë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rreze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rëntgenit,ku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njëjtën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analizë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vërtetuar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nitrat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nitrili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Analiza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sistemit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HNO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-H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treguar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ekzistojnë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hidrate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sq-AL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373511"/>
            <a:ext cx="9067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xH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 (t.sh -37 C)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HNO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x 3H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 (t.sh -18 C)</a:t>
            </a: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veprimin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HNO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metale,në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hidroksidet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karbonatet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nitratet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nitratet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tretshme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nitrik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nitratet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mjedis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mjete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oksiduese,ku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veprimit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metalet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përveç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arit,platinës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iridiumit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rodiumit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reduktimin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HNO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holluar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monoksidi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reduktimit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përqendruar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dioksidi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përgjithësi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nitrat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reduktohet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secilën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krejt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varet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përqendrimi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jonit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nitrat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aciditeti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,temp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fortësia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mjetit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reduktues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" y="3778817"/>
            <a:ext cx="3962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Ekuacionet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parciale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redokse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mjedis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+4H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+2e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↔N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   ; E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= + 080 V 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+3H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+2e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↔HNO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        ; E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= + 0.94 V 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+4H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+3e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↔NO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       ; E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= + 0.96 V 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+10H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+8e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↔N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+5H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   ; E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= + 1.12 V 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+12H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+10e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↔N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+6H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   ; E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= + 1.25 V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+8H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+6e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↔NH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OH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+2H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     ; E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= + 0.73 V 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+17H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+14e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↔N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+6H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    ; E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= + 0.83 V 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+10H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+8e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↔NH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+3H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          ; E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= + 0.88 V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848100" y="3569593"/>
            <a:ext cx="2743200" cy="136467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Pasi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potenciale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pozitive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qartë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nitrat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hidrogjeni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ç’ka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tregohet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fakti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metalet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potencial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reduktues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pozitiv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treten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jo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48100" y="4899631"/>
            <a:ext cx="52197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Ari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ka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potencial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reduktues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prandaj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HNO</a:t>
            </a:r>
            <a:r>
              <a:rPr lang="en-US" sz="10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Tretet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përzierje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10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0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0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sz="10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përzierje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quhet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000" b="1" dirty="0" err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0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mbretërorë</a:t>
            </a:r>
            <a:r>
              <a:rPr lang="en-US" sz="10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0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tretës</a:t>
            </a:r>
            <a:r>
              <a:rPr lang="en-US" sz="10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000" b="1" dirty="0" err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arit</a:t>
            </a:r>
            <a:r>
              <a:rPr lang="en-US" sz="10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0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raport</a:t>
            </a:r>
            <a:r>
              <a:rPr lang="en-US" sz="10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: 1HNO</a:t>
            </a:r>
            <a:r>
              <a:rPr lang="en-US" sz="10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10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: 3HCl.</a:t>
            </a:r>
          </a:p>
          <a:p>
            <a:pPr algn="just"/>
            <a:endParaRPr lang="en-US" sz="10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mjedis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bazik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nitrat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just"/>
            <a:endParaRPr lang="en-US" sz="1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0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0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0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0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0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0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O+2e</a:t>
            </a:r>
            <a:r>
              <a:rPr lang="en-US" sz="10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0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↔NO</a:t>
            </a:r>
            <a:r>
              <a:rPr lang="en-US" sz="10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0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0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+2OH</a:t>
            </a:r>
            <a:r>
              <a:rPr lang="en-US" sz="10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0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; E</a:t>
            </a:r>
            <a:r>
              <a:rPr lang="en-US" sz="10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0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= + 0.01 V </a:t>
            </a:r>
            <a:endParaRPr lang="en-US" sz="1000" b="1" baseline="30000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0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2NO</a:t>
            </a:r>
            <a:r>
              <a:rPr lang="en-US" sz="10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0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0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+5H</a:t>
            </a:r>
            <a:r>
              <a:rPr lang="en-US" sz="10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0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O+8e</a:t>
            </a:r>
            <a:r>
              <a:rPr lang="en-US" sz="10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0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↔N</a:t>
            </a:r>
            <a:r>
              <a:rPr lang="en-US" sz="10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0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0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0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+10OH</a:t>
            </a:r>
            <a:r>
              <a:rPr lang="en-US" sz="10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0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; E</a:t>
            </a:r>
            <a:r>
              <a:rPr lang="en-US" sz="10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0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= + 0.10 V </a:t>
            </a:r>
            <a:endParaRPr lang="en-US" sz="1000" b="1" baseline="30000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0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2NO</a:t>
            </a:r>
            <a:r>
              <a:rPr lang="en-US" sz="10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0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0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+6H</a:t>
            </a:r>
            <a:r>
              <a:rPr lang="en-US" sz="10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0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O+10e</a:t>
            </a:r>
            <a:r>
              <a:rPr lang="en-US" sz="10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0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↔N</a:t>
            </a:r>
            <a:r>
              <a:rPr lang="en-US" sz="10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0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+12OH</a:t>
            </a:r>
            <a:r>
              <a:rPr lang="en-US" sz="10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0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 ; E</a:t>
            </a:r>
            <a:r>
              <a:rPr lang="en-US" sz="10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0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= + 0.24 V </a:t>
            </a:r>
            <a:endParaRPr lang="en-US" sz="1000" b="1" baseline="30000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0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0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0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0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+6H</a:t>
            </a:r>
            <a:r>
              <a:rPr lang="en-US" sz="10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0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O+8e</a:t>
            </a:r>
            <a:r>
              <a:rPr lang="en-US" sz="10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0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↔NH</a:t>
            </a:r>
            <a:r>
              <a:rPr lang="en-US" sz="10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10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+9OH</a:t>
            </a:r>
            <a:r>
              <a:rPr lang="en-US" sz="10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0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; E</a:t>
            </a:r>
            <a:r>
              <a:rPr lang="en-US" sz="10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0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= - 0.10 V </a:t>
            </a:r>
            <a:endParaRPr lang="en-US" sz="1000" b="1" baseline="30000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10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10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Pra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nitrat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mjedis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alkalin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mjedis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sq-AL" sz="1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Azotit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takojnë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ashtuquajturit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pseudohalogjenure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pseudohalogjene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tregojnë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ngjashme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halogjenet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përbërëse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grupin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pseudohalogjenureve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numërojmë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cianuret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CN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cianatet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OCN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tiocianate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SCN,selenocianatet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SeCN,azidet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izocianatet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NCO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molekulave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njohura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cianuret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diciani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(CN)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,tiocianatet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tiociani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(SCN)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selenocianatet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selenociani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SeCN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Pseudocianuret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hidrogjenin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japin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tregojnë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acidik,por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halogjenureve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kështu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azitik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cianhidrik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dobëta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;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pKa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(HN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)=4.4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pKa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(HCN)=8.9 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Pseudohalogjenuret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shpesh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reagojnë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alkaliet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mënyrë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ngjashme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halogjene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CN)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+2OH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↔CN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+OCN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Pseudohalogjenuret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reag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pangopura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mënyrën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tipike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halogjenve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=CH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+(SCN)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→C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(SCN)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sq-AL" sz="1200" baseline="-25000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59080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Zhvillimi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hovshëm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prodhimtarisë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najllonit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polimerëve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kërkon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burim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lirë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cianureve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çka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filluar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zhvillimin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metodave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HCN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vend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kripërave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Cianhidriku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prodhohet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oksidimin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katalitik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përzierjes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metanit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amonjakut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temp 80C:</a:t>
            </a: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2NH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+2CH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4(g)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+3O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→2HCN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+6H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 ,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reaks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katalitik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amonjokut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karbonit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500-700C:</a:t>
            </a:r>
          </a:p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+CO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→HCN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,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sintez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drejtpërdrejtë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H ,C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N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1800 C:</a:t>
            </a:r>
          </a:p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+CO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+N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→2HCN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(g)</a:t>
            </a: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Cianhidriku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gaz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helmues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erë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bajamit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hidhur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cianuret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helme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helme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gjakut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prandaj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punës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me to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patur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kujdes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mos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arrijnë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plagë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sq-AL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ontent Placeholder 5" descr="Image result for HCN Gas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0" y="4724400"/>
            <a:ext cx="47625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sq-AL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00" y="228600"/>
            <a:ext cx="9067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FOSFORI</a:t>
            </a:r>
          </a:p>
          <a:p>
            <a:pPr algn="ctr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natyrë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përhapur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azoti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askund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gjejmë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gjendej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elementare,arsyeja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aktiviteti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madh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kimik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rrjedh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struktura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molekulës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Komponim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natyror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kryesor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fosforiti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gjendet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fosfat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(PO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llojet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apatitit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përmbajnë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b="1" dirty="0" err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Fluorur-fosfat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Ca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(PO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F ,</a:t>
            </a:r>
          </a:p>
          <a:p>
            <a:r>
              <a:rPr lang="en-US" sz="1200" b="1" dirty="0" err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Klorur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fosfat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Ca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(PO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Cl </a:t>
            </a:r>
            <a:r>
              <a:rPr lang="en-US" sz="1200" b="1" dirty="0" err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1200" b="1" dirty="0" err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Hidroksi-fosfat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Ca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(PO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OH, </a:t>
            </a:r>
          </a:p>
          <a:p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pjes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përbërëse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materies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bimore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shtazore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2526533"/>
            <a:ext cx="8991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eshtra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pjesmarrja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fosfatit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60%,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pastaj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mëdha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gjenden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glasat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shpezëve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Fosfori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fërgimin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fosfatit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diksid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silici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karbon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furra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elektrike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050" b="1" dirty="0">
                <a:latin typeface="Times New Roman" pitchFamily="18" charset="0"/>
                <a:cs typeface="Times New Roman" pitchFamily="18" charset="0"/>
              </a:rPr>
              <a:t>1300 C .</a:t>
            </a:r>
          </a:p>
          <a:p>
            <a:pPr algn="just"/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Karboni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shërben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reduktues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SiO</a:t>
            </a:r>
            <a:r>
              <a:rPr lang="en-US" sz="105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pengon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reaksionin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formuar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silikatin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just"/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2Ca</a:t>
            </a:r>
            <a:r>
              <a:rPr lang="en-US" sz="16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(PO</a:t>
            </a:r>
            <a:r>
              <a:rPr lang="en-US" sz="16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6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16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+6SiO</a:t>
            </a:r>
            <a:r>
              <a:rPr lang="en-US" sz="16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16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+10C↔6CaSiO</a:t>
            </a:r>
            <a:r>
              <a:rPr lang="en-US" sz="16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3(l)</a:t>
            </a:r>
            <a:r>
              <a:rPr lang="en-US" sz="16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+10CO</a:t>
            </a:r>
            <a:r>
              <a:rPr lang="en-US" sz="16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6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+P</a:t>
            </a:r>
            <a:r>
              <a:rPr lang="en-US" sz="16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4(g)</a:t>
            </a:r>
            <a:r>
              <a:rPr lang="en-US" sz="16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reduktimit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fosfori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përfituar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gaztë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form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molekulës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05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avujt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e 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0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105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ndahen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ftohje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fosfori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	i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përfituar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ruhet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nën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50" dirty="0" err="1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  </a:t>
            </a:r>
            <a:endParaRPr lang="sq-AL" sz="10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" y="4191000"/>
            <a:ext cx="87249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përfitimit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modifikimi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jostabill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fosfori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përbëhet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tetraedrike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ngurtë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gjendej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lëngët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,bile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avujt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përbëhet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tetraedrike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200" i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i="1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  <a:cs typeface="Times New Roman" pitchFamily="18" charset="0"/>
              </a:rPr>
              <a:t>aktivitetit</a:t>
            </a:r>
            <a:r>
              <a:rPr lang="en-US" sz="1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  <a:cs typeface="Times New Roman" pitchFamily="18" charset="0"/>
              </a:rPr>
              <a:t>jashtëzakonshëm</a:t>
            </a:r>
            <a:r>
              <a:rPr lang="en-US" sz="1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  <a:cs typeface="Times New Roman" pitchFamily="18" charset="0"/>
              </a:rPr>
              <a:t>fosfori</a:t>
            </a:r>
            <a:r>
              <a:rPr lang="en-US" sz="1200" i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i="1" dirty="0" err="1"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sz="1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sz="1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  <a:cs typeface="Times New Roman" pitchFamily="18" charset="0"/>
              </a:rPr>
              <a:t>ruhet</a:t>
            </a:r>
            <a:r>
              <a:rPr lang="en-US" sz="1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  <a:cs typeface="Times New Roman" pitchFamily="18" charset="0"/>
              </a:rPr>
              <a:t>nën</a:t>
            </a:r>
            <a:r>
              <a:rPr lang="en-US" sz="1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200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Dukuria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njohur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shëndrrit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errësirë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prirjen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oksiduar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dukuri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quajtur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fosforeshencë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ende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sqaruar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plotësishtë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megjithatë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qëllime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analitike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identifikimin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gjurmë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,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sidomos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helmimeve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Mitscherlichut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pra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helmues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doza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letale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njeriun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0.1g ,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kontakt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lëkurën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shkakton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varrë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vështirë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shërohen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kundërhelm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CuSO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disproporcionim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fosfori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patretshëm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Cu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+3Cu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+6H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 ↔Cu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+6H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Hidruret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metalik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takojnë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hidruret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lantanideve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  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LnH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Ce,Pr,Nd,Sm,Gd,Tb,Ho,Er,TmLu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LnH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Sm,Gd,Tb,Dy,Ho,Er,Tm,Lu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),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strukture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fluoritit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LnH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Sm,Gd,Tb,DY,Ho,Tm,LU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strukture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heksagonale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hidruret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aktinidevesiç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NpH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,PuH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AmH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strukture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fluoritit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NpH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,PuH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AmH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cilët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kristalizojnë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sisteme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heksagonale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Hidruret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kovalente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polimeret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takojnë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hidruret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borit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hidruret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lementeve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afër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borit: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AlH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BeH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,Pastaj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ZnH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CdH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HgH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hidruret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galiumit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Karakteristikë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hidrureve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kovalente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aftësia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aderimit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M-H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lidhjet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pangopura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400" dirty="0" smtClean="0"/>
          </a:p>
          <a:p>
            <a:endParaRPr lang="en-US" sz="2400" dirty="0" smtClean="0"/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124201"/>
            <a:ext cx="36004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-152400" y="1066800"/>
            <a:ext cx="9144000" cy="3048000"/>
          </a:xfrm>
        </p:spPr>
        <p:txBody>
          <a:bodyPr>
            <a:normAutofit/>
          </a:bodyPr>
          <a:lstStyle/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 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200" b="1" baseline="-25000" dirty="0" err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→P 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200" b="1" baseline="-25000" dirty="0" err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kuq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;</a:t>
            </a:r>
            <a:r>
              <a:rPr lang="el-GR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Δ</a:t>
            </a:r>
            <a:r>
              <a:rPr lang="en-US" sz="1200" b="1" dirty="0" err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rH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= - 18 kJmol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-1</a:t>
            </a: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kalim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vjen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ngadal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normale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ndikimin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dritës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katalizatoërve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siç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jodi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industrin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shkrepsave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mëdha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përdoren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industrin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plehërave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artificiale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-3</a:t>
            </a:r>
          </a:p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komponim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direkt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tillë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bëhet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fosfina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stabile se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amonjaku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rëndësishme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Mënyra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mirë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fosfinës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disproporcionimi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nxehta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bazave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+3H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O+3OH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→PH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+3PH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veprimin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fosfure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metaleve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b="1" dirty="0" err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AlP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+3H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→Al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3+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+PH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gaz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helmues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rëndë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peshkut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prishur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fosfoniumit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Br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I),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reagojnë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ujin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shpejtë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mënyrë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plotë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 →PH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+X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just"/>
            <a:endParaRPr lang="sq-AL" sz="2600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708" y="152400"/>
            <a:ext cx="91162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Modifikimi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forforit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fosfori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kuq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tregon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reaktivitet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fosfori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kur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pastër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patretshëm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helmues,me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lementet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reagon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larta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nxemjen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mbi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260 C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manifestohet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lirim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nxehtësis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pritet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kur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kalim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modifikimi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jostabil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0" y="3782705"/>
            <a:ext cx="3352800" cy="10668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vetitë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acidike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fosfinës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rrjedhin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fosfuret,përfitohen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metalit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përkatës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tretjen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metal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shkrirë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reduktim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karbon</a:t>
            </a:r>
            <a:endParaRPr lang="sq-AL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0" y="3782705"/>
            <a:ext cx="37338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1200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(PO</a:t>
            </a:r>
            <a:r>
              <a:rPr lang="en-US" sz="1200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200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12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+8C</a:t>
            </a:r>
            <a:r>
              <a:rPr lang="en-US" sz="1200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→Ca</a:t>
            </a:r>
            <a:r>
              <a:rPr lang="en-US" sz="1200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200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12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+8CO</a:t>
            </a:r>
            <a:r>
              <a:rPr lang="en-US" sz="1200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(g)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Fosfuret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ngjashme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nitruret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ndajmë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grupe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1)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fosfure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hidrolizojnë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fontAlgn="base"/>
            <a:endParaRPr lang="pt-BR" sz="1200" dirty="0"/>
          </a:p>
          <a:p>
            <a:pPr fontAlgn="base"/>
            <a:r>
              <a:rPr lang="pt-BR" sz="1200" dirty="0"/>
              <a:t>AlP + 3 H</a:t>
            </a:r>
            <a:r>
              <a:rPr lang="pt-BR" sz="1200" baseline="-25000" dirty="0"/>
              <a:t>2</a:t>
            </a:r>
            <a:r>
              <a:rPr lang="pt-BR" sz="1200" dirty="0"/>
              <a:t>O → Al (OH)</a:t>
            </a:r>
            <a:r>
              <a:rPr lang="pt-BR" sz="1200" baseline="-25000" dirty="0"/>
              <a:t>3</a:t>
            </a:r>
            <a:r>
              <a:rPr lang="pt-BR" sz="1200" dirty="0"/>
              <a:t>+ </a:t>
            </a:r>
            <a:r>
              <a:rPr lang="pt-BR" sz="1200" dirty="0" smtClean="0"/>
              <a:t>PH</a:t>
            </a:r>
            <a:r>
              <a:rPr lang="pt-BR" sz="1200" baseline="-25000" dirty="0" smtClean="0"/>
              <a:t>3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2)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fosfure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metalik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hidrolizojnë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Fosfuret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alkaline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alkalinotoksore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fosfuret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lantanideve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takojnë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hidrolizës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lirojnë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fosfinën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1200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200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12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+6H</a:t>
            </a:r>
            <a:r>
              <a:rPr lang="en-US" sz="1200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 →2PH</a:t>
            </a:r>
            <a:r>
              <a:rPr lang="en-US" sz="1200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12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+3Ca</a:t>
            </a:r>
            <a:r>
              <a:rPr lang="en-US" sz="1200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12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+6OH</a:t>
            </a:r>
            <a:r>
              <a:rPr lang="en-US" sz="1200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ctr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4RuP + P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 +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nxehtesi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→ 4RuP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200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5" name="Rectangle 4"/>
          <p:cNvSpPr/>
          <p:nvPr/>
        </p:nvSpPr>
        <p:spPr>
          <a:xfrm>
            <a:off x="148936" y="4911968"/>
            <a:ext cx="5181600" cy="1897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+1</a:t>
            </a:r>
          </a:p>
          <a:p>
            <a:pPr algn="just"/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atomi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acidin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hipofosfitik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hipofosforor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HPH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hipofosfitet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nxehta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bazave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(Ba(OH)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hipofosfiti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bariumit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Ba(PH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, i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me 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jep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BaSO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patretshëm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HPH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just"/>
            <a:endParaRPr lang="en-US" sz="11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11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1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+2PH</a:t>
            </a:r>
            <a:r>
              <a:rPr lang="en-US" sz="11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1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11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+HSO</a:t>
            </a:r>
            <a:r>
              <a:rPr lang="en-US" sz="11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→BaSO</a:t>
            </a:r>
            <a:r>
              <a:rPr lang="en-US" sz="11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1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11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+2PH</a:t>
            </a:r>
            <a:r>
              <a:rPr lang="en-US" sz="11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1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ctr"/>
            <a:endParaRPr lang="en-US" sz="1100" b="1" baseline="30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pastërt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hipofosfitik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subs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kristalore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pangjyrë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shkrihet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25.6 C ,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pjesërishtë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monoprotonik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en-US" sz="11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HPH</a:t>
            </a:r>
            <a:r>
              <a:rPr lang="en-US" sz="11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1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↔H</a:t>
            </a:r>
            <a:r>
              <a:rPr lang="en-US" sz="11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+PH</a:t>
            </a:r>
            <a:r>
              <a:rPr lang="en-US" sz="11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1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;</a:t>
            </a:r>
            <a:r>
              <a:rPr lang="en-US" sz="1100" b="1" dirty="0" err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Ka</a:t>
            </a:r>
            <a:r>
              <a:rPr lang="en-US" sz="1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=1.23 x10</a:t>
            </a:r>
            <a:r>
              <a:rPr lang="en-US" sz="11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-2</a:t>
            </a:r>
            <a:r>
              <a:rPr lang="en-US" sz="1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mol/dm</a:t>
            </a:r>
            <a:r>
              <a:rPr lang="en-US" sz="11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297180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+3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Këtu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bëjnë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pjes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trihalogjenuret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Njihen,PF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.PCl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,PBr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PI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,gjithashtu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njihen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trihalogjenuret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përziera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si:PF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Cl ,PFCl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,PF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Br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PFBr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,janë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kovalente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rëndomtë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gaze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lëngje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përveç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PI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shkrihet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temp +61C ,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struktura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piramidale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me atom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maje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rëndësishem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halogjenureve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PCl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klorimin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tepricës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tretur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treklorur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+6Cl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→4PCl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Kur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fosfori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digjet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kufizuara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ajrit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III P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+3O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→P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6(g)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subs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ngurtë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shkrihet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dhomës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23.8C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helmues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fosfitik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fosforor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)H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PHO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veprimin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P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trehalogjenure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fosforit.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PCl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,PBr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PI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nxehjes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zbërthehet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fosfinë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fosfatik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(acid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fosforik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PHO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→PH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+3H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diprotonik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jep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seri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kripërash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hidrogjen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fosfite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fosfite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:</a:t>
            </a:r>
            <a:endParaRPr lang="sq-AL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sq-AL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1000" y="2799208"/>
            <a:ext cx="86106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PHO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↔H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+HPHO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;K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=3x10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mol/dm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just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HPHO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 ↔H+ +PHO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;K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=1.6x10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-7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mol/dm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Joni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fosfit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tetraedrike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atom i H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lidhur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drejtpërdrejt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fosfor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Fosfitet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sidomos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bazike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mjete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reduktuese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PHO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+3OH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↔PO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3-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+2H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O+2e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; E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= + 1.12 V 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acidike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kalojnë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PHO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,veprojnë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mjete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mesatarishtë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reduktuese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PHO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 ↔ 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+2H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2e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  ; E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= + 0.28 V </a:t>
            </a: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+4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IV P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hipodifosfatik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takojnë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shkalle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mjaftë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quditshme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IV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duke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nxehur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mbi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210C </a:t>
            </a: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4P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6(g)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→3P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8(g)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+4P </a:t>
            </a:r>
            <a:r>
              <a:rPr lang="en-US" sz="1200" b="1" baseline="-25000" dirty="0" err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ikuq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(s)</a:t>
            </a:r>
          </a:p>
          <a:p>
            <a:pPr algn="ctr"/>
            <a:endParaRPr lang="en-US" sz="1200" b="1" baseline="-25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rëndomtë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subs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ngurtë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peshë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molekulare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panjohur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duket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avujt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përbëhen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P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,në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liruar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nxehtësi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dhënë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barasvlerëse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fosfitik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fosfatik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3464"/>
            <a:ext cx="8915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8(s)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+6H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 →2H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PHO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+2H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hipodifosfatik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hipofosforik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përkatësishtë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kripa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perfitohet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oksidimin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kuq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H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përqendruar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NaOH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2P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+4OH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+2OH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+5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Perfaqesues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shkalle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ndër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rëndësishme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takojnë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pentahalogjenuret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fosforik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tij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pentahalogjenureve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njihen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fluoruri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kloruri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bromuret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pentahalogjenuret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përziera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PF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PF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Br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, PF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klorurit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V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fluorurit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temp 300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400 C:</a:t>
            </a: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2PCl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5(g)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+5CaF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→2PF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5(g)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+5CaCl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shërben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katalizator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polimerizimit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tetrahidrofuranit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Pentakloruri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ne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veprimin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klorit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ne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PCl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PCl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+Cl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↔PCl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4" name="Rectangle 3"/>
          <p:cNvSpPr/>
          <p:nvPr/>
        </p:nvSpPr>
        <p:spPr>
          <a:xfrm>
            <a:off x="180108" y="3276600"/>
            <a:ext cx="8811491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Pentabromuri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rëndomtë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PF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gaz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PCl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PBr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sub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ngurta,PI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panjohur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PF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PCl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gaztë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shpërbashkuar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),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piramidës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trigonale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pasoj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hibridizimin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d.</a:t>
            </a: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formula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strukturore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shihet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atomet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klorit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gjenden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rrafsjin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ekuatorial,janë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lidhura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atomin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largësia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204pm)se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atomet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klorit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pozitën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polare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(largësia219 pm)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përputhje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sjelljen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shpërbashkim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termik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hidrolizë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POX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V (P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djegien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mjaftueshme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ajrit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+5O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→P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10(g)</a:t>
            </a:r>
          </a:p>
        </p:txBody>
      </p:sp>
      <p:pic>
        <p:nvPicPr>
          <p:cNvPr id="5" name="Picture 2" descr="C:\Users\RIKON\Desktop\downlo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897219"/>
            <a:ext cx="1236518" cy="10668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3" descr="C:\Users\RIKON\Desktop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0900" y="3913965"/>
            <a:ext cx="1219200" cy="100270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6"/>
          <p:cNvPicPr/>
          <p:nvPr/>
        </p:nvPicPr>
        <p:blipFill>
          <a:blip r:embed="rId4" cstate="print"/>
          <a:srcRect l="78052"/>
          <a:stretch>
            <a:fillRect/>
          </a:stretch>
        </p:blipFill>
        <p:spPr bwMode="auto">
          <a:xfrm>
            <a:off x="5562600" y="3913965"/>
            <a:ext cx="1524000" cy="97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52400" y="302359"/>
            <a:ext cx="876300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Karakteristik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rëndësishme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strukture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largësia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(139 pm)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vetmuara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oksigjenit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Po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shkrirja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mbahet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400 C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kalon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modifikim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tjetër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kristalor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ashtuquajtur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u="sng" dirty="0" err="1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sz="12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u="sng" dirty="0" err="1">
                <a:latin typeface="Times New Roman" pitchFamily="18" charset="0"/>
                <a:cs typeface="Times New Roman" pitchFamily="18" charset="0"/>
              </a:rPr>
              <a:t>rombike</a:t>
            </a:r>
            <a:r>
              <a:rPr lang="en-US" sz="12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përbëhet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tetraedrave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12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lidhura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rrjet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tredimansional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tri format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kristalore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absorbojnë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ujin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efikasitet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gazin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bie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kontakt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2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gjenden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as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gjurmë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lagështisë</a:t>
            </a:r>
            <a:endParaRPr lang="en-US" sz="1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73" y="685800"/>
            <a:ext cx="2133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Rounded Rectangle 4"/>
          <p:cNvSpPr/>
          <p:nvPr/>
        </p:nvSpPr>
        <p:spPr>
          <a:xfrm>
            <a:off x="5181600" y="651164"/>
            <a:ext cx="3581400" cy="12954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Largësia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oksigjenit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endParaRPr lang="en-US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167 pm 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fakt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sqarohet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vështirsitë</a:t>
            </a:r>
            <a:endParaRPr lang="en-US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hapsinore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mbimbulimit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maksimal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orbitaleve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oksigjenit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hibrideve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12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tetraedrike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7818" y="2628899"/>
            <a:ext cx="2514600" cy="16002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None/>
            </a:pP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dhomës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</a:t>
            </a:r>
            <a:r>
              <a:rPr lang="en-US" sz="1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sub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ngurtë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,ka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polimorfike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kushteve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formimit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dallojmë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tri forma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kristalore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.duke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ftohur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</a:t>
            </a:r>
            <a:r>
              <a:rPr lang="en-US" sz="1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gaztë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subs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ngurtë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kristalore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sistemit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heksagonal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 descr="Related 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4091" y="2249113"/>
            <a:ext cx="2971800" cy="1979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Picture 7" descr="Related imag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7564" y="2172306"/>
            <a:ext cx="2895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44958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forforik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- H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rekasionin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P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2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10(s)</a:t>
            </a: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+6H</a:t>
            </a:r>
            <a:r>
              <a:rPr lang="en-US" sz="12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 →4H</a:t>
            </a:r>
            <a:r>
              <a:rPr lang="en-US" sz="12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12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, </a:t>
            </a:r>
          </a:p>
          <a:p>
            <a:pPr algn="ctr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(PO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(w=30%)</a:t>
            </a:r>
          </a:p>
          <a:p>
            <a:pPr algn="ctr"/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12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(PO</a:t>
            </a:r>
            <a:r>
              <a:rPr lang="en-US" sz="12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2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+3H</a:t>
            </a:r>
            <a:r>
              <a:rPr lang="en-US" sz="1200" b="1" baseline="30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+3HSO</a:t>
            </a:r>
            <a:r>
              <a:rPr lang="en-US" sz="12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baseline="30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→3CaSO</a:t>
            </a:r>
            <a:r>
              <a:rPr lang="en-US" sz="12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12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12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precipitati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fosfatit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filtrohte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holluar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fosforik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përqendrohet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avullim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pastër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subs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kristalore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shkrin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temp 41.5C ,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prani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lagështisë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ajrit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lëngëzohet,në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vepron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treprotonik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2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12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↔H</a:t>
            </a:r>
            <a:r>
              <a:rPr lang="en-US" sz="1200" b="1" baseline="30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12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12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baseline="30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; K</a:t>
            </a:r>
            <a:r>
              <a:rPr lang="en-US" sz="12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=7.5x10</a:t>
            </a:r>
            <a:r>
              <a:rPr lang="en-US" sz="1200" b="1" baseline="30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-3</a:t>
            </a: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mol/dm</a:t>
            </a:r>
            <a:r>
              <a:rPr lang="en-US" sz="1200" b="1" baseline="30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ctr"/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2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12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baseline="30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↔H</a:t>
            </a:r>
            <a:r>
              <a:rPr lang="en-US" sz="1200" b="1" baseline="30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+HPO</a:t>
            </a:r>
            <a:r>
              <a:rPr lang="en-US" sz="12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baseline="30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; K</a:t>
            </a:r>
            <a:r>
              <a:rPr lang="en-US" sz="12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=6.6x10</a:t>
            </a:r>
            <a:r>
              <a:rPr lang="en-US" sz="1200" b="1" baseline="30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-8</a:t>
            </a: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mol/dm</a:t>
            </a:r>
            <a:r>
              <a:rPr lang="en-US" sz="1200" b="1" baseline="30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ctr"/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HPO</a:t>
            </a:r>
            <a:r>
              <a:rPr lang="en-US" sz="12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baseline="30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↔H</a:t>
            </a:r>
            <a:r>
              <a:rPr lang="en-US" sz="1200" b="1" baseline="30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+PO</a:t>
            </a:r>
            <a:r>
              <a:rPr lang="en-US" sz="12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baseline="30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3-</a:t>
            </a: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  ; K</a:t>
            </a:r>
            <a:r>
              <a:rPr lang="en-US" sz="12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=1x10</a:t>
            </a:r>
            <a:r>
              <a:rPr lang="en-US" sz="1200" b="1" baseline="30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-12</a:t>
            </a: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mol/dm</a:t>
            </a:r>
            <a:r>
              <a:rPr lang="en-US" sz="1200" b="1" baseline="30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just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Përdorimi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rëndësishëm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fosfateve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industrin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plehërave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kimikë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artificial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Fosfati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e as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dobëta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organike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qka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ishte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papërshtatshëm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bimët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shfrytzojnë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atë,për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arsye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fosfate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shpërbëhen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28600" y="1676400"/>
            <a:ext cx="2667000" cy="19812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rrjedhin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seri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kripërash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dihidrogjenfosfatet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(H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),</a:t>
            </a:r>
          </a:p>
          <a:p>
            <a:pPr algn="just"/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hidrogjenfosfatet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(HPO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algn="just"/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fosfatet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(PO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3-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parat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tregojnë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dytat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bazik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endParaRPr lang="en-US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tretat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theksuar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bazik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3" descr="Image result for H3PO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1524000"/>
            <a:ext cx="3048000" cy="2402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381000" y="4630882"/>
            <a:ext cx="8610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Shpërbërja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shërben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shëndrrimin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fosfatit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normal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dihidrogjenfosfat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tretshëm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(PO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+2HSO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1200" b="1" dirty="0" err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+2CaSO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4(s)</a:t>
            </a:r>
          </a:p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2Ca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(PO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+7H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+7HSO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→3Ca(H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+7CaSO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+2HF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(g)</a:t>
            </a: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përzierje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(H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+2CaSO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quhet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u="sng" dirty="0">
                <a:latin typeface="Times New Roman" pitchFamily="18" charset="0"/>
                <a:cs typeface="Times New Roman" pitchFamily="18" charset="0"/>
              </a:rPr>
              <a:t>SUPERFOSFAT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shërben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pleh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artificial.nëse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sasia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pamjaftueshme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formohej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hidrogjenfosfati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(PO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+2HSO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→2CaHPO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+CaSO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3048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lnSpcReduction="10000"/>
          </a:bodyPr>
          <a:lstStyle/>
          <a:p>
            <a:pPr algn="ctr"/>
            <a:endParaRPr lang="en-US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fosforitet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apatitet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shpërbëhen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me H</a:t>
            </a:r>
            <a:r>
              <a:rPr lang="en-US" sz="12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1200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 ,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atëherë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produkt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sulfat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12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(PO</a:t>
            </a:r>
            <a:r>
              <a:rPr lang="en-US" sz="12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2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+4H</a:t>
            </a:r>
            <a:r>
              <a:rPr lang="en-US" sz="12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12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→3Ca(H</a:t>
            </a:r>
            <a:r>
              <a:rPr lang="en-US" sz="12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12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2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2(s)</a:t>
            </a:r>
          </a:p>
          <a:p>
            <a:pPr algn="ctr"/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12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(PO</a:t>
            </a:r>
            <a:r>
              <a:rPr lang="en-US" sz="12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2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12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+7H</a:t>
            </a:r>
            <a:r>
              <a:rPr lang="en-US" sz="12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12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→5Ca(H</a:t>
            </a:r>
            <a:r>
              <a:rPr lang="en-US" sz="12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12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2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+HF</a:t>
            </a:r>
            <a:r>
              <a:rPr lang="en-US" sz="12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plehu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artificial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përfituar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mënyrë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pasur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fosfor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quhet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SUPERFOSFAT I DYFISHTË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SUPERFOSFAT I TREFISHTË.</a:t>
            </a:r>
          </a:p>
          <a:p>
            <a:pPr algn="just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dihidrogjenfosfateve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çmueshëm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dihidrogjenfosfati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amonit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[(NH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)H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]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hidrogjenfosfati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amonit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[(NH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HPO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],</a:t>
            </a:r>
          </a:p>
          <a:p>
            <a:pPr algn="just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fosfateve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alkaline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njohura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dihidrogjenfosfati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monohidrat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[NaH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x H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O],</a:t>
            </a:r>
          </a:p>
          <a:p>
            <a:pPr algn="just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hirogjen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fosfati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dekahidrat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[Na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HPO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x 10H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O] </a:t>
            </a:r>
          </a:p>
          <a:p>
            <a:pPr algn="just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fosfati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dodekahidrat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[Na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x12H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O]</a:t>
            </a:r>
            <a:endParaRPr lang="sq-AL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3400" y="2590800"/>
            <a:ext cx="3429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fosfate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përdoren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teknikën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zbutjes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2400" y="3505200"/>
            <a:ext cx="3505200" cy="3124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kaliumi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njihen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fosfatet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mirpo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praktikë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njihen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parat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hidrogjenfosfati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kaliumit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HPO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dihidrogjenfosfati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kaliumit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HPO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njihen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fosfatet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përziera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cilave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rëndësishmi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hidrogjenfosfati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natrium-amonit: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NaNH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HPO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 4H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qëllime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analitike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fërgimit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jep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metafosfatin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NaPO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00" y="2973786"/>
            <a:ext cx="533400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NaNH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HPO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4(s) 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→NH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+NaPO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3(l)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u="sng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b="1" u="sng" dirty="0" err="1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12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u="sng" dirty="0" err="1">
                <a:latin typeface="Times New Roman" pitchFamily="18" charset="0"/>
                <a:cs typeface="Times New Roman" pitchFamily="18" charset="0"/>
              </a:rPr>
              <a:t>metafosfat</a:t>
            </a:r>
            <a:r>
              <a:rPr lang="en-US" sz="12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shkrirë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formohen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fosfatet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visari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psh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b="1" dirty="0" err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CoO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+NaPO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3(l)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→NaCoPO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4(l)</a:t>
            </a:r>
          </a:p>
          <a:p>
            <a:pPr algn="ctr"/>
            <a:endParaRPr lang="en-US" sz="1200" b="1" baseline="-25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kaltër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hidrogjenfosfatet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japin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difosfate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pirofosfate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endParaRPr lang="en-US" sz="1200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2Na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HPO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→Na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7(s)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(g</a:t>
            </a:r>
            <a:r>
              <a:rPr lang="en-US" sz="1200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endParaRPr lang="en-US" sz="1200" baseline="-25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dihidrogjenfosfatet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160 C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japin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dihidrogjenpirofosfate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2Na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HPO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→Na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7(s)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,</a:t>
            </a:r>
          </a:p>
          <a:p>
            <a:pPr algn="ctr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240C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formohen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metafosfatet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7(s)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→2NaPO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3(l)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paraqitur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shkruar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molekulare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gjinden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polimerizuara</a:t>
            </a:r>
            <a:endParaRPr lang="sq-AL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8991600" cy="6705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endParaRPr lang="en-US" sz="20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169718"/>
            <a:ext cx="8839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orto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nxehet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mbi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200 C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cidi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difosfatik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pirofosfatik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↔H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, </a:t>
            </a:r>
          </a:p>
          <a:p>
            <a:pPr algn="ctr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dmth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kondensimi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kryhet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ashtu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bashkohen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ndahet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ujit,me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metejme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mënyrë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njëjtë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u="sng" dirty="0" err="1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200" u="sng" dirty="0">
                <a:latin typeface="Times New Roman" pitchFamily="18" charset="0"/>
                <a:cs typeface="Times New Roman" pitchFamily="18" charset="0"/>
              </a:rPr>
              <a:t> trifosfaik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,H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10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3H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↔H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larta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masë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viskoze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ftohje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shëndrrohet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subs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ngurtë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ngjashme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qelqit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(HPO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)n</a:t>
            </a:r>
            <a:endParaRPr lang="sq-AL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 l="14552" t="76200" r="13229"/>
          <a:stretch>
            <a:fillRect/>
          </a:stretch>
        </p:blipFill>
        <p:spPr bwMode="auto">
          <a:xfrm>
            <a:off x="1066800" y="990600"/>
            <a:ext cx="660181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Rectangle 5"/>
          <p:cNvSpPr/>
          <p:nvPr/>
        </p:nvSpPr>
        <p:spPr>
          <a:xfrm>
            <a:off x="381000" y="3733800"/>
            <a:ext cx="35814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Me </a:t>
            </a:r>
            <a:r>
              <a:rPr lang="en-US" sz="1200" dirty="0" err="1"/>
              <a:t>nxemje</a:t>
            </a:r>
            <a:r>
              <a:rPr lang="en-US" sz="1200" dirty="0"/>
              <a:t> </a:t>
            </a:r>
            <a:r>
              <a:rPr lang="en-US" sz="1200" dirty="0" err="1"/>
              <a:t>të</a:t>
            </a:r>
            <a:r>
              <a:rPr lang="en-US" sz="1200" dirty="0"/>
              <a:t>:                 </a:t>
            </a:r>
            <a:r>
              <a:rPr lang="en-US" sz="1200" dirty="0">
                <a:latin typeface="Georgia" pitchFamily="18" charset="0"/>
              </a:rPr>
              <a:t>Na2H2P2O7 </a:t>
            </a:r>
            <a:r>
              <a:rPr lang="en-US" sz="1200" dirty="0" err="1">
                <a:latin typeface="Georgia" pitchFamily="18" charset="0"/>
              </a:rPr>
              <a:t>dihidrogjen</a:t>
            </a:r>
            <a:r>
              <a:rPr lang="en-US" sz="1200" dirty="0">
                <a:latin typeface="Georgia" pitchFamily="18" charset="0"/>
              </a:rPr>
              <a:t> </a:t>
            </a:r>
            <a:r>
              <a:rPr lang="en-US" sz="1200" dirty="0" err="1">
                <a:latin typeface="Georgia" pitchFamily="18" charset="0"/>
              </a:rPr>
              <a:t>fosfate</a:t>
            </a:r>
            <a:endParaRPr lang="en-US" sz="1200" dirty="0">
              <a:latin typeface="Georgia" pitchFamily="18" charset="0"/>
            </a:endParaRPr>
          </a:p>
          <a:p>
            <a:endParaRPr lang="en-US" sz="1200" dirty="0">
              <a:latin typeface="Georgia" pitchFamily="18" charset="0"/>
            </a:endParaRPr>
          </a:p>
          <a:p>
            <a:r>
              <a:rPr lang="en-US" sz="1200" dirty="0">
                <a:latin typeface="Georgia" pitchFamily="18" charset="0"/>
              </a:rPr>
              <a:t>                            Na4P2O7 </a:t>
            </a:r>
            <a:r>
              <a:rPr lang="en-US" sz="1200" dirty="0" err="1">
                <a:latin typeface="Georgia" pitchFamily="18" charset="0"/>
              </a:rPr>
              <a:t>difosfate</a:t>
            </a:r>
            <a:endParaRPr lang="en-US" sz="1200" dirty="0">
              <a:latin typeface="Georgia" pitchFamily="18" charset="0"/>
            </a:endParaRPr>
          </a:p>
          <a:p>
            <a:endParaRPr lang="en-US" sz="1200" dirty="0">
              <a:latin typeface="Georgia" pitchFamily="18" charset="0"/>
            </a:endParaRPr>
          </a:p>
          <a:p>
            <a:r>
              <a:rPr lang="en-US" sz="1200" dirty="0" err="1">
                <a:latin typeface="Georgia" pitchFamily="18" charset="0"/>
              </a:rPr>
              <a:t>Njihen</a:t>
            </a:r>
            <a:r>
              <a:rPr lang="en-US" sz="1200" dirty="0">
                <a:latin typeface="Georgia" pitchFamily="18" charset="0"/>
              </a:rPr>
              <a:t> </a:t>
            </a:r>
            <a:r>
              <a:rPr lang="en-US" sz="1200" dirty="0" err="1">
                <a:latin typeface="Georgia" pitchFamily="18" charset="0"/>
              </a:rPr>
              <a:t>dy</a:t>
            </a:r>
            <a:r>
              <a:rPr lang="en-US" sz="1200" dirty="0">
                <a:latin typeface="Georgia" pitchFamily="18" charset="0"/>
              </a:rPr>
              <a:t> </a:t>
            </a:r>
            <a:r>
              <a:rPr lang="en-US" sz="1200" dirty="0" err="1">
                <a:latin typeface="Georgia" pitchFamily="18" charset="0"/>
              </a:rPr>
              <a:t>seri</a:t>
            </a:r>
            <a:r>
              <a:rPr lang="en-US" sz="1200" dirty="0">
                <a:latin typeface="Georgia" pitchFamily="18" charset="0"/>
              </a:rPr>
              <a:t> </a:t>
            </a:r>
          </a:p>
          <a:p>
            <a:r>
              <a:rPr lang="en-US" sz="1200" dirty="0">
                <a:latin typeface="Georgia" pitchFamily="18" charset="0"/>
              </a:rPr>
              <a:t>:</a:t>
            </a:r>
            <a:r>
              <a:rPr lang="en-US" sz="1200" dirty="0" err="1">
                <a:latin typeface="Georgia" pitchFamily="18" charset="0"/>
              </a:rPr>
              <a:t>dihidrogjenpirofosfatet</a:t>
            </a:r>
            <a:endParaRPr lang="en-US" sz="1200" dirty="0">
              <a:latin typeface="Georgia" pitchFamily="18" charset="0"/>
            </a:endParaRPr>
          </a:p>
          <a:p>
            <a:r>
              <a:rPr lang="en-US" sz="1200" dirty="0">
                <a:latin typeface="Georgia" pitchFamily="18" charset="0"/>
              </a:rPr>
              <a:t> </a:t>
            </a:r>
            <a:r>
              <a:rPr lang="en-US" sz="1200" dirty="0" err="1">
                <a:latin typeface="Georgia" pitchFamily="18" charset="0"/>
              </a:rPr>
              <a:t>pirofosfatet</a:t>
            </a:r>
            <a:endParaRPr lang="en-US" sz="1200" dirty="0">
              <a:latin typeface="Georgia" pitchFamily="18" charset="0"/>
            </a:endParaRPr>
          </a:p>
          <a:p>
            <a:endParaRPr lang="en-US" sz="1200" dirty="0"/>
          </a:p>
          <a:p>
            <a:endParaRPr lang="en-US" sz="1200" dirty="0"/>
          </a:p>
          <a:p>
            <a:pPr>
              <a:buNone/>
            </a:pPr>
            <a:r>
              <a:rPr lang="en-US" sz="1200" dirty="0" err="1">
                <a:latin typeface="Georgia" pitchFamily="18" charset="0"/>
              </a:rPr>
              <a:t>Metafosfatet</a:t>
            </a:r>
            <a:r>
              <a:rPr lang="en-US" sz="1200" dirty="0">
                <a:latin typeface="Georgia" pitchFamily="18" charset="0"/>
              </a:rPr>
              <a:t> MPO3, </a:t>
            </a:r>
            <a:r>
              <a:rPr lang="en-US" sz="1200" dirty="0" err="1">
                <a:latin typeface="Georgia" pitchFamily="18" charset="0"/>
              </a:rPr>
              <a:t>ekzistojne</a:t>
            </a:r>
            <a:r>
              <a:rPr lang="en-US" sz="1200" dirty="0">
                <a:latin typeface="Georgia" pitchFamily="18" charset="0"/>
              </a:rPr>
              <a:t> ne </a:t>
            </a:r>
            <a:r>
              <a:rPr lang="en-US" sz="1200" dirty="0" err="1">
                <a:latin typeface="Georgia" pitchFamily="18" charset="0"/>
              </a:rPr>
              <a:t>forme</a:t>
            </a:r>
            <a:r>
              <a:rPr lang="en-US" sz="1200" dirty="0">
                <a:latin typeface="Georgia" pitchFamily="18" charset="0"/>
              </a:rPr>
              <a:t> </a:t>
            </a:r>
            <a:r>
              <a:rPr lang="en-US" sz="1200" dirty="0" err="1">
                <a:latin typeface="Georgia" pitchFamily="18" charset="0"/>
              </a:rPr>
              <a:t>te</a:t>
            </a:r>
            <a:r>
              <a:rPr lang="en-US" sz="1200" dirty="0">
                <a:latin typeface="Georgia" pitchFamily="18" charset="0"/>
              </a:rPr>
              <a:t> </a:t>
            </a:r>
            <a:r>
              <a:rPr lang="en-US" sz="1200" dirty="0" err="1">
                <a:latin typeface="Georgia" pitchFamily="18" charset="0"/>
              </a:rPr>
              <a:t>kriperave</a:t>
            </a:r>
            <a:r>
              <a:rPr lang="en-US" sz="1200" dirty="0">
                <a:latin typeface="Georgia" pitchFamily="18" charset="0"/>
              </a:rPr>
              <a:t> </a:t>
            </a:r>
            <a:r>
              <a:rPr lang="en-US" sz="1200" dirty="0" err="1">
                <a:latin typeface="Georgia" pitchFamily="18" charset="0"/>
              </a:rPr>
              <a:t>komplekse</a:t>
            </a:r>
            <a:r>
              <a:rPr lang="en-US" sz="1200" dirty="0">
                <a:latin typeface="Georgia" pitchFamily="18" charset="0"/>
              </a:rPr>
              <a:t> me </a:t>
            </a:r>
            <a:r>
              <a:rPr lang="en-US" sz="1200" dirty="0" err="1">
                <a:latin typeface="Georgia" pitchFamily="18" charset="0"/>
              </a:rPr>
              <a:t>strukture</a:t>
            </a:r>
            <a:r>
              <a:rPr lang="en-US" sz="1200" dirty="0">
                <a:latin typeface="Georgia" pitchFamily="18" charset="0"/>
              </a:rPr>
              <a:t> </a:t>
            </a:r>
            <a:r>
              <a:rPr lang="en-US" sz="1200" dirty="0" err="1">
                <a:latin typeface="Georgia" pitchFamily="18" charset="0"/>
              </a:rPr>
              <a:t>te</a:t>
            </a:r>
            <a:r>
              <a:rPr lang="en-US" sz="1200" dirty="0">
                <a:latin typeface="Georgia" pitchFamily="18" charset="0"/>
              </a:rPr>
              <a:t> </a:t>
            </a:r>
            <a:r>
              <a:rPr lang="en-US" sz="1200" dirty="0" err="1">
                <a:latin typeface="Georgia" pitchFamily="18" charset="0"/>
              </a:rPr>
              <a:t>polimerizuar</a:t>
            </a:r>
            <a:r>
              <a:rPr lang="en-US" sz="1200" dirty="0">
                <a:latin typeface="Georgia" pitchFamily="18" charset="0"/>
              </a:rPr>
              <a:t>:</a:t>
            </a:r>
          </a:p>
        </p:txBody>
      </p:sp>
      <p:pic>
        <p:nvPicPr>
          <p:cNvPr id="7" name="Picture 6" descr="Image result for p2o7 4- structur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9709" y="3886201"/>
            <a:ext cx="27908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5100764"/>
            <a:ext cx="4953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Rectangle 8"/>
          <p:cNvSpPr/>
          <p:nvPr/>
        </p:nvSpPr>
        <p:spPr>
          <a:xfrm>
            <a:off x="6438900" y="5100764"/>
            <a:ext cx="2171700" cy="538036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Zingjiri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metafosfateve</a:t>
            </a:r>
            <a:endParaRPr lang="en-US" dirty="0"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138545"/>
            <a:ext cx="8915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err="1">
                <a:latin typeface="Georgia" pitchFamily="18" charset="0"/>
              </a:rPr>
              <a:t>Trimetafosfatet</a:t>
            </a:r>
            <a:r>
              <a:rPr lang="en-US" sz="1200" b="1" dirty="0">
                <a:latin typeface="Georgia" pitchFamily="18" charset="0"/>
              </a:rPr>
              <a:t>:</a:t>
            </a:r>
          </a:p>
          <a:p>
            <a:r>
              <a:rPr lang="en-US" sz="1200" dirty="0" err="1">
                <a:latin typeface="Georgia" pitchFamily="18" charset="0"/>
              </a:rPr>
              <a:t>Nese</a:t>
            </a:r>
            <a:r>
              <a:rPr lang="en-US" sz="1200" dirty="0">
                <a:latin typeface="Georgia" pitchFamily="18" charset="0"/>
              </a:rPr>
              <a:t> </a:t>
            </a:r>
            <a:r>
              <a:rPr lang="en-US" sz="1200" dirty="0" err="1">
                <a:latin typeface="Georgia" pitchFamily="18" charset="0"/>
              </a:rPr>
              <a:t>kondenzimi</a:t>
            </a:r>
            <a:r>
              <a:rPr lang="en-US" sz="1200" dirty="0">
                <a:latin typeface="Georgia" pitchFamily="18" charset="0"/>
              </a:rPr>
              <a:t> i </a:t>
            </a:r>
            <a:r>
              <a:rPr lang="en-US" sz="1200" b="1" dirty="0">
                <a:latin typeface="Georgia" pitchFamily="18" charset="0"/>
              </a:rPr>
              <a:t>H3PO4</a:t>
            </a:r>
            <a:r>
              <a:rPr lang="en-US" sz="1200" dirty="0">
                <a:latin typeface="Georgia" pitchFamily="18" charset="0"/>
              </a:rPr>
              <a:t> </a:t>
            </a:r>
            <a:r>
              <a:rPr lang="en-US" sz="1200" dirty="0" err="1">
                <a:latin typeface="Georgia" pitchFamily="18" charset="0"/>
              </a:rPr>
              <a:t>nuk</a:t>
            </a:r>
            <a:r>
              <a:rPr lang="en-US" sz="1200" dirty="0">
                <a:latin typeface="Georgia" pitchFamily="18" charset="0"/>
              </a:rPr>
              <a:t> </a:t>
            </a:r>
            <a:r>
              <a:rPr lang="en-US" sz="1200" dirty="0" err="1">
                <a:latin typeface="Georgia" pitchFamily="18" charset="0"/>
              </a:rPr>
              <a:t>behet</a:t>
            </a:r>
            <a:r>
              <a:rPr lang="en-US" sz="1200" dirty="0">
                <a:latin typeface="Georgia" pitchFamily="18" charset="0"/>
              </a:rPr>
              <a:t> ne </a:t>
            </a:r>
            <a:r>
              <a:rPr lang="en-US" sz="1200" dirty="0" err="1">
                <a:latin typeface="Georgia" pitchFamily="18" charset="0"/>
              </a:rPr>
              <a:t>forme</a:t>
            </a:r>
            <a:r>
              <a:rPr lang="en-US" sz="1200" dirty="0">
                <a:latin typeface="Georgia" pitchFamily="18" charset="0"/>
              </a:rPr>
              <a:t> </a:t>
            </a:r>
            <a:r>
              <a:rPr lang="en-US" sz="1200" dirty="0" err="1">
                <a:latin typeface="Georgia" pitchFamily="18" charset="0"/>
              </a:rPr>
              <a:t>zingjiri</a:t>
            </a:r>
            <a:r>
              <a:rPr lang="en-US" sz="1200" dirty="0">
                <a:latin typeface="Georgia" pitchFamily="18" charset="0"/>
              </a:rPr>
              <a:t>, </a:t>
            </a:r>
            <a:r>
              <a:rPr lang="en-US" sz="1200" dirty="0" err="1">
                <a:latin typeface="Georgia" pitchFamily="18" charset="0"/>
              </a:rPr>
              <a:t>mund</a:t>
            </a:r>
            <a:r>
              <a:rPr lang="en-US" sz="1200" dirty="0">
                <a:latin typeface="Georgia" pitchFamily="18" charset="0"/>
              </a:rPr>
              <a:t> </a:t>
            </a:r>
            <a:r>
              <a:rPr lang="en-US" sz="1200" dirty="0" err="1">
                <a:latin typeface="Georgia" pitchFamily="18" charset="0"/>
              </a:rPr>
              <a:t>te</a:t>
            </a:r>
            <a:r>
              <a:rPr lang="en-US" sz="1200" dirty="0">
                <a:latin typeface="Georgia" pitchFamily="18" charset="0"/>
              </a:rPr>
              <a:t> </a:t>
            </a:r>
            <a:r>
              <a:rPr lang="en-US" sz="1200" dirty="0" err="1">
                <a:latin typeface="Georgia" pitchFamily="18" charset="0"/>
              </a:rPr>
              <a:t>perfitohen</a:t>
            </a:r>
            <a:r>
              <a:rPr lang="en-US" sz="1200" dirty="0">
                <a:latin typeface="Georgia" pitchFamily="18" charset="0"/>
              </a:rPr>
              <a:t> </a:t>
            </a:r>
            <a:r>
              <a:rPr lang="en-US" sz="1200" dirty="0" err="1">
                <a:latin typeface="Georgia" pitchFamily="18" charset="0"/>
              </a:rPr>
              <a:t>edhe</a:t>
            </a:r>
            <a:r>
              <a:rPr lang="en-US" sz="1200" dirty="0">
                <a:latin typeface="Georgia" pitchFamily="18" charset="0"/>
              </a:rPr>
              <a:t> </a:t>
            </a:r>
            <a:r>
              <a:rPr lang="en-US" sz="1200" dirty="0" err="1">
                <a:latin typeface="Georgia" pitchFamily="18" charset="0"/>
              </a:rPr>
              <a:t>acidet</a:t>
            </a:r>
            <a:r>
              <a:rPr lang="en-US" sz="1200" dirty="0">
                <a:latin typeface="Georgia" pitchFamily="18" charset="0"/>
              </a:rPr>
              <a:t> </a:t>
            </a:r>
            <a:r>
              <a:rPr lang="en-US" sz="1200" dirty="0" err="1">
                <a:latin typeface="Georgia" pitchFamily="18" charset="0"/>
              </a:rPr>
              <a:t>metafosfatike</a:t>
            </a:r>
            <a:r>
              <a:rPr lang="en-US" sz="1200" dirty="0">
                <a:latin typeface="Georgia" pitchFamily="18" charset="0"/>
              </a:rPr>
              <a:t> me </a:t>
            </a:r>
            <a:r>
              <a:rPr lang="en-US" sz="1200" dirty="0" err="1">
                <a:latin typeface="Georgia" pitchFamily="18" charset="0"/>
              </a:rPr>
              <a:t>molekula</a:t>
            </a:r>
            <a:r>
              <a:rPr lang="en-US" sz="1200" dirty="0">
                <a:latin typeface="Georgia" pitchFamily="18" charset="0"/>
              </a:rPr>
              <a:t> </a:t>
            </a:r>
            <a:r>
              <a:rPr lang="en-US" sz="1200" dirty="0" err="1">
                <a:latin typeface="Georgia" pitchFamily="18" charset="0"/>
              </a:rPr>
              <a:t>te</a:t>
            </a:r>
            <a:r>
              <a:rPr lang="en-US" sz="1200" dirty="0">
                <a:latin typeface="Georgia" pitchFamily="18" charset="0"/>
              </a:rPr>
              <a:t> </a:t>
            </a:r>
            <a:r>
              <a:rPr lang="en-US" sz="1200" dirty="0" err="1">
                <a:latin typeface="Georgia" pitchFamily="18" charset="0"/>
              </a:rPr>
              <a:t>vogla</a:t>
            </a:r>
            <a:r>
              <a:rPr lang="en-US" sz="1200" dirty="0">
                <a:latin typeface="Georgia" pitchFamily="18" charset="0"/>
              </a:rPr>
              <a:t> </a:t>
            </a:r>
            <a:r>
              <a:rPr lang="en-US" sz="1200" b="1" dirty="0">
                <a:latin typeface="Georgia" pitchFamily="18" charset="0"/>
                <a:sym typeface="Wingdings" pitchFamily="2" charset="2"/>
              </a:rPr>
              <a:t>(HPO3)3 </a:t>
            </a:r>
            <a:r>
              <a:rPr lang="en-US" sz="1200" dirty="0" err="1">
                <a:latin typeface="Georgia" pitchFamily="18" charset="0"/>
                <a:sym typeface="Wingdings" pitchFamily="2" charset="2"/>
              </a:rPr>
              <a:t>dhe</a:t>
            </a:r>
            <a:r>
              <a:rPr lang="en-US" sz="1200" dirty="0">
                <a:latin typeface="Georgia" pitchFamily="18" charset="0"/>
                <a:sym typeface="Wingdings" pitchFamily="2" charset="2"/>
              </a:rPr>
              <a:t> </a:t>
            </a:r>
            <a:r>
              <a:rPr lang="en-US" sz="1200" b="1" dirty="0">
                <a:latin typeface="Georgia" pitchFamily="18" charset="0"/>
                <a:sym typeface="Wingdings" pitchFamily="2" charset="2"/>
              </a:rPr>
              <a:t>(HPO3)4.</a:t>
            </a:r>
          </a:p>
          <a:p>
            <a:endParaRPr lang="en-US" sz="1200" dirty="0">
              <a:latin typeface="Georgia" pitchFamily="18" charset="0"/>
              <a:sym typeface="Wingdings" pitchFamily="2" charset="2"/>
            </a:endParaRPr>
          </a:p>
          <a:p>
            <a:r>
              <a:rPr lang="en-US" sz="1200" dirty="0">
                <a:latin typeface="Georgia" pitchFamily="18" charset="0"/>
                <a:sym typeface="Wingdings" pitchFamily="2" charset="2"/>
              </a:rPr>
              <a:t>Me i </a:t>
            </a:r>
            <a:r>
              <a:rPr lang="en-US" sz="1200" dirty="0" err="1">
                <a:latin typeface="Georgia" pitchFamily="18" charset="0"/>
                <a:sym typeface="Wingdings" pitchFamily="2" charset="2"/>
              </a:rPr>
              <a:t>rendesishme</a:t>
            </a:r>
            <a:r>
              <a:rPr lang="en-US" sz="1200" dirty="0">
                <a:latin typeface="Georgia" pitchFamily="18" charset="0"/>
                <a:sym typeface="Wingdings" pitchFamily="2" charset="2"/>
              </a:rPr>
              <a:t>: </a:t>
            </a:r>
            <a:r>
              <a:rPr lang="en-US" sz="1200" b="1" dirty="0">
                <a:latin typeface="Georgia" pitchFamily="18" charset="0"/>
                <a:sym typeface="Wingdings" pitchFamily="2" charset="2"/>
              </a:rPr>
              <a:t>Na3P3O9 </a:t>
            </a:r>
          </a:p>
          <a:p>
            <a:r>
              <a:rPr lang="en-US" sz="1200" dirty="0" err="1">
                <a:latin typeface="Georgia" pitchFamily="18" charset="0"/>
                <a:sym typeface="Wingdings" pitchFamily="2" charset="2"/>
              </a:rPr>
              <a:t>Perfitohet</a:t>
            </a:r>
            <a:r>
              <a:rPr lang="en-US" sz="1200" dirty="0">
                <a:latin typeface="Georgia" pitchFamily="18" charset="0"/>
                <a:sym typeface="Wingdings" pitchFamily="2" charset="2"/>
              </a:rPr>
              <a:t> duke e </a:t>
            </a:r>
            <a:r>
              <a:rPr lang="en-US" sz="1200" dirty="0" err="1">
                <a:latin typeface="Georgia" pitchFamily="18" charset="0"/>
                <a:sym typeface="Wingdings" pitchFamily="2" charset="2"/>
              </a:rPr>
              <a:t>nxehur</a:t>
            </a:r>
            <a:r>
              <a:rPr lang="en-US" sz="1200" dirty="0">
                <a:latin typeface="Georgia" pitchFamily="18" charset="0"/>
                <a:sym typeface="Wingdings" pitchFamily="2" charset="2"/>
              </a:rPr>
              <a:t> </a:t>
            </a:r>
            <a:r>
              <a:rPr lang="en-US" sz="1200" b="1" dirty="0">
                <a:latin typeface="Georgia" pitchFamily="18" charset="0"/>
                <a:sym typeface="Wingdings" pitchFamily="2" charset="2"/>
              </a:rPr>
              <a:t>NaH2PO4</a:t>
            </a:r>
            <a:r>
              <a:rPr lang="en-US" sz="1200" dirty="0">
                <a:latin typeface="Georgia" pitchFamily="18" charset="0"/>
                <a:sym typeface="Wingdings" pitchFamily="2" charset="2"/>
              </a:rPr>
              <a:t> ne temp 550 C.</a:t>
            </a:r>
          </a:p>
          <a:p>
            <a:endParaRPr lang="en-US" sz="1200" dirty="0">
              <a:latin typeface="Georgia" pitchFamily="18" charset="0"/>
              <a:sym typeface="Wingdings" pitchFamily="2" charset="2"/>
            </a:endParaRPr>
          </a:p>
          <a:p>
            <a:pPr algn="ctr"/>
            <a:r>
              <a:rPr lang="en-US" sz="1200" b="1" dirty="0">
                <a:latin typeface="Georgia" pitchFamily="18" charset="0"/>
                <a:sym typeface="Wingdings" pitchFamily="2" charset="2"/>
              </a:rPr>
              <a:t>3NaH2PO4</a:t>
            </a:r>
            <a:r>
              <a:rPr lang="en-US" sz="1200" b="1" baseline="-25000" dirty="0">
                <a:latin typeface="Georgia" pitchFamily="18" charset="0"/>
                <a:sym typeface="Wingdings" pitchFamily="2" charset="2"/>
              </a:rPr>
              <a:t>(s)</a:t>
            </a:r>
            <a:r>
              <a:rPr lang="en-US" sz="1200" b="1" dirty="0">
                <a:latin typeface="Georgia" pitchFamily="18" charset="0"/>
                <a:sym typeface="Wingdings" pitchFamily="2" charset="2"/>
              </a:rPr>
              <a:t>               Na3P3O9</a:t>
            </a:r>
            <a:r>
              <a:rPr lang="en-US" sz="1200" b="1" baseline="-25000" dirty="0">
                <a:latin typeface="Georgia" pitchFamily="18" charset="0"/>
                <a:sym typeface="Wingdings" pitchFamily="2" charset="2"/>
              </a:rPr>
              <a:t>(s)</a:t>
            </a:r>
            <a:r>
              <a:rPr lang="en-US" sz="1200" b="1" dirty="0">
                <a:latin typeface="Georgia" pitchFamily="18" charset="0"/>
                <a:sym typeface="Wingdings" pitchFamily="2" charset="2"/>
              </a:rPr>
              <a:t>+3 H2O</a:t>
            </a:r>
            <a:r>
              <a:rPr lang="en-US" sz="1200" b="1" baseline="-25000" dirty="0">
                <a:latin typeface="Georgia" pitchFamily="18" charset="0"/>
                <a:sym typeface="Wingdings" pitchFamily="2" charset="2"/>
              </a:rPr>
              <a:t>(g)          </a:t>
            </a:r>
          </a:p>
          <a:p>
            <a:endParaRPr lang="en-US" sz="1200" b="1" baseline="-25000" dirty="0">
              <a:latin typeface="Georgia" pitchFamily="18" charset="0"/>
              <a:sym typeface="Wingdings" pitchFamily="2" charset="2"/>
            </a:endParaRPr>
          </a:p>
          <a:p>
            <a:r>
              <a:rPr lang="en-US" sz="1200" b="1" baseline="-25000" dirty="0">
                <a:latin typeface="Georgia" pitchFamily="18" charset="0"/>
                <a:sym typeface="Wingdings" pitchFamily="2" charset="2"/>
              </a:rPr>
              <a:t>                                                                                    </a:t>
            </a:r>
            <a:r>
              <a:rPr lang="en-US" sz="1200" b="1" baseline="-25000" dirty="0" smtClean="0">
                <a:latin typeface="Georgia" pitchFamily="18" charset="0"/>
                <a:sym typeface="Wingdings" pitchFamily="2" charset="2"/>
              </a:rPr>
              <a:t>                                                                                       </a:t>
            </a:r>
            <a:r>
              <a:rPr lang="en-US" sz="1200" b="1" baseline="-25000" dirty="0">
                <a:latin typeface="Georgia" pitchFamily="18" charset="0"/>
                <a:sym typeface="Wingdings" pitchFamily="2" charset="2"/>
              </a:rPr>
              <a:t>620</a:t>
            </a:r>
            <a:r>
              <a:rPr lang="en-US" sz="1200" b="1" dirty="0">
                <a:latin typeface="Georgia" pitchFamily="18" charset="0"/>
                <a:sym typeface="Wingdings" pitchFamily="2" charset="2"/>
              </a:rPr>
              <a:t> </a:t>
            </a:r>
            <a:r>
              <a:rPr lang="en-US" sz="1200" b="1" dirty="0" smtClean="0">
                <a:latin typeface="Georgia" pitchFamily="18" charset="0"/>
                <a:sym typeface="Wingdings" pitchFamily="2" charset="2"/>
              </a:rPr>
              <a:t>C</a:t>
            </a:r>
          </a:p>
          <a:p>
            <a:endParaRPr lang="en-US" sz="1200" b="1" baseline="-25000" dirty="0">
              <a:latin typeface="Georgia" pitchFamily="18" charset="0"/>
              <a:sym typeface="Wingdings" pitchFamily="2" charset="2"/>
            </a:endParaRPr>
          </a:p>
          <a:p>
            <a:endParaRPr lang="en-US" sz="1200" b="1" baseline="-25000" dirty="0" smtClean="0">
              <a:latin typeface="Georgia" pitchFamily="18" charset="0"/>
              <a:sym typeface="Wingdings" pitchFamily="2" charset="2"/>
            </a:endParaRPr>
          </a:p>
          <a:p>
            <a:endParaRPr lang="en-US" sz="1200" b="1" baseline="-25000" dirty="0">
              <a:latin typeface="Georgia" pitchFamily="18" charset="0"/>
              <a:sym typeface="Wingdings" pitchFamily="2" charset="2"/>
            </a:endParaRPr>
          </a:p>
          <a:p>
            <a:endParaRPr lang="en-US" sz="1200" b="1" baseline="-25000" dirty="0">
              <a:latin typeface="Georgia" pitchFamily="18" charset="0"/>
              <a:sym typeface="Wingdings" pitchFamily="2" charset="2"/>
            </a:endParaRPr>
          </a:p>
          <a:p>
            <a:r>
              <a:rPr lang="en-US" sz="1200" b="1" baseline="-25000" dirty="0">
                <a:latin typeface="Georgia" pitchFamily="18" charset="0"/>
                <a:sym typeface="Wingdings" pitchFamily="2" charset="2"/>
              </a:rPr>
              <a:t> </a:t>
            </a:r>
            <a:r>
              <a:rPr lang="en-US" sz="1200" b="1" dirty="0">
                <a:latin typeface="Georgia" pitchFamily="18" charset="0"/>
                <a:sym typeface="Wingdings" pitchFamily="2" charset="2"/>
              </a:rPr>
              <a:t>                                                 </a:t>
            </a:r>
            <a:r>
              <a:rPr lang="en-US" sz="1200" b="1" dirty="0" smtClean="0">
                <a:latin typeface="Georgia" pitchFamily="18" charset="0"/>
                <a:sym typeface="Wingdings" pitchFamily="2" charset="2"/>
              </a:rPr>
              <a:t>                                                                  (</a:t>
            </a:r>
            <a:r>
              <a:rPr lang="en-US" sz="1200" b="1" dirty="0">
                <a:latin typeface="Georgia" pitchFamily="18" charset="0"/>
                <a:sym typeface="Wingdings" pitchFamily="2" charset="2"/>
              </a:rPr>
              <a:t>NaPO3)n,  n=1000</a:t>
            </a:r>
            <a:r>
              <a:rPr lang="en-US" sz="1200" b="1" baseline="-25000" dirty="0">
                <a:latin typeface="Georgia" pitchFamily="18" charset="0"/>
                <a:sym typeface="Wingdings" pitchFamily="2" charset="2"/>
              </a:rPr>
              <a:t>      </a:t>
            </a:r>
          </a:p>
          <a:p>
            <a:r>
              <a:rPr lang="en-US" sz="1200" b="1" baseline="-25000" dirty="0">
                <a:latin typeface="Georgia" pitchFamily="18" charset="0"/>
                <a:sym typeface="Wingdings" pitchFamily="2" charset="2"/>
              </a:rPr>
              <a:t>                                                                                                        </a:t>
            </a:r>
            <a:r>
              <a:rPr lang="en-US" sz="1200" b="1" baseline="-25000" dirty="0" smtClean="0">
                <a:latin typeface="Georgia" pitchFamily="18" charset="0"/>
                <a:sym typeface="Wingdings" pitchFamily="2" charset="2"/>
              </a:rPr>
              <a:t>                                                                           </a:t>
            </a:r>
            <a:r>
              <a:rPr lang="en-US" sz="1200" b="1" baseline="-25000" dirty="0" err="1">
                <a:latin typeface="Georgia" pitchFamily="18" charset="0"/>
                <a:sym typeface="Wingdings" pitchFamily="2" charset="2"/>
              </a:rPr>
              <a:t>kripa</a:t>
            </a:r>
            <a:r>
              <a:rPr lang="en-US" sz="1200" b="1" baseline="-25000" dirty="0">
                <a:latin typeface="Georgia" pitchFamily="18" charset="0"/>
                <a:sym typeface="Wingdings" pitchFamily="2" charset="2"/>
              </a:rPr>
              <a:t> e </a:t>
            </a:r>
            <a:r>
              <a:rPr lang="en-US" sz="1200" b="1" baseline="-25000" dirty="0" err="1">
                <a:latin typeface="Georgia" pitchFamily="18" charset="0"/>
                <a:sym typeface="Wingdings" pitchFamily="2" charset="2"/>
              </a:rPr>
              <a:t>Grahmit</a:t>
            </a:r>
            <a:r>
              <a:rPr lang="en-US" sz="1200" b="1" baseline="-25000" dirty="0">
                <a:latin typeface="Georgia" pitchFamily="18" charset="0"/>
                <a:sym typeface="Wingdings" pitchFamily="2" charset="2"/>
              </a:rPr>
              <a:t>     (</a:t>
            </a:r>
            <a:r>
              <a:rPr lang="en-US" sz="1200" b="1" baseline="-25000" dirty="0" err="1">
                <a:latin typeface="Georgia" pitchFamily="18" charset="0"/>
                <a:sym typeface="Wingdings" pitchFamily="2" charset="2"/>
              </a:rPr>
              <a:t>kalgon</a:t>
            </a:r>
            <a:r>
              <a:rPr lang="en-US" sz="1200" b="1" baseline="-25000" dirty="0">
                <a:latin typeface="Georgia" pitchFamily="18" charset="0"/>
                <a:sym typeface="Wingdings" pitchFamily="2" charset="2"/>
              </a:rPr>
              <a:t>)                             </a:t>
            </a:r>
            <a:endParaRPr lang="en-US" sz="1200" b="1" baseline="-25000" dirty="0">
              <a:latin typeface="Georgia" pitchFamily="18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5029200" y="1828800"/>
            <a:ext cx="228600" cy="5629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Image result for trimetaphosphat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1267872"/>
            <a:ext cx="2057400" cy="1548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Picture 7" descr="Image result for CALGO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77373"/>
            <a:ext cx="2209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Content Placeholder 8" descr="Image result for CALGON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81287" y="1981200"/>
            <a:ext cx="900113" cy="83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Rectangle 9"/>
          <p:cNvSpPr/>
          <p:nvPr/>
        </p:nvSpPr>
        <p:spPr>
          <a:xfrm>
            <a:off x="685800" y="3168134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ARSENI</a:t>
            </a:r>
          </a:p>
          <a:p>
            <a:pPr algn="just"/>
            <a:endParaRPr lang="en-US" sz="1200" i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arsenopiriti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FeAsS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FeAs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xFeS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Realgari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shkëlqyesi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kuq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As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)   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Arsenolit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As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0782" y="3764875"/>
            <a:ext cx="3695700" cy="16002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natyrë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gjendet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sulfureve,ku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rëndësishmi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arsenopiriti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FeAsS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FeAs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xFeS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2)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realgari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shkëlqyesi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kuq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As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endParaRPr lang="en-US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auripiriti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shkëlqyesi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verdhë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arseni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As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përcjellës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shpeshtë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xeheve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bakrit,ndërsa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rndësishmi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arsenoliti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As</a:t>
            </a:r>
            <a:r>
              <a:rPr lang="en-US" sz="1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rralla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86644" y="3807538"/>
            <a:ext cx="515735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i="1" dirty="0" err="1">
                <a:latin typeface="Times New Roman" pitchFamily="18" charset="0"/>
                <a:cs typeface="Times New Roman" pitchFamily="18" charset="0"/>
              </a:rPr>
              <a:t>Zbërthimin</a:t>
            </a:r>
            <a:r>
              <a:rPr lang="en-US" sz="1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  <a:cs typeface="Times New Roman" pitchFamily="18" charset="0"/>
              </a:rPr>
              <a:t>termik</a:t>
            </a:r>
            <a:r>
              <a:rPr lang="en-US" sz="1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  <a:cs typeface="Times New Roman" pitchFamily="18" charset="0"/>
              </a:rPr>
              <a:t>arsenopiritit</a:t>
            </a:r>
            <a:r>
              <a:rPr lang="en-US" sz="1200" i="1" dirty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1200" i="1" dirty="0" err="1">
                <a:latin typeface="Times New Roman" pitchFamily="18" charset="0"/>
                <a:cs typeface="Times New Roman" pitchFamily="18" charset="0"/>
              </a:rPr>
              <a:t>praninë</a:t>
            </a:r>
            <a:r>
              <a:rPr lang="en-US" sz="1200" i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i="1" dirty="0" err="1">
                <a:latin typeface="Times New Roman" pitchFamily="18" charset="0"/>
                <a:cs typeface="Times New Roman" pitchFamily="18" charset="0"/>
              </a:rPr>
              <a:t>ajrit</a:t>
            </a:r>
            <a:r>
              <a:rPr lang="en-US" sz="1200" i="1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i="1" dirty="0" err="1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1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  <a:cs typeface="Times New Roman" pitchFamily="18" charset="0"/>
              </a:rPr>
              <a:t>arseni</a:t>
            </a:r>
            <a:r>
              <a:rPr lang="en-US" sz="1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  <a:cs typeface="Times New Roman" pitchFamily="18" charset="0"/>
              </a:rPr>
              <a:t>sublimon</a:t>
            </a:r>
            <a:r>
              <a:rPr lang="en-US" sz="1200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4FeAsS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(s)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→4FeS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+As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4(g)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xeheve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sulfure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fërgimin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reduktohet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karbon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2As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+9O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→As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6(g)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+6SO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6(s)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+6C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→As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+6CO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ftohje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As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kalon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ngurtë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sikurse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SHBA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mëdha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As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fërgimit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xeheve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arseni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gjendet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gaztë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ftohje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ndahet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Modifikime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alotropike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modifikimi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verdhë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përgjigjet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struktura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molekules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As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jostabil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Modofikim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perhirtë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strukture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shtresore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8882" y="5257800"/>
            <a:ext cx="3927762" cy="15240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Modifikimi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verdhë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ftohje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avujve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arseni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tillë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butë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sikur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dylli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përçon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rrymën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elektrike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normale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ndikimin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dritës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shpejtë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kalon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modifikim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përhimtë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Ku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modifikim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ngjyr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përhimtë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çelikut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shkëlqim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metalik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Përdorim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madh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bujqësi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shërben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mbrojtës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bimëve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dëmtuesit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ndryshëm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buNone/>
            </a:pPr>
            <a:endParaRPr lang="en-US" sz="2000" dirty="0">
              <a:latin typeface="Georgia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64" y="0"/>
            <a:ext cx="914053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-3</a:t>
            </a:r>
          </a:p>
          <a:p>
            <a:pPr algn="just">
              <a:buNone/>
            </a:pP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200" b="1" i="1" u="sng" dirty="0" err="1">
                <a:latin typeface="Times New Roman" pitchFamily="18" charset="0"/>
                <a:cs typeface="Times New Roman" pitchFamily="18" charset="0"/>
              </a:rPr>
              <a:t>rsina</a:t>
            </a:r>
            <a:r>
              <a:rPr lang="en-US" sz="1200" b="1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AsH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arsenuret,përfitohet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reduktim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tretshme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ndonjë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reduktues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siç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zinku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mjedis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AsO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+3Zn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+6H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→AsH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+3Zn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+3H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Gaz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helmues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ndër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gazet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helmuese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inorganike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hudhrës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normale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zbërthehet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ngadal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temp 200 C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zbërthehet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menjëherë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4AsH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→As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4(g)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+6H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reaksione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shërbejnë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identifikimin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prova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Marsh-it)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arsinës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shprehura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fosfina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sq-AL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2123658"/>
            <a:ext cx="8915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vetive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acidike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arsinës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rrjedhin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arsenuret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formohen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tretjen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metal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shkrirë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6Zn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(l)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+4As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→2Zn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përkundër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vetive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bazike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karakteri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arsinës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se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fosfinës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arsye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arsenuret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baza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dobëta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lirojnë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arsinën,vetëm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veprimin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arsenure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vije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lirimi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arsinës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Zn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+6H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→2AsH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+3Zn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2+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Përndryshë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reduktues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argjendit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ndaj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metalin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prova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Gutzeit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-it):</a:t>
            </a:r>
          </a:p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AsH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+6Ag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+3H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 →H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AsO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+6Ag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+6H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+3</a:t>
            </a: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takojnë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arsenitik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kriprat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sulfuri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AsCl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sintez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drejtpërdrejtë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AsCl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+3H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 ↔H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AsO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+3H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+3Cl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endParaRPr lang="sq-AL" sz="1200" baseline="30000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419600" y="4419600"/>
            <a:ext cx="4343400" cy="12954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AsF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AsCl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normale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lëngje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AsBr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sub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ngurtë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temp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shkrirje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31 C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AsI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kristale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kuqe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kafta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shkrihen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141C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trihalogjenuret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kovalente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piamidale</a:t>
            </a:r>
            <a:endParaRPr lang="en-US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2400"/>
            <a:ext cx="9144000" cy="6857999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endParaRPr lang="en-US" sz="2000" b="1" baseline="-25000" dirty="0" smtClean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5809" y="0"/>
            <a:ext cx="8984673" cy="284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modifikime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struktura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fol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herët,përfitohet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djegien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fërgimin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xeheve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sulfure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4FeAsS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+10 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↔As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6(g)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+2FeO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+4SO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sub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kristalore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helmues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asgjësimin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minjëve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derivetet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arsenitet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përdoren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bujqësi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insekticide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mirë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(1.2 g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100 g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temp 0 C)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arsenitik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6(s)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+6H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 ↔4H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AsO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me K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=2.4x10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-10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mol/dm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për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dallim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fosfitik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treprotonik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AsO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↔H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AsO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↔2H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+HAsO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↔3H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+AsO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3-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rrjedhin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seri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kripërash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1200" b="1" i="1" u="sng" dirty="0" err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dihidrogjenarsenitet</a:t>
            </a:r>
            <a:r>
              <a:rPr lang="en-US" sz="1200" b="1" i="1" u="sng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/>
            <a:r>
              <a:rPr lang="en-US" sz="1200" b="1" i="1" u="sng" dirty="0" err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hidrogjenarsenitet</a:t>
            </a:r>
            <a:r>
              <a:rPr lang="en-US" sz="1200" b="1" i="1" u="sng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u="sng" dirty="0" err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dhe</a:t>
            </a:r>
            <a:endParaRPr lang="en-US" sz="1200" b="1" i="1" u="sng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i="1" u="sng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u="sng" dirty="0" err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arsenitet</a:t>
            </a:r>
            <a:endParaRPr lang="en-US" sz="1200" b="1" i="1" u="sng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sulfureve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përmendim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ato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përbëjnë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mineralet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kryesoretë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xeheve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elementi,ku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takon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shkalle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2.</a:t>
            </a:r>
          </a:p>
        </p:txBody>
      </p:sp>
      <p:sp>
        <p:nvSpPr>
          <p:cNvPr id="9" name="Rectangle 8"/>
          <p:cNvSpPr/>
          <p:nvPr/>
        </p:nvSpPr>
        <p:spPr>
          <a:xfrm>
            <a:off x="76200" y="2931595"/>
            <a:ext cx="8991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njihet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mineral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realgar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analizë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RNM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tregon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tetraedrike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cilën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atomet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zënë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pozitë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tetraedrike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djepi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+5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V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djegien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III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jostabilitetit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termik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kalon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oksigjen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i="1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i="1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i="1" dirty="0" err="1">
                <a:latin typeface="Times New Roman" pitchFamily="18" charset="0"/>
                <a:cs typeface="Times New Roman" pitchFamily="18" charset="0"/>
              </a:rPr>
              <a:t>dehidratim</a:t>
            </a:r>
            <a:r>
              <a:rPr lang="en-US" sz="1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1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  <a:cs typeface="Times New Roman" pitchFamily="18" charset="0"/>
              </a:rPr>
              <a:t>arsenatik</a:t>
            </a:r>
            <a:r>
              <a:rPr lang="en-US" sz="1200" i="1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i="1" dirty="0" err="1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1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200" i="1" dirty="0">
                <a:latin typeface="Times New Roman" pitchFamily="18" charset="0"/>
                <a:cs typeface="Times New Roman" pitchFamily="18" charset="0"/>
              </a:rPr>
              <a:t> në300C</a:t>
            </a:r>
          </a:p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AsO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↔As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5(s)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+3H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  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anasjelltas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tretjen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AsO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arsenatik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oksidimin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me acid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nitrik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përqendruar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6(s)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+8HNO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 →4H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AsO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+8NO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2(S)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acid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treprotonik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shpërbashkimit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0" name="Picture 2" descr="C:\Users\RIKON\Desktop\downlo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3276600"/>
            <a:ext cx="4267200" cy="10191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9144000" cy="6400800"/>
          </a:xfrm>
        </p:spPr>
        <p:txBody>
          <a:bodyPr>
            <a:normAutofit/>
          </a:bodyPr>
          <a:lstStyle/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H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+1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533400"/>
            <a:ext cx="9144000" cy="1447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gjendja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oksiduese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rëndësishme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bënë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pjes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numri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madh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komponimeve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lidhur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elektronegativitet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siç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C, N, 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halogjenet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përgjithsi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gjindet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anën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djathtë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sistemit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periodik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0" y="2209800"/>
            <a:ext cx="9144000" cy="15240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pozitive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sintez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mirpo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shak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energjisë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zbërthimin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molekulave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zakonishtë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zhvillohen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larta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prani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katalizatorit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3810000"/>
            <a:ext cx="91440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bashkohen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lirohet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energjisë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→2H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ΔrH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=-483.6kJmol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</a:p>
          <a:p>
            <a:pPr algn="just"/>
            <a:endParaRPr lang="en-US" b="1" baseline="30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baseline="30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baseline="30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baseline="30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baseline="30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b="1" baseline="30000" dirty="0" err="1" smtClean="0">
                <a:latin typeface="Times New Roman" pitchFamily="18" charset="0"/>
                <a:cs typeface="Times New Roman" pitchFamily="18" charset="0"/>
              </a:rPr>
              <a:t>dhome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baseline="30000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baseline="30000" dirty="0" err="1" smtClean="0">
                <a:latin typeface="Times New Roman" pitchFamily="18" charset="0"/>
                <a:cs typeface="Times New Roman" pitchFamily="18" charset="0"/>
              </a:rPr>
              <a:t>reaksion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baseline="30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baseline="30000" dirty="0" err="1" smtClean="0">
                <a:latin typeface="Times New Roman" pitchFamily="18" charset="0"/>
                <a:cs typeface="Times New Roman" pitchFamily="18" charset="0"/>
              </a:rPr>
              <a:t>aq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baseline="30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baseline="30000" dirty="0" err="1" smtClean="0">
                <a:latin typeface="Times New Roman" pitchFamily="18" charset="0"/>
                <a:cs typeface="Times New Roman" pitchFamily="18" charset="0"/>
              </a:rPr>
              <a:t>ngadalshëm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baseline="30000" dirty="0" err="1" smtClean="0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baseline="300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baseline="300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baseline="30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baseline="30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baseline="30000" dirty="0" err="1" smtClean="0">
                <a:latin typeface="Times New Roman" pitchFamily="18" charset="0"/>
                <a:cs typeface="Times New Roman" pitchFamily="18" charset="0"/>
              </a:rPr>
              <a:t>matet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 fare, </a:t>
            </a:r>
            <a:r>
              <a:rPr lang="en-US" b="1" baseline="30000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baseline="30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b="1" baseline="30000" dirty="0" err="1" smtClean="0">
                <a:latin typeface="Times New Roman" pitchFamily="18" charset="0"/>
                <a:cs typeface="Times New Roman" pitchFamily="18" charset="0"/>
              </a:rPr>
              <a:t>përqojmë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baseline="30000" dirty="0" err="1" smtClean="0">
                <a:latin typeface="Times New Roman" pitchFamily="18" charset="0"/>
                <a:cs typeface="Times New Roman" pitchFamily="18" charset="0"/>
              </a:rPr>
              <a:t>nëpër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baseline="30000" dirty="0" err="1" smtClean="0">
                <a:latin typeface="Times New Roman" pitchFamily="18" charset="0"/>
                <a:cs typeface="Times New Roman" pitchFamily="18" charset="0"/>
              </a:rPr>
              <a:t>katalizator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baseline="30000" dirty="0" err="1" smtClean="0">
                <a:latin typeface="Times New Roman" pitchFamily="18" charset="0"/>
                <a:cs typeface="Times New Roman" pitchFamily="18" charset="0"/>
              </a:rPr>
              <a:t>platinë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baseline="30000" dirty="0" err="1" smtClean="0">
                <a:latin typeface="Times New Roman" pitchFamily="18" charset="0"/>
                <a:cs typeface="Times New Roman" pitchFamily="18" charset="0"/>
              </a:rPr>
              <a:t>imtësuar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).      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553200"/>
          </a:xfrm>
        </p:spPr>
        <p:txBody>
          <a:bodyPr>
            <a:normAutofit/>
          </a:bodyPr>
          <a:lstStyle/>
          <a:p>
            <a:pPr algn="just"/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304800"/>
            <a:ext cx="8991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AsO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↔H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AsO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 ;  K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= 6.5x10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-3 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mol/dm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AsO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↔H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+HAsO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2- 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;  K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= 1.1x10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-7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mol/dm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HAsO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↔H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+AsO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3-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  ;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K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= 3.0x10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-12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mol/dm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just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thotë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jep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seri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kripërash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;</a:t>
            </a:r>
          </a:p>
          <a:p>
            <a:pPr algn="just"/>
            <a:r>
              <a:rPr lang="en-US" sz="1200" b="1" i="1" u="sng" dirty="0" err="1">
                <a:latin typeface="Times New Roman" pitchFamily="18" charset="0"/>
                <a:cs typeface="Times New Roman" pitchFamily="18" charset="0"/>
              </a:rPr>
              <a:t>dihidrogjenarsentate</a:t>
            </a:r>
            <a:r>
              <a:rPr lang="en-US" sz="1200" b="1" i="1" u="sng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sz="1200" b="1" i="1" u="sng" dirty="0" err="1">
                <a:latin typeface="Times New Roman" pitchFamily="18" charset="0"/>
                <a:cs typeface="Times New Roman" pitchFamily="18" charset="0"/>
              </a:rPr>
              <a:t>hidrogjenarsentate</a:t>
            </a:r>
            <a:r>
              <a:rPr lang="en-US" sz="1200" b="1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u="sng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i="1" u="sng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b="1" i="1" u="sng" dirty="0" err="1">
                <a:latin typeface="Times New Roman" pitchFamily="18" charset="0"/>
                <a:cs typeface="Times New Roman" pitchFamily="18" charset="0"/>
              </a:rPr>
              <a:t>arsenatet</a:t>
            </a:r>
            <a:r>
              <a:rPr lang="en-US" sz="1200" b="1" i="1" u="sng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tretshmëria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arsenatet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ngjashme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fosfatet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arsenatik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sidomos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arsenati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plumbit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përdoren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u="sng" dirty="0" err="1">
                <a:latin typeface="Times New Roman" pitchFamily="18" charset="0"/>
                <a:cs typeface="Times New Roman" pitchFamily="18" charset="0"/>
              </a:rPr>
              <a:t>insekticide</a:t>
            </a:r>
            <a:r>
              <a:rPr lang="en-US" sz="1200" u="sng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52400" y="2613124"/>
            <a:ext cx="8991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ANTIMONI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Sasia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elementi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korën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tokës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pesta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sasisë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arsenit,xehja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kryesore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stibniti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antimoniti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SbS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,përfitohet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shkrirje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hekurin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SbS</a:t>
            </a:r>
            <a:r>
              <a:rPr lang="en-US" sz="12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3(s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+3Fe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→2Sb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(l)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+3FeS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(s)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Antimoni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mblidhet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zgjyrën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sulfurit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II,mund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duke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fërguar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stibnitin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rast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antimonit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IV  Sb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8</a:t>
            </a:r>
          </a:p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2Sb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+10 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→Sb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8(s)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+6SO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reduktohet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</a:p>
          <a:p>
            <a:pPr algn="just">
              <a:buNone/>
            </a:pP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karbon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;  </a:t>
            </a:r>
          </a:p>
          <a:p>
            <a:pPr algn="ctr">
              <a:buNone/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Sb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8(s)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+8C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→4Sb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(l)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+8CO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(g)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800" y="4648200"/>
            <a:ext cx="86868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tri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modifikime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ngurta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;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Antimoni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verdhë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Antimoni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përhimtë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metalik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Antimoni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eksplodues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shtypshkronja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lëgura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kallaj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plumbë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ua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rritë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fortësinë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qëllime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ushtarake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granatat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predhat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plumbit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përmbajnë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antimon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lufte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material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strategjik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sq-AL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943600" y="3886200"/>
            <a:ext cx="2819400" cy="12954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Antimoni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përhimtë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tregon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zvoglohet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vëllimi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ngurtsimit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vëllimi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kundërshtim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sjelljen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sunbs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sqarohet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faktin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lidhjet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antimonit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natyrë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kovalente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905500" y="5242094"/>
            <a:ext cx="2895600" cy="17526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Ekzistimi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njërës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lidhjes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tjetër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bënë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pamundur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paqetimin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dendur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antimonit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shkrirë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pjesmarrja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lidhjes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kovalente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zvoglohet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shihet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magnetike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përqueshmëria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elektrike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rritur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Pra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shkrirë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mundur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paqetimi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dendur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vëllimi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zvoglohet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1100" b="1" u="sng" dirty="0" err="1" smtClean="0"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1100" b="1" u="sng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b="1" u="sng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100" b="1" u="sng" dirty="0" smtClean="0">
                <a:latin typeface="Times New Roman" pitchFamily="18" charset="0"/>
                <a:cs typeface="Times New Roman" pitchFamily="18" charset="0"/>
              </a:rPr>
              <a:t> -3</a:t>
            </a:r>
          </a:p>
          <a:p>
            <a:pPr algn="just"/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Stibina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paqëndrueshëm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helmues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sikurse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arsina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përfitimi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analog me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arsinës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, me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reduktimin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tretshme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antimonit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III me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zink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mjedis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veprimin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acideve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antimonure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11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1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11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Sb</a:t>
            </a:r>
            <a:r>
              <a:rPr lang="en-US" sz="11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11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+6H</a:t>
            </a:r>
            <a:r>
              <a:rPr lang="en-US" sz="1100" b="1" baseline="30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11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→3Mg</a:t>
            </a:r>
            <a:r>
              <a:rPr lang="en-US" sz="1100" b="1" baseline="30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11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+2SbH</a:t>
            </a:r>
            <a:r>
              <a:rPr lang="en-US" sz="11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3(g)</a:t>
            </a:r>
          </a:p>
          <a:p>
            <a:pPr algn="ctr"/>
            <a:endParaRPr lang="en-US" sz="1100" b="1" baseline="-25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100" b="1" u="sng" dirty="0" err="1" smtClean="0"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1100" b="1" u="sng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b="1" u="sng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100" b="1" u="sng" dirty="0" smtClean="0">
                <a:latin typeface="Times New Roman" pitchFamily="18" charset="0"/>
                <a:cs typeface="Times New Roman" pitchFamily="18" charset="0"/>
              </a:rPr>
              <a:t> +3</a:t>
            </a:r>
          </a:p>
          <a:p>
            <a:pPr marL="0" indent="0" algn="just">
              <a:buNone/>
            </a:pP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100" b="1" dirty="0" smtClean="0">
                <a:latin typeface="Times New Roman" pitchFamily="18" charset="0"/>
                <a:cs typeface="Times New Roman" pitchFamily="18" charset="0"/>
              </a:rPr>
              <a:t>SbF</a:t>
            </a:r>
            <a:r>
              <a:rPr lang="en-US" sz="1100" b="1" dirty="0" smtClean="0">
                <a:latin typeface="Georgia" pitchFamily="18" charset="0"/>
                <a:cs typeface="Times New Roman" pitchFamily="18" charset="0"/>
              </a:rPr>
              <a:t>3, SbCl3, SbBr3, SbI3</a:t>
            </a:r>
            <a:r>
              <a:rPr lang="en-US" sz="1100" dirty="0" smtClean="0">
                <a:latin typeface="Georgia" pitchFamily="18" charset="0"/>
                <a:cs typeface="Times New Roman" pitchFamily="18" charset="0"/>
              </a:rPr>
              <a:t>, </a:t>
            </a:r>
            <a:r>
              <a:rPr lang="en-US" sz="1100" dirty="0" err="1" smtClean="0">
                <a:latin typeface="Georgia" pitchFamily="18" charset="0"/>
                <a:cs typeface="Times New Roman" pitchFamily="18" charset="0"/>
              </a:rPr>
              <a:t>te</a:t>
            </a:r>
            <a:r>
              <a:rPr lang="en-US" sz="11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Georgia" pitchFamily="18" charset="0"/>
                <a:cs typeface="Times New Roman" pitchFamily="18" charset="0"/>
              </a:rPr>
              <a:t>gjitha</a:t>
            </a:r>
            <a:r>
              <a:rPr lang="en-US" sz="1100" dirty="0" smtClean="0">
                <a:latin typeface="Georgia" pitchFamily="18" charset="0"/>
                <a:cs typeface="Times New Roman" pitchFamily="18" charset="0"/>
              </a:rPr>
              <a:t> me </a:t>
            </a:r>
            <a:r>
              <a:rPr lang="en-US" sz="1100" dirty="0" err="1" smtClean="0">
                <a:latin typeface="Georgia" pitchFamily="18" charset="0"/>
                <a:cs typeface="Times New Roman" pitchFamily="18" charset="0"/>
              </a:rPr>
              <a:t>sintez</a:t>
            </a:r>
            <a:r>
              <a:rPr lang="en-US" sz="11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Georgia" pitchFamily="18" charset="0"/>
                <a:cs typeface="Times New Roman" pitchFamily="18" charset="0"/>
              </a:rPr>
              <a:t>direkte</a:t>
            </a:r>
            <a:r>
              <a:rPr lang="en-US" sz="1100" dirty="0" smtClean="0">
                <a:latin typeface="Georgia" pitchFamily="18" charset="0"/>
                <a:cs typeface="Times New Roman" pitchFamily="18" charset="0"/>
              </a:rPr>
              <a:t>.</a:t>
            </a:r>
            <a:endParaRPr lang="en-US" sz="11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antimonit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pluhur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me</a:t>
            </a:r>
          </a:p>
          <a:p>
            <a:pPr algn="just"/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djegien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antimonit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1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4Sb</a:t>
            </a:r>
            <a:r>
              <a:rPr lang="en-US" sz="11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1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+3O</a:t>
            </a:r>
            <a:r>
              <a:rPr lang="en-US" sz="11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1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→Sb</a:t>
            </a:r>
            <a:r>
              <a:rPr lang="en-US" sz="11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1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6(s)</a:t>
            </a:r>
            <a:r>
              <a:rPr lang="en-US" sz="11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0" indent="0" algn="just">
              <a:buNone/>
            </a:pP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amfotern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bazik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se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përkatës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arsenit,në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tretet,në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formuar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Sb</a:t>
            </a:r>
            <a:r>
              <a:rPr lang="en-US" sz="1100" baseline="30000" dirty="0" smtClean="0"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1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Sb</a:t>
            </a:r>
            <a:r>
              <a:rPr lang="en-US" sz="11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1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6(s)</a:t>
            </a:r>
            <a:r>
              <a:rPr lang="en-US" sz="11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+12H</a:t>
            </a:r>
            <a:r>
              <a:rPr lang="en-US" sz="1100" b="1" baseline="30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1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↔4Sb</a:t>
            </a:r>
            <a:r>
              <a:rPr lang="en-US" sz="1100" b="1" baseline="30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sz="11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+6H</a:t>
            </a:r>
            <a:r>
              <a:rPr lang="en-US" sz="11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ctr"/>
            <a:endParaRPr lang="en-US" sz="11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Kështu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antimonit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sulfati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antimonit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smtClean="0">
                <a:latin typeface="Times New Roman" pitchFamily="18" charset="0"/>
                <a:cs typeface="Times New Roman" pitchFamily="18" charset="0"/>
              </a:rPr>
              <a:t>III Sb</a:t>
            </a:r>
            <a:r>
              <a:rPr lang="en-US" sz="11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 smtClean="0">
                <a:latin typeface="Times New Roman" pitchFamily="18" charset="0"/>
                <a:cs typeface="Times New Roman" pitchFamily="18" charset="0"/>
              </a:rPr>
              <a:t>(SO</a:t>
            </a:r>
            <a:r>
              <a:rPr lang="en-US" sz="1100" b="1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100" b="1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nitrati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antimonit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smtClean="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en-US" sz="1100" b="1" dirty="0" err="1" smtClean="0">
                <a:latin typeface="Times New Roman" pitchFamily="18" charset="0"/>
                <a:cs typeface="Times New Roman" pitchFamily="18" charset="0"/>
              </a:rPr>
              <a:t>Sb</a:t>
            </a:r>
            <a:r>
              <a:rPr lang="en-US" sz="1100" b="1" dirty="0" smtClean="0">
                <a:latin typeface="Times New Roman" pitchFamily="18" charset="0"/>
                <a:cs typeface="Times New Roman" pitchFamily="18" charset="0"/>
              </a:rPr>
              <a:t>(NO</a:t>
            </a:r>
            <a:r>
              <a:rPr lang="en-US" sz="1100" b="1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100" b="1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smtClean="0">
                <a:latin typeface="Times New Roman" pitchFamily="18" charset="0"/>
                <a:cs typeface="Times New Roman" pitchFamily="18" charset="0"/>
              </a:rPr>
              <a:t>Sb</a:t>
            </a:r>
            <a:r>
              <a:rPr lang="en-US" sz="1100" b="1" baseline="30000" dirty="0" smtClean="0">
                <a:latin typeface="Times New Roman" pitchFamily="18" charset="0"/>
                <a:cs typeface="Times New Roman" pitchFamily="18" charset="0"/>
              </a:rPr>
              <a:t>3+ 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ekziston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mjedis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aciditeti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mjedisit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zvoglohet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antimonit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hidrolizojnë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sikurse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trekloruret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sq-AL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6700" y="3453245"/>
            <a:ext cx="8610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Sb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+ 3NO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 →SbONO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+2NO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Ekzistojnë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lloje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kripërave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antimonit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; 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normale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antimonit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oksid-kripërat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antimonit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quajtura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bazike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antimonit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SbO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SbONO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</a:p>
          <a:p>
            <a:pPr algn="just"/>
            <a:endParaRPr lang="en-US" sz="12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Sulfura</a:t>
            </a:r>
            <a:r>
              <a:rPr lang="en-US" sz="1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antimonit</a:t>
            </a:r>
            <a:r>
              <a:rPr lang="en-US" sz="1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III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formohet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si</a:t>
            </a:r>
            <a:r>
              <a:rPr lang="en-US" sz="1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precipitat</a:t>
            </a:r>
            <a:r>
              <a:rPr lang="en-US" sz="1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portokalltë</a:t>
            </a:r>
            <a:r>
              <a:rPr lang="en-US" sz="1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nëse</a:t>
            </a:r>
            <a:r>
              <a:rPr lang="en-US" sz="1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H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1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 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përçojmë</a:t>
            </a:r>
            <a:r>
              <a:rPr lang="en-US" sz="1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tret</a:t>
            </a:r>
            <a:r>
              <a:rPr lang="en-US" sz="1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kripërave</a:t>
            </a:r>
            <a:r>
              <a:rPr lang="en-US" sz="1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antimonit</a:t>
            </a:r>
            <a:r>
              <a:rPr lang="en-US" sz="1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</a:t>
            </a:r>
          </a:p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2Sb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3+ 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+3H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↔Sb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+6H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5" name="Rectangle 4"/>
          <p:cNvSpPr/>
          <p:nvPr/>
        </p:nvSpPr>
        <p:spPr>
          <a:xfrm>
            <a:off x="284018" y="4724400"/>
            <a:ext cx="885998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b="1" u="sng" dirty="0" err="1"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1100" b="1" u="sng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b="1" u="sng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100" b="1" u="sng" dirty="0">
                <a:latin typeface="Times New Roman" pitchFamily="18" charset="0"/>
                <a:cs typeface="Times New Roman" pitchFamily="18" charset="0"/>
              </a:rPr>
              <a:t> +5</a:t>
            </a:r>
          </a:p>
          <a:p>
            <a:pPr algn="just"/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rëndësishmi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SbCl</a:t>
            </a:r>
            <a:r>
              <a:rPr lang="en-US" sz="1100" baseline="-250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treklorurit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shkrirë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klorit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SbCl</a:t>
            </a:r>
            <a:r>
              <a:rPr lang="en-US" sz="11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3(l)</a:t>
            </a:r>
            <a:r>
              <a:rPr lang="en-US" sz="1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+Cl</a:t>
            </a:r>
            <a:r>
              <a:rPr lang="en-US" sz="11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↔SbCl</a:t>
            </a:r>
            <a:r>
              <a:rPr lang="en-US" sz="11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5(l)</a:t>
            </a:r>
            <a:r>
              <a:rPr lang="en-US" sz="1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/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lëng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vlimit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shpërbashkohet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SbCl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dhe Cl</a:t>
            </a:r>
            <a:r>
              <a:rPr lang="en-US" sz="11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just"/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antimonit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V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pluhur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verdhë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dehidratimin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antimonatik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2H[</a:t>
            </a:r>
            <a:r>
              <a:rPr lang="en-US" sz="1100" b="1" dirty="0" err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Sb</a:t>
            </a:r>
            <a:r>
              <a:rPr lang="en-US" sz="1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11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]</a:t>
            </a:r>
            <a:r>
              <a:rPr lang="en-US" sz="11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(s) </a:t>
            </a:r>
            <a:r>
              <a:rPr lang="en-US" sz="1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↔Sb</a:t>
            </a:r>
            <a:r>
              <a:rPr lang="en-US" sz="11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1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5(s)</a:t>
            </a:r>
            <a:r>
              <a:rPr lang="en-US" sz="1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+7H</a:t>
            </a:r>
            <a:r>
              <a:rPr lang="en-US" sz="11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1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hidratimit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nevojitet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kujdes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fillon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humb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oksigjenin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para se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largohet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Sulfura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antimonit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V SbS</a:t>
            </a:r>
            <a:r>
              <a:rPr lang="en-US" sz="1100" baseline="-250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sintez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thartim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jonit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tioantimonat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V,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patretshëm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portokalltë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vullkanizimin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gomës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jep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kuqe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.</a:t>
            </a:r>
            <a:endParaRPr lang="sq-AL" sz="11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ctr"/>
            <a:r>
              <a:rPr lang="en-US" sz="15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BIZMUTHI</a:t>
            </a:r>
          </a:p>
          <a:p>
            <a:pPr algn="just"/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gr 15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paku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përhapur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rrall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herë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paraqitet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elementare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xehet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kryesore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 algn="just">
              <a:buNone/>
            </a:pPr>
            <a:r>
              <a:rPr lang="en-US" sz="1500" b="1" dirty="0" err="1" smtClean="0">
                <a:latin typeface="Times New Roman" pitchFamily="18" charset="0"/>
                <a:cs typeface="Times New Roman" pitchFamily="18" charset="0"/>
              </a:rPr>
              <a:t>Shkëlqyesi</a:t>
            </a:r>
            <a:r>
              <a:rPr lang="en-US" sz="1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500" b="1" dirty="0" err="1">
                <a:latin typeface="Times New Roman" pitchFamily="18" charset="0"/>
                <a:cs typeface="Times New Roman" pitchFamily="18" charset="0"/>
              </a:rPr>
              <a:t>bizmuthit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 Bi</a:t>
            </a:r>
            <a:r>
              <a:rPr lang="en-US" sz="15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5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1500" b="1" dirty="0" err="1">
                <a:latin typeface="Times New Roman" pitchFamily="18" charset="0"/>
                <a:cs typeface="Times New Roman" pitchFamily="18" charset="0"/>
              </a:rPr>
              <a:t>okeri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500" b="1" dirty="0" err="1">
                <a:latin typeface="Times New Roman" pitchFamily="18" charset="0"/>
                <a:cs typeface="Times New Roman" pitchFamily="18" charset="0"/>
              </a:rPr>
              <a:t>bizmuthit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 Bi</a:t>
            </a:r>
            <a:r>
              <a:rPr lang="en-US" sz="15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5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15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15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</a:t>
            </a:r>
            <a:r>
              <a:rPr lang="en-US" sz="1500" b="1" dirty="0" err="1"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>
                <a:latin typeface="Times New Roman" pitchFamily="18" charset="0"/>
                <a:cs typeface="Times New Roman" pitchFamily="18" charset="0"/>
              </a:rPr>
              <a:t>shkelqyes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500" b="1" dirty="0" err="1">
                <a:latin typeface="Times New Roman" pitchFamily="18" charset="0"/>
                <a:cs typeface="Times New Roman" pitchFamily="18" charset="0"/>
              </a:rPr>
              <a:t>bismithit</a:t>
            </a:r>
            <a:endParaRPr lang="sq-AL" sz="15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600" b="1" baseline="30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" y="1371600"/>
            <a:ext cx="8915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Pak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përcjellës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xeheve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plumbit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Xehet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sulfure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bizmuthit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digjen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kalojnë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Bi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+4,5O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→Bi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+3SO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nxehje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 ne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prani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te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karbonit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2Bi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+3C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→4Bi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(l)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+3CO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Pastrohet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tretje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nitrik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metal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brishtë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argjendtë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kuqe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paraqitet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modofikim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struktura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përgjigjet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strukturës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antimonit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përhimtë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bizmuthinën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BiH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dihet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prandaj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shqyrtuar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komponim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Curved Left Arrow 4"/>
          <p:cNvSpPr/>
          <p:nvPr/>
        </p:nvSpPr>
        <p:spPr>
          <a:xfrm>
            <a:off x="4800599" y="2037389"/>
            <a:ext cx="259773" cy="324811"/>
          </a:xfrm>
          <a:prstGeom prst="curvedLeftArrow">
            <a:avLst>
              <a:gd name="adj1" fmla="val 25000"/>
              <a:gd name="adj2" fmla="val 46783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3607049"/>
            <a:ext cx="8915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u="sng" dirty="0" err="1"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1200" b="1" u="sng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u="sng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200" b="1" u="sng" dirty="0">
                <a:latin typeface="Times New Roman" pitchFamily="18" charset="0"/>
                <a:cs typeface="Times New Roman" pitchFamily="18" charset="0"/>
              </a:rPr>
              <a:t> +3 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sintez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direkte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halogjenet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trihalogjenure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Bi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theksuar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metalik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cilido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anëtar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tjetër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gr 15</a:t>
            </a:r>
          </a:p>
        </p:txBody>
      </p:sp>
      <p:sp>
        <p:nvSpPr>
          <p:cNvPr id="7" name="Rectangle 6"/>
          <p:cNvSpPr/>
          <p:nvPr/>
        </p:nvSpPr>
        <p:spPr>
          <a:xfrm>
            <a:off x="249382" y="4099887"/>
            <a:ext cx="607521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bizmuthit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III Bi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pluhur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verdhë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djegien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bizmuthit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2Bi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(l)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+1,5O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→Bi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3(s)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dobëta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bazike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baza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Bi</a:t>
            </a:r>
            <a:r>
              <a:rPr lang="en-US" sz="1200" baseline="30000" dirty="0"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Bi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+6H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→2Bi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+3H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O, 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vetive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dobëta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bazike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Bi</a:t>
            </a:r>
            <a:r>
              <a:rPr lang="en-US" sz="1200" baseline="30000" dirty="0"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reagoj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acid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çka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vjen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hidroliza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shtojmë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tretjen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Bi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HNO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nitratit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bizmuthit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hollojmë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precipiton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hidroksid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nitrati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bizmuthit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oksidnitrati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bizmuthit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Bi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+3NO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+2H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 ↔Bi(OH)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+2NO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Bi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+3NO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 ↔BiONO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+2NO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Duke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shtuar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sulfure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përmbajnë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Bi</a:t>
            </a:r>
            <a:r>
              <a:rPr lang="en-US" sz="1200" baseline="30000" dirty="0"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precipitat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kaftë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sulfurës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bizmuthit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Bi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3(s)</a:t>
            </a:r>
          </a:p>
          <a:p>
            <a:pPr algn="ctr"/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2Bi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+3S</a:t>
            </a:r>
            <a:r>
              <a:rPr lang="en-US" sz="1200" b="1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→Bi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3(s)</a:t>
            </a:r>
          </a:p>
          <a:p>
            <a:pPr algn="just"/>
            <a:endParaRPr lang="en-US" sz="12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10300" y="4345713"/>
            <a:ext cx="3048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u="sng" dirty="0" err="1"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1200" b="1" u="sng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u="sng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200" b="1" u="sng" dirty="0">
                <a:latin typeface="Times New Roman" pitchFamily="18" charset="0"/>
                <a:cs typeface="Times New Roman" pitchFamily="18" charset="0"/>
              </a:rPr>
              <a:t> +5</a:t>
            </a: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Bi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Bi(OH)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shëndrrohen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shkallë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+5 ,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njëra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metod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bazohet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shkrirjen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Bi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prani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ndonjë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mjeti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psh.Na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produkti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përfituar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quhet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Bizmuthat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përbërje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panjohur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sq-AL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2400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ELEMENTET E GRUPIT 14 (IVB)</a:t>
            </a:r>
          </a:p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GRUPI I KARBONIT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grup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bëjnë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pjesë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Karboni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(C) 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silici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(Si)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Gjermaniumi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Ge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Kallaji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shtanja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) (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Plumbi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sikurse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gr 15 ,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anetaret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gr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14</a:t>
            </a:r>
          </a:p>
          <a:p>
            <a:pPr algn="just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kalimin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mënyrë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dukshme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acidike</a:t>
            </a:r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kah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bazike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kuadër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poshtë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267200" y="121227"/>
            <a:ext cx="4724400" cy="20885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Karboni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anëtari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subs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telementare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jometal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anëtarët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tjerë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semimetale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jo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aq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shprehura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anëtarët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fundit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metale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bazike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Si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rëndësi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jashtëzakonshme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mesin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hyjnë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përbërjen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materieve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gjalla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përbëjnë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pjesën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korës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tokës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2307231"/>
            <a:ext cx="899160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C  1s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2s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2p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Si  1s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2s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2p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3s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3p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Ge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1s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2s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2p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3s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3p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3d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4s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4p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1s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2s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2p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3s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3p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3d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4s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4p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4d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5s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5p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1s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2s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2p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3s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3p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3d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4s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4p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4d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4f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5s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5p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5d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6s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6p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Konfiguarcioni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përbashkët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ns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np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elektrone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paçiftëzuara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     ns                                   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np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fontAlgn="t"/>
            <a:r>
              <a:rPr lang="en-US" sz="1200" b="1" dirty="0" smtClean="0"/>
              <a:t>      </a:t>
            </a:r>
            <a:r>
              <a:rPr lang="sq-AL" sz="1200" b="1" dirty="0" smtClean="0"/>
              <a:t>↑↑</a:t>
            </a:r>
            <a:r>
              <a:rPr lang="en-US" sz="1200" b="1" dirty="0" smtClean="0"/>
              <a:t>                                   </a:t>
            </a:r>
            <a:r>
              <a:rPr lang="sq-AL" sz="1200" b="1" dirty="0" smtClean="0"/>
              <a:t>↑↑</a:t>
            </a:r>
            <a:endParaRPr lang="en-US" sz="1200" dirty="0"/>
          </a:p>
          <a:p>
            <a:pPr fontAlgn="t"/>
            <a:r>
              <a:rPr lang="en-US" sz="1200" b="1" dirty="0"/>
              <a:t>   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fontAlgn="t"/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Megjithatë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duke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sjellur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energji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bëhet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shçiftëzimi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tekzimi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fontAlgn="t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s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njëri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ata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kaloj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orbitalen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p me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përfiohen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     ns                                    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np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fontAlgn="t"/>
            <a:r>
              <a:rPr lang="en-US" sz="1200" b="1" dirty="0" smtClean="0"/>
              <a:t>       </a:t>
            </a:r>
            <a:r>
              <a:rPr lang="sq-AL" sz="1200" b="1" dirty="0" smtClean="0"/>
              <a:t>↑</a:t>
            </a:r>
            <a:r>
              <a:rPr lang="en-US" sz="1200" b="1" dirty="0" smtClean="0"/>
              <a:t>                                     </a:t>
            </a:r>
            <a:r>
              <a:rPr lang="sq-AL" sz="1200" b="1" dirty="0" smtClean="0"/>
              <a:t>↑</a:t>
            </a:r>
            <a:r>
              <a:rPr lang="en-US" sz="1200" b="1" dirty="0"/>
              <a:t> </a:t>
            </a:r>
            <a:r>
              <a:rPr lang="sq-AL" sz="1200" b="1" dirty="0" smtClean="0"/>
              <a:t>↑</a:t>
            </a:r>
            <a:r>
              <a:rPr lang="sq-AL" sz="1200" b="1" dirty="0"/>
              <a:t>↑</a:t>
            </a:r>
            <a:endParaRPr lang="en-US" sz="1200" dirty="0"/>
          </a:p>
          <a:p>
            <a:pPr fontAlgn="t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elektrone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paçiftëzuara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orbitale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hibride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drejtuara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kah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këndet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tetraedrit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konfiguracionit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elektronik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asnjë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element i gr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formojë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molekulë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dyatomike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8200" y="2359696"/>
            <a:ext cx="1484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grupit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159327" y="5791639"/>
            <a:ext cx="3345873" cy="9906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rmAutofit fontScale="92500" lnSpcReduction="10000"/>
          </a:bodyPr>
          <a:lstStyle/>
          <a:p>
            <a:pPr marL="0" indent="0" algn="just">
              <a:buNone/>
            </a:pP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atome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karbonit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bashkohen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ϭ</a:t>
            </a:r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secilit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ngel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elektron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paçiftëzuar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orientimit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hapësinor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rast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hibridit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formoj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lidhjen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ndërsjelltë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29200" y="2240973"/>
            <a:ext cx="3810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Atomet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shqyrtohen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mundësit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formimit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molekulës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dyatomike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vëllimit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atomit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zvoglohet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mundësia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formimit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lidhjeve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shumfishe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0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Atomet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karbonit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elementare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lidhen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atome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karbonit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lidhja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kovalente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pozita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reciproke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kushtëzohet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orientimi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hibrideve</a:t>
            </a:r>
            <a:r>
              <a:rPr lang="en-US" sz="1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sp</a:t>
            </a:r>
            <a:r>
              <a:rPr lang="en-US" sz="10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0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kenë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 ,</a:t>
            </a:r>
            <a:r>
              <a:rPr lang="en-US" sz="1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Ge</a:t>
            </a:r>
            <a:r>
              <a:rPr lang="en-US" sz="1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1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poshtë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bie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karakteri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jometalik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karakteri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metalik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lidhja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Sn-Sn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lidhja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C-C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endParaRPr lang="en-US" sz="10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lidhjeve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kovalente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atomet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 ,temp e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karbonit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bie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poshtë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sq-AL" sz="10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160781" y="4267200"/>
            <a:ext cx="1868419" cy="15486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RIKON\Desktop\hybrid1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04800"/>
            <a:ext cx="3744310" cy="19050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2" descr="C:\Users\RIKON\Desktop\cms51929sm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76200"/>
            <a:ext cx="3276600" cy="172172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Rectangle 1"/>
          <p:cNvSpPr/>
          <p:nvPr/>
        </p:nvSpPr>
        <p:spPr>
          <a:xfrm>
            <a:off x="173736" y="2206752"/>
            <a:ext cx="87907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substancave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elementare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14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337320"/>
              </p:ext>
            </p:extLst>
          </p:nvPr>
        </p:nvGraphicFramePr>
        <p:xfrm>
          <a:off x="141728" y="2569988"/>
          <a:ext cx="4953004" cy="2771335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707572"/>
                <a:gridCol w="707572"/>
                <a:gridCol w="707572"/>
                <a:gridCol w="707572"/>
                <a:gridCol w="707572"/>
                <a:gridCol w="707572"/>
                <a:gridCol w="707572"/>
              </a:tblGrid>
              <a:tr h="717837">
                <a:tc>
                  <a:txBody>
                    <a:bodyPr/>
                    <a:lstStyle/>
                    <a:p>
                      <a:r>
                        <a:rPr lang="en-US" sz="1200" b="0" dirty="0" err="1" smtClean="0">
                          <a:latin typeface="Georgia" pitchFamily="18" charset="0"/>
                        </a:rPr>
                        <a:t>Simboli</a:t>
                      </a:r>
                      <a:r>
                        <a:rPr lang="en-US" sz="1200" b="0" dirty="0" smtClean="0">
                          <a:latin typeface="Georgia" pitchFamily="18" charset="0"/>
                        </a:rPr>
                        <a:t> </a:t>
                      </a:r>
                      <a:r>
                        <a:rPr lang="en-US" sz="1200" b="0" dirty="0" err="1" smtClean="0">
                          <a:latin typeface="Georgia" pitchFamily="18" charset="0"/>
                        </a:rPr>
                        <a:t>i</a:t>
                      </a:r>
                      <a:r>
                        <a:rPr lang="en-US" sz="1200" b="0" dirty="0" smtClean="0">
                          <a:latin typeface="Georgia" pitchFamily="18" charset="0"/>
                        </a:rPr>
                        <a:t> </a:t>
                      </a:r>
                      <a:r>
                        <a:rPr lang="en-US" sz="1200" b="0" dirty="0" err="1" smtClean="0">
                          <a:latin typeface="Georgia" pitchFamily="18" charset="0"/>
                        </a:rPr>
                        <a:t>elementit</a:t>
                      </a:r>
                      <a:endParaRPr lang="sq-AL" sz="1200" b="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err="1" smtClean="0">
                          <a:latin typeface="Georgia" pitchFamily="18" charset="0"/>
                        </a:rPr>
                        <a:t>Nr.rendor</a:t>
                      </a:r>
                      <a:endParaRPr lang="sq-AL" sz="1200" b="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err="1" smtClean="0">
                          <a:latin typeface="Georgia" pitchFamily="18" charset="0"/>
                        </a:rPr>
                        <a:t>Radi</a:t>
                      </a:r>
                      <a:r>
                        <a:rPr lang="en-US" sz="1200" b="0" baseline="0" dirty="0" smtClean="0">
                          <a:latin typeface="Georgia" pitchFamily="18" charset="0"/>
                        </a:rPr>
                        <a:t> </a:t>
                      </a:r>
                      <a:r>
                        <a:rPr lang="en-US" sz="1200" b="0" baseline="0" dirty="0" err="1" smtClean="0">
                          <a:latin typeface="Georgia" pitchFamily="18" charset="0"/>
                        </a:rPr>
                        <a:t>kov</a:t>
                      </a:r>
                      <a:endParaRPr lang="en-US" sz="1200" b="0" baseline="0" dirty="0" smtClean="0">
                        <a:latin typeface="Georgia" pitchFamily="18" charset="0"/>
                      </a:endParaRPr>
                    </a:p>
                    <a:p>
                      <a:r>
                        <a:rPr lang="en-US" sz="1200" b="0" baseline="0" dirty="0" smtClean="0">
                          <a:latin typeface="Georgia" pitchFamily="18" charset="0"/>
                        </a:rPr>
                        <a:t>nm</a:t>
                      </a:r>
                      <a:endParaRPr lang="sq-AL" sz="1200" b="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err="1" smtClean="0">
                          <a:latin typeface="Georgia" pitchFamily="18" charset="0"/>
                        </a:rPr>
                        <a:t>Rad</a:t>
                      </a:r>
                      <a:r>
                        <a:rPr lang="en-US" sz="1200" b="0" dirty="0" smtClean="0">
                          <a:latin typeface="Georgia" pitchFamily="18" charset="0"/>
                        </a:rPr>
                        <a:t> </a:t>
                      </a:r>
                      <a:r>
                        <a:rPr lang="en-US" sz="1200" b="0" dirty="0" err="1" smtClean="0">
                          <a:latin typeface="Georgia" pitchFamily="18" charset="0"/>
                        </a:rPr>
                        <a:t>jon</a:t>
                      </a:r>
                      <a:r>
                        <a:rPr lang="en-US" sz="1200" b="0" baseline="0" dirty="0" smtClean="0">
                          <a:latin typeface="Georgia" pitchFamily="18" charset="0"/>
                        </a:rPr>
                        <a:t> X</a:t>
                      </a:r>
                      <a:r>
                        <a:rPr lang="en-US" sz="1200" b="0" baseline="30000" dirty="0" smtClean="0">
                          <a:latin typeface="Georgia" pitchFamily="18" charset="0"/>
                        </a:rPr>
                        <a:t>2+</a:t>
                      </a:r>
                      <a:r>
                        <a:rPr lang="en-US" sz="1200" b="0" baseline="0" dirty="0" smtClean="0">
                          <a:latin typeface="Georgia" pitchFamily="18" charset="0"/>
                        </a:rPr>
                        <a:t> nm</a:t>
                      </a:r>
                      <a:endParaRPr lang="sq-AL" sz="1200" b="0" baseline="300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Georgia" pitchFamily="18" charset="0"/>
                        </a:rPr>
                        <a:t>E </a:t>
                      </a:r>
                      <a:r>
                        <a:rPr lang="en-US" sz="1200" b="0" dirty="0" err="1" smtClean="0">
                          <a:latin typeface="Georgia" pitchFamily="18" charset="0"/>
                        </a:rPr>
                        <a:t>lidhjes</a:t>
                      </a:r>
                      <a:endParaRPr lang="en-US" sz="1200" b="0" dirty="0" smtClean="0">
                        <a:latin typeface="Georgia" pitchFamily="18" charset="0"/>
                      </a:endParaRPr>
                    </a:p>
                    <a:p>
                      <a:r>
                        <a:rPr lang="en-US" sz="1200" b="0" dirty="0" smtClean="0">
                          <a:latin typeface="Georgia" pitchFamily="18" charset="0"/>
                        </a:rPr>
                        <a:t>X-X ,kJ/mol</a:t>
                      </a:r>
                      <a:endParaRPr lang="sq-AL" sz="1200" b="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Georgia" pitchFamily="18" charset="0"/>
                        </a:rPr>
                        <a:t>Temp e </a:t>
                      </a:r>
                      <a:r>
                        <a:rPr lang="en-US" sz="1200" b="0" dirty="0" err="1" smtClean="0">
                          <a:latin typeface="Georgia" pitchFamily="18" charset="0"/>
                        </a:rPr>
                        <a:t>shkrirjes</a:t>
                      </a:r>
                      <a:endParaRPr lang="en-US" sz="1200" b="0" dirty="0" smtClean="0">
                        <a:latin typeface="Georgia" pitchFamily="18" charset="0"/>
                      </a:endParaRPr>
                    </a:p>
                    <a:p>
                      <a:r>
                        <a:rPr lang="en-US" sz="1200" b="0" dirty="0" smtClean="0">
                          <a:latin typeface="Georgia" pitchFamily="18" charset="0"/>
                        </a:rPr>
                        <a:t>C</a:t>
                      </a:r>
                      <a:endParaRPr lang="sq-AL" sz="1200" b="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Georgia" pitchFamily="18" charset="0"/>
                        </a:rPr>
                        <a:t>Temp e </a:t>
                      </a:r>
                      <a:r>
                        <a:rPr lang="en-US" sz="1200" b="0" dirty="0" err="1" smtClean="0">
                          <a:latin typeface="Georgia" pitchFamily="18" charset="0"/>
                        </a:rPr>
                        <a:t>vlimit</a:t>
                      </a:r>
                      <a:endParaRPr lang="en-US" sz="1200" b="0" dirty="0" smtClean="0">
                        <a:latin typeface="Georgia" pitchFamily="18" charset="0"/>
                      </a:endParaRPr>
                    </a:p>
                    <a:p>
                      <a:r>
                        <a:rPr lang="en-US" sz="1200" b="0" dirty="0" smtClean="0">
                          <a:latin typeface="Georgia" pitchFamily="18" charset="0"/>
                        </a:rPr>
                        <a:t>C</a:t>
                      </a:r>
                      <a:endParaRPr lang="sq-AL" sz="1200" b="0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353099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C</a:t>
                      </a:r>
                      <a:endParaRPr lang="sq-AL" sz="1200" b="0" dirty="0">
                        <a:solidFill>
                          <a:srgbClr val="C0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Georgia" pitchFamily="18" charset="0"/>
                        </a:rPr>
                        <a:t>6</a:t>
                      </a:r>
                      <a:endParaRPr lang="sq-AL" sz="1200" b="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Georgia" pitchFamily="18" charset="0"/>
                        </a:rPr>
                        <a:t>0.77</a:t>
                      </a:r>
                      <a:endParaRPr lang="sq-AL" sz="1200" b="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Georgia" pitchFamily="18" charset="0"/>
                        </a:rPr>
                        <a:t>-</a:t>
                      </a:r>
                      <a:endParaRPr lang="sq-AL" sz="1200" b="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Georgia" pitchFamily="18" charset="0"/>
                        </a:rPr>
                        <a:t>334</a:t>
                      </a:r>
                      <a:endParaRPr lang="sq-AL" sz="1200" b="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Georgia" pitchFamily="18" charset="0"/>
                        </a:rPr>
                        <a:t>3550</a:t>
                      </a:r>
                      <a:endParaRPr lang="sq-AL" sz="1200" b="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Georgia" pitchFamily="18" charset="0"/>
                        </a:rPr>
                        <a:t>4827</a:t>
                      </a:r>
                      <a:endParaRPr lang="sq-AL" sz="1200" b="0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353099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Si</a:t>
                      </a:r>
                      <a:endParaRPr lang="sq-AL" sz="1200" b="0" dirty="0">
                        <a:solidFill>
                          <a:srgbClr val="C0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Georgia" pitchFamily="18" charset="0"/>
                        </a:rPr>
                        <a:t>14</a:t>
                      </a:r>
                      <a:endParaRPr lang="sq-AL" sz="1200" b="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Georgia" pitchFamily="18" charset="0"/>
                        </a:rPr>
                        <a:t>0.117</a:t>
                      </a:r>
                      <a:endParaRPr lang="sq-AL" sz="1200" b="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Georgia" pitchFamily="18" charset="0"/>
                        </a:rPr>
                        <a:t>-</a:t>
                      </a:r>
                      <a:endParaRPr lang="sq-AL" sz="1200" b="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Georgia" pitchFamily="18" charset="0"/>
                        </a:rPr>
                        <a:t>226</a:t>
                      </a:r>
                      <a:endParaRPr lang="sq-AL" sz="1200" b="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Georgia" pitchFamily="18" charset="0"/>
                        </a:rPr>
                        <a:t>1410</a:t>
                      </a:r>
                      <a:endParaRPr lang="sq-AL" sz="1200" b="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Georgia" pitchFamily="18" charset="0"/>
                        </a:rPr>
                        <a:t>2355</a:t>
                      </a:r>
                      <a:endParaRPr lang="sq-AL" sz="1200" b="0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353099">
                <a:tc>
                  <a:txBody>
                    <a:bodyPr/>
                    <a:lstStyle/>
                    <a:p>
                      <a:r>
                        <a:rPr lang="en-US" sz="1200" b="0" dirty="0" err="1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Ge</a:t>
                      </a:r>
                      <a:endParaRPr lang="sq-AL" sz="1200" b="0" dirty="0">
                        <a:solidFill>
                          <a:srgbClr val="C0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Georgia" pitchFamily="18" charset="0"/>
                        </a:rPr>
                        <a:t>32</a:t>
                      </a:r>
                      <a:endParaRPr lang="sq-AL" sz="1200" b="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Georgia" pitchFamily="18" charset="0"/>
                        </a:rPr>
                        <a:t>0.122</a:t>
                      </a:r>
                      <a:endParaRPr lang="sq-AL" sz="1200" b="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Georgia" pitchFamily="18" charset="0"/>
                        </a:rPr>
                        <a:t>0.090</a:t>
                      </a:r>
                      <a:endParaRPr lang="sq-AL" sz="1200" b="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Georgia" pitchFamily="18" charset="0"/>
                        </a:rPr>
                        <a:t>163</a:t>
                      </a:r>
                      <a:endParaRPr lang="sq-AL" sz="1200" b="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Georgia" pitchFamily="18" charset="0"/>
                        </a:rPr>
                        <a:t>937</a:t>
                      </a:r>
                      <a:endParaRPr lang="sq-AL" sz="1200" b="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Georgia" pitchFamily="18" charset="0"/>
                        </a:rPr>
                        <a:t>2830</a:t>
                      </a:r>
                      <a:endParaRPr lang="sq-AL" sz="1200" b="0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353099">
                <a:tc>
                  <a:txBody>
                    <a:bodyPr/>
                    <a:lstStyle/>
                    <a:p>
                      <a:r>
                        <a:rPr lang="en-US" sz="1200" b="0" dirty="0" err="1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Sn</a:t>
                      </a:r>
                      <a:endParaRPr lang="sq-AL" sz="1200" b="0" dirty="0">
                        <a:solidFill>
                          <a:srgbClr val="C0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Georgia" pitchFamily="18" charset="0"/>
                        </a:rPr>
                        <a:t>50</a:t>
                      </a:r>
                      <a:endParaRPr lang="sq-AL" sz="1200" b="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Georgia" pitchFamily="18" charset="0"/>
                        </a:rPr>
                        <a:t>0.140</a:t>
                      </a:r>
                      <a:endParaRPr lang="sq-AL" sz="1200" b="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Georgia" pitchFamily="18" charset="0"/>
                        </a:rPr>
                        <a:t>0.093</a:t>
                      </a:r>
                      <a:endParaRPr lang="sq-AL" sz="1200" b="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Georgia" pitchFamily="18" charset="0"/>
                        </a:rPr>
                        <a:t>195</a:t>
                      </a:r>
                      <a:endParaRPr lang="sq-AL" sz="1200" b="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Georgia" pitchFamily="18" charset="0"/>
                        </a:rPr>
                        <a:t>232</a:t>
                      </a:r>
                      <a:endParaRPr lang="sq-AL" sz="1200" b="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Georgia" pitchFamily="18" charset="0"/>
                        </a:rPr>
                        <a:t>2270</a:t>
                      </a:r>
                      <a:endParaRPr lang="sq-AL" sz="1200" b="0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353099">
                <a:tc>
                  <a:txBody>
                    <a:bodyPr/>
                    <a:lstStyle/>
                    <a:p>
                      <a:r>
                        <a:rPr lang="en-US" sz="1200" b="0" dirty="0" err="1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Pb</a:t>
                      </a:r>
                      <a:endParaRPr lang="sq-AL" sz="1200" b="0" dirty="0">
                        <a:solidFill>
                          <a:srgbClr val="C0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Georgia" pitchFamily="18" charset="0"/>
                        </a:rPr>
                        <a:t>82</a:t>
                      </a:r>
                      <a:endParaRPr lang="sq-AL" sz="1200" b="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Georgia" pitchFamily="18" charset="0"/>
                        </a:rPr>
                        <a:t>0.154</a:t>
                      </a:r>
                      <a:endParaRPr lang="sq-AL" sz="1200" b="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Georgia" pitchFamily="18" charset="0"/>
                        </a:rPr>
                        <a:t>0.132</a:t>
                      </a:r>
                      <a:endParaRPr lang="sq-AL" sz="1200" b="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Georgia" pitchFamily="18" charset="0"/>
                        </a:rPr>
                        <a:t>100</a:t>
                      </a:r>
                      <a:endParaRPr lang="sq-AL" sz="1200" b="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Georgia" pitchFamily="18" charset="0"/>
                        </a:rPr>
                        <a:t>328</a:t>
                      </a:r>
                      <a:endParaRPr lang="sq-AL" sz="1200" b="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Georgia" pitchFamily="18" charset="0"/>
                        </a:rPr>
                        <a:t>1740</a:t>
                      </a:r>
                      <a:endParaRPr lang="sq-AL" sz="1200" b="0" dirty="0">
                        <a:latin typeface="Georgia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5105400" y="2597420"/>
            <a:ext cx="327660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dhëna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vlejnë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renditjen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tetraedrike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C ,Si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Ge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rrjet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tillë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kristalorë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alotropi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karbonit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Diamanti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quhet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diamanti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/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Kallaji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plumbi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Atmomi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i C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alotropin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Grafiti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lidhja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C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ështe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hibridizim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sp</a:t>
            </a:r>
            <a:r>
              <a:rPr lang="en-US" sz="11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dmth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atomet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C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lidhura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njëfishe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dyfishe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rrafsh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kënd120 º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endParaRPr lang="sq-AL" sz="1100" b="1" dirty="0" smtClean="0"/>
          </a:p>
          <a:p>
            <a:endParaRPr lang="sq-AL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Strukturat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kristalore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subs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elementare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gr 14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1779462"/>
              </p:ext>
            </p:extLst>
          </p:nvPr>
        </p:nvGraphicFramePr>
        <p:xfrm>
          <a:off x="1" y="276999"/>
          <a:ext cx="9143999" cy="152400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  <a:reflection blurRad="6350" stA="50000" endA="300" endPos="90000" dist="50800" dir="5400000" sy="-100000" algn="bl" rotWithShape="0"/>
                </a:effectLst>
                <a:tableStyleId>{5C22544A-7EE6-4342-B048-85BDC9FD1C3A}</a:tableStyleId>
              </a:tblPr>
              <a:tblGrid>
                <a:gridCol w="2286000"/>
                <a:gridCol w="1428750"/>
                <a:gridCol w="1238249"/>
                <a:gridCol w="1333500"/>
                <a:gridCol w="1485900"/>
                <a:gridCol w="1371600"/>
              </a:tblGrid>
              <a:tr h="381000">
                <a:tc>
                  <a:txBody>
                    <a:bodyPr/>
                    <a:lstStyle/>
                    <a:p>
                      <a:r>
                        <a:rPr lang="en-US" sz="1100" dirty="0" err="1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struktura</a:t>
                      </a:r>
                      <a:endParaRPr lang="sq-AL" sz="110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C</a:t>
                      </a:r>
                      <a:endParaRPr lang="sq-AL" sz="110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Si</a:t>
                      </a:r>
                      <a:endParaRPr lang="sq-AL" sz="110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Ge</a:t>
                      </a:r>
                      <a:endParaRPr lang="sq-AL" sz="110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Sn</a:t>
                      </a:r>
                      <a:endParaRPr lang="sq-AL" sz="110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Pb</a:t>
                      </a:r>
                      <a:endParaRPr lang="sq-AL" sz="110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sz="1100" dirty="0" err="1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Rrjeti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 </a:t>
                      </a:r>
                      <a:r>
                        <a:rPr lang="en-US" sz="1100" dirty="0" err="1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i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 </a:t>
                      </a:r>
                      <a:r>
                        <a:rPr lang="en-US" sz="1100" dirty="0" err="1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diamantit</a:t>
                      </a:r>
                      <a:endParaRPr lang="sq-AL" sz="110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+</a:t>
                      </a:r>
                      <a:endParaRPr lang="sq-AL" sz="110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+</a:t>
                      </a:r>
                      <a:endParaRPr lang="sq-AL" sz="110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+</a:t>
                      </a:r>
                      <a:endParaRPr lang="sq-AL" sz="110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+</a:t>
                      </a:r>
                      <a:endParaRPr lang="sq-AL" sz="110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q-AL" sz="110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sz="1100" dirty="0" err="1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Rrjeti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 </a:t>
                      </a:r>
                      <a:r>
                        <a:rPr lang="en-US" sz="1100" dirty="0" err="1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i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 </a:t>
                      </a:r>
                      <a:r>
                        <a:rPr lang="en-US" sz="1100" dirty="0" err="1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ngrafitit</a:t>
                      </a:r>
                      <a:endParaRPr lang="sq-AL" sz="110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+</a:t>
                      </a:r>
                      <a:endParaRPr lang="sq-AL" sz="110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sq-AL" sz="110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q-AL" sz="110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q-AL" sz="110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q-AL" sz="110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sz="1100" dirty="0" err="1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Rrjeti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 </a:t>
                      </a:r>
                      <a:r>
                        <a:rPr lang="en-US" sz="1100" baseline="0" dirty="0" err="1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metalik</a:t>
                      </a:r>
                      <a:endParaRPr lang="sq-AL" sz="110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q-AL" sz="110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q-AL" sz="110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q-AL" sz="110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+</a:t>
                      </a:r>
                      <a:endParaRPr lang="sq-AL" sz="110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+</a:t>
                      </a:r>
                      <a:endParaRPr lang="sq-AL" sz="110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38100" y="1828800"/>
            <a:ext cx="9067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modifikime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alotropike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tjerët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paraqiten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modifikim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2252853"/>
              </p:ext>
            </p:extLst>
          </p:nvPr>
        </p:nvGraphicFramePr>
        <p:xfrm>
          <a:off x="34636" y="2094115"/>
          <a:ext cx="9144000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  <a:gridCol w="1143000"/>
                <a:gridCol w="1143000"/>
                <a:gridCol w="1143000"/>
                <a:gridCol w="1143000"/>
                <a:gridCol w="1143000"/>
                <a:gridCol w="1030942"/>
                <a:gridCol w="1255058"/>
              </a:tblGrid>
              <a:tr h="208323">
                <a:tc>
                  <a:txBody>
                    <a:bodyPr/>
                    <a:lstStyle/>
                    <a:p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Simboli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 </a:t>
                      </a:r>
                      <a:endParaRPr lang="sq-AL" sz="1200" b="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Energjia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 e </a:t>
                      </a:r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jonizimit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 /</a:t>
                      </a:r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eV</a:t>
                      </a:r>
                      <a:endParaRPr lang="sq-AL" sz="1200" b="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q-A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q-A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q-A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q-A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defTabSz="640080">
                        <a:lnSpc>
                          <a:spcPct val="100000"/>
                        </a:lnSpc>
                      </a:pPr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Koef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 </a:t>
                      </a:r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elektronegativitetit</a:t>
                      </a:r>
                      <a:endParaRPr lang="sq-AL" sz="1200" b="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defTabSz="640080">
                        <a:lnSpc>
                          <a:spcPct val="100000"/>
                        </a:lnSpc>
                      </a:pPr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Potenciali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 </a:t>
                      </a:r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redoks</a:t>
                      </a:r>
                      <a:endParaRPr lang="en-US" sz="1200" b="0" dirty="0" smtClean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  <a:p>
                      <a:pPr defTabSz="640080">
                        <a:lnSpc>
                          <a:spcPct val="100000"/>
                        </a:lnSpc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E/V</a:t>
                      </a:r>
                      <a:endParaRPr lang="sq-AL" sz="1200" b="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</a:tr>
              <a:tr h="286577">
                <a:tc>
                  <a:txBody>
                    <a:bodyPr/>
                    <a:lstStyle/>
                    <a:p>
                      <a:pPr defTabSz="640080">
                        <a:lnSpc>
                          <a:spcPct val="100000"/>
                        </a:lnSpc>
                      </a:pPr>
                      <a:endParaRPr lang="sq-AL" sz="1200" b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640080">
                        <a:lnSpc>
                          <a:spcPct val="100000"/>
                        </a:lnSpc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I</a:t>
                      </a:r>
                      <a:endParaRPr lang="sq-AL" sz="1200" b="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640080">
                        <a:lnSpc>
                          <a:spcPct val="100000"/>
                        </a:lnSpc>
                      </a:pPr>
                      <a:r>
                        <a:rPr lang="en-US" sz="1200" b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II</a:t>
                      </a:r>
                      <a:endParaRPr lang="sq-AL" sz="12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640080">
                        <a:lnSpc>
                          <a:spcPct val="100000"/>
                        </a:lnSpc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III</a:t>
                      </a:r>
                      <a:endParaRPr lang="sq-AL" sz="1200" b="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640080">
                        <a:lnSpc>
                          <a:spcPct val="100000"/>
                        </a:lnSpc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IV</a:t>
                      </a:r>
                      <a:endParaRPr lang="sq-AL" sz="1200" b="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640080">
                        <a:lnSpc>
                          <a:spcPct val="100000"/>
                        </a:lnSpc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V</a:t>
                      </a:r>
                      <a:endParaRPr lang="sq-AL" sz="1200" b="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q-A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q-AL"/>
                    </a:p>
                  </a:txBody>
                  <a:tcPr/>
                </a:tc>
              </a:tr>
              <a:tr h="358220">
                <a:tc>
                  <a:txBody>
                    <a:bodyPr/>
                    <a:lstStyle/>
                    <a:p>
                      <a:pPr defTabSz="640080">
                        <a:lnSpc>
                          <a:spcPct val="100000"/>
                        </a:lnSpc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C</a:t>
                      </a:r>
                      <a:endParaRPr lang="sq-AL" sz="1200" b="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640080">
                        <a:lnSpc>
                          <a:spcPct val="100000"/>
                        </a:lnSpc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11.26</a:t>
                      </a:r>
                      <a:endParaRPr lang="sq-AL" sz="1200" b="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640080">
                        <a:lnSpc>
                          <a:spcPct val="100000"/>
                        </a:lnSpc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24.4</a:t>
                      </a:r>
                      <a:endParaRPr lang="sq-AL" sz="1200" b="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640080">
                        <a:lnSpc>
                          <a:spcPct val="100000"/>
                        </a:lnSpc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47.9</a:t>
                      </a:r>
                      <a:endParaRPr lang="sq-AL" sz="1200" b="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640080">
                        <a:lnSpc>
                          <a:spcPct val="100000"/>
                        </a:lnSpc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64.5</a:t>
                      </a:r>
                      <a:endParaRPr lang="sq-AL" sz="1200" b="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640080">
                        <a:lnSpc>
                          <a:spcPct val="100000"/>
                        </a:lnSpc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392</a:t>
                      </a:r>
                      <a:endParaRPr lang="sq-AL" sz="1200" b="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640080">
                        <a:lnSpc>
                          <a:spcPct val="100000"/>
                        </a:lnSpc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2.5</a:t>
                      </a:r>
                      <a:endParaRPr lang="sq-AL" sz="1200" b="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640080">
                        <a:lnSpc>
                          <a:spcPct val="100000"/>
                        </a:lnSpc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CO</a:t>
                      </a:r>
                      <a:r>
                        <a:rPr lang="en-US" sz="1200" b="0" baseline="-2500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2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/C</a:t>
                      </a:r>
                    </a:p>
                    <a:p>
                      <a:pPr defTabSz="640080">
                        <a:lnSpc>
                          <a:spcPct val="100000"/>
                        </a:lnSpc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+0.2</a:t>
                      </a:r>
                      <a:endParaRPr lang="sq-AL" sz="1200" b="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</a:tr>
              <a:tr h="358220">
                <a:tc>
                  <a:txBody>
                    <a:bodyPr/>
                    <a:lstStyle/>
                    <a:p>
                      <a:pPr defTabSz="640080">
                        <a:lnSpc>
                          <a:spcPct val="100000"/>
                        </a:lnSpc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Si</a:t>
                      </a:r>
                      <a:endParaRPr lang="sq-AL" sz="1200" b="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640080">
                        <a:lnSpc>
                          <a:spcPct val="100000"/>
                        </a:lnSpc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8.15</a:t>
                      </a:r>
                      <a:endParaRPr lang="sq-AL" sz="1200" b="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640080">
                        <a:lnSpc>
                          <a:spcPct val="100000"/>
                        </a:lnSpc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16.3</a:t>
                      </a:r>
                      <a:endParaRPr lang="sq-AL" sz="1200" b="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640080">
                        <a:lnSpc>
                          <a:spcPct val="100000"/>
                        </a:lnSpc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33.5</a:t>
                      </a:r>
                      <a:endParaRPr lang="sq-AL" sz="1200" b="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640080">
                        <a:lnSpc>
                          <a:spcPct val="100000"/>
                        </a:lnSpc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45.1</a:t>
                      </a:r>
                      <a:endParaRPr lang="sq-AL" sz="1200" b="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640080">
                        <a:lnSpc>
                          <a:spcPct val="100000"/>
                        </a:lnSpc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166.8</a:t>
                      </a:r>
                      <a:endParaRPr lang="sq-AL" sz="1200" b="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640080">
                        <a:lnSpc>
                          <a:spcPct val="100000"/>
                        </a:lnSpc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1.8</a:t>
                      </a:r>
                      <a:endParaRPr lang="sq-AL" sz="1200" b="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640080">
                        <a:lnSpc>
                          <a:spcPct val="100000"/>
                        </a:lnSpc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SiO</a:t>
                      </a:r>
                      <a:r>
                        <a:rPr lang="en-US" sz="1200" b="0" baseline="-2500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2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/Si</a:t>
                      </a:r>
                    </a:p>
                    <a:p>
                      <a:pPr defTabSz="640080">
                        <a:lnSpc>
                          <a:spcPct val="100000"/>
                        </a:lnSpc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-0.86</a:t>
                      </a:r>
                      <a:endParaRPr lang="sq-AL" sz="1200" b="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</a:tr>
              <a:tr h="358220">
                <a:tc>
                  <a:txBody>
                    <a:bodyPr/>
                    <a:lstStyle/>
                    <a:p>
                      <a:pPr defTabSz="640080">
                        <a:lnSpc>
                          <a:spcPct val="100000"/>
                        </a:lnSpc>
                      </a:pPr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Ge</a:t>
                      </a:r>
                      <a:endParaRPr lang="sq-AL" sz="1200" b="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640080">
                        <a:lnSpc>
                          <a:spcPct val="100000"/>
                        </a:lnSpc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7.90</a:t>
                      </a:r>
                      <a:endParaRPr lang="sq-AL" sz="1200" b="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640080">
                        <a:lnSpc>
                          <a:spcPct val="100000"/>
                        </a:lnSpc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15.90</a:t>
                      </a:r>
                      <a:endParaRPr lang="sq-AL" sz="1200" b="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640080">
                        <a:lnSpc>
                          <a:spcPct val="100000"/>
                        </a:lnSpc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34.20</a:t>
                      </a:r>
                      <a:endParaRPr lang="sq-AL" sz="1200" b="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640080">
                        <a:lnSpc>
                          <a:spcPct val="100000"/>
                        </a:lnSpc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45.7</a:t>
                      </a:r>
                      <a:endParaRPr lang="sq-AL" sz="1200" b="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640080">
                        <a:lnSpc>
                          <a:spcPct val="100000"/>
                        </a:lnSpc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93.5</a:t>
                      </a:r>
                      <a:endParaRPr lang="sq-AL" sz="1200" b="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640080">
                        <a:lnSpc>
                          <a:spcPct val="100000"/>
                        </a:lnSpc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1.8</a:t>
                      </a:r>
                      <a:endParaRPr lang="sq-AL" sz="1200" b="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640080">
                        <a:lnSpc>
                          <a:spcPct val="100000"/>
                        </a:lnSpc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GeO</a:t>
                      </a:r>
                      <a:r>
                        <a:rPr lang="en-US" sz="1200" b="0" baseline="-2500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2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/</a:t>
                      </a:r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Ge</a:t>
                      </a:r>
                      <a:endParaRPr lang="en-US" sz="1200" b="0" dirty="0" smtClean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  <a:p>
                      <a:pPr defTabSz="640080">
                        <a:lnSpc>
                          <a:spcPct val="100000"/>
                        </a:lnSpc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-0.13</a:t>
                      </a:r>
                      <a:endParaRPr lang="sq-AL" sz="1200" b="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</a:tr>
              <a:tr h="358220">
                <a:tc>
                  <a:txBody>
                    <a:bodyPr/>
                    <a:lstStyle/>
                    <a:p>
                      <a:pPr defTabSz="640080">
                        <a:lnSpc>
                          <a:spcPct val="100000"/>
                        </a:lnSpc>
                      </a:pPr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Sn</a:t>
                      </a:r>
                      <a:endParaRPr lang="sq-AL" sz="1200" b="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640080">
                        <a:lnSpc>
                          <a:spcPct val="100000"/>
                        </a:lnSpc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7.35</a:t>
                      </a:r>
                      <a:endParaRPr lang="sq-AL" sz="1200" b="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640080">
                        <a:lnSpc>
                          <a:spcPct val="100000"/>
                        </a:lnSpc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14.6</a:t>
                      </a:r>
                      <a:endParaRPr lang="sq-AL" sz="1200" b="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640080">
                        <a:lnSpc>
                          <a:spcPct val="100000"/>
                        </a:lnSpc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30.5</a:t>
                      </a:r>
                      <a:endParaRPr lang="sq-AL" sz="1200" b="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640080">
                        <a:lnSpc>
                          <a:spcPct val="100000"/>
                        </a:lnSpc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40.7</a:t>
                      </a:r>
                      <a:endParaRPr lang="sq-AL" sz="1200" b="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640080">
                        <a:lnSpc>
                          <a:spcPct val="100000"/>
                        </a:lnSpc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72.3</a:t>
                      </a:r>
                      <a:endParaRPr lang="sq-AL" sz="1200" b="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640080">
                        <a:lnSpc>
                          <a:spcPct val="100000"/>
                        </a:lnSpc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1.8</a:t>
                      </a:r>
                      <a:endParaRPr lang="sq-AL" sz="1200" b="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640080">
                        <a:lnSpc>
                          <a:spcPct val="100000"/>
                        </a:lnSpc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Sn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2+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/</a:t>
                      </a:r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Sn</a:t>
                      </a:r>
                      <a:endParaRPr lang="en-US" sz="1200" b="0" dirty="0" smtClean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  <a:p>
                      <a:pPr defTabSz="640080">
                        <a:lnSpc>
                          <a:spcPct val="100000"/>
                        </a:lnSpc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-0.14</a:t>
                      </a:r>
                      <a:endParaRPr lang="sq-AL" sz="1200" b="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</a:tr>
              <a:tr h="358220">
                <a:tc>
                  <a:txBody>
                    <a:bodyPr/>
                    <a:lstStyle/>
                    <a:p>
                      <a:pPr defTabSz="640080">
                        <a:lnSpc>
                          <a:spcPct val="100000"/>
                        </a:lnSpc>
                      </a:pPr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Pb</a:t>
                      </a:r>
                      <a:endParaRPr lang="sq-AL" sz="1200" b="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640080">
                        <a:lnSpc>
                          <a:spcPct val="100000"/>
                        </a:lnSpc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7.45</a:t>
                      </a:r>
                      <a:endParaRPr lang="sq-AL" sz="1200" b="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640080">
                        <a:lnSpc>
                          <a:spcPct val="100000"/>
                        </a:lnSpc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15.00</a:t>
                      </a:r>
                      <a:endParaRPr lang="sq-AL" sz="1200" b="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640080">
                        <a:lnSpc>
                          <a:spcPct val="100000"/>
                        </a:lnSpc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31.9</a:t>
                      </a:r>
                      <a:endParaRPr lang="sq-AL" sz="1200" b="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640080">
                        <a:lnSpc>
                          <a:spcPct val="100000"/>
                        </a:lnSpc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42.3</a:t>
                      </a:r>
                      <a:endParaRPr lang="sq-AL" sz="1200" b="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640080">
                        <a:lnSpc>
                          <a:spcPct val="100000"/>
                        </a:lnSpc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68.8</a:t>
                      </a:r>
                      <a:endParaRPr lang="sq-AL" sz="1200" b="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640080">
                        <a:lnSpc>
                          <a:spcPct val="100000"/>
                        </a:lnSpc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1.8</a:t>
                      </a:r>
                      <a:endParaRPr lang="sq-AL" sz="1200" b="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640080">
                        <a:lnSpc>
                          <a:spcPct val="100000"/>
                        </a:lnSpc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Pb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2+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/</a:t>
                      </a:r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Pb</a:t>
                      </a:r>
                      <a:endParaRPr lang="en-US" sz="1200" b="0" dirty="0" smtClean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  <a:p>
                      <a:pPr defTabSz="640080">
                        <a:lnSpc>
                          <a:spcPct val="100000"/>
                        </a:lnSpc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-0.13</a:t>
                      </a:r>
                      <a:endParaRPr lang="sq-AL" sz="1200" b="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Rounded Rectangle 11"/>
          <p:cNvSpPr/>
          <p:nvPr/>
        </p:nvSpPr>
        <p:spPr>
          <a:xfrm>
            <a:off x="-74467" y="5055178"/>
            <a:ext cx="2817667" cy="180282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përjashtim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plumbit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përjashtim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përshkruhet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ashtuquajturit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kontraksion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lantanidve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shih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vonë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Interesantë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jo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zvoglimi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energjisë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kuadër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krahasuar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grupeve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817667" y="5055178"/>
            <a:ext cx="2668733" cy="180282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Elektronegativiteti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.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përgjithsisht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gjithë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anëtarët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koeficienti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</a:t>
            </a:r>
          </a:p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pranimi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elektronit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reaksion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karakteristik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këtyrë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kuptoj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gr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14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vështirë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ngarkes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negative ,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përveq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Si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560867" y="4826578"/>
            <a:ext cx="3583133" cy="203142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Vlerat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ulëta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potencialit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redoks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tregojnë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aktivitetin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kimik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subs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elementare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sidomos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 ,Si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Karboni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paku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reaktiv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lidhjeve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kah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aktiviteti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drejtim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 ,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aktiviteti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kimik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kimikisht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aktiv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aktivitet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vjen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shprehje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shtresës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mbrojtëse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sipërfaqen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sq-AL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1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0" y="152400"/>
            <a:ext cx="9144000" cy="6705600"/>
          </a:xfrm>
        </p:spPr>
        <p:txBody>
          <a:bodyPr/>
          <a:lstStyle/>
          <a:p>
            <a:pPr algn="just"/>
            <a:r>
              <a:rPr lang="en-US" sz="1200" b="1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Pasqyra</a:t>
            </a:r>
            <a:r>
              <a:rPr lang="en-US" sz="1200" b="1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e </a:t>
            </a:r>
            <a:r>
              <a:rPr lang="en-US" sz="1200" b="1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komponimeve</a:t>
            </a:r>
            <a:r>
              <a:rPr lang="en-US" sz="1200" b="1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b="1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të</a:t>
            </a:r>
            <a:r>
              <a:rPr lang="en-US" sz="1200" b="1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b="1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elemenetevetë</a:t>
            </a:r>
            <a:r>
              <a:rPr lang="en-US" sz="1200" b="1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b="1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grupit</a:t>
            </a:r>
            <a:r>
              <a:rPr lang="en-US" sz="1200" b="1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14</a:t>
            </a:r>
          </a:p>
          <a:p>
            <a:pPr algn="just"/>
            <a:r>
              <a:rPr lang="en-US" sz="1200" b="1" dirty="0" err="1" smtClean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Shkall</a:t>
            </a:r>
            <a:r>
              <a:rPr lang="en-US" sz="1200" b="1" dirty="0" smtClean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b="1" dirty="0" err="1" smtClean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maksimale</a:t>
            </a:r>
            <a:r>
              <a:rPr lang="en-US" sz="1200" b="1" dirty="0" smtClean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b="1" dirty="0" err="1" smtClean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të</a:t>
            </a:r>
            <a:r>
              <a:rPr lang="en-US" sz="1200" b="1" dirty="0" smtClean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b="1" dirty="0" err="1" smtClean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oksidimit</a:t>
            </a:r>
            <a:r>
              <a:rPr lang="en-US" sz="1200" b="1" dirty="0" smtClean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+4 </a:t>
            </a:r>
            <a:r>
              <a:rPr lang="en-US" sz="1200" b="1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dhe</a:t>
            </a:r>
            <a:r>
              <a:rPr lang="en-US" sz="1200" b="1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b="1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minimale</a:t>
            </a:r>
            <a:r>
              <a:rPr lang="en-US" sz="1200" b="1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b="1" dirty="0" smtClean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-</a:t>
            </a:r>
            <a:r>
              <a:rPr lang="en-US" sz="1200" b="1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4.</a:t>
            </a:r>
          </a:p>
          <a:p>
            <a:pPr algn="just"/>
            <a:r>
              <a:rPr lang="en-US" sz="1200" b="1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Komponime</a:t>
            </a:r>
            <a:r>
              <a:rPr lang="en-US" sz="1200" b="1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stabile </a:t>
            </a:r>
            <a:r>
              <a:rPr lang="en-US" sz="1200" b="1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presim</a:t>
            </a:r>
            <a:r>
              <a:rPr lang="en-US" sz="1200" b="1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b="1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te</a:t>
            </a:r>
            <a:r>
              <a:rPr lang="en-US" sz="1200" b="1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b="1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shkallët</a:t>
            </a:r>
            <a:r>
              <a:rPr lang="en-US" sz="1200" b="1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e </a:t>
            </a:r>
            <a:r>
              <a:rPr lang="en-US" sz="1200" b="1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oksidimit</a:t>
            </a:r>
            <a:r>
              <a:rPr lang="en-US" sz="1200" b="1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-4,-2,+2 </a:t>
            </a:r>
            <a:r>
              <a:rPr lang="en-US" sz="1200" b="1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dhe</a:t>
            </a:r>
            <a:r>
              <a:rPr lang="en-US" sz="1200" b="1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+4.</a:t>
            </a:r>
          </a:p>
          <a:p>
            <a:pPr marL="0" indent="0" algn="just">
              <a:buNone/>
            </a:pPr>
            <a:r>
              <a:rPr lang="en-US" sz="1200" b="1" u="sng" dirty="0" err="1" smtClean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Komponimet</a:t>
            </a:r>
            <a:r>
              <a:rPr lang="en-US" sz="1200" b="1" u="sng" dirty="0" smtClean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b="1" u="sng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me </a:t>
            </a:r>
            <a:r>
              <a:rPr lang="en-US" sz="1200" b="1" u="sng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shkall</a:t>
            </a:r>
            <a:r>
              <a:rPr lang="en-US" sz="1200" b="1" u="sng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negative </a:t>
            </a:r>
            <a:r>
              <a:rPr lang="en-US" sz="1200" b="1" u="sng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të</a:t>
            </a:r>
            <a:r>
              <a:rPr lang="en-US" sz="1200" b="1" u="sng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b="1" u="sng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oksidimit</a:t>
            </a:r>
            <a:endParaRPr lang="en-US" sz="1200" b="1" u="sng" dirty="0"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Times New Roman" pitchFamily="18" charset="0"/>
            </a:endParaRPr>
          </a:p>
          <a:p>
            <a:pPr marL="0" indent="0" algn="just">
              <a:buNone/>
            </a:pPr>
            <a:r>
              <a:rPr lang="en-US" sz="1200" b="1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Elementet</a:t>
            </a:r>
            <a:r>
              <a:rPr lang="en-US" sz="1200" b="1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e </a:t>
            </a:r>
            <a:r>
              <a:rPr lang="en-US" sz="1200" b="1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gr</a:t>
            </a:r>
            <a:r>
              <a:rPr lang="en-US" sz="1200" b="1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14 </a:t>
            </a:r>
            <a:r>
              <a:rPr lang="en-US" sz="12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mund</a:t>
            </a:r>
            <a:r>
              <a:rPr lang="en-US" sz="12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të</a:t>
            </a:r>
            <a:r>
              <a:rPr lang="en-US" sz="12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kenë</a:t>
            </a:r>
            <a:r>
              <a:rPr lang="en-US" sz="12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vetëm</a:t>
            </a:r>
            <a:r>
              <a:rPr lang="en-US" sz="12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me </a:t>
            </a:r>
            <a:r>
              <a:rPr lang="en-US" sz="12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elementet</a:t>
            </a:r>
            <a:r>
              <a:rPr lang="en-US" sz="12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me </a:t>
            </a:r>
            <a:r>
              <a:rPr lang="en-US" sz="12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elektronegativitet</a:t>
            </a:r>
            <a:r>
              <a:rPr lang="en-US" sz="12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shumë</a:t>
            </a:r>
            <a:r>
              <a:rPr lang="en-US" sz="12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të</a:t>
            </a:r>
            <a:r>
              <a:rPr lang="en-US" sz="12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vogël</a:t>
            </a:r>
            <a:r>
              <a:rPr lang="en-US" sz="1200" b="1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.</a:t>
            </a:r>
          </a:p>
          <a:p>
            <a:pPr algn="just"/>
            <a:endParaRPr lang="en-US" sz="2000" dirty="0" smtClean="0"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Times New Roman" pitchFamily="18" charset="0"/>
            </a:endParaRPr>
          </a:p>
          <a:p>
            <a:pPr algn="just"/>
            <a:endParaRPr lang="en-US" sz="2000" dirty="0" smtClean="0"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Times New Roman" pitchFamily="18" charset="0"/>
            </a:endParaRPr>
          </a:p>
          <a:p>
            <a:pPr algn="just"/>
            <a:endParaRPr lang="en-US" sz="2000" dirty="0" smtClean="0"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Times New Roman" pitchFamily="18" charset="0"/>
            </a:endParaRPr>
          </a:p>
          <a:p>
            <a:pPr algn="just"/>
            <a:endParaRPr lang="en-US" sz="2000" dirty="0" smtClean="0"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Times New Roman" pitchFamily="18" charset="0"/>
            </a:endParaRPr>
          </a:p>
          <a:p>
            <a:pPr algn="just"/>
            <a:endParaRPr lang="en-US" sz="2000" b="1" i="1" dirty="0" smtClean="0"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Times New Roman" pitchFamily="18" charset="0"/>
            </a:endParaRPr>
          </a:p>
          <a:p>
            <a:pPr algn="just"/>
            <a:r>
              <a:rPr lang="en-US" sz="1200" b="1" i="1" dirty="0" smtClean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Te </a:t>
            </a:r>
            <a:r>
              <a:rPr lang="en-US" sz="1200" b="1" i="1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karburet</a:t>
            </a:r>
            <a:r>
              <a:rPr lang="en-US" sz="1200" b="1" i="1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b="1" i="1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shkalla</a:t>
            </a:r>
            <a:r>
              <a:rPr lang="en-US" sz="1200" b="1" i="1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e </a:t>
            </a:r>
            <a:r>
              <a:rPr lang="en-US" sz="1200" b="1" i="1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oksidimit</a:t>
            </a:r>
            <a:r>
              <a:rPr lang="en-US" sz="1200" b="1" i="1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b="1" i="1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ndryshon</a:t>
            </a:r>
            <a:r>
              <a:rPr lang="en-US" sz="1200" b="1" i="1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b="1" i="1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prej</a:t>
            </a:r>
            <a:r>
              <a:rPr lang="en-US" sz="1200" b="1" i="1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:</a:t>
            </a:r>
            <a:r>
              <a:rPr lang="en-US" sz="1200" b="1" i="1" dirty="0"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-4 </a:t>
            </a:r>
            <a:r>
              <a:rPr lang="en-US" sz="1200" b="1" i="1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deri</a:t>
            </a:r>
            <a:r>
              <a:rPr lang="en-US" sz="1200" b="1" i="1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b="1" i="1" dirty="0"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-1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Times New Roman" pitchFamily="18" charset="0"/>
            </a:endParaRPr>
          </a:p>
          <a:p>
            <a:pPr algn="just"/>
            <a:r>
              <a:rPr lang="en-US" sz="1200" b="1" u="sng" dirty="0" err="1" smtClean="0"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Komponimet</a:t>
            </a:r>
            <a:r>
              <a:rPr lang="en-US" sz="1200" b="1" u="sng" dirty="0" smtClean="0"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b="1" u="sng" dirty="0"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me </a:t>
            </a:r>
            <a:r>
              <a:rPr lang="en-US" sz="1200" b="1" u="sng" dirty="0" err="1"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shkall</a:t>
            </a:r>
            <a:r>
              <a:rPr lang="en-US" sz="1200" b="1" u="sng" dirty="0"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b="1" u="sng" dirty="0" err="1"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të</a:t>
            </a:r>
            <a:r>
              <a:rPr lang="en-US" sz="1200" b="1" u="sng" dirty="0"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b="1" u="sng" dirty="0" err="1"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oksidimi</a:t>
            </a:r>
            <a:r>
              <a:rPr lang="en-US" sz="1200" b="1" u="sng" dirty="0"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+ 2</a:t>
            </a:r>
          </a:p>
          <a:p>
            <a:pPr algn="just"/>
            <a:r>
              <a:rPr lang="en-US" sz="12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Kësaj</a:t>
            </a:r>
            <a:r>
              <a:rPr lang="en-US" sz="12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shkalle</a:t>
            </a:r>
            <a:r>
              <a:rPr lang="en-US" sz="12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të</a:t>
            </a:r>
            <a:r>
              <a:rPr lang="en-US" sz="12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oksidimit</a:t>
            </a:r>
            <a:r>
              <a:rPr lang="en-US" sz="12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do </a:t>
            </a:r>
            <a:r>
              <a:rPr lang="en-US" sz="12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ti</a:t>
            </a:r>
            <a:r>
              <a:rPr lang="en-US" sz="12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përgjigjej</a:t>
            </a:r>
            <a:r>
              <a:rPr lang="en-US" sz="12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angazhimi</a:t>
            </a:r>
            <a:r>
              <a:rPr lang="en-US" sz="12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smtClean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I</a:t>
            </a:r>
          </a:p>
          <a:p>
            <a:pPr algn="just"/>
            <a:r>
              <a:rPr lang="en-US" sz="1200" dirty="0" smtClean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dy</a:t>
            </a:r>
            <a:r>
              <a:rPr lang="en-US" sz="12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elektroneve</a:t>
            </a:r>
            <a:r>
              <a:rPr lang="en-US" sz="12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p</a:t>
            </a:r>
            <a:r>
              <a:rPr lang="en-US" sz="12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të</a:t>
            </a:r>
            <a:r>
              <a:rPr lang="en-US" sz="12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paçiftëzuara</a:t>
            </a:r>
            <a:r>
              <a:rPr lang="en-US" sz="1200" dirty="0" smtClean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. </a:t>
            </a:r>
            <a:r>
              <a:rPr lang="en-US" sz="1200" dirty="0" err="1" smtClean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edhe</a:t>
            </a:r>
            <a:r>
              <a:rPr lang="en-US" sz="1200" dirty="0" smtClean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pse</a:t>
            </a:r>
            <a:r>
              <a:rPr lang="en-US" sz="12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këso</a:t>
            </a:r>
            <a:r>
              <a:rPr lang="en-US" sz="12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komp</a:t>
            </a:r>
            <a:r>
              <a:rPr lang="en-US" sz="12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smtClean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f</a:t>
            </a:r>
          </a:p>
          <a:p>
            <a:pPr algn="just"/>
            <a:r>
              <a:rPr lang="en-US" sz="1200" dirty="0" err="1" smtClean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ormojnë</a:t>
            </a:r>
            <a:r>
              <a:rPr lang="en-US" sz="1200" dirty="0" smtClean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të</a:t>
            </a:r>
            <a:r>
              <a:rPr lang="en-US" sz="12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gjitha</a:t>
            </a:r>
            <a:r>
              <a:rPr lang="en-US" sz="12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elemenet</a:t>
            </a:r>
            <a:r>
              <a:rPr lang="en-US" sz="12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e </a:t>
            </a:r>
            <a:r>
              <a:rPr lang="en-US" sz="12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këtij</a:t>
            </a:r>
            <a:r>
              <a:rPr lang="en-US" sz="12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grupi</a:t>
            </a:r>
            <a:r>
              <a:rPr lang="en-US" sz="12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,</a:t>
            </a:r>
            <a:r>
              <a:rPr lang="en-US" sz="12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stabilitetit</a:t>
            </a:r>
            <a:r>
              <a:rPr lang="en-US" sz="12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err="1" smtClean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ndryshon</a:t>
            </a:r>
            <a:endParaRPr lang="en-US" sz="1200" dirty="0" smtClean="0"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Times New Roman" pitchFamily="18" charset="0"/>
            </a:endParaRPr>
          </a:p>
          <a:p>
            <a:pPr algn="just"/>
            <a:r>
              <a:rPr lang="en-US" sz="1200" dirty="0" smtClean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prej</a:t>
            </a:r>
            <a:r>
              <a:rPr lang="en-US" sz="12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së</a:t>
            </a:r>
            <a:r>
              <a:rPr lang="en-US" sz="12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poshti</a:t>
            </a:r>
            <a:r>
              <a:rPr lang="en-US" sz="12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lartë</a:t>
            </a:r>
            <a:endParaRPr lang="en-US" sz="1200" dirty="0"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04800" y="1295400"/>
            <a:ext cx="3505200" cy="17526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Vetëm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C 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ka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koeficient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lartë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elektronegativitetit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që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komp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me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H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ketë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shkall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negative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oksidimit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karakter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jometalik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mjaftë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shprehur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që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metale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formojë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komponime-karbur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cilat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ka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shkall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negative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oksidimit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.</a:t>
            </a:r>
          </a:p>
          <a:p>
            <a:pPr algn="just"/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Përveç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se me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hidrogjen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,  C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dhe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Si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f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ormojnë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komp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elementet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elktronegativitet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vogël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,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karbure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dhe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silicure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.</a:t>
            </a:r>
            <a:endParaRPr lang="en-US" sz="12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2400" y="5029200"/>
            <a:ext cx="3810000" cy="10668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Ajo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që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befason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stabiliteti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madh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komponimeve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karbonit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II (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mirpo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komp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tilla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ka fare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pak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ose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aspak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se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stabiliteti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mund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jetë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shkak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mundësisë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së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formimit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lidhjeve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shumfusha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cilën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elementet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tjera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nuk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kanë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)</a:t>
            </a:r>
            <a:endParaRPr lang="en-US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39491" y="2819400"/>
            <a:ext cx="49530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err="1">
                <a:latin typeface="Times New Roman" pitchFamily="18" charset="0"/>
              </a:rPr>
              <a:t>Halogjenure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nuk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formojnë</a:t>
            </a:r>
            <a:r>
              <a:rPr lang="en-US" sz="1200" dirty="0">
                <a:latin typeface="Times New Roman" pitchFamily="18" charset="0"/>
              </a:rPr>
              <a:t>  C e  Si .</a:t>
            </a:r>
          </a:p>
          <a:p>
            <a:pPr algn="just"/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Te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Ge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njihen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që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katë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halogjenuret</a:t>
            </a:r>
            <a:r>
              <a:rPr lang="en-US" sz="1200" dirty="0">
                <a:latin typeface="Times New Roman" pitchFamily="18" charset="0"/>
              </a:rPr>
              <a:t> , </a:t>
            </a:r>
            <a:r>
              <a:rPr lang="en-US" sz="1200" dirty="0" err="1">
                <a:latin typeface="Times New Roman" pitchFamily="18" charset="0"/>
              </a:rPr>
              <a:t>por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janë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komp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panevojshme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jostabile</a:t>
            </a:r>
            <a:r>
              <a:rPr lang="en-US" sz="1200" dirty="0">
                <a:latin typeface="Times New Roman" pitchFamily="18" charset="0"/>
              </a:rPr>
              <a:t>.</a:t>
            </a:r>
          </a:p>
          <a:p>
            <a:pPr algn="just"/>
            <a:endParaRPr lang="en-US" sz="1200" dirty="0">
              <a:latin typeface="Times New Roman" pitchFamily="18" charset="0"/>
            </a:endParaRPr>
          </a:p>
          <a:p>
            <a:pPr algn="just"/>
            <a:r>
              <a:rPr lang="en-US" sz="1200" dirty="0" err="1">
                <a:latin typeface="Times New Roman" pitchFamily="18" charset="0"/>
              </a:rPr>
              <a:t>Oksidet</a:t>
            </a:r>
            <a:r>
              <a:rPr lang="en-US" sz="1200" dirty="0">
                <a:latin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</a:rPr>
              <a:t>shkall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oksidimit</a:t>
            </a:r>
            <a:r>
              <a:rPr lang="en-US" sz="1200" dirty="0">
                <a:latin typeface="Times New Roman" pitchFamily="18" charset="0"/>
              </a:rPr>
              <a:t> +2 </a:t>
            </a:r>
            <a:r>
              <a:rPr lang="en-US" sz="1200" dirty="0" err="1">
                <a:latin typeface="Times New Roman" pitchFamily="18" charset="0"/>
              </a:rPr>
              <a:t>formojnë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gjitha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elementet</a:t>
            </a:r>
            <a:r>
              <a:rPr lang="en-US" sz="1200" dirty="0">
                <a:latin typeface="Times New Roman" pitchFamily="18" charset="0"/>
              </a:rPr>
              <a:t> e gr 14 ,</a:t>
            </a:r>
          </a:p>
          <a:p>
            <a:pPr algn="just"/>
            <a:endParaRPr lang="en-US" sz="1200" dirty="0">
              <a:latin typeface="Times New Roman" pitchFamily="18" charset="0"/>
            </a:endParaRPr>
          </a:p>
          <a:p>
            <a:pPr algn="just"/>
            <a:r>
              <a:rPr lang="en-US" sz="1200" i="1" dirty="0">
                <a:latin typeface="Times New Roman" pitchFamily="18" charset="0"/>
              </a:rPr>
              <a:t>CO </a:t>
            </a:r>
            <a:r>
              <a:rPr lang="en-US" sz="1200" i="1" dirty="0" err="1">
                <a:latin typeface="Times New Roman" pitchFamily="18" charset="0"/>
              </a:rPr>
              <a:t>është</a:t>
            </a:r>
            <a:r>
              <a:rPr lang="en-US" sz="1200" i="1" dirty="0">
                <a:latin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</a:rPr>
              <a:t>mjaftë</a:t>
            </a:r>
            <a:r>
              <a:rPr lang="en-US" sz="1200" i="1" dirty="0">
                <a:latin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</a:rPr>
              <a:t>stabil</a:t>
            </a:r>
            <a:r>
              <a:rPr lang="en-US" sz="1200" i="1" dirty="0">
                <a:latin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</a:rPr>
              <a:t>për</a:t>
            </a:r>
            <a:r>
              <a:rPr lang="en-US" sz="1200" i="1" dirty="0">
                <a:latin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</a:rPr>
              <a:t>shkak</a:t>
            </a:r>
            <a:r>
              <a:rPr lang="en-US" sz="1200" i="1" dirty="0">
                <a:latin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</a:rPr>
              <a:t>të</a:t>
            </a:r>
            <a:r>
              <a:rPr lang="en-US" sz="1200" i="1" dirty="0">
                <a:latin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</a:rPr>
              <a:t>lidhjeve</a:t>
            </a:r>
            <a:r>
              <a:rPr lang="en-US" sz="1200" i="1" dirty="0">
                <a:latin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</a:rPr>
              <a:t>shumfishe</a:t>
            </a:r>
            <a:r>
              <a:rPr lang="en-US" sz="1200" i="1" dirty="0">
                <a:latin typeface="Times New Roman" pitchFamily="18" charset="0"/>
              </a:rPr>
              <a:t>, </a:t>
            </a:r>
          </a:p>
          <a:p>
            <a:pPr algn="just"/>
            <a:endParaRPr lang="en-US" sz="1200" i="1" dirty="0">
              <a:latin typeface="Times New Roman" pitchFamily="18" charset="0"/>
            </a:endParaRPr>
          </a:p>
          <a:p>
            <a:pPr algn="just"/>
            <a:r>
              <a:rPr lang="en-US" sz="1200" i="1" dirty="0" err="1">
                <a:latin typeface="Times New Roman" pitchFamily="18" charset="0"/>
              </a:rPr>
              <a:t>SiO</a:t>
            </a:r>
            <a:r>
              <a:rPr lang="en-US" sz="1200" i="1" dirty="0">
                <a:latin typeface="Times New Roman" pitchFamily="18" charset="0"/>
              </a:rPr>
              <a:t> II </a:t>
            </a:r>
            <a:r>
              <a:rPr lang="en-US" sz="1200" i="1" dirty="0" err="1">
                <a:latin typeface="Times New Roman" pitchFamily="18" charset="0"/>
              </a:rPr>
              <a:t>ekziston</a:t>
            </a:r>
            <a:r>
              <a:rPr lang="en-US" sz="1200" i="1" dirty="0">
                <a:latin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</a:rPr>
              <a:t>vetëm</a:t>
            </a:r>
            <a:r>
              <a:rPr lang="en-US" sz="1200" i="1" dirty="0">
                <a:latin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</a:rPr>
              <a:t>në</a:t>
            </a:r>
            <a:r>
              <a:rPr lang="en-US" sz="1200" i="1" dirty="0">
                <a:latin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</a:rPr>
              <a:t>gjendje</a:t>
            </a:r>
            <a:r>
              <a:rPr lang="en-US" sz="1200" i="1" dirty="0">
                <a:latin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</a:rPr>
              <a:t>të</a:t>
            </a:r>
            <a:r>
              <a:rPr lang="en-US" sz="1200" i="1" dirty="0">
                <a:latin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</a:rPr>
              <a:t>gaztë</a:t>
            </a:r>
            <a:r>
              <a:rPr lang="en-US" sz="1200" i="1" dirty="0">
                <a:latin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</a:rPr>
              <a:t>në</a:t>
            </a:r>
            <a:r>
              <a:rPr lang="en-US" sz="1200" i="1" dirty="0">
                <a:latin typeface="Times New Roman" pitchFamily="18" charset="0"/>
              </a:rPr>
              <a:t> temp </a:t>
            </a:r>
            <a:r>
              <a:rPr lang="en-US" sz="1200" i="1" dirty="0" err="1">
                <a:latin typeface="Times New Roman" pitchFamily="18" charset="0"/>
              </a:rPr>
              <a:t>të</a:t>
            </a:r>
            <a:r>
              <a:rPr lang="en-US" sz="1200" i="1" dirty="0">
                <a:latin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</a:rPr>
              <a:t>larta</a:t>
            </a:r>
            <a:r>
              <a:rPr lang="en-US" sz="1200" i="1" dirty="0">
                <a:latin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</a:rPr>
              <a:t>ku</a:t>
            </a:r>
            <a:r>
              <a:rPr lang="en-US" sz="1200" i="1" dirty="0">
                <a:latin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</a:rPr>
              <a:t>është</a:t>
            </a:r>
            <a:r>
              <a:rPr lang="en-US" sz="1200" i="1" dirty="0">
                <a:latin typeface="Times New Roman" pitchFamily="18" charset="0"/>
              </a:rPr>
              <a:t> e </a:t>
            </a:r>
            <a:r>
              <a:rPr lang="en-US" sz="1200" i="1" dirty="0" err="1">
                <a:latin typeface="Times New Roman" pitchFamily="18" charset="0"/>
              </a:rPr>
              <a:t>mundur</a:t>
            </a:r>
            <a:r>
              <a:rPr lang="en-US" sz="1200" i="1" dirty="0">
                <a:latin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</a:rPr>
              <a:t>pritja</a:t>
            </a:r>
            <a:r>
              <a:rPr lang="en-US" sz="1200" i="1" dirty="0">
                <a:latin typeface="Times New Roman" pitchFamily="18" charset="0"/>
              </a:rPr>
              <a:t> e </a:t>
            </a:r>
            <a:r>
              <a:rPr lang="en-US" sz="1200" i="1" dirty="0" err="1">
                <a:latin typeface="Times New Roman" pitchFamily="18" charset="0"/>
              </a:rPr>
              <a:t>lidhjes</a:t>
            </a:r>
            <a:r>
              <a:rPr lang="en-US" sz="1200" i="1" dirty="0">
                <a:latin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</a:rPr>
              <a:t>shumfishe</a:t>
            </a:r>
            <a:r>
              <a:rPr lang="en-US" sz="1200" i="1" dirty="0">
                <a:latin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</a:rPr>
              <a:t>në</a:t>
            </a:r>
            <a:r>
              <a:rPr lang="en-US" sz="1200" i="1" dirty="0">
                <a:latin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</a:rPr>
              <a:t>mes</a:t>
            </a:r>
            <a:r>
              <a:rPr lang="en-US" sz="1200" i="1" dirty="0">
                <a:latin typeface="Times New Roman" pitchFamily="18" charset="0"/>
              </a:rPr>
              <a:t> O </a:t>
            </a:r>
            <a:r>
              <a:rPr lang="en-US" sz="1200" i="1" dirty="0" err="1">
                <a:latin typeface="Times New Roman" pitchFamily="18" charset="0"/>
              </a:rPr>
              <a:t>dhe</a:t>
            </a:r>
            <a:r>
              <a:rPr lang="en-US" sz="1200" i="1" dirty="0">
                <a:latin typeface="Times New Roman" pitchFamily="18" charset="0"/>
              </a:rPr>
              <a:t> Si.</a:t>
            </a:r>
          </a:p>
          <a:p>
            <a:pPr algn="just"/>
            <a:endParaRPr lang="en-US" sz="1200" dirty="0">
              <a:latin typeface="Times New Roman" pitchFamily="18" charset="0"/>
            </a:endParaRPr>
          </a:p>
          <a:p>
            <a:pPr algn="just"/>
            <a:r>
              <a:rPr lang="en-US" sz="1200" i="1" dirty="0" err="1">
                <a:latin typeface="Times New Roman" pitchFamily="18" charset="0"/>
              </a:rPr>
              <a:t>Oksidi</a:t>
            </a:r>
            <a:r>
              <a:rPr lang="en-US" sz="1200" i="1" dirty="0">
                <a:latin typeface="Times New Roman" pitchFamily="18" charset="0"/>
              </a:rPr>
              <a:t> i </a:t>
            </a:r>
            <a:r>
              <a:rPr lang="en-US" sz="1200" i="1" dirty="0" err="1">
                <a:latin typeface="Times New Roman" pitchFamily="18" charset="0"/>
              </a:rPr>
              <a:t>germaniumit</a:t>
            </a:r>
            <a:r>
              <a:rPr lang="en-US" sz="1200" i="1" dirty="0">
                <a:latin typeface="Times New Roman" pitchFamily="18" charset="0"/>
              </a:rPr>
              <a:t> II </a:t>
            </a:r>
            <a:r>
              <a:rPr lang="en-US" sz="1200" i="1" dirty="0" err="1">
                <a:latin typeface="Times New Roman" pitchFamily="18" charset="0"/>
              </a:rPr>
              <a:t>GeO</a:t>
            </a:r>
            <a:r>
              <a:rPr lang="en-US" sz="1200" i="1" dirty="0">
                <a:latin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</a:rPr>
              <a:t>është</a:t>
            </a:r>
            <a:r>
              <a:rPr lang="en-US" sz="1200" i="1" dirty="0">
                <a:latin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</a:rPr>
              <a:t>pluhur</a:t>
            </a:r>
            <a:r>
              <a:rPr lang="en-US" sz="1200" i="1" dirty="0">
                <a:latin typeface="Times New Roman" pitchFamily="18" charset="0"/>
              </a:rPr>
              <a:t> i </a:t>
            </a:r>
            <a:r>
              <a:rPr lang="en-US" sz="1200" i="1" dirty="0" err="1">
                <a:latin typeface="Times New Roman" pitchFamily="18" charset="0"/>
              </a:rPr>
              <a:t>zi</a:t>
            </a:r>
            <a:r>
              <a:rPr lang="en-US" sz="1200" i="1" dirty="0">
                <a:latin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</a:rPr>
              <a:t>nuk</a:t>
            </a:r>
            <a:r>
              <a:rPr lang="en-US" sz="1200" i="1" dirty="0">
                <a:latin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</a:rPr>
              <a:t>tretet</a:t>
            </a:r>
            <a:r>
              <a:rPr lang="en-US" sz="1200" i="1" dirty="0">
                <a:latin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</a:rPr>
              <a:t>në</a:t>
            </a:r>
            <a:r>
              <a:rPr lang="en-US" sz="1200" i="1" dirty="0">
                <a:latin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</a:rPr>
              <a:t>ujë</a:t>
            </a:r>
            <a:r>
              <a:rPr lang="en-US" sz="1200" i="1" dirty="0">
                <a:latin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</a:rPr>
              <a:t>dhe</a:t>
            </a:r>
            <a:r>
              <a:rPr lang="en-US" sz="1200" i="1" dirty="0">
                <a:latin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</a:rPr>
              <a:t>ka</a:t>
            </a:r>
            <a:r>
              <a:rPr lang="en-US" sz="1200" i="1" dirty="0">
                <a:latin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</a:rPr>
              <a:t>vetëm</a:t>
            </a:r>
            <a:r>
              <a:rPr lang="en-US" sz="1200" i="1" dirty="0">
                <a:latin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</a:rPr>
              <a:t>veti</a:t>
            </a:r>
            <a:r>
              <a:rPr lang="en-US" sz="1200" i="1" dirty="0">
                <a:latin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</a:rPr>
              <a:t>acidike</a:t>
            </a:r>
            <a:r>
              <a:rPr lang="en-US" sz="1200" i="1" dirty="0">
                <a:latin typeface="Times New Roman" pitchFamily="18" charset="0"/>
              </a:rPr>
              <a:t>.</a:t>
            </a:r>
          </a:p>
          <a:p>
            <a:pPr algn="just"/>
            <a:r>
              <a:rPr lang="en-US" sz="1200" dirty="0" err="1">
                <a:latin typeface="Times New Roman" pitchFamily="18" charset="0"/>
              </a:rPr>
              <a:t>SnO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ka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strukturë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polimerizuar</a:t>
            </a:r>
            <a:r>
              <a:rPr lang="en-US" sz="1200" dirty="0">
                <a:latin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</a:rPr>
              <a:t>ku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përveq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oksidit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formon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edhe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hidroksidin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Sn</a:t>
            </a:r>
            <a:r>
              <a:rPr lang="en-US" sz="1200" dirty="0">
                <a:latin typeface="Times New Roman" pitchFamily="18" charset="0"/>
              </a:rPr>
              <a:t>(OH)</a:t>
            </a:r>
            <a:r>
              <a:rPr lang="en-US" sz="1200" baseline="-25000" dirty="0">
                <a:latin typeface="Times New Roman" pitchFamily="18" charset="0"/>
              </a:rPr>
              <a:t>2 </a:t>
            </a:r>
            <a:r>
              <a:rPr lang="en-US" sz="1200" dirty="0">
                <a:latin typeface="Times New Roman" pitchFamily="18" charset="0"/>
              </a:rPr>
              <a:t>me </a:t>
            </a:r>
            <a:r>
              <a:rPr lang="en-US" sz="1200" dirty="0" err="1">
                <a:latin typeface="Times New Roman" pitchFamily="18" charset="0"/>
              </a:rPr>
              <a:t>veti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amfoterne</a:t>
            </a:r>
            <a:r>
              <a:rPr lang="en-US" sz="1200" dirty="0">
                <a:latin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</a:rPr>
              <a:t>bazike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acidike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afërsishtë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barabarta</a:t>
            </a:r>
            <a:r>
              <a:rPr lang="en-US" sz="1200" dirty="0">
                <a:latin typeface="Times New Roman" pitchFamily="18" charset="0"/>
              </a:rPr>
              <a:t>.</a:t>
            </a:r>
          </a:p>
          <a:p>
            <a:pPr algn="just"/>
            <a:endParaRPr lang="en-US" sz="1200" dirty="0">
              <a:latin typeface="Times New Roman" pitchFamily="18" charset="0"/>
            </a:endParaRPr>
          </a:p>
          <a:p>
            <a:pPr algn="just"/>
            <a:r>
              <a:rPr lang="en-US" sz="1200" dirty="0" err="1">
                <a:latin typeface="Times New Roman" pitchFamily="18" charset="0"/>
              </a:rPr>
              <a:t>Vetit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bazike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oksidit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plumbit</a:t>
            </a:r>
            <a:r>
              <a:rPr lang="en-US" sz="1200" dirty="0">
                <a:latin typeface="Times New Roman" pitchFamily="18" charset="0"/>
              </a:rPr>
              <a:t> II </a:t>
            </a:r>
            <a:r>
              <a:rPr lang="en-US" sz="1200" dirty="0" err="1">
                <a:latin typeface="Times New Roman" pitchFamily="18" charset="0"/>
              </a:rPr>
              <a:t>PbO</a:t>
            </a:r>
            <a:r>
              <a:rPr lang="en-US" sz="1200" dirty="0">
                <a:latin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</a:rPr>
              <a:t>janë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shumë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më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shprehura</a:t>
            </a:r>
            <a:r>
              <a:rPr lang="en-US" sz="1200" dirty="0">
                <a:latin typeface="Times New Roman" pitchFamily="18" charset="0"/>
              </a:rPr>
              <a:t> se </a:t>
            </a:r>
            <a:r>
              <a:rPr lang="en-US" sz="1200" dirty="0" err="1">
                <a:latin typeface="Times New Roman" pitchFamily="18" charset="0"/>
              </a:rPr>
              <a:t>sa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te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kallaji</a:t>
            </a:r>
            <a:r>
              <a:rPr lang="en-US" sz="1200" dirty="0">
                <a:latin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</a:rPr>
              <a:t>edhe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Pb</a:t>
            </a:r>
            <a:r>
              <a:rPr lang="en-US" sz="1200" dirty="0">
                <a:latin typeface="Times New Roman" pitchFamily="18" charset="0"/>
              </a:rPr>
              <a:t>(OH)</a:t>
            </a:r>
            <a:r>
              <a:rPr lang="en-US" sz="1200" baseline="-25000" dirty="0">
                <a:latin typeface="Times New Roman" pitchFamily="18" charset="0"/>
              </a:rPr>
              <a:t>2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ka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karakter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amfotern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por</a:t>
            </a:r>
            <a:r>
              <a:rPr lang="en-US" sz="1200" dirty="0">
                <a:latin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</a:rPr>
              <a:t>veti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më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theksuara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bazike</a:t>
            </a:r>
            <a:r>
              <a:rPr lang="en-US" sz="1200" dirty="0">
                <a:latin typeface="Times New Roman" pitchFamily="18" charset="0"/>
              </a:rPr>
              <a:t> se </a:t>
            </a:r>
            <a:r>
              <a:rPr lang="en-US" sz="1200" dirty="0" err="1">
                <a:latin typeface="Times New Roman" pitchFamily="18" charset="0"/>
              </a:rPr>
              <a:t>sa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acidike</a:t>
            </a:r>
            <a:r>
              <a:rPr lang="en-US" sz="1200" dirty="0">
                <a:latin typeface="Times New Roman" pitchFamily="18" charset="0"/>
              </a:rPr>
              <a:t>. 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"/>
            <a:ext cx="9144000" cy="6705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dirty="0">
              <a:latin typeface="Times New Roman" pitchFamily="18" charset="0"/>
            </a:endParaRPr>
          </a:p>
        </p:txBody>
      </p:sp>
      <p:pic>
        <p:nvPicPr>
          <p:cNvPr id="4" name="Content Placeholder 3"/>
          <p:cNvPicPr>
            <a:picLocks/>
          </p:cNvPicPr>
          <p:nvPr/>
        </p:nvPicPr>
        <p:blipFill>
          <a:blip r:embed="rId2" cstate="print">
            <a:lum bright="10000"/>
          </a:blip>
          <a:srcRect t="45720"/>
          <a:stretch>
            <a:fillRect/>
          </a:stretch>
        </p:blipFill>
        <p:spPr bwMode="auto">
          <a:xfrm>
            <a:off x="76200" y="0"/>
            <a:ext cx="8763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" name="Rectangle 1"/>
          <p:cNvSpPr/>
          <p:nvPr/>
        </p:nvSpPr>
        <p:spPr>
          <a:xfrm>
            <a:off x="90054" y="2865796"/>
            <a:ext cx="87491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 err="1">
                <a:latin typeface="Times New Roman" pitchFamily="18" charset="0"/>
              </a:rPr>
              <a:t>Për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komp</a:t>
            </a:r>
            <a:r>
              <a:rPr lang="en-US" sz="1200" b="1" dirty="0">
                <a:latin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</a:rPr>
              <a:t>elementeve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</a:rPr>
              <a:t> gr </a:t>
            </a:r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</a:rPr>
              <a:t>14</a:t>
            </a:r>
            <a:r>
              <a:rPr lang="en-US" sz="1200" b="1" dirty="0">
                <a:latin typeface="Times New Roman" pitchFamily="18" charset="0"/>
              </a:rPr>
              <a:t> me </a:t>
            </a:r>
            <a:r>
              <a:rPr lang="en-US" sz="1200" b="1" dirty="0" err="1">
                <a:latin typeface="Times New Roman" pitchFamily="18" charset="0"/>
              </a:rPr>
              <a:t>shkall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oksidimi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</a:rPr>
              <a:t>+2 </a:t>
            </a:r>
            <a:r>
              <a:rPr lang="en-US" sz="1200" b="1" dirty="0">
                <a:latin typeface="Times New Roman" pitchFamily="18" charset="0"/>
              </a:rPr>
              <a:t>,</a:t>
            </a:r>
            <a:r>
              <a:rPr lang="en-US" sz="1200" b="1" dirty="0" err="1">
                <a:latin typeface="Times New Roman" pitchFamily="18" charset="0"/>
              </a:rPr>
              <a:t>mund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nxirret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ky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përfundim</a:t>
            </a:r>
            <a:r>
              <a:rPr lang="en-US" sz="1200" b="1" dirty="0">
                <a:latin typeface="Times New Roman" pitchFamily="18" charset="0"/>
              </a:rPr>
              <a:t>: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5418" y="3160113"/>
            <a:ext cx="4211782" cy="20574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u="sng" dirty="0" smtClean="0">
                <a:solidFill>
                  <a:schemeClr val="tx1"/>
                </a:solidFill>
                <a:latin typeface="Times New Roman" pitchFamily="18" charset="0"/>
              </a:rPr>
              <a:t>C ,Si </a:t>
            </a:r>
            <a:r>
              <a:rPr lang="en-US" sz="1200" u="sng" dirty="0" err="1" smtClean="0">
                <a:solidFill>
                  <a:schemeClr val="tx1"/>
                </a:solidFill>
                <a:latin typeface="Times New Roman" pitchFamily="18" charset="0"/>
              </a:rPr>
              <a:t>dhe</a:t>
            </a:r>
            <a:r>
              <a:rPr lang="en-US" sz="1200" u="sng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u="sng" dirty="0" err="1" smtClean="0">
                <a:solidFill>
                  <a:schemeClr val="tx1"/>
                </a:solidFill>
                <a:latin typeface="Times New Roman" pitchFamily="18" charset="0"/>
              </a:rPr>
              <a:t>Ge</a:t>
            </a:r>
            <a:r>
              <a:rPr lang="en-US" sz="1200" u="sng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,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shkak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vetive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jometalike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që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formojnë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komp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stabile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duhet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angazhojnë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katër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elektronet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që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kanë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dispozicion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.</a:t>
            </a:r>
          </a:p>
          <a:p>
            <a:pPr algn="just"/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C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këtë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gjë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arrin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më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së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miri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lidhje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shumfishe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</a:p>
          <a:p>
            <a:pPr algn="just"/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Si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Ge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nuk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formojnë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lidhje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shumfishe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.</a:t>
            </a:r>
          </a:p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Komp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Sn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II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janë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më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stabile,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sepse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rritja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karakterit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metalik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këto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elemente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mudëson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paraqitja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joneve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Sn</a:t>
            </a:r>
            <a:r>
              <a:rPr lang="en-US" sz="1200" baseline="30000" dirty="0" smtClean="0">
                <a:solidFill>
                  <a:schemeClr val="tx1"/>
                </a:solidFill>
                <a:latin typeface="Times New Roman" pitchFamily="18" charset="0"/>
              </a:rPr>
              <a:t>2+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edhe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pjesa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dërmuese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komp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Sn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ka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natyrë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kovalente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.</a:t>
            </a:r>
          </a:p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Karakteri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metalik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Pb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jep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pozitë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dominante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mesin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komp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Pb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II </a:t>
            </a:r>
            <a:endParaRPr lang="en-US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29991" y="3160113"/>
            <a:ext cx="4572000" cy="32316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None/>
            </a:pP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Kompnimet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me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shkall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oksidimi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+4</a:t>
            </a:r>
          </a:p>
          <a:p>
            <a:pPr algn="just">
              <a:buNone/>
            </a:pPr>
            <a:endParaRPr lang="en-US" sz="1200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itchFamily="18" charset="0"/>
            </a:endParaRPr>
          </a:p>
          <a:p>
            <a:pPr algn="just"/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Komponimet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më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të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rëndësishme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të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karbonit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,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silicit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dhe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germaniumit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. </a:t>
            </a:r>
          </a:p>
          <a:p>
            <a:pPr algn="just"/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Kallaji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ka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shumë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komp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me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shkall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oksidimi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+2.</a:t>
            </a:r>
          </a:p>
          <a:p>
            <a:pPr algn="just"/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Komponimet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e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plumbit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me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shkall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oksidimi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+4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janë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pak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të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rëndësishme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.</a:t>
            </a:r>
          </a:p>
          <a:p>
            <a:pPr algn="just"/>
            <a:endParaRPr lang="en-US" sz="1200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itchFamily="18" charset="0"/>
            </a:endParaRPr>
          </a:p>
          <a:p>
            <a:pPr algn="just"/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C, Si ,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Ge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dhe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Sn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formojnë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që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të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katër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tetrahalogjenuret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.</a:t>
            </a:r>
          </a:p>
          <a:p>
            <a:pPr algn="just"/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Plumbi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formon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vetëm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tetraklorur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.</a:t>
            </a:r>
          </a:p>
          <a:p>
            <a:pPr algn="just"/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CX4 –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nuk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hidrolizojne</a:t>
            </a:r>
            <a:endParaRPr lang="en-US" sz="1200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Georgia" pitchFamily="18" charset="0"/>
            </a:endParaRPr>
          </a:p>
          <a:p>
            <a:pPr algn="just"/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SiCl4-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hidrolizon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plotësishte</a:t>
            </a:r>
            <a:endParaRPr lang="en-US" sz="1200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Georgia" pitchFamily="18" charset="0"/>
            </a:endParaRPr>
          </a:p>
          <a:p>
            <a:pPr algn="just"/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GeCl4-hidrolizon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jo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plotësishte</a:t>
            </a:r>
            <a:endParaRPr lang="en-US" sz="1200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Georgia" pitchFamily="18" charset="0"/>
            </a:endParaRPr>
          </a:p>
          <a:p>
            <a:pPr algn="just"/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SnCl4-pak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hidrolizon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 e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pak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jonizon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 [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Sn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(OH)2</a:t>
            </a:r>
            <a:r>
              <a:rPr lang="en-US" sz="1200" baseline="300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2+ 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ose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Sn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(OH)3</a:t>
            </a:r>
            <a:r>
              <a:rPr lang="en-US" sz="1200" baseline="300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+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dhe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anionet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 SnCl6</a:t>
            </a:r>
            <a:r>
              <a:rPr lang="en-US" sz="1200" baseline="300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2-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]</a:t>
            </a:r>
            <a:r>
              <a:rPr lang="en-US" sz="1200" baseline="300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   </a:t>
            </a:r>
          </a:p>
          <a:p>
            <a:pPr algn="just"/>
            <a:r>
              <a:rPr lang="en-US" sz="1200" baseline="300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 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 PbCl4 –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hidrolizon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nje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pjesë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 me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reaksion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 redox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kalon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 ne PbCl2+Cl2</a:t>
            </a:r>
            <a:endParaRPr lang="en-US" sz="1200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itchFamily="18" charset="0"/>
            </a:endParaRPr>
          </a:p>
          <a:p>
            <a:pPr algn="just"/>
            <a:endParaRPr lang="en-US" sz="1200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itchFamily="18" charset="0"/>
            </a:endParaRPr>
          </a:p>
          <a:p>
            <a:pPr algn="just"/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Zvoglohet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hidroliza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me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rritjen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e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radiusit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te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atomit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qendrore</a:t>
            </a:r>
            <a:endParaRPr lang="en-US" sz="1200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/>
          <a:lstStyle/>
          <a:p>
            <a:r>
              <a:rPr lang="en-US" sz="1200" b="1" i="1" dirty="0" err="1">
                <a:latin typeface="Times New Roman" pitchFamily="18" charset="0"/>
              </a:rPr>
              <a:t>Okside</a:t>
            </a:r>
            <a:r>
              <a:rPr lang="en-US" sz="1200" b="1" i="1" dirty="0">
                <a:latin typeface="Times New Roman" pitchFamily="18" charset="0"/>
              </a:rPr>
              <a:t> me </a:t>
            </a:r>
            <a:r>
              <a:rPr lang="en-US" sz="1200" b="1" i="1" dirty="0" err="1">
                <a:latin typeface="Times New Roman" pitchFamily="18" charset="0"/>
              </a:rPr>
              <a:t>shkall</a:t>
            </a:r>
            <a:r>
              <a:rPr lang="en-US" sz="1200" b="1" i="1" dirty="0">
                <a:latin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</a:rPr>
              <a:t>oksidimi</a:t>
            </a:r>
            <a:r>
              <a:rPr lang="en-US" sz="1200" b="1" i="1" dirty="0">
                <a:latin typeface="Times New Roman" pitchFamily="18" charset="0"/>
              </a:rPr>
              <a:t> </a:t>
            </a:r>
            <a:r>
              <a:rPr lang="en-US" sz="1200" b="1" i="1" dirty="0">
                <a:solidFill>
                  <a:srgbClr val="FF0000"/>
                </a:solidFill>
                <a:latin typeface="Times New Roman" pitchFamily="18" charset="0"/>
              </a:rPr>
              <a:t>+4 </a:t>
            </a:r>
            <a:r>
              <a:rPr lang="en-US" sz="1200" b="1" i="1" dirty="0" err="1">
                <a:latin typeface="Times New Roman" pitchFamily="18" charset="0"/>
              </a:rPr>
              <a:t>formojnë</a:t>
            </a:r>
            <a:r>
              <a:rPr lang="en-US" sz="1200" b="1" i="1" dirty="0">
                <a:latin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</a:rPr>
              <a:t>të</a:t>
            </a:r>
            <a:r>
              <a:rPr lang="en-US" sz="1200" b="1" i="1" dirty="0">
                <a:latin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</a:rPr>
              <a:t>gjitha</a:t>
            </a:r>
            <a:r>
              <a:rPr lang="en-US" sz="1200" b="1" i="1" dirty="0">
                <a:latin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</a:rPr>
              <a:t>elementet</a:t>
            </a:r>
            <a:r>
              <a:rPr lang="en-US" sz="1200" b="1" i="1" dirty="0">
                <a:latin typeface="Times New Roman" pitchFamily="18" charset="0"/>
              </a:rPr>
              <a:t> e </a:t>
            </a:r>
            <a:r>
              <a:rPr lang="en-US" sz="1200" b="1" i="1" dirty="0" err="1">
                <a:latin typeface="Times New Roman" pitchFamily="18" charset="0"/>
              </a:rPr>
              <a:t>grupit</a:t>
            </a:r>
            <a:r>
              <a:rPr lang="en-US" sz="1200" b="1" i="1" dirty="0">
                <a:latin typeface="Times New Roman" pitchFamily="18" charset="0"/>
              </a:rPr>
              <a:t> </a:t>
            </a:r>
            <a:r>
              <a:rPr lang="en-US" sz="1200" b="1" i="1" dirty="0">
                <a:solidFill>
                  <a:srgbClr val="FF0000"/>
                </a:solidFill>
                <a:latin typeface="Times New Roman" pitchFamily="18" charset="0"/>
              </a:rPr>
              <a:t>14</a:t>
            </a:r>
            <a:r>
              <a:rPr lang="en-US" sz="1200" b="1" i="1" dirty="0">
                <a:latin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</a:rPr>
              <a:t>por</a:t>
            </a:r>
            <a:r>
              <a:rPr lang="en-US" sz="1200" b="1" i="1" dirty="0">
                <a:latin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</a:rPr>
              <a:t>vetitë</a:t>
            </a:r>
            <a:r>
              <a:rPr lang="en-US" sz="1200" b="1" i="1" dirty="0">
                <a:latin typeface="Times New Roman" pitchFamily="18" charset="0"/>
              </a:rPr>
              <a:t> e </a:t>
            </a:r>
            <a:r>
              <a:rPr lang="en-US" sz="1200" b="1" i="1" dirty="0" err="1">
                <a:latin typeface="Times New Roman" pitchFamily="18" charset="0"/>
              </a:rPr>
              <a:t>tyre</a:t>
            </a:r>
            <a:r>
              <a:rPr lang="en-US" sz="1200" b="1" i="1" dirty="0">
                <a:latin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</a:rPr>
              <a:t>ndryshojnë</a:t>
            </a:r>
            <a:r>
              <a:rPr lang="en-US" sz="1200" b="1" i="1" dirty="0">
                <a:latin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</a:rPr>
              <a:t>si</a:t>
            </a:r>
            <a:r>
              <a:rPr lang="en-US" sz="1200" b="1" i="1" dirty="0">
                <a:latin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</a:rPr>
              <a:t>pasoj</a:t>
            </a:r>
            <a:r>
              <a:rPr lang="en-US" sz="1200" b="1" i="1" dirty="0">
                <a:latin typeface="Times New Roman" pitchFamily="18" charset="0"/>
              </a:rPr>
              <a:t> e </a:t>
            </a:r>
            <a:r>
              <a:rPr lang="en-US" sz="1200" b="1" i="1" dirty="0" err="1">
                <a:latin typeface="Times New Roman" pitchFamily="18" charset="0"/>
              </a:rPr>
              <a:t>karakteristikave</a:t>
            </a:r>
            <a:r>
              <a:rPr lang="en-US" sz="1200" b="1" i="1" dirty="0">
                <a:latin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</a:rPr>
              <a:t>të</a:t>
            </a:r>
            <a:r>
              <a:rPr lang="en-US" sz="1200" b="1" i="1" dirty="0">
                <a:latin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</a:rPr>
              <a:t>shqyrtuara</a:t>
            </a:r>
            <a:r>
              <a:rPr lang="en-US" sz="1200" b="1" i="1" dirty="0">
                <a:latin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</a:rPr>
              <a:t>të</a:t>
            </a:r>
            <a:r>
              <a:rPr lang="en-US" sz="1200" b="1" i="1" dirty="0">
                <a:latin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</a:rPr>
              <a:t>elementeve</a:t>
            </a:r>
            <a:r>
              <a:rPr lang="en-US" sz="1200" b="1" i="1" dirty="0">
                <a:latin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</a:rPr>
              <a:t>të</a:t>
            </a:r>
            <a:r>
              <a:rPr lang="en-US" sz="1200" b="1" i="1" dirty="0">
                <a:latin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</a:rPr>
              <a:t>këtij</a:t>
            </a:r>
            <a:r>
              <a:rPr lang="en-US" sz="1200" b="1" i="1" dirty="0">
                <a:latin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</a:rPr>
              <a:t>grupi</a:t>
            </a:r>
            <a:r>
              <a:rPr lang="en-US" sz="1200" b="1" i="1" dirty="0">
                <a:latin typeface="Times New Roman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228600" y="685800"/>
            <a:ext cx="2819400" cy="1143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CO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</a:rPr>
              <a:t>2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gaz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sepse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radiusi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vogël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atomit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karbonit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mundëson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formimin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lidhjeve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shumfishe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oksigjeni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ç’rast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formohet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komp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kovalent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me temp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ulët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shkrirjes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vlimit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.</a:t>
            </a:r>
          </a:p>
        </p:txBody>
      </p:sp>
      <p:pic>
        <p:nvPicPr>
          <p:cNvPr id="13" name="Picture 12" descr="Image result for CO2"/>
          <p:cNvPicPr/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3352800" y="762000"/>
            <a:ext cx="1676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4" name="Rounded Rectangle 13"/>
          <p:cNvSpPr/>
          <p:nvPr/>
        </p:nvSpPr>
        <p:spPr>
          <a:xfrm>
            <a:off x="228600" y="2029690"/>
            <a:ext cx="2819400" cy="16279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SiO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</a:rPr>
              <a:t>2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që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vështirë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shkrihet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padyshim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lidhet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vështirësitë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atomit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Si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që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formojë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lidhje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shumfishe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.</a:t>
            </a:r>
          </a:p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Lidhja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njëfishe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Si-O 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mundëson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formimin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molekulës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së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madhe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SiO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</a:rPr>
              <a:t>2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cila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shkak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hibridizimit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sp</a:t>
            </a:r>
            <a:r>
              <a:rPr lang="en-US" sz="1200" b="1" baseline="30000" dirty="0" smtClean="0">
                <a:solidFill>
                  <a:schemeClr val="tx1"/>
                </a:solidFill>
                <a:latin typeface="Times New Roman" pitchFamily="18" charset="0"/>
              </a:rPr>
              <a:t>3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atomeve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Si 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ka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formë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hapsinore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tetraedrit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15" name="Picture 14"/>
          <p:cNvPicPr/>
          <p:nvPr/>
        </p:nvPicPr>
        <p:blipFill>
          <a:blip r:embed="rId3" cstate="print"/>
          <a:srcRect l="44979" t="17145" b="36195"/>
          <a:stretch>
            <a:fillRect/>
          </a:stretch>
        </p:blipFill>
        <p:spPr bwMode="auto">
          <a:xfrm>
            <a:off x="3429000" y="1676400"/>
            <a:ext cx="2971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6" name="Rectangle 15"/>
          <p:cNvSpPr/>
          <p:nvPr/>
        </p:nvSpPr>
        <p:spPr>
          <a:xfrm>
            <a:off x="228600" y="3811553"/>
            <a:ext cx="8686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latin typeface="Times New Roman" pitchFamily="18" charset="0"/>
              </a:rPr>
              <a:t>Temp e </a:t>
            </a:r>
            <a:r>
              <a:rPr lang="en-US" sz="1200" dirty="0" err="1">
                <a:latin typeface="Times New Roman" pitchFamily="18" charset="0"/>
              </a:rPr>
              <a:t>larta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shkrirjes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së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</a:rPr>
              <a:t>SiO</a:t>
            </a:r>
            <a:r>
              <a:rPr lang="en-US" sz="1200" b="1" baseline="-25000" dirty="0">
                <a:latin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u="sng" dirty="0" err="1">
                <a:latin typeface="Times New Roman" pitchFamily="18" charset="0"/>
              </a:rPr>
              <a:t>tregon</a:t>
            </a:r>
            <a:r>
              <a:rPr lang="en-US" sz="1200" u="sng" dirty="0">
                <a:latin typeface="Times New Roman" pitchFamily="18" charset="0"/>
              </a:rPr>
              <a:t> </a:t>
            </a:r>
            <a:r>
              <a:rPr lang="en-US" sz="1200" u="sng" dirty="0" err="1">
                <a:latin typeface="Times New Roman" pitchFamily="18" charset="0"/>
              </a:rPr>
              <a:t>që</a:t>
            </a:r>
            <a:r>
              <a:rPr lang="en-US" sz="1200" u="sng" dirty="0">
                <a:latin typeface="Times New Roman" pitchFamily="18" charset="0"/>
              </a:rPr>
              <a:t> </a:t>
            </a:r>
            <a:r>
              <a:rPr lang="en-US" sz="1200" u="sng" dirty="0" err="1">
                <a:latin typeface="Times New Roman" pitchFamily="18" charset="0"/>
              </a:rPr>
              <a:t>lidhjet</a:t>
            </a:r>
            <a:r>
              <a:rPr lang="en-US" sz="1200" u="sng" dirty="0">
                <a:latin typeface="Times New Roman" pitchFamily="18" charset="0"/>
              </a:rPr>
              <a:t> </a:t>
            </a:r>
            <a:r>
              <a:rPr lang="en-US" sz="1200" b="1" u="sng" dirty="0">
                <a:latin typeface="Times New Roman" pitchFamily="18" charset="0"/>
              </a:rPr>
              <a:t>Si-O </a:t>
            </a:r>
            <a:r>
              <a:rPr lang="en-US" sz="1200" u="sng" dirty="0" err="1">
                <a:latin typeface="Times New Roman" pitchFamily="18" charset="0"/>
              </a:rPr>
              <a:t>janë</a:t>
            </a:r>
            <a:r>
              <a:rPr lang="en-US" sz="1200" u="sng" dirty="0">
                <a:latin typeface="Times New Roman" pitchFamily="18" charset="0"/>
              </a:rPr>
              <a:t> </a:t>
            </a:r>
            <a:r>
              <a:rPr lang="en-US" sz="1200" u="sng" dirty="0" err="1">
                <a:latin typeface="Times New Roman" pitchFamily="18" charset="0"/>
              </a:rPr>
              <a:t>shumë</a:t>
            </a:r>
            <a:r>
              <a:rPr lang="en-US" sz="1200" u="sng" dirty="0">
                <a:latin typeface="Times New Roman" pitchFamily="18" charset="0"/>
              </a:rPr>
              <a:t> </a:t>
            </a:r>
            <a:r>
              <a:rPr lang="en-US" sz="1200" u="sng" dirty="0" err="1">
                <a:latin typeface="Times New Roman" pitchFamily="18" charset="0"/>
              </a:rPr>
              <a:t>të</a:t>
            </a:r>
            <a:r>
              <a:rPr lang="en-US" sz="1200" u="sng" dirty="0">
                <a:latin typeface="Times New Roman" pitchFamily="18" charset="0"/>
              </a:rPr>
              <a:t> </a:t>
            </a:r>
            <a:r>
              <a:rPr lang="en-US" sz="1200" u="sng" dirty="0" err="1">
                <a:latin typeface="Times New Roman" pitchFamily="18" charset="0"/>
              </a:rPr>
              <a:t>forta</a:t>
            </a:r>
            <a:r>
              <a:rPr lang="en-US" sz="1200" u="sng" dirty="0">
                <a:latin typeface="Times New Roman" pitchFamily="18" charset="0"/>
              </a:rPr>
              <a:t> .</a:t>
            </a:r>
          </a:p>
          <a:p>
            <a:pPr algn="just"/>
            <a:r>
              <a:rPr lang="en-US" sz="1200" b="1" dirty="0" err="1">
                <a:latin typeface="Times New Roman" pitchFamily="18" charset="0"/>
              </a:rPr>
              <a:t>Elementet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tjera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këtij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grupi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nuk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formojnë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lidhje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shumfishe</a:t>
            </a:r>
            <a:r>
              <a:rPr lang="en-US" sz="1200" b="1" dirty="0">
                <a:latin typeface="Times New Roman" pitchFamily="18" charset="0"/>
              </a:rPr>
              <a:t> me </a:t>
            </a:r>
            <a:r>
              <a:rPr lang="en-US" sz="1200" b="1" dirty="0" err="1">
                <a:latin typeface="Times New Roman" pitchFamily="18" charset="0"/>
              </a:rPr>
              <a:t>oksigjenin</a:t>
            </a:r>
            <a:endParaRPr lang="en-US" sz="1200" b="1" dirty="0">
              <a:latin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8600" y="4458345"/>
            <a:ext cx="8686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 err="1">
                <a:latin typeface="Times New Roman" pitchFamily="18" charset="0"/>
              </a:rPr>
              <a:t>Prej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acideve</a:t>
            </a:r>
            <a:r>
              <a:rPr lang="en-US" sz="1200" dirty="0">
                <a:latin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</a:rPr>
              <a:t>shkall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oksidimi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</a:rPr>
              <a:t>+4 ,</a:t>
            </a:r>
            <a:r>
              <a:rPr lang="en-US" sz="1200" dirty="0" err="1">
                <a:latin typeface="Times New Roman" pitchFamily="18" charset="0"/>
              </a:rPr>
              <a:t>vetëm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acidi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karbonatik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silikatik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kanë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formë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monomolekulare</a:t>
            </a:r>
            <a:r>
              <a:rPr lang="en-US" sz="1200" dirty="0">
                <a:latin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tjerat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pak</a:t>
            </a:r>
            <a:r>
              <a:rPr lang="en-US" sz="1200" dirty="0">
                <a:latin typeface="Times New Roman" pitchFamily="18" charset="0"/>
              </a:rPr>
              <a:t> a </a:t>
            </a:r>
            <a:r>
              <a:rPr lang="en-US" sz="1200" dirty="0" err="1">
                <a:latin typeface="Times New Roman" pitchFamily="18" charset="0"/>
              </a:rPr>
              <a:t>shumë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janë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polimerizuara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përmbajnë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sasi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pacaktuar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ujit</a:t>
            </a:r>
            <a:r>
              <a:rPr lang="en-US" sz="1200" dirty="0">
                <a:latin typeface="Times New Roman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39436" y="510513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>
                <a:latin typeface="Georgia" pitchFamily="18" charset="0"/>
              </a:rPr>
              <a:t>H2CO3</a:t>
            </a:r>
          </a:p>
          <a:p>
            <a:pPr algn="just"/>
            <a:r>
              <a:rPr lang="en-US" dirty="0">
                <a:latin typeface="Georgia" pitchFamily="18" charset="0"/>
              </a:rPr>
              <a:t>H4SiO4 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834285" y="5303287"/>
            <a:ext cx="20762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1200" b="1" dirty="0" err="1">
                <a:latin typeface="Georgia" pitchFamily="18" charset="0"/>
              </a:rPr>
              <a:t>forme</a:t>
            </a:r>
            <a:r>
              <a:rPr lang="en-US" sz="1200" b="1" dirty="0">
                <a:latin typeface="Georgia" pitchFamily="18" charset="0"/>
              </a:rPr>
              <a:t> </a:t>
            </a:r>
            <a:r>
              <a:rPr lang="en-US" sz="1200" b="1" dirty="0" err="1">
                <a:latin typeface="Georgia" pitchFamily="18" charset="0"/>
              </a:rPr>
              <a:t>monomolekulare</a:t>
            </a:r>
            <a:endParaRPr lang="en-US" sz="1200" b="1" dirty="0">
              <a:latin typeface="Georgia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091545" y="4712378"/>
            <a:ext cx="2971800" cy="103909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just"/>
            <a:r>
              <a:rPr lang="en-US" sz="1200" dirty="0">
                <a:solidFill>
                  <a:schemeClr val="tx1"/>
                </a:solidFill>
                <a:latin typeface="Georgia" panose="02040502050405020303" pitchFamily="18" charset="0"/>
              </a:rPr>
              <a:t>H2CO3 </a:t>
            </a:r>
            <a:r>
              <a:rPr lang="en-US" sz="1200" dirty="0" err="1">
                <a:solidFill>
                  <a:schemeClr val="tx1"/>
                </a:solidFill>
                <a:latin typeface="Georgia" panose="02040502050405020303" pitchFamily="18" charset="0"/>
              </a:rPr>
              <a:t>dhe</a:t>
            </a:r>
            <a:r>
              <a:rPr lang="en-US" sz="1200" dirty="0">
                <a:solidFill>
                  <a:schemeClr val="tx1"/>
                </a:solidFill>
                <a:latin typeface="Georgia" panose="02040502050405020303" pitchFamily="18" charset="0"/>
              </a:rPr>
              <a:t> forma e </a:t>
            </a:r>
            <a:r>
              <a:rPr lang="en-US" sz="1200" dirty="0" err="1">
                <a:solidFill>
                  <a:schemeClr val="tx1"/>
                </a:solidFill>
                <a:latin typeface="Georgia" panose="02040502050405020303" pitchFamily="18" charset="0"/>
              </a:rPr>
              <a:t>tij</a:t>
            </a:r>
            <a:r>
              <a:rPr lang="en-US" sz="12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Georgia" panose="02040502050405020303" pitchFamily="18" charset="0"/>
              </a:rPr>
              <a:t>monomolekulare</a:t>
            </a:r>
            <a:r>
              <a:rPr lang="en-US" sz="12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Georgia" panose="02040502050405020303" pitchFamily="18" charset="0"/>
              </a:rPr>
              <a:t>janë</a:t>
            </a:r>
            <a:r>
              <a:rPr lang="en-US" sz="12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Georgia" panose="02040502050405020303" pitchFamily="18" charset="0"/>
              </a:rPr>
              <a:t>pasoj</a:t>
            </a:r>
            <a:r>
              <a:rPr lang="en-US" sz="1200" dirty="0">
                <a:solidFill>
                  <a:schemeClr val="tx1"/>
                </a:solidFill>
                <a:latin typeface="Georgia" panose="02040502050405020303" pitchFamily="18" charset="0"/>
              </a:rPr>
              <a:t> e </a:t>
            </a:r>
            <a:r>
              <a:rPr lang="en-US" sz="1200" dirty="0" err="1">
                <a:solidFill>
                  <a:schemeClr val="tx1"/>
                </a:solidFill>
                <a:latin typeface="Georgia" panose="02040502050405020303" pitchFamily="18" charset="0"/>
              </a:rPr>
              <a:t>madhësisë</a:t>
            </a:r>
            <a:r>
              <a:rPr lang="en-US" sz="12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Georgia" panose="02040502050405020303" pitchFamily="18" charset="0"/>
              </a:rPr>
              <a:t>së</a:t>
            </a:r>
            <a:r>
              <a:rPr lang="en-US" sz="12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Georgia" panose="02040502050405020303" pitchFamily="18" charset="0"/>
              </a:rPr>
              <a:t>atomeve</a:t>
            </a:r>
            <a:r>
              <a:rPr lang="en-US" sz="12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Georgia" panose="02040502050405020303" pitchFamily="18" charset="0"/>
              </a:rPr>
              <a:t>të</a:t>
            </a:r>
            <a:r>
              <a:rPr lang="en-US" sz="12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Georgia" panose="02040502050405020303" pitchFamily="18" charset="0"/>
              </a:rPr>
              <a:t>karbonit</a:t>
            </a:r>
            <a:r>
              <a:rPr lang="en-US" sz="12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Georgia" panose="02040502050405020303" pitchFamily="18" charset="0"/>
              </a:rPr>
              <a:t>dhe</a:t>
            </a:r>
            <a:r>
              <a:rPr lang="en-US" sz="12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Georgia" panose="02040502050405020303" pitchFamily="18" charset="0"/>
              </a:rPr>
              <a:t>mundësisë</a:t>
            </a:r>
            <a:r>
              <a:rPr lang="en-US" sz="12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Georgia" panose="02040502050405020303" pitchFamily="18" charset="0"/>
              </a:rPr>
              <a:t>së</a:t>
            </a:r>
            <a:r>
              <a:rPr lang="en-US" sz="12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Georgia" panose="02040502050405020303" pitchFamily="18" charset="0"/>
              </a:rPr>
              <a:t>tij</a:t>
            </a:r>
            <a:r>
              <a:rPr lang="en-US" sz="12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Georgia" panose="02040502050405020303" pitchFamily="18" charset="0"/>
              </a:rPr>
              <a:t>që</a:t>
            </a:r>
            <a:r>
              <a:rPr lang="en-US" sz="12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Georgia" panose="02040502050405020303" pitchFamily="18" charset="0"/>
              </a:rPr>
              <a:t>të</a:t>
            </a:r>
            <a:r>
              <a:rPr lang="en-US" sz="12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Georgia" panose="02040502050405020303" pitchFamily="18" charset="0"/>
              </a:rPr>
              <a:t>formojë</a:t>
            </a:r>
            <a:r>
              <a:rPr lang="en-US" sz="12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Georgia" panose="02040502050405020303" pitchFamily="18" charset="0"/>
              </a:rPr>
              <a:t>lidhje</a:t>
            </a:r>
            <a:r>
              <a:rPr lang="en-US" sz="12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Georgia" panose="02040502050405020303" pitchFamily="18" charset="0"/>
              </a:rPr>
              <a:t>shumfishe</a:t>
            </a:r>
            <a:r>
              <a:rPr lang="en-US" sz="12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</a:p>
        </p:txBody>
      </p:sp>
      <p:pic>
        <p:nvPicPr>
          <p:cNvPr id="21" name="Picture 20"/>
          <p:cNvPicPr/>
          <p:nvPr/>
        </p:nvPicPr>
        <p:blipFill>
          <a:blip r:embed="rId4" cstate="print"/>
          <a:srcRect l="44979" t="22860" b="41910"/>
          <a:stretch>
            <a:fillRect/>
          </a:stretch>
        </p:blipFill>
        <p:spPr bwMode="auto">
          <a:xfrm>
            <a:off x="221672" y="5757274"/>
            <a:ext cx="3048000" cy="997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3" name="Rounded Rectangle 22"/>
          <p:cNvSpPr/>
          <p:nvPr/>
        </p:nvSpPr>
        <p:spPr>
          <a:xfrm>
            <a:off x="3401291" y="5800251"/>
            <a:ext cx="2237509" cy="95441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Acidi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silikatik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ka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tjetër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formulë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H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</a:rPr>
              <a:t>4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SiO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</a:rPr>
              <a:t>4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përkatësishtë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atomin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e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Si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janë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lidhura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katër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grupe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OH.</a:t>
            </a:r>
            <a:endParaRPr lang="en-US" sz="12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656118" y="5751469"/>
            <a:ext cx="3259282" cy="10032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Acidi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germanatik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H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</a:rPr>
              <a:t>2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GeO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</a:rPr>
              <a:t>3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ngjanë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acidit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silikatik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ka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tendencë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ndaj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polimerizimit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,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përveq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vetive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acidike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ka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edhe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veti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bazike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por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jo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aq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shprehuar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sa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formojë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kationin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Ge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(OH)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</a:rPr>
              <a:t>3</a:t>
            </a:r>
            <a:r>
              <a:rPr lang="en-US" sz="1200" b="1" baseline="30000" dirty="0" smtClean="0">
                <a:solidFill>
                  <a:schemeClr val="tx1"/>
                </a:solidFill>
                <a:latin typeface="Times New Roman" pitchFamily="18" charset="0"/>
              </a:rPr>
              <a:t>+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0"/>
            <a:ext cx="2743200" cy="10668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Acidi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stanatik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H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</a:rPr>
              <a:t>2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Sn(OH)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</a:rPr>
              <a:t>6 </a:t>
            </a:r>
            <a:r>
              <a:rPr lang="en-US" sz="1200" b="1" u="sng" baseline="-25000" dirty="0" smtClean="0">
                <a:solidFill>
                  <a:schemeClr val="tx1"/>
                </a:solidFill>
                <a:latin typeface="Times New Roman" pitchFamily="18" charset="0"/>
              </a:rPr>
              <a:t>STRUKTURE TE PACAKTUAR    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ka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karakter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më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theksuar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amfotern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se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sa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komp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përkatës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germaniumit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por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karaktei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acidik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dominon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895600" y="13855"/>
            <a:ext cx="2438400" cy="10668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Acidi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plumbit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që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përgjigjet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kësaj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shkalle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nuk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njohur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por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njihen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3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seri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kripërash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:</a:t>
            </a:r>
            <a:endParaRPr lang="en-US" sz="1200" dirty="0">
              <a:solidFill>
                <a:schemeClr val="tx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72200" y="76200"/>
            <a:ext cx="2514600" cy="9144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b="1" dirty="0" err="1" smtClean="0">
                <a:solidFill>
                  <a:schemeClr val="tx1"/>
                </a:solidFill>
                <a:latin typeface="Georgia" pitchFamily="18" charset="0"/>
              </a:rPr>
              <a:t>Pb</a:t>
            </a:r>
            <a:r>
              <a:rPr lang="en-US" sz="1200" b="1" dirty="0" smtClean="0">
                <a:solidFill>
                  <a:schemeClr val="tx1"/>
                </a:solidFill>
                <a:latin typeface="Georgia" pitchFamily="18" charset="0"/>
              </a:rPr>
              <a:t>(OH)</a:t>
            </a:r>
            <a:r>
              <a:rPr lang="en-US" sz="1200" b="1" baseline="-25000" dirty="0" smtClean="0">
                <a:solidFill>
                  <a:schemeClr val="tx1"/>
                </a:solidFill>
                <a:latin typeface="Georgia" pitchFamily="18" charset="0"/>
              </a:rPr>
              <a:t>6</a:t>
            </a:r>
            <a:r>
              <a:rPr lang="en-US" sz="1200" b="1" baseline="30000" dirty="0" smtClean="0">
                <a:solidFill>
                  <a:schemeClr val="tx1"/>
                </a:solidFill>
                <a:latin typeface="Georgia" pitchFamily="18" charset="0"/>
              </a:rPr>
              <a:t>2-</a:t>
            </a:r>
            <a:r>
              <a:rPr lang="en-US" sz="12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Georgia" pitchFamily="18" charset="0"/>
              </a:rPr>
              <a:t>heksahidroksoplumbatet</a:t>
            </a:r>
            <a:endParaRPr lang="en-US" sz="1200" dirty="0" smtClean="0">
              <a:solidFill>
                <a:schemeClr val="tx1"/>
              </a:solidFill>
              <a:latin typeface="Georgia" pitchFamily="18" charset="0"/>
            </a:endParaRPr>
          </a:p>
          <a:p>
            <a:r>
              <a:rPr lang="en-US" sz="1200" b="1" dirty="0" smtClean="0">
                <a:solidFill>
                  <a:schemeClr val="tx1"/>
                </a:solidFill>
                <a:latin typeface="Georgia" pitchFamily="18" charset="0"/>
              </a:rPr>
              <a:t>PbO</a:t>
            </a:r>
            <a:r>
              <a:rPr lang="en-US" sz="1200" b="1" baseline="-25000" dirty="0" smtClean="0">
                <a:solidFill>
                  <a:schemeClr val="tx1"/>
                </a:solidFill>
                <a:latin typeface="Georgia" pitchFamily="18" charset="0"/>
              </a:rPr>
              <a:t>4</a:t>
            </a:r>
            <a:r>
              <a:rPr lang="en-US" sz="1200" b="1" baseline="30000" dirty="0" smtClean="0">
                <a:solidFill>
                  <a:schemeClr val="tx1"/>
                </a:solidFill>
                <a:latin typeface="Georgia" pitchFamily="18" charset="0"/>
              </a:rPr>
              <a:t>4-</a:t>
            </a:r>
            <a:r>
              <a:rPr lang="en-US" sz="1200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Georgia" pitchFamily="18" charset="0"/>
              </a:rPr>
              <a:t>ortoplumbatet</a:t>
            </a:r>
            <a:endParaRPr lang="en-US" sz="1200" dirty="0" smtClean="0">
              <a:solidFill>
                <a:schemeClr val="tx1"/>
              </a:solidFill>
              <a:latin typeface="Georgia" pitchFamily="18" charset="0"/>
            </a:endParaRPr>
          </a:p>
          <a:p>
            <a:r>
              <a:rPr lang="en-US" sz="1200" b="1" dirty="0" smtClean="0">
                <a:solidFill>
                  <a:schemeClr val="tx1"/>
                </a:solidFill>
                <a:latin typeface="Georgia" pitchFamily="18" charset="0"/>
              </a:rPr>
              <a:t>PbO</a:t>
            </a:r>
            <a:r>
              <a:rPr lang="en-US" sz="1200" b="1" baseline="-25000" dirty="0" smtClean="0">
                <a:solidFill>
                  <a:schemeClr val="tx1"/>
                </a:solidFill>
                <a:latin typeface="Georgia" pitchFamily="18" charset="0"/>
              </a:rPr>
              <a:t>3</a:t>
            </a:r>
            <a:r>
              <a:rPr lang="en-US" sz="1200" b="1" baseline="30000" dirty="0" smtClean="0">
                <a:solidFill>
                  <a:schemeClr val="tx1"/>
                </a:solidFill>
                <a:latin typeface="Georgia" pitchFamily="18" charset="0"/>
              </a:rPr>
              <a:t>2</a:t>
            </a:r>
            <a:r>
              <a:rPr lang="en-US" sz="1200" baseline="30000" dirty="0" smtClean="0">
                <a:solidFill>
                  <a:schemeClr val="tx1"/>
                </a:solidFill>
                <a:latin typeface="Georgia" pitchFamily="18" charset="0"/>
              </a:rPr>
              <a:t>-  </a:t>
            </a:r>
            <a:r>
              <a:rPr lang="en-US" sz="1200" dirty="0" err="1" smtClean="0">
                <a:solidFill>
                  <a:schemeClr val="tx1"/>
                </a:solidFill>
                <a:latin typeface="Georgia" pitchFamily="18" charset="0"/>
              </a:rPr>
              <a:t>metaplumbatet</a:t>
            </a:r>
            <a:endParaRPr lang="en-US" sz="1200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5486400" y="533400"/>
            <a:ext cx="60960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1295400"/>
            <a:ext cx="8991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 err="1">
                <a:latin typeface="Times New Roman" pitchFamily="18" charset="0"/>
              </a:rPr>
              <a:t>Karboni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dallon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dukshëm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prej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analogëve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tij</a:t>
            </a:r>
            <a:r>
              <a:rPr lang="en-US" sz="1200" b="1" dirty="0">
                <a:latin typeface="Times New Roman" pitchFamily="18" charset="0"/>
              </a:rPr>
              <a:t> .</a:t>
            </a:r>
          </a:p>
          <a:p>
            <a:pPr algn="just"/>
            <a:r>
              <a:rPr lang="en-US" sz="1200" dirty="0" err="1">
                <a:latin typeface="Times New Roman" pitchFamily="18" charset="0"/>
              </a:rPr>
              <a:t>Ekzistojën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disa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faktorë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bazë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cilëve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karboni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dallohet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si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nga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analogët</a:t>
            </a:r>
            <a:r>
              <a:rPr lang="en-US" sz="1200" dirty="0">
                <a:latin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</a:rPr>
              <a:t>tij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ashtu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edhe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nga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elementet</a:t>
            </a:r>
            <a:r>
              <a:rPr lang="en-US" sz="1200" dirty="0">
                <a:latin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</a:rPr>
              <a:t>afërta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sist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periodik</a:t>
            </a:r>
            <a:r>
              <a:rPr lang="en-US" sz="1200" dirty="0">
                <a:latin typeface="Times New Roman" pitchFamily="18" charset="0"/>
              </a:rPr>
              <a:t> .</a:t>
            </a:r>
          </a:p>
          <a:p>
            <a:pPr algn="just"/>
            <a:endParaRPr lang="en-US" sz="1200" b="1" dirty="0">
              <a:latin typeface="Times New Roman" pitchFamily="18" charset="0"/>
            </a:endParaRPr>
          </a:p>
          <a:p>
            <a:pPr algn="just"/>
            <a:r>
              <a:rPr lang="en-US" sz="1200" b="1" dirty="0" err="1">
                <a:latin typeface="Times New Roman" pitchFamily="18" charset="0"/>
              </a:rPr>
              <a:t>Këta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faktorë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janë</a:t>
            </a:r>
            <a:r>
              <a:rPr lang="en-US" sz="1200" b="1" dirty="0">
                <a:latin typeface="Times New Roman" pitchFamily="18" charset="0"/>
              </a:rPr>
              <a:t>:</a:t>
            </a:r>
          </a:p>
          <a:p>
            <a:pPr algn="just"/>
            <a:endParaRPr lang="en-US" sz="1200" b="1" dirty="0">
              <a:latin typeface="Times New Roman" pitchFamily="18" charset="0"/>
            </a:endParaRPr>
          </a:p>
          <a:p>
            <a:pPr algn="just"/>
            <a:r>
              <a:rPr lang="en-US" sz="1200" b="1" dirty="0">
                <a:latin typeface="Times New Roman" pitchFamily="18" charset="0"/>
              </a:rPr>
              <a:t>1)</a:t>
            </a:r>
            <a:r>
              <a:rPr lang="en-US" sz="1200" b="1" dirty="0" err="1">
                <a:latin typeface="Times New Roman" pitchFamily="18" charset="0"/>
              </a:rPr>
              <a:t>elektronegativiteti</a:t>
            </a:r>
            <a:endParaRPr lang="en-US" sz="1200" b="1" dirty="0">
              <a:latin typeface="Times New Roman" pitchFamily="18" charset="0"/>
            </a:endParaRPr>
          </a:p>
          <a:p>
            <a:pPr algn="just"/>
            <a:r>
              <a:rPr lang="en-US" sz="1200" b="1" dirty="0">
                <a:latin typeface="Times New Roman" pitchFamily="18" charset="0"/>
              </a:rPr>
              <a:t>2)</a:t>
            </a:r>
            <a:r>
              <a:rPr lang="en-US" sz="1200" b="1" dirty="0" err="1">
                <a:latin typeface="Times New Roman" pitchFamily="18" charset="0"/>
              </a:rPr>
              <a:t>vëllimi</a:t>
            </a:r>
            <a:r>
              <a:rPr lang="en-US" sz="1200" b="1" dirty="0">
                <a:latin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</a:rPr>
              <a:t>atomit</a:t>
            </a:r>
            <a:endParaRPr lang="en-US" sz="1200" b="1" dirty="0">
              <a:latin typeface="Times New Roman" pitchFamily="18" charset="0"/>
            </a:endParaRPr>
          </a:p>
          <a:p>
            <a:pPr algn="just"/>
            <a:r>
              <a:rPr lang="en-US" sz="1200" b="1" dirty="0">
                <a:latin typeface="Times New Roman" pitchFamily="18" charset="0"/>
              </a:rPr>
              <a:t>3)</a:t>
            </a:r>
            <a:r>
              <a:rPr lang="en-US" sz="1200" b="1" dirty="0" err="1">
                <a:latin typeface="Times New Roman" pitchFamily="18" charset="0"/>
              </a:rPr>
              <a:t>Konfiguracioni</a:t>
            </a:r>
            <a:r>
              <a:rPr lang="en-US" sz="1200" b="1" dirty="0">
                <a:latin typeface="Times New Roman" pitchFamily="18" charset="0"/>
              </a:rPr>
              <a:t>  </a:t>
            </a:r>
            <a:r>
              <a:rPr lang="en-US" sz="1200" b="1" dirty="0" err="1">
                <a:latin typeface="Times New Roman" pitchFamily="18" charset="0"/>
              </a:rPr>
              <a:t>elektronik</a:t>
            </a:r>
            <a:endParaRPr lang="en-US" sz="1200" b="1" dirty="0"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" y="286506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en-US" b="1" dirty="0">
              <a:solidFill>
                <a:srgbClr val="FF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</a:endParaRPr>
          </a:p>
          <a:p>
            <a:pPr algn="just">
              <a:buNone/>
            </a:pPr>
            <a:r>
              <a:rPr lang="en-US" sz="1200" b="1" dirty="0" err="1">
                <a:latin typeface="Times New Roman" pitchFamily="18" charset="0"/>
              </a:rPr>
              <a:t>Elektronegativiteti</a:t>
            </a:r>
            <a:r>
              <a:rPr lang="en-US" sz="1200" b="1" dirty="0">
                <a:latin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</a:rPr>
              <a:t>tij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është</a:t>
            </a:r>
            <a:r>
              <a:rPr lang="en-US" sz="1200" b="1" dirty="0">
                <a:latin typeface="Times New Roman" pitchFamily="18" charset="0"/>
              </a:rPr>
              <a:t> 2.5 </a:t>
            </a:r>
            <a:r>
              <a:rPr lang="en-US" sz="1200" b="1" dirty="0" err="1">
                <a:latin typeface="Times New Roman" pitchFamily="18" charset="0"/>
              </a:rPr>
              <a:t>komp</a:t>
            </a:r>
            <a:r>
              <a:rPr lang="en-US" sz="1200" b="1" dirty="0">
                <a:latin typeface="Times New Roman" pitchFamily="18" charset="0"/>
              </a:rPr>
              <a:t> stabile </a:t>
            </a:r>
            <a:r>
              <a:rPr lang="en-US" sz="1200" b="1" dirty="0" err="1">
                <a:latin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tij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janë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ato</a:t>
            </a:r>
            <a:r>
              <a:rPr lang="en-US" sz="1200" b="1" dirty="0">
                <a:latin typeface="Times New Roman" pitchFamily="18" charset="0"/>
              </a:rPr>
              <a:t> me </a:t>
            </a:r>
            <a:r>
              <a:rPr lang="en-US" sz="1200" b="1" dirty="0" err="1">
                <a:latin typeface="Times New Roman" pitchFamily="18" charset="0"/>
              </a:rPr>
              <a:t>hidrogjenin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</a:rPr>
              <a:t> me </a:t>
            </a:r>
            <a:r>
              <a:rPr lang="en-US" sz="1200" b="1" dirty="0" err="1">
                <a:latin typeface="Times New Roman" pitchFamily="18" charset="0"/>
              </a:rPr>
              <a:t>elementet</a:t>
            </a:r>
            <a:r>
              <a:rPr lang="en-US" sz="1200" b="1" dirty="0">
                <a:latin typeface="Times New Roman" pitchFamily="18" charset="0"/>
              </a:rPr>
              <a:t> me </a:t>
            </a:r>
            <a:r>
              <a:rPr lang="en-US" sz="1200" b="1" dirty="0" err="1">
                <a:latin typeface="Times New Roman" pitchFamily="18" charset="0"/>
              </a:rPr>
              <a:t>elektronegativitet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më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madhë</a:t>
            </a:r>
            <a:r>
              <a:rPr lang="en-US" sz="1200" b="1" dirty="0">
                <a:latin typeface="Times New Roman" pitchFamily="18" charset="0"/>
              </a:rPr>
              <a:t>.</a:t>
            </a:r>
          </a:p>
          <a:p>
            <a:pPr algn="just"/>
            <a:endParaRPr lang="en-US" sz="1200" b="1" dirty="0">
              <a:latin typeface="Times New Roman" pitchFamily="18" charset="0"/>
            </a:endParaRPr>
          </a:p>
          <a:p>
            <a:pPr algn="just"/>
            <a:r>
              <a:rPr lang="en-US" sz="1200" b="1" u="sng" dirty="0" err="1" smtClean="0">
                <a:latin typeface="Times New Roman" pitchFamily="18" charset="0"/>
              </a:rPr>
              <a:t>Vëllimi</a:t>
            </a:r>
            <a:r>
              <a:rPr lang="en-US" sz="1200" b="1" u="sng" dirty="0" smtClean="0">
                <a:latin typeface="Times New Roman" pitchFamily="18" charset="0"/>
              </a:rPr>
              <a:t> </a:t>
            </a:r>
            <a:r>
              <a:rPr lang="en-US" sz="1200" b="1" u="sng" dirty="0">
                <a:latin typeface="Times New Roman" pitchFamily="18" charset="0"/>
              </a:rPr>
              <a:t>i </a:t>
            </a:r>
            <a:r>
              <a:rPr lang="en-US" sz="1200" b="1" u="sng" dirty="0" err="1">
                <a:latin typeface="Times New Roman" pitchFamily="18" charset="0"/>
              </a:rPr>
              <a:t>atomit</a:t>
            </a:r>
            <a:r>
              <a:rPr lang="en-US" sz="1200" b="1" u="sng" dirty="0">
                <a:latin typeface="Times New Roman" pitchFamily="18" charset="0"/>
              </a:rPr>
              <a:t> </a:t>
            </a:r>
            <a:r>
              <a:rPr lang="en-US" sz="1200" b="1" u="sng" dirty="0" err="1">
                <a:latin typeface="Times New Roman" pitchFamily="18" charset="0"/>
              </a:rPr>
              <a:t>të</a:t>
            </a:r>
            <a:r>
              <a:rPr lang="en-US" sz="1200" b="1" u="sng" dirty="0">
                <a:latin typeface="Times New Roman" pitchFamily="18" charset="0"/>
              </a:rPr>
              <a:t> C </a:t>
            </a:r>
            <a:r>
              <a:rPr lang="en-US" sz="1200" dirty="0" err="1">
                <a:latin typeface="Times New Roman" pitchFamily="18" charset="0"/>
              </a:rPr>
              <a:t>mundëson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formimin</a:t>
            </a:r>
            <a:r>
              <a:rPr lang="en-US" sz="1200" dirty="0">
                <a:latin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</a:rPr>
              <a:t>lidhjeve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njëfishe</a:t>
            </a:r>
            <a:r>
              <a:rPr lang="en-US" sz="1200" b="1" dirty="0">
                <a:latin typeface="Times New Roman" pitchFamily="18" charset="0"/>
              </a:rPr>
              <a:t>, </a:t>
            </a:r>
            <a:r>
              <a:rPr lang="en-US" sz="1200" b="1" dirty="0" err="1">
                <a:latin typeface="Times New Roman" pitchFamily="18" charset="0"/>
              </a:rPr>
              <a:t>dyfishe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trefishe,por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lidhje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tilla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mund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formojnë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edhe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atomi</a:t>
            </a:r>
            <a:r>
              <a:rPr lang="en-US" sz="1200" b="1" dirty="0">
                <a:latin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</a:rPr>
              <a:t>oksigjenit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azotit</a:t>
            </a:r>
            <a:r>
              <a:rPr lang="en-US" sz="1200" b="1" dirty="0">
                <a:latin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</a:rPr>
              <a:t>mirpo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ekziston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një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ndryshim</a:t>
            </a:r>
            <a:r>
              <a:rPr lang="en-US" sz="1200" b="1" dirty="0">
                <a:latin typeface="Times New Roman" pitchFamily="18" charset="0"/>
              </a:rPr>
              <a:t>: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800600" y="2865060"/>
            <a:ext cx="3505200" cy="12954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schemeClr val="tx1"/>
                </a:solidFill>
              </a:rPr>
              <a:t>Vëlimi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i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vogël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i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atomit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të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karbonit</a:t>
            </a:r>
            <a:r>
              <a:rPr lang="en-US" sz="1200" b="1" dirty="0" smtClean="0">
                <a:solidFill>
                  <a:schemeClr val="tx1"/>
                </a:solidFill>
              </a:rPr>
              <a:t>, </a:t>
            </a:r>
            <a:r>
              <a:rPr lang="en-US" sz="1200" b="1" dirty="0" err="1" smtClean="0">
                <a:solidFill>
                  <a:schemeClr val="tx1"/>
                </a:solidFill>
              </a:rPr>
              <a:t>lidhje</a:t>
            </a:r>
            <a:r>
              <a:rPr lang="en-US" sz="1200" b="1" dirty="0" smtClean="0">
                <a:solidFill>
                  <a:schemeClr val="tx1"/>
                </a:solidFill>
              </a:rPr>
              <a:t>: -,=,</a:t>
            </a:r>
            <a:r>
              <a:rPr lang="en-US" sz="1200" b="1" dirty="0" smtClean="0">
                <a:solidFill>
                  <a:schemeClr val="tx1"/>
                </a:solidFill>
                <a:latin typeface="Calibri"/>
                <a:cs typeface="Calibri"/>
              </a:rPr>
              <a:t>≡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76200" y="4462429"/>
            <a:ext cx="906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 err="1">
                <a:latin typeface="Times New Roman" pitchFamily="18" charset="0"/>
              </a:rPr>
              <a:t>Nëse</a:t>
            </a:r>
            <a:r>
              <a:rPr lang="en-US" sz="1200" b="1" dirty="0">
                <a:latin typeface="Times New Roman" pitchFamily="18" charset="0"/>
              </a:rPr>
              <a:t> O </a:t>
            </a:r>
            <a:r>
              <a:rPr lang="en-US" sz="1200" b="1" dirty="0" err="1">
                <a:latin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</a:rPr>
              <a:t> N </a:t>
            </a:r>
            <a:r>
              <a:rPr lang="en-US" sz="1200" b="1" dirty="0" err="1">
                <a:latin typeface="Times New Roman" pitchFamily="18" charset="0"/>
              </a:rPr>
              <a:t>formojnë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molekulën</a:t>
            </a:r>
            <a:r>
              <a:rPr lang="en-US" sz="1200" b="1" dirty="0">
                <a:latin typeface="Times New Roman" pitchFamily="18" charset="0"/>
              </a:rPr>
              <a:t> me </a:t>
            </a:r>
            <a:r>
              <a:rPr lang="en-US" sz="1200" b="1" dirty="0" err="1">
                <a:latin typeface="Times New Roman" pitchFamily="18" charset="0"/>
              </a:rPr>
              <a:t>dy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apo</a:t>
            </a:r>
            <a:r>
              <a:rPr lang="en-US" sz="1200" b="1" dirty="0">
                <a:latin typeface="Times New Roman" pitchFamily="18" charset="0"/>
              </a:rPr>
              <a:t> tri </a:t>
            </a:r>
            <a:r>
              <a:rPr lang="en-US" sz="1200" b="1" dirty="0" err="1">
                <a:latin typeface="Times New Roman" pitchFamily="18" charset="0"/>
              </a:rPr>
              <a:t>lidhje</a:t>
            </a:r>
            <a:r>
              <a:rPr lang="en-US" sz="1200" b="1" dirty="0">
                <a:latin typeface="Times New Roman" pitchFamily="18" charset="0"/>
              </a:rPr>
              <a:t>, </a:t>
            </a:r>
            <a:r>
              <a:rPr lang="en-US" sz="1200" b="1" dirty="0" err="1">
                <a:latin typeface="Times New Roman" pitchFamily="18" charset="0"/>
              </a:rPr>
              <a:t>ato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molekula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janë</a:t>
            </a:r>
            <a:r>
              <a:rPr lang="en-US" sz="1200" b="1" dirty="0">
                <a:latin typeface="Times New Roman" pitchFamily="18" charset="0"/>
              </a:rPr>
              <a:t> stabile </a:t>
            </a:r>
            <a:r>
              <a:rPr lang="en-US" sz="1200" b="1" dirty="0" err="1">
                <a:latin typeface="Times New Roman" pitchFamily="18" charset="0"/>
              </a:rPr>
              <a:t>por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u="sng" dirty="0">
                <a:latin typeface="Times New Roman" pitchFamily="18" charset="0"/>
              </a:rPr>
              <a:t>pa </a:t>
            </a:r>
            <a:r>
              <a:rPr lang="en-US" sz="1200" b="1" u="sng" dirty="0" err="1">
                <a:latin typeface="Times New Roman" pitchFamily="18" charset="0"/>
              </a:rPr>
              <a:t>elektrone</a:t>
            </a:r>
            <a:r>
              <a:rPr lang="en-US" sz="1200" b="1" u="sng" dirty="0">
                <a:latin typeface="Times New Roman" pitchFamily="18" charset="0"/>
              </a:rPr>
              <a:t> </a:t>
            </a:r>
            <a:r>
              <a:rPr lang="en-US" sz="1200" b="1" u="sng" dirty="0" err="1">
                <a:latin typeface="Times New Roman" pitchFamily="18" charset="0"/>
              </a:rPr>
              <a:t>të</a:t>
            </a:r>
            <a:r>
              <a:rPr lang="en-US" sz="1200" b="1" u="sng" dirty="0">
                <a:latin typeface="Times New Roman" pitchFamily="18" charset="0"/>
              </a:rPr>
              <a:t> lira </a:t>
            </a:r>
            <a:r>
              <a:rPr lang="en-US" sz="1200" b="1" dirty="0" err="1">
                <a:latin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cilat</a:t>
            </a:r>
            <a:r>
              <a:rPr lang="en-US" sz="1200" dirty="0">
                <a:latin typeface="Times New Roman" pitchFamily="18" charset="0"/>
              </a:rPr>
              <a:t> do </a:t>
            </a:r>
            <a:r>
              <a:rPr lang="en-US" sz="1200" dirty="0" err="1">
                <a:latin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mund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reagojnë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më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tej</a:t>
            </a:r>
            <a:r>
              <a:rPr lang="en-US" sz="1200" dirty="0">
                <a:latin typeface="Times New Roman" pitchFamily="18" charset="0"/>
              </a:rPr>
              <a:t>. </a:t>
            </a:r>
          </a:p>
          <a:p>
            <a:pPr algn="just"/>
            <a:r>
              <a:rPr lang="en-US" sz="1200" dirty="0" err="1">
                <a:latin typeface="Times New Roman" pitchFamily="18" charset="0"/>
              </a:rPr>
              <a:t>Te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karboni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dy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atome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mund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lidhen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edhe</a:t>
            </a:r>
            <a:r>
              <a:rPr lang="en-US" sz="1200" dirty="0">
                <a:latin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</a:rPr>
              <a:t>lidhje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trefishe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po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megjithatë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atyre</a:t>
            </a:r>
            <a:r>
              <a:rPr lang="en-US" sz="1200" dirty="0">
                <a:latin typeface="Times New Roman" pitchFamily="18" charset="0"/>
              </a:rPr>
              <a:t> u </a:t>
            </a:r>
            <a:r>
              <a:rPr lang="en-US" sz="1200" dirty="0" err="1">
                <a:latin typeface="Times New Roman" pitchFamily="18" charset="0"/>
              </a:rPr>
              <a:t>mbetet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edhe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nga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një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elektron</a:t>
            </a:r>
            <a:r>
              <a:rPr lang="en-US" sz="1200" dirty="0">
                <a:latin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</a:rPr>
              <a:t>lirë</a:t>
            </a:r>
            <a:r>
              <a:rPr lang="en-US" sz="1200" b="1" dirty="0">
                <a:latin typeface="Times New Roman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-83127" y="521955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200" b="1" dirty="0" err="1">
                <a:latin typeface="Times New Roman" pitchFamily="18" charset="0"/>
              </a:rPr>
              <a:t>Konfiguracioni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elektronik</a:t>
            </a:r>
            <a:r>
              <a:rPr lang="en-US" sz="1200" b="1" dirty="0">
                <a:latin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</a:rPr>
              <a:t>silicit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anlog</a:t>
            </a:r>
            <a:r>
              <a:rPr lang="en-US" sz="1200" dirty="0">
                <a:latin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</a:rPr>
              <a:t>atë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karbonit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por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madhësia</a:t>
            </a:r>
            <a:r>
              <a:rPr lang="en-US" sz="1200" dirty="0">
                <a:latin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</a:rPr>
              <a:t>atomit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tij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nuk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ia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lejon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formimin</a:t>
            </a:r>
            <a:r>
              <a:rPr lang="en-US" sz="1200" dirty="0">
                <a:latin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</a:rPr>
              <a:t>lidhjes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dyfishe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trefishe</a:t>
            </a:r>
            <a:r>
              <a:rPr lang="en-US" sz="1200" b="1" dirty="0">
                <a:latin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</a:rPr>
              <a:t>përveq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kësaj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lidhja</a:t>
            </a:r>
            <a:r>
              <a:rPr lang="en-US" sz="1200" dirty="0">
                <a:latin typeface="Times New Roman" pitchFamily="18" charset="0"/>
              </a:rPr>
              <a:t>:</a:t>
            </a:r>
          </a:p>
          <a:p>
            <a:pPr algn="just"/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</a:rPr>
              <a:t>Si-Si (226kJ/mol)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shumë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më</a:t>
            </a:r>
            <a:r>
              <a:rPr lang="en-US" sz="1200" dirty="0">
                <a:latin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</a:rPr>
              <a:t>dobët</a:t>
            </a:r>
            <a:r>
              <a:rPr lang="en-US" sz="1200" dirty="0">
                <a:latin typeface="Times New Roman" pitchFamily="18" charset="0"/>
              </a:rPr>
              <a:t> se </a:t>
            </a:r>
            <a:r>
              <a:rPr lang="en-US" sz="1200" dirty="0" err="1">
                <a:latin typeface="Times New Roman" pitchFamily="18" charset="0"/>
              </a:rPr>
              <a:t>sa</a:t>
            </a:r>
            <a:r>
              <a:rPr lang="en-US" sz="1200" dirty="0">
                <a:latin typeface="Times New Roman" pitchFamily="18" charset="0"/>
              </a:rPr>
              <a:t> </a:t>
            </a:r>
          </a:p>
          <a:p>
            <a:pPr algn="just"/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</a:rPr>
              <a:t>C-C (334kJ/mol) ,</a:t>
            </a:r>
            <a:r>
              <a:rPr lang="en-US" sz="1200" dirty="0" err="1">
                <a:latin typeface="Times New Roman" pitchFamily="18" charset="0"/>
              </a:rPr>
              <a:t>poashtu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edhe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lidhja</a:t>
            </a:r>
            <a:r>
              <a:rPr lang="en-US" sz="1200" dirty="0">
                <a:latin typeface="Times New Roman" pitchFamily="18" charset="0"/>
              </a:rPr>
              <a:t> </a:t>
            </a:r>
          </a:p>
          <a:p>
            <a:pPr algn="just"/>
            <a:r>
              <a:rPr lang="en-US" sz="1200" b="1" dirty="0">
                <a:latin typeface="Times New Roman" pitchFamily="18" charset="0"/>
              </a:rPr>
              <a:t> Si-H  (236kJ/mol)</a:t>
            </a:r>
            <a:r>
              <a:rPr lang="en-US" sz="1200" dirty="0" err="1">
                <a:latin typeface="Times New Roman" pitchFamily="18" charset="0"/>
              </a:rPr>
              <a:t>shumë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më</a:t>
            </a:r>
            <a:r>
              <a:rPr lang="en-US" sz="1200" dirty="0">
                <a:latin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</a:rPr>
              <a:t>dobët</a:t>
            </a:r>
            <a:r>
              <a:rPr lang="en-US" sz="1200" dirty="0">
                <a:latin typeface="Times New Roman" pitchFamily="18" charset="0"/>
              </a:rPr>
              <a:t> se </a:t>
            </a:r>
          </a:p>
          <a:p>
            <a:pPr algn="just"/>
            <a:r>
              <a:rPr lang="en-US" sz="1200" b="1" dirty="0">
                <a:latin typeface="Times New Roman" pitchFamily="18" charset="0"/>
              </a:rPr>
              <a:t> C-H (416kJ/mol).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610100" y="5044011"/>
            <a:ext cx="4038600" cy="15605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Pasi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që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lidhja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Si-O (486kJ/mol) ,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është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më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fortë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edhe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se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lidhja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</a:p>
          <a:p>
            <a:pPr algn="just"/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Si-Si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dhe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lidhja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Si-H ,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ajo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do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dominojë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te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kimia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silicit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dhe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siq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do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shihet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më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vonë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pothuajse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gjitha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komp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e Si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hasim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me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këtë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lidhje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r>
              <a:rPr lang="en-US" sz="2400" b="1" baseline="30000" dirty="0" err="1" smtClean="0">
                <a:latin typeface="Times New Roman" pitchFamily="18" charset="0"/>
                <a:cs typeface="Times New Roman" pitchFamily="18" charset="0"/>
              </a:rPr>
              <a:t>Formimi</a:t>
            </a:r>
            <a:r>
              <a:rPr lang="en-US" sz="2400" b="1" baseline="30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baseline="30000" dirty="0" err="1" smtClean="0">
                <a:latin typeface="Times New Roman" pitchFamily="18" charset="0"/>
                <a:cs typeface="Times New Roman" pitchFamily="18" charset="0"/>
              </a:rPr>
              <a:t>amonjakut</a:t>
            </a:r>
            <a:r>
              <a:rPr lang="en-US" sz="2400" b="1" baseline="300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+ 3 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↔2NH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ΔrH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=-92kJmol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+ 2 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→CH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(g),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kushtë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japin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hidrokarbure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sinteza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benzines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karakteristike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reaksionet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redukton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→Cu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/>
          </a:p>
          <a:p>
            <a:endParaRPr lang="en-US" sz="2000" b="1" dirty="0" smtClean="0"/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52400" y="1524000"/>
            <a:ext cx="8991600" cy="1447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dhome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ekuilibri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arrihet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aq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ngadal,prandaj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reaksioni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zhvilohet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500 C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prani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katalizatorit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industri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rëndësishme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reaksionet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komponimete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tij,njihen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emër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përbashkët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procese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hidrimit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kështu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psh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H me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shtypje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prani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katalizatorit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ZnO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japin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metanolin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r>
              <a:rPr lang="en-US" sz="1200" dirty="0" err="1">
                <a:latin typeface="Times New Roman" pitchFamily="18" charset="0"/>
              </a:rPr>
              <a:t>Ekziston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edhe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një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faktor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cilin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</a:rPr>
              <a:t>mund</a:t>
            </a:r>
            <a:r>
              <a:rPr lang="en-US" sz="1200" dirty="0" smtClean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ta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përmendim</a:t>
            </a:r>
            <a:r>
              <a:rPr lang="en-US" sz="1200" dirty="0">
                <a:latin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</a:rPr>
              <a:t>ky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mënyra</a:t>
            </a:r>
            <a:r>
              <a:rPr lang="en-US" sz="1200" dirty="0">
                <a:latin typeface="Times New Roman" pitchFamily="18" charset="0"/>
              </a:rPr>
              <a:t> se </a:t>
            </a:r>
            <a:r>
              <a:rPr lang="en-US" sz="1200" dirty="0" err="1">
                <a:latin typeface="Times New Roman" pitchFamily="18" charset="0"/>
              </a:rPr>
              <a:t>si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atomete</a:t>
            </a:r>
            <a:r>
              <a:rPr lang="en-US" sz="1200" dirty="0">
                <a:latin typeface="Times New Roman" pitchFamily="18" charset="0"/>
              </a:rPr>
              <a:t> C </a:t>
            </a:r>
            <a:r>
              <a:rPr lang="en-US" sz="1200" dirty="0" err="1">
                <a:latin typeface="Times New Roman" pitchFamily="18" charset="0"/>
              </a:rPr>
              <a:t>formojnë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molekula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komp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ndryshme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smtClean="0">
                <a:latin typeface="Times New Roman" pitchFamily="18" charset="0"/>
              </a:rPr>
              <a:t>.</a:t>
            </a:r>
            <a:endParaRPr lang="en-US" sz="1200" dirty="0">
              <a:latin typeface="Times New Roman" pitchFamily="18" charset="0"/>
            </a:endParaRPr>
          </a:p>
        </p:txBody>
      </p:sp>
      <p:pic>
        <p:nvPicPr>
          <p:cNvPr id="19" name="Picture 18" descr="Related image"/>
          <p:cNvPicPr/>
          <p:nvPr/>
        </p:nvPicPr>
        <p:blipFill>
          <a:blip r:embed="rId2" cstate="print"/>
          <a:srcRect t="23495" b="7832"/>
          <a:stretch>
            <a:fillRect/>
          </a:stretch>
        </p:blipFill>
        <p:spPr bwMode="auto">
          <a:xfrm>
            <a:off x="228600" y="1330037"/>
            <a:ext cx="5943600" cy="202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21" name="Snip Single Corner Rectangle 20"/>
          <p:cNvSpPr/>
          <p:nvPr/>
        </p:nvSpPr>
        <p:spPr>
          <a:xfrm>
            <a:off x="0" y="363682"/>
            <a:ext cx="9144000" cy="931718"/>
          </a:xfrm>
          <a:prstGeom prst="snip1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Në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baz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konfiguracionit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atomi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C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formon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më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së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shumti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katër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lidhje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kovalente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dallim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nga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analogët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tij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cilët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kanë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dispozicion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edhe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orbitalet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d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gjendjes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përkatëse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kuantike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.</a:t>
            </a:r>
          </a:p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vërtetë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këto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katër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lidhje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janë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hibride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sp</a:t>
            </a:r>
            <a:r>
              <a:rPr lang="en-US" sz="1200" b="1" baseline="30000" dirty="0" smtClean="0">
                <a:solidFill>
                  <a:schemeClr val="tx1"/>
                </a:solidFill>
                <a:latin typeface="Times New Roman" pitchFamily="18" charset="0"/>
              </a:rPr>
              <a:t>3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drejtuara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kah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katër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këndet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tetraedrit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mundësi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tjera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ngopjen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a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atomit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C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janë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: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formimi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një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lidhje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dyfishe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dhe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dy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lidhjeve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njëfishe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formimi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dy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lidhjeve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dyfishe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ose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në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lidhje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trefishe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dhe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një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lidhje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njëfishe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:</a:t>
            </a:r>
          </a:p>
        </p:txBody>
      </p:sp>
      <p:pic>
        <p:nvPicPr>
          <p:cNvPr id="23" name="Picture 22"/>
          <p:cNvPicPr/>
          <p:nvPr/>
        </p:nvPicPr>
        <p:blipFill>
          <a:blip r:embed="rId3" cstate="print"/>
          <a:srcRect t="12989" b="25977"/>
          <a:stretch>
            <a:fillRect/>
          </a:stretch>
        </p:blipFill>
        <p:spPr bwMode="auto">
          <a:xfrm>
            <a:off x="228600" y="3387438"/>
            <a:ext cx="5943600" cy="82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Rounded Rectangle 5"/>
          <p:cNvSpPr/>
          <p:nvPr/>
        </p:nvSpPr>
        <p:spPr>
          <a:xfrm>
            <a:off x="6196445" y="2819400"/>
            <a:ext cx="2971800" cy="16002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err="1" smtClean="0">
                <a:latin typeface="Times New Roman" pitchFamily="18" charset="0"/>
              </a:rPr>
              <a:t>Mirpo</a:t>
            </a:r>
            <a:r>
              <a:rPr lang="en-US" sz="1200" dirty="0" smtClean="0">
                <a:latin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</a:rPr>
              <a:t>strukturat</a:t>
            </a:r>
            <a:r>
              <a:rPr lang="en-US" sz="1200" dirty="0" smtClean="0">
                <a:latin typeface="Times New Roman" pitchFamily="18" charset="0"/>
              </a:rPr>
              <a:t> e </a:t>
            </a:r>
            <a:r>
              <a:rPr lang="en-US" sz="1200" dirty="0" err="1" smtClean="0">
                <a:latin typeface="Times New Roman" pitchFamily="18" charset="0"/>
              </a:rPr>
              <a:t>vërteta</a:t>
            </a:r>
            <a:r>
              <a:rPr lang="en-US" sz="1200" dirty="0" smtClean="0">
                <a:latin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</a:rPr>
              <a:t>janë</a:t>
            </a:r>
            <a:r>
              <a:rPr lang="en-US" sz="1200" dirty="0" smtClean="0">
                <a:latin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</a:rPr>
              <a:t>hibride</a:t>
            </a:r>
            <a:r>
              <a:rPr lang="en-US" sz="1200" dirty="0" smtClean="0">
                <a:latin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</a:rPr>
              <a:t>rezonante</a:t>
            </a:r>
            <a:r>
              <a:rPr lang="en-US" sz="1200" dirty="0" smtClean="0">
                <a:latin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</a:rPr>
              <a:t>gjitha</a:t>
            </a:r>
            <a:r>
              <a:rPr lang="en-US" sz="1200" dirty="0" smtClean="0">
                <a:latin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</a:rPr>
              <a:t>strukturave</a:t>
            </a:r>
            <a:r>
              <a:rPr lang="en-US" sz="1200" dirty="0" smtClean="0">
                <a:latin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</a:rPr>
              <a:t>mundshme</a:t>
            </a:r>
            <a:r>
              <a:rPr lang="en-US" sz="1200" dirty="0" smtClean="0">
                <a:latin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</a:rPr>
              <a:t>kështu</a:t>
            </a:r>
            <a:r>
              <a:rPr lang="en-US" sz="1200" dirty="0" smtClean="0">
                <a:latin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</a:rPr>
              <a:t>që</a:t>
            </a:r>
            <a:r>
              <a:rPr lang="en-US" sz="1200" dirty="0" smtClean="0">
                <a:latin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</a:rPr>
              <a:t>mundësia</a:t>
            </a:r>
            <a:r>
              <a:rPr lang="en-US" sz="1200" dirty="0" smtClean="0">
                <a:latin typeface="Times New Roman" pitchFamily="18" charset="0"/>
              </a:rPr>
              <a:t> e </a:t>
            </a:r>
            <a:r>
              <a:rPr lang="en-US" sz="1200" dirty="0" err="1" smtClean="0">
                <a:latin typeface="Times New Roman" pitchFamily="18" charset="0"/>
              </a:rPr>
              <a:t>atomeve</a:t>
            </a:r>
            <a:r>
              <a:rPr lang="en-US" sz="1200" dirty="0" smtClean="0">
                <a:latin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</a:rPr>
              <a:t> </a:t>
            </a:r>
            <a:r>
              <a:rPr lang="en-US" sz="1200" dirty="0" smtClean="0">
                <a:solidFill>
                  <a:srgbClr val="FFFF00"/>
                </a:solidFill>
                <a:latin typeface="Times New Roman" pitchFamily="18" charset="0"/>
              </a:rPr>
              <a:t>C</a:t>
            </a:r>
            <a:r>
              <a:rPr lang="en-US" sz="1200" dirty="0" smtClean="0">
                <a:latin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</a:rPr>
              <a:t>formojnë</a:t>
            </a:r>
            <a:r>
              <a:rPr lang="en-US" sz="1200" dirty="0" smtClean="0">
                <a:latin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</a:rPr>
              <a:t>molekula</a:t>
            </a:r>
            <a:r>
              <a:rPr lang="en-US" sz="1200" dirty="0" smtClean="0">
                <a:latin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</a:rPr>
              <a:t>ndryshme</a:t>
            </a:r>
            <a:r>
              <a:rPr lang="en-US" sz="1200" dirty="0" smtClean="0">
                <a:latin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</a:rPr>
              <a:t>mund</a:t>
            </a:r>
            <a:r>
              <a:rPr lang="en-US" sz="1200" dirty="0" smtClean="0">
                <a:latin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</a:rPr>
              <a:t>përmblidhen</a:t>
            </a:r>
            <a:r>
              <a:rPr lang="en-US" sz="1200" dirty="0" smtClean="0">
                <a:latin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</a:rPr>
              <a:t>kështu</a:t>
            </a:r>
            <a:r>
              <a:rPr lang="en-US" sz="1200" b="1" dirty="0" smtClean="0">
                <a:latin typeface="Times New Roman" pitchFamily="18" charset="0"/>
              </a:rPr>
              <a:t>: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04355" y="4214592"/>
            <a:ext cx="3810000" cy="990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pPr algn="just"/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</a:rPr>
              <a:t>A)</a:t>
            </a:r>
            <a:r>
              <a:rPr lang="en-US" sz="1400" dirty="0" err="1" smtClean="0">
                <a:solidFill>
                  <a:schemeClr val="tx1"/>
                </a:solidFill>
                <a:latin typeface="Times New Roman" pitchFamily="18" charset="0"/>
              </a:rPr>
              <a:t>renditja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imes New Roman" pitchFamily="18" charset="0"/>
              </a:rPr>
              <a:t>tetraedrikee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imes New Roman" pitchFamily="18" charset="0"/>
              </a:rPr>
              <a:t>hibrideve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</a:rPr>
              <a:t> sp</a:t>
            </a:r>
            <a:r>
              <a:rPr lang="en-US" sz="1400" baseline="30000" dirty="0" smtClean="0">
                <a:solidFill>
                  <a:schemeClr val="tx1"/>
                </a:solidFill>
                <a:latin typeface="Times New Roman" pitchFamily="18" charset="0"/>
              </a:rPr>
              <a:t>3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</a:rPr>
              <a:t>-diamanti.CH</a:t>
            </a:r>
            <a:r>
              <a:rPr lang="en-US" sz="1400" baseline="-25000" dirty="0" smtClean="0">
                <a:solidFill>
                  <a:schemeClr val="tx1"/>
                </a:solidFill>
                <a:latin typeface="Times New Roman" pitchFamily="18" charset="0"/>
              </a:rPr>
              <a:t>4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</a:rPr>
              <a:t>, CCl</a:t>
            </a:r>
            <a:r>
              <a:rPr lang="en-US" sz="1400" baseline="-25000" dirty="0" smtClean="0">
                <a:solidFill>
                  <a:schemeClr val="tx1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28599" y="5318087"/>
            <a:ext cx="3785755" cy="15745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B)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tre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hibride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sp</a:t>
            </a:r>
            <a:r>
              <a:rPr lang="en-US" sz="1200" baseline="30000" dirty="0" smtClean="0">
                <a:solidFill>
                  <a:schemeClr val="tx1"/>
                </a:solidFill>
                <a:latin typeface="Times New Roman" pitchFamily="18" charset="0"/>
              </a:rPr>
              <a:t>2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një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lidhje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l-GR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rrafsh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kënd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120°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dallojmë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raste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just"/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1.sistem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thjeshtë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dyfishe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njëfishe</a:t>
            </a:r>
            <a:endParaRPr lang="en-US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2.Një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njëfishe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ekuivalente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tri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elektrone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(OM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delokalizuara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algn="just"/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3.tri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lidhej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ekuivalente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elektrone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(OM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delokaliz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242952" y="4596245"/>
            <a:ext cx="3377047" cy="11949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C)</a:t>
            </a:r>
            <a:r>
              <a:rPr lang="en-US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D) </a:t>
            </a:r>
            <a:r>
              <a:rPr lang="en-US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hibride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sp </a:t>
            </a:r>
            <a:r>
              <a:rPr lang="en-US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drejtëza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lidhja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as =C= e as ≡C- ,(CO</a:t>
            </a:r>
            <a:r>
              <a:rPr lang="en-US" sz="14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,CS</a:t>
            </a:r>
            <a:r>
              <a:rPr lang="en-US" sz="14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"/>
            <a:ext cx="9144000" cy="6705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ctr"/>
            <a:r>
              <a:rPr lang="en-US" sz="1600" dirty="0">
                <a:latin typeface="Times New Roman" pitchFamily="18" charset="0"/>
              </a:rPr>
              <a:t>KARBONI</a:t>
            </a:r>
          </a:p>
          <a:p>
            <a:pPr algn="just"/>
            <a:endParaRPr lang="en-US" sz="2000" dirty="0" smtClean="0">
              <a:latin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</a:endParaRPr>
          </a:p>
        </p:txBody>
      </p:sp>
      <p:pic>
        <p:nvPicPr>
          <p:cNvPr id="3" name="Picture 2" descr="C:\Users\DELL\Desktop\downloa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13855"/>
            <a:ext cx="2819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Rounded Rectangle 3"/>
          <p:cNvSpPr/>
          <p:nvPr/>
        </p:nvSpPr>
        <p:spPr>
          <a:xfrm>
            <a:off x="273627" y="1487223"/>
            <a:ext cx="3155373" cy="2286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DIAMANT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dhe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GRAFIT.</a:t>
            </a:r>
          </a:p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Dallohen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nga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struktura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atomet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e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C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janë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lidhura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mënyrë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tetraedrike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katër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atome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tjera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karbonit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çrast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përfitohet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një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rrjet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hapsinor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pafund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,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përkatësishtë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tërë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kristali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një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molekulë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madhe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këtë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arsye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ky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kristal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shum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fortë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ka temp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lartë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shkrirjes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(3500C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)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gjithashtu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këto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veti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rezultojnë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edhe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nga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orientimi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hapsinor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edhe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nga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fortësia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lidhjeve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C-C.</a:t>
            </a:r>
            <a:endParaRPr lang="en-US" sz="12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30480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200" dirty="0" err="1">
                <a:latin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natyrë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paraqitet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</a:rPr>
              <a:t> form </a:t>
            </a:r>
            <a:r>
              <a:rPr lang="en-US" sz="1200" dirty="0" err="1">
                <a:latin typeface="Times New Roman" pitchFamily="18" charset="0"/>
              </a:rPr>
              <a:t>komp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por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edhe</a:t>
            </a:r>
            <a:r>
              <a:rPr lang="en-US" sz="1200" dirty="0">
                <a:latin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</a:rPr>
              <a:t>lirë</a:t>
            </a:r>
            <a:r>
              <a:rPr lang="en-US" sz="1200" dirty="0">
                <a:latin typeface="Times New Roman" pitchFamily="18" charset="0"/>
              </a:rPr>
              <a:t>.</a:t>
            </a:r>
          </a:p>
          <a:p>
            <a:pPr algn="just"/>
            <a:r>
              <a:rPr lang="en-US" sz="1200" dirty="0" err="1">
                <a:latin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pjes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përbërëse</a:t>
            </a:r>
            <a:r>
              <a:rPr lang="en-US" sz="1200" dirty="0">
                <a:latin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</a:rPr>
              <a:t>botës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bimore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shtazore</a:t>
            </a:r>
            <a:r>
              <a:rPr lang="en-US" sz="1200" dirty="0">
                <a:latin typeface="Times New Roman" pitchFamily="18" charset="0"/>
              </a:rPr>
              <a:t>.</a:t>
            </a:r>
          </a:p>
          <a:p>
            <a:pPr algn="just"/>
            <a:r>
              <a:rPr lang="en-US" sz="1200" dirty="0" err="1">
                <a:latin typeface="Times New Roman" pitchFamily="18" charset="0"/>
              </a:rPr>
              <a:t>Së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bashku</a:t>
            </a:r>
            <a:r>
              <a:rPr lang="en-US" sz="1200" dirty="0">
                <a:latin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</a:rPr>
              <a:t>oksigjeni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gjendet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atmosferë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si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</a:rPr>
              <a:t>CO</a:t>
            </a:r>
            <a:r>
              <a:rPr lang="en-US" sz="1200" b="1" baseline="-25000" dirty="0">
                <a:latin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shkëmbinjë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si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karbonat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</a:rPr>
              <a:t>CaCO</a:t>
            </a:r>
            <a:r>
              <a:rPr lang="en-US" sz="1200" b="1" baseline="-25000" dirty="0">
                <a:latin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</a:rPr>
              <a:t> MgCO</a:t>
            </a:r>
            <a:r>
              <a:rPr lang="en-US" sz="1200" b="1" baseline="-25000" dirty="0">
                <a:latin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</a:rPr>
              <a:t>.</a:t>
            </a:r>
          </a:p>
          <a:p>
            <a:pPr algn="just"/>
            <a:r>
              <a:rPr lang="en-US" sz="1200" b="1" dirty="0" err="1">
                <a:latin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gjendje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elementare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paraqitet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dy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modifikime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alotropike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si</a:t>
            </a:r>
            <a:r>
              <a:rPr lang="en-US" sz="1200" b="1" dirty="0">
                <a:latin typeface="Times New Roman" pitchFamily="18" charset="0"/>
              </a:rPr>
              <a:t>;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543300" y="1474691"/>
            <a:ext cx="2667000" cy="2133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Diamanti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-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nuk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përqon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rrymën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elektrike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shkak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çiftëzimit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katër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elektroneve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qka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katër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elektronete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hibride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sp</a:t>
            </a:r>
            <a:r>
              <a:rPr lang="en-US" sz="1200" b="1" baseline="30000" dirty="0" smtClean="0">
                <a:solidFill>
                  <a:schemeClr val="tx1"/>
                </a:solidFill>
                <a:latin typeface="Times New Roman" pitchFamily="18" charset="0"/>
              </a:rPr>
              <a:t>3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janë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plotsuara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pamundur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që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edhe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një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elektron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vendoset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cilindo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atom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C.</a:t>
            </a:r>
          </a:p>
        </p:txBody>
      </p:sp>
      <p:pic>
        <p:nvPicPr>
          <p:cNvPr id="7" name="Picture 6" descr="C:\Users\DELL\Desktop\download (1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8382" y="3636000"/>
            <a:ext cx="2531918" cy="19266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Rounded Rectangle 7"/>
          <p:cNvSpPr/>
          <p:nvPr/>
        </p:nvSpPr>
        <p:spPr>
          <a:xfrm>
            <a:off x="6220691" y="1474691"/>
            <a:ext cx="2923309" cy="2133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Diamanti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shquhet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edhe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indeks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madh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thyrjes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së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dritës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kjo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shpjegohet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si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shkak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që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rrezet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dritës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ngadalsohen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nga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elektronet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që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janë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lidhuar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fortë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çka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një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pjes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reflektohet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nga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sipërfaqja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një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pjesë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nga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brendia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prandaj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diamantet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shkëlqejnë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si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zjarr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kur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drita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bie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mbi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ta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9" name="Picture 2" descr="Image result for structure of diamo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8319" y="3608291"/>
            <a:ext cx="2833079" cy="195430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Rounded Rectangle 9"/>
          <p:cNvSpPr/>
          <p:nvPr/>
        </p:nvSpPr>
        <p:spPr>
          <a:xfrm>
            <a:off x="76200" y="4038600"/>
            <a:ext cx="2667000" cy="2819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b="1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Grafiti</a:t>
            </a:r>
            <a:r>
              <a:rPr lang="en-US" sz="1200" b="1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-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struktura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grafitit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dallohet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nga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struktura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diamantit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sepse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te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grafiti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secili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atom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C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lidhet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me tri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atome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tjera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C ,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që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te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grafiti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atomi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karbonit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formon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hibridizim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sp</a:t>
            </a:r>
            <a:r>
              <a:rPr lang="en-US" sz="1200" b="1" baseline="300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2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tri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hibridet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shtrihen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njëjtin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rrafsh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nën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këndin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prej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120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°, me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çka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formohen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mëdha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shtresore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ndërmjet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lidhura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forca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dobëta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VanDer</a:t>
            </a:r>
            <a:r>
              <a:rPr lang="en-US" sz="1200" b="1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Valsit</a:t>
            </a:r>
            <a:r>
              <a:rPr lang="en-US" sz="1200" b="1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1200" b="1" dirty="0">
              <a:solidFill>
                <a:schemeClr val="tx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Image result for structure of graphit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02702" y="5163504"/>
            <a:ext cx="3389081" cy="1046796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14" y="3831330"/>
            <a:ext cx="9144000" cy="279807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lnSpcReduction="10000"/>
          </a:bodyPr>
          <a:lstStyle/>
          <a:p>
            <a:pPr algn="just"/>
            <a:r>
              <a:rPr lang="en-US" sz="1200" dirty="0" err="1">
                <a:latin typeface="Times New Roman" pitchFamily="18" charset="0"/>
              </a:rPr>
              <a:t>Shkallët</a:t>
            </a:r>
            <a:r>
              <a:rPr lang="en-US" sz="1200" dirty="0">
                <a:latin typeface="Times New Roman" pitchFamily="18" charset="0"/>
              </a:rPr>
              <a:t> negative </a:t>
            </a:r>
            <a:r>
              <a:rPr lang="en-US" sz="1200" dirty="0" err="1">
                <a:latin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oksidimit</a:t>
            </a:r>
            <a:endParaRPr lang="en-US" sz="1200" dirty="0">
              <a:latin typeface="Times New Roman" pitchFamily="18" charset="0"/>
            </a:endParaRPr>
          </a:p>
          <a:p>
            <a:pPr algn="just"/>
            <a:r>
              <a:rPr lang="en-US" sz="1200" dirty="0" err="1">
                <a:latin typeface="Times New Roman" pitchFamily="18" charset="0"/>
              </a:rPr>
              <a:t>Karbure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quhet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gjitha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komp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tek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cilat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karboni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ka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shkall</a:t>
            </a:r>
            <a:r>
              <a:rPr lang="en-US" sz="1200" dirty="0">
                <a:latin typeface="Times New Roman" pitchFamily="18" charset="0"/>
              </a:rPr>
              <a:t> negative </a:t>
            </a:r>
            <a:r>
              <a:rPr lang="en-US" sz="1200" dirty="0" err="1">
                <a:latin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oksidimit</a:t>
            </a:r>
            <a:r>
              <a:rPr lang="en-US" sz="1200" dirty="0">
                <a:latin typeface="Times New Roman" pitchFamily="18" charset="0"/>
              </a:rPr>
              <a:t>. </a:t>
            </a:r>
          </a:p>
          <a:p>
            <a:pPr algn="just"/>
            <a:r>
              <a:rPr lang="en-US" sz="1200" dirty="0" err="1">
                <a:latin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bazë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vetive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tyre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fizike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kimike</a:t>
            </a:r>
            <a:r>
              <a:rPr lang="en-US" sz="1200" dirty="0">
                <a:latin typeface="Times New Roman" pitchFamily="18" charset="0"/>
              </a:rPr>
              <a:t>  i </a:t>
            </a:r>
            <a:r>
              <a:rPr lang="en-US" sz="1200" dirty="0" err="1">
                <a:latin typeface="Times New Roman" pitchFamily="18" charset="0"/>
              </a:rPr>
              <a:t>ndajmë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katër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grupe</a:t>
            </a:r>
            <a:r>
              <a:rPr lang="en-US" sz="1200" dirty="0">
                <a:latin typeface="Times New Roman" pitchFamily="18" charset="0"/>
              </a:rPr>
              <a:t>:</a:t>
            </a:r>
          </a:p>
          <a:p>
            <a:pPr marL="0" indent="0" algn="just">
              <a:buNone/>
            </a:pPr>
            <a:r>
              <a:rPr lang="en-US" sz="1200" dirty="0" smtClean="0">
                <a:latin typeface="Times New Roman" pitchFamily="18" charset="0"/>
              </a:rPr>
              <a:t>1)</a:t>
            </a:r>
            <a:r>
              <a:rPr lang="en-US" sz="1200" dirty="0" err="1" smtClean="0">
                <a:latin typeface="Times New Roman" pitchFamily="18" charset="0"/>
              </a:rPr>
              <a:t>Karbure</a:t>
            </a:r>
            <a:r>
              <a:rPr lang="en-US" sz="1200" dirty="0" smtClean="0">
                <a:latin typeface="Times New Roman" pitchFamily="18" charset="0"/>
              </a:rPr>
              <a:t> </a:t>
            </a:r>
            <a:r>
              <a:rPr lang="en-US" sz="1200" dirty="0">
                <a:latin typeface="Times New Roman" pitchFamily="18" charset="0"/>
              </a:rPr>
              <a:t>me </a:t>
            </a:r>
            <a:r>
              <a:rPr lang="en-US" sz="1200" dirty="0" err="1">
                <a:latin typeface="Times New Roman" pitchFamily="18" charset="0"/>
              </a:rPr>
              <a:t>karakter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kripës-të</a:t>
            </a:r>
            <a:r>
              <a:rPr lang="en-US" sz="1200" dirty="0">
                <a:latin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bazë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numrit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atomeve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</a:rPr>
              <a:t> C </a:t>
            </a:r>
            <a:r>
              <a:rPr lang="en-US" sz="1200" dirty="0" err="1">
                <a:latin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</a:rPr>
              <a:t> anion </a:t>
            </a:r>
            <a:r>
              <a:rPr lang="en-US" sz="1200" dirty="0" err="1">
                <a:latin typeface="Times New Roman" pitchFamily="18" charset="0"/>
              </a:rPr>
              <a:t>ndahen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</a:rPr>
              <a:t> :</a:t>
            </a:r>
          </a:p>
          <a:p>
            <a:pPr algn="just"/>
            <a:r>
              <a:rPr lang="en-US" sz="1200" dirty="0">
                <a:latin typeface="Times New Roman" pitchFamily="18" charset="0"/>
              </a:rPr>
              <a:t>a)</a:t>
            </a:r>
            <a:r>
              <a:rPr lang="en-US" sz="1200" dirty="0" err="1">
                <a:latin typeface="Times New Roman" pitchFamily="18" charset="0"/>
              </a:rPr>
              <a:t>karbure</a:t>
            </a:r>
            <a:r>
              <a:rPr lang="en-US" sz="1200" dirty="0">
                <a:latin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</a:rPr>
              <a:t>një</a:t>
            </a:r>
            <a:r>
              <a:rPr lang="en-US" sz="1200" dirty="0">
                <a:latin typeface="Times New Roman" pitchFamily="18" charset="0"/>
              </a:rPr>
              <a:t> atom </a:t>
            </a:r>
            <a:r>
              <a:rPr lang="en-US" sz="1200" dirty="0" err="1">
                <a:latin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</a:rPr>
              <a:t> C </a:t>
            </a:r>
            <a:r>
              <a:rPr lang="en-US" sz="1200" dirty="0" err="1">
                <a:latin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</a:rPr>
              <a:t> anion </a:t>
            </a:r>
          </a:p>
          <a:p>
            <a:pPr algn="just"/>
            <a:r>
              <a:rPr lang="en-US" sz="1200" dirty="0">
                <a:latin typeface="Times New Roman" pitchFamily="18" charset="0"/>
              </a:rPr>
              <a:t>b)me </a:t>
            </a:r>
            <a:r>
              <a:rPr lang="en-US" sz="1200" dirty="0" err="1">
                <a:latin typeface="Times New Roman" pitchFamily="18" charset="0"/>
              </a:rPr>
              <a:t>dy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atome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</a:rPr>
              <a:t> C </a:t>
            </a:r>
            <a:r>
              <a:rPr lang="en-US" sz="1200" dirty="0" err="1">
                <a:latin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</a:rPr>
              <a:t> anion</a:t>
            </a:r>
          </a:p>
          <a:p>
            <a:pPr algn="just"/>
            <a:r>
              <a:rPr lang="en-US" sz="1200" dirty="0">
                <a:latin typeface="Times New Roman" pitchFamily="18" charset="0"/>
              </a:rPr>
              <a:t>c)me tri </a:t>
            </a:r>
            <a:r>
              <a:rPr lang="en-US" sz="1200" dirty="0" err="1">
                <a:latin typeface="Times New Roman" pitchFamily="18" charset="0"/>
              </a:rPr>
              <a:t>atome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</a:rPr>
              <a:t> C </a:t>
            </a:r>
            <a:r>
              <a:rPr lang="en-US" sz="1200" dirty="0" err="1">
                <a:latin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</a:rPr>
              <a:t> anion</a:t>
            </a:r>
          </a:p>
          <a:p>
            <a:pPr marL="0" indent="0" algn="just">
              <a:buNone/>
            </a:pPr>
            <a:r>
              <a:rPr lang="en-US" sz="1200" dirty="0" smtClean="0">
                <a:latin typeface="Times New Roman" pitchFamily="18" charset="0"/>
              </a:rPr>
              <a:t>2)</a:t>
            </a:r>
            <a:r>
              <a:rPr lang="en-US" sz="1200" dirty="0" err="1" smtClean="0">
                <a:latin typeface="Times New Roman" pitchFamily="18" charset="0"/>
              </a:rPr>
              <a:t>Karbure</a:t>
            </a:r>
            <a:r>
              <a:rPr lang="en-US" sz="1200" dirty="0" smtClean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elementeve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brendshme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kalimtare</a:t>
            </a:r>
            <a:r>
              <a:rPr lang="en-US" sz="1200" dirty="0">
                <a:latin typeface="Times New Roman" pitchFamily="18" charset="0"/>
              </a:rPr>
              <a:t> </a:t>
            </a:r>
          </a:p>
          <a:p>
            <a:pPr marL="0" indent="0" algn="just">
              <a:buNone/>
            </a:pPr>
            <a:r>
              <a:rPr lang="en-US" sz="1200" dirty="0" smtClean="0">
                <a:latin typeface="Times New Roman" pitchFamily="18" charset="0"/>
              </a:rPr>
              <a:t>3)</a:t>
            </a:r>
            <a:r>
              <a:rPr lang="en-US" sz="1200" dirty="0" err="1" smtClean="0">
                <a:latin typeface="Times New Roman" pitchFamily="18" charset="0"/>
              </a:rPr>
              <a:t>Karbure</a:t>
            </a:r>
            <a:r>
              <a:rPr lang="en-US" sz="1200" dirty="0" smtClean="0">
                <a:latin typeface="Times New Roman" pitchFamily="18" charset="0"/>
              </a:rPr>
              <a:t> </a:t>
            </a:r>
            <a:r>
              <a:rPr lang="en-US" sz="1200" dirty="0">
                <a:latin typeface="Times New Roman" pitchFamily="18" charset="0"/>
              </a:rPr>
              <a:t>me </a:t>
            </a:r>
            <a:r>
              <a:rPr lang="en-US" sz="1200" dirty="0" err="1">
                <a:latin typeface="Times New Roman" pitchFamily="18" charset="0"/>
              </a:rPr>
              <a:t>karakter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metalik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ose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karbure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intersticiare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cilat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ndahen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dy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grupe</a:t>
            </a:r>
            <a:r>
              <a:rPr lang="en-US" sz="1200" dirty="0">
                <a:latin typeface="Times New Roman" pitchFamily="18" charset="0"/>
              </a:rPr>
              <a:t>:</a:t>
            </a:r>
          </a:p>
          <a:p>
            <a:pPr algn="just"/>
            <a:r>
              <a:rPr lang="en-US" sz="1200" dirty="0">
                <a:latin typeface="Times New Roman" pitchFamily="18" charset="0"/>
              </a:rPr>
              <a:t>a)</a:t>
            </a:r>
            <a:r>
              <a:rPr lang="en-US" sz="1200" dirty="0" err="1">
                <a:latin typeface="Times New Roman" pitchFamily="18" charset="0"/>
              </a:rPr>
              <a:t>karbure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metaleve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</a:rPr>
              <a:t> gr 4,5 </a:t>
            </a:r>
            <a:r>
              <a:rPr lang="en-US" sz="1200" dirty="0" err="1">
                <a:latin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</a:rPr>
              <a:t> 6</a:t>
            </a:r>
          </a:p>
          <a:p>
            <a:pPr algn="just"/>
            <a:r>
              <a:rPr lang="en-US" sz="1200" dirty="0">
                <a:latin typeface="Times New Roman" pitchFamily="18" charset="0"/>
              </a:rPr>
              <a:t>b)</a:t>
            </a:r>
            <a:r>
              <a:rPr lang="en-US" sz="1200" dirty="0" err="1">
                <a:latin typeface="Times New Roman" pitchFamily="18" charset="0"/>
              </a:rPr>
              <a:t>karbure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metaleve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</a:rPr>
              <a:t> gr 7 </a:t>
            </a:r>
            <a:r>
              <a:rPr lang="en-US" sz="1200" dirty="0" err="1">
                <a:latin typeface="Times New Roman" pitchFamily="18" charset="0"/>
              </a:rPr>
              <a:t>deri</a:t>
            </a:r>
            <a:r>
              <a:rPr lang="en-US" sz="1200" dirty="0">
                <a:latin typeface="Times New Roman" pitchFamily="18" charset="0"/>
              </a:rPr>
              <a:t> 10</a:t>
            </a:r>
          </a:p>
          <a:p>
            <a:pPr algn="just"/>
            <a:endParaRPr lang="en-US" sz="1200" b="1" dirty="0">
              <a:latin typeface="Times New Roman" pitchFamily="18" charset="0"/>
            </a:endParaRPr>
          </a:p>
          <a:p>
            <a:pPr algn="just"/>
            <a:r>
              <a:rPr lang="en-US" sz="1200" dirty="0">
                <a:latin typeface="Times New Roman" pitchFamily="18" charset="0"/>
              </a:rPr>
              <a:t>4)</a:t>
            </a:r>
            <a:r>
              <a:rPr lang="en-US" sz="1200" dirty="0" err="1">
                <a:latin typeface="Times New Roman" pitchFamily="18" charset="0"/>
              </a:rPr>
              <a:t>karbure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kovalente</a:t>
            </a:r>
            <a:endParaRPr lang="en-US" sz="1200" dirty="0">
              <a:latin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28600" y="457200"/>
            <a:ext cx="3124200" cy="1295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Tri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hibridet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sp</a:t>
            </a:r>
            <a:r>
              <a:rPr lang="en-US" sz="1200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garfiti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secilit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atom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C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bëjnë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mundur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bashkohet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me tri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atome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 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mirpo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secilit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atom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ngel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elektron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formojë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lidhjen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dyfishe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9441" y="1894884"/>
            <a:ext cx="3522518" cy="1828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Grafiti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sub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ngurtë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butë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temp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shkëlqim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metalik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turbullt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përqueshmëri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mirë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elektrike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Butësia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grafitit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përshkruhet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lidhjeve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dobëta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Van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Valsit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shtresave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shtresave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mundëson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rrëshqitjen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mbi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njëra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tjetrën</a:t>
            </a:r>
            <a:endParaRPr lang="en-US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58044" y="457200"/>
            <a:ext cx="50049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Përveç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diamantit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Grafitit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ekzistojnë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forma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karbonit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njohura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emrin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përbashkët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Karbon</a:t>
            </a:r>
            <a:r>
              <a:rPr lang="en-US" sz="1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amorf</a:t>
            </a:r>
            <a:r>
              <a:rPr lang="en-US" sz="1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analizë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rëntgen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treguar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karboni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amorf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përbëhet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grimca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imëta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u="sng" dirty="0" err="1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12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u="sng" dirty="0" err="1">
                <a:latin typeface="Times New Roman" pitchFamily="18" charset="0"/>
                <a:cs typeface="Times New Roman" pitchFamily="18" charset="0"/>
              </a:rPr>
              <a:t>grafiti</a:t>
            </a:r>
            <a:r>
              <a:rPr lang="en-US" sz="1200" u="sng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Content Placeholder 3" descr="Related image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007" y="1288197"/>
            <a:ext cx="4506193" cy="1912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45027" y="0"/>
            <a:ext cx="9144000" cy="67056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just"/>
            <a:r>
              <a:rPr lang="en-US" sz="1200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Karbure</a:t>
            </a:r>
            <a:r>
              <a:rPr lang="en-US" sz="12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me </a:t>
            </a:r>
            <a:r>
              <a:rPr lang="en-US" sz="1200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karakter</a:t>
            </a:r>
            <a:r>
              <a:rPr lang="en-US" sz="12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kripe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–</a:t>
            </a:r>
            <a:r>
              <a:rPr lang="en-US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janë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karbure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të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elementeve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me </a:t>
            </a:r>
            <a:r>
              <a:rPr lang="en-US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elektronegativitet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më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të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vogël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përkatësishtë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karbure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të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elementeve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1</a:t>
            </a:r>
            <a:r>
              <a:rPr lang="en-US"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, 2 </a:t>
            </a:r>
            <a:r>
              <a:rPr lang="en-US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dhe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12, </a:t>
            </a:r>
            <a:r>
              <a:rPr lang="en-US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ndërsa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prej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gr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13 </a:t>
            </a:r>
            <a:r>
              <a:rPr lang="en-US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njihet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karburi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i</a:t>
            </a:r>
            <a:r>
              <a:rPr lang="en-US"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aluminit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.</a:t>
            </a:r>
          </a:p>
          <a:p>
            <a:pPr algn="just"/>
            <a:r>
              <a:rPr lang="en-US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Zbërthehen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në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ujë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ose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në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acide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të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holluara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e </a:t>
            </a:r>
            <a:r>
              <a:rPr lang="en-US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pasi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që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anioni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është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jostabil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gjatë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hidrolizës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lirohen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hidrokarburet</a:t>
            </a:r>
            <a:endParaRPr lang="en-US" sz="1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</a:endParaRPr>
          </a:p>
          <a:p>
            <a:pPr algn="just"/>
            <a:r>
              <a:rPr lang="en-US"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.</a:t>
            </a:r>
            <a:endParaRPr lang="en-US" sz="1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</a:endParaRPr>
          </a:p>
          <a:p>
            <a:pPr algn="just"/>
            <a:r>
              <a:rPr lang="en-US"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A)</a:t>
            </a:r>
            <a:r>
              <a:rPr lang="en-US" sz="12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Hidrokarbure</a:t>
            </a:r>
            <a:r>
              <a:rPr lang="en-US" sz="12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me </a:t>
            </a:r>
            <a:r>
              <a:rPr lang="en-US" sz="12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atome</a:t>
            </a:r>
            <a:r>
              <a:rPr lang="en-US" sz="12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C </a:t>
            </a:r>
            <a:r>
              <a:rPr lang="en-US" sz="1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të</a:t>
            </a:r>
            <a:r>
              <a:rPr lang="en-US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ndara</a:t>
            </a:r>
            <a:r>
              <a:rPr lang="en-US" sz="12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me </a:t>
            </a:r>
            <a:r>
              <a:rPr lang="en-US" sz="1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shkall</a:t>
            </a:r>
            <a:r>
              <a:rPr lang="en-US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të</a:t>
            </a:r>
            <a:r>
              <a:rPr lang="en-US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oksidimit</a:t>
            </a:r>
            <a:r>
              <a:rPr lang="en-US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-4</a:t>
            </a:r>
            <a:r>
              <a:rPr lang="en-US" sz="12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, </a:t>
            </a:r>
            <a:r>
              <a:rPr lang="en-US" sz="12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si</a:t>
            </a:r>
            <a:r>
              <a:rPr lang="en-US" sz="12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:</a:t>
            </a:r>
          </a:p>
          <a:p>
            <a:pPr algn="just"/>
            <a:r>
              <a:rPr lang="en-US" sz="12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Be</a:t>
            </a:r>
            <a:r>
              <a:rPr lang="en-US" sz="1200" i="1" baseline="-25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2</a:t>
            </a:r>
            <a:r>
              <a:rPr lang="en-US" sz="12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C </a:t>
            </a:r>
            <a:r>
              <a:rPr lang="en-US" sz="1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dhe</a:t>
            </a:r>
            <a:r>
              <a:rPr lang="en-US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Al</a:t>
            </a:r>
            <a:r>
              <a:rPr lang="en-US" sz="1200" i="1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4</a:t>
            </a:r>
            <a:r>
              <a:rPr lang="en-US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C</a:t>
            </a:r>
            <a:r>
              <a:rPr lang="en-US" sz="1200" i="1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3</a:t>
            </a:r>
            <a:r>
              <a:rPr lang="en-US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,me </a:t>
            </a:r>
            <a:r>
              <a:rPr lang="en-US" sz="1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hidroliz</a:t>
            </a:r>
            <a:r>
              <a:rPr lang="en-US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japin</a:t>
            </a:r>
            <a:r>
              <a:rPr lang="en-US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metanin</a:t>
            </a:r>
            <a:r>
              <a:rPr lang="en-US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;</a:t>
            </a:r>
          </a:p>
          <a:p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Be</a:t>
            </a:r>
            <a:r>
              <a:rPr lang="en-US" sz="1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2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C</a:t>
            </a:r>
            <a:r>
              <a:rPr lang="en-US" sz="1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(s)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+4H</a:t>
            </a:r>
            <a:r>
              <a:rPr lang="en-US" sz="1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2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O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2Be(OH)</a:t>
            </a:r>
            <a:r>
              <a:rPr lang="en-US" sz="1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2(s)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+CH</a:t>
            </a:r>
            <a:r>
              <a:rPr lang="en-US" sz="1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4(g</a:t>
            </a:r>
            <a:r>
              <a:rPr lang="en-US" sz="1200" baseline="-25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)</a:t>
            </a:r>
          </a:p>
          <a:p>
            <a:pPr algn="ctr"/>
            <a:endParaRPr lang="en-US" sz="1200" baseline="-25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</a:endParaRPr>
          </a:p>
          <a:p>
            <a:pPr algn="just"/>
            <a:r>
              <a:rPr lang="en-US"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B)</a:t>
            </a:r>
            <a:r>
              <a:rPr lang="en-US" sz="1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K</a:t>
            </a:r>
            <a:r>
              <a:rPr lang="en-US" sz="12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ëto</a:t>
            </a:r>
            <a:r>
              <a:rPr lang="en-US" sz="12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karbure</a:t>
            </a:r>
            <a:r>
              <a:rPr lang="en-US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përbëhen</a:t>
            </a:r>
            <a:r>
              <a:rPr lang="en-US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nga</a:t>
            </a:r>
            <a:r>
              <a:rPr lang="en-US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joni</a:t>
            </a:r>
            <a:r>
              <a:rPr lang="en-US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acetilur</a:t>
            </a:r>
            <a:r>
              <a:rPr lang="en-US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C</a:t>
            </a:r>
            <a:r>
              <a:rPr lang="en-US" sz="1200" i="1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2</a:t>
            </a:r>
            <a:r>
              <a:rPr lang="en-US" sz="1200" i="1" baseline="30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2-</a:t>
            </a:r>
            <a:r>
              <a:rPr lang="en-US" sz="12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,</a:t>
            </a:r>
          </a:p>
          <a:p>
            <a:pPr algn="just"/>
            <a:r>
              <a:rPr lang="en-US" sz="12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i</a:t>
            </a:r>
            <a:r>
              <a:rPr lang="en-US" sz="12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cili</a:t>
            </a:r>
            <a:r>
              <a:rPr lang="en-US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me </a:t>
            </a:r>
            <a:r>
              <a:rPr lang="en-US" sz="1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ujë</a:t>
            </a:r>
            <a:r>
              <a:rPr lang="en-US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hidrolizon</a:t>
            </a:r>
            <a:r>
              <a:rPr lang="en-US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duke </a:t>
            </a:r>
            <a:r>
              <a:rPr lang="en-US" sz="1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dhënën</a:t>
            </a:r>
            <a:r>
              <a:rPr lang="en-US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acetilenin</a:t>
            </a:r>
            <a:r>
              <a:rPr lang="en-US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;</a:t>
            </a:r>
          </a:p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CaC</a:t>
            </a:r>
            <a:r>
              <a:rPr lang="en-US" sz="1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2(s)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+2H</a:t>
            </a:r>
            <a:r>
              <a:rPr lang="en-US" sz="1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2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O→Ca(OH)</a:t>
            </a:r>
            <a:r>
              <a:rPr lang="en-US" sz="1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2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+C</a:t>
            </a:r>
            <a:r>
              <a:rPr lang="en-US" sz="1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2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H</a:t>
            </a:r>
            <a:r>
              <a:rPr lang="en-US" sz="1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2(g)</a:t>
            </a:r>
          </a:p>
          <a:p>
            <a:pPr algn="just"/>
            <a:r>
              <a:rPr lang="en-US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Të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tilla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janë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:</a:t>
            </a:r>
            <a:r>
              <a:rPr lang="en-US"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CaC</a:t>
            </a:r>
            <a:r>
              <a:rPr lang="en-US" sz="1200" baseline="-25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2</a:t>
            </a:r>
            <a:r>
              <a:rPr lang="en-US"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,MgC</a:t>
            </a:r>
            <a:r>
              <a:rPr lang="en-US" sz="1200" baseline="-25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2</a:t>
            </a:r>
            <a:r>
              <a:rPr lang="en-US"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,BeC</a:t>
            </a:r>
            <a:r>
              <a:rPr lang="en-US" sz="1200" baseline="-25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2</a:t>
            </a:r>
            <a:r>
              <a:rPr lang="en-US"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,BaC</a:t>
            </a:r>
            <a:r>
              <a:rPr lang="en-US" sz="1200" baseline="-25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2</a:t>
            </a:r>
            <a:r>
              <a:rPr lang="en-US"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,ZnC</a:t>
            </a:r>
            <a:r>
              <a:rPr lang="en-US" sz="1200" baseline="-25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2</a:t>
            </a:r>
            <a:r>
              <a:rPr lang="en-US"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,CdC</a:t>
            </a:r>
            <a:r>
              <a:rPr lang="en-US" sz="1200" baseline="-25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2</a:t>
            </a:r>
            <a:r>
              <a:rPr lang="en-US"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,Na</a:t>
            </a:r>
            <a:r>
              <a:rPr lang="en-US" sz="1200" baseline="-25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2</a:t>
            </a:r>
            <a:r>
              <a:rPr lang="en-US"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C</a:t>
            </a:r>
            <a:r>
              <a:rPr lang="en-US" sz="1200" baseline="-25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2</a:t>
            </a:r>
            <a:r>
              <a:rPr lang="en-US"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dhe</a:t>
            </a:r>
            <a:r>
              <a:rPr lang="en-US"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K</a:t>
            </a:r>
            <a:r>
              <a:rPr lang="en-US" sz="1200" baseline="-25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2</a:t>
            </a:r>
            <a:r>
              <a:rPr lang="en-US"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C</a:t>
            </a:r>
            <a:r>
              <a:rPr lang="en-US" sz="1200" baseline="-25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2</a:t>
            </a:r>
          </a:p>
          <a:p>
            <a:pPr algn="just"/>
            <a:endParaRPr lang="en-US" sz="1200" baseline="-25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</a:endParaRPr>
          </a:p>
          <a:p>
            <a:pPr algn="just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C</a:t>
            </a:r>
            <a:r>
              <a:rPr lang="en-US"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) </a:t>
            </a:r>
            <a:r>
              <a:rPr lang="en-US" sz="12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I </a:t>
            </a:r>
            <a:r>
              <a:rPr lang="en-US" sz="1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vetmi</a:t>
            </a:r>
            <a:r>
              <a:rPr lang="en-US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shembull</a:t>
            </a:r>
            <a:r>
              <a:rPr lang="en-US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është</a:t>
            </a:r>
            <a:r>
              <a:rPr lang="en-US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Mg</a:t>
            </a:r>
            <a:r>
              <a:rPr lang="en-US" sz="1200" i="1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2</a:t>
            </a:r>
            <a:r>
              <a:rPr lang="en-US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C</a:t>
            </a:r>
            <a:r>
              <a:rPr lang="en-US" sz="1200" i="1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3</a:t>
            </a:r>
            <a:r>
              <a:rPr lang="en-US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i</a:t>
            </a:r>
            <a:r>
              <a:rPr lang="en-US" sz="12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cili</a:t>
            </a:r>
            <a:r>
              <a:rPr lang="en-US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e </a:t>
            </a:r>
            <a:r>
              <a:rPr lang="en-US" sz="1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përmban</a:t>
            </a:r>
            <a:r>
              <a:rPr lang="en-US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joni</a:t>
            </a:r>
            <a:r>
              <a:rPr lang="en-US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[C=C=C]</a:t>
            </a:r>
            <a:r>
              <a:rPr lang="en-US" sz="1200" i="1" baseline="30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4-</a:t>
            </a:r>
            <a:r>
              <a:rPr lang="en-US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dhe</a:t>
            </a:r>
            <a:r>
              <a:rPr lang="en-US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me </a:t>
            </a:r>
            <a:r>
              <a:rPr lang="en-US" sz="1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hidroliz</a:t>
            </a:r>
            <a:r>
              <a:rPr lang="en-US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e </a:t>
            </a:r>
            <a:r>
              <a:rPr lang="en-US" sz="1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jep</a:t>
            </a:r>
            <a:r>
              <a:rPr lang="en-US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propan</a:t>
            </a:r>
            <a:r>
              <a:rPr lang="en-US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dienin</a:t>
            </a:r>
            <a:r>
              <a:rPr lang="en-US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(</a:t>
            </a:r>
            <a:r>
              <a:rPr lang="en-US" sz="1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alenin</a:t>
            </a:r>
            <a:r>
              <a:rPr lang="en-US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)</a:t>
            </a:r>
          </a:p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Mg</a:t>
            </a:r>
            <a:r>
              <a:rPr lang="en-US" sz="1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2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C</a:t>
            </a:r>
            <a:r>
              <a:rPr lang="en-US" sz="1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3(s)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+4H</a:t>
            </a:r>
            <a:r>
              <a:rPr lang="en-US" sz="1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2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O →2Mg(OH)</a:t>
            </a:r>
            <a:r>
              <a:rPr lang="en-US" sz="1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2(s)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+CH</a:t>
            </a:r>
            <a:r>
              <a:rPr lang="en-US" sz="1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2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=C=CH</a:t>
            </a:r>
            <a:r>
              <a:rPr lang="en-US" sz="1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2</a:t>
            </a:r>
          </a:p>
        </p:txBody>
      </p:sp>
      <p:pic>
        <p:nvPicPr>
          <p:cNvPr id="3" name="Picture 2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77975" y="838200"/>
            <a:ext cx="25564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8534400" y="1814945"/>
            <a:ext cx="609600" cy="6096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CaC</a:t>
            </a:r>
            <a:r>
              <a:rPr lang="en-US" sz="1600" baseline="-25000" dirty="0" smtClean="0">
                <a:solidFill>
                  <a:schemeClr val="tx1"/>
                </a:solidFill>
              </a:rPr>
              <a:t>2</a:t>
            </a:r>
            <a:endParaRPr lang="en-US" sz="1600" baseline="-25000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1000" y="3212113"/>
            <a:ext cx="8763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 err="1">
                <a:latin typeface="Times New Roman" pitchFamily="18" charset="0"/>
              </a:rPr>
              <a:t>Karburet</a:t>
            </a:r>
            <a:r>
              <a:rPr lang="en-US" sz="1200" b="1" dirty="0">
                <a:latin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</a:rPr>
              <a:t>elementeve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brendshme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kalimtare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dirty="0">
                <a:latin typeface="Times New Roman" pitchFamily="18" charset="0"/>
              </a:rPr>
              <a:t>–</a:t>
            </a:r>
            <a:r>
              <a:rPr lang="en-US" sz="1200" dirty="0" err="1">
                <a:latin typeface="Times New Roman" pitchFamily="18" charset="0"/>
              </a:rPr>
              <a:t>kanë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formulë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strukturë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njëjtët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sikurse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acetiluret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por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dallohen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për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nga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vetit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gjatë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hidrolizës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nuk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japin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acetilen,të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tilla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janë</a:t>
            </a:r>
            <a:r>
              <a:rPr lang="en-US" sz="1200" dirty="0">
                <a:latin typeface="Times New Roman" pitchFamily="18" charset="0"/>
              </a:rPr>
              <a:t>:</a:t>
            </a:r>
          </a:p>
          <a:p>
            <a:pPr algn="just"/>
            <a:r>
              <a:rPr lang="en-US" sz="1200" b="1" dirty="0">
                <a:latin typeface="Times New Roman" pitchFamily="18" charset="0"/>
              </a:rPr>
              <a:t>ThC</a:t>
            </a:r>
            <a:r>
              <a:rPr lang="en-US" sz="1200" b="1" baseline="-25000" dirty="0">
                <a:latin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</a:rPr>
              <a:t>, LaC</a:t>
            </a:r>
            <a:r>
              <a:rPr lang="en-US" sz="1200" b="1" baseline="-25000" dirty="0">
                <a:latin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</a:rPr>
              <a:t>,YC</a:t>
            </a:r>
            <a:r>
              <a:rPr lang="en-US" sz="1200" b="1" baseline="-25000" dirty="0">
                <a:latin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</a:rPr>
              <a:t>, PrC</a:t>
            </a:r>
            <a:r>
              <a:rPr lang="en-US" sz="1200" b="1" baseline="-25000" dirty="0">
                <a:latin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</a:rPr>
              <a:t>, SmC</a:t>
            </a:r>
            <a:r>
              <a:rPr lang="en-US" sz="1200" b="1" baseline="-25000" dirty="0">
                <a:latin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</a:rPr>
              <a:t>, CeC</a:t>
            </a:r>
            <a:r>
              <a:rPr lang="en-US" sz="1200" b="1" baseline="-25000" dirty="0">
                <a:latin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</a:rPr>
              <a:t> </a:t>
            </a:r>
          </a:p>
          <a:p>
            <a:pPr algn="just"/>
            <a:endParaRPr lang="en-US" sz="1200" b="1" dirty="0">
              <a:latin typeface="Times New Roman" pitchFamily="18" charset="0"/>
            </a:endParaRPr>
          </a:p>
          <a:p>
            <a:pPr algn="just"/>
            <a:r>
              <a:rPr lang="en-US" sz="1200" b="1" dirty="0" err="1">
                <a:latin typeface="Times New Roman" pitchFamily="18" charset="0"/>
              </a:rPr>
              <a:t>Karburet</a:t>
            </a:r>
            <a:r>
              <a:rPr lang="en-US" sz="1200" b="1" dirty="0">
                <a:latin typeface="Times New Roman" pitchFamily="18" charset="0"/>
              </a:rPr>
              <a:t> me </a:t>
            </a:r>
            <a:r>
              <a:rPr lang="en-US" sz="1200" b="1" dirty="0" err="1">
                <a:latin typeface="Times New Roman" pitchFamily="18" charset="0"/>
              </a:rPr>
              <a:t>karakter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metalik-</a:t>
            </a:r>
            <a:r>
              <a:rPr lang="en-US" sz="1200" dirty="0" err="1">
                <a:latin typeface="Times New Roman" pitchFamily="18" charset="0"/>
              </a:rPr>
              <a:t>përfshijnë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karburet</a:t>
            </a:r>
            <a:r>
              <a:rPr lang="en-US" sz="1200" dirty="0">
                <a:latin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</a:rPr>
              <a:t>metaleve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elementeve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kalimtare</a:t>
            </a:r>
            <a:endParaRPr lang="en-US" sz="1200" dirty="0"/>
          </a:p>
        </p:txBody>
      </p:sp>
      <p:sp>
        <p:nvSpPr>
          <p:cNvPr id="6" name="Rounded Rectangle 5"/>
          <p:cNvSpPr/>
          <p:nvPr/>
        </p:nvSpPr>
        <p:spPr>
          <a:xfrm>
            <a:off x="381000" y="4265876"/>
            <a:ext cx="2743200" cy="18288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A)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Karburet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metaleve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gr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4,5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dhe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një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pjes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gr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6,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kanë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pak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a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shum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vetit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shprehura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metalike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,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shkëlqim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metalik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,e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përqojnë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rrymën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kanë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fortësi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madhe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,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tilla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janë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:</a:t>
            </a:r>
          </a:p>
          <a:p>
            <a:pPr algn="just"/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TiC,ZrC,HfC,VC,NbC,TaC,Ta</a:t>
            </a:r>
            <a:r>
              <a:rPr lang="en-US" sz="1200" baseline="-25000" dirty="0" smtClean="0">
                <a:solidFill>
                  <a:schemeClr val="tx1"/>
                </a:solidFill>
                <a:latin typeface="Times New Roman" pitchFamily="18" charset="0"/>
              </a:rPr>
              <a:t>2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C</a:t>
            </a:r>
            <a:r>
              <a:rPr lang="en-US" sz="1200" baseline="-25000" dirty="0" smtClean="0">
                <a:solidFill>
                  <a:schemeClr val="tx1"/>
                </a:solidFill>
                <a:latin typeface="Times New Roman" pitchFamily="18" charset="0"/>
              </a:rPr>
              <a:t>2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MoC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, Mo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</a:rPr>
              <a:t>2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C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</a:rPr>
              <a:t>2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,WC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dhe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 W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</a:rPr>
              <a:t>2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</a:rPr>
              <a:t>C 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ujë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nuk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reagojnë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bile as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</a:rPr>
              <a:t>edhe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 me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</a:rPr>
              <a:t>HCl</a:t>
            </a:r>
            <a:endParaRPr lang="en-US" sz="1200" b="1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87882" y="4269339"/>
            <a:ext cx="27605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latin typeface="Times New Roman" pitchFamily="18" charset="0"/>
              </a:rPr>
              <a:t>B)</a:t>
            </a:r>
            <a:r>
              <a:rPr lang="en-US" sz="1200" b="1" dirty="0" err="1">
                <a:latin typeface="Times New Roman" pitchFamily="18" charset="0"/>
              </a:rPr>
              <a:t>Karburet</a:t>
            </a:r>
            <a:r>
              <a:rPr lang="en-US" sz="1200" b="1" dirty="0">
                <a:latin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</a:rPr>
              <a:t>metaleve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</a:rPr>
              <a:t> gr 7 </a:t>
            </a:r>
            <a:r>
              <a:rPr lang="en-US" sz="1200" b="1" dirty="0" err="1">
                <a:latin typeface="Times New Roman" pitchFamily="18" charset="0"/>
              </a:rPr>
              <a:t>deri</a:t>
            </a:r>
            <a:r>
              <a:rPr lang="en-US" sz="1200" b="1" dirty="0">
                <a:latin typeface="Times New Roman" pitchFamily="18" charset="0"/>
              </a:rPr>
              <a:t> 10 </a:t>
            </a:r>
            <a:r>
              <a:rPr lang="en-US" sz="1200" b="1" dirty="0" err="1">
                <a:latin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një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pjes</a:t>
            </a:r>
            <a:r>
              <a:rPr lang="en-US" sz="1200" b="1" dirty="0">
                <a:latin typeface="Times New Roman" pitchFamily="18" charset="0"/>
              </a:rPr>
              <a:t> e gr 6 </a:t>
            </a:r>
            <a:r>
              <a:rPr lang="en-US" sz="1200" dirty="0" err="1">
                <a:latin typeface="Times New Roman" pitchFamily="18" charset="0"/>
              </a:rPr>
              <a:t>pak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njohura,veti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quditshme</a:t>
            </a:r>
            <a:r>
              <a:rPr lang="en-US" sz="1200" dirty="0">
                <a:latin typeface="Times New Roman" pitchFamily="18" charset="0"/>
              </a:rPr>
              <a:t>, format e </a:t>
            </a:r>
            <a:r>
              <a:rPr lang="en-US" sz="1200" dirty="0" err="1">
                <a:latin typeface="Times New Roman" pitchFamily="18" charset="0"/>
              </a:rPr>
              <a:t>tyre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nuk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kanë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lidhje</a:t>
            </a:r>
            <a:r>
              <a:rPr lang="en-US" sz="1200" dirty="0">
                <a:latin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</a:rPr>
              <a:t>shkallët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normale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oksidimit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elementeve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përkatëse</a:t>
            </a:r>
            <a:r>
              <a:rPr lang="en-US" sz="1200" dirty="0">
                <a:latin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tilla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janë</a:t>
            </a:r>
            <a:r>
              <a:rPr lang="en-US" sz="1200" b="1" dirty="0">
                <a:latin typeface="Times New Roman" pitchFamily="18" charset="0"/>
              </a:rPr>
              <a:t>:</a:t>
            </a:r>
          </a:p>
          <a:p>
            <a:pPr algn="just"/>
            <a:r>
              <a:rPr lang="en-US" sz="1200" b="1" dirty="0">
                <a:latin typeface="Times New Roman" pitchFamily="18" charset="0"/>
              </a:rPr>
              <a:t>Cr</a:t>
            </a:r>
            <a:r>
              <a:rPr lang="en-US" sz="1200" b="1" baseline="-25000" dirty="0">
                <a:latin typeface="Times New Roman" pitchFamily="18" charset="0"/>
              </a:rPr>
              <a:t>7</a:t>
            </a:r>
            <a:r>
              <a:rPr lang="en-US" sz="1200" b="1" dirty="0">
                <a:latin typeface="Times New Roman" pitchFamily="18" charset="0"/>
              </a:rPr>
              <a:t>C</a:t>
            </a:r>
            <a:r>
              <a:rPr lang="en-US" sz="1200" b="1" baseline="-25000" dirty="0">
                <a:latin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</a:rPr>
              <a:t>,Cr</a:t>
            </a:r>
            <a:r>
              <a:rPr lang="en-US" sz="1200" b="1" baseline="-25000" dirty="0">
                <a:latin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</a:rPr>
              <a:t>C</a:t>
            </a:r>
            <a:r>
              <a:rPr lang="en-US" sz="1200" b="1" baseline="-25000" dirty="0">
                <a:latin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</a:rPr>
              <a:t>,Mn</a:t>
            </a:r>
            <a:r>
              <a:rPr lang="en-US" sz="1200" b="1" baseline="-25000" dirty="0">
                <a:latin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</a:rPr>
              <a:t>C,Mn</a:t>
            </a:r>
            <a:r>
              <a:rPr lang="en-US" sz="1200" b="1" baseline="-25000" dirty="0">
                <a:latin typeface="Times New Roman" pitchFamily="18" charset="0"/>
              </a:rPr>
              <a:t>23</a:t>
            </a:r>
            <a:r>
              <a:rPr lang="en-US" sz="1200" b="1" dirty="0">
                <a:latin typeface="Times New Roman" pitchFamily="18" charset="0"/>
              </a:rPr>
              <a:t>C</a:t>
            </a:r>
            <a:r>
              <a:rPr lang="en-US" sz="1200" b="1" baseline="-25000" dirty="0">
                <a:latin typeface="Times New Roman" pitchFamily="18" charset="0"/>
              </a:rPr>
              <a:t>6</a:t>
            </a:r>
            <a:r>
              <a:rPr lang="en-US" sz="1200" b="1" dirty="0">
                <a:latin typeface="Times New Roman" pitchFamily="18" charset="0"/>
              </a:rPr>
              <a:t>,Mn</a:t>
            </a:r>
            <a:r>
              <a:rPr lang="en-US" sz="1200" b="1" baseline="-25000" dirty="0">
                <a:latin typeface="Times New Roman" pitchFamily="18" charset="0"/>
              </a:rPr>
              <a:t>5</a:t>
            </a:r>
            <a:r>
              <a:rPr lang="en-US" sz="1200" b="1" dirty="0">
                <a:latin typeface="Times New Roman" pitchFamily="18" charset="0"/>
              </a:rPr>
              <a:t>C</a:t>
            </a:r>
            <a:r>
              <a:rPr lang="en-US" sz="1200" b="1" baseline="-25000" dirty="0">
                <a:latin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</a:rPr>
              <a:t>,Fe</a:t>
            </a:r>
            <a:r>
              <a:rPr lang="en-US" sz="1200" b="1" baseline="-25000" dirty="0">
                <a:latin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</a:rPr>
              <a:t>C.Fe</a:t>
            </a:r>
            <a:r>
              <a:rPr lang="en-US" sz="1200" b="1" baseline="-25000" dirty="0">
                <a:latin typeface="Times New Roman" pitchFamily="18" charset="0"/>
              </a:rPr>
              <a:t>20</a:t>
            </a:r>
            <a:r>
              <a:rPr lang="en-US" sz="1200" b="1" dirty="0">
                <a:latin typeface="Times New Roman" pitchFamily="18" charset="0"/>
              </a:rPr>
              <a:t>C</a:t>
            </a:r>
            <a:r>
              <a:rPr lang="en-US" sz="1200" b="1" baseline="-25000" dirty="0">
                <a:latin typeface="Times New Roman" pitchFamily="18" charset="0"/>
              </a:rPr>
              <a:t>9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</a:rPr>
              <a:t> Co</a:t>
            </a:r>
            <a:r>
              <a:rPr lang="en-US" sz="1200" b="1" baseline="-25000" dirty="0">
                <a:latin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</a:rPr>
              <a:t>C.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9144000" cy="1447799"/>
          </a:xfr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1300" b="1" dirty="0" err="1" smtClean="0">
                <a:solidFill>
                  <a:schemeClr val="tx1"/>
                </a:solidFill>
                <a:latin typeface="Times New Roman" pitchFamily="18" charset="0"/>
              </a:rPr>
              <a:t>Karburet</a:t>
            </a:r>
            <a:r>
              <a:rPr lang="en-US" sz="13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  <a:latin typeface="Times New Roman" pitchFamily="18" charset="0"/>
              </a:rPr>
              <a:t>kovalente-</a:t>
            </a:r>
            <a:r>
              <a:rPr lang="en-US" sz="1300" dirty="0" err="1" smtClean="0">
                <a:solidFill>
                  <a:schemeClr val="tx1"/>
                </a:solidFill>
                <a:latin typeface="Times New Roman" pitchFamily="18" charset="0"/>
              </a:rPr>
              <a:t>janë</a:t>
            </a:r>
            <a:r>
              <a:rPr lang="en-US" sz="13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300" dirty="0" err="1" smtClean="0">
                <a:solidFill>
                  <a:schemeClr val="tx1"/>
                </a:solidFill>
                <a:latin typeface="Times New Roman" pitchFamily="18" charset="0"/>
              </a:rPr>
              <a:t>karbure</a:t>
            </a:r>
            <a:r>
              <a:rPr lang="en-US" sz="13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3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3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300" dirty="0" err="1" smtClean="0">
                <a:solidFill>
                  <a:schemeClr val="tx1"/>
                </a:solidFill>
                <a:latin typeface="Times New Roman" pitchFamily="18" charset="0"/>
              </a:rPr>
              <a:t>jometaleve</a:t>
            </a:r>
            <a:r>
              <a:rPr lang="en-US" sz="13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300" dirty="0" err="1" smtClean="0">
                <a:solidFill>
                  <a:schemeClr val="tx1"/>
                </a:solidFill>
                <a:latin typeface="Times New Roman" pitchFamily="18" charset="0"/>
              </a:rPr>
              <a:t>sidomos</a:t>
            </a:r>
            <a:r>
              <a:rPr lang="en-US" sz="13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3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3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300" dirty="0" err="1" smtClean="0">
                <a:solidFill>
                  <a:schemeClr val="tx1"/>
                </a:solidFill>
                <a:latin typeface="Times New Roman" pitchFamily="18" charset="0"/>
              </a:rPr>
              <a:t>borit</a:t>
            </a:r>
            <a:r>
              <a:rPr lang="en-US" sz="13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300" dirty="0" err="1" smtClean="0">
                <a:solidFill>
                  <a:schemeClr val="tx1"/>
                </a:solidFill>
                <a:latin typeface="Times New Roman" pitchFamily="18" charset="0"/>
              </a:rPr>
              <a:t>dhe</a:t>
            </a:r>
            <a:r>
              <a:rPr lang="en-US" sz="13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3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300" dirty="0" smtClean="0">
                <a:solidFill>
                  <a:schemeClr val="tx1"/>
                </a:solidFill>
                <a:latin typeface="Times New Roman" pitchFamily="18" charset="0"/>
              </a:rPr>
              <a:t> silicit;</a:t>
            </a:r>
            <a:r>
              <a:rPr lang="en-US" sz="1300" b="1" dirty="0" smtClean="0">
                <a:solidFill>
                  <a:schemeClr val="tx1"/>
                </a:solidFill>
                <a:latin typeface="Times New Roman" pitchFamily="18" charset="0"/>
              </a:rPr>
              <a:t>B</a:t>
            </a:r>
            <a:r>
              <a:rPr lang="en-US" sz="1300" b="1" baseline="-25000" dirty="0" smtClean="0">
                <a:solidFill>
                  <a:schemeClr val="tx1"/>
                </a:solidFill>
                <a:latin typeface="Times New Roman" pitchFamily="18" charset="0"/>
              </a:rPr>
              <a:t>12</a:t>
            </a:r>
            <a:r>
              <a:rPr lang="en-US" sz="1300" b="1" dirty="0" smtClean="0">
                <a:solidFill>
                  <a:schemeClr val="tx1"/>
                </a:solidFill>
                <a:latin typeface="Times New Roman" pitchFamily="18" charset="0"/>
              </a:rPr>
              <a:t>C</a:t>
            </a:r>
            <a:r>
              <a:rPr lang="en-US" sz="1300" b="1" baseline="-25000" dirty="0" smtClean="0">
                <a:solidFill>
                  <a:schemeClr val="tx1"/>
                </a:solidFill>
                <a:latin typeface="Times New Roman" pitchFamily="18" charset="0"/>
              </a:rPr>
              <a:t>3</a:t>
            </a:r>
            <a:r>
              <a:rPr lang="en-US" sz="1300" b="1" dirty="0" smtClean="0">
                <a:solidFill>
                  <a:schemeClr val="tx1"/>
                </a:solidFill>
                <a:latin typeface="Times New Roman" pitchFamily="18" charset="0"/>
              </a:rPr>
              <a:t>,apo B</a:t>
            </a:r>
            <a:r>
              <a:rPr lang="en-US" sz="1300" b="1" baseline="-25000" dirty="0" smtClean="0">
                <a:solidFill>
                  <a:schemeClr val="tx1"/>
                </a:solidFill>
                <a:latin typeface="Times New Roman" pitchFamily="18" charset="0"/>
              </a:rPr>
              <a:t>4</a:t>
            </a:r>
            <a:r>
              <a:rPr lang="en-US" sz="1300" b="1" dirty="0" smtClean="0">
                <a:solidFill>
                  <a:schemeClr val="tx1"/>
                </a:solidFill>
                <a:latin typeface="Times New Roman" pitchFamily="18" charset="0"/>
              </a:rPr>
              <a:t>C </a:t>
            </a:r>
            <a:r>
              <a:rPr lang="en-US" sz="1300" b="1" dirty="0" err="1" smtClean="0">
                <a:solidFill>
                  <a:schemeClr val="tx1"/>
                </a:solidFill>
                <a:latin typeface="Times New Roman" pitchFamily="18" charset="0"/>
              </a:rPr>
              <a:t>dhe</a:t>
            </a:r>
            <a:r>
              <a:rPr lang="en-US" sz="13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  <a:latin typeface="Times New Roman" pitchFamily="18" charset="0"/>
              </a:rPr>
              <a:t>SiC</a:t>
            </a:r>
            <a:r>
              <a:rPr lang="en-US" sz="1300" b="1" dirty="0" smtClean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sz="1300" dirty="0" err="1" smtClean="0">
                <a:solidFill>
                  <a:schemeClr val="tx1"/>
                </a:solidFill>
                <a:latin typeface="Times New Roman" pitchFamily="18" charset="0"/>
              </a:rPr>
              <a:t>kanë</a:t>
            </a:r>
            <a:r>
              <a:rPr lang="en-US" sz="13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300" dirty="0" err="1" smtClean="0">
                <a:solidFill>
                  <a:schemeClr val="tx1"/>
                </a:solidFill>
                <a:latin typeface="Times New Roman" pitchFamily="18" charset="0"/>
              </a:rPr>
              <a:t>strukturë</a:t>
            </a:r>
            <a:r>
              <a:rPr lang="en-US" sz="13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3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3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300" dirty="0" err="1" smtClean="0">
                <a:solidFill>
                  <a:schemeClr val="tx1"/>
                </a:solidFill>
                <a:latin typeface="Times New Roman" pitchFamily="18" charset="0"/>
              </a:rPr>
              <a:t>ngjashme</a:t>
            </a:r>
            <a:r>
              <a:rPr lang="en-US" sz="1300" dirty="0" smtClean="0">
                <a:solidFill>
                  <a:schemeClr val="tx1"/>
                </a:solidFill>
                <a:latin typeface="Times New Roman" pitchFamily="18" charset="0"/>
              </a:rPr>
              <a:t> me </a:t>
            </a:r>
            <a:r>
              <a:rPr lang="en-US" sz="1300" dirty="0" err="1" smtClean="0">
                <a:solidFill>
                  <a:schemeClr val="tx1"/>
                </a:solidFill>
                <a:latin typeface="Times New Roman" pitchFamily="18" charset="0"/>
              </a:rPr>
              <a:t>atë</a:t>
            </a:r>
            <a:r>
              <a:rPr lang="en-US" sz="13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3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3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300" dirty="0" err="1" smtClean="0">
                <a:solidFill>
                  <a:schemeClr val="tx1"/>
                </a:solidFill>
                <a:latin typeface="Times New Roman" pitchFamily="18" charset="0"/>
              </a:rPr>
              <a:t>diamantit</a:t>
            </a:r>
            <a:r>
              <a:rPr lang="en-US" sz="1300" dirty="0" smtClean="0">
                <a:solidFill>
                  <a:schemeClr val="tx1"/>
                </a:solidFill>
                <a:latin typeface="Times New Roman" pitchFamily="18" charset="0"/>
              </a:rPr>
              <a:t> ,</a:t>
            </a:r>
            <a:r>
              <a:rPr lang="en-US" sz="1300" dirty="0" err="1" smtClean="0">
                <a:solidFill>
                  <a:schemeClr val="tx1"/>
                </a:solidFill>
                <a:latin typeface="Times New Roman" pitchFamily="18" charset="0"/>
              </a:rPr>
              <a:t>më</a:t>
            </a:r>
            <a:r>
              <a:rPr lang="en-US" sz="13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300" dirty="0" err="1" smtClean="0">
                <a:solidFill>
                  <a:schemeClr val="tx1"/>
                </a:solidFill>
                <a:latin typeface="Times New Roman" pitchFamily="18" charset="0"/>
              </a:rPr>
              <a:t>i</a:t>
            </a:r>
            <a:r>
              <a:rPr lang="en-US" sz="13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300" dirty="0" err="1" smtClean="0">
                <a:solidFill>
                  <a:schemeClr val="tx1"/>
                </a:solidFill>
                <a:latin typeface="Times New Roman" pitchFamily="18" charset="0"/>
              </a:rPr>
              <a:t>rëndësishmi</a:t>
            </a:r>
            <a:r>
              <a:rPr lang="en-US" sz="13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300" dirty="0" err="1" smtClean="0">
                <a:solidFill>
                  <a:schemeClr val="tx1"/>
                </a:solidFill>
                <a:latin typeface="Times New Roman" pitchFamily="18" charset="0"/>
              </a:rPr>
              <a:t>prej</a:t>
            </a:r>
            <a:r>
              <a:rPr lang="en-US" sz="13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300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sz="13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300" dirty="0" err="1" smtClean="0">
                <a:solidFill>
                  <a:schemeClr val="tx1"/>
                </a:solidFill>
                <a:latin typeface="Times New Roman" pitchFamily="18" charset="0"/>
              </a:rPr>
              <a:t>gjitha</a:t>
            </a:r>
            <a:r>
              <a:rPr lang="en-US" sz="13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300" dirty="0" err="1" smtClean="0">
                <a:solidFill>
                  <a:schemeClr val="tx1"/>
                </a:solidFill>
                <a:latin typeface="Times New Roman" pitchFamily="18" charset="0"/>
              </a:rPr>
              <a:t>karbureve</a:t>
            </a:r>
            <a:r>
              <a:rPr lang="en-US" sz="13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300" dirty="0" err="1" smtClean="0">
                <a:solidFill>
                  <a:schemeClr val="tx1"/>
                </a:solidFill>
                <a:latin typeface="Times New Roman" pitchFamily="18" charset="0"/>
              </a:rPr>
              <a:t>është</a:t>
            </a:r>
            <a:r>
              <a:rPr lang="en-US" sz="13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300" dirty="0" err="1" smtClean="0">
                <a:solidFill>
                  <a:schemeClr val="tx1"/>
                </a:solidFill>
                <a:latin typeface="Times New Roman" pitchFamily="18" charset="0"/>
              </a:rPr>
              <a:t>karburi</a:t>
            </a:r>
            <a:r>
              <a:rPr lang="en-US" sz="13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300" dirty="0" err="1" smtClean="0">
                <a:solidFill>
                  <a:schemeClr val="tx1"/>
                </a:solidFill>
                <a:latin typeface="Times New Roman" pitchFamily="18" charset="0"/>
              </a:rPr>
              <a:t>i</a:t>
            </a:r>
            <a:r>
              <a:rPr lang="en-US" sz="13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300" dirty="0" err="1" smtClean="0">
                <a:solidFill>
                  <a:schemeClr val="tx1"/>
                </a:solidFill>
                <a:latin typeface="Times New Roman" pitchFamily="18" charset="0"/>
              </a:rPr>
              <a:t>kalciumit</a:t>
            </a:r>
            <a:r>
              <a:rPr lang="en-US" sz="13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300" b="1" dirty="0" smtClean="0">
                <a:solidFill>
                  <a:schemeClr val="tx1"/>
                </a:solidFill>
                <a:latin typeface="Times New Roman" pitchFamily="18" charset="0"/>
              </a:rPr>
              <a:t>CaC</a:t>
            </a:r>
            <a:r>
              <a:rPr lang="en-US" sz="1300" b="1" baseline="-25000" dirty="0" smtClean="0">
                <a:solidFill>
                  <a:schemeClr val="tx1"/>
                </a:solidFill>
                <a:latin typeface="Times New Roman" pitchFamily="18" charset="0"/>
              </a:rPr>
              <a:t>2</a:t>
            </a:r>
            <a:r>
              <a:rPr lang="en-US" sz="1300" b="1" dirty="0" smtClean="0">
                <a:solidFill>
                  <a:schemeClr val="tx1"/>
                </a:solidFill>
                <a:latin typeface="Times New Roman" pitchFamily="18" charset="0"/>
              </a:rPr>
              <a:t>.</a:t>
            </a:r>
          </a:p>
          <a:p>
            <a:pPr>
              <a:buNone/>
            </a:pPr>
            <a:r>
              <a:rPr lang="en-US" sz="1300" b="1" dirty="0" err="1" smtClean="0">
                <a:solidFill>
                  <a:schemeClr val="tx1"/>
                </a:solidFill>
                <a:latin typeface="Georgia" pitchFamily="18" charset="0"/>
              </a:rPr>
              <a:t>Edhe</a:t>
            </a:r>
            <a:r>
              <a:rPr lang="en-US" sz="13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  <a:latin typeface="Georgia" pitchFamily="18" charset="0"/>
              </a:rPr>
              <a:t>karburet</a:t>
            </a:r>
            <a:r>
              <a:rPr lang="en-US" sz="13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  <a:latin typeface="Georgia" pitchFamily="18" charset="0"/>
              </a:rPr>
              <a:t>tjera</a:t>
            </a:r>
            <a:r>
              <a:rPr lang="en-US" sz="13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  <a:latin typeface="Georgia" pitchFamily="18" charset="0"/>
              </a:rPr>
              <a:t>janë</a:t>
            </a:r>
            <a:r>
              <a:rPr lang="en-US" sz="13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  <a:latin typeface="Georgia" pitchFamily="18" charset="0"/>
              </a:rPr>
              <a:t>të</a:t>
            </a:r>
            <a:r>
              <a:rPr lang="en-US" sz="13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  <a:latin typeface="Georgia" pitchFamily="18" charset="0"/>
              </a:rPr>
              <a:t>rendesishme</a:t>
            </a:r>
            <a:r>
              <a:rPr lang="en-US" sz="1300" b="1" dirty="0" smtClean="0">
                <a:solidFill>
                  <a:schemeClr val="tx1"/>
                </a:solidFill>
                <a:latin typeface="Georgia" pitchFamily="18" charset="0"/>
              </a:rPr>
              <a:t> per </a:t>
            </a:r>
            <a:r>
              <a:rPr lang="en-US" sz="1300" b="1" dirty="0" err="1" smtClean="0">
                <a:solidFill>
                  <a:schemeClr val="tx1"/>
                </a:solidFill>
                <a:latin typeface="Georgia" pitchFamily="18" charset="0"/>
              </a:rPr>
              <a:t>shkak</a:t>
            </a:r>
            <a:r>
              <a:rPr lang="en-US" sz="13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  <a:latin typeface="Georgia" pitchFamily="18" charset="0"/>
              </a:rPr>
              <a:t>te</a:t>
            </a:r>
            <a:r>
              <a:rPr lang="en-US" sz="13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  <a:latin typeface="Georgia" pitchFamily="18" charset="0"/>
              </a:rPr>
              <a:t>fortesise</a:t>
            </a:r>
            <a:r>
              <a:rPr lang="en-US" sz="1300" b="1" dirty="0" smtClean="0">
                <a:solidFill>
                  <a:schemeClr val="tx1"/>
                </a:solidFill>
                <a:latin typeface="Georgia" pitchFamily="18" charset="0"/>
              </a:rPr>
              <a:t> se </a:t>
            </a:r>
            <a:r>
              <a:rPr lang="en-US" sz="1300" b="1" dirty="0" err="1" smtClean="0">
                <a:solidFill>
                  <a:schemeClr val="tx1"/>
                </a:solidFill>
                <a:latin typeface="Georgia" pitchFamily="18" charset="0"/>
              </a:rPr>
              <a:t>madhe</a:t>
            </a:r>
            <a:r>
              <a:rPr lang="en-US" sz="1300" b="1" dirty="0" smtClean="0">
                <a:solidFill>
                  <a:schemeClr val="tx1"/>
                </a:solidFill>
                <a:latin typeface="Georgia" pitchFamily="18" charset="0"/>
              </a:rPr>
              <a:t>!</a:t>
            </a:r>
          </a:p>
          <a:p>
            <a:r>
              <a:rPr lang="en-US" sz="1300" b="1" dirty="0" smtClean="0">
                <a:solidFill>
                  <a:schemeClr val="tx1"/>
                </a:solidFill>
                <a:latin typeface="Georgia" pitchFamily="18" charset="0"/>
              </a:rPr>
              <a:t>CaC2 </a:t>
            </a:r>
            <a:r>
              <a:rPr lang="en-US" sz="1300" b="1" dirty="0" err="1" smtClean="0">
                <a:solidFill>
                  <a:schemeClr val="tx1"/>
                </a:solidFill>
                <a:latin typeface="Georgia" pitchFamily="18" charset="0"/>
              </a:rPr>
              <a:t>perfitohet</a:t>
            </a:r>
            <a:r>
              <a:rPr lang="en-US" sz="1300" b="1" dirty="0" smtClean="0">
                <a:solidFill>
                  <a:schemeClr val="tx1"/>
                </a:solidFill>
                <a:latin typeface="Georgia" pitchFamily="18" charset="0"/>
              </a:rPr>
              <a:t>:</a:t>
            </a:r>
          </a:p>
          <a:p>
            <a:pPr algn="ctr"/>
            <a:r>
              <a:rPr lang="en-US" sz="1300" b="1" dirty="0" smtClean="0">
                <a:solidFill>
                  <a:schemeClr val="tx1"/>
                </a:solidFill>
                <a:latin typeface="Georgia" pitchFamily="18" charset="0"/>
              </a:rPr>
              <a:t>CaO+3C</a:t>
            </a:r>
            <a:r>
              <a:rPr lang="en-US" sz="13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300" b="1" dirty="0" smtClean="0">
                <a:solidFill>
                  <a:schemeClr val="tx1"/>
                </a:solidFill>
                <a:latin typeface="Georgia" pitchFamily="18" charset="0"/>
              </a:rPr>
              <a:t>→CaC2 +CO2   ; </a:t>
            </a:r>
            <a:r>
              <a:rPr lang="en-US" sz="1300" dirty="0" smtClean="0">
                <a:solidFill>
                  <a:schemeClr val="tx1"/>
                </a:solidFill>
                <a:latin typeface="Georgia" pitchFamily="18" charset="0"/>
              </a:rPr>
              <a:t>temp:2000-2800 C.</a:t>
            </a:r>
          </a:p>
          <a:p>
            <a:r>
              <a:rPr lang="en-US" sz="1300" dirty="0" err="1" smtClean="0">
                <a:solidFill>
                  <a:srgbClr val="FF0000"/>
                </a:solidFill>
                <a:latin typeface="Georgia" pitchFamily="18" charset="0"/>
              </a:rPr>
              <a:t>Sherben</a:t>
            </a:r>
            <a:r>
              <a:rPr lang="en-US" sz="1300" dirty="0" smtClean="0">
                <a:solidFill>
                  <a:srgbClr val="FF0000"/>
                </a:solidFill>
                <a:latin typeface="Georgia" pitchFamily="18" charset="0"/>
              </a:rPr>
              <a:t> per </a:t>
            </a:r>
            <a:r>
              <a:rPr lang="en-US" sz="1300" dirty="0" err="1" smtClean="0">
                <a:solidFill>
                  <a:srgbClr val="FF0000"/>
                </a:solidFill>
                <a:latin typeface="Georgia" pitchFamily="18" charset="0"/>
              </a:rPr>
              <a:t>perfitimin</a:t>
            </a:r>
            <a:r>
              <a:rPr lang="en-US" sz="1300" dirty="0" smtClean="0">
                <a:solidFill>
                  <a:srgbClr val="FF0000"/>
                </a:solidFill>
                <a:latin typeface="Georgia" pitchFamily="18" charset="0"/>
              </a:rPr>
              <a:t> e </a:t>
            </a:r>
            <a:r>
              <a:rPr lang="en-US" sz="1300" dirty="0" err="1" smtClean="0">
                <a:solidFill>
                  <a:srgbClr val="FF0000"/>
                </a:solidFill>
                <a:latin typeface="Georgia" pitchFamily="18" charset="0"/>
              </a:rPr>
              <a:t>acetilenit</a:t>
            </a:r>
            <a:r>
              <a:rPr lang="en-US" sz="1300" dirty="0" smtClean="0">
                <a:solidFill>
                  <a:srgbClr val="FF0000"/>
                </a:solidFill>
                <a:latin typeface="Georgia" pitchFamily="18" charset="0"/>
              </a:rPr>
              <a:t>, CaCN2, </a:t>
            </a:r>
            <a:r>
              <a:rPr lang="en-US" sz="1300" dirty="0" err="1" smtClean="0">
                <a:solidFill>
                  <a:srgbClr val="FF0000"/>
                </a:solidFill>
                <a:latin typeface="Georgia" pitchFamily="18" charset="0"/>
              </a:rPr>
              <a:t>etj</a:t>
            </a:r>
            <a:r>
              <a:rPr lang="en-US" sz="1300" dirty="0" smtClean="0">
                <a:solidFill>
                  <a:srgbClr val="FF0000"/>
                </a:solidFill>
                <a:latin typeface="Georgia" pitchFamily="18" charset="0"/>
              </a:rPr>
              <a:t>.</a:t>
            </a:r>
          </a:p>
          <a:p>
            <a:endParaRPr lang="en-US" sz="2000" b="1" dirty="0" smtClean="0">
              <a:solidFill>
                <a:srgbClr val="FF0000"/>
              </a:solidFill>
              <a:latin typeface="Georgia" pitchFamily="18" charset="0"/>
            </a:endParaRPr>
          </a:p>
          <a:p>
            <a:endParaRPr lang="en-US" sz="2000" b="1" dirty="0" smtClean="0">
              <a:solidFill>
                <a:srgbClr val="FF0000"/>
              </a:solidFill>
              <a:latin typeface="Georgia" pitchFamily="18" charset="0"/>
            </a:endParaRPr>
          </a:p>
          <a:p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0" y="1447800"/>
            <a:ext cx="9144000" cy="1828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2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Shkalla</a:t>
            </a:r>
            <a:r>
              <a:rPr lang="en-US" sz="1200" b="1" u="sng" dirty="0" smtClean="0">
                <a:solidFill>
                  <a:srgbClr val="FF0000"/>
                </a:solidFill>
                <a:latin typeface="Times New Roman" pitchFamily="18" charset="0"/>
              </a:rPr>
              <a:t> e </a:t>
            </a:r>
            <a:r>
              <a:rPr lang="en-US" sz="12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oksidimit</a:t>
            </a:r>
            <a:r>
              <a:rPr lang="en-US" sz="1200" b="1" u="sng" dirty="0" smtClean="0">
                <a:solidFill>
                  <a:srgbClr val="FF0000"/>
                </a:solidFill>
                <a:latin typeface="Times New Roman" pitchFamily="18" charset="0"/>
              </a:rPr>
              <a:t> +2</a:t>
            </a:r>
          </a:p>
          <a:p>
            <a:pPr algn="just"/>
            <a:r>
              <a:rPr lang="en-US" sz="1200" dirty="0" err="1" smtClean="0">
                <a:latin typeface="Times New Roman" pitchFamily="18" charset="0"/>
              </a:rPr>
              <a:t>Përfaqësues</a:t>
            </a:r>
            <a:r>
              <a:rPr lang="en-US" sz="1200" dirty="0" smtClean="0">
                <a:latin typeface="Times New Roman" pitchFamily="18" charset="0"/>
              </a:rPr>
              <a:t> me </a:t>
            </a:r>
            <a:r>
              <a:rPr lang="en-US" sz="1200" dirty="0" err="1" smtClean="0">
                <a:latin typeface="Times New Roman" pitchFamily="18" charset="0"/>
              </a:rPr>
              <a:t>këtë</a:t>
            </a:r>
            <a:r>
              <a:rPr lang="en-US" sz="1200" dirty="0" smtClean="0">
                <a:latin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</a:rPr>
              <a:t>shkall</a:t>
            </a:r>
            <a:r>
              <a:rPr lang="en-US" sz="1200" dirty="0" smtClean="0">
                <a:latin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</a:rPr>
              <a:t>oksidimit</a:t>
            </a:r>
            <a:r>
              <a:rPr lang="en-US" sz="1200" dirty="0" smtClean="0">
                <a:latin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</a:rPr>
              <a:t>është</a:t>
            </a:r>
            <a:r>
              <a:rPr lang="en-US" sz="1200" dirty="0" smtClean="0">
                <a:latin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</a:rPr>
              <a:t>oksidi</a:t>
            </a:r>
            <a:r>
              <a:rPr lang="en-US" sz="1200" dirty="0" smtClean="0">
                <a:latin typeface="Times New Roman" pitchFamily="18" charset="0"/>
              </a:rPr>
              <a:t> i </a:t>
            </a:r>
            <a:r>
              <a:rPr lang="en-US" sz="1200" dirty="0" err="1" smtClean="0">
                <a:latin typeface="Times New Roman" pitchFamily="18" charset="0"/>
              </a:rPr>
              <a:t>karbonit</a:t>
            </a:r>
            <a:r>
              <a:rPr lang="en-US" sz="1200" dirty="0" smtClean="0">
                <a:latin typeface="Times New Roman" pitchFamily="18" charset="0"/>
              </a:rPr>
              <a:t> II </a:t>
            </a:r>
            <a:r>
              <a:rPr lang="en-US" sz="1200" dirty="0" err="1" smtClean="0">
                <a:latin typeface="Times New Roman" pitchFamily="18" charset="0"/>
              </a:rPr>
              <a:t>ose</a:t>
            </a:r>
            <a:r>
              <a:rPr lang="en-US" sz="1200" dirty="0" smtClean="0">
                <a:latin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</a:rPr>
              <a:t>monoksidi</a:t>
            </a:r>
            <a:r>
              <a:rPr lang="en-US" sz="1200" dirty="0" smtClean="0">
                <a:latin typeface="Times New Roman" pitchFamily="18" charset="0"/>
              </a:rPr>
              <a:t> i </a:t>
            </a:r>
            <a:r>
              <a:rPr lang="en-US" sz="1200" dirty="0" err="1" smtClean="0">
                <a:latin typeface="Times New Roman" pitchFamily="18" charset="0"/>
              </a:rPr>
              <a:t>karbonit</a:t>
            </a:r>
            <a:r>
              <a:rPr lang="en-US" sz="1200" dirty="0" smtClean="0">
                <a:latin typeface="Times New Roman" pitchFamily="18" charset="0"/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</a:rPr>
              <a:t>CO </a:t>
            </a:r>
            <a:r>
              <a:rPr lang="en-US" sz="1200" b="1" dirty="0" smtClean="0">
                <a:latin typeface="Times New Roman" pitchFamily="18" charset="0"/>
              </a:rPr>
              <a:t>:</a:t>
            </a:r>
          </a:p>
          <a:p>
            <a:pPr algn="ctr">
              <a:buFont typeface="Arial" pitchFamily="34" charset="0"/>
              <a:buNone/>
            </a:pPr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</a:rPr>
              <a:t>:C</a:t>
            </a:r>
            <a:r>
              <a:rPr lang="en-US" sz="12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≡ O</a:t>
            </a:r>
            <a:r>
              <a:rPr lang="en-US" sz="1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Pasi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elektronegativiteti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se i </a:t>
            </a:r>
            <a:r>
              <a:rPr lang="en-US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elektronet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lidhjes</a:t>
            </a:r>
            <a:r>
              <a:rPr lang="en-US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lidhjeve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kohën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kalojnë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atomet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aq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neutralizuar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ngarkesat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negative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pozitive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komponuara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arsye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momenti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dipolar i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molekule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zero,prandaj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tretshmëri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l-GR" sz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200" b="1" dirty="0"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00" y="3477904"/>
            <a:ext cx="90678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CO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laborator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dehidrim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thneglave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përkatësishtë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kripërave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formiateve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HCOOH+H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→CO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+HSO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CO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industri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mëdha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gazit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gjeneratorik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gazit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ujorë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Gazi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gjeneratorik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djegies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karbonit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gjeneretaor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gjenerator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qymyri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koksi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shtresuar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poshtmi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hyn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ajri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mundëson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djegien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shtresave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poshtme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koksit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→CO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;</a:t>
            </a:r>
            <a:r>
              <a:rPr lang="el-GR" sz="1200" b="1" dirty="0">
                <a:latin typeface="Times New Roman" pitchFamily="18" charset="0"/>
                <a:cs typeface="Times New Roman" pitchFamily="18" charset="0"/>
              </a:rPr>
              <a:t> Δ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rH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= -393 kJmol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nxehtësi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liruar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nxehtë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masën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koksit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CO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përfituar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vjen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kontakt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koksin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nxehur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vjen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reduktimi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karbonit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IV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CO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-shit: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+C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>
                <a:latin typeface="Times New Roman" pitchFamily="18" charset="0"/>
              </a:rPr>
              <a:t> ↔2CO</a:t>
            </a:r>
            <a:r>
              <a:rPr lang="en-US" sz="1200" b="1" baseline="-25000" dirty="0">
                <a:latin typeface="Times New Roman" pitchFamily="18" charset="0"/>
              </a:rPr>
              <a:t>(g)</a:t>
            </a:r>
            <a:r>
              <a:rPr lang="en-US" sz="1200" b="1" dirty="0">
                <a:latin typeface="Times New Roman" pitchFamily="18" charset="0"/>
              </a:rPr>
              <a:t> </a:t>
            </a:r>
          </a:p>
          <a:p>
            <a:pPr algn="just"/>
            <a:r>
              <a:rPr lang="en-US" sz="1200" b="1" dirty="0">
                <a:latin typeface="Times New Roman" pitchFamily="18" charset="0"/>
              </a:rPr>
              <a:t>,</a:t>
            </a:r>
            <a:r>
              <a:rPr lang="en-US" sz="1200" b="1" dirty="0" err="1">
                <a:latin typeface="Times New Roman" pitchFamily="18" charset="0"/>
              </a:rPr>
              <a:t>përzierja</a:t>
            </a:r>
            <a:r>
              <a:rPr lang="en-US" sz="1200" b="1" dirty="0">
                <a:latin typeface="Times New Roman" pitchFamily="18" charset="0"/>
              </a:rPr>
              <a:t> e CO </a:t>
            </a:r>
            <a:r>
              <a:rPr lang="en-US" sz="1200" b="1" dirty="0" err="1">
                <a:latin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</a:rPr>
              <a:t> N </a:t>
            </a:r>
            <a:r>
              <a:rPr lang="en-US" sz="1200" b="1" dirty="0" err="1">
                <a:latin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përfituar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nga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ajri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</a:rPr>
              <a:t>quhet</a:t>
            </a:r>
            <a:r>
              <a:rPr lang="en-US" sz="1200" b="1" dirty="0">
                <a:latin typeface="Times New Roman" pitchFamily="18" charset="0"/>
              </a:rPr>
              <a:t> GAZ GJENERATORIK.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Reduktimi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 CO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CO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endotermik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kthyeshëm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quhet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ekuilibër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o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Boundouarit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temp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zhvendoset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djathtë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anasjelltas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Gazi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gjeneratorik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sintez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amonjakut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shërben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lëndë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djegse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rëndësi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ekzotermisë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reaks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r"/>
            <a:r>
              <a:rPr lang="en-US" sz="12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2CO</a:t>
            </a:r>
            <a:r>
              <a:rPr lang="en-US" sz="1200" b="1" baseline="-250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2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+O</a:t>
            </a:r>
            <a:r>
              <a:rPr lang="en-US" sz="1200" b="1" baseline="-250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200" b="1" baseline="-250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2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↔2CO</a:t>
            </a:r>
            <a:r>
              <a:rPr lang="en-US" sz="1200" b="1" baseline="-250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2(g)</a:t>
            </a:r>
            <a:r>
              <a:rPr lang="en-US" sz="12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   ; </a:t>
            </a:r>
            <a:r>
              <a:rPr lang="el-GR" sz="12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1200" b="1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rH</a:t>
            </a:r>
            <a:r>
              <a:rPr lang="en-US" sz="12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= -565 kJmol</a:t>
            </a:r>
            <a:r>
              <a:rPr lang="en-US" sz="1200" b="1" baseline="300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2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r>
              <a:rPr lang="en-US" sz="12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r"/>
            <a:r>
              <a:rPr lang="en-US" sz="12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1200" b="1" baseline="-250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200" b="1" baseline="-250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2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↔CO</a:t>
            </a:r>
            <a:r>
              <a:rPr lang="en-US" sz="1200" b="1" baseline="-250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(g)</a:t>
            </a:r>
            <a:r>
              <a:rPr lang="en-US" sz="12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+H</a:t>
            </a:r>
            <a:r>
              <a:rPr lang="en-US" sz="1200" b="1" baseline="-250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2(g)</a:t>
            </a:r>
            <a:r>
              <a:rPr lang="en-US" sz="12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 ;</a:t>
            </a:r>
            <a:r>
              <a:rPr lang="el-GR" sz="12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Δ</a:t>
            </a:r>
            <a:r>
              <a:rPr lang="en-US" sz="1200" b="1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rH</a:t>
            </a:r>
            <a:r>
              <a:rPr lang="en-US" sz="12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= 130 kJmol</a:t>
            </a:r>
            <a:r>
              <a:rPr lang="en-US" sz="1200" b="1" baseline="300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2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r"/>
            <a:endParaRPr lang="en-US" sz="1200" b="1" dirty="0" smtClean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n-US" sz="12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1200" b="1" baseline="-250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2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1200" b="1" baseline="-250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2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→CH</a:t>
            </a:r>
            <a:r>
              <a:rPr lang="en-US" sz="1200" b="1" baseline="-250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OH</a:t>
            </a:r>
            <a:r>
              <a:rPr lang="en-US" sz="1200" b="1" baseline="-250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(g) </a:t>
            </a:r>
          </a:p>
          <a:p>
            <a:pPr algn="just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-152400" y="0"/>
            <a:ext cx="3733800" cy="1600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vërtetë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përzierje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e CO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H ,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përzierje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rëndësishme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saj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kushte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temp,shtypje,raporti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katalizator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produkte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psh.në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shtypje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25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Mpa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350 C me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ZnO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katalizator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alkooli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metilik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metanoli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) CH</a:t>
            </a:r>
            <a:r>
              <a:rPr lang="en-US" sz="1200" baseline="-250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OH</a:t>
            </a:r>
            <a:endParaRPr lang="en-US" sz="1200" dirty="0">
              <a:solidFill>
                <a:schemeClr val="tx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Picture 4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1064650"/>
            <a:ext cx="3962400" cy="2557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Rounded Rectangle 5"/>
          <p:cNvSpPr/>
          <p:nvPr/>
        </p:nvSpPr>
        <p:spPr>
          <a:xfrm>
            <a:off x="-117764" y="1600200"/>
            <a:ext cx="3352800" cy="1371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ndryshimin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ekushteve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alkoolet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larta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hidrokarburet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ngopura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pangopura</a:t>
            </a:r>
            <a:endParaRPr lang="en-US" sz="1200" dirty="0" smtClean="0">
              <a:solidFill>
                <a:schemeClr val="tx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dirty="0" smtClean="0">
              <a:solidFill>
                <a:schemeClr val="tx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200" b="1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sz="1200" b="1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Fischer–</a:t>
            </a:r>
            <a:r>
              <a:rPr lang="en-US" sz="1200" b="1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Topsch</a:t>
            </a:r>
            <a:r>
              <a:rPr lang="en-US" sz="1200" b="1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-it).</a:t>
            </a:r>
          </a:p>
        </p:txBody>
      </p:sp>
      <p:sp>
        <p:nvSpPr>
          <p:cNvPr id="2" name="Rectangle 1"/>
          <p:cNvSpPr/>
          <p:nvPr/>
        </p:nvSpPr>
        <p:spPr>
          <a:xfrm>
            <a:off x="34636" y="3305770"/>
            <a:ext cx="30895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CO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gaz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helmues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ç’rregullon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funksionin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normal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hemoglobinës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rruzat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kuqe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gjakut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7" name="Picture 6" descr="Related 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55" y="4006618"/>
            <a:ext cx="2615045" cy="2622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Rectangle 7"/>
          <p:cNvSpPr/>
          <p:nvPr/>
        </p:nvSpPr>
        <p:spPr>
          <a:xfrm>
            <a:off x="2667000" y="4222402"/>
            <a:ext cx="2667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CO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reduktues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mjaftë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theksuar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reduktimin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reduktoj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sidomos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interesant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reduktimi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fisnike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CO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psh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Pd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+CO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 →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Pd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+CO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pic>
        <p:nvPicPr>
          <p:cNvPr id="9" name="Picture 8" descr="Related imag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76900" y="3656645"/>
            <a:ext cx="3124200" cy="2896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r>
              <a:rPr lang="en-US" sz="1200" u="sng" dirty="0" err="1" smtClean="0">
                <a:latin typeface="Georgia" pitchFamily="18" charset="0"/>
                <a:cs typeface="Times New Roman" pitchFamily="18" charset="0"/>
              </a:rPr>
              <a:t>Shkalla</a:t>
            </a:r>
            <a:r>
              <a:rPr lang="en-US" sz="1200" u="sng" dirty="0" smtClean="0"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sz="1200" u="sng" dirty="0" err="1" smtClean="0">
                <a:latin typeface="Georgia" pitchFamily="18" charset="0"/>
                <a:cs typeface="Times New Roman" pitchFamily="18" charset="0"/>
              </a:rPr>
              <a:t>oksidimit</a:t>
            </a:r>
            <a:r>
              <a:rPr lang="en-US" sz="1200" u="sng" dirty="0" smtClean="0">
                <a:latin typeface="Georgia" pitchFamily="18" charset="0"/>
                <a:cs typeface="Times New Roman" pitchFamily="18" charset="0"/>
              </a:rPr>
              <a:t> +4</a:t>
            </a:r>
          </a:p>
          <a:p>
            <a:pPr algn="just"/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I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takojnë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një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numër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madh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komponimeve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karbonit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: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oksidi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karbonit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IV,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acidi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karbonatik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kripërat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tij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sulfura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karbonit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Georgia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Për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përfitimi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laboratorik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CO</a:t>
            </a:r>
            <a:r>
              <a:rPr lang="en-US" sz="1200" b="1" baseline="-25000" dirty="0" smtClean="0">
                <a:latin typeface="Georgia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më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së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miri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veprojmë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HCl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CaCO</a:t>
            </a:r>
            <a:r>
              <a:rPr lang="en-US" sz="1200" b="1" baseline="-25000" dirty="0" smtClean="0">
                <a:latin typeface="Georgia" pitchFamily="18" charset="0"/>
                <a:cs typeface="Times New Roman" pitchFamily="18" charset="0"/>
              </a:rPr>
              <a:t>3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CaCO</a:t>
            </a:r>
            <a:r>
              <a:rPr lang="en-US" sz="1200" b="1" baseline="-25000" dirty="0" smtClean="0">
                <a:latin typeface="Georgia" pitchFamily="18" charset="0"/>
                <a:cs typeface="Times New Roman" pitchFamily="18" charset="0"/>
              </a:rPr>
              <a:t>3(s)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+2H</a:t>
            </a:r>
            <a:r>
              <a:rPr lang="en-US" sz="1200" b="1" baseline="30000" dirty="0" smtClean="0">
                <a:latin typeface="Georgia" pitchFamily="18" charset="0"/>
                <a:cs typeface="Times New Roman" pitchFamily="18" charset="0"/>
              </a:rPr>
              <a:t>+ 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→Ca</a:t>
            </a:r>
            <a:r>
              <a:rPr lang="en-US" sz="1200" b="1" baseline="30000" dirty="0" smtClean="0">
                <a:latin typeface="Georgia" pitchFamily="18" charset="0"/>
                <a:cs typeface="Times New Roman" pitchFamily="18" charset="0"/>
              </a:rPr>
              <a:t>2+ 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+H</a:t>
            </a:r>
            <a:r>
              <a:rPr lang="en-US" sz="1200" b="1" baseline="-25000" dirty="0" smtClean="0">
                <a:latin typeface="Georgia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O +CO</a:t>
            </a:r>
            <a:r>
              <a:rPr lang="en-US" sz="1200" b="1" baseline="-25000" dirty="0" smtClean="0">
                <a:latin typeface="Georgia" pitchFamily="18" charset="0"/>
                <a:cs typeface="Times New Roman" pitchFamily="18" charset="0"/>
              </a:rPr>
              <a:t>2(g)</a:t>
            </a:r>
          </a:p>
          <a:p>
            <a:pPr algn="just"/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industri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përfitohet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gjatë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shëndrrimit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sheqerit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alkool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C</a:t>
            </a:r>
            <a:r>
              <a:rPr lang="en-US" sz="1200" b="1" baseline="-25000" dirty="0" smtClean="0">
                <a:latin typeface="Georgia" pitchFamily="18" charset="0"/>
                <a:cs typeface="Times New Roman" pitchFamily="18" charset="0"/>
              </a:rPr>
              <a:t>6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H</a:t>
            </a:r>
            <a:r>
              <a:rPr lang="en-US" sz="1200" b="1" baseline="-25000" dirty="0" smtClean="0">
                <a:latin typeface="Georgia" pitchFamily="18" charset="0"/>
                <a:cs typeface="Times New Roman" pitchFamily="18" charset="0"/>
              </a:rPr>
              <a:t>12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O</a:t>
            </a:r>
            <a:r>
              <a:rPr lang="en-US" sz="1200" b="1" baseline="-25000" dirty="0" smtClean="0">
                <a:latin typeface="Georgia" pitchFamily="18" charset="0"/>
                <a:cs typeface="Times New Roman" pitchFamily="18" charset="0"/>
              </a:rPr>
              <a:t>6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→2C</a:t>
            </a:r>
            <a:r>
              <a:rPr lang="en-US" sz="1200" b="1" baseline="-25000" dirty="0" smtClean="0">
                <a:latin typeface="Georgia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H</a:t>
            </a:r>
            <a:r>
              <a:rPr lang="en-US" sz="1200" b="1" baseline="-25000" dirty="0" smtClean="0">
                <a:latin typeface="Georgia" pitchFamily="18" charset="0"/>
                <a:cs typeface="Times New Roman" pitchFamily="18" charset="0"/>
              </a:rPr>
              <a:t>5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OH +2CO</a:t>
            </a:r>
            <a:r>
              <a:rPr lang="en-US" sz="1200" b="1" baseline="-25000" dirty="0" smtClean="0">
                <a:latin typeface="Georgia" pitchFamily="18" charset="0"/>
                <a:cs typeface="Times New Roman" pitchFamily="18" charset="0"/>
              </a:rPr>
              <a:t>2(g)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838200"/>
            <a:ext cx="3810000" cy="1371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1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gaz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pa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erë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helm </a:t>
            </a:r>
          </a:p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pjesmarrje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0.04%,</a:t>
            </a:r>
          </a:p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njerzit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kafshët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lirojnë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bimët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shfrytzojnë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fotosintez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përqendrimi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atmosferë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konstant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rëndë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ajri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  <p:pic>
        <p:nvPicPr>
          <p:cNvPr id="5" name="Picture 4" descr="C:\Users\Administrator\Desktop\CO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500" y="831273"/>
            <a:ext cx="33528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Image result for co2 GAS TO SOLID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838200"/>
            <a:ext cx="15240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ntent Placeholder 3" descr="Related image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" y="3581400"/>
            <a:ext cx="5638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5704609" y="3609885"/>
            <a:ext cx="32107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Sasi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mëdha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CO</a:t>
            </a:r>
            <a:r>
              <a:rPr lang="en-US" sz="1200" baseline="-25000" dirty="0">
                <a:latin typeface="Georgia" pitchFamily="18" charset="0"/>
                <a:cs typeface="Times New Roman" pitchFamily="18" charset="0"/>
              </a:rPr>
              <a:t>2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përfitohen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djegie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karbonit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komponimeve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tjera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karbonit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por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ky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CO</a:t>
            </a:r>
            <a:r>
              <a:rPr lang="en-US" sz="1200" baseline="-25000" dirty="0">
                <a:latin typeface="Georgia" pitchFamily="18" charset="0"/>
                <a:cs typeface="Times New Roman" pitchFamily="18" charset="0"/>
              </a:rPr>
              <a:t>2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praktikishtë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nuk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përdoret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sepse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nuk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mjaftë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pastërt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përdoret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për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prodhimin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lëngjeve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pijeve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freskuese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për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fikjen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zjarrit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sepse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rreth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zjarrit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formon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një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atmosferë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inerte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 e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cila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pengon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oksigjenin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ti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afrohet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zjarrit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.</a:t>
            </a:r>
            <a:endParaRPr lang="sq-AL" sz="1200" dirty="0">
              <a:latin typeface="Georgia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CO</a:t>
            </a:r>
            <a:r>
              <a:rPr lang="en-US" sz="1200" b="1" baseline="-25000" dirty="0" smtClean="0">
                <a:latin typeface="Georgia" pitchFamily="18" charset="0"/>
                <a:cs typeface="Times New Roman" pitchFamily="18" charset="0"/>
              </a:rPr>
              <a:t>2(g)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+H</a:t>
            </a:r>
            <a:r>
              <a:rPr lang="en-US" sz="1200" b="1" baseline="-25000" dirty="0" smtClean="0">
                <a:latin typeface="Georgia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O</a:t>
            </a:r>
            <a:r>
              <a:rPr lang="en-US" sz="1200" b="1" dirty="0" smtClean="0">
                <a:latin typeface="Georgia" pitchFamily="18" charset="0"/>
              </a:rPr>
              <a:t> ↔H</a:t>
            </a:r>
            <a:r>
              <a:rPr lang="en-US" sz="1200" b="1" baseline="-25000" dirty="0" smtClean="0">
                <a:latin typeface="Georgia" pitchFamily="18" charset="0"/>
              </a:rPr>
              <a:t>2</a:t>
            </a:r>
            <a:r>
              <a:rPr lang="en-US" sz="1200" b="1" dirty="0" smtClean="0">
                <a:latin typeface="Georgia" pitchFamily="18" charset="0"/>
              </a:rPr>
              <a:t>CO</a:t>
            </a:r>
            <a:r>
              <a:rPr lang="en-US" sz="1200" b="1" baseline="-25000" dirty="0" smtClean="0">
                <a:latin typeface="Georgia" pitchFamily="18" charset="0"/>
              </a:rPr>
              <a:t>3</a:t>
            </a:r>
            <a:r>
              <a:rPr lang="en-US" sz="1200" b="1" dirty="0" smtClean="0">
                <a:latin typeface="Georgia" pitchFamily="18" charset="0"/>
              </a:rPr>
              <a:t>  </a:t>
            </a:r>
          </a:p>
          <a:p>
            <a:pPr algn="ctr">
              <a:buNone/>
            </a:pPr>
            <a:endParaRPr lang="en-US" sz="1200" b="1" dirty="0">
              <a:latin typeface="Georgia" pitchFamily="18" charset="0"/>
            </a:endParaRPr>
          </a:p>
          <a:p>
            <a:pPr algn="ctr">
              <a:buNone/>
            </a:pPr>
            <a:endParaRPr lang="en-US" sz="1200" b="1" dirty="0" smtClean="0">
              <a:latin typeface="Georgia" pitchFamily="18" charset="0"/>
            </a:endParaRPr>
          </a:p>
          <a:p>
            <a:pPr algn="just"/>
            <a:endParaRPr lang="en-US" sz="2000" dirty="0" smtClean="0">
              <a:latin typeface="Georgia" pitchFamily="18" charset="0"/>
            </a:endParaRPr>
          </a:p>
          <a:p>
            <a:pPr algn="just"/>
            <a:endParaRPr lang="en-US" sz="1600" dirty="0" smtClean="0">
              <a:latin typeface="Georgia" pitchFamily="18" charset="0"/>
            </a:endParaRPr>
          </a:p>
          <a:p>
            <a:pPr algn="just"/>
            <a:endParaRPr lang="en-US" sz="1600" dirty="0" smtClean="0">
              <a:latin typeface="Georgia" pitchFamily="18" charset="0"/>
            </a:endParaRPr>
          </a:p>
          <a:p>
            <a:pPr algn="just"/>
            <a:endParaRPr lang="en-US" sz="1600" dirty="0" smtClean="0">
              <a:latin typeface="Georgia" pitchFamily="18" charset="0"/>
            </a:endParaRPr>
          </a:p>
          <a:p>
            <a:pPr algn="just"/>
            <a:endParaRPr lang="en-US" sz="1600" dirty="0" smtClean="0">
              <a:latin typeface="Georgia" pitchFamily="18" charset="0"/>
            </a:endParaRPr>
          </a:p>
          <a:p>
            <a:pPr algn="just"/>
            <a:endParaRPr lang="en-US" sz="1600" dirty="0" smtClean="0">
              <a:latin typeface="Georgia" pitchFamily="18" charset="0"/>
            </a:endParaRPr>
          </a:p>
          <a:p>
            <a:pPr algn="just"/>
            <a:endParaRPr lang="en-US" sz="1600" dirty="0" smtClean="0">
              <a:latin typeface="Georgia" pitchFamily="18" charset="0"/>
            </a:endParaRPr>
          </a:p>
          <a:p>
            <a:pPr algn="just"/>
            <a:endParaRPr lang="en-US" sz="1600" dirty="0" smtClean="0">
              <a:latin typeface="Georgia" pitchFamily="18" charset="0"/>
            </a:endParaRPr>
          </a:p>
          <a:p>
            <a:pPr algn="just"/>
            <a:endParaRPr lang="en-US" sz="1600" dirty="0" smtClean="0">
              <a:latin typeface="Georgia" pitchFamily="18" charset="0"/>
            </a:endParaRPr>
          </a:p>
          <a:p>
            <a:pPr algn="just"/>
            <a:endParaRPr lang="en-US" sz="1600" dirty="0" smtClean="0">
              <a:latin typeface="Georgia" pitchFamily="18" charset="0"/>
            </a:endParaRPr>
          </a:p>
          <a:p>
            <a:pPr algn="just"/>
            <a:endParaRPr lang="en-US" sz="1600" dirty="0" smtClean="0">
              <a:latin typeface="Georgia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3276600" cy="152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b="1" dirty="0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CO</a:t>
            </a:r>
            <a:r>
              <a:rPr lang="en-US" sz="1200" b="1" baseline="-25000" dirty="0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nuk</a:t>
            </a:r>
            <a:r>
              <a:rPr lang="en-US" sz="1200" dirty="0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 ka </a:t>
            </a:r>
            <a:r>
              <a:rPr lang="en-US" sz="1200" dirty="0" err="1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veti</a:t>
            </a:r>
            <a:r>
              <a:rPr lang="en-US" sz="1200" dirty="0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reduktuese</a:t>
            </a:r>
            <a:r>
              <a:rPr lang="en-US" sz="1200" dirty="0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, </a:t>
            </a:r>
            <a:r>
              <a:rPr lang="en-US" sz="1200" dirty="0" err="1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sepse</a:t>
            </a:r>
            <a:r>
              <a:rPr lang="en-US" sz="1200" dirty="0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nuk</a:t>
            </a:r>
            <a:r>
              <a:rPr lang="en-US" sz="1200" dirty="0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mund</a:t>
            </a:r>
            <a:r>
              <a:rPr lang="en-US" sz="1200" dirty="0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oksidohet</a:t>
            </a:r>
            <a:r>
              <a:rPr lang="en-US" sz="1200" dirty="0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më</a:t>
            </a:r>
            <a:r>
              <a:rPr lang="en-US" sz="1200" dirty="0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tej</a:t>
            </a:r>
            <a:r>
              <a:rPr lang="en-US" sz="1200" dirty="0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b="1" dirty="0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CO</a:t>
            </a:r>
            <a:r>
              <a:rPr lang="en-US" sz="1200" b="1" baseline="-25000" dirty="0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2</a:t>
            </a:r>
            <a:r>
              <a:rPr lang="en-US" sz="1200" dirty="0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mjaftë</a:t>
            </a:r>
            <a:r>
              <a:rPr lang="en-US" sz="1200" dirty="0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tretshëm</a:t>
            </a:r>
            <a:r>
              <a:rPr lang="en-US" sz="1200" dirty="0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ujë</a:t>
            </a:r>
            <a:r>
              <a:rPr lang="en-US" sz="1200" dirty="0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dirty="0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Temp </a:t>
            </a:r>
            <a:r>
              <a:rPr lang="en-US" sz="1200" dirty="0" err="1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dhomës</a:t>
            </a:r>
            <a:r>
              <a:rPr lang="en-US" sz="1200" dirty="0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 1L </a:t>
            </a:r>
            <a:r>
              <a:rPr lang="en-US" sz="1200" dirty="0" err="1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ujë</a:t>
            </a:r>
            <a:r>
              <a:rPr lang="en-US" sz="1200" dirty="0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tret</a:t>
            </a:r>
            <a:r>
              <a:rPr lang="en-US" sz="1200" dirty="0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 1L CO</a:t>
            </a:r>
            <a:r>
              <a:rPr lang="en-US" sz="1200" baseline="-25000" dirty="0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2</a:t>
            </a:r>
            <a:endParaRPr lang="en-US" sz="1200" dirty="0" smtClean="0">
              <a:solidFill>
                <a:schemeClr val="tx1"/>
              </a:solidFill>
              <a:latin typeface="Georgia" pitchFamily="18" charset="0"/>
              <a:cs typeface="Times New Roman" pitchFamily="18" charset="0"/>
            </a:endParaRPr>
          </a:p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Tret</a:t>
            </a:r>
            <a:r>
              <a:rPr lang="en-US" sz="1200" dirty="0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ujore</a:t>
            </a:r>
            <a:r>
              <a:rPr lang="en-US" sz="1200" dirty="0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tregon</a:t>
            </a:r>
            <a:r>
              <a:rPr lang="en-US" sz="1200" dirty="0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reaksion</a:t>
            </a:r>
            <a:r>
              <a:rPr lang="en-US" sz="1200" dirty="0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acidik</a:t>
            </a:r>
            <a:r>
              <a:rPr lang="en-US" sz="1200" dirty="0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 (pH=4) me </a:t>
            </a:r>
            <a:r>
              <a:rPr lang="en-US" sz="1200" dirty="0" err="1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ç’rast</a:t>
            </a:r>
            <a:r>
              <a:rPr lang="en-US" sz="1200" dirty="0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kemi</a:t>
            </a:r>
            <a:r>
              <a:rPr lang="en-US" sz="1200" dirty="0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formimin</a:t>
            </a:r>
            <a:r>
              <a:rPr lang="en-US" sz="1200" dirty="0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acidit</a:t>
            </a:r>
            <a:r>
              <a:rPr lang="en-US" sz="1200" dirty="0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karbonik</a:t>
            </a:r>
            <a:r>
              <a:rPr lang="en-US" sz="1200" dirty="0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diprotonik</a:t>
            </a:r>
            <a:r>
              <a:rPr lang="en-US" sz="1200" dirty="0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5" name="Picture 4" descr="Image result for water with GA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2973" y="1524000"/>
            <a:ext cx="2895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Image result for water with GAS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18" y="1579418"/>
            <a:ext cx="2590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5898573" y="1555173"/>
            <a:ext cx="30029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err="1">
                <a:latin typeface="Georgia" pitchFamily="18" charset="0"/>
              </a:rPr>
              <a:t>mbi</a:t>
            </a:r>
            <a:r>
              <a:rPr lang="en-US" sz="1200" dirty="0">
                <a:latin typeface="Georgia" pitchFamily="18" charset="0"/>
              </a:rPr>
              <a:t> 99% </a:t>
            </a:r>
            <a:r>
              <a:rPr lang="en-US" sz="1200" dirty="0" err="1">
                <a:latin typeface="Georgia" pitchFamily="18" charset="0"/>
              </a:rPr>
              <a:t>të</a:t>
            </a:r>
            <a:r>
              <a:rPr lang="en-US" sz="1200" dirty="0">
                <a:latin typeface="Georgia" pitchFamily="18" charset="0"/>
              </a:rPr>
              <a:t> CO</a:t>
            </a:r>
            <a:r>
              <a:rPr lang="en-US" sz="1200" baseline="-25000" dirty="0">
                <a:latin typeface="Georgia" pitchFamily="18" charset="0"/>
              </a:rPr>
              <a:t>2</a:t>
            </a:r>
            <a:r>
              <a:rPr lang="en-US" sz="1200" dirty="0">
                <a:latin typeface="Georgia" pitchFamily="18" charset="0"/>
              </a:rPr>
              <a:t> </a:t>
            </a:r>
            <a:r>
              <a:rPr lang="en-US" sz="1200" dirty="0" err="1">
                <a:latin typeface="Georgia" pitchFamily="18" charset="0"/>
              </a:rPr>
              <a:t>gjindet</a:t>
            </a:r>
            <a:r>
              <a:rPr lang="en-US" sz="1200" dirty="0">
                <a:latin typeface="Georgia" pitchFamily="18" charset="0"/>
              </a:rPr>
              <a:t> </a:t>
            </a:r>
            <a:r>
              <a:rPr lang="en-US" sz="1200" dirty="0" err="1">
                <a:latin typeface="Georgia" pitchFamily="18" charset="0"/>
              </a:rPr>
              <a:t>në</a:t>
            </a:r>
            <a:r>
              <a:rPr lang="en-US" sz="1200" dirty="0">
                <a:latin typeface="Georgia" pitchFamily="18" charset="0"/>
              </a:rPr>
              <a:t> </a:t>
            </a:r>
            <a:r>
              <a:rPr lang="en-US" sz="1200" dirty="0" err="1">
                <a:latin typeface="Georgia" pitchFamily="18" charset="0"/>
              </a:rPr>
              <a:t>formë</a:t>
            </a:r>
            <a:r>
              <a:rPr lang="en-US" sz="1200" dirty="0">
                <a:latin typeface="Georgia" pitchFamily="18" charset="0"/>
              </a:rPr>
              <a:t> </a:t>
            </a:r>
            <a:r>
              <a:rPr lang="en-US" sz="1200" dirty="0" err="1">
                <a:latin typeface="Georgia" pitchFamily="18" charset="0"/>
              </a:rPr>
              <a:t>molekulare</a:t>
            </a:r>
            <a:r>
              <a:rPr lang="en-US" sz="1200" dirty="0">
                <a:latin typeface="Georgia" pitchFamily="18" charset="0"/>
              </a:rPr>
              <a:t> </a:t>
            </a:r>
            <a:r>
              <a:rPr lang="en-US" sz="1200" dirty="0" err="1">
                <a:latin typeface="Georgia" pitchFamily="18" charset="0"/>
              </a:rPr>
              <a:t>dhe</a:t>
            </a:r>
            <a:r>
              <a:rPr lang="en-US" sz="1200" dirty="0">
                <a:latin typeface="Georgia" pitchFamily="18" charset="0"/>
              </a:rPr>
              <a:t> </a:t>
            </a:r>
            <a:r>
              <a:rPr lang="en-US" sz="1200" dirty="0" err="1">
                <a:latin typeface="Georgia" pitchFamily="18" charset="0"/>
              </a:rPr>
              <a:t>vetëm</a:t>
            </a:r>
            <a:r>
              <a:rPr lang="en-US" sz="1200" dirty="0">
                <a:latin typeface="Georgia" pitchFamily="18" charset="0"/>
              </a:rPr>
              <a:t> </a:t>
            </a:r>
            <a:r>
              <a:rPr lang="en-US" sz="1200" dirty="0" err="1">
                <a:latin typeface="Georgia" pitchFamily="18" charset="0"/>
              </a:rPr>
              <a:t>një</a:t>
            </a:r>
            <a:r>
              <a:rPr lang="en-US" sz="1200" dirty="0">
                <a:latin typeface="Georgia" pitchFamily="18" charset="0"/>
              </a:rPr>
              <a:t> </a:t>
            </a:r>
            <a:r>
              <a:rPr lang="en-US" sz="1200" dirty="0" err="1">
                <a:latin typeface="Georgia" pitchFamily="18" charset="0"/>
              </a:rPr>
              <a:t>pjesë</a:t>
            </a:r>
            <a:r>
              <a:rPr lang="en-US" sz="1200" dirty="0">
                <a:latin typeface="Georgia" pitchFamily="18" charset="0"/>
              </a:rPr>
              <a:t> e </a:t>
            </a:r>
            <a:r>
              <a:rPr lang="en-US" sz="1200" dirty="0" err="1">
                <a:latin typeface="Georgia" pitchFamily="18" charset="0"/>
              </a:rPr>
              <a:t>vogël</a:t>
            </a:r>
            <a:r>
              <a:rPr lang="en-US" sz="1200" dirty="0">
                <a:latin typeface="Georgia" pitchFamily="18" charset="0"/>
              </a:rPr>
              <a:t> </a:t>
            </a:r>
            <a:r>
              <a:rPr lang="en-US" sz="1200" dirty="0" err="1">
                <a:latin typeface="Georgia" pitchFamily="18" charset="0"/>
              </a:rPr>
              <a:t>reagon</a:t>
            </a:r>
            <a:r>
              <a:rPr lang="en-US" sz="1200" dirty="0">
                <a:latin typeface="Georgia" pitchFamily="18" charset="0"/>
              </a:rPr>
              <a:t> me </a:t>
            </a:r>
            <a:r>
              <a:rPr lang="en-US" sz="1200" dirty="0" err="1">
                <a:latin typeface="Georgia" pitchFamily="18" charset="0"/>
              </a:rPr>
              <a:t>ujin</a:t>
            </a:r>
            <a:r>
              <a:rPr lang="en-US" sz="1200" dirty="0">
                <a:latin typeface="Georgia" pitchFamily="18" charset="0"/>
              </a:rPr>
              <a:t> duke </a:t>
            </a:r>
            <a:r>
              <a:rPr lang="en-US" sz="1200" dirty="0" err="1">
                <a:latin typeface="Georgia" pitchFamily="18" charset="0"/>
              </a:rPr>
              <a:t>dhënë</a:t>
            </a:r>
            <a:r>
              <a:rPr lang="en-US" sz="1200" dirty="0">
                <a:latin typeface="Georgia" pitchFamily="18" charset="0"/>
              </a:rPr>
              <a:t> </a:t>
            </a:r>
            <a:r>
              <a:rPr lang="en-US" sz="1200" dirty="0" err="1">
                <a:latin typeface="Georgia" pitchFamily="18" charset="0"/>
              </a:rPr>
              <a:t>acidin</a:t>
            </a:r>
            <a:r>
              <a:rPr lang="en-US" sz="1200" dirty="0">
                <a:latin typeface="Georgia" pitchFamily="18" charset="0"/>
              </a:rPr>
              <a:t> </a:t>
            </a:r>
            <a:r>
              <a:rPr lang="en-US" sz="1200" dirty="0" err="1">
                <a:latin typeface="Georgia" pitchFamily="18" charset="0"/>
              </a:rPr>
              <a:t>karbonik</a:t>
            </a:r>
            <a:r>
              <a:rPr lang="en-US" sz="1200" dirty="0">
                <a:latin typeface="Georgia" pitchFamily="18" charset="0"/>
              </a:rPr>
              <a:t> i </a:t>
            </a:r>
            <a:r>
              <a:rPr lang="en-US" sz="1200" dirty="0" err="1">
                <a:latin typeface="Georgia" pitchFamily="18" charset="0"/>
              </a:rPr>
              <a:t>cili</a:t>
            </a:r>
            <a:r>
              <a:rPr lang="en-US" sz="1200" dirty="0">
                <a:latin typeface="Georgia" pitchFamily="18" charset="0"/>
              </a:rPr>
              <a:t> </a:t>
            </a:r>
            <a:r>
              <a:rPr lang="en-US" sz="1200" dirty="0" err="1">
                <a:latin typeface="Georgia" pitchFamily="18" charset="0"/>
              </a:rPr>
              <a:t>më</a:t>
            </a:r>
            <a:r>
              <a:rPr lang="en-US" sz="1200" dirty="0">
                <a:latin typeface="Georgia" pitchFamily="18" charset="0"/>
              </a:rPr>
              <a:t> </a:t>
            </a:r>
            <a:r>
              <a:rPr lang="en-US" sz="1200" dirty="0" err="1">
                <a:latin typeface="Georgia" pitchFamily="18" charset="0"/>
              </a:rPr>
              <a:t>pastaj</a:t>
            </a:r>
            <a:r>
              <a:rPr lang="en-US" sz="1200" dirty="0">
                <a:latin typeface="Georgia" pitchFamily="18" charset="0"/>
              </a:rPr>
              <a:t> </a:t>
            </a:r>
            <a:r>
              <a:rPr lang="en-US" sz="1200" dirty="0" err="1">
                <a:latin typeface="Georgia" pitchFamily="18" charset="0"/>
              </a:rPr>
              <a:t>shpërbashkohet</a:t>
            </a:r>
            <a:r>
              <a:rPr lang="en-US" sz="1200" dirty="0">
                <a:latin typeface="Georgia" pitchFamily="18" charset="0"/>
              </a:rPr>
              <a:t> </a:t>
            </a:r>
            <a:r>
              <a:rPr lang="en-US" sz="1200" dirty="0" err="1">
                <a:latin typeface="Georgia" pitchFamily="18" charset="0"/>
              </a:rPr>
              <a:t>në</a:t>
            </a:r>
            <a:r>
              <a:rPr lang="en-US" sz="1200" dirty="0">
                <a:latin typeface="Georgia" pitchFamily="18" charset="0"/>
              </a:rPr>
              <a:t> </a:t>
            </a:r>
            <a:r>
              <a:rPr lang="en-US" sz="1200" dirty="0" err="1">
                <a:latin typeface="Georgia" pitchFamily="18" charset="0"/>
              </a:rPr>
              <a:t>jone</a:t>
            </a:r>
            <a:r>
              <a:rPr lang="en-US" sz="1200" dirty="0">
                <a:latin typeface="Georgia" pitchFamily="18" charset="0"/>
              </a:rPr>
              <a:t> H</a:t>
            </a:r>
            <a:r>
              <a:rPr lang="en-US" sz="1200" baseline="30000" dirty="0">
                <a:latin typeface="Georgia" pitchFamily="18" charset="0"/>
              </a:rPr>
              <a:t>+</a:t>
            </a:r>
            <a:r>
              <a:rPr lang="en-US" sz="1200" dirty="0">
                <a:latin typeface="Georgia" pitchFamily="18" charset="0"/>
              </a:rPr>
              <a:t> </a:t>
            </a:r>
            <a:r>
              <a:rPr lang="en-US" sz="1200" dirty="0" err="1">
                <a:latin typeface="Georgia" pitchFamily="18" charset="0"/>
              </a:rPr>
              <a:t>dhe</a:t>
            </a:r>
            <a:r>
              <a:rPr lang="en-US" sz="1200" dirty="0">
                <a:latin typeface="Georgia" pitchFamily="18" charset="0"/>
              </a:rPr>
              <a:t> HCO</a:t>
            </a:r>
            <a:r>
              <a:rPr lang="en-US" sz="1200" baseline="-25000" dirty="0">
                <a:latin typeface="Georgia" pitchFamily="18" charset="0"/>
              </a:rPr>
              <a:t>3</a:t>
            </a:r>
            <a:r>
              <a:rPr lang="en-US" sz="1200" baseline="30000" dirty="0">
                <a:latin typeface="Georgia" pitchFamily="18" charset="0"/>
              </a:rPr>
              <a:t>-</a:t>
            </a:r>
            <a:r>
              <a:rPr lang="en-US" sz="1200" dirty="0">
                <a:latin typeface="Georgia" pitchFamily="18" charset="0"/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45027" y="3157289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 dirty="0">
                <a:latin typeface="Georgia" pitchFamily="18" charset="0"/>
                <a:cs typeface="Times New Roman" pitchFamily="18" charset="0"/>
              </a:rPr>
              <a:t>CO</a:t>
            </a:r>
            <a:r>
              <a:rPr lang="en-US" sz="1200" b="1" baseline="-25000" dirty="0">
                <a:latin typeface="Georgia" pitchFamily="18" charset="0"/>
                <a:cs typeface="Times New Roman" pitchFamily="18" charset="0"/>
              </a:rPr>
              <a:t>2(g)</a:t>
            </a:r>
            <a:r>
              <a:rPr lang="en-US" sz="1200" b="1" dirty="0">
                <a:latin typeface="Georgia" pitchFamily="18" charset="0"/>
                <a:cs typeface="Times New Roman" pitchFamily="18" charset="0"/>
              </a:rPr>
              <a:t>+H</a:t>
            </a:r>
            <a:r>
              <a:rPr lang="en-US" sz="1200" b="1" baseline="-25000" dirty="0">
                <a:latin typeface="Georgia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Georgia" pitchFamily="18" charset="0"/>
                <a:cs typeface="Times New Roman" pitchFamily="18" charset="0"/>
              </a:rPr>
              <a:t>O</a:t>
            </a:r>
            <a:r>
              <a:rPr lang="en-US" sz="1200" b="1" dirty="0">
                <a:latin typeface="Georgia" pitchFamily="18" charset="0"/>
              </a:rPr>
              <a:t> ↔H</a:t>
            </a:r>
            <a:r>
              <a:rPr lang="en-US" sz="1200" b="1" baseline="-25000" dirty="0">
                <a:latin typeface="Georgia" pitchFamily="18" charset="0"/>
              </a:rPr>
              <a:t>2</a:t>
            </a:r>
            <a:r>
              <a:rPr lang="en-US" sz="1200" b="1" dirty="0">
                <a:latin typeface="Georgia" pitchFamily="18" charset="0"/>
              </a:rPr>
              <a:t>CO</a:t>
            </a:r>
            <a:r>
              <a:rPr lang="en-US" sz="1200" b="1" baseline="-25000" dirty="0">
                <a:latin typeface="Georgia" pitchFamily="18" charset="0"/>
              </a:rPr>
              <a:t>3</a:t>
            </a:r>
            <a:r>
              <a:rPr lang="en-US" sz="1200" b="1" dirty="0">
                <a:latin typeface="Georgia" pitchFamily="18" charset="0"/>
              </a:rPr>
              <a:t> ↔H</a:t>
            </a:r>
            <a:r>
              <a:rPr lang="en-US" sz="1200" b="1" baseline="30000" dirty="0">
                <a:latin typeface="Georgia" pitchFamily="18" charset="0"/>
              </a:rPr>
              <a:t>+</a:t>
            </a:r>
            <a:r>
              <a:rPr lang="en-US" sz="1200" b="1" dirty="0">
                <a:latin typeface="Georgia" pitchFamily="18" charset="0"/>
              </a:rPr>
              <a:t> +HCO</a:t>
            </a:r>
            <a:r>
              <a:rPr lang="en-US" sz="1200" b="1" baseline="-25000" dirty="0">
                <a:latin typeface="Georgia" pitchFamily="18" charset="0"/>
              </a:rPr>
              <a:t>3</a:t>
            </a:r>
            <a:r>
              <a:rPr lang="en-US" sz="1200" b="1" baseline="30000" dirty="0">
                <a:latin typeface="Georgia" pitchFamily="18" charset="0"/>
              </a:rPr>
              <a:t>-</a:t>
            </a:r>
          </a:p>
          <a:p>
            <a:pPr algn="just"/>
            <a:r>
              <a:rPr lang="en-US" sz="1200" b="1" dirty="0">
                <a:latin typeface="Georgia" pitchFamily="18" charset="0"/>
              </a:rPr>
              <a:t> ,</a:t>
            </a:r>
            <a:r>
              <a:rPr lang="en-US" sz="1200" b="1" dirty="0" err="1">
                <a:latin typeface="Georgia" pitchFamily="18" charset="0"/>
              </a:rPr>
              <a:t>të</a:t>
            </a:r>
            <a:r>
              <a:rPr lang="en-US" sz="1200" b="1" dirty="0">
                <a:latin typeface="Georgia" pitchFamily="18" charset="0"/>
              </a:rPr>
              <a:t> </a:t>
            </a:r>
            <a:r>
              <a:rPr lang="en-US" sz="1200" b="1" dirty="0" err="1">
                <a:latin typeface="Georgia" pitchFamily="18" charset="0"/>
              </a:rPr>
              <a:t>cilët</a:t>
            </a:r>
            <a:r>
              <a:rPr lang="en-US" sz="1200" b="1" dirty="0">
                <a:latin typeface="Georgia" pitchFamily="18" charset="0"/>
              </a:rPr>
              <a:t> </a:t>
            </a:r>
            <a:r>
              <a:rPr lang="en-US" sz="1200" b="1" dirty="0" err="1">
                <a:latin typeface="Georgia" pitchFamily="18" charset="0"/>
              </a:rPr>
              <a:t>të</a:t>
            </a:r>
            <a:r>
              <a:rPr lang="en-US" sz="1200" b="1" dirty="0">
                <a:latin typeface="Georgia" pitchFamily="18" charset="0"/>
              </a:rPr>
              <a:t> </a:t>
            </a:r>
            <a:r>
              <a:rPr lang="en-US" sz="1200" b="1" dirty="0" err="1">
                <a:latin typeface="Georgia" pitchFamily="18" charset="0"/>
              </a:rPr>
              <a:t>thjeshtuar</a:t>
            </a:r>
            <a:r>
              <a:rPr lang="en-US" sz="1200" b="1" dirty="0">
                <a:latin typeface="Georgia" pitchFamily="18" charset="0"/>
              </a:rPr>
              <a:t> </a:t>
            </a:r>
            <a:r>
              <a:rPr lang="en-US" sz="1200" b="1" dirty="0" err="1">
                <a:latin typeface="Georgia" pitchFamily="18" charset="0"/>
              </a:rPr>
              <a:t>shkruhen</a:t>
            </a:r>
            <a:r>
              <a:rPr lang="en-US" sz="1200" b="1" dirty="0">
                <a:latin typeface="Georgia" pitchFamily="18" charset="0"/>
              </a:rPr>
              <a:t>:</a:t>
            </a:r>
          </a:p>
          <a:p>
            <a:pPr algn="ctr"/>
            <a:r>
              <a:rPr lang="en-US" sz="1200" b="1" dirty="0">
                <a:latin typeface="Georgia" pitchFamily="18" charset="0"/>
                <a:cs typeface="Times New Roman" pitchFamily="18" charset="0"/>
              </a:rPr>
              <a:t>CO</a:t>
            </a:r>
            <a:r>
              <a:rPr lang="en-US" sz="1200" b="1" baseline="-25000" dirty="0">
                <a:latin typeface="Georgia" pitchFamily="18" charset="0"/>
                <a:cs typeface="Times New Roman" pitchFamily="18" charset="0"/>
              </a:rPr>
              <a:t>2(g)</a:t>
            </a:r>
            <a:r>
              <a:rPr lang="en-US" sz="1200" b="1" dirty="0">
                <a:latin typeface="Georgia" pitchFamily="18" charset="0"/>
                <a:cs typeface="Times New Roman" pitchFamily="18" charset="0"/>
              </a:rPr>
              <a:t>+H</a:t>
            </a:r>
            <a:r>
              <a:rPr lang="en-US" sz="1200" b="1" baseline="-25000" dirty="0">
                <a:latin typeface="Georgia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Georgia" pitchFamily="18" charset="0"/>
                <a:cs typeface="Times New Roman" pitchFamily="18" charset="0"/>
              </a:rPr>
              <a:t>O</a:t>
            </a:r>
            <a:r>
              <a:rPr lang="en-US" sz="1200" b="1" dirty="0">
                <a:latin typeface="Georgia" pitchFamily="18" charset="0"/>
              </a:rPr>
              <a:t> ↔H</a:t>
            </a:r>
            <a:r>
              <a:rPr lang="en-US" sz="1200" b="1" baseline="30000" dirty="0">
                <a:latin typeface="Georgia" pitchFamily="18" charset="0"/>
              </a:rPr>
              <a:t>+</a:t>
            </a:r>
            <a:r>
              <a:rPr lang="en-US" sz="1200" b="1" dirty="0">
                <a:latin typeface="Georgia" pitchFamily="18" charset="0"/>
              </a:rPr>
              <a:t> +HCO</a:t>
            </a:r>
            <a:r>
              <a:rPr lang="en-US" sz="1200" b="1" baseline="-25000" dirty="0">
                <a:latin typeface="Georgia" pitchFamily="18" charset="0"/>
              </a:rPr>
              <a:t>3</a:t>
            </a:r>
            <a:r>
              <a:rPr lang="en-US" sz="1200" b="1" baseline="30000" dirty="0">
                <a:latin typeface="Georgia" pitchFamily="18" charset="0"/>
              </a:rPr>
              <a:t>-</a:t>
            </a:r>
          </a:p>
          <a:p>
            <a:pPr algn="just"/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Prej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acidit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karbonik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rrjedhin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dy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seri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kripërash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:</a:t>
            </a:r>
          </a:p>
          <a:p>
            <a:pPr algn="just"/>
            <a:r>
              <a:rPr lang="en-US" sz="1200" u="sng" dirty="0" err="1">
                <a:latin typeface="Georgia" pitchFamily="18" charset="0"/>
                <a:cs typeface="Times New Roman" pitchFamily="18" charset="0"/>
              </a:rPr>
              <a:t>hidrogjenkarbonatet</a:t>
            </a:r>
            <a:r>
              <a:rPr lang="en-US" sz="1200" u="sng" dirty="0">
                <a:latin typeface="Georgia" pitchFamily="18" charset="0"/>
                <a:cs typeface="Times New Roman" pitchFamily="18" charset="0"/>
              </a:rPr>
              <a:t>(</a:t>
            </a:r>
            <a:r>
              <a:rPr lang="en-US" sz="1200" u="sng" dirty="0" err="1">
                <a:latin typeface="Georgia" pitchFamily="18" charset="0"/>
                <a:cs typeface="Times New Roman" pitchFamily="18" charset="0"/>
              </a:rPr>
              <a:t>bikarbonatet</a:t>
            </a:r>
            <a:r>
              <a:rPr lang="en-US" sz="1200" u="sng" dirty="0">
                <a:latin typeface="Georgia" pitchFamily="18" charset="0"/>
                <a:cs typeface="Times New Roman" pitchFamily="18" charset="0"/>
              </a:rPr>
              <a:t>) </a:t>
            </a:r>
          </a:p>
          <a:p>
            <a:pPr algn="just"/>
            <a:r>
              <a:rPr lang="en-US" sz="1200" u="sng" dirty="0" err="1">
                <a:latin typeface="Georgia" pitchFamily="18" charset="0"/>
                <a:cs typeface="Times New Roman" pitchFamily="18" charset="0"/>
              </a:rPr>
              <a:t>Karbonatet</a:t>
            </a:r>
            <a:endParaRPr lang="en-US" sz="1200" u="sng" dirty="0">
              <a:latin typeface="Georgia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>
                <a:latin typeface="Georgia" pitchFamily="18" charset="0"/>
                <a:cs typeface="Times New Roman" pitchFamily="18" charset="0"/>
              </a:rPr>
              <a:t>H</a:t>
            </a:r>
            <a:r>
              <a:rPr lang="en-US" sz="1200" b="1" baseline="-25000" dirty="0">
                <a:latin typeface="Georgia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Georgia" pitchFamily="18" charset="0"/>
                <a:cs typeface="Times New Roman" pitchFamily="18" charset="0"/>
              </a:rPr>
              <a:t>CO</a:t>
            </a:r>
            <a:r>
              <a:rPr lang="en-US" sz="1200" b="1" baseline="-25000" dirty="0">
                <a:latin typeface="Georgia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Georgia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acid i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dobët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hidrogjenkarbonati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ka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edhe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veti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bazike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shprehura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dobët</a:t>
            </a:r>
            <a:r>
              <a:rPr lang="en-US" sz="1200" dirty="0">
                <a:latin typeface="Georgia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b="1" dirty="0">
                <a:latin typeface="Georgia" pitchFamily="18" charset="0"/>
                <a:cs typeface="Times New Roman" pitchFamily="18" charset="0"/>
              </a:rPr>
              <a:t>HCO</a:t>
            </a:r>
            <a:r>
              <a:rPr lang="en-US" sz="1200" b="1" baseline="-25000" dirty="0">
                <a:latin typeface="Georgia" pitchFamily="18" charset="0"/>
                <a:cs typeface="Times New Roman" pitchFamily="18" charset="0"/>
              </a:rPr>
              <a:t>3</a:t>
            </a:r>
            <a:r>
              <a:rPr lang="en-US" sz="1200" b="1" baseline="30000" dirty="0">
                <a:latin typeface="Georgia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Georgia" pitchFamily="18" charset="0"/>
                <a:cs typeface="Times New Roman" pitchFamily="18" charset="0"/>
              </a:rPr>
              <a:t> +H</a:t>
            </a:r>
            <a:r>
              <a:rPr lang="en-US" sz="1200" b="1" baseline="-25000" dirty="0">
                <a:latin typeface="Georgia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Georgia" pitchFamily="18" charset="0"/>
                <a:cs typeface="Times New Roman" pitchFamily="18" charset="0"/>
              </a:rPr>
              <a:t>O </a:t>
            </a:r>
            <a:r>
              <a:rPr lang="en-US" sz="1200" b="1" dirty="0">
                <a:latin typeface="Georgia" pitchFamily="18" charset="0"/>
              </a:rPr>
              <a:t>↔H</a:t>
            </a:r>
            <a:r>
              <a:rPr lang="en-US" sz="1200" b="1" baseline="-25000" dirty="0">
                <a:latin typeface="Georgia" pitchFamily="18" charset="0"/>
              </a:rPr>
              <a:t>2</a:t>
            </a:r>
            <a:r>
              <a:rPr lang="en-US" sz="1200" b="1" dirty="0">
                <a:latin typeface="Georgia" pitchFamily="18" charset="0"/>
              </a:rPr>
              <a:t>CO</a:t>
            </a:r>
            <a:r>
              <a:rPr lang="en-US" sz="1200" b="1" baseline="-25000" dirty="0">
                <a:latin typeface="Georgia" pitchFamily="18" charset="0"/>
              </a:rPr>
              <a:t>3</a:t>
            </a:r>
            <a:r>
              <a:rPr lang="en-US" sz="1200" b="1" dirty="0">
                <a:latin typeface="Georgia" pitchFamily="18" charset="0"/>
              </a:rPr>
              <a:t>+OH</a:t>
            </a:r>
            <a:r>
              <a:rPr lang="en-US" sz="1200" b="1" baseline="30000" dirty="0">
                <a:latin typeface="Georgia" pitchFamily="18" charset="0"/>
              </a:rPr>
              <a:t>-</a:t>
            </a:r>
            <a:r>
              <a:rPr lang="en-US" sz="1200" b="1" dirty="0">
                <a:latin typeface="Georgia" pitchFamily="18" charset="0"/>
              </a:rPr>
              <a:t>  </a:t>
            </a:r>
          </a:p>
          <a:p>
            <a:pPr algn="just"/>
            <a:r>
              <a:rPr lang="en-US" sz="1200" dirty="0">
                <a:latin typeface="Georgia" pitchFamily="18" charset="0"/>
              </a:rPr>
              <a:t>HCO</a:t>
            </a:r>
            <a:r>
              <a:rPr lang="en-US" sz="1200" baseline="-25000" dirty="0">
                <a:latin typeface="Georgia" pitchFamily="18" charset="0"/>
              </a:rPr>
              <a:t>3</a:t>
            </a:r>
            <a:r>
              <a:rPr lang="en-US" sz="1200" baseline="30000" dirty="0">
                <a:latin typeface="Georgia" pitchFamily="18" charset="0"/>
              </a:rPr>
              <a:t>-</a:t>
            </a:r>
            <a:r>
              <a:rPr lang="en-US" sz="1200" dirty="0">
                <a:latin typeface="Georgia" pitchFamily="18" charset="0"/>
              </a:rPr>
              <a:t> </a:t>
            </a:r>
            <a:r>
              <a:rPr lang="en-US" sz="1200" dirty="0" err="1">
                <a:latin typeface="Georgia" pitchFamily="18" charset="0"/>
              </a:rPr>
              <a:t>është</a:t>
            </a:r>
            <a:r>
              <a:rPr lang="en-US" sz="1200" dirty="0">
                <a:latin typeface="Georgia" pitchFamily="18" charset="0"/>
              </a:rPr>
              <a:t> </a:t>
            </a:r>
            <a:r>
              <a:rPr lang="en-US" sz="1200" dirty="0" err="1">
                <a:latin typeface="Georgia" pitchFamily="18" charset="0"/>
              </a:rPr>
              <a:t>bazë</a:t>
            </a:r>
            <a:r>
              <a:rPr lang="en-US" sz="1200" dirty="0">
                <a:latin typeface="Georgia" pitchFamily="18" charset="0"/>
              </a:rPr>
              <a:t> </a:t>
            </a:r>
            <a:r>
              <a:rPr lang="en-US" sz="1200" dirty="0" err="1">
                <a:latin typeface="Georgia" pitchFamily="18" charset="0"/>
              </a:rPr>
              <a:t>pak</a:t>
            </a:r>
            <a:r>
              <a:rPr lang="en-US" sz="1200" dirty="0">
                <a:latin typeface="Georgia" pitchFamily="18" charset="0"/>
              </a:rPr>
              <a:t> </a:t>
            </a:r>
            <a:r>
              <a:rPr lang="en-US" sz="1200" dirty="0" err="1">
                <a:latin typeface="Georgia" pitchFamily="18" charset="0"/>
              </a:rPr>
              <a:t>më</a:t>
            </a:r>
            <a:r>
              <a:rPr lang="en-US" sz="1200" dirty="0">
                <a:latin typeface="Georgia" pitchFamily="18" charset="0"/>
              </a:rPr>
              <a:t> </a:t>
            </a:r>
            <a:r>
              <a:rPr lang="en-US" sz="1200" dirty="0" err="1">
                <a:latin typeface="Georgia" pitchFamily="18" charset="0"/>
              </a:rPr>
              <a:t>shumë</a:t>
            </a:r>
            <a:r>
              <a:rPr lang="en-US" sz="1200" dirty="0">
                <a:latin typeface="Georgia" pitchFamily="18" charset="0"/>
              </a:rPr>
              <a:t> se acid  </a:t>
            </a:r>
            <a:r>
              <a:rPr lang="en-US" sz="1200" dirty="0" err="1">
                <a:latin typeface="Georgia" pitchFamily="18" charset="0"/>
              </a:rPr>
              <a:t>dhe</a:t>
            </a:r>
            <a:r>
              <a:rPr lang="en-US" sz="1200" dirty="0">
                <a:latin typeface="Georgia" pitchFamily="18" charset="0"/>
              </a:rPr>
              <a:t> </a:t>
            </a:r>
            <a:r>
              <a:rPr lang="en-US" sz="1200" dirty="0" err="1">
                <a:latin typeface="Georgia" pitchFamily="18" charset="0"/>
              </a:rPr>
              <a:t>për</a:t>
            </a:r>
            <a:r>
              <a:rPr lang="en-US" sz="1200" dirty="0">
                <a:latin typeface="Georgia" pitchFamily="18" charset="0"/>
              </a:rPr>
              <a:t> </a:t>
            </a:r>
            <a:r>
              <a:rPr lang="en-US" sz="1200" dirty="0" err="1">
                <a:latin typeface="Georgia" pitchFamily="18" charset="0"/>
              </a:rPr>
              <a:t>këtë</a:t>
            </a:r>
            <a:r>
              <a:rPr lang="en-US" sz="1200" dirty="0">
                <a:latin typeface="Georgia" pitchFamily="18" charset="0"/>
              </a:rPr>
              <a:t> </a:t>
            </a:r>
            <a:r>
              <a:rPr lang="en-US" sz="1200" dirty="0" err="1">
                <a:latin typeface="Georgia" pitchFamily="18" charset="0"/>
              </a:rPr>
              <a:t>arsye</a:t>
            </a:r>
            <a:r>
              <a:rPr lang="en-US" sz="1200" dirty="0">
                <a:latin typeface="Georgia" pitchFamily="18" charset="0"/>
              </a:rPr>
              <a:t> </a:t>
            </a:r>
            <a:r>
              <a:rPr lang="en-US" sz="1200" dirty="0" err="1">
                <a:latin typeface="Georgia" pitchFamily="18" charset="0"/>
              </a:rPr>
              <a:t>tret</a:t>
            </a:r>
            <a:r>
              <a:rPr lang="en-US" sz="1200" dirty="0">
                <a:latin typeface="Georgia" pitchFamily="18" charset="0"/>
              </a:rPr>
              <a:t> e </a:t>
            </a:r>
            <a:r>
              <a:rPr lang="en-US" sz="1200" dirty="0" err="1">
                <a:latin typeface="Georgia" pitchFamily="18" charset="0"/>
              </a:rPr>
              <a:t>hidrogjenkarbonateve</a:t>
            </a:r>
            <a:r>
              <a:rPr lang="en-US" sz="1200" dirty="0">
                <a:latin typeface="Georgia" pitchFamily="18" charset="0"/>
              </a:rPr>
              <a:t> </a:t>
            </a:r>
            <a:r>
              <a:rPr lang="en-US" sz="1200" dirty="0" err="1">
                <a:latin typeface="Georgia" pitchFamily="18" charset="0"/>
              </a:rPr>
              <a:t>tregojnë</a:t>
            </a:r>
            <a:r>
              <a:rPr lang="en-US" sz="1200" dirty="0">
                <a:latin typeface="Georgia" pitchFamily="18" charset="0"/>
              </a:rPr>
              <a:t> </a:t>
            </a:r>
            <a:r>
              <a:rPr lang="en-US" sz="1200" dirty="0" err="1">
                <a:latin typeface="Georgia" pitchFamily="18" charset="0"/>
              </a:rPr>
              <a:t>reaksion</a:t>
            </a:r>
            <a:r>
              <a:rPr lang="en-US" sz="1200" dirty="0">
                <a:latin typeface="Georgia" pitchFamily="18" charset="0"/>
              </a:rPr>
              <a:t> </a:t>
            </a:r>
            <a:r>
              <a:rPr lang="en-US" sz="1200" dirty="0" err="1">
                <a:latin typeface="Georgia" pitchFamily="18" charset="0"/>
              </a:rPr>
              <a:t>shum</a:t>
            </a:r>
            <a:r>
              <a:rPr lang="en-US" sz="1200" dirty="0">
                <a:latin typeface="Georgia" pitchFamily="18" charset="0"/>
              </a:rPr>
              <a:t> </a:t>
            </a:r>
            <a:r>
              <a:rPr lang="en-US" sz="1200" dirty="0" err="1">
                <a:latin typeface="Georgia" pitchFamily="18" charset="0"/>
              </a:rPr>
              <a:t>të</a:t>
            </a:r>
            <a:r>
              <a:rPr lang="en-US" sz="1200" dirty="0">
                <a:latin typeface="Georgia" pitchFamily="18" charset="0"/>
              </a:rPr>
              <a:t> </a:t>
            </a:r>
            <a:r>
              <a:rPr lang="en-US" sz="1200" dirty="0" err="1">
                <a:latin typeface="Georgia" pitchFamily="18" charset="0"/>
              </a:rPr>
              <a:t>dobët</a:t>
            </a:r>
            <a:r>
              <a:rPr lang="en-US" sz="1200" dirty="0">
                <a:latin typeface="Georgia" pitchFamily="18" charset="0"/>
              </a:rPr>
              <a:t>  </a:t>
            </a:r>
            <a:r>
              <a:rPr lang="en-US" sz="1200" dirty="0" err="1">
                <a:latin typeface="Georgia" pitchFamily="18" charset="0"/>
              </a:rPr>
              <a:t>bazik</a:t>
            </a:r>
            <a:r>
              <a:rPr lang="en-US" sz="1200" dirty="0">
                <a:latin typeface="Georgia" pitchFamily="18" charset="0"/>
              </a:rPr>
              <a:t>.</a:t>
            </a:r>
            <a:endParaRPr lang="sq-AL" sz="1200" dirty="0"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9" name="Content Placeholder 3" descr="Related image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7809" y="2940627"/>
            <a:ext cx="4442114" cy="3801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4636"/>
            <a:ext cx="9144000" cy="6705599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Joni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karbonat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bazë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fortë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tret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ujore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karbonateve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reagojnë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jashtzakonishtë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mënyrë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bazike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CO</a:t>
            </a:r>
            <a:r>
              <a:rPr lang="en-US" sz="1200" b="1" baseline="-25000" dirty="0" smtClean="0">
                <a:latin typeface="Georgia" pitchFamily="18" charset="0"/>
                <a:cs typeface="Times New Roman" pitchFamily="18" charset="0"/>
              </a:rPr>
              <a:t>3</a:t>
            </a:r>
            <a:r>
              <a:rPr lang="en-US" sz="1200" b="1" baseline="30000" dirty="0" smtClean="0">
                <a:latin typeface="Georgia" pitchFamily="18" charset="0"/>
                <a:cs typeface="Times New Roman" pitchFamily="18" charset="0"/>
              </a:rPr>
              <a:t>2-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+H</a:t>
            </a:r>
            <a:r>
              <a:rPr lang="en-US" sz="1200" b="1" baseline="-25000" dirty="0" smtClean="0">
                <a:latin typeface="Georgia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O </a:t>
            </a:r>
            <a:r>
              <a:rPr lang="en-US" sz="1200" b="1" dirty="0" smtClean="0">
                <a:latin typeface="Georgia" pitchFamily="18" charset="0"/>
              </a:rPr>
              <a:t>↔HCO</a:t>
            </a:r>
            <a:r>
              <a:rPr lang="en-US" sz="1200" b="1" baseline="-25000" dirty="0" smtClean="0">
                <a:latin typeface="Georgia" pitchFamily="18" charset="0"/>
              </a:rPr>
              <a:t>3</a:t>
            </a:r>
            <a:r>
              <a:rPr lang="en-US" sz="1200" b="1" baseline="30000" dirty="0" smtClean="0">
                <a:latin typeface="Georgia" pitchFamily="18" charset="0"/>
              </a:rPr>
              <a:t>-</a:t>
            </a:r>
            <a:r>
              <a:rPr lang="en-US" sz="1200" b="1" dirty="0" smtClean="0">
                <a:latin typeface="Georgia" pitchFamily="18" charset="0"/>
              </a:rPr>
              <a:t> +OH</a:t>
            </a:r>
            <a:r>
              <a:rPr lang="en-US" sz="1200" b="1" baseline="30000" dirty="0" smtClean="0">
                <a:latin typeface="Georgia" pitchFamily="18" charset="0"/>
              </a:rPr>
              <a:t>-</a:t>
            </a:r>
          </a:p>
          <a:p>
            <a:pPr algn="just"/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Nëse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karbonateve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shtojmë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acid ,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jonet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OH –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asnjënsohen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baraspeshat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zhvendosen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djathtë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vie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deri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te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formimi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H</a:t>
            </a:r>
            <a:r>
              <a:rPr lang="en-US" sz="1200" baseline="-25000" dirty="0" smtClean="0">
                <a:latin typeface="Georgia" pitchFamily="18" charset="0"/>
                <a:cs typeface="Times New Roman" pitchFamily="18" charset="0"/>
              </a:rPr>
              <a:t>2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CO</a:t>
            </a:r>
            <a:r>
              <a:rPr lang="en-US" sz="1200" baseline="-25000" dirty="0" smtClean="0">
                <a:latin typeface="Georgia" pitchFamily="18" charset="0"/>
                <a:cs typeface="Times New Roman" pitchFamily="18" charset="0"/>
              </a:rPr>
              <a:t>3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i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cili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përsëri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ekziston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baraspeshë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me CO</a:t>
            </a:r>
            <a:r>
              <a:rPr lang="en-US" sz="1200" baseline="-25000" dirty="0" smtClean="0">
                <a:latin typeface="Georgia" pitchFamily="18" charset="0"/>
                <a:cs typeface="Times New Roman" pitchFamily="18" charset="0"/>
              </a:rPr>
              <a:t>2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H</a:t>
            </a:r>
            <a:r>
              <a:rPr lang="en-US" sz="1200" baseline="-25000" dirty="0" smtClean="0">
                <a:latin typeface="Georgia" pitchFamily="18" charset="0"/>
                <a:cs typeface="Times New Roman" pitchFamily="18" charset="0"/>
              </a:rPr>
              <a:t>2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O:</a:t>
            </a:r>
          </a:p>
          <a:p>
            <a:pPr algn="ctr"/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H</a:t>
            </a:r>
            <a:r>
              <a:rPr lang="en-US" sz="1200" b="1" baseline="-25000" dirty="0" smtClean="0">
                <a:latin typeface="Georgia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CO</a:t>
            </a:r>
            <a:r>
              <a:rPr lang="en-US" sz="1200" b="1" baseline="-25000" dirty="0" smtClean="0">
                <a:latin typeface="Georgia" pitchFamily="18" charset="0"/>
                <a:cs typeface="Times New Roman" pitchFamily="18" charset="0"/>
              </a:rPr>
              <a:t>3</a:t>
            </a:r>
            <a:r>
              <a:rPr lang="en-US" sz="1200" b="1" dirty="0" smtClean="0">
                <a:latin typeface="Georgia" pitchFamily="18" charset="0"/>
              </a:rPr>
              <a:t> ↔H</a:t>
            </a:r>
            <a:r>
              <a:rPr lang="en-US" sz="1200" b="1" baseline="-25000" dirty="0" smtClean="0">
                <a:latin typeface="Georgia" pitchFamily="18" charset="0"/>
              </a:rPr>
              <a:t>2</a:t>
            </a:r>
            <a:r>
              <a:rPr lang="en-US" sz="1200" b="1" dirty="0" smtClean="0">
                <a:latin typeface="Georgia" pitchFamily="18" charset="0"/>
              </a:rPr>
              <a:t>O +CO</a:t>
            </a:r>
            <a:r>
              <a:rPr lang="en-US" sz="1200" b="1" baseline="-25000" dirty="0" smtClean="0">
                <a:latin typeface="Georgia" pitchFamily="18" charset="0"/>
              </a:rPr>
              <a:t>2(</a:t>
            </a:r>
            <a:r>
              <a:rPr lang="en-US" sz="1200" b="1" baseline="-25000" dirty="0" err="1" smtClean="0">
                <a:latin typeface="Georgia" pitchFamily="18" charset="0"/>
              </a:rPr>
              <a:t>itretur</a:t>
            </a:r>
            <a:r>
              <a:rPr lang="en-US" sz="1200" b="1" baseline="-25000" dirty="0" smtClean="0">
                <a:latin typeface="Georgia" pitchFamily="18" charset="0"/>
              </a:rPr>
              <a:t>)</a:t>
            </a:r>
          </a:p>
          <a:p>
            <a:pPr algn="just"/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Shtimin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acidit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tret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karbonateve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mund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ta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paraqesim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:</a:t>
            </a:r>
          </a:p>
          <a:p>
            <a:pPr algn="ctr"/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CO</a:t>
            </a:r>
            <a:r>
              <a:rPr lang="en-US" sz="1200" b="1" baseline="-25000" dirty="0" smtClean="0">
                <a:latin typeface="Georgia" pitchFamily="18" charset="0"/>
                <a:cs typeface="Times New Roman" pitchFamily="18" charset="0"/>
              </a:rPr>
              <a:t>3</a:t>
            </a:r>
            <a:r>
              <a:rPr lang="en-US" sz="1200" b="1" baseline="30000" dirty="0" smtClean="0">
                <a:latin typeface="Georgia" pitchFamily="18" charset="0"/>
                <a:cs typeface="Times New Roman" pitchFamily="18" charset="0"/>
              </a:rPr>
              <a:t>2-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+2H</a:t>
            </a:r>
            <a:r>
              <a:rPr lang="en-US" sz="1200" b="1" baseline="30000" dirty="0" smtClean="0">
                <a:latin typeface="Georgia" pitchFamily="18" charset="0"/>
                <a:cs typeface="Times New Roman" pitchFamily="18" charset="0"/>
              </a:rPr>
              <a:t>+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→H</a:t>
            </a:r>
            <a:r>
              <a:rPr lang="en-US" sz="1200" b="1" baseline="-25000" dirty="0" smtClean="0">
                <a:latin typeface="Georgia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O +CO</a:t>
            </a:r>
            <a:r>
              <a:rPr lang="en-US" sz="1200" b="1" baseline="-25000" dirty="0" smtClean="0">
                <a:latin typeface="Georgia" pitchFamily="18" charset="0"/>
                <a:cs typeface="Times New Roman" pitchFamily="18" charset="0"/>
              </a:rPr>
              <a:t>2 (g) 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, </a:t>
            </a:r>
          </a:p>
          <a:p>
            <a:pPr algn="just"/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me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nxehje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tret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hidrogjenkarbonateve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Duke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liruar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CO</a:t>
            </a:r>
            <a:r>
              <a:rPr lang="en-US" sz="1200" baseline="-25000" dirty="0" smtClean="0">
                <a:latin typeface="Georgia" pitchFamily="18" charset="0"/>
                <a:cs typeface="Times New Roman" pitchFamily="18" charset="0"/>
              </a:rPr>
              <a:t>2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kalojnë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karbonate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2HCO</a:t>
            </a:r>
            <a:r>
              <a:rPr lang="en-US" sz="1200" b="1" baseline="-25000" dirty="0" smtClean="0">
                <a:latin typeface="Georgia" pitchFamily="18" charset="0"/>
                <a:cs typeface="Times New Roman" pitchFamily="18" charset="0"/>
              </a:rPr>
              <a:t>3</a:t>
            </a:r>
            <a:r>
              <a:rPr lang="en-US" sz="1200" b="1" baseline="30000" dirty="0" smtClean="0">
                <a:latin typeface="Georgia" pitchFamily="18" charset="0"/>
                <a:cs typeface="Times New Roman" pitchFamily="18" charset="0"/>
              </a:rPr>
              <a:t>-</a:t>
            </a:r>
            <a:r>
              <a:rPr lang="en-US" sz="1200" b="1" dirty="0" smtClean="0">
                <a:latin typeface="Georgia" pitchFamily="18" charset="0"/>
              </a:rPr>
              <a:t> ↔CO</a:t>
            </a:r>
            <a:r>
              <a:rPr lang="en-US" sz="1200" b="1" baseline="-25000" dirty="0" smtClean="0">
                <a:latin typeface="Georgia" pitchFamily="18" charset="0"/>
              </a:rPr>
              <a:t>3</a:t>
            </a:r>
            <a:r>
              <a:rPr lang="en-US" sz="1200" b="1" baseline="30000" dirty="0" smtClean="0">
                <a:latin typeface="Georgia" pitchFamily="18" charset="0"/>
              </a:rPr>
              <a:t>2-</a:t>
            </a:r>
            <a:r>
              <a:rPr lang="en-US" sz="1200" b="1" dirty="0" smtClean="0">
                <a:latin typeface="Georgia" pitchFamily="18" charset="0"/>
              </a:rPr>
              <a:t> +H</a:t>
            </a:r>
            <a:r>
              <a:rPr lang="en-US" sz="1200" b="1" baseline="-25000" dirty="0" smtClean="0">
                <a:latin typeface="Georgia" pitchFamily="18" charset="0"/>
              </a:rPr>
              <a:t>2</a:t>
            </a:r>
            <a:r>
              <a:rPr lang="en-US" sz="1200" b="1" dirty="0" smtClean="0">
                <a:latin typeface="Georgia" pitchFamily="18" charset="0"/>
              </a:rPr>
              <a:t>O +CO</a:t>
            </a:r>
            <a:r>
              <a:rPr lang="en-US" sz="1200" b="1" baseline="-25000" dirty="0" smtClean="0">
                <a:latin typeface="Georgia" pitchFamily="18" charset="0"/>
              </a:rPr>
              <a:t>2(g)</a:t>
            </a:r>
          </a:p>
          <a:p>
            <a:pPr algn="just"/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Komp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tjera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shkall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oksidimit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janë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sulfura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karbonit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IV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ose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disulfuri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karbonit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CS</a:t>
            </a:r>
            <a:r>
              <a:rPr lang="en-US" sz="1200" baseline="-25000" dirty="0" smtClean="0">
                <a:latin typeface="Georgia" pitchFamily="18" charset="0"/>
                <a:cs typeface="Times New Roman" pitchFamily="18" charset="0"/>
              </a:rPr>
              <a:t>2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kloruri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karbonit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IV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ose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tetrakloruri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Georgia" pitchFamily="18" charset="0"/>
                <a:cs typeface="Times New Roman" pitchFamily="18" charset="0"/>
              </a:rPr>
              <a:t>karbonit</a:t>
            </a:r>
            <a:r>
              <a:rPr lang="en-US" sz="1200" dirty="0" smtClean="0">
                <a:latin typeface="Georgia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                C</a:t>
            </a:r>
            <a:r>
              <a:rPr lang="en-US" sz="1200" b="1" baseline="-25000" dirty="0" smtClean="0">
                <a:latin typeface="Georgia" pitchFamily="18" charset="0"/>
                <a:cs typeface="Times New Roman" pitchFamily="18" charset="0"/>
              </a:rPr>
              <a:t>(s)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+2S</a:t>
            </a:r>
            <a:r>
              <a:rPr lang="en-US" sz="1200" b="1" baseline="-25000" dirty="0" smtClean="0">
                <a:latin typeface="Georgia" pitchFamily="18" charset="0"/>
                <a:cs typeface="Times New Roman" pitchFamily="18" charset="0"/>
              </a:rPr>
              <a:t>(g)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→CS</a:t>
            </a:r>
            <a:r>
              <a:rPr lang="en-US" sz="1200" b="1" baseline="-25000" dirty="0" smtClean="0">
                <a:latin typeface="Georgia" pitchFamily="18" charset="0"/>
                <a:cs typeface="Times New Roman" pitchFamily="18" charset="0"/>
              </a:rPr>
              <a:t>2(g)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-34636" y="2819400"/>
            <a:ext cx="3006436" cy="1371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lëng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vlon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46 C ,ka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erë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rëndë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gjithmonë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përmban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gjurmë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komponimeve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sulfurit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CS</a:t>
            </a:r>
            <a:r>
              <a:rPr lang="en-US" sz="1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përshtatshëm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sidomos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tretjen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yndyrërave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vajrave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rrëshirave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jometaleve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(S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P)</a:t>
            </a:r>
            <a:endParaRPr lang="sq-AL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Image result for disulfure of charcoal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0" y="2743200"/>
            <a:ext cx="2438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Rectangle 1"/>
          <p:cNvSpPr/>
          <p:nvPr/>
        </p:nvSpPr>
        <p:spPr>
          <a:xfrm>
            <a:off x="152400" y="439535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200" b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CCl</a:t>
            </a:r>
            <a:r>
              <a:rPr lang="en-US" sz="1200" b="1" baseline="-250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lëng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erë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këndshme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inert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prandaj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fikje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zjarri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avujt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rëndë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bëjnë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pamundur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depërtimin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ajrit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tretjen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yndyrërave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vajrave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etj</a:t>
            </a:r>
            <a:r>
              <a:rPr lang="en-US" sz="1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200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Georgia" pitchFamily="18" charset="0"/>
                <a:cs typeface="Times New Roman" pitchFamily="18" charset="0"/>
              </a:rPr>
              <a:t>CS2+3Cl2 →CCl4+S2Cl2</a:t>
            </a:r>
            <a:endParaRPr lang="sq-AL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Image result for CCl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5023228"/>
            <a:ext cx="1447800" cy="1328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Image result for CCl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4963570"/>
            <a:ext cx="2057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Image result for CCl4 liquid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5595684"/>
            <a:ext cx="2295525" cy="1052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9144000" cy="31242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ctr"/>
            <a:r>
              <a:rPr lang="en-US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SILICI</a:t>
            </a:r>
          </a:p>
          <a:p>
            <a:pPr algn="just"/>
            <a:endParaRPr lang="en-US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en-US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1200" smtClean="0">
                <a:latin typeface="Georgia" pitchFamily="18" charset="0"/>
                <a:cs typeface="Times New Roman" pitchFamily="18" charset="0"/>
              </a:rPr>
              <a:t>Përfitimi është i vështirë -reduktimi i SiO</a:t>
            </a:r>
            <a:r>
              <a:rPr lang="en-US" sz="1200" baseline="-25000" smtClean="0">
                <a:latin typeface="Georgia" pitchFamily="18" charset="0"/>
                <a:cs typeface="Times New Roman" pitchFamily="18" charset="0"/>
              </a:rPr>
              <a:t>2</a:t>
            </a:r>
            <a:r>
              <a:rPr lang="en-US" sz="1200" smtClean="0">
                <a:latin typeface="Georgia" pitchFamily="18" charset="0"/>
                <a:cs typeface="Times New Roman" pitchFamily="18" charset="0"/>
              </a:rPr>
              <a:t> me koks elementar në furra elektrike:</a:t>
            </a:r>
          </a:p>
          <a:p>
            <a:pPr algn="ctr"/>
            <a:r>
              <a:rPr lang="en-US" sz="1200" b="1" smtClean="0">
                <a:latin typeface="Georgia" pitchFamily="18" charset="0"/>
                <a:cs typeface="Times New Roman" pitchFamily="18" charset="0"/>
              </a:rPr>
              <a:t>SiO</a:t>
            </a:r>
            <a:r>
              <a:rPr lang="en-US" sz="1200" b="1" baseline="-25000" smtClean="0">
                <a:latin typeface="Georgia" pitchFamily="18" charset="0"/>
                <a:cs typeface="Times New Roman" pitchFamily="18" charset="0"/>
              </a:rPr>
              <a:t>2(s)</a:t>
            </a:r>
            <a:r>
              <a:rPr lang="en-US" sz="1200" b="1" smtClean="0">
                <a:latin typeface="Georgia" pitchFamily="18" charset="0"/>
                <a:cs typeface="Times New Roman" pitchFamily="18" charset="0"/>
              </a:rPr>
              <a:t>+2C</a:t>
            </a:r>
            <a:r>
              <a:rPr lang="en-US" sz="1200" b="1" baseline="-25000" smtClean="0">
                <a:latin typeface="Georgia" pitchFamily="18" charset="0"/>
                <a:cs typeface="Times New Roman" pitchFamily="18" charset="0"/>
              </a:rPr>
              <a:t>(s)</a:t>
            </a:r>
            <a:r>
              <a:rPr lang="en-US" sz="1200" b="1" smtClean="0">
                <a:latin typeface="Georgia" pitchFamily="18" charset="0"/>
                <a:cs typeface="Times New Roman" pitchFamily="18" charset="0"/>
              </a:rPr>
              <a:t> →Si</a:t>
            </a:r>
            <a:r>
              <a:rPr lang="en-US" sz="1200" b="1" baseline="-25000" smtClean="0">
                <a:latin typeface="Georgia" pitchFamily="18" charset="0"/>
                <a:cs typeface="Times New Roman" pitchFamily="18" charset="0"/>
              </a:rPr>
              <a:t>(l)</a:t>
            </a:r>
            <a:r>
              <a:rPr lang="en-US" sz="1200" b="1" smtClean="0">
                <a:latin typeface="Georgia" pitchFamily="18" charset="0"/>
                <a:cs typeface="Times New Roman" pitchFamily="18" charset="0"/>
              </a:rPr>
              <a:t>+2CO</a:t>
            </a:r>
            <a:r>
              <a:rPr lang="en-US" sz="1200" b="1" baseline="-25000" smtClean="0">
                <a:latin typeface="Georgia" pitchFamily="18" charset="0"/>
                <a:cs typeface="Times New Roman" pitchFamily="18" charset="0"/>
              </a:rPr>
              <a:t>(g)</a:t>
            </a:r>
          </a:p>
          <a:p>
            <a:pPr algn="just"/>
            <a:r>
              <a:rPr lang="en-US" sz="1200" smtClean="0">
                <a:latin typeface="Georgia" pitchFamily="18" charset="0"/>
                <a:cs typeface="Times New Roman" pitchFamily="18" charset="0"/>
              </a:rPr>
              <a:t>Në këtë reaksion mund të vije edhe deri te formimi i karburit të silicit nëse nuk i ipet kujdes  sasisë së shtuar të koksit.</a:t>
            </a:r>
          </a:p>
          <a:p>
            <a:pPr algn="just"/>
            <a:endParaRPr lang="en-US" sz="1200" smtClean="0">
              <a:latin typeface="Georgia" pitchFamily="18" charset="0"/>
              <a:cs typeface="Times New Roman" pitchFamily="18" charset="0"/>
            </a:endParaRPr>
          </a:p>
          <a:p>
            <a:pPr algn="just"/>
            <a:r>
              <a:rPr lang="en-US" sz="1200" smtClean="0">
                <a:latin typeface="Georgia" pitchFamily="18" charset="0"/>
                <a:cs typeface="Times New Roman" pitchFamily="18" charset="0"/>
              </a:rPr>
              <a:t>Metod  më e mirë është reduktimi i K</a:t>
            </a:r>
            <a:r>
              <a:rPr lang="en-US" sz="1200" baseline="-25000" smtClean="0">
                <a:latin typeface="Georgia" pitchFamily="18" charset="0"/>
                <a:cs typeface="Times New Roman" pitchFamily="18" charset="0"/>
              </a:rPr>
              <a:t>2</a:t>
            </a:r>
            <a:r>
              <a:rPr lang="en-US" sz="1200" smtClean="0">
                <a:latin typeface="Georgia" pitchFamily="18" charset="0"/>
                <a:cs typeface="Times New Roman" pitchFamily="18" charset="0"/>
              </a:rPr>
              <a:t>SiF</a:t>
            </a:r>
            <a:r>
              <a:rPr lang="en-US" sz="1200" baseline="-25000" smtClean="0">
                <a:latin typeface="Georgia" pitchFamily="18" charset="0"/>
                <a:cs typeface="Times New Roman" pitchFamily="18" charset="0"/>
              </a:rPr>
              <a:t>6</a:t>
            </a:r>
            <a:r>
              <a:rPr lang="en-US" sz="1200" smtClean="0">
                <a:latin typeface="Georgia" pitchFamily="18" charset="0"/>
                <a:cs typeface="Times New Roman" pitchFamily="18" charset="0"/>
              </a:rPr>
              <a:t> me kalium elementar</a:t>
            </a:r>
          </a:p>
          <a:p>
            <a:pPr algn="ctr"/>
            <a:r>
              <a:rPr lang="en-US" sz="1200" b="1" smtClean="0">
                <a:latin typeface="Georgia" pitchFamily="18" charset="0"/>
                <a:cs typeface="Times New Roman" pitchFamily="18" charset="0"/>
              </a:rPr>
              <a:t>K</a:t>
            </a:r>
            <a:r>
              <a:rPr lang="en-US" sz="1200" b="1" baseline="-25000" smtClean="0">
                <a:latin typeface="Georgia" pitchFamily="18" charset="0"/>
                <a:cs typeface="Times New Roman" pitchFamily="18" charset="0"/>
              </a:rPr>
              <a:t>2</a:t>
            </a:r>
            <a:r>
              <a:rPr lang="en-US" sz="1200" b="1" smtClean="0">
                <a:latin typeface="Georgia" pitchFamily="18" charset="0"/>
                <a:cs typeface="Times New Roman" pitchFamily="18" charset="0"/>
              </a:rPr>
              <a:t>SiF</a:t>
            </a:r>
            <a:r>
              <a:rPr lang="en-US" sz="1200" b="1" baseline="-25000" smtClean="0">
                <a:latin typeface="Georgia" pitchFamily="18" charset="0"/>
                <a:cs typeface="Times New Roman" pitchFamily="18" charset="0"/>
              </a:rPr>
              <a:t>6(l)</a:t>
            </a:r>
            <a:r>
              <a:rPr lang="en-US" sz="1200" b="1" smtClean="0">
                <a:latin typeface="Georgia" pitchFamily="18" charset="0"/>
                <a:cs typeface="Times New Roman" pitchFamily="18" charset="0"/>
              </a:rPr>
              <a:t>+4K</a:t>
            </a:r>
            <a:r>
              <a:rPr lang="en-US" sz="1200" b="1" baseline="-25000" smtClean="0">
                <a:latin typeface="Georgia" pitchFamily="18" charset="0"/>
                <a:cs typeface="Times New Roman" pitchFamily="18" charset="0"/>
              </a:rPr>
              <a:t>(l)</a:t>
            </a:r>
            <a:r>
              <a:rPr lang="en-US" sz="1200" b="1" smtClean="0">
                <a:latin typeface="Georgia" pitchFamily="18" charset="0"/>
                <a:cs typeface="Times New Roman" pitchFamily="18" charset="0"/>
              </a:rPr>
              <a:t> →Si</a:t>
            </a:r>
            <a:r>
              <a:rPr lang="en-US" sz="1200" b="1" baseline="-25000" smtClean="0">
                <a:latin typeface="Georgia" pitchFamily="18" charset="0"/>
                <a:cs typeface="Times New Roman" pitchFamily="18" charset="0"/>
              </a:rPr>
              <a:t>(l)</a:t>
            </a:r>
            <a:r>
              <a:rPr lang="en-US" sz="1200" b="1" smtClean="0">
                <a:latin typeface="Georgia" pitchFamily="18" charset="0"/>
                <a:cs typeface="Times New Roman" pitchFamily="18" charset="0"/>
              </a:rPr>
              <a:t>+6KF</a:t>
            </a:r>
            <a:r>
              <a:rPr lang="en-US" sz="1200" b="1" baseline="-25000" smtClean="0">
                <a:latin typeface="Georgia" pitchFamily="18" charset="0"/>
                <a:cs typeface="Times New Roman" pitchFamily="18" charset="0"/>
              </a:rPr>
              <a:t>(l)</a:t>
            </a:r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0" y="-48491"/>
            <a:ext cx="3200400" cy="1600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Pjesmarrja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masës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rreth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26% ne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forme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silikatesh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rëndësishëm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botën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minerale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sikurse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karboni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botën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organike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përbërës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kryesor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shkëmbinjëve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lidhur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oksigjenin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Gjendet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silikateve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pastër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stralli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kuarci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5" name="Picture 4" descr="Image result for silicium"/>
          <p:cNvPicPr/>
          <p:nvPr/>
        </p:nvPicPr>
        <p:blipFill>
          <a:blip r:embed="rId2" cstate="print"/>
          <a:srcRect l="23250" r="24750" b="10667"/>
          <a:stretch>
            <a:fillRect/>
          </a:stretch>
        </p:blipFill>
        <p:spPr bwMode="auto">
          <a:xfrm>
            <a:off x="5562600" y="152401"/>
            <a:ext cx="309856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Rectangle 1"/>
          <p:cNvSpPr/>
          <p:nvPr/>
        </p:nvSpPr>
        <p:spPr>
          <a:xfrm>
            <a:off x="304800" y="3110346"/>
            <a:ext cx="861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Mënyra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mirë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sot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silicit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kristalizuar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reduktimi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i SiO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tepricë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aluminit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3SiO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+4Al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(l)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→3Si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(l)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+2Al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3(s)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8100" y="3596256"/>
            <a:ext cx="4533900" cy="1828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Silici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përfituar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tepricë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aluminit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shkrirë,pas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ftohjes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alumini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silici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kristalizuar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ngel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patretshëm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vend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SiO</a:t>
            </a:r>
            <a:r>
              <a:rPr lang="en-US" sz="1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K</a:t>
            </a:r>
            <a:r>
              <a:rPr lang="en-US" sz="1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SiF</a:t>
            </a:r>
            <a:r>
              <a:rPr lang="en-US" sz="1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reduktohet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alumin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silic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kristalorë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forma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modifikime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alotropike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silicit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dallohen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madhësia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grimcave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zhvillimi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sipërfaqes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përndryshe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struktura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pastër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silicit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ngjashme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strukturën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diamantit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724400" y="3572011"/>
            <a:ext cx="4114800" cy="229538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 ka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rëndësi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teknike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industrin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tranzistorëve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aftësinë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drejtojë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rrymën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elekrike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alternative.</a:t>
            </a:r>
          </a:p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sikurse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diamanti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silicin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bën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pamundur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përçimin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rrymës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elektrike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tensioni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rrymës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kristali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Si ka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papastërti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ndonjë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element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13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15 ,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përqueshmëria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sqarohet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faktin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elementi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zëvendsuar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shkakton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tepricë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mangësi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valencorë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krahasim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elektronet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strukturës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Si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sikur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diamanti</a:t>
            </a:r>
            <a:endParaRPr lang="sq-AL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Image result for silicium used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873" y="5580920"/>
            <a:ext cx="3581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Përdorimi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industri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shpenzohet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sintezën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amonjakut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hidrimin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qymyrit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vajit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përodhimin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klorhidrik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arritjen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temperaturave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larta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ndihmen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flakdhënësit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Daniellit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përdorime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Izotopet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Hidrogjenit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H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natyror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përbëhet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izotopeve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Hidrogjeni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rëndomtë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protoniumi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H),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deuteriumi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H,)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tritiumi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H),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dallohen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vëtm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përbërja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bërthamës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Deuteriumi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tritiumi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bërthamë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përveç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protonit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përkatësishtë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neutrone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[H]+[OH]=      1x10</a:t>
            </a:r>
            <a:r>
              <a:rPr lang="en-US" sz="17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-14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mol</a:t>
            </a:r>
            <a:r>
              <a:rPr lang="en-US" sz="17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dm</a:t>
            </a:r>
            <a:r>
              <a:rPr lang="en-US" sz="17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17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[D]x[OD</a:t>
            </a:r>
            <a:r>
              <a:rPr lang="en-US" sz="17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]=      0.2x10</a:t>
            </a:r>
            <a:r>
              <a:rPr lang="en-US" sz="17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-14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mol</a:t>
            </a:r>
            <a:r>
              <a:rPr lang="en-US" sz="17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dm</a:t>
            </a:r>
            <a:r>
              <a:rPr lang="en-US" sz="17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</a:p>
          <a:p>
            <a:pPr algn="just"/>
            <a:r>
              <a:rPr lang="en-US" sz="1700" b="1" baseline="-250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</a:t>
            </a:r>
            <a:r>
              <a:rPr lang="en-US" sz="1700" b="1" baseline="-25000" dirty="0" err="1" smtClean="0">
                <a:latin typeface="Times New Roman" pitchFamily="18" charset="0"/>
                <a:cs typeface="Times New Roman" pitchFamily="18" charset="0"/>
              </a:rPr>
              <a:t>produkti</a:t>
            </a:r>
            <a:r>
              <a:rPr lang="en-US" sz="1700" b="1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baseline="-25000" dirty="0" err="1" smtClean="0"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sz="1700" b="1" baseline="-25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rëndë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pesë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herë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000" dirty="0" smtClean="0"/>
          </a:p>
          <a:p>
            <a:endParaRPr lang="en-US" sz="2000" b="1" dirty="0"/>
          </a:p>
        </p:txBody>
      </p:sp>
      <p:pic>
        <p:nvPicPr>
          <p:cNvPr id="4" name="Picture 3" descr="Image result for hydrogenium use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590800"/>
            <a:ext cx="31432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Related 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590800"/>
            <a:ext cx="3634967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>
          <a:xfrm>
            <a:off x="0" y="4343400"/>
            <a:ext cx="4038600" cy="2514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Hidrogjeni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përhapuri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natyre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5000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herë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deuteriumi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1x10</a:t>
            </a:r>
            <a:r>
              <a:rPr lang="en-US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herë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tepër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tritiumi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tritiumi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jostabilitet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radioaktivitet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bërthamës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Hidrogjeni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rëndomtë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Deuteriumi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ngjashme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dallojnë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vetitë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shembull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produkti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jonik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25C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191000" y="4419600"/>
            <a:ext cx="4800600" cy="1371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lidhjes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D-D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ne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H-H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ashtu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temp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vlimit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deuteriumit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se e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rëndomtë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Izotopi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H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tritiumi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reaksioneve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nukleare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bombradimin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deuteriumit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deuterione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"/>
            <a:ext cx="8991600" cy="48768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Kristali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silicit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papastërti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gr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13 ka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elektrone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gr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15 ka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tepër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elektrone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Kimikisht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Si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mjaftë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inert ,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baza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reagon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lirohet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hidrogjeni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buNone/>
            </a:pP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+2OH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O→SiO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+2H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2(g)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0" y="647700"/>
            <a:ext cx="2743200" cy="1676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kristale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tilla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Si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bashkohen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rryma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rrjedh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kahje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kristali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tepricë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elektronesh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kah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kristali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munges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elektronesh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4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14600"/>
            <a:ext cx="9144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9144000" cy="27432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lnSpcReduction="10000"/>
          </a:bodyPr>
          <a:lstStyle/>
          <a:p>
            <a:pPr algn="just"/>
            <a:r>
              <a:rPr lang="en-US" sz="1200" b="1" u="sng" dirty="0" err="1" smtClean="0"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1200" b="1" u="sng" dirty="0" smtClean="0">
                <a:latin typeface="Times New Roman" pitchFamily="18" charset="0"/>
                <a:cs typeface="Times New Roman" pitchFamily="18" charset="0"/>
              </a:rPr>
              <a:t> negative e </a:t>
            </a:r>
            <a:r>
              <a:rPr lang="en-US" sz="1200" b="1" u="sng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endParaRPr lang="en-US" sz="12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u="sng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b="1" u="sng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b="1" u="sng" dirty="0" err="1" smtClean="0">
                <a:latin typeface="Times New Roman" pitchFamily="18" charset="0"/>
                <a:cs typeface="Times New Roman" pitchFamily="18" charset="0"/>
              </a:rPr>
              <a:t>silicuret</a:t>
            </a:r>
            <a:r>
              <a:rPr lang="en-US" sz="12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u="sng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u="sng" dirty="0" err="1" smtClean="0">
                <a:latin typeface="Times New Roman" pitchFamily="18" charset="0"/>
                <a:cs typeface="Times New Roman" pitchFamily="18" charset="0"/>
              </a:rPr>
              <a:t>silanet</a:t>
            </a:r>
            <a:r>
              <a:rPr lang="en-US" sz="1200" b="1" u="sng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Silicuret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Si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me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M</a:t>
            </a:r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silanet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Si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H</a:t>
            </a:r>
          </a:p>
          <a:p>
            <a:pPr algn="just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silicureve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rëndësishmi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silicuri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përzierjes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oksidit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dioksidit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silicit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koksit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furra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elektrike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+2SiO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+5C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→2CaSi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2(l)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+5CO</a:t>
            </a:r>
          </a:p>
          <a:p>
            <a:pPr algn="just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Ca2Si2+3O2 →2CaSiO3</a:t>
            </a:r>
          </a:p>
          <a:p>
            <a:pPr algn="just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silicure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praktik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quhen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emër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përbashkët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silikokalcium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Silanet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monosilanit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SiH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heksasilani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veprimit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klorurik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silicur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magnezit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përzierja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fituar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silaneve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ndahet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destilim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fraksional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sq-AL" sz="1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04800" y="2590800"/>
            <a:ext cx="8686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Silanet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oksidohen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SiH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+2O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→SiO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vetvetiu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digjet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qëndrimit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vepron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ne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silane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baza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hidrolizoje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lirohet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2                </a:t>
            </a:r>
          </a:p>
          <a:p>
            <a:pPr algn="just"/>
            <a:r>
              <a:rPr lang="en-US" sz="1200" b="1" baseline="-25000" dirty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Georgia" pitchFamily="18" charset="0"/>
                <a:cs typeface="Times New Roman" pitchFamily="18" charset="0"/>
              </a:rPr>
              <a:t>               SiH4+2OH</a:t>
            </a:r>
            <a:r>
              <a:rPr lang="en-US" sz="1200" b="1" baseline="30000" dirty="0">
                <a:latin typeface="Georgia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Georgia" pitchFamily="18" charset="0"/>
                <a:cs typeface="Times New Roman" pitchFamily="18" charset="0"/>
              </a:rPr>
              <a:t>+H2O→SiO</a:t>
            </a:r>
            <a:r>
              <a:rPr lang="en-US" sz="1200" b="1" baseline="-25000" dirty="0">
                <a:latin typeface="Georgia" pitchFamily="18" charset="0"/>
                <a:cs typeface="Times New Roman" pitchFamily="18" charset="0"/>
              </a:rPr>
              <a:t>3</a:t>
            </a:r>
            <a:r>
              <a:rPr lang="en-US" sz="1200" b="1" baseline="30000" dirty="0">
                <a:latin typeface="Georgia" pitchFamily="18" charset="0"/>
                <a:cs typeface="Times New Roman" pitchFamily="18" charset="0"/>
              </a:rPr>
              <a:t>2-</a:t>
            </a:r>
            <a:r>
              <a:rPr lang="en-US" sz="1200" b="1" dirty="0">
                <a:latin typeface="Georgia" pitchFamily="18" charset="0"/>
                <a:cs typeface="Times New Roman" pitchFamily="18" charset="0"/>
              </a:rPr>
              <a:t>+4H</a:t>
            </a:r>
            <a:r>
              <a:rPr lang="en-US" sz="1200" b="1" baseline="-25000" dirty="0">
                <a:latin typeface="Georgia" pitchFamily="18" charset="0"/>
                <a:cs typeface="Times New Roman" pitchFamily="18" charset="0"/>
              </a:rPr>
              <a:t>2</a:t>
            </a:r>
          </a:p>
          <a:p>
            <a:pPr algn="just"/>
            <a:r>
              <a:rPr lang="en-US" sz="1200" b="1" u="sng" dirty="0" err="1"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1200" b="1" u="sng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u="sng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200" b="1" u="sng" dirty="0">
                <a:latin typeface="Times New Roman" pitchFamily="18" charset="0"/>
                <a:cs typeface="Times New Roman" pitchFamily="18" charset="0"/>
              </a:rPr>
              <a:t> +4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takojnë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acidet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silicit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ketyre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acideve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silikonet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SiF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veprimi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i </a:t>
            </a:r>
            <a:r>
              <a:rPr lang="en-US" sz="1200" b="1" dirty="0">
                <a:latin typeface="Georgia" pitchFamily="18" charset="0"/>
                <a:cs typeface="Times New Roman" pitchFamily="18" charset="0"/>
              </a:rPr>
              <a:t>H2SO4 </a:t>
            </a:r>
            <a:r>
              <a:rPr lang="en-US" sz="1200" dirty="0" err="1"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përzierje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HF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,acidi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sulfurik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CaF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liron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fluorhidrikun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SiO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jep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tetrafluorurin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+4HF</a:t>
            </a:r>
            <a:r>
              <a:rPr lang="en-US" sz="1200" b="1" dirty="0">
                <a:latin typeface="Times New Roman" pitchFamily="18" charset="0"/>
              </a:rPr>
              <a:t> ↔SiF</a:t>
            </a:r>
            <a:r>
              <a:rPr lang="en-US" sz="1200" b="1" baseline="-25000" dirty="0">
                <a:latin typeface="Times New Roman" pitchFamily="18" charset="0"/>
              </a:rPr>
              <a:t>4(g)</a:t>
            </a:r>
            <a:r>
              <a:rPr lang="en-US" sz="1200" b="1" dirty="0">
                <a:latin typeface="Times New Roman" pitchFamily="18" charset="0"/>
              </a:rPr>
              <a:t>+2H</a:t>
            </a:r>
            <a:r>
              <a:rPr lang="en-US" sz="1200" b="1" baseline="-25000" dirty="0">
                <a:latin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</a:rPr>
              <a:t>O </a:t>
            </a:r>
          </a:p>
          <a:p>
            <a:pPr algn="ctr"/>
            <a:r>
              <a:rPr lang="en-US" sz="1200" b="1" dirty="0">
                <a:latin typeface="Times New Roman" pitchFamily="18" charset="0"/>
              </a:rPr>
              <a:t>SiF</a:t>
            </a:r>
            <a:r>
              <a:rPr lang="en-US" sz="1200" b="1" baseline="-25000" dirty="0">
                <a:latin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pjesërishtë</a:t>
            </a:r>
            <a:r>
              <a:rPr lang="en-US" sz="1200" dirty="0">
                <a:latin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</a:rPr>
              <a:t>hidrolizuar</a:t>
            </a:r>
            <a:r>
              <a:rPr lang="en-US" sz="1200" dirty="0">
                <a:latin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</a:rPr>
              <a:t>ujë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për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shkak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formimit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acidit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heksafluorosilikatik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</a:rPr>
              <a:t>H</a:t>
            </a:r>
            <a:r>
              <a:rPr lang="en-US" sz="1200" b="1" baseline="-25000" dirty="0">
                <a:latin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</a:rPr>
              <a:t>SiF</a:t>
            </a:r>
            <a:r>
              <a:rPr lang="en-US" sz="1200" b="1" baseline="-25000" dirty="0">
                <a:latin typeface="Times New Roman" pitchFamily="18" charset="0"/>
              </a:rPr>
              <a:t>6</a:t>
            </a:r>
            <a:r>
              <a:rPr lang="en-US" sz="1200" b="1" dirty="0">
                <a:latin typeface="Times New Roman" pitchFamily="18" charset="0"/>
              </a:rPr>
              <a:t>: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3SiF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 →SiO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+2HSiF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heksafluorosilikatik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jonizuar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sikurse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heksafluorosilikatet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formohen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neutralizimin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vepruar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direkt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me SiF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fluorure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Kloruri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silicit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IV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tetrakloruri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silicit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SiCl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veprimin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klorit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ferrosilic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.</a:t>
            </a:r>
            <a:endParaRPr lang="sq-AL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nxehjen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përzierjes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 SiO</a:t>
            </a:r>
            <a:r>
              <a:rPr lang="en-US" sz="12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koksit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rrym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klorit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+2C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+2Cl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→SiCl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4(g)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+2CO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,</a:t>
            </a:r>
          </a:p>
          <a:p>
            <a:pPr algn="just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lëng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vlon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temp 57 C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reagon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vrullshëm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hidrolizon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SiCl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+4H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O →Si(OH)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+4H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+4Cl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just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arsye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SiCl</a:t>
            </a:r>
            <a:r>
              <a:rPr lang="en-US" sz="1200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lagështi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tymon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fort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mjegullim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Tetrabromuri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silicit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sintez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direkte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ngjashëm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tetraklorurin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silicit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silicit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dioksidi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silicit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SiO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paraqitet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natyrë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tri forma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kristalore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alotropike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themelore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stabile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intervale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temperaturike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870C                              1470 C                                   1723 C</a:t>
            </a:r>
          </a:p>
          <a:p>
            <a:pPr algn="just"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Stralli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kuarci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000" b="1" dirty="0" smtClean="0">
                <a:latin typeface="Times New Roman" pitchFamily="18" charset="0"/>
              </a:rPr>
              <a:t>↔    </a:t>
            </a:r>
            <a:r>
              <a:rPr lang="en-US" sz="2000" b="1" dirty="0" err="1" smtClean="0">
                <a:latin typeface="Times New Roman" pitchFamily="18" charset="0"/>
              </a:rPr>
              <a:t>tridimit</a:t>
            </a:r>
            <a:r>
              <a:rPr lang="en-US" sz="2000" b="1" dirty="0" smtClean="0">
                <a:latin typeface="Times New Roman" pitchFamily="18" charset="0"/>
              </a:rPr>
              <a:t>    ↔ </a:t>
            </a:r>
            <a:r>
              <a:rPr lang="en-US" sz="2000" b="1" dirty="0" err="1" smtClean="0">
                <a:latin typeface="Times New Roman" pitchFamily="18" charset="0"/>
              </a:rPr>
              <a:t>kristobaliti</a:t>
            </a:r>
            <a:r>
              <a:rPr lang="en-US" sz="2000" b="1" dirty="0" smtClean="0">
                <a:latin typeface="Times New Roman" pitchFamily="18" charset="0"/>
              </a:rPr>
              <a:t>     ↔                         </a:t>
            </a:r>
            <a:r>
              <a:rPr lang="en-US" sz="2000" b="1" dirty="0" err="1" smtClean="0">
                <a:latin typeface="Times New Roman" pitchFamily="18" charset="0"/>
              </a:rPr>
              <a:t>shkrirja</a:t>
            </a:r>
            <a:endParaRPr lang="en-US" sz="2000" b="1" dirty="0" smtClean="0">
              <a:latin typeface="Times New Roman" pitchFamily="18" charset="0"/>
            </a:endParaRPr>
          </a:p>
        </p:txBody>
      </p:sp>
      <p:pic>
        <p:nvPicPr>
          <p:cNvPr id="4" name="Picture 3" descr="Image result for QUARTZ MINERAL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905000"/>
            <a:ext cx="19907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Related 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905000"/>
            <a:ext cx="27336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Image result for CRISTOBALIT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1905000"/>
            <a:ext cx="2438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74072" y="4648200"/>
            <a:ext cx="86937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ftohje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shkrirë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kristobaliti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siguri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mungesës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kohës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masa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gradualishtë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forcohet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ashtuquajturin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qelq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kuarcit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strallinë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Kuarci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shërben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1641" y="5322700"/>
            <a:ext cx="87361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kimikshtë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relativishtë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inert 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përveç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HF 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ngadale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ne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baza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+2NaOH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(l)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→Na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 (l)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(g)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Pasi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SiO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tretshëm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ortosilikatik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mënyrë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direkte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mënyra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mirë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hidroliza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tetraklorurit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silicit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SiCl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+4H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 →H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+4H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8491"/>
            <a:ext cx="9144000" cy="1170709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-24245" y="65809"/>
            <a:ext cx="3148445" cy="10771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acid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mjaftë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paqëndrueshëm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qëndroj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pH =3.2 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pH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ulët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ortosilikatik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polimerizohet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kondenzim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molekulave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ndarje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sq-AL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Image result for H4SiO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48491"/>
            <a:ext cx="2790825" cy="1170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24244" y="1260763"/>
            <a:ext cx="90435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ortodisilikati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pirosilikatik,H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kondenzim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mëtejmë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shkëputur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ujin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formohen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polisilikatike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fund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mos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zingjir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pafund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metasilikatik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  <a:cs typeface="Times New Roman" pitchFamily="18" charset="0"/>
              </a:rPr>
              <a:t>hipotetik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(H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)n.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" y="2667000"/>
            <a:ext cx="90677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Grup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karakteristik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strukture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(H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)n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përfaqëson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silikatik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shiritor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  <a:cs typeface="Times New Roman" pitchFamily="18" charset="0"/>
              </a:rPr>
              <a:t>hipotetik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shkrirje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alkalie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sodë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bazike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formohen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silikatike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emër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përbashkët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quajmë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silikate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silikatet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alkaline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tretshme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silikatet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patretshme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përzierjen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SiO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Na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ne temp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ta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shkrijme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fitojmë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silikate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+Na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3(l)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→Na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3(l)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+CO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2SiO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+Na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3(l)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→Na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5(l)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+CO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shkrirje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tretim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valë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presion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tretsirë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viskoze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përmban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Na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Na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quhet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qelq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ujorë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qelqi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shtojmë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lirohen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silikatike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ngurtësohet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masë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xhelatinoze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quhet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GEL (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xhel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)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silikatike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thahet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subs e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quajtur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silikagel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shërben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ndajthithje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sq-AL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 descr="Image result for H4SiO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22428"/>
            <a:ext cx="2057400" cy="715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Image result for H4SiO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1644" y="1732818"/>
            <a:ext cx="1905000" cy="715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Freeform 12"/>
          <p:cNvSpPr/>
          <p:nvPr/>
        </p:nvSpPr>
        <p:spPr>
          <a:xfrm>
            <a:off x="1581150" y="1705109"/>
            <a:ext cx="1210707" cy="616950"/>
          </a:xfrm>
          <a:custGeom>
            <a:avLst/>
            <a:gdLst>
              <a:gd name="connsiteX0" fmla="*/ 73152 w 1210707"/>
              <a:gd name="connsiteY0" fmla="*/ 203921 h 616950"/>
              <a:gd name="connsiteX1" fmla="*/ 85344 w 1210707"/>
              <a:gd name="connsiteY1" fmla="*/ 472145 h 616950"/>
              <a:gd name="connsiteX2" fmla="*/ 97536 w 1210707"/>
              <a:gd name="connsiteY2" fmla="*/ 508721 h 616950"/>
              <a:gd name="connsiteX3" fmla="*/ 146304 w 1210707"/>
              <a:gd name="connsiteY3" fmla="*/ 557489 h 616950"/>
              <a:gd name="connsiteX4" fmla="*/ 182880 w 1210707"/>
              <a:gd name="connsiteY4" fmla="*/ 569681 h 616950"/>
              <a:gd name="connsiteX5" fmla="*/ 256032 w 1210707"/>
              <a:gd name="connsiteY5" fmla="*/ 606257 h 616950"/>
              <a:gd name="connsiteX6" fmla="*/ 1060704 w 1210707"/>
              <a:gd name="connsiteY6" fmla="*/ 594065 h 616950"/>
              <a:gd name="connsiteX7" fmla="*/ 1133856 w 1210707"/>
              <a:gd name="connsiteY7" fmla="*/ 557489 h 616950"/>
              <a:gd name="connsiteX8" fmla="*/ 1170432 w 1210707"/>
              <a:gd name="connsiteY8" fmla="*/ 520913 h 616950"/>
              <a:gd name="connsiteX9" fmla="*/ 1182624 w 1210707"/>
              <a:gd name="connsiteY9" fmla="*/ 252689 h 616950"/>
              <a:gd name="connsiteX10" fmla="*/ 1158240 w 1210707"/>
              <a:gd name="connsiteY10" fmla="*/ 216113 h 616950"/>
              <a:gd name="connsiteX11" fmla="*/ 1036320 w 1210707"/>
              <a:gd name="connsiteY11" fmla="*/ 167345 h 616950"/>
              <a:gd name="connsiteX12" fmla="*/ 963168 w 1210707"/>
              <a:gd name="connsiteY12" fmla="*/ 142961 h 616950"/>
              <a:gd name="connsiteX13" fmla="*/ 865632 w 1210707"/>
              <a:gd name="connsiteY13" fmla="*/ 118577 h 616950"/>
              <a:gd name="connsiteX14" fmla="*/ 85344 w 1210707"/>
              <a:gd name="connsiteY14" fmla="*/ 179537 h 616950"/>
              <a:gd name="connsiteX15" fmla="*/ 85344 w 1210707"/>
              <a:gd name="connsiteY15" fmla="*/ 179537 h 616950"/>
              <a:gd name="connsiteX16" fmla="*/ 0 w 1210707"/>
              <a:gd name="connsiteY16" fmla="*/ 216113 h 61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0707" h="616950">
                <a:moveTo>
                  <a:pt x="73152" y="203921"/>
                </a:moveTo>
                <a:cubicBezTo>
                  <a:pt x="77216" y="293329"/>
                  <a:pt x="78207" y="382930"/>
                  <a:pt x="85344" y="472145"/>
                </a:cubicBezTo>
                <a:cubicBezTo>
                  <a:pt x="86369" y="484956"/>
                  <a:pt x="90066" y="498263"/>
                  <a:pt x="97536" y="508721"/>
                </a:cubicBezTo>
                <a:cubicBezTo>
                  <a:pt x="110898" y="527428"/>
                  <a:pt x="127597" y="544127"/>
                  <a:pt x="146304" y="557489"/>
                </a:cubicBezTo>
                <a:cubicBezTo>
                  <a:pt x="156762" y="564959"/>
                  <a:pt x="171385" y="563934"/>
                  <a:pt x="182880" y="569681"/>
                </a:cubicBezTo>
                <a:cubicBezTo>
                  <a:pt x="277418" y="616950"/>
                  <a:pt x="164097" y="575612"/>
                  <a:pt x="256032" y="606257"/>
                </a:cubicBezTo>
                <a:lnTo>
                  <a:pt x="1060704" y="594065"/>
                </a:lnTo>
                <a:cubicBezTo>
                  <a:pt x="1083491" y="593404"/>
                  <a:pt x="1118158" y="570571"/>
                  <a:pt x="1133856" y="557489"/>
                </a:cubicBezTo>
                <a:cubicBezTo>
                  <a:pt x="1147102" y="546451"/>
                  <a:pt x="1158240" y="533105"/>
                  <a:pt x="1170432" y="520913"/>
                </a:cubicBezTo>
                <a:cubicBezTo>
                  <a:pt x="1209782" y="402864"/>
                  <a:pt x="1210707" y="430550"/>
                  <a:pt x="1182624" y="252689"/>
                </a:cubicBezTo>
                <a:cubicBezTo>
                  <a:pt x="1180339" y="238215"/>
                  <a:pt x="1168601" y="226474"/>
                  <a:pt x="1158240" y="216113"/>
                </a:cubicBezTo>
                <a:cubicBezTo>
                  <a:pt x="1125251" y="183124"/>
                  <a:pt x="1078246" y="179923"/>
                  <a:pt x="1036320" y="167345"/>
                </a:cubicBezTo>
                <a:cubicBezTo>
                  <a:pt x="1011701" y="159959"/>
                  <a:pt x="988104" y="149195"/>
                  <a:pt x="963168" y="142961"/>
                </a:cubicBezTo>
                <a:lnTo>
                  <a:pt x="865632" y="118577"/>
                </a:lnTo>
                <a:cubicBezTo>
                  <a:pt x="129194" y="131274"/>
                  <a:pt x="354649" y="0"/>
                  <a:pt x="85344" y="179537"/>
                </a:cubicBezTo>
                <a:lnTo>
                  <a:pt x="85344" y="179537"/>
                </a:lnTo>
                <a:cubicBezTo>
                  <a:pt x="6740" y="205738"/>
                  <a:pt x="30367" y="185746"/>
                  <a:pt x="0" y="216113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C:\Users\Administrator\Desktop\download (1).png"/>
          <p:cNvPicPr/>
          <p:nvPr/>
        </p:nvPicPr>
        <p:blipFill>
          <a:blip r:embed="rId3" cstate="print"/>
          <a:srcRect b="34286"/>
          <a:stretch>
            <a:fillRect/>
          </a:stretch>
        </p:blipFill>
        <p:spPr bwMode="auto">
          <a:xfrm>
            <a:off x="4267200" y="1751137"/>
            <a:ext cx="2143125" cy="733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8991600" cy="27432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acideve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përmendura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silicit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 ,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silikatet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ndajmë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gjashtë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grupe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1)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Ortosilikatet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me anion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4-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rrjedhin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ortosilikatik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(H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algn="just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2)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Silikatet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6-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rrjedhin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pirosilikatik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(H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3)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Silikatet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unazore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(SiO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)n</a:t>
            </a:r>
          </a:p>
          <a:p>
            <a:pPr algn="just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4)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Silkatet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zingjirore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njëfishe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dyfishe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(SiO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)n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(Si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6-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)n</a:t>
            </a:r>
          </a:p>
          <a:p>
            <a:pPr algn="just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5)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Silikate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fletëzash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përmbajnë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jonet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(SiO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)n</a:t>
            </a:r>
          </a:p>
          <a:p>
            <a:pPr algn="just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6)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Silikatet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hapësinore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rrjetore-rrjedhin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(SiO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)n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2926773"/>
            <a:ext cx="8686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mesin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ortosilikateve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bëjnë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pjes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mineralet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olivini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granateve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Olivini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mineralet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formulë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përgjithshme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metal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ngarkesa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pozitive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(Mg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,Fe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,Mn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përzierje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Olivini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formulë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9Mg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xFe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ashtu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qdo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dhjeti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Mg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zëvendsuar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jonin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Granatet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otosilikate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formulë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përgjithshme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(SiO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Ca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,Mg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2+ 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Fe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Al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,Cr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3+                                                      </a:t>
            </a:r>
            <a:r>
              <a:rPr lang="en-US" sz="1200" b="1" dirty="0" err="1" smtClean="0"/>
              <a:t>Olivini</a:t>
            </a:r>
            <a:r>
              <a:rPr lang="en-US" sz="1200" b="1" dirty="0" smtClean="0"/>
              <a:t>                                                                                          </a:t>
            </a:r>
            <a:r>
              <a:rPr lang="en-US" sz="1200" b="1" dirty="0" err="1" smtClean="0"/>
              <a:t>Granatet</a:t>
            </a:r>
            <a:endParaRPr lang="en-US" sz="1200" b="1" dirty="0"/>
          </a:p>
          <a:p>
            <a:pPr algn="just"/>
            <a:endParaRPr lang="sq-AL" sz="1200" b="1" baseline="30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179057"/>
            <a:ext cx="31146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4"/>
          <p:cNvPicPr/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3886200" y="4127102"/>
            <a:ext cx="4495800" cy="1394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Rectangle 5"/>
          <p:cNvSpPr/>
          <p:nvPr/>
        </p:nvSpPr>
        <p:spPr>
          <a:xfrm>
            <a:off x="1219200" y="5522082"/>
            <a:ext cx="6437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9Mg</a:t>
            </a:r>
            <a:r>
              <a:rPr lang="en-US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xFe</a:t>
            </a:r>
            <a:r>
              <a:rPr lang="en-US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b="1" baseline="-25000" dirty="0">
                <a:latin typeface="Times New Roman" pitchFamily="18" charset="0"/>
                <a:cs typeface="Times New Roman" pitchFamily="18" charset="0"/>
              </a:rPr>
              <a:t>4                   </a:t>
            </a:r>
            <a:r>
              <a:rPr lang="en-US" b="1" baseline="-250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baseline="30000" dirty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baseline="30000" dirty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(SiO</a:t>
            </a:r>
            <a:r>
              <a:rPr lang="en-US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endParaRPr lang="en-US" dirty="0"/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5013"/>
            <a:ext cx="8991600" cy="27432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Përveq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ortosilikateve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përmendet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çimentoja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portland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ortosilikatet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pjes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përbërëse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rëndësi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prodhimi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Çimentoja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përzierjen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argjilës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gurit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gëlqeror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ashtu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raporti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masës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ndaj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shumës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masave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1.7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2 ( i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ashtuquajturi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modul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hidraulik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rëndësishme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cilave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përbëhet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çimentoja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Ca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AlFeO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>
              <a:buNone/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Si 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silikate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unazore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silikate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ekzistojnë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:SiO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6-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Si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12-</a:t>
            </a:r>
          </a:p>
          <a:p>
            <a:pPr algn="just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Unaza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me tri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atome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silicit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gjendet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benitoit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BeTiSi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,i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vlersohet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gur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çmuar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tjetër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unazor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silikat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paraqitet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berili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,Be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berili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gur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çmueshëm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shtrenjtë</a:t>
            </a: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Image result for portland cement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7616" y="685800"/>
            <a:ext cx="212407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4" descr="Image result for beryl silicat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692727"/>
            <a:ext cx="1447800" cy="1363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Rectangle 1"/>
          <p:cNvSpPr/>
          <p:nvPr/>
        </p:nvSpPr>
        <p:spPr>
          <a:xfrm>
            <a:off x="381000" y="2880490"/>
            <a:ext cx="8610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silikateve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zingjirore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shtresore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takojnë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pirokseni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amfiboli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Piroksenet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pëmbajnë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(SiO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amfiboloeve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zingjiri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shiriti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)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dyfishtë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(Si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6-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Përfaqësues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kryesorë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piroksenit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: 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enstatiti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përbërje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ideale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MgSiO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zakonishtë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vendë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magnezit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përmban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vogla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diopsidi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CaMg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(SiO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augiti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zi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krahas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zingjirit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silikatik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katione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përmban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hekur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magnez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alumin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proporcione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6" name="Picture 5" descr="Related imag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0274" y="3435927"/>
            <a:ext cx="282892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6" descr="Related image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0274" y="4592783"/>
            <a:ext cx="2828925" cy="1150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Picture 7" descr="Image result for AUGITE BLACK silica Camg Co3)2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5036" y="5715155"/>
            <a:ext cx="2819400" cy="1142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9144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ight Triangle 7"/>
          <p:cNvSpPr/>
          <p:nvPr/>
        </p:nvSpPr>
        <p:spPr>
          <a:xfrm>
            <a:off x="1143000" y="1981200"/>
            <a:ext cx="2667000" cy="114300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1138" name="Picture 2" descr="Image result for actinolite miner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95400"/>
            <a:ext cx="6477000" cy="1981200"/>
          </a:xfrm>
          <a:prstGeom prst="rect">
            <a:avLst/>
          </a:prstGeom>
          <a:noFill/>
        </p:spPr>
      </p:pic>
      <p:pic>
        <p:nvPicPr>
          <p:cNvPr id="7" name="Picture 6" descr="Related imag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3200400"/>
            <a:ext cx="3581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Image result for actinolite mineral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962400"/>
            <a:ext cx="310515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1"/>
            <a:ext cx="9144000" cy="4648200"/>
          </a:xfrm>
        </p:spPr>
        <p:txBody>
          <a:bodyPr>
            <a:normAutofit fontScale="70000" lnSpcReduction="20000"/>
          </a:bodyPr>
          <a:lstStyle/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plagioklastike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Image result for kaolinit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-20783"/>
            <a:ext cx="3962400" cy="1468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Related 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586345"/>
            <a:ext cx="3962400" cy="1537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>
          <a:xfrm>
            <a:off x="0" y="0"/>
            <a:ext cx="3657600" cy="1447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Silikate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fletëzash</a:t>
            </a:r>
            <a:endParaRPr lang="en-US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Shtresa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silikatike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njëfishe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tipit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(a) ,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shtresën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njëfishe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silikatit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shtresë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hidroksidit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aluminit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hasim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mineralin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kaolinit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argjilë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)Al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përbërës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kryesor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kaolinës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,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koloidale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kristalore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kaolinit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0" y="1586345"/>
            <a:ext cx="3657600" cy="13854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Shtresë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dyfishtë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silikatike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tipit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(b) ,</a:t>
            </a:r>
          </a:p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talku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Mg</a:t>
            </a:r>
            <a:r>
              <a:rPr lang="en-US" sz="1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1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piofiliti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Al</a:t>
            </a:r>
            <a:r>
              <a:rPr lang="en-US" sz="1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1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.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shtresat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mineraleve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pikpamje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elektrike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neutrale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</a:t>
            </a:r>
          </a:p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shtresave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fqinje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ekzistojnë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forcat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dobëta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tërheqëse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arsye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minerale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buta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copëzohen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talku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psh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kozmetikë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-64078" y="3110345"/>
            <a:ext cx="3785755" cy="15170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Silikatet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hapësinore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rrjetore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takojnë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grupe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mineraleve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argjilorët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feldspathet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zeolitet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ultramarinat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karakteristikë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rrjedhin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rrjeti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hapsinor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tredimensional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9" name="Picture 8" descr="Image result for FELSPATHET ZEOLITE silicat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3158836"/>
            <a:ext cx="2362200" cy="1489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Related image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3158837"/>
            <a:ext cx="18121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14299" y="4662054"/>
            <a:ext cx="886062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Argjilorët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pothuajse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rëndësishëm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mineralet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përfshijnë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pothuajse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tretat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gjithë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shkëmbinjëve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silikatik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   </a:t>
            </a: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ndahen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grupe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klasit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kristalor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;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argjilorët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monoklinik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ortoklastik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argjilorët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triklinik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Përfaqësues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tipik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grupeve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;</a:t>
            </a: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Monoklinik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Ortoklasi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,KAlSi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celziani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,BaAl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Triklinik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Albiti,NaAlSi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anortiti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, CaAl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9144000" cy="3048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lnSpcReduction="10000"/>
          </a:bodyPr>
          <a:lstStyle/>
          <a:p>
            <a:pPr algn="just"/>
            <a:endParaRPr lang="en-US" b="1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smtClean="0">
                <a:latin typeface="Times New Roman" pitchFamily="18" charset="0"/>
                <a:cs typeface="Times New Roman" pitchFamily="18" charset="0"/>
              </a:rPr>
              <a:t>Zeolitet </a:t>
            </a:r>
            <a:r>
              <a:rPr lang="en-US" sz="1200" smtClean="0">
                <a:latin typeface="Times New Roman" pitchFamily="18" charset="0"/>
                <a:cs typeface="Times New Roman" pitchFamily="18" charset="0"/>
              </a:rPr>
              <a:t>gjithashtu janë aluminosilikate hapësinore sikurse  edhe argjilorët  por për ndryshim nga argjilorët tjerë kanë strukturë shum më të përhapur  dhe për këtë arsye lehtë e humbin dhe pranojnë ujin .</a:t>
            </a:r>
          </a:p>
          <a:p>
            <a:pPr algn="just"/>
            <a:endParaRPr lang="en-US" sz="1200" b="1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smtClean="0">
                <a:latin typeface="Times New Roman" pitchFamily="18" charset="0"/>
                <a:cs typeface="Times New Roman" pitchFamily="18" charset="0"/>
              </a:rPr>
              <a:t>Silikonet</a:t>
            </a:r>
          </a:p>
          <a:p>
            <a:pPr algn="just"/>
            <a:endParaRPr lang="en-US" sz="1200" b="1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1200" b="1" smtClean="0">
                <a:latin typeface="Times New Roman" pitchFamily="18" charset="0"/>
                <a:cs typeface="Times New Roman" pitchFamily="18" charset="0"/>
              </a:rPr>
              <a:t>Më </a:t>
            </a:r>
            <a:r>
              <a:rPr lang="en-US" sz="1200" smtClean="0">
                <a:latin typeface="Times New Roman" pitchFamily="18" charset="0"/>
                <a:cs typeface="Times New Roman" pitchFamily="18" charset="0"/>
              </a:rPr>
              <a:t>përpara kemi parë që kondenzimi  i acidit ortosilikatik vazhdon në mënyrë të pakontrolluar  deri te struktura hapsinore e SiO</a:t>
            </a:r>
            <a:r>
              <a:rPr lang="en-US" sz="1200" baseline="-2500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smtClean="0">
                <a:latin typeface="Times New Roman" pitchFamily="18" charset="0"/>
                <a:cs typeface="Times New Roman" pitchFamily="18" charset="0"/>
              </a:rPr>
              <a:t>  ,  nëse do të mund ta pengonin kondenzimin  sipas dëshirës grupet OH të acidit ortosilikatik do të duhej ti zëvendsonim me ndonjë lloj radikalësh  organike të cilat do të pengonin  kondenzimin e mëtejmë .</a:t>
            </a:r>
          </a:p>
          <a:p>
            <a:pPr algn="just"/>
            <a:r>
              <a:rPr lang="en-US" sz="1200" smtClean="0">
                <a:latin typeface="Times New Roman" pitchFamily="18" charset="0"/>
                <a:cs typeface="Times New Roman" pitchFamily="18" charset="0"/>
              </a:rPr>
              <a:t>Nëse   një apo më shum atome të klorit në SiCl</a:t>
            </a:r>
            <a:r>
              <a:rPr lang="en-US" sz="1200" baseline="-2500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smtClean="0">
                <a:latin typeface="Times New Roman" pitchFamily="18" charset="0"/>
                <a:cs typeface="Times New Roman" pitchFamily="18" charset="0"/>
              </a:rPr>
              <a:t> i zëvendsojmë përfitojmë </a:t>
            </a:r>
            <a:r>
              <a:rPr lang="en-US" sz="1200" b="1" smtClean="0">
                <a:latin typeface="Times New Roman" pitchFamily="18" charset="0"/>
                <a:cs typeface="Times New Roman" pitchFamily="18" charset="0"/>
              </a:rPr>
              <a:t>Alkil-klor-silanet me përbërje të përgjithshme ;</a:t>
            </a:r>
          </a:p>
          <a:p>
            <a:pPr algn="ctr"/>
            <a:r>
              <a:rPr lang="en-US" sz="1200" b="1" smtClean="0">
                <a:latin typeface="Times New Roman" pitchFamily="18" charset="0"/>
                <a:cs typeface="Times New Roman" pitchFamily="18" charset="0"/>
              </a:rPr>
              <a:t>SiCl</a:t>
            </a:r>
            <a:r>
              <a:rPr lang="en-US" sz="1200" b="1" baseline="-2500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smtClean="0">
                <a:latin typeface="Times New Roman" pitchFamily="18" charset="0"/>
                <a:cs typeface="Times New Roman" pitchFamily="18" charset="0"/>
              </a:rPr>
              <a:t>R , SiCl</a:t>
            </a:r>
            <a:r>
              <a:rPr lang="en-US" sz="1200" b="1" baseline="-2500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200" b="1" baseline="-2500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smtClean="0">
                <a:latin typeface="Times New Roman" pitchFamily="18" charset="0"/>
                <a:cs typeface="Times New Roman" pitchFamily="18" charset="0"/>
              </a:rPr>
              <a:t> ,SiClR</a:t>
            </a:r>
            <a:r>
              <a:rPr lang="en-US" sz="1200" b="1" baseline="-2500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smtClean="0">
                <a:latin typeface="Times New Roman" pitchFamily="18" charset="0"/>
                <a:cs typeface="Times New Roman" pitchFamily="18" charset="0"/>
              </a:rPr>
              <a:t>,zakonishtë këto përfitohen me reagens të Grignardit (kuptojmë halogjenuret e alkilmagnezit me përbërje të përgjithshme RMgX)</a:t>
            </a:r>
            <a:endParaRPr lang="sq-AL" sz="120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685800"/>
            <a:ext cx="2819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533400" y="3124200"/>
            <a:ext cx="845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GERMANIUMI</a:t>
            </a:r>
          </a:p>
          <a:p>
            <a:pPr algn="just">
              <a:buNone/>
            </a:pP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pranishëm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minimale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gati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silikatet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xehet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rralla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gjetur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Afriken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jugore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form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germanitit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xehe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përbëhet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sulfura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germaniumit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26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Ge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32</a:t>
            </a:r>
            <a:endParaRPr lang="en-US" sz="12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3955197"/>
            <a:ext cx="8915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xehe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germaniumi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zbërthim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HNO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sulfuri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shëndrrohet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patretshëm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GeS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+16H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+16NO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→GeO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+2HSO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+16NO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(g)+6H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just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GeO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papastër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fitohet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përqendruar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GeO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+4H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+4Cl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</a:rPr>
              <a:t> ↔GeCl</a:t>
            </a:r>
            <a:r>
              <a:rPr lang="en-US" sz="1200" b="1" baseline="-25000" dirty="0">
                <a:latin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</a:rPr>
              <a:t>+2H</a:t>
            </a:r>
            <a:r>
              <a:rPr lang="en-US" sz="1200" b="1" baseline="-25000" dirty="0">
                <a:latin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</a:rPr>
              <a:t>O</a:t>
            </a:r>
          </a:p>
          <a:p>
            <a:pPr algn="ctr"/>
            <a:endParaRPr lang="en-US" sz="1200" b="1" dirty="0">
              <a:latin typeface="Times New Roman" pitchFamily="18" charset="0"/>
            </a:endParaRP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baraspesha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zhvendoset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djathtë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tetrakloruri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hidrolizë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shëndrrohet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GeCl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1200" b="1" dirty="0">
                <a:latin typeface="Times New Roman" pitchFamily="18" charset="0"/>
              </a:rPr>
              <a:t>↔GeO</a:t>
            </a:r>
            <a:r>
              <a:rPr lang="en-US" sz="1200" b="1" baseline="-25000" dirty="0">
                <a:latin typeface="Times New Roman" pitchFamily="18" charset="0"/>
              </a:rPr>
              <a:t>2(s)</a:t>
            </a:r>
            <a:r>
              <a:rPr lang="en-US" sz="1200" b="1" dirty="0">
                <a:latin typeface="Times New Roman" pitchFamily="18" charset="0"/>
              </a:rPr>
              <a:t>+4H</a:t>
            </a:r>
            <a:r>
              <a:rPr lang="en-US" sz="1200" b="1" baseline="30000" dirty="0">
                <a:latin typeface="Times New Roman" pitchFamily="18" charset="0"/>
              </a:rPr>
              <a:t>+</a:t>
            </a:r>
            <a:r>
              <a:rPr lang="en-US" sz="1200" b="1" dirty="0">
                <a:latin typeface="Times New Roman" pitchFamily="18" charset="0"/>
              </a:rPr>
              <a:t> +4Cl</a:t>
            </a:r>
            <a:r>
              <a:rPr lang="en-US" sz="1200" b="1" baseline="30000" dirty="0">
                <a:latin typeface="Times New Roman" pitchFamily="18" charset="0"/>
              </a:rPr>
              <a:t>-</a:t>
            </a:r>
          </a:p>
          <a:p>
            <a:pPr algn="just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bëjmë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asnjënsimin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joneve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1200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hidroliza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zhvendoset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djathtë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GeO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pastërt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fitohet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reduktim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H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C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GeO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</a:rPr>
              <a:t>↔</a:t>
            </a:r>
            <a:r>
              <a:rPr lang="en-US" sz="1200" b="1" dirty="0" err="1">
                <a:latin typeface="Times New Roman" pitchFamily="18" charset="0"/>
              </a:rPr>
              <a:t>Ge</a:t>
            </a:r>
            <a:r>
              <a:rPr lang="en-US" sz="1200" b="1" baseline="-25000" dirty="0">
                <a:latin typeface="Times New Roman" pitchFamily="18" charset="0"/>
              </a:rPr>
              <a:t>(s)</a:t>
            </a:r>
            <a:r>
              <a:rPr lang="en-US" sz="1200" b="1" dirty="0">
                <a:latin typeface="Times New Roman" pitchFamily="18" charset="0"/>
              </a:rPr>
              <a:t>2H</a:t>
            </a:r>
            <a:r>
              <a:rPr lang="en-US" sz="1200" b="1" baseline="-25000" dirty="0">
                <a:latin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</a:rPr>
              <a:t>O</a:t>
            </a:r>
            <a:endParaRPr lang="sq-AL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2133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endParaRPr lang="en-US" sz="20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en-US" sz="1200" b="1" u="sng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u="sng" smtClean="0">
                <a:latin typeface="Times New Roman" pitchFamily="18" charset="0"/>
                <a:cs typeface="Times New Roman" pitchFamily="18" charset="0"/>
              </a:rPr>
              <a:t>Komponimet e Gjermaniumit</a:t>
            </a:r>
          </a:p>
          <a:p>
            <a:pPr algn="just"/>
            <a:r>
              <a:rPr lang="en-US" sz="1200" smtClean="0">
                <a:latin typeface="Times New Roman" pitchFamily="18" charset="0"/>
                <a:cs typeface="Times New Roman" pitchFamily="18" charset="0"/>
              </a:rPr>
              <a:t>Vetit e Ge janë të ngjashme me vetit e Si por ekzistojnë </a:t>
            </a:r>
          </a:p>
          <a:p>
            <a:pPr algn="just"/>
            <a:r>
              <a:rPr lang="en-US" sz="1200" smtClean="0">
                <a:latin typeface="Times New Roman" pitchFamily="18" charset="0"/>
                <a:cs typeface="Times New Roman" pitchFamily="18" charset="0"/>
              </a:rPr>
              <a:t>edhe ndryshime .</a:t>
            </a:r>
          </a:p>
          <a:p>
            <a:pPr algn="just"/>
            <a:r>
              <a:rPr lang="en-US" sz="1200" smtClean="0">
                <a:latin typeface="Times New Roman" pitchFamily="18" charset="0"/>
                <a:cs typeface="Times New Roman" pitchFamily="18" charset="0"/>
              </a:rPr>
              <a:t>Ge është më aktiv se Si  dhe tretet në acid të përqendruar </a:t>
            </a:r>
          </a:p>
          <a:p>
            <a:pPr algn="just"/>
            <a:r>
              <a:rPr lang="en-US" sz="1200" smtClean="0"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1200" baseline="-2500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smtClean="0">
                <a:latin typeface="Times New Roman" pitchFamily="18" charset="0"/>
                <a:cs typeface="Times New Roman" pitchFamily="18" charset="0"/>
              </a:rPr>
              <a:t> dhe H</a:t>
            </a:r>
            <a:r>
              <a:rPr lang="en-US" sz="1200" baseline="-2500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smtClean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200" baseline="-25000" smtClean="0"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pPr algn="just"/>
            <a:r>
              <a:rPr lang="en-US" sz="1200" b="1" smtClean="0">
                <a:latin typeface="Times New Roman" pitchFamily="18" charset="0"/>
                <a:cs typeface="Times New Roman" pitchFamily="18" charset="0"/>
              </a:rPr>
              <a:t>Ge </a:t>
            </a:r>
            <a:r>
              <a:rPr lang="en-US" sz="1200" smtClean="0">
                <a:latin typeface="Times New Roman" pitchFamily="18" charset="0"/>
                <a:cs typeface="Times New Roman" pitchFamily="18" charset="0"/>
              </a:rPr>
              <a:t>me metale formon  gjermanure të cilat kanë veti të ngjashme me silicuret dhe disa prej tyre siç janë: </a:t>
            </a:r>
            <a:r>
              <a:rPr lang="en-US" sz="1200" b="1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1200" b="1" baseline="-2500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smtClean="0">
                <a:latin typeface="Times New Roman" pitchFamily="18" charset="0"/>
                <a:cs typeface="Times New Roman" pitchFamily="18" charset="0"/>
              </a:rPr>
              <a:t>Ge ,Cr</a:t>
            </a:r>
            <a:r>
              <a:rPr lang="en-US" sz="1200" b="1" baseline="-2500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smtClean="0">
                <a:latin typeface="Times New Roman" pitchFamily="18" charset="0"/>
                <a:cs typeface="Times New Roman" pitchFamily="18" charset="0"/>
              </a:rPr>
              <a:t>Ge dhe Mo</a:t>
            </a:r>
            <a:r>
              <a:rPr lang="en-US" sz="1200" b="1" baseline="-2500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smtClean="0">
                <a:latin typeface="Times New Roman" pitchFamily="18" charset="0"/>
                <a:cs typeface="Times New Roman" pitchFamily="18" charset="0"/>
              </a:rPr>
              <a:t>Ge k</a:t>
            </a:r>
            <a:r>
              <a:rPr lang="en-US" sz="1200" smtClean="0">
                <a:latin typeface="Times New Roman" pitchFamily="18" charset="0"/>
                <a:cs typeface="Times New Roman" pitchFamily="18" charset="0"/>
              </a:rPr>
              <a:t>anë strukturë të ngjashme me silicuret përkatëse.</a:t>
            </a:r>
          </a:p>
          <a:p>
            <a:pPr algn="just"/>
            <a:endParaRPr lang="en-US" sz="200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9144000" cy="685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Germaniumi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fituar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mënyrë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diamantit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kristalet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pastër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përçojnë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rrymën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elektrike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papastër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lemente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13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15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hasim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dukurinë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përqueshmërisë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sikurse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Si .</a:t>
            </a:r>
          </a:p>
        </p:txBody>
      </p:sp>
      <p:pic>
        <p:nvPicPr>
          <p:cNvPr id="5" name="Picture 4" descr="Image result for germani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838201"/>
            <a:ext cx="2819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14300" y="2431473"/>
            <a:ext cx="8915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shkalle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pozitive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interesante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IV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njihen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tetrahalogjenuret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fluoruri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gaz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kloruri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bromuri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lëng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joduri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sub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ngurtë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shkrihet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temp 144C.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rëndësishmi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tetrakloruri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germaniumit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sintez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direkte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-38100" y="3447136"/>
            <a:ext cx="5295900" cy="28956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b="1" dirty="0" smtClean="0">
                <a:solidFill>
                  <a:schemeClr val="tx1"/>
                </a:solidFill>
              </a:rPr>
              <a:t>Germanium tetrachloride (GeCl</a:t>
            </a:r>
            <a:r>
              <a:rPr lang="en-US" sz="1200" b="1" baseline="-25000" dirty="0" smtClean="0">
                <a:solidFill>
                  <a:schemeClr val="tx1"/>
                </a:solidFill>
              </a:rPr>
              <a:t>4</a:t>
            </a:r>
            <a:r>
              <a:rPr lang="en-US" sz="1200" b="1" dirty="0" smtClean="0">
                <a:solidFill>
                  <a:schemeClr val="tx1"/>
                </a:solidFill>
              </a:rPr>
              <a:t>) is a colorless liquid. It is used as an intermediate in the production of purified germanium dioxide and germanium metal.</a:t>
            </a:r>
          </a:p>
          <a:p>
            <a:r>
              <a:rPr lang="en-US" sz="1200" b="1" dirty="0" smtClean="0">
                <a:solidFill>
                  <a:schemeClr val="tx1"/>
                </a:solidFill>
              </a:rPr>
              <a:t>GeCl</a:t>
            </a:r>
            <a:r>
              <a:rPr lang="en-US" sz="1200" b="1" baseline="-25000" dirty="0" smtClean="0">
                <a:solidFill>
                  <a:schemeClr val="tx1"/>
                </a:solidFill>
              </a:rPr>
              <a:t>4</a:t>
            </a:r>
            <a:r>
              <a:rPr lang="en-US" sz="1200" b="1" dirty="0" smtClean="0">
                <a:solidFill>
                  <a:schemeClr val="tx1"/>
                </a:solidFill>
              </a:rPr>
              <a:t> is transparent to infrared light and therefore useful in optical materials. It is also widely used as a semiconductor and as an alloying agent. Silicon-germanium alloys are used for low-cost, high-speed integrated circuits as well as precision optical components, and germanium tetrachloride is an important </a:t>
            </a:r>
            <a:r>
              <a:rPr lang="en-US" sz="1200" b="1" dirty="0" err="1" smtClean="0">
                <a:solidFill>
                  <a:schemeClr val="tx1"/>
                </a:solidFill>
              </a:rPr>
              <a:t>dopant</a:t>
            </a:r>
            <a:r>
              <a:rPr lang="en-US" sz="1200" b="1" dirty="0" smtClean="0">
                <a:solidFill>
                  <a:schemeClr val="tx1"/>
                </a:solidFill>
              </a:rPr>
              <a:t> material in the manufacturing of optical fibers for telecommunications.  A further use of germanium dioxide is as a polymerization catalyst, widely used in Japan for the manufacturing of PET bottles for water.</a:t>
            </a:r>
          </a:p>
          <a:p>
            <a:endParaRPr lang="en-US" sz="1200" b="1" dirty="0" smtClean="0">
              <a:solidFill>
                <a:schemeClr val="tx1"/>
              </a:solidFill>
            </a:endParaRPr>
          </a:p>
          <a:p>
            <a:r>
              <a:rPr lang="en-US" sz="1200" b="1" dirty="0" smtClean="0">
                <a:solidFill>
                  <a:schemeClr val="tx1"/>
                </a:solidFill>
              </a:rPr>
              <a:t>To learn more about germanium tetrachloride (GeCl</a:t>
            </a:r>
            <a:r>
              <a:rPr lang="en-US" sz="1200" b="1" baseline="-25000" dirty="0" smtClean="0">
                <a:solidFill>
                  <a:schemeClr val="tx1"/>
                </a:solidFill>
              </a:rPr>
              <a:t>4</a:t>
            </a:r>
            <a:r>
              <a:rPr lang="en-US" sz="1200" b="1" dirty="0" smtClean="0">
                <a:solidFill>
                  <a:schemeClr val="tx1"/>
                </a:solidFill>
              </a:rPr>
              <a:t>), contact Indium today. Our seasoned team of dedicated engineers is excited to learn about your unique project.</a:t>
            </a:r>
          </a:p>
        </p:txBody>
      </p:sp>
      <p:pic>
        <p:nvPicPr>
          <p:cNvPr id="7" name="Picture 6" descr="Related 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592609"/>
            <a:ext cx="2209800" cy="2579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shpeshti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nxehjes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klorateve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2KClO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→2KCl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Reaksioni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kur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përdorën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katalizator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MnO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,Fe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NaCl</a:t>
            </a:r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OKSIGJENI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533400"/>
            <a:ext cx="5257800" cy="22860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përhapur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koren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tokës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numri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atomeve,pjesmarrja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korën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tokës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49.5%,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numri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bashku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0" y="2895600"/>
            <a:ext cx="5334000" cy="1752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atmosferë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pjesmarrje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vëllimore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21%,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kurse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pjesmarrje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masë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23%,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përmbajnë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kimike.Prej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komponimeve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përhapurë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uji.për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përhapja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gjendet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silikate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karbonate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rëndësishmi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CaCO</a:t>
            </a:r>
            <a:r>
              <a:rPr lang="en-US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 </a:t>
            </a:r>
          </a:p>
        </p:txBody>
      </p:sp>
      <p:pic>
        <p:nvPicPr>
          <p:cNvPr id="7" name="Picture 6" descr="Image result for OXY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0"/>
            <a:ext cx="3505200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Image result for production of oxygen by chlorates lab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2362200"/>
            <a:ext cx="3581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9144000" cy="16764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germaniumit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 IV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dioksidi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germaniumit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GeO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pluhur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theksuara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acidike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sesa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bazike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gjendet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modofikime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alotropike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Gjermaniumi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silikatet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zëvendson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Si ,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prandaj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gjindet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silikatet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pse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minimale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.</a:t>
            </a:r>
            <a:endParaRPr lang="sq-AL" sz="1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800" dirty="0"/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1691" y="228600"/>
            <a:ext cx="251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Rectangle 1"/>
          <p:cNvSpPr/>
          <p:nvPr/>
        </p:nvSpPr>
        <p:spPr>
          <a:xfrm>
            <a:off x="152400" y="1828800"/>
            <a:ext cx="88392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KALLAJI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Sasia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kallajit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korën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Tokës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pothuaj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gjashtë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herë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se </a:t>
            </a: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elementit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rrallë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Xehja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kryesore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kasiteriti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SnO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just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Xehja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pasurohet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flotacion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ndarje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magnetike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kasiteriti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jomagnetik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Xehja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përqenduar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digjet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sulfuri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arseni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SO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As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metalet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pranishme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kalojnë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reduktohet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karbon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SnO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+2C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(l)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+2CO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kallaji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përfituar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zakonishtë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papastërt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sidomos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hekur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ndahet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shkrirje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pikave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vlimit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korelacion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ndryshëm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Fe.</a:t>
            </a:r>
          </a:p>
        </p:txBody>
      </p:sp>
      <p:sp>
        <p:nvSpPr>
          <p:cNvPr id="5" name="Rectangle 4"/>
          <p:cNvSpPr/>
          <p:nvPr/>
        </p:nvSpPr>
        <p:spPr>
          <a:xfrm>
            <a:off x="180108" y="4321790"/>
            <a:ext cx="88114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Kallaji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metal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argjendtë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fortësi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jashtëzakonishtë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farkueshëm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Përveç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modifikimit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metalik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paraqitet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modifikimin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përhimtë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jometalik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sikur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diamantit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dhomës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praktikishtë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ndryshon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oksigjenin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bashkohet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SnO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skuqjes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mbi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1300 C),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ngadal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dhënë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kripëra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kallajit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3429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lnSpcReduction="10000"/>
          </a:bodyPr>
          <a:lstStyle/>
          <a:p>
            <a:pPr algn="ctr"/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(s)+ 2H+ →Sn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2+   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just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përqendruara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tretja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shpejtë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me HNO</a:t>
            </a:r>
            <a:r>
              <a:rPr lang="en-US" sz="12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përqendruar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SnO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+4HNO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→SnO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+4NO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just"/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baza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nxehta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formohen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stanatet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II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+2OH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O →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just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baza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nxehta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SnO</a:t>
            </a:r>
            <a:r>
              <a:rPr lang="en-US" sz="12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shkon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stanat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IV:</a:t>
            </a:r>
          </a:p>
          <a:p>
            <a:pPr algn="ctr"/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+2OH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+4H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O →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+2H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just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Reagon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halogjene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ctr"/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+2Cl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→SnCl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pPr marL="0" indent="0" algn="just">
              <a:buNone/>
            </a:pP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stabilitetit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mbështjellës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i 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sidomos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kështu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llamarina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hekur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mbështjellur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kallaj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zhytje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kallaj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elektrolizë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rëndësishëm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sidomos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lëgurave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bronza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lëgura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kallajit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njohura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herët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Image result for bronze -stanatum- cupr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13218" y="2286000"/>
            <a:ext cx="3810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Rectangle 1"/>
          <p:cNvSpPr/>
          <p:nvPr/>
        </p:nvSpPr>
        <p:spPr>
          <a:xfrm>
            <a:off x="152400" y="3429000"/>
            <a:ext cx="87630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u="sng" dirty="0" err="1"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1200" b="1" u="sng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u="sng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200" b="1" u="sng" dirty="0">
                <a:latin typeface="Times New Roman" pitchFamily="18" charset="0"/>
                <a:cs typeface="Times New Roman" pitchFamily="18" charset="0"/>
              </a:rPr>
              <a:t> +2</a:t>
            </a:r>
          </a:p>
          <a:p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tretur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kallajin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holluara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vërtetë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fitohet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Sn</a:t>
            </a:r>
            <a:r>
              <a:rPr lang="en-US" sz="1200" baseline="30000" dirty="0"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jonë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pangjyrë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mjaftë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hidrolizonë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1200" b="1" dirty="0">
                <a:latin typeface="Times New Roman" pitchFamily="18" charset="0"/>
              </a:rPr>
              <a:t>↔ </a:t>
            </a:r>
            <a:r>
              <a:rPr lang="en-US" sz="1200" b="1" dirty="0" err="1">
                <a:latin typeface="Times New Roman" pitchFamily="18" charset="0"/>
              </a:rPr>
              <a:t>Sn</a:t>
            </a:r>
            <a:r>
              <a:rPr lang="en-US" sz="1200" b="1" dirty="0">
                <a:latin typeface="Times New Roman" pitchFamily="18" charset="0"/>
              </a:rPr>
              <a:t>(OH)</a:t>
            </a:r>
            <a:r>
              <a:rPr lang="en-US" sz="1200" b="1" baseline="30000" dirty="0">
                <a:latin typeface="Times New Roman" pitchFamily="18" charset="0"/>
              </a:rPr>
              <a:t>+</a:t>
            </a:r>
            <a:r>
              <a:rPr lang="en-US" sz="1200" b="1" dirty="0">
                <a:latin typeface="Times New Roman" pitchFamily="18" charset="0"/>
              </a:rPr>
              <a:t> +H</a:t>
            </a:r>
            <a:r>
              <a:rPr lang="en-US" sz="1200" b="1" baseline="30000" dirty="0">
                <a:latin typeface="Times New Roman" pitchFamily="18" charset="0"/>
              </a:rPr>
              <a:t>+</a:t>
            </a:r>
          </a:p>
          <a:p>
            <a:pPr algn="ctr"/>
            <a:endParaRPr lang="en-US" sz="1200" b="1" baseline="30000" dirty="0">
              <a:latin typeface="Times New Roman" pitchFamily="18" charset="0"/>
            </a:endParaRPr>
          </a:p>
          <a:p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dihalogjenure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njihen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katërtat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b="1" u="sng" dirty="0" err="1">
                <a:latin typeface="Times New Roman" pitchFamily="18" charset="0"/>
                <a:cs typeface="Times New Roman" pitchFamily="18" charset="0"/>
              </a:rPr>
              <a:t>fluoruri</a:t>
            </a:r>
            <a:r>
              <a:rPr lang="en-US" sz="1200" b="1" u="sng" dirty="0">
                <a:latin typeface="Times New Roman" pitchFamily="18" charset="0"/>
                <a:cs typeface="Times New Roman" pitchFamily="18" charset="0"/>
              </a:rPr>
              <a:t>  i </a:t>
            </a:r>
            <a:r>
              <a:rPr lang="en-US" sz="1200" b="1" u="sng" dirty="0" err="1">
                <a:latin typeface="Times New Roman" pitchFamily="18" charset="0"/>
                <a:cs typeface="Times New Roman" pitchFamily="18" charset="0"/>
              </a:rPr>
              <a:t>kallajit</a:t>
            </a:r>
            <a:r>
              <a:rPr lang="en-US" sz="1200" b="1" u="sng" dirty="0">
                <a:latin typeface="Times New Roman" pitchFamily="18" charset="0"/>
                <a:cs typeface="Times New Roman" pitchFamily="18" charset="0"/>
              </a:rPr>
              <a:t> II  SnF</a:t>
            </a:r>
            <a:r>
              <a:rPr lang="en-US" sz="1200" b="1" u="sng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tretje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kallajit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fluorhidrikut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200" u="sng" dirty="0" err="1">
                <a:latin typeface="Times New Roman" pitchFamily="18" charset="0"/>
                <a:cs typeface="Times New Roman" pitchFamily="18" charset="0"/>
              </a:rPr>
              <a:t>Kloruri</a:t>
            </a:r>
            <a:r>
              <a:rPr lang="en-US" sz="1200" u="sng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u="sng" dirty="0" err="1">
                <a:latin typeface="Times New Roman" pitchFamily="18" charset="0"/>
                <a:cs typeface="Times New Roman" pitchFamily="18" charset="0"/>
              </a:rPr>
              <a:t>nxehur</a:t>
            </a:r>
            <a:r>
              <a:rPr lang="en-US" sz="12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hollim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precipitat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Hidroksi-klorurit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kallajit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+2Cl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1200" b="1" dirty="0">
                <a:latin typeface="Times New Roman" pitchFamily="18" charset="0"/>
              </a:rPr>
              <a:t>↔</a:t>
            </a:r>
            <a:r>
              <a:rPr lang="en-US" sz="1200" b="1" dirty="0" err="1">
                <a:latin typeface="Times New Roman" pitchFamily="18" charset="0"/>
              </a:rPr>
              <a:t>Sn</a:t>
            </a:r>
            <a:r>
              <a:rPr lang="en-US" sz="1200" b="1" dirty="0">
                <a:latin typeface="Times New Roman" pitchFamily="18" charset="0"/>
              </a:rPr>
              <a:t>(OH)</a:t>
            </a:r>
            <a:r>
              <a:rPr lang="en-US" sz="1200" b="1" dirty="0" err="1">
                <a:latin typeface="Times New Roman" pitchFamily="18" charset="0"/>
              </a:rPr>
              <a:t>Cl</a:t>
            </a:r>
            <a:r>
              <a:rPr lang="en-US" sz="1200" b="1" baseline="-25000" dirty="0">
                <a:latin typeface="Times New Roman" pitchFamily="18" charset="0"/>
              </a:rPr>
              <a:t>(s) </a:t>
            </a:r>
            <a:r>
              <a:rPr lang="en-US" sz="1200" b="1" dirty="0">
                <a:latin typeface="Times New Roman" pitchFamily="18" charset="0"/>
              </a:rPr>
              <a:t>+ H</a:t>
            </a:r>
            <a:r>
              <a:rPr lang="en-US" sz="1200" b="1" baseline="30000" dirty="0">
                <a:latin typeface="Times New Roman" pitchFamily="18" charset="0"/>
              </a:rPr>
              <a:t>+</a:t>
            </a:r>
            <a:r>
              <a:rPr lang="en-US" sz="1200" b="1" dirty="0">
                <a:latin typeface="Times New Roman" pitchFamily="18" charset="0"/>
              </a:rPr>
              <a:t> +</a:t>
            </a:r>
            <a:r>
              <a:rPr lang="en-US" sz="1200" b="1" dirty="0" err="1">
                <a:latin typeface="Times New Roman" pitchFamily="18" charset="0"/>
              </a:rPr>
              <a:t>Cl</a:t>
            </a:r>
            <a:r>
              <a:rPr lang="en-US" sz="1200" b="1" baseline="30000" dirty="0">
                <a:latin typeface="Times New Roman" pitchFamily="18" charset="0"/>
              </a:rPr>
              <a:t>-</a:t>
            </a:r>
          </a:p>
          <a:p>
            <a:pPr algn="ctr"/>
            <a:endParaRPr lang="en-US" sz="1200" b="1" baseline="30000" dirty="0">
              <a:latin typeface="Times New Roman" pitchFamily="18" charset="0"/>
            </a:endParaRPr>
          </a:p>
          <a:p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Duke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shtuar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acid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precipatat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tetrakloruri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kallajit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II 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SnCl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+3Cl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→SnCl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Bromuri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joduri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ngjashëm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klorurin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joduri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tretshëm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kripërave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kallajit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II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shtojmë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baza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ndahet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precipitat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koloidal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cilin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gjendet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hidroksidi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kallajit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sq-AL" sz="1200" baseline="-25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3657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+2OH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2(s)</a:t>
            </a:r>
          </a:p>
          <a:p>
            <a:pPr algn="just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tretjen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1200" baseline="-25000" dirty="0" smtClean="0"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baza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formohen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jonet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gjegjëse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stanat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II ,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përbërjes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pacaktuar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shkruhen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mënyra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;</a:t>
            </a:r>
          </a:p>
          <a:p>
            <a:pPr algn="just"/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+OH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HSnO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just"/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+2OH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HSnO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just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Joni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stanat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II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mjedis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bazik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reduktues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+3OH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+2e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  ; E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= + 0.93 V</a:t>
            </a:r>
          </a:p>
          <a:p>
            <a:pPr algn="just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kështu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jonit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stanat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II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qëndrimit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sidomos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relativishtë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diproporcionohen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2Sn(OH)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2-</a:t>
            </a:r>
          </a:p>
        </p:txBody>
      </p:sp>
      <p:sp>
        <p:nvSpPr>
          <p:cNvPr id="2" name="Rectangle 1"/>
          <p:cNvSpPr/>
          <p:nvPr/>
        </p:nvSpPr>
        <p:spPr>
          <a:xfrm>
            <a:off x="24244" y="3657600"/>
            <a:ext cx="904355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u="sng" dirty="0" err="1"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1200" b="1" u="sng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u="sng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200" b="1" u="sng" dirty="0">
                <a:latin typeface="Times New Roman" pitchFamily="18" charset="0"/>
                <a:cs typeface="Times New Roman" pitchFamily="18" charset="0"/>
              </a:rPr>
              <a:t> +4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tetrahalogjenuret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komplekse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tipit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[SnX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] 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rëndësishme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kloruret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Perdoret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ne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ngjyretari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kallajit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IV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natyre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paraqitet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xehe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emrin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kasiterit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përndryshe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fitohet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djegien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kallajit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rrymë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ajrit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pluhur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patretshëm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baza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prodhimin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emajlit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duke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shkrire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NaOH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formohen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stanatet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IV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+2OH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2-</a:t>
            </a:r>
          </a:p>
        </p:txBody>
      </p:sp>
      <p:pic>
        <p:nvPicPr>
          <p:cNvPr id="4" name="Picture 3" descr="Image result for hexachlorostannate IV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4267200"/>
            <a:ext cx="3352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4" descr="Image result for hexachlorostanate IV (nh4)2SnCl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4065895"/>
            <a:ext cx="2895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10668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PLUMBI</a:t>
            </a:r>
          </a:p>
          <a:p>
            <a:pPr algn="just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</a:t>
            </a:r>
          </a:p>
          <a:p>
            <a:pPr marL="0" indent="0" algn="just">
              <a:buNone/>
            </a:pP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Galeniti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PbS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,  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Cezuriti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PbCO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3             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Anglezite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PbSO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4                                                                  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Krokoiti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PbCrO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algn="just"/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Galenit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Slloveni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Mezhice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Kosovë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Trepçë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sq-AL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00" y="1066800"/>
            <a:ext cx="883920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përfitimi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Plumbit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ekzistojnë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shumta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njëra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ndër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fërgimi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galenitit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sulfura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kalon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fituar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redukton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koks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dei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2PbS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+3O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→2PbO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+2SO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2PbO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+C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→2Pb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(l)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+CO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reaksioni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aq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thjeshtë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pjes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sulfures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fërgimit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kaloj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sulfate;</a:t>
            </a:r>
          </a:p>
          <a:p>
            <a:pPr algn="ctr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PbS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+2O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→PbSO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sulfati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fituar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reduktimit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përsëri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kaloj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sulfurë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pengohet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galeniti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digjet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gur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gëlqeror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SiO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plotësishtë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njohura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supozohet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SiO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PbSO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jep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silikatin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plumbit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II; </a:t>
            </a:r>
          </a:p>
          <a:p>
            <a:pPr algn="just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PbSO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+SiO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→PbSiO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+1/2O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just">
              <a:buNone/>
            </a:pP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Guri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gëlqeror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oksidim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kalon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reduktimit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jep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silikatin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CaSiO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2PbSiO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+C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+2CaO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(s)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→2Pb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(l)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+2CaSiO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+CO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ctr"/>
            <a:endParaRPr lang="en-US" sz="1200" b="1" baseline="-25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metodës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dytë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PbS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pjesërishtë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fërgohet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fitohet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produkti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përmban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përzierjen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PbO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PbS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PbSO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përzierje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shkrihet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pranin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ajrit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PbS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redukton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PbO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PbSO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metal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" y="4421565"/>
            <a:ext cx="89916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u="sng" dirty="0" err="1"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1200" b="1" u="sng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u="sng" dirty="0" err="1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1200" b="1" u="sng" dirty="0">
                <a:latin typeface="Times New Roman" pitchFamily="18" charset="0"/>
                <a:cs typeface="Times New Roman" pitchFamily="18" charset="0"/>
              </a:rPr>
              <a:t> +2 </a:t>
            </a: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takojnë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përgjithësishtë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gjithë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plumbit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paraqesim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jonin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pangjyrë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2+</a:t>
            </a: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plumbit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tipit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(Hal)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fitohen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tretje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direkte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shtuar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jonin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halogjenur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përkatës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përmban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2+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+2X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→PbX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2(s)  </a:t>
            </a:r>
          </a:p>
          <a:p>
            <a:pPr algn="ctr"/>
            <a:endParaRPr lang="en-US" sz="1200" b="1" baseline="-25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duke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tretur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plumbit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PbO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paraqitet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modifikime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enantiomerike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alfa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tetragonike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kuqe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beta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rombike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verdhë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PbO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200" b="1" baseline="-25000" dirty="0" err="1">
                <a:latin typeface="Times New Roman" pitchFamily="18" charset="0"/>
                <a:cs typeface="Times New Roman" pitchFamily="18" charset="0"/>
              </a:rPr>
              <a:t>kuq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</a:rPr>
              <a:t>↔</a:t>
            </a:r>
            <a:r>
              <a:rPr lang="en-US" sz="1200" b="1" dirty="0" err="1">
                <a:latin typeface="Times New Roman" pitchFamily="18" charset="0"/>
              </a:rPr>
              <a:t>PbO</a:t>
            </a:r>
            <a:r>
              <a:rPr lang="en-US" sz="1200" b="1" dirty="0">
                <a:latin typeface="Times New Roman" pitchFamily="18" charset="0"/>
              </a:rPr>
              <a:t> </a:t>
            </a:r>
            <a:r>
              <a:rPr lang="en-US" sz="1200" b="1" baseline="-25000" dirty="0">
                <a:latin typeface="Times New Roman" pitchFamily="18" charset="0"/>
              </a:rPr>
              <a:t>i </a:t>
            </a:r>
            <a:r>
              <a:rPr lang="en-US" sz="1200" b="1" baseline="-25000" dirty="0" err="1">
                <a:latin typeface="Times New Roman" pitchFamily="18" charset="0"/>
              </a:rPr>
              <a:t>verdhë</a:t>
            </a:r>
            <a:endParaRPr lang="en-US" sz="1200" b="1" baseline="-25000" dirty="0">
              <a:latin typeface="Times New Roman" pitchFamily="18" charset="0"/>
            </a:endParaRP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rëndomta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ekziston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modifikimi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verdhë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PbO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oksidimin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shkrirë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(l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+1/2O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200" b="1" baseline="-25000" dirty="0">
                <a:latin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PbO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(s)</a:t>
            </a:r>
          </a:p>
          <a:p>
            <a:pPr algn="just"/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duke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nxehur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kujdes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karbonatet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;                              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PbCO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3(s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PbO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(s)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+CO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2(g)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2667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tretshme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nitriti,nitrati,klorati,perklorati,bromati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acetati,të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tretjen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PbO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12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tretshmësirë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shërbejnë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përë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kripërave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Acetati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(C</a:t>
            </a:r>
            <a:r>
              <a:rPr lang="en-US" sz="12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2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2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përbëhet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kristale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shije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ëmbël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prandaj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quhet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u="sng" dirty="0" err="1" smtClean="0">
                <a:latin typeface="Times New Roman" pitchFamily="18" charset="0"/>
                <a:cs typeface="Times New Roman" pitchFamily="18" charset="0"/>
              </a:rPr>
              <a:t>sheqeri</a:t>
            </a:r>
            <a:r>
              <a:rPr lang="en-US" sz="12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u="sng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u="sng" dirty="0" err="1" smtClean="0">
                <a:latin typeface="Times New Roman" pitchFamily="18" charset="0"/>
                <a:cs typeface="Times New Roman" pitchFamily="18" charset="0"/>
              </a:rPr>
              <a:t>plumbit</a:t>
            </a:r>
            <a:r>
              <a:rPr lang="en-US" sz="12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Sulfati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precipitat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) </a:t>
            </a:r>
          </a:p>
          <a:p>
            <a:pPr algn="just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jonit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Pb</a:t>
            </a:r>
            <a:r>
              <a:rPr lang="en-US" sz="1200" baseline="30000" dirty="0" smtClean="0">
                <a:latin typeface="Times New Roman" pitchFamily="18" charset="0"/>
                <a:cs typeface="Times New Roman" pitchFamily="18" charset="0"/>
              </a:rPr>
              <a:t>2+ </a:t>
            </a:r>
          </a:p>
          <a:p>
            <a:pPr algn="just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shtojmë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jonin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sulfat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;</a:t>
            </a:r>
          </a:p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+SO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→PbSO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natyrë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paraqitet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mineral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anglezit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Sulfura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precipitat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zi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shtuar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sulfurë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tretshme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plumbit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+S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PbS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(s)</a:t>
            </a:r>
          </a:p>
        </p:txBody>
      </p:sp>
      <p:pic>
        <p:nvPicPr>
          <p:cNvPr id="4" name="Picture 3" descr="Image result for LEAD ACETATE Pb(C2H3O2)2,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95244" y="1143000"/>
            <a:ext cx="354875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Rectangle 1"/>
          <p:cNvSpPr/>
          <p:nvPr/>
        </p:nvSpPr>
        <p:spPr>
          <a:xfrm>
            <a:off x="228600" y="2703016"/>
            <a:ext cx="8839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u="sng" dirty="0" err="1"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1200" b="1" u="sng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u="sng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200" b="1" u="sng" dirty="0">
                <a:latin typeface="Times New Roman" pitchFamily="18" charset="0"/>
                <a:cs typeface="Times New Roman" pitchFamily="18" charset="0"/>
              </a:rPr>
              <a:t> +4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tetrahalogjenureve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njohuri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tetrakloruri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lëng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verdhë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lëvizshëm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rëndë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tymon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pjesërishtë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hidrolizës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pjesërishtë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zbërthimit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PbCl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klor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IV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dioksidi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plumbit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PbO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ë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përfaqësues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kryesor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</a:t>
            </a:r>
            <a:endParaRPr lang="sq-AL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oksidimin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kripërave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plumbit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II:</a:t>
            </a:r>
          </a:p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1200" b="1" dirty="0">
                <a:latin typeface="Times New Roman" pitchFamily="18" charset="0"/>
              </a:rPr>
              <a:t>↔ PbO</a:t>
            </a:r>
            <a:r>
              <a:rPr lang="en-US" sz="1200" b="1" baseline="-25000" dirty="0">
                <a:latin typeface="Times New Roman" pitchFamily="18" charset="0"/>
              </a:rPr>
              <a:t>2(s)</a:t>
            </a:r>
            <a:r>
              <a:rPr lang="en-US" sz="1200" b="1" dirty="0">
                <a:latin typeface="Times New Roman" pitchFamily="18" charset="0"/>
              </a:rPr>
              <a:t>+4H</a:t>
            </a:r>
            <a:r>
              <a:rPr lang="en-US" sz="1200" b="1" baseline="30000" dirty="0">
                <a:latin typeface="Times New Roman" pitchFamily="18" charset="0"/>
              </a:rPr>
              <a:t>+</a:t>
            </a:r>
            <a:r>
              <a:rPr lang="en-US" sz="1200" b="1" dirty="0">
                <a:latin typeface="Times New Roman" pitchFamily="18" charset="0"/>
              </a:rPr>
              <a:t> +2e</a:t>
            </a:r>
            <a:r>
              <a:rPr lang="en-US" sz="1200" b="1" baseline="30000" dirty="0">
                <a:latin typeface="Times New Roman" pitchFamily="18" charset="0"/>
              </a:rPr>
              <a:t>-</a:t>
            </a:r>
          </a:p>
          <a:p>
            <a:pPr algn="just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Si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shërben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anodik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hipokloritit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mjedis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bazik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ClO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→PbO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+OH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  </a:t>
            </a: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sub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kaftë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mbyllët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zezë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paraqitet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modifikim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praktikishtë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patretshëm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HNO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përqendruar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pjesërishtë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tretshëm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9144000" cy="22098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2500" lnSpcReduction="10000"/>
          </a:bodyPr>
          <a:lstStyle/>
          <a:p>
            <a:pPr algn="just"/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Oksidid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plumbit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IV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mjedis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PbO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+4H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+2e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 smtClean="0">
                <a:latin typeface="Times New Roman" pitchFamily="18" charset="0"/>
              </a:rPr>
              <a:t> ↔Pb</a:t>
            </a:r>
            <a:r>
              <a:rPr lang="en-US" sz="1200" b="1" baseline="30000" dirty="0" smtClean="0">
                <a:latin typeface="Times New Roman" pitchFamily="18" charset="0"/>
              </a:rPr>
              <a:t>2+ </a:t>
            </a:r>
            <a:r>
              <a:rPr lang="en-US" sz="1200" b="1" dirty="0" smtClean="0">
                <a:latin typeface="Times New Roman" pitchFamily="18" charset="0"/>
              </a:rPr>
              <a:t>+2H</a:t>
            </a:r>
            <a:r>
              <a:rPr lang="en-US" sz="1200" b="1" baseline="-25000" dirty="0" smtClean="0">
                <a:latin typeface="Times New Roman" pitchFamily="18" charset="0"/>
              </a:rPr>
              <a:t>2</a:t>
            </a:r>
            <a:r>
              <a:rPr lang="en-US" sz="1200" b="1" dirty="0" smtClean="0">
                <a:latin typeface="Times New Roman" pitchFamily="18" charset="0"/>
              </a:rPr>
              <a:t>O    ;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= + 4.69 V </a:t>
            </a:r>
          </a:p>
          <a:p>
            <a:pPr algn="just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Aftësia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oksiduese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përqendrimit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anionit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jonin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Pb</a:t>
            </a:r>
            <a:r>
              <a:rPr lang="en-US" sz="1200" baseline="30000" dirty="0" smtClean="0"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jep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precipitat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patretshëm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PbO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prodhimin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akumulatorëve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plumbit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Elektrodat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akumulatorët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përbëhen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pllakat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plumbit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poli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negativ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rrjetat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mbushura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plumbi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poli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pozitiv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elektrolit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sulfurik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33% </a:t>
            </a:r>
            <a:endParaRPr lang="sq-AL" sz="1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28600" y="2189019"/>
            <a:ext cx="8763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Reaksionet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tërësishme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elektroda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mbushjes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zbrazjes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akumulatorëve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Poli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negativ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>
              <a:buNone/>
            </a:pP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zbrazje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+HSO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     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</a:rPr>
              <a:t>↔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1200" b="1" u="sng" dirty="0">
                <a:latin typeface="Times New Roman" pitchFamily="18" charset="0"/>
                <a:cs typeface="Times New Roman" pitchFamily="18" charset="0"/>
              </a:rPr>
              <a:t>PbSO</a:t>
            </a:r>
            <a:r>
              <a:rPr lang="en-US" sz="1200" b="1" u="sng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+2e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ctr">
              <a:buNone/>
            </a:pP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mbushje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Poli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pozitiv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zbrazje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PbO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+3H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+HSO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+2e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200" b="1" dirty="0">
                <a:latin typeface="Times New Roman" pitchFamily="18" charset="0"/>
              </a:rPr>
              <a:t>↔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1200" b="1" u="sng" dirty="0">
                <a:latin typeface="Times New Roman" pitchFamily="18" charset="0"/>
                <a:cs typeface="Times New Roman" pitchFamily="18" charset="0"/>
              </a:rPr>
              <a:t>PbSO</a:t>
            </a:r>
            <a:r>
              <a:rPr lang="en-US" sz="1200" b="1" u="sng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+2H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mbushje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Sipas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shihet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zbrazje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akumulatorit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elektrodat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sipërfaqe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fitojn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përbërje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njëjtë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200" b="1" u="sng" dirty="0">
                <a:latin typeface="Times New Roman" pitchFamily="18" charset="0"/>
                <a:cs typeface="Times New Roman" pitchFamily="18" charset="0"/>
              </a:rPr>
              <a:t>PbSO</a:t>
            </a:r>
            <a:r>
              <a:rPr lang="en-US" sz="1200" b="1" u="sng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u="sng" dirty="0">
                <a:latin typeface="Times New Roman" pitchFamily="18" charset="0"/>
                <a:cs typeface="Times New Roman" pitchFamily="18" charset="0"/>
              </a:rPr>
              <a:t> )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zvoglohet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ndryshimi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potencialit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ndërmjet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elektrodave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përqendrimi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sulfurik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zvoglohet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lirohet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 l="50250"/>
          <a:stretch>
            <a:fillRect/>
          </a:stretch>
        </p:blipFill>
        <p:spPr bwMode="auto">
          <a:xfrm>
            <a:off x="0" y="4497342"/>
            <a:ext cx="5943600" cy="2436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943600" y="4648200"/>
            <a:ext cx="32004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Ekziston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plumbit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njohur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tregti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emrin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minimum.</a:t>
            </a:r>
          </a:p>
          <a:p>
            <a:pPr algn="just"/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mbules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kuqe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mbrojtëse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pengimin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korrozionit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plumbi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helmuese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format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inhibitor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reaksioneve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biokimike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katalizojnë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enzimet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.</a:t>
            </a:r>
            <a:endParaRPr lang="sq-AL" sz="11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599"/>
          </a:xfrm>
        </p:spPr>
        <p:txBody>
          <a:bodyPr>
            <a:normAutofit/>
          </a:bodyPr>
          <a:lstStyle/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vend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klorateve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merkurit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peroksidi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bariumit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2HgO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→2Hg +O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750C</a:t>
            </a:r>
          </a:p>
          <a:p>
            <a:pPr algn="ctr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2BaO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←→2BaO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500 C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Reaksioni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dytë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kthyeshëm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ndikon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temp 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Përfitimi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ndustrial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oksigjenit,dy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përfitimit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njëra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merr</a:t>
            </a:r>
            <a:r>
              <a:rPr lang="en-US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ujin</a:t>
            </a:r>
            <a:r>
              <a:rPr lang="en-US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kurse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tjetra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ajrin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oksigjeni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elektrolizë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sikurse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reaksionet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hidrogjenit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dytë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bërë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destilimin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fraksional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vazhdueshëm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ajrit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dhomës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gaz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dyatomike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dyfishe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.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52400" y="4724400"/>
            <a:ext cx="8839200" cy="1219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pari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ajri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lëngët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bërë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komprimimin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ftojen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ajrit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ekspandimin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mënyrë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vazhdueshme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lëngët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destilim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temperaturave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vlimit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ndahet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oksigjeni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azoti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3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599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Oksigjeni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praqitet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molekul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përbër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oksigjenit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Ozoni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përfitimi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↔2O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ΔrH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=285 kJmol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</a:p>
          <a:p>
            <a:pPr algn="just"/>
            <a:endParaRPr lang="en-US" sz="2400" b="1" baseline="30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Konstantja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baraspeshës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dhomës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-54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dm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mol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sasia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ozonit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mesin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molekulave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oksigjenit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papërfillshme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Formimi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ozonit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atomet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molekulat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oksigjenit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reaksion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ekzotermik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+ 2O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←→2O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ΔrH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=-209 kJmol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     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ndarja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molekules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oksigjenit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atome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proces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endotermik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←→2O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ΔrH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=494 kJmol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Ozoni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gaz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kaltër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karakteristike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tretshmëria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herë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se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oksigjenit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arsye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ozonit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dipolare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oksigjenit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oksigjeni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ozoni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mjete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oksiduese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siç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shihet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potencialet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ekuacioneve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parciale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redokse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just"/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potencialeve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redokse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rrjedh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ozoni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pas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florit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!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/>
          </a:p>
        </p:txBody>
      </p:sp>
      <p:sp>
        <p:nvSpPr>
          <p:cNvPr id="4" name="Rounded Rectangle 3"/>
          <p:cNvSpPr/>
          <p:nvPr/>
        </p:nvSpPr>
        <p:spPr>
          <a:xfrm>
            <a:off x="762000" y="4953000"/>
            <a:ext cx="6934200" cy="1066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+4H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+4e←→2 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              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b="1" i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+1.23 V</a:t>
            </a:r>
            <a:endParaRPr lang="en-US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+2e←→ 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O+ 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         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b="1" i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+2.08 V</a:t>
            </a:r>
          </a:p>
        </p:txBody>
      </p:sp>
      <p:pic>
        <p:nvPicPr>
          <p:cNvPr id="5" name="Picture 4" descr="Image result for OZON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0400" y="457200"/>
            <a:ext cx="2133600" cy="1611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-2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shpeshtë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oksigjenit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komponimete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tij,ku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bëjnë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pjesë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CaO,SO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etj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aseline="-25000" dirty="0" err="1" smtClean="0">
                <a:latin typeface="Times New Roman" pitchFamily="18" charset="0"/>
                <a:cs typeface="Times New Roman" pitchFamily="18" charset="0"/>
              </a:rPr>
              <a:t>etj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shumicën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komponimeve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oksigjenit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shqyrtohet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kur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flitet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ato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përveç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He,Ne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Kr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klasifikohen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mënyra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just">
              <a:buNone/>
            </a:pP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baz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karakteristikave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acido-bazike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karakteristikave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strukturore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1)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Sipas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klasifikimit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ndajmë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grupe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acidike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bazike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amfotere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neutrale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0" y="152400"/>
            <a:ext cx="9144000" cy="838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Ozoni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dezinfektimi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ujërave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pijshëm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zbardhejn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ngjyrërave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organike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reagon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organike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pangopura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dhënë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ozonide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1143000"/>
            <a:ext cx="9144000" cy="914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arsyeve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ekonomike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përshtatshmërisë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oksigjeni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mjeti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shumti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industri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599"/>
          </a:xfrm>
        </p:spPr>
        <p:txBody>
          <a:bodyPr>
            <a:normAutofit lnSpcReduction="10000"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tillë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psh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jep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reaksion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O←→H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Përkatësishtë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drejtpërdrejtë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neutralizon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bazat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+OH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 HSO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takon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as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as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baza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shkrirje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neutralizoj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bazat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2(l)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+2NaOH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(l)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→Na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3(l)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tillë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psh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Na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duke u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tretur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jep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reaksion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bazik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H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O→2Na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 OH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81000" y="762000"/>
            <a:ext cx="4572000" cy="1066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None/>
            </a:pP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A) 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tretsira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japin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reaksion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acidik</a:t>
            </a:r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B)  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treten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baza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C)  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Drejtëpërdrejtë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neutralizojnë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bazat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52400"/>
            <a:ext cx="9144000" cy="457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acidike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përkufizohen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plotësojnë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kushteve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4648200"/>
            <a:ext cx="9144000" cy="5334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bazike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definojmë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ato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plotësojnë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cilindo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kushteve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7200" y="5181600"/>
            <a:ext cx="6172200" cy="838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A)</a:t>
            </a:r>
            <a:r>
              <a:rPr lang="en-US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japin</a:t>
            </a:r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reaksion</a:t>
            </a:r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bazik</a:t>
            </a:r>
            <a:endParaRPr lang="en-US" b="1" dirty="0" smtClean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B)</a:t>
            </a:r>
            <a:r>
              <a:rPr lang="en-US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treten</a:t>
            </a:r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endParaRPr lang="en-US" b="1" dirty="0" smtClean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C)</a:t>
            </a:r>
            <a:r>
              <a:rPr lang="en-US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drejtëpërdrejtë</a:t>
            </a:r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neutralizojnë</a:t>
            </a:r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acidet</a:t>
            </a:r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9144000" cy="6857999"/>
          </a:xfrm>
        </p:spPr>
        <p:txBody>
          <a:bodyPr/>
          <a:lstStyle/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qitet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vije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asnjënsimi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: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+ 2H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→2Na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just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Sb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+12H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→4 Sb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+6 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Sb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 OH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→4SbO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 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saktësishtë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Sb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 OH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+6 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O→4Sb(OH)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bazike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përkatësishtë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amfoterne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lidhen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rregulla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përgjithshme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914400"/>
            <a:ext cx="9144000" cy="1219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amfoterne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ato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varësi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kushtet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treten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baza,përkatësishtë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neutralizojnë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aciet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bazat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psh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neutralizon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acidet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bazat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429000"/>
            <a:ext cx="9144000" cy="457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neutrale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definohen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0" y="3962400"/>
            <a:ext cx="5638800" cy="15240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A)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reagojnë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B)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treten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as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as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baza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C)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neutralizojnë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as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acidet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as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bazat,psh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CO, N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dheNO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1828800"/>
          <a:ext cx="9144002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6286"/>
                <a:gridCol w="1306286"/>
                <a:gridCol w="1306286"/>
                <a:gridCol w="1306286"/>
                <a:gridCol w="1306286"/>
                <a:gridCol w="1306286"/>
                <a:gridCol w="1306286"/>
              </a:tblGrid>
              <a:tr h="605396"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800" b="1" kern="1200" baseline="-250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MgO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Al</a:t>
                      </a:r>
                      <a:r>
                        <a:rPr lang="en-US" sz="1800" b="1" kern="1200" baseline="-250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800" b="1" kern="1200" baseline="-250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SiO</a:t>
                      </a:r>
                      <a:r>
                        <a:rPr lang="en-US" sz="1800" b="1" kern="1200" baseline="-250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lang="en-US" sz="1800" b="1" kern="1200" baseline="-250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800" b="1" kern="1200" baseline="-250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SO</a:t>
                      </a:r>
                      <a:r>
                        <a:rPr lang="en-US" sz="1800" b="1" kern="1200" baseline="-250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Cl</a:t>
                      </a:r>
                      <a:r>
                        <a:rPr lang="en-US" sz="1800" b="1" kern="1200" baseline="-250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800" b="1" kern="1200" baseline="-250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613804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Bazik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bazik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amfotern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acidik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acidik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acidik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acidik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400" y="4462942"/>
          <a:ext cx="8839200" cy="10996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3200"/>
                <a:gridCol w="1473200"/>
                <a:gridCol w="1473200"/>
                <a:gridCol w="1473200"/>
                <a:gridCol w="1473200"/>
                <a:gridCol w="1473200"/>
              </a:tblGrid>
              <a:tr h="499709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BeO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MgO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CaO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SrO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BaO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RaO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599949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amfotern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bazik</a:t>
                      </a:r>
                      <a:endParaRPr lang="en-US" dirty="0" smtClean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bazik</a:t>
                      </a:r>
                      <a:endParaRPr lang="en-US" dirty="0" smtClean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bazik</a:t>
                      </a:r>
                      <a:endParaRPr lang="en-US" dirty="0" smtClean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bazik</a:t>
                      </a:r>
                      <a:endParaRPr lang="en-US" dirty="0" smtClean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bazik</a:t>
                      </a:r>
                      <a:endParaRPr lang="en-US" dirty="0" smtClean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0" y="0"/>
            <a:ext cx="9144000" cy="1676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A)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kryesore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karakteri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sistemin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periodik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majta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djadhtë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anën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majtë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sist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periodik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gjenden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bazike</a:t>
            </a:r>
            <a:r>
              <a:rPr lang="en-US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ana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djathtë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gjithnjë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karakteri</a:t>
            </a:r>
            <a:r>
              <a:rPr lang="en-US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kurse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mesin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gjinden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amfoterne</a:t>
            </a:r>
            <a:r>
              <a:rPr lang="en-US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Psh.oksidet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maksimale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periodes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trete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0" y="3124200"/>
            <a:ext cx="9144000" cy="1295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B)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cilin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grup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elemenetve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shkojmë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fundi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sist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periodik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karakteri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bazik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njëjtë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psh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alkalino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tokësore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</p:spPr>
        <p:txBody>
          <a:bodyPr>
            <a:normAutofit fontScale="70000" lnSpcReduction="20000"/>
          </a:bodyPr>
          <a:lstStyle/>
          <a:p>
            <a:pPr algn="just" fontAlgn="t">
              <a:buNone/>
            </a:pPr>
            <a:endParaRPr lang="en-US" dirty="0" smtClean="0"/>
          </a:p>
          <a:p>
            <a:pPr algn="just" fontAlgn="t">
              <a:buNone/>
            </a:pPr>
            <a:endParaRPr lang="en-US" sz="2000" b="1" dirty="0" smtClean="0"/>
          </a:p>
          <a:p>
            <a:pPr algn="just" fontAlgn="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None/>
            </a:pPr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None/>
            </a:pPr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None/>
            </a:pPr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None/>
            </a:pPr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None/>
            </a:pPr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None/>
            </a:pPr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None/>
            </a:pPr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None/>
            </a:pPr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None/>
            </a:pPr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None/>
            </a:pPr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None/>
            </a:pPr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None/>
            </a:pPr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None/>
            </a:pP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metali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shprehur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!</a:t>
            </a:r>
          </a:p>
          <a:p>
            <a:pPr fontAlgn="t">
              <a:buNone/>
            </a:pPr>
            <a:r>
              <a:rPr lang="en-US" sz="2000" b="1" dirty="0" smtClean="0"/>
              <a:t> </a:t>
            </a:r>
            <a:endParaRPr lang="en-US" sz="2000" dirty="0" smtClean="0"/>
          </a:p>
          <a:p>
            <a:pPr fontAlgn="t">
              <a:buNone/>
            </a:pPr>
            <a:endParaRPr lang="en-US" sz="20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0" y="1676400"/>
          <a:ext cx="91440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  <a:r>
                        <a:rPr lang="en-US" sz="1800" b="1" kern="1200" baseline="-250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800" b="1" kern="1200" baseline="-250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Nb</a:t>
                      </a:r>
                      <a:r>
                        <a:rPr lang="en-US" sz="1800" b="1" kern="1200" baseline="-250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800" b="1" kern="1200" baseline="-250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Ta</a:t>
                      </a:r>
                      <a:r>
                        <a:rPr lang="en-US" sz="1800" b="1" kern="1200" baseline="-250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800" b="1" kern="1200" baseline="-250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amfotern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acidik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acidik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0" y="5334000"/>
          <a:ext cx="9144000" cy="83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4191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MnO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Mn</a:t>
                      </a:r>
                      <a:r>
                        <a:rPr lang="en-US" sz="1800" b="1" kern="1200" baseline="-250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800" b="1" kern="1200" baseline="-250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3 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MnO</a:t>
                      </a:r>
                      <a:r>
                        <a:rPr lang="en-US" sz="1800" b="1" kern="1200" baseline="-250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Mn</a:t>
                      </a:r>
                      <a:r>
                        <a:rPr lang="en-US" sz="1800" b="1" kern="1200" baseline="-250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800" b="1" kern="1200" baseline="-250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bazik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bazik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amfotern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acidik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0" y="2667000"/>
            <a:ext cx="9144000" cy="2590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t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Ç)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element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karakteri</a:t>
            </a:r>
            <a:r>
              <a:rPr lang="en-US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oksideve</a:t>
            </a:r>
            <a:r>
              <a:rPr lang="en-US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shkallës</a:t>
            </a:r>
            <a:r>
              <a:rPr lang="en-US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psh</a:t>
            </a:r>
            <a:r>
              <a:rPr lang="en-US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+6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ka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theksuar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sesa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sulfurit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tillë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vlen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u="sng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2,</a:t>
            </a:r>
            <a:r>
              <a:rPr lang="en-US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klorit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rritje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karakterit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fontAlgn="t">
              <a:buNone/>
            </a:pPr>
            <a:r>
              <a:rPr lang="en-US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Cl</a:t>
            </a:r>
            <a:r>
              <a:rPr lang="en-US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O&lt; ClO</a:t>
            </a:r>
            <a:r>
              <a:rPr lang="en-US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 &lt; </a:t>
            </a:r>
            <a:r>
              <a:rPr lang="en-US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Cl</a:t>
            </a:r>
            <a:r>
              <a:rPr lang="en-US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O</a:t>
            </a:r>
            <a:r>
              <a:rPr lang="en-US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7 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elementi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metal, </a:t>
            </a:r>
            <a:r>
              <a:rPr lang="en-US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ulët</a:t>
            </a:r>
            <a:r>
              <a:rPr lang="en-US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bazik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karaketri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acidik.në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mesin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ekstremeve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zakonisht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gjennden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amfotern,psh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0" y="0"/>
            <a:ext cx="9144000" cy="1600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C)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grupet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),me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numrin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rendor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karakteri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maksimale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përjashtim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bëjnë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skandiumit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hafniumit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grupin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titanit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kadmiumit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zinkut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shembull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+5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(VA)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2)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Klasifikimi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oksideve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karakteristikave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strukturore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ndahen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grupe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rrjet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tredimensional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grupe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binale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000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komplekse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000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M, X e Y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partnerët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oksigjenit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komponim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x,y,a,b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numrat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grupin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oksideve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zakonshme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ndajmë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pesë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nëngrupe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tipit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baseline="-250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struktur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reniumit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strukture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fluoritit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strukture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korundit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lantanideve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antifluoritit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kupritit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000" dirty="0" smtClean="0"/>
          </a:p>
        </p:txBody>
      </p:sp>
      <p:sp>
        <p:nvSpPr>
          <p:cNvPr id="4" name="Rounded Rectangle 3"/>
          <p:cNvSpPr/>
          <p:nvPr/>
        </p:nvSpPr>
        <p:spPr>
          <a:xfrm>
            <a:off x="550718" y="838200"/>
            <a:ext cx="6096000" cy="1219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A)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rrjet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tredimensional</a:t>
            </a:r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B)me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rrjet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shtresor</a:t>
            </a:r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C)me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rrjet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zingjiror</a:t>
            </a:r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Ç)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molekulare</a:t>
            </a:r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685800"/>
            <a:ext cx="2114550" cy="2141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flipV="1">
            <a:off x="1828800" y="2209800"/>
            <a:ext cx="4800600" cy="2209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810000" y="5105400"/>
            <a:ext cx="16764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Related 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3495" y="4267200"/>
            <a:ext cx="3560505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komplekse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formulës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ndajmë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grupe,ku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rëndësishme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komplekse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tipit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XYO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përkatësishtë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1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1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kloruruit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atomet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1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1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njëri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pas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tjetrit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plotësojnë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zbraztirat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oktaedrit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paqetimin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dendur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rrjetit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oksidit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1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jonet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alkaline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US" sz="1400" b="1" baseline="30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1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zakonishtë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1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3+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Cr</a:t>
            </a:r>
            <a:r>
              <a:rPr lang="en-US" sz="1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4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sz="1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3+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shembuj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CuCrO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NaInO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strukture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shtresore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zingjirore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numër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oksidesh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MoO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3,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Re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7 ,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SnO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PbO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As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zingjirore: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CrO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Sb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3 ,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3 ,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SeO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HgO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molekulare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djathtë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sist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periodik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O, ClO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SO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N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O, NO, NO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P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P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As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Sb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COdhe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d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RuO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OsO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/>
          </a:p>
        </p:txBody>
      </p:sp>
      <p:pic>
        <p:nvPicPr>
          <p:cNvPr id="4" name="Picture 3" descr="Image result for NaCl structure of MIMIIO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429000"/>
            <a:ext cx="213360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age result for CuFeO2 Structur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3212592"/>
            <a:ext cx="2760345" cy="2350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 rot="10800000" flipV="1">
            <a:off x="2133600" y="457200"/>
            <a:ext cx="4038600" cy="2895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>
            <a:off x="3657600" y="1447800"/>
            <a:ext cx="23622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Related imag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3048000"/>
            <a:ext cx="3228975" cy="1477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Arrow Connector 11"/>
          <p:cNvCxnSpPr/>
          <p:nvPr/>
        </p:nvCxnSpPr>
        <p:spPr>
          <a:xfrm>
            <a:off x="762000" y="1905000"/>
            <a:ext cx="5257800" cy="1295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Image result for CHAIN Structure OF CrO3, Sb2O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95975" y="5515319"/>
            <a:ext cx="3248025" cy="1342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Related image"/>
          <p:cNvPicPr/>
          <p:nvPr/>
        </p:nvPicPr>
        <p:blipFill>
          <a:blip r:embed="rId6" cstate="print"/>
          <a:srcRect l="30000" b="8949"/>
          <a:stretch>
            <a:fillRect/>
          </a:stretch>
        </p:blipFill>
        <p:spPr bwMode="auto">
          <a:xfrm>
            <a:off x="685800" y="5791200"/>
            <a:ext cx="41814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Arrow Connector 15"/>
          <p:cNvCxnSpPr/>
          <p:nvPr/>
        </p:nvCxnSpPr>
        <p:spPr>
          <a:xfrm rot="16200000" flipH="1">
            <a:off x="4305300" y="2933700"/>
            <a:ext cx="3733800" cy="1676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Left-Right Arrow 16"/>
          <p:cNvSpPr/>
          <p:nvPr/>
        </p:nvSpPr>
        <p:spPr>
          <a:xfrm>
            <a:off x="4953000" y="6172200"/>
            <a:ext cx="762000" cy="762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</p:spPr>
        <p:txBody>
          <a:bodyPr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përgjithësi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mënyra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1)me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sintez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direkte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2C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O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→2CO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O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 CO2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2Ca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O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→2CaO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2)me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hidratim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hidroksideve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2Fe(OH)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→Fe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)+3H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Zn(OH)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ZnO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</a:t>
            </a:r>
            <a:r>
              <a:rPr lang="en-US" sz="3600" b="1" baseline="-25000" dirty="0" smtClean="0">
                <a:solidFill>
                  <a:srgbClr val="FF0000"/>
                </a:solidFill>
              </a:rPr>
              <a:t>)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6476999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3)me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komponimevesi:karbonateve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nitrateve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bikromateve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sulfateve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CaCO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+CO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+1/2O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Fe(SO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→Fe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3(g)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(NH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CrO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→Cr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+N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4)me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fërgim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sulfureve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(me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oksidim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ajrit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):</a:t>
            </a:r>
          </a:p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ZnS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+1,5O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5)me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acidifikim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kripërave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formohen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volframateve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):</a:t>
            </a:r>
          </a:p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→WO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rëndësishëm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njëherit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komponimi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rëndësishëm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përgjithsi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………..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399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definohen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atomet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cilave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gjendjet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larta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kuantike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plotësojnë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krahas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(n-1)d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paplotësuara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np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s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u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takojnë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tetë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grupe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shënohen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1. 2. 13 .14 .15 .16 .17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/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sipas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numrit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tërësishëm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s+p+d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gjendjet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larta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kuantike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fundit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shënohet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0 ,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gjinden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gazet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fisnike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Po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shiqojmë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sistemin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periodik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vërehet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kuadër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numrit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rendorë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paralelishtë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numri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tërësishëm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gjendjen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fundit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kuantike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Karakteristikat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përgjithshme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4495800"/>
            <a:ext cx="4495800" cy="2362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Paralelishtë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numrit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gjendjen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fundit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kuantike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biejnë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vetitë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rriten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jometalike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substancave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elementare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kryesore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800600" y="4495800"/>
            <a:ext cx="4343400" cy="2362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Rënia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graduale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vetive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rritja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vetive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jometalike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përcillet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energjisë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atomet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izoluara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periodës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dytë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8839200" cy="6858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UJI</a:t>
            </a:r>
          </a:p>
          <a:p>
            <a:pPr algn="ctr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sq-AL" b="1" dirty="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Të gjitha format e jetës dhe  aktivitetet njerëzore janë të varura ng</a:t>
            </a:r>
            <a:r>
              <a:rPr lang="en-US" b="1" dirty="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b="1" dirty="0" err="1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b="1" dirty="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sq-AL" sz="1800" b="1" dirty="0" smtClean="0">
                <a:latin typeface="Times New Roman" pitchFamily="18" charset="0"/>
                <a:cs typeface="Times New Roman" pitchFamily="18" charset="0"/>
              </a:rPr>
              <a:t>Uji është materie kimike më e përhapura në natyrë</a:t>
            </a:r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sq-AL" sz="1800" b="1" dirty="0" smtClean="0">
                <a:latin typeface="Times New Roman" pitchFamily="18" charset="0"/>
                <a:cs typeface="Times New Roman" pitchFamily="18" charset="0"/>
              </a:rPr>
              <a:t>Mungesa e ujit konsiderohet si faktor kufizues i zhvillimit socio – ekonomik të një vendi</a:t>
            </a:r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  H</a:t>
            </a:r>
            <a:r>
              <a:rPr lang="sq-AL" sz="1800" b="1" dirty="0" smtClean="0">
                <a:latin typeface="Times New Roman" pitchFamily="18" charset="0"/>
                <a:cs typeface="Times New Roman" pitchFamily="18" charset="0"/>
              </a:rPr>
              <a:t>istorikisht është e njohur se mirëqenia sociale e një populli pikërisht është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varur</a:t>
            </a:r>
            <a:r>
              <a:rPr lang="sq-AL" sz="1800" b="1" dirty="0" smtClean="0">
                <a:latin typeface="Times New Roman" pitchFamily="18" charset="0"/>
                <a:cs typeface="Times New Roman" pitchFamily="18" charset="0"/>
              </a:rPr>
              <a:t> nga sasia dhe cilësia e ujit. </a:t>
            </a:r>
          </a:p>
          <a:p>
            <a:endParaRPr lang="en-US" dirty="0"/>
          </a:p>
        </p:txBody>
      </p:sp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2438400" y="678716"/>
            <a:ext cx="43434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b" anchorCtr="1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</a:rPr>
              <a:t>“</a:t>
            </a:r>
            <a:r>
              <a:rPr lang="en-US" sz="4800" dirty="0" err="1">
                <a:solidFill>
                  <a:srgbClr val="C00000"/>
                </a:solidFill>
              </a:rPr>
              <a:t>Uji</a:t>
            </a:r>
            <a:r>
              <a:rPr lang="en-US" sz="4800" dirty="0">
                <a:solidFill>
                  <a:srgbClr val="C00000"/>
                </a:solidFill>
              </a:rPr>
              <a:t> </a:t>
            </a:r>
            <a:r>
              <a:rPr lang="en-US" sz="4800" dirty="0" err="1">
                <a:solidFill>
                  <a:srgbClr val="C00000"/>
                </a:solidFill>
              </a:rPr>
              <a:t>është</a:t>
            </a:r>
            <a:r>
              <a:rPr lang="en-US" sz="4800" dirty="0">
                <a:solidFill>
                  <a:srgbClr val="C00000"/>
                </a:solidFill>
              </a:rPr>
              <a:t> </a:t>
            </a:r>
            <a:r>
              <a:rPr lang="en-US" sz="4800" dirty="0" err="1">
                <a:solidFill>
                  <a:srgbClr val="C00000"/>
                </a:solidFill>
              </a:rPr>
              <a:t>jetë</a:t>
            </a:r>
            <a:r>
              <a:rPr lang="en-US" sz="4800" dirty="0">
                <a:solidFill>
                  <a:srgbClr val="C00000"/>
                </a:solidFill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6476999"/>
          </a:xfrm>
        </p:spPr>
        <p:txBody>
          <a:bodyPr/>
          <a:lstStyle/>
          <a:p>
            <a:endParaRPr lang="en-US" dirty="0" smtClean="0"/>
          </a:p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     </a:t>
            </a: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Lidje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kovalente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</a:t>
            </a: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Polariteti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        </a:t>
            </a: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hidrogjenore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</a:t>
            </a:r>
          </a:p>
        </p:txBody>
      </p:sp>
      <p:sp>
        <p:nvSpPr>
          <p:cNvPr id="7" name="Rectangle 8"/>
          <p:cNvSpPr txBox="1">
            <a:spLocks noRot="1" noChangeArrowheads="1"/>
          </p:cNvSpPr>
          <p:nvPr/>
        </p:nvSpPr>
        <p:spPr>
          <a:xfrm>
            <a:off x="838200" y="152400"/>
            <a:ext cx="7315200" cy="457200"/>
          </a:xfrm>
          <a:prstGeom prst="rect">
            <a:avLst/>
          </a:prstGeom>
          <a:solidFill>
            <a:schemeClr val="hlink"/>
          </a:solidFill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q-AL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Vetit fiziko-kimike të ujit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4400" y="1600200"/>
            <a:ext cx="184731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endParaRPr lang="en-US" b="1" dirty="0" smtClean="0">
              <a:solidFill>
                <a:schemeClr val="bg1"/>
              </a:solidFill>
            </a:endParaRPr>
          </a:p>
        </p:txBody>
      </p:sp>
      <p:pic>
        <p:nvPicPr>
          <p:cNvPr id="11" name="Picture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838200"/>
            <a:ext cx="12192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2209800"/>
            <a:ext cx="12192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dipolariteti i uj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3657600"/>
            <a:ext cx="12192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5029200"/>
            <a:ext cx="12192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6476999"/>
          </a:xfrm>
        </p:spPr>
        <p:txBody>
          <a:bodyPr/>
          <a:lstStyle/>
          <a:p>
            <a:endParaRPr lang="en-US" dirty="0" smtClean="0"/>
          </a:p>
          <a:p>
            <a:pPr>
              <a:buNone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tretës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  </a:t>
            </a:r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Gjendjet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agregate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0" descr="NaCl%20ne%20uj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381000"/>
            <a:ext cx="4648200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 descr="figure-02-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657600"/>
            <a:ext cx="4648200" cy="238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"/>
            <a:ext cx="8229600" cy="6553199"/>
          </a:xfrm>
        </p:spPr>
        <p:txBody>
          <a:bodyPr/>
          <a:lstStyle/>
          <a:p>
            <a:pPr lvl="1">
              <a:lnSpc>
                <a:spcPct val="90000"/>
              </a:lnSpc>
              <a:buNone/>
            </a:pP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UJI DHE RENDESIA</a:t>
            </a:r>
          </a:p>
          <a:p>
            <a:pPr algn="just">
              <a:lnSpc>
                <a:spcPct val="90000"/>
              </a:lnSpc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luan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rol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rëndsishëm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industri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gadi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degë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industrisë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cilën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nevojshëm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>
              <a:lnSpc>
                <a:spcPct val="90000"/>
              </a:lnSpc>
            </a:pP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industri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vende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urbane,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përgjithësi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ekonomi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nevojat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sq-AL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Njeriu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bimët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shtazët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ekzistojnë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6476999"/>
          </a:xfrm>
        </p:spPr>
        <p:txBody>
          <a:bodyPr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procese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teknologjike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kushti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themelor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funksionimin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ftohje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tretës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shpërlarje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kryhen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procese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fiziko-mekanike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bartës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nxehtësisë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vënë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lëvizje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makinat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kur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fitohet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kalldaja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avullit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lëndë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procese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hidrogjeni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sulfurik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nitrik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hidrokisidi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produkte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6553199"/>
          </a:xfrm>
        </p:spPr>
        <p:txBody>
          <a:bodyPr/>
          <a:lstStyle/>
          <a:p>
            <a:pPr marL="609600" indent="-609600" algn="just">
              <a:defRPr/>
            </a:pP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dhëna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ujin</a:t>
            </a:r>
            <a:endParaRPr lang="en-US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09600" indent="-609600" algn="just">
              <a:buNone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qëllime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shfrytëzohen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lloje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ndodhet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natyrë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609600" indent="-609600" algn="just">
              <a:buNone/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marL="609600" indent="-609600" algn="just">
              <a:buNone/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marL="609600" indent="-609600" algn="just">
              <a:buFontTx/>
              <a:buAutoNum type="alphaLcPeriod"/>
              <a:defRPr/>
            </a:pP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Ujërat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atmosferike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09600" indent="-609600" algn="just">
              <a:buFontTx/>
              <a:buAutoNum type="alphaLcPeriod"/>
              <a:defRPr/>
            </a:pP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Ujërat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nëntokësore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09600" indent="-609600" algn="just">
              <a:buFontTx/>
              <a:buAutoNum type="alphaLcPeriod"/>
              <a:defRPr/>
            </a:pP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Ujërat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siperfaqësore</a:t>
            </a:r>
            <a:endParaRPr lang="sq-AL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ujëra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tretura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kripëra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gazra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Kripëra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bikarbonate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sulfate,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klorure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nitrate,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fosfate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silikate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Fe(III) (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kloruri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bikarbonati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aluminit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manganit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Gazrat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Dioksidi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karbonit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oksigjeni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azoti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përbërës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tjerë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sq-AL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përmbanë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kripërave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tretura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alkalino-tokësore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quhet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dallim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butë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sasia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këripërave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Sasia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kripërave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alkalino-tokësore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përbërsit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kryesor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fortësisië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ujërave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kripërave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ndikojnë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fortësine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Fe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shprehet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shkallë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fortësisë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  <a:buNone/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Ekzistojnë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shkallët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fortësisë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alkaline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marrin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pjesë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fortësinë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90000"/>
              </a:lnSpc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fortësitë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përhershme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fortësinë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përgjithsme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totale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0" y="762000"/>
            <a:ext cx="8915400" cy="15240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90000"/>
              </a:lnSpc>
              <a:defRPr/>
            </a:pP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Gjermane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(10,0 mg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7,19 mg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MgO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litër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>
              <a:lnSpc>
                <a:spcPct val="90000"/>
              </a:lnSpc>
              <a:defRPr/>
            </a:pP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Franceze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10 mg CaCO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litër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90000"/>
              </a:lnSpc>
              <a:defRPr/>
            </a:pP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Amerikane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 mg CaCO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litër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3276600"/>
            <a:ext cx="9144000" cy="22098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90000"/>
              </a:lnSpc>
              <a:defRPr/>
            </a:pP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Karbonatet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bikarbonatet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fortësinë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karbonate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kloruret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sulfatet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nitratet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fosfatet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silikatet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fortësinë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përhershme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jokarbonate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"/>
            <a:ext cx="8229600" cy="6629399"/>
          </a:xfrm>
        </p:spPr>
        <p:txBody>
          <a:bodyPr/>
          <a:lstStyle/>
          <a:p>
            <a:pPr algn="just"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Sigurimi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sasive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mjaftueshme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sodit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sfidave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kryesore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rëndësi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problemi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ujërave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ndotura</a:t>
            </a:r>
            <a:endParaRPr lang="sq-AL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"/>
            <a:ext cx="9144000" cy="66294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Parregullsitë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vërejmë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tabelë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Be-B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N-O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shpjegohen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konfiguracion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përkatës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2s                         2p                          2s                         2p          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</a:p>
          <a:p>
            <a:pPr algn="just" fontAlgn="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Be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 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algn="just" fontAlgn="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Konfiguracioni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elektronik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 2s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orbitalen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plotësishtë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mbushur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bënë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rezistencë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marrjes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elektroni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sesa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konfiguracioni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elektronik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vetmuar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njërën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orbitaleve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2p</a:t>
            </a:r>
            <a:endParaRPr lang="en-US" sz="2000" b="1" baseline="-2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000" dirty="0" smtClean="0"/>
              <a:t> </a:t>
            </a:r>
            <a:endParaRPr lang="en-US" sz="2000" b="1" dirty="0" smtClean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397" y="1524000"/>
          <a:ext cx="8991603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9067"/>
                <a:gridCol w="999067"/>
                <a:gridCol w="999067"/>
                <a:gridCol w="999067"/>
                <a:gridCol w="999067"/>
                <a:gridCol w="999067"/>
                <a:gridCol w="999067"/>
                <a:gridCol w="999067"/>
                <a:gridCol w="999067"/>
              </a:tblGrid>
              <a:tr h="4876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Li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Be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B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N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16</a:t>
                      </a:r>
                      <a:endParaRPr lang="en-US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17</a:t>
                      </a:r>
                      <a:endParaRPr lang="en-US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F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Times New Roman"/>
                        </a:rPr>
                        <a:t>18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Ne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</a:tr>
              <a:tr h="7315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Calibri"/>
                          <a:ea typeface="Calibri"/>
                          <a:cs typeface="Times New Roman"/>
                        </a:rPr>
                        <a:t>Energjia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Times New Roman"/>
                        </a:rPr>
                        <a:t> e pare  e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Times New Roman"/>
                        </a:rPr>
                        <a:t>jonizimit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Times New Roman"/>
                        </a:rPr>
                        <a:t> /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Times New Roman"/>
                        </a:rPr>
                        <a:t>eV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Times New Roman"/>
                        </a:rPr>
                        <a:t>5.39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Times New Roman"/>
                        </a:rPr>
                        <a:t>9.32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Times New Roman"/>
                        </a:rPr>
                        <a:t>8.3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Times New Roman"/>
                        </a:rPr>
                        <a:t>11.26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Times New Roman"/>
                        </a:rPr>
                        <a:t>14.54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Times New Roman"/>
                        </a:rPr>
                        <a:t>13.62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Times New Roman"/>
                        </a:rPr>
                        <a:t>17.43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Times New Roman"/>
                        </a:rPr>
                        <a:t>21.57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57200" y="4114800"/>
          <a:ext cx="457200" cy="420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</a:tblGrid>
              <a:tr h="381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Times New Roman"/>
                          <a:ea typeface="Calibri"/>
                          <a:cs typeface="Times New Roman"/>
                        </a:rPr>
                        <a:t>↑↓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752600" y="4191000"/>
          <a:ext cx="18288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114800" y="4191000"/>
          <a:ext cx="4572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</a:tblGrid>
              <a:tr h="381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Times New Roman"/>
                          <a:ea typeface="Calibri"/>
                          <a:cs typeface="Times New Roman"/>
                        </a:rPr>
                        <a:t>↑↓</a:t>
                      </a:r>
                      <a:endParaRPr lang="en-US" sz="10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410200" y="4191000"/>
          <a:ext cx="25146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200"/>
                <a:gridCol w="838200"/>
                <a:gridCol w="838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Times New Roman"/>
                          <a:ea typeface="Calibri"/>
                          <a:cs typeface="Times New Roman"/>
                        </a:rPr>
                        <a:t>     ↑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152400" y="152400"/>
            <a:ext cx="8991600" cy="11430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Vlera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energjisë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përafërsishtë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përcakton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karakterin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metalik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izoluara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caktuara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Sa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atomit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aq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madhë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karakteri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metalik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aspektin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kimik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pijshëm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përdorim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vendet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urbane)</a:t>
            </a:r>
          </a:p>
          <a:p>
            <a:pPr algn="just"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pijshëm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plotësojë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standardet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biologjike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ato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fizike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ato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kmike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jetë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kthjelltë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pa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ketë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shije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jo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pikëpamje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higjenike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jetë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pastër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shëndoshë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barten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numër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madh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sëmundjeve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zorrëve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sëmundjeve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ngjitëse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sq-AL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8991600" cy="6705600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Gadi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ujërat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natyrore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përmbajnë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numër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madh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bakterieve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lnSpc>
                <a:spcPct val="90000"/>
              </a:lnSpc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përdorët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pregatitjen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pijshëm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guxon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përmbajë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100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mikrorganizma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ml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lnSpc>
                <a:spcPct val="90000"/>
              </a:lnSpc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Pas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dezinfektimi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mikrorganizmave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jetë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ml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ultë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lnSpc>
                <a:spcPct val="90000"/>
              </a:lnSpc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theksuar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bakteriet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Coli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indikator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ndotjes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fekalie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njerëzve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shtazëve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guxon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përmbajë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lnSpc>
                <a:spcPct val="90000"/>
              </a:lnSpc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Si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mirë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pijshëm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 ml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tregohet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prezenca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bakterieve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E. Coli.</a:t>
            </a:r>
            <a:endParaRPr lang="sq-AL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  <a:buNone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pijshëm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guxon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përmbajë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as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primesa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organike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rast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paraqet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terren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përshtatshëm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zhvillimin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bakterive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viruseve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lnSpc>
                <a:spcPct val="90000"/>
              </a:lnSpc>
              <a:buNone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guxon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përmbajë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sidomos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substanca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organike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prejardhe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shtazore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organizma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parazite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gjallla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patogjene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substanca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helmuese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rrezikshme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90000"/>
              </a:lnSpc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Sasia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substancave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organike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shprehet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oksidabilitet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shprehet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miligram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KMnO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hargjohet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zierjes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l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tepricë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KMnO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kohe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prei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minuta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lnSpc>
                <a:spcPct val="90000"/>
              </a:lnSpc>
              <a:defRPr/>
            </a:pP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Hargjimi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KMnO</a:t>
            </a:r>
            <a:r>
              <a:rPr lang="en-US" b="1" baseline="-25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jetë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se 12 mg KMnO</a:t>
            </a:r>
            <a:r>
              <a:rPr lang="en-US" b="1" baseline="-25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litër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sq-AL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Pregatitja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pijshëm</a:t>
            </a:r>
            <a:endParaRPr lang="en-US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primesave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përmban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largohen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lloji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ujërave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përdoren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pastrimin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gazrat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primesat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precipitohen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largohen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ajrim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filtrim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Materiet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suspenduara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duke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përfshirë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primesat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bakteriologjike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koloidale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largohen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kthjellim-koagulim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fundrrim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filtrim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mikoorganizmat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mbetura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largohen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dezinfektim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sq-AL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/>
          </a:bodyPr>
          <a:lstStyle/>
          <a:p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Ajrimi</a:t>
            </a:r>
            <a:endParaRPr lang="en-US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Bëhet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mënyra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kryhen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procese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buNone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	a.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Fe(II)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Fe(III)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gjegjësisht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(II)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(IV)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largohen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filtrim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buNone/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  <a:defRPr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4Fe(HCO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+ 2H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= 4 Fe(OH)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+ 8CO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just">
              <a:buNone/>
              <a:defRPr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2Mn(HCO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+ 2H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= 4Mn(OH)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+ 4CO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just">
              <a:buNone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algn="just">
              <a:buNone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Largohet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pjesa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lirë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pasurohet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oksigjen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Precipitati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formuar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largohet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procesin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filtrimit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filtra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rënor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sq-AL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Filtrimi</a:t>
            </a:r>
            <a:endParaRPr lang="en-US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Përdoren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filtrat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rërë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shpejtë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ngadalshëm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filtra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shpejtë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pregatitet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qëllim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bërë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procesin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koagulimit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flokulimit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sq-AL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4" name="Picture 4" descr="Picture 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76600"/>
            <a:ext cx="8907463" cy="286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Kthjellimi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koagulim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flokulim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arrihet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shtuar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(Al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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O,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polimere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ndryshem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90000"/>
              </a:lnSpc>
              <a:defRPr/>
            </a:pP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qëllim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univerzal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sulfati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aluminit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(Al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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reagon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sipas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barazimit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90000"/>
              </a:lnSpc>
              <a:buNone/>
              <a:defRPr/>
            </a:pP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buNone/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(SO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+ 3Ca(HCO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2Al(OH)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+ 6CO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+ 3CaSO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sq-AL" sz="28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6553199"/>
          </a:xfrm>
        </p:spPr>
        <p:txBody>
          <a:bodyPr/>
          <a:lstStyle/>
          <a:p>
            <a:pPr algn="just"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flokulim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përdoren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kemikate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p.sh.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kloruri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Fe(III):</a:t>
            </a:r>
          </a:p>
          <a:p>
            <a:pPr algn="just">
              <a:buNone/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2FeCl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+ 3Ca(HCO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2Fe(OH)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+ 6CO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+ 3 CaCl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just">
              <a:buNone/>
              <a:defRPr/>
            </a:pPr>
            <a:endParaRPr lang="en-US" sz="2800" b="1" baseline="-25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aluminati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hidrolizon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buNone/>
              <a:defRPr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NaAlO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+ 2 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= Al(OH)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NaOH</a:t>
            </a:r>
            <a:endParaRPr lang="sq-AL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4" name="Picture 4" descr="Picture 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3733800"/>
            <a:ext cx="4768850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/>
          <a:lstStyle/>
          <a:p>
            <a:pPr algn="just"/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Dezinfektimi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ujit</a:t>
            </a:r>
            <a:endParaRPr lang="en-US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pijshëm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pikëpamje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higjenike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jetë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pastër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1-2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mikrorganizma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padëmshëm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ml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E. Coli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përmbajë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fare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dezinfektim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klori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hipokloruri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dioksidi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klorit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kloraminat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organike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klorit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shpeshti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klori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gaztë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buNone/>
              <a:defRPr/>
            </a:pP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  <a:defRPr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=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HOCl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  </a:t>
            </a:r>
          </a:p>
          <a:p>
            <a:pPr>
              <a:buNone/>
              <a:defRPr/>
            </a:pP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HOCl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O</a:t>
            </a:r>
            <a:endParaRPr lang="sq-AL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4" name="Picture 3" descr="Image result for animation bacteria fear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4876800"/>
            <a:ext cx="3733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4"/>
          <p:cNvSpPr/>
          <p:nvPr/>
        </p:nvSpPr>
        <p:spPr>
          <a:xfrm>
            <a:off x="3200400" y="5943600"/>
            <a:ext cx="2209800" cy="304800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Metodat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kimike</a:t>
            </a:r>
            <a:endParaRPr lang="en-US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përdorën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reagjentë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kosto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ultë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fundërrojnë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patrëtshme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Veprimi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qumësht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gëlqeror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sodë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Ca(HCO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Ca(OH)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2 CaCO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+ 2H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ctr">
              <a:buNone/>
              <a:defRPr/>
            </a:pP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Mg(HCO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Ca(OH)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Mg(OH)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+ 2CaCO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+ 2H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ctr">
              <a:buNone/>
              <a:defRPr/>
            </a:pP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  <a:defRPr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MgSO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Ca(OH)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Mg(OH)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CaSO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pPr algn="ctr">
              <a:buNone/>
              <a:defRPr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MgCl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Ca(OH)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Mg(OH)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CaCl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sq-AL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553199"/>
          </a:xfrm>
        </p:spPr>
        <p:txBody>
          <a:bodyPr>
            <a:norm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Mardhënie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njëjta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2s                  2p                                        2s                    2p          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Atomi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mbushur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përgjysmë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2p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konsiderohet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konfiguracion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marëdhënie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ngjashme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hasim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çiftet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Mg-Al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P-S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periodën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katërt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çifti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As-Se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efekt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theksuar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bie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mënyrë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zhduket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pothuajse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tërësishtë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theksuar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zvoglimi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gradual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vetive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rritja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vetive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jometalike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periodat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njëkohshëm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143000" y="914400"/>
          <a:ext cx="6096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Times New Roman"/>
                          <a:ea typeface="Calibri"/>
                          <a:cs typeface="Times New Roman"/>
                        </a:rPr>
                        <a:t>  ↑↓</a:t>
                      </a:r>
                      <a:endParaRPr lang="en-US" sz="10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981200" y="914400"/>
          <a:ext cx="1905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5000"/>
                <a:gridCol w="635000"/>
                <a:gridCol w="6350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Times New Roman"/>
                          <a:ea typeface="Calibri"/>
                          <a:cs typeface="Times New Roman"/>
                        </a:rPr>
                        <a:t>   ↑</a:t>
                      </a:r>
                      <a:endParaRPr lang="en-US" sz="10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Times New Roman"/>
                          <a:ea typeface="Calibri"/>
                          <a:cs typeface="Times New Roman"/>
                        </a:rPr>
                        <a:t>   ↑</a:t>
                      </a:r>
                      <a:endParaRPr lang="en-US" sz="10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Times New Roman"/>
                          <a:ea typeface="Calibri"/>
                          <a:cs typeface="Times New Roman"/>
                        </a:rPr>
                        <a:t>   ↑</a:t>
                      </a:r>
                      <a:endParaRPr lang="en-US" sz="10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800600" y="914400"/>
          <a:ext cx="5334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Times New Roman"/>
                          <a:ea typeface="Calibri"/>
                          <a:cs typeface="Times New Roman"/>
                        </a:rPr>
                        <a:t> ↑↓</a:t>
                      </a:r>
                      <a:endParaRPr lang="en-US" sz="10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867400" y="914400"/>
          <a:ext cx="27432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/>
                <a:gridCol w="914400"/>
                <a:gridCol w="9144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Times New Roman"/>
                          <a:ea typeface="Calibri"/>
                          <a:cs typeface="Times New Roman"/>
                        </a:rPr>
                        <a:t>    ↑↓</a:t>
                      </a:r>
                      <a:endParaRPr lang="en-US" sz="10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Times New Roman"/>
                          <a:ea typeface="Calibri"/>
                          <a:cs typeface="Times New Roman"/>
                        </a:rPr>
                        <a:t>     ↑</a:t>
                      </a:r>
                      <a:endParaRPr lang="en-US" sz="10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Times New Roman"/>
                          <a:ea typeface="Calibri"/>
                          <a:cs typeface="Times New Roman"/>
                        </a:rPr>
                        <a:t>     ↑</a:t>
                      </a:r>
                      <a:endParaRPr lang="en-US" sz="10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457200" y="4114800"/>
            <a:ext cx="8686800" cy="990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grupe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zvoglohet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poshtë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prandaj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gjendejes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kuantike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sukcesivishtë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gjithnjë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tepër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shtyhet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rritja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vetive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jometalike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kryesore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57200" y="5257800"/>
            <a:ext cx="8686800" cy="1219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Vlerat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energjisë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periodës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dukshëm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vogla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periodës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dytë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tregon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rritja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vetive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jometalike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zhvendosur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djathtë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   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just">
              <a:lnSpc>
                <a:spcPct val="90000"/>
              </a:lnSpc>
              <a:defRPr/>
            </a:pP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Veprimi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sodë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90000"/>
              </a:lnSpc>
              <a:defRPr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CaSO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Na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CaCO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Na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pPr algn="ctr">
              <a:lnSpc>
                <a:spcPct val="90000"/>
              </a:lnSpc>
              <a:defRPr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CaCl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Na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CaCO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+ 2NaCl</a:t>
            </a:r>
          </a:p>
          <a:p>
            <a:pPr algn="just">
              <a:lnSpc>
                <a:spcPct val="90000"/>
              </a:lnSpc>
              <a:buNone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Bëhet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basene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mëdha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arrihet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temperaturë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0,8-1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90000"/>
              </a:lnSpc>
              <a:buNone/>
              <a:defRPr/>
            </a:pP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defRPr/>
            </a:pP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Veprimi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fosfat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natriumi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; Na</a:t>
            </a:r>
            <a:r>
              <a:rPr lang="en-US" b="1" baseline="-25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(PO</a:t>
            </a:r>
            <a:r>
              <a:rPr lang="en-US" b="1" baseline="-25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b="1" baseline="-25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just">
              <a:lnSpc>
                <a:spcPct val="90000"/>
              </a:lnSpc>
              <a:defRPr/>
            </a:pPr>
            <a:endParaRPr lang="en-US" b="1" baseline="-250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90000"/>
              </a:lnSpc>
              <a:buNone/>
              <a:defRPr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CaSO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Na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(PO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3Ca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(PO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+ 3Na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pPr algn="ctr">
              <a:lnSpc>
                <a:spcPct val="90000"/>
              </a:lnSpc>
              <a:buNone/>
              <a:defRPr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3MgCl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+ 2Na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(PO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3Mg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(PO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+ 6NaCl</a:t>
            </a:r>
          </a:p>
          <a:p>
            <a:pPr algn="just">
              <a:lnSpc>
                <a:spcPct val="90000"/>
              </a:lnSpc>
              <a:buNone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algn="just">
              <a:lnSpc>
                <a:spcPct val="90000"/>
              </a:lnSpc>
              <a:buNone/>
              <a:defRPr/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metodë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kombinohet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metodën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qumësht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gëlqeror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sodë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(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0,15 – 0,3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fortësia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arrihet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pas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zbutjes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Zbutja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bëhet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aparaturë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me fund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konusor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sq-AL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8991600" cy="6705600"/>
          </a:xfrm>
        </p:spPr>
        <p:txBody>
          <a:bodyPr>
            <a:normAutofit/>
          </a:bodyPr>
          <a:lstStyle/>
          <a:p>
            <a:pPr algn="just"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Zbutja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eujit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bëhet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përdorimin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reagjentëve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cilët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përbërsit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fortësisë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vend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precipitatit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komplekse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tretshme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rast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pengohet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formimi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gurit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kalldajës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qëllim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heksametafosfati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(NaPO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tripolifosfati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buNone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[Na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(PO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] +2CaSO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=Na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[Ca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(PO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]+ 2Na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pPr algn="just">
              <a:buNone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	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përdorimin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substancave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zvogëlohet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mundësia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paraqitjes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korozionit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sq-AL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Zbutja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këmbyes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jonik</a:t>
            </a:r>
            <a:endParaRPr lang="en-US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defRPr/>
            </a:pP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përbërës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tokës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shkëmbinjtë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silikat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këmbëjnë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katjonet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katjonet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kalon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nepër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këta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shkëmbinjë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lnSpc>
                <a:spcPct val="90000"/>
              </a:lnSpc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përdorë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zbutjen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silikate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natyrore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ZEOLITE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90000"/>
              </a:lnSpc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vonë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silikatet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artificiale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PERMUTITE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lnSpc>
                <a:spcPct val="90000"/>
              </a:lnSpc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buNone/>
              <a:defRPr/>
            </a:pP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Polimere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ndryshem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90000"/>
              </a:lnSpc>
              <a:buNone/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buNone/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buNone/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vonë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përftuar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këmbyes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jonik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thëngjillit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sulfonuar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parcialisht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oksiduar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kationik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gjersa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vonë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(1935)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filluar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prodhohen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këmbyes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jonik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organik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katjonik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anionik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sq-AL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4" name="Picture 3" descr="Image result for zeolite formul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066800"/>
            <a:ext cx="4800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age result for zeolit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066800"/>
            <a:ext cx="18859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Image result for zeolit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600" y="1066800"/>
            <a:ext cx="2057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Image result for permutit artificial for exchange ions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4267200"/>
            <a:ext cx="2514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553199"/>
          </a:xfrm>
        </p:spPr>
        <p:txBody>
          <a:bodyPr/>
          <a:lstStyle/>
          <a:p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zeolite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permutite</a:t>
            </a:r>
            <a:endParaRPr lang="en-US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Zeolitet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permutitet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aplikohen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zbutjen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silikate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natyrore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artificiale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formulë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përgjitshme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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Al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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xSiO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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O.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patretshëm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këmbejnë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kationet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)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kationet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përëbërse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 p.sh. </a:t>
            </a:r>
          </a:p>
          <a:p>
            <a:pPr algn="ctr">
              <a:buNone/>
              <a:defRPr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Na-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Zeolit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Ca(HCO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Ca-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zeolit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+ 2NaHCO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ctr">
              <a:buNone/>
              <a:defRPr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Na-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Zeolit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CaSO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Ca-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zeolit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Na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pPr algn="ctr">
              <a:buNone/>
              <a:defRPr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Na-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Zeolit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MgCl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Mg-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zeolit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+ 2NaCl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6400799"/>
          </a:xfrm>
        </p:spPr>
        <p:txBody>
          <a:bodyPr/>
          <a:lstStyle/>
          <a:p>
            <a:pPr algn="just"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Kur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zeolitet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permutitet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ngopen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bëhët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regjenerimi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tretësirë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NaCl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10%</a:t>
            </a:r>
          </a:p>
          <a:p>
            <a:pPr algn="just">
              <a:buNone/>
              <a:defRPr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Ca-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Zeolit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NaCl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Na-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zeolit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CaCl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endParaRPr lang="en-US" dirty="0"/>
          </a:p>
        </p:txBody>
      </p:sp>
      <p:pic>
        <p:nvPicPr>
          <p:cNvPr id="4" name="Picture 4" descr="Picture 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6238" y="1989138"/>
            <a:ext cx="3209925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8991600" cy="670560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oksigjenit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-1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përmbajnë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oksigjen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quajmë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perokside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Karakterizohen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lidhjen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oksigjen-oksigjen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zakonishtë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larta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zbërthehet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metale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ngurta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përmbajnë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jonin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Peroksidi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nxehjen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oksigjen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presion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3 bar: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nxemje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metutjeshme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zberthimin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ne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2BaO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←→2BaO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ΔrH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=163 kJmol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endotermisë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zbritjen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temp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reaksioni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zhvendoset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majtë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veprojmë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acid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peroksidet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ngurta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peroksidi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hidrogjenit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+ 2H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←→Ba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industrial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anodik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sulfatik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(w=50%),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katodë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ndahet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anodë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latin typeface="Times New Roman" pitchFamily="18" charset="0"/>
                <a:cs typeface="Times New Roman" pitchFamily="18" charset="0"/>
              </a:rPr>
              <a:t>peroksodisulfatik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Katoda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2H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Anoda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2HSO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hidrolizon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peroksosulfatik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H</a:t>
            </a:r>
            <a:r>
              <a:rPr lang="en-US" sz="2000" b="1" baseline="-25000" dirty="0" smtClean="0">
                <a:solidFill>
                  <a:srgbClr val="FF0000"/>
                </a:solidFill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</a:rPr>
              <a:t>SO</a:t>
            </a:r>
            <a:r>
              <a:rPr lang="en-US" sz="2000" b="1" baseline="-25000" dirty="0" smtClean="0">
                <a:solidFill>
                  <a:srgbClr val="FF0000"/>
                </a:solidFill>
              </a:rPr>
              <a:t>5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553199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O→ 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20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000" b="1" baseline="-25000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hidrolizon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O→ 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pastër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lëng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shpejtë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zbërthehet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→2 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O+ 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reaksion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ngadalshëm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përshpejtojnë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papastertitë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pluhuri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alkaliet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qelqi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drita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shak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shkallës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peroksidet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latin typeface="Times New Roman" pitchFamily="18" charset="0"/>
                <a:cs typeface="Times New Roman" pitchFamily="18" charset="0"/>
              </a:rPr>
              <a:t>pranojnë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elektrone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kalojnë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oksigjenit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←→2 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 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=+1.76 V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anasjelltas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latin typeface="Times New Roman" pitchFamily="18" charset="0"/>
                <a:cs typeface="Times New Roman" pitchFamily="18" charset="0"/>
              </a:rPr>
              <a:t>lirojnë</a:t>
            </a:r>
            <a:r>
              <a:rPr lang="en-US" sz="2000" u="sng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kalojnë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oksigjenit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0: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←→ 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+ 2H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=-1.70 V 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thotë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veprojnë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mjete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reduktuese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-1/2,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rënda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K,Rb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eCs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.janë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jostabile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quhen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superokside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→KO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/>
          </a:p>
        </p:txBody>
      </p:sp>
      <p:pic>
        <p:nvPicPr>
          <p:cNvPr id="4" name="Picture 3" descr="Image result for hydrogen peroxid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0"/>
            <a:ext cx="2057399" cy="1353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age result for hydrogen peroxid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1295400"/>
            <a:ext cx="22860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476999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ELEMENTET E GRUPIT 18(VIIIB(GAZET FISNIKE)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takojnë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 ,Ne ,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,Kr ,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Rd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inertësis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relative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quhen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gaze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fisnike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Pjesmarrja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atmosferë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përqindje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        5.0x10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-4   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        1.8 x10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-3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0.98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Kr        1.1 x10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-4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8.0 x10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-6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produkt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zbërthimit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radioaktiv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vetë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zbërthehet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tej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kohën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gjysëmzbërthimit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3,8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ditësh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destilin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fraksional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ajrit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lëngët</a:t>
            </a:r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4495800"/>
          <a:ext cx="9143999" cy="220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143000"/>
                <a:gridCol w="1257300"/>
                <a:gridCol w="1257300"/>
                <a:gridCol w="1257300"/>
                <a:gridCol w="1257300"/>
                <a:gridCol w="1142999"/>
              </a:tblGrid>
              <a:tr h="3683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00"/>
                          </a:solidFill>
                        </a:rPr>
                        <a:t>He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00"/>
                          </a:solidFill>
                        </a:rPr>
                        <a:t>Ne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FF00"/>
                          </a:solidFill>
                        </a:rPr>
                        <a:t>Ar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00"/>
                          </a:solidFill>
                        </a:rPr>
                        <a:t>Kr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FF00"/>
                          </a:solidFill>
                        </a:rPr>
                        <a:t>Xe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FF00"/>
                          </a:solidFill>
                        </a:rPr>
                        <a:t>Rn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36830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Nr.rend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86</a:t>
                      </a:r>
                      <a:endParaRPr lang="en-US" dirty="0"/>
                    </a:p>
                  </a:txBody>
                  <a:tcPr/>
                </a:tc>
              </a:tr>
              <a:tr h="36830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39.9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83.8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131.3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222</a:t>
                      </a:r>
                      <a:endParaRPr lang="en-US" dirty="0"/>
                    </a:p>
                  </a:txBody>
                  <a:tcPr/>
                </a:tc>
              </a:tr>
              <a:tr h="368300">
                <a:tc>
                  <a:txBody>
                    <a:bodyPr/>
                    <a:lstStyle/>
                    <a:p>
                      <a:r>
                        <a:rPr lang="en-US" dirty="0" smtClean="0"/>
                        <a:t>E </a:t>
                      </a:r>
                      <a:r>
                        <a:rPr lang="en-US" dirty="0" err="1" smtClean="0"/>
                        <a:t>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joniz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21.6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10.8</a:t>
                      </a:r>
                      <a:endParaRPr lang="en-US" dirty="0"/>
                    </a:p>
                  </a:txBody>
                  <a:tcPr/>
                </a:tc>
              </a:tr>
              <a:tr h="368300">
                <a:tc>
                  <a:txBody>
                    <a:bodyPr/>
                    <a:lstStyle/>
                    <a:p>
                      <a:r>
                        <a:rPr lang="en-US" dirty="0" smtClean="0"/>
                        <a:t>Tem </a:t>
                      </a:r>
                      <a:r>
                        <a:rPr lang="en-US" dirty="0" err="1" smtClean="0"/>
                        <a:t>ngrirj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-227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-248.7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-189.2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-156.6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-111.9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-71</a:t>
                      </a:r>
                      <a:endParaRPr lang="en-US" dirty="0"/>
                    </a:p>
                  </a:txBody>
                  <a:tcPr/>
                </a:tc>
              </a:tr>
              <a:tr h="368300">
                <a:tc>
                  <a:txBody>
                    <a:bodyPr/>
                    <a:lstStyle/>
                    <a:p>
                      <a:r>
                        <a:rPr lang="en-US" dirty="0" smtClean="0"/>
                        <a:t>Tem </a:t>
                      </a:r>
                      <a:r>
                        <a:rPr lang="en-US" dirty="0" err="1" smtClean="0"/>
                        <a:t>vlimit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-268.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-246.1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-185.7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-152.3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-107.1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-61.8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 descr="Image result for inert gase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990600"/>
            <a:ext cx="4648200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Atomet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gazeve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fisnike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karakterizohen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konfiguracion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valente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plotësuara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Konfiguracionet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      Ne         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Kr        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2s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2p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3s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3p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4s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4p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5s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5p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6s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6p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atomit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çdo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gazi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tjetër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fisnik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konfiguracione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mjaft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stabile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interesante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gazeve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fisnike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reaksionene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ndërmjet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 , XeF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substanc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ngurt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pangjyre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temp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vlimi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,pastaj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XeF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 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XeF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  <a:p>
            <a:pPr algn="just"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fluoruret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ksenonit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ne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HF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tretësira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XeF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jonizuar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sipa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gjasave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sipas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reaksionit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buNone/>
            </a:pPr>
            <a:r>
              <a:rPr lang="en-US" sz="2000" b="1" dirty="0" smtClean="0"/>
              <a:t>         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XeF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6(s)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+HF→XeF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+HF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9144000" cy="1828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dhënat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tabelë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shihet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vlimit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ulët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azoti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ulët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oksigjeni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pikave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vlimit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destilim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fraksional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ndahen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oksigjeni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largohet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duke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përshkuar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hidrogjen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papastërtitë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përqohen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pluhur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avulli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mbetur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largohet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duke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absorbuar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 result for XeF4 , XeF2 XeF6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0"/>
            <a:ext cx="9448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-304800" y="0"/>
            <a:ext cx="4267200" cy="838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Vetite</a:t>
            </a:r>
            <a:endParaRPr lang="en-US" b="1" dirty="0"/>
          </a:p>
        </p:txBody>
      </p:sp>
      <p:sp>
        <p:nvSpPr>
          <p:cNvPr id="6" name="Rounded Rectangle 5"/>
          <p:cNvSpPr/>
          <p:nvPr/>
        </p:nvSpPr>
        <p:spPr>
          <a:xfrm>
            <a:off x="-304800" y="838200"/>
            <a:ext cx="4191000" cy="533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Hidroliza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-304800" y="1447800"/>
            <a:ext cx="9144000" cy="914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Keto</a:t>
            </a:r>
            <a:r>
              <a:rPr lang="en-US" dirty="0" smtClean="0"/>
              <a:t> </a:t>
            </a:r>
            <a:r>
              <a:rPr lang="en-US" dirty="0" err="1" smtClean="0"/>
              <a:t>komponime</a:t>
            </a:r>
            <a:r>
              <a:rPr lang="en-US" dirty="0" smtClean="0"/>
              <a:t> </a:t>
            </a:r>
            <a:r>
              <a:rPr lang="en-US" dirty="0" err="1" smtClean="0"/>
              <a:t>hidrolizojne</a:t>
            </a:r>
            <a:r>
              <a:rPr lang="en-US" dirty="0" smtClean="0"/>
              <a:t> </a:t>
            </a:r>
            <a:r>
              <a:rPr lang="en-US" dirty="0" err="1" smtClean="0"/>
              <a:t>edhe</a:t>
            </a:r>
            <a:r>
              <a:rPr lang="en-US" dirty="0" smtClean="0"/>
              <a:t> </a:t>
            </a:r>
            <a:r>
              <a:rPr lang="en-US" dirty="0" err="1" smtClean="0"/>
              <a:t>nese</a:t>
            </a:r>
            <a:r>
              <a:rPr lang="en-US" dirty="0" smtClean="0"/>
              <a:t> ka </a:t>
            </a:r>
            <a:r>
              <a:rPr lang="en-US" dirty="0" err="1" smtClean="0"/>
              <a:t>gjurme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ujit</a:t>
            </a:r>
            <a:r>
              <a:rPr lang="en-US" dirty="0" smtClean="0"/>
              <a:t> : p.sh</a:t>
            </a:r>
            <a:endParaRPr lang="en-US" dirty="0"/>
          </a:p>
        </p:txBody>
      </p:sp>
      <p:pic>
        <p:nvPicPr>
          <p:cNvPr id="9" name="Picture 8" descr="Image result for XeO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4953000"/>
            <a:ext cx="2514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599"/>
          </a:xfrm>
        </p:spPr>
        <p:txBody>
          <a:bodyPr>
            <a:normAutofit/>
          </a:bodyPr>
          <a:lstStyle/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Rezultate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ngjashme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koeficientët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elktronegativitetit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kryersore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vlera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vogla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koeficientit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elktronegativitetit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metalet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rritje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sukcesive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vlerave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jometalet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shembull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tillë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paraqitet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perioda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dytë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Ne</a:t>
            </a:r>
          </a:p>
          <a:p>
            <a:pPr algn="just"/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1" y="1676400"/>
          <a:ext cx="88392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1395"/>
                <a:gridCol w="714279"/>
                <a:gridCol w="653879"/>
                <a:gridCol w="693270"/>
                <a:gridCol w="693270"/>
                <a:gridCol w="693270"/>
                <a:gridCol w="606612"/>
                <a:gridCol w="677516"/>
                <a:gridCol w="535709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Koeficientët</a:t>
                      </a:r>
                      <a:r>
                        <a:rPr lang="en-US" sz="1400" dirty="0" smtClean="0"/>
                        <a:t> e </a:t>
                      </a:r>
                      <a:r>
                        <a:rPr lang="en-US" sz="1400" dirty="0" err="1" smtClean="0"/>
                        <a:t>elektronegativitetit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0" y="2514600"/>
            <a:ext cx="4267200" cy="1371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Koefocientët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elektronegativitetit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zvoglohen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grupe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caktuara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poshtë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prandaj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rritja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koeficienti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ngadalsohet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numrit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kuantik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kryesorë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0" y="5029200"/>
            <a:ext cx="4267200" cy="1828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numrit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grupet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kryesore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maksimale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cilën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atyre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grupeve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0" y="3886200"/>
            <a:ext cx="4267200" cy="11430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çdo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grup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përçueshmëria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elektrike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e me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karakteri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metalik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substancave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elementare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lart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poshtë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shih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1,2 ,13,14,15,16,17dhe 18.</a:t>
            </a:r>
          </a:p>
        </p:txBody>
      </p:sp>
      <p:pic>
        <p:nvPicPr>
          <p:cNvPr id="8" name="Picture 7" descr="Image result for electronegativity of element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1107" y="2514600"/>
            <a:ext cx="483289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reagojnë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mënyra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XeF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XeF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O→O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+2Xe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+4HF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(VI)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XeF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XeF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6(s)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+6H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O→H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+6HF 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XeF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6(s)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O→XeOF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+2HF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bazik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XeF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disproporcionohet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ne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perksenat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4-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4XeF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6(s)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+36OH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+3XeO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+24F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+18H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Ndërmjet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gazeve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fisnike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ekzistojnë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forca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vogla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Van </a:t>
            </a:r>
            <a:r>
              <a:rPr lang="en-US" sz="20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Der</a:t>
            </a:r>
            <a:r>
              <a:rPr lang="en-US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Vaals-it,rriten</a:t>
            </a:r>
            <a:r>
              <a:rPr lang="en-US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masës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atomike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përkatësishtë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numrit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atom.</a:t>
            </a: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/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4114800"/>
            <a:ext cx="4267200" cy="25146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Heliumi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qëllime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industriale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perfitohet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gazeve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natyrore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dalin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burimet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naftës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dendësisë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kombinuara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inertësi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mbushjen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balonave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cilën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përdorin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zhytësit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bashku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oksigjenin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temperatura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ekstreme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vogla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etj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4" descr="Image result for heli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4191000"/>
            <a:ext cx="378142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Kriptoni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Ksenoni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përdorën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mbushje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poçave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Përparësi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përdorimit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gazeve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fisnike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mbushjen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poçave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qëndron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cilën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skuqej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fija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volframit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avullueshmeri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fije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  <p:pic>
        <p:nvPicPr>
          <p:cNvPr id="4" name="Picture 3" descr="Image result for USES OF NEO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0"/>
            <a:ext cx="4191001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age result for MIX OH NEON ARGON AND MERCURY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600200"/>
            <a:ext cx="4191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4953000" cy="25146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Neoni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mbushje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gypave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ndriçues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reklamave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cilë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emetojnë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dritë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fuqishme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ngjyr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vjollce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portokallt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përziejme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avuj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zhivës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ngjyra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dritës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emetuar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ndërron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kaltër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mbyllët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gjelbër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7" name="Picture 6" descr="Image result for Neon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2514599"/>
            <a:ext cx="2590800" cy="838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3352800"/>
            <a:ext cx="4419600" cy="21336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Argoni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gjithnjë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tepër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teknikën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saldimit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mundëson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atmosferën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inerte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mbron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vendin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salduar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mbushjen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poçave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elektrik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përzierje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cilën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azoti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merr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pjes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15%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argoni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85%.</a:t>
            </a:r>
          </a:p>
        </p:txBody>
      </p:sp>
      <p:pic>
        <p:nvPicPr>
          <p:cNvPr id="9" name="Picture 8" descr="Image result for argon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3352800"/>
            <a:ext cx="4724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>
            <a:normAutofit fontScale="92500"/>
          </a:bodyPr>
          <a:lstStyle/>
          <a:p>
            <a:pPr algn="just"/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takojnë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F,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Br, I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At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emër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përbashkët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quhen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elemente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halogjene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se me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metale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drejtëpërsëdrejti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japin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kripëra</a:t>
            </a:r>
            <a:endParaRPr lang="en-US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Karakteristikë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përbëshkët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ngjashmëria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theksuar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vetive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atomet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cilit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grup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tjetër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përveç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Konfiguracioni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elektronik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izoluara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1s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2p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1s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2s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2p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3p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1s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2s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2p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3s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3p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3d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4p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1s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2s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2p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3s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3p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3d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4s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4p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4d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5p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1s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2s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2p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3s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3p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3d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4s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4p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4d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4f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5s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5p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5d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6p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halogjene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konfiguracion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elektronik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përbashkët</a:t>
            </a:r>
            <a:endParaRPr lang="en-US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ns</a:t>
            </a:r>
            <a:r>
              <a:rPr lang="en-US" sz="2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np</a:t>
            </a:r>
            <a:r>
              <a:rPr lang="en-US" sz="2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dallohenvetëm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numri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gjendjet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e 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brendshme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kuantike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vëllimi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poshtë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grupit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dhëna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mjaftueshme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elment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radioaktiv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kohë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gjysëmzbërthimit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7.5 </a:t>
            </a:r>
            <a:r>
              <a:rPr lang="en-US" sz="2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ditë</a:t>
            </a:r>
            <a:r>
              <a:rPr lang="en-US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mjaftueshme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analizohen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ELEMENTET E GRUPIT 17(VIIB)</a:t>
            </a: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ELEMENTET HALOGJENE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elementare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el e gr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përbëhen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dyatomike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atomet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lidhura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kovalente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elektronet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çiftëzuara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lidhjet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ndërmjet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molekulave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veçanta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dobëta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shkaktohen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forcat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Van </a:t>
            </a:r>
            <a:r>
              <a:rPr lang="en-US" sz="20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Der</a:t>
            </a:r>
            <a:r>
              <a:rPr lang="en-US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Vaals</a:t>
            </a:r>
            <a:r>
              <a:rPr lang="en-US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Duke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lart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vëllimi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atomit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ashtu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rriten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forcat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tërheqjes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Van </a:t>
            </a:r>
            <a:r>
              <a:rPr lang="en-US" sz="20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Der</a:t>
            </a:r>
            <a:r>
              <a:rPr lang="en-US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Vaals</a:t>
            </a:r>
            <a:r>
              <a:rPr lang="en-US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bie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duke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vlerat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përmendura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shihet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vështirë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merret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karakteristike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lirimi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" y="914400"/>
          <a:ext cx="899160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8600"/>
                <a:gridCol w="1498600"/>
                <a:gridCol w="1498600"/>
                <a:gridCol w="1498600"/>
                <a:gridCol w="1498600"/>
                <a:gridCol w="1498600"/>
              </a:tblGrid>
              <a:tr h="71120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Simboli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Radiusi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Kovalent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nm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Radius I Van </a:t>
                      </a:r>
                      <a:r>
                        <a:rPr lang="en-US" dirty="0" err="1" smtClean="0"/>
                        <a:t>Der</a:t>
                      </a:r>
                      <a:r>
                        <a:rPr lang="en-US" baseline="0" dirty="0" smtClean="0"/>
                        <a:t> </a:t>
                      </a:r>
                    </a:p>
                    <a:p>
                      <a:r>
                        <a:rPr lang="en-US" baseline="0" dirty="0" err="1" smtClean="0"/>
                        <a:t>Vaals</a:t>
                      </a:r>
                      <a:r>
                        <a:rPr lang="en-US" baseline="0" dirty="0" smtClean="0"/>
                        <a:t>-it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Radiusi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jonik</a:t>
                      </a:r>
                      <a:r>
                        <a:rPr lang="en-US" dirty="0" smtClean="0"/>
                        <a:t> X-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Temp e </a:t>
                      </a:r>
                      <a:r>
                        <a:rPr lang="en-US" dirty="0" err="1" smtClean="0"/>
                        <a:t>sh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krirjes</a:t>
                      </a:r>
                      <a:r>
                        <a:rPr lang="en-US" dirty="0" smtClean="0"/>
                        <a:t> 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Temp e </a:t>
                      </a:r>
                      <a:r>
                        <a:rPr lang="en-US" dirty="0" err="1" smtClean="0"/>
                        <a:t>vlimit</a:t>
                      </a:r>
                      <a:r>
                        <a:rPr lang="en-US" dirty="0" smtClean="0"/>
                        <a:t> C</a:t>
                      </a:r>
                      <a:endParaRPr lang="en-US" dirty="0"/>
                    </a:p>
                  </a:txBody>
                  <a:tcPr/>
                </a:tc>
              </a:tr>
              <a:tr h="28448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F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0.064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0.135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0.136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-219.6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-188.1</a:t>
                      </a:r>
                      <a:endParaRPr lang="en-US" b="1" dirty="0"/>
                    </a:p>
                  </a:txBody>
                  <a:tcPr/>
                </a:tc>
              </a:tr>
              <a:tr h="284480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solidFill>
                            <a:srgbClr val="FF0000"/>
                          </a:solidFill>
                        </a:rPr>
                        <a:t>Cl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0.099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0.180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0.181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-101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-34.6</a:t>
                      </a:r>
                      <a:endParaRPr lang="en-US" b="1" dirty="0"/>
                    </a:p>
                  </a:txBody>
                  <a:tcPr/>
                </a:tc>
              </a:tr>
              <a:tr h="28448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Br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0.114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0.195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0.195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-7.2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58.78</a:t>
                      </a:r>
                      <a:endParaRPr lang="en-US" b="1" dirty="0"/>
                    </a:p>
                  </a:txBody>
                  <a:tcPr/>
                </a:tc>
              </a:tr>
              <a:tr h="28448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I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0.133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0.215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0.220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113.5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184.4</a:t>
                      </a:r>
                      <a:endParaRPr lang="en-US" b="1" dirty="0"/>
                    </a:p>
                  </a:txBody>
                  <a:tcPr/>
                </a:tc>
              </a:tr>
              <a:tr h="28448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At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-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-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-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302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337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elektronegativiteti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bie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larte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poshte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Fluori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</a:rPr>
              <a:t>me </a:t>
            </a:r>
            <a:r>
              <a:rPr lang="en-US" sz="2000" dirty="0" err="1" smtClean="0">
                <a:latin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gjitha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metalet</a:t>
            </a:r>
            <a:r>
              <a:rPr lang="en-US" sz="2000" b="1" dirty="0" smtClean="0">
                <a:latin typeface="Times New Roman" pitchFamily="18" charset="0"/>
              </a:rPr>
              <a:t> e </a:t>
            </a:r>
            <a:r>
              <a:rPr lang="en-US" sz="2000" dirty="0" smtClean="0">
                <a:latin typeface="Times New Roman" pitchFamily="18" charset="0"/>
              </a:rPr>
              <a:t>(me  </a:t>
            </a:r>
            <a:r>
              <a:rPr lang="en-US" sz="2000" dirty="0" err="1" smtClean="0">
                <a:latin typeface="Times New Roman" pitchFamily="18" charset="0"/>
              </a:rPr>
              <a:t>koeficient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elektronegativitetit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vogël</a:t>
            </a:r>
            <a:r>
              <a:rPr lang="en-US" sz="2000" dirty="0" smtClean="0">
                <a:latin typeface="Times New Roman" pitchFamily="18" charset="0"/>
              </a:rPr>
              <a:t> se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</a:rPr>
              <a:t> ),</a:t>
            </a:r>
            <a:r>
              <a:rPr lang="en-US" sz="2000" b="1" dirty="0" err="1" smtClean="0">
                <a:latin typeface="Times New Roman" pitchFamily="18" charset="0"/>
              </a:rPr>
              <a:t>jep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kripëra</a:t>
            </a:r>
            <a:r>
              <a:rPr lang="en-US" sz="2000" b="1" dirty="0" smtClean="0">
                <a:latin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</a:rPr>
              <a:t>karakter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kryesishtë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jonik</a:t>
            </a:r>
            <a:r>
              <a:rPr lang="en-US" sz="2000" b="1" dirty="0" smtClean="0">
                <a:latin typeface="Times New Roman" pitchFamily="18" charset="0"/>
              </a:rPr>
              <a:t>.</a:t>
            </a:r>
          </a:p>
          <a:p>
            <a:pPr algn="just"/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Klori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</a:rPr>
              <a:t>dhe</a:t>
            </a:r>
            <a:r>
              <a:rPr lang="en-US" sz="1800" b="1" dirty="0" smtClean="0"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Bromi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</a:rPr>
              <a:t>formojnë</a:t>
            </a:r>
            <a:r>
              <a:rPr lang="en-US" sz="1800" b="1" dirty="0" smtClean="0">
                <a:latin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</a:rPr>
              <a:t>komp</a:t>
            </a:r>
            <a:r>
              <a:rPr lang="en-US" sz="1800" b="1" dirty="0" smtClean="0">
                <a:latin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</a:rPr>
              <a:t>të</a:t>
            </a:r>
            <a:r>
              <a:rPr lang="en-US" sz="1800" b="1" dirty="0" smtClean="0">
                <a:latin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</a:rPr>
              <a:t>tilla</a:t>
            </a:r>
            <a:r>
              <a:rPr lang="en-US" sz="1800" b="1" dirty="0" smtClean="0">
                <a:latin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</a:rPr>
              <a:t>vetëm</a:t>
            </a:r>
            <a:r>
              <a:rPr lang="en-US" sz="1800" b="1" dirty="0" smtClean="0">
                <a:latin typeface="Times New Roman" pitchFamily="18" charset="0"/>
              </a:rPr>
              <a:t> me </a:t>
            </a:r>
            <a:r>
              <a:rPr lang="en-US" sz="1800" b="1" dirty="0" err="1" smtClean="0">
                <a:latin typeface="Times New Roman" pitchFamily="18" charset="0"/>
              </a:rPr>
              <a:t>elementet</a:t>
            </a:r>
            <a:r>
              <a:rPr lang="en-US" sz="1800" b="1" dirty="0" smtClean="0">
                <a:latin typeface="Times New Roman" pitchFamily="18" charset="0"/>
              </a:rPr>
              <a:t> me </a:t>
            </a:r>
            <a:r>
              <a:rPr lang="en-US" sz="1800" b="1" dirty="0" err="1" smtClean="0">
                <a:latin typeface="Times New Roman" pitchFamily="18" charset="0"/>
              </a:rPr>
              <a:t>elektronegativitet</a:t>
            </a:r>
            <a:r>
              <a:rPr lang="en-US" sz="1800" b="1" dirty="0" smtClean="0">
                <a:latin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</a:rPr>
              <a:t>skajshmërisht</a:t>
            </a:r>
            <a:r>
              <a:rPr lang="en-US" sz="1800" b="1" dirty="0" smtClean="0">
                <a:latin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</a:rPr>
              <a:t>të</a:t>
            </a:r>
            <a:r>
              <a:rPr lang="en-US" sz="1800" b="1" dirty="0" smtClean="0">
                <a:latin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</a:rPr>
              <a:t>vogël</a:t>
            </a:r>
            <a:r>
              <a:rPr lang="en-US" sz="1800" b="1" dirty="0" smtClean="0">
                <a:latin typeface="Times New Roman" pitchFamily="18" charset="0"/>
              </a:rPr>
              <a:t>, </a:t>
            </a:r>
            <a:r>
              <a:rPr lang="en-US" sz="1800" b="1" dirty="0" err="1" smtClean="0">
                <a:latin typeface="Times New Roman" pitchFamily="18" charset="0"/>
              </a:rPr>
              <a:t>ndërsa</a:t>
            </a:r>
            <a:r>
              <a:rPr lang="en-US" sz="1800" b="1" dirty="0" smtClean="0"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jodi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smtClean="0">
                <a:latin typeface="Times New Roman" pitchFamily="18" charset="0"/>
              </a:rPr>
              <a:t>as me </a:t>
            </a:r>
            <a:r>
              <a:rPr lang="en-US" sz="1800" b="1" dirty="0" err="1" smtClean="0">
                <a:latin typeface="Times New Roman" pitchFamily="18" charset="0"/>
              </a:rPr>
              <a:t>Ceziumin</a:t>
            </a:r>
            <a:r>
              <a:rPr lang="en-US" sz="1800" b="1" dirty="0" smtClean="0">
                <a:latin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</a:rPr>
              <a:t>nuk</a:t>
            </a:r>
            <a:r>
              <a:rPr lang="en-US" sz="1800" b="1" dirty="0" smtClean="0">
                <a:latin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</a:rPr>
              <a:t>jep</a:t>
            </a:r>
            <a:r>
              <a:rPr lang="en-US" sz="1800" b="1" dirty="0" smtClean="0">
                <a:latin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</a:rPr>
              <a:t>komponim</a:t>
            </a:r>
            <a:r>
              <a:rPr lang="en-US" sz="1800" b="1" dirty="0" smtClean="0">
                <a:latin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</a:rPr>
              <a:t>i</a:t>
            </a:r>
            <a:r>
              <a:rPr lang="en-US" sz="1800" b="1" dirty="0" smtClean="0">
                <a:latin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</a:rPr>
              <a:t>cili</a:t>
            </a:r>
            <a:r>
              <a:rPr lang="en-US" sz="1800" b="1" dirty="0" smtClean="0">
                <a:latin typeface="Times New Roman" pitchFamily="18" charset="0"/>
              </a:rPr>
              <a:t> do </a:t>
            </a:r>
            <a:r>
              <a:rPr lang="en-US" sz="1800" b="1" dirty="0" err="1" smtClean="0">
                <a:latin typeface="Times New Roman" pitchFamily="18" charset="0"/>
              </a:rPr>
              <a:t>të</a:t>
            </a:r>
            <a:r>
              <a:rPr lang="en-US" sz="1800" b="1" dirty="0" smtClean="0">
                <a:latin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</a:rPr>
              <a:t>kishte</a:t>
            </a:r>
            <a:r>
              <a:rPr lang="en-US" sz="1800" b="1" dirty="0" smtClean="0">
                <a:latin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</a:rPr>
              <a:t>ndryshim</a:t>
            </a:r>
            <a:r>
              <a:rPr lang="en-US" sz="1800" b="1" dirty="0" smtClean="0">
                <a:latin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</a:rPr>
              <a:t>të</a:t>
            </a:r>
            <a:r>
              <a:rPr lang="en-US" sz="1800" b="1" dirty="0" smtClean="0">
                <a:latin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</a:rPr>
              <a:t>mjaftueshëm</a:t>
            </a:r>
            <a:r>
              <a:rPr lang="en-US" sz="1800" b="1" dirty="0" smtClean="0">
                <a:latin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</a:rPr>
              <a:t>të</a:t>
            </a:r>
            <a:r>
              <a:rPr lang="en-US" sz="1800" b="1" dirty="0" smtClean="0">
                <a:latin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</a:rPr>
              <a:t>elektronegativitetit</a:t>
            </a:r>
            <a:r>
              <a:rPr lang="en-US" sz="1800" b="1" dirty="0" smtClean="0">
                <a:latin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</a:rPr>
              <a:t>që</a:t>
            </a:r>
            <a:r>
              <a:rPr lang="en-US" sz="1800" b="1" dirty="0" smtClean="0">
                <a:latin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</a:rPr>
              <a:t>është</a:t>
            </a:r>
            <a:r>
              <a:rPr lang="en-US" sz="1800" b="1" dirty="0" smtClean="0">
                <a:latin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</a:rPr>
              <a:t>karakteristik</a:t>
            </a:r>
            <a:r>
              <a:rPr lang="en-US" sz="1800" b="1" dirty="0" smtClean="0">
                <a:latin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</a:rPr>
              <a:t>për</a:t>
            </a:r>
            <a:r>
              <a:rPr lang="en-US" sz="1800" b="1" dirty="0" smtClean="0">
                <a:latin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</a:rPr>
              <a:t>lidhjen</a:t>
            </a:r>
            <a:r>
              <a:rPr lang="en-US" sz="1800" b="1" dirty="0" smtClean="0">
                <a:latin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</a:rPr>
              <a:t>jonike</a:t>
            </a:r>
            <a:r>
              <a:rPr lang="en-US" sz="1800" b="1" dirty="0" smtClean="0">
                <a:latin typeface="Times New Roman" pitchFamily="18" charset="0"/>
              </a:rPr>
              <a:t>.</a:t>
            </a:r>
            <a:r>
              <a:rPr lang="en-US" sz="1800" dirty="0" smtClean="0">
                <a:latin typeface="Times New Roman" pitchFamily="18" charset="0"/>
              </a:rPr>
              <a:t> </a:t>
            </a: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2286002"/>
          <a:ext cx="8991600" cy="4571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3950"/>
                <a:gridCol w="1123950"/>
                <a:gridCol w="1123950"/>
                <a:gridCol w="1123950"/>
                <a:gridCol w="1123950"/>
                <a:gridCol w="1123950"/>
                <a:gridCol w="1123950"/>
                <a:gridCol w="1123950"/>
              </a:tblGrid>
              <a:tr h="129269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Simbol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 element</a:t>
                      </a:r>
                    </a:p>
                  </a:txBody>
                  <a:tcPr horzOverflow="overflow"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Energjia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  e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jonizimit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Koeficientielektronegativitetit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Potenciali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redoks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Energj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molare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 e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lidhjes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4684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eV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E/V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kJ/mol</a:t>
                      </a:r>
                    </a:p>
                  </a:txBody>
                  <a:tcPr horzOverflow="overflow"/>
                </a:tc>
              </a:tr>
              <a:tr h="4684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II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III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IV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4684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F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17.42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35.0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62.7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87.1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4.0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2.87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156.9</a:t>
                      </a:r>
                    </a:p>
                  </a:txBody>
                  <a:tcPr horzOverflow="overflow"/>
                </a:tc>
              </a:tr>
              <a:tr h="4684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Cl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12.97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23.8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39.7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53.5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3.0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1.36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242.6</a:t>
                      </a:r>
                    </a:p>
                  </a:txBody>
                  <a:tcPr horzOverflow="overflow"/>
                </a:tc>
              </a:tr>
              <a:tr h="4684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Br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11.81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21.8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36.3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47.3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2.8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1.09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193.0</a:t>
                      </a:r>
                    </a:p>
                  </a:txBody>
                  <a:tcPr horzOverflow="overflow"/>
                </a:tc>
              </a:tr>
              <a:tr h="4684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I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10.45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19.1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33.2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2.5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0.54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151.0</a:t>
                      </a:r>
                    </a:p>
                  </a:txBody>
                  <a:tcPr horzOverflow="overflow"/>
                </a:tc>
              </a:tr>
              <a:tr h="4684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At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9.6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16.6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n-US" dirty="0" err="1" smtClean="0">
                <a:latin typeface="Times New Roman" pitchFamily="18" charset="0"/>
              </a:rPr>
              <a:t>Përveq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energjis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lidhjes</a:t>
            </a:r>
            <a:r>
              <a:rPr lang="en-US" dirty="0" smtClean="0">
                <a:latin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</a:rPr>
              <a:t>cila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tregon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anomali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ndërmjet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molekules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F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</a:rPr>
              <a:t>Cl</a:t>
            </a:r>
            <a:r>
              <a:rPr lang="en-US" dirty="0" smtClean="0">
                <a:latin typeface="Times New Roman" pitchFamily="18" charset="0"/>
              </a:rPr>
              <a:t> (</a:t>
            </a:r>
            <a:r>
              <a:rPr lang="en-US" dirty="0" err="1" smtClean="0">
                <a:latin typeface="Times New Roman" pitchFamily="18" charset="0"/>
              </a:rPr>
              <a:t>që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supozohet</a:t>
            </a:r>
            <a:r>
              <a:rPr lang="en-US" dirty="0" smtClean="0">
                <a:latin typeface="Times New Roman" pitchFamily="18" charset="0"/>
              </a:rPr>
              <a:t> se </a:t>
            </a:r>
            <a:r>
              <a:rPr lang="en-US" dirty="0" err="1" smtClean="0">
                <a:latin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rezultat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forcave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</a:rPr>
              <a:t>Van De </a:t>
            </a:r>
            <a:r>
              <a:rPr lang="en-US" dirty="0" err="1" smtClean="0">
                <a:solidFill>
                  <a:srgbClr val="00B050"/>
                </a:solidFill>
                <a:latin typeface="Times New Roman" pitchFamily="18" charset="0"/>
              </a:rPr>
              <a:t>Vaals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</a:rPr>
              <a:t>-it </a:t>
            </a:r>
            <a:r>
              <a:rPr lang="en-US" dirty="0" err="1" smtClean="0">
                <a:latin typeface="Times New Roman" pitchFamily="18" charset="0"/>
              </a:rPr>
              <a:t>ndërmjet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atomeve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molekul</a:t>
            </a:r>
            <a:r>
              <a:rPr lang="en-US" dirty="0" smtClean="0">
                <a:latin typeface="Times New Roman" pitchFamily="18" charset="0"/>
              </a:rPr>
              <a:t>).</a:t>
            </a:r>
          </a:p>
          <a:p>
            <a:pPr algn="just"/>
            <a:r>
              <a:rPr lang="en-US" b="1" dirty="0" err="1" smtClean="0">
                <a:latin typeface="Times New Roman" pitchFamily="18" charset="0"/>
              </a:rPr>
              <a:t>Edhe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afiniteti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elektronik</a:t>
            </a:r>
            <a:r>
              <a:rPr lang="en-US" b="1" dirty="0" smtClean="0">
                <a:latin typeface="Times New Roman" pitchFamily="18" charset="0"/>
              </a:rPr>
              <a:t>- </a:t>
            </a:r>
            <a:r>
              <a:rPr lang="en-US" b="1" dirty="0" err="1" smtClean="0">
                <a:latin typeface="Times New Roman" pitchFamily="18" charset="0"/>
              </a:rPr>
              <a:t>energjia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që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lirohet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kur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atomi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izoluar</a:t>
            </a:r>
            <a:r>
              <a:rPr lang="en-US" b="1" dirty="0" smtClean="0">
                <a:latin typeface="Times New Roman" pitchFamily="18" charset="0"/>
              </a:rPr>
              <a:t> neutral e </a:t>
            </a:r>
            <a:r>
              <a:rPr lang="en-US" b="1" dirty="0" err="1" smtClean="0">
                <a:latin typeface="Times New Roman" pitchFamily="18" charset="0"/>
              </a:rPr>
              <a:t>pranon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elektronin</a:t>
            </a:r>
            <a:r>
              <a:rPr lang="en-US" b="1" dirty="0" smtClean="0">
                <a:latin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</a:rPr>
              <a:t>ç’rast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kalon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jon</a:t>
            </a:r>
            <a:r>
              <a:rPr lang="en-US" b="1" dirty="0" smtClean="0">
                <a:latin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</a:rPr>
              <a:t>ngarkesë</a:t>
            </a:r>
            <a:r>
              <a:rPr lang="en-US" b="1" dirty="0" smtClean="0">
                <a:latin typeface="Times New Roman" pitchFamily="18" charset="0"/>
              </a:rPr>
              <a:t> negative, </a:t>
            </a:r>
            <a:r>
              <a:rPr lang="en-US" b="1" dirty="0" err="1" smtClean="0">
                <a:latin typeface="Times New Roman" pitchFamily="18" charset="0"/>
              </a:rPr>
              <a:t>dallon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mes</a:t>
            </a:r>
            <a:r>
              <a:rPr lang="en-US" b="1" dirty="0" smtClean="0">
                <a:latin typeface="Times New Roman" pitchFamily="18" charset="0"/>
              </a:rPr>
              <a:t> F </a:t>
            </a:r>
            <a:r>
              <a:rPr lang="en-US" b="1" dirty="0" err="1" smtClean="0">
                <a:latin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Cl</a:t>
            </a:r>
            <a:r>
              <a:rPr lang="en-US" b="1" dirty="0" smtClean="0">
                <a:latin typeface="Times New Roman" pitchFamily="18" charset="0"/>
              </a:rPr>
              <a:t> :</a:t>
            </a:r>
          </a:p>
          <a:p>
            <a:pPr algn="just"/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Elementi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halogjen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                                  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F          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Cl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        Br         I</a:t>
            </a:r>
          </a:p>
          <a:p>
            <a:pPr algn="just"/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Afinitetit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 molar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elketronik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/kJ/mol    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-322       -349     -325      -259</a:t>
            </a:r>
          </a:p>
          <a:p>
            <a:pPr algn="just"/>
            <a:r>
              <a:rPr lang="en-US" dirty="0" err="1" smtClean="0">
                <a:latin typeface="Times New Roman" pitchFamily="18" charset="0"/>
              </a:rPr>
              <a:t>Siç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shihet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klori</a:t>
            </a:r>
            <a:r>
              <a:rPr lang="en-US" dirty="0" smtClean="0">
                <a:latin typeface="Times New Roman" pitchFamily="18" charset="0"/>
              </a:rPr>
              <a:t> ka </a:t>
            </a:r>
            <a:r>
              <a:rPr lang="en-US" dirty="0" err="1" smtClean="0">
                <a:latin typeface="Times New Roman" pitchFamily="18" charset="0"/>
              </a:rPr>
              <a:t>afinitet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madhë</a:t>
            </a:r>
            <a:r>
              <a:rPr lang="en-US" dirty="0" smtClean="0">
                <a:latin typeface="Times New Roman" pitchFamily="18" charset="0"/>
              </a:rPr>
              <a:t> (</a:t>
            </a:r>
            <a:r>
              <a:rPr lang="en-US" dirty="0" err="1" smtClean="0">
                <a:latin typeface="Times New Roman" pitchFamily="18" charset="0"/>
              </a:rPr>
              <a:t>deri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tani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nuk</a:t>
            </a:r>
            <a:r>
              <a:rPr lang="en-US" dirty="0" smtClean="0">
                <a:latin typeface="Times New Roman" pitchFamily="18" charset="0"/>
              </a:rPr>
              <a:t> ka </a:t>
            </a:r>
            <a:r>
              <a:rPr lang="en-US" dirty="0" err="1" smtClean="0">
                <a:latin typeface="Times New Roman" pitchFamily="18" charset="0"/>
              </a:rPr>
              <a:t>sçarime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adekuate</a:t>
            </a:r>
            <a:r>
              <a:rPr lang="en-US" dirty="0" smtClean="0">
                <a:latin typeface="Times New Roman" pitchFamily="18" charset="0"/>
              </a:rPr>
              <a:t>)</a:t>
            </a:r>
          </a:p>
          <a:p>
            <a:pPr algn="just"/>
            <a:r>
              <a:rPr lang="en-US" dirty="0" err="1" smtClean="0">
                <a:latin typeface="Times New Roman" pitchFamily="18" charset="0"/>
              </a:rPr>
              <a:t>Potencialet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redokse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bien</a:t>
            </a:r>
            <a:r>
              <a:rPr lang="en-US" dirty="0" smtClean="0">
                <a:latin typeface="Times New Roman" pitchFamily="18" charset="0"/>
              </a:rPr>
              <a:t> ne </a:t>
            </a:r>
            <a:r>
              <a:rPr lang="en-US" dirty="0" err="1" smtClean="0">
                <a:latin typeface="Times New Roman" pitchFamily="18" charset="0"/>
              </a:rPr>
              <a:t>menyre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ngjashme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sikur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elektronegativiteti</a:t>
            </a:r>
            <a:r>
              <a:rPr lang="en-US" dirty="0" smtClean="0">
                <a:latin typeface="Times New Roman" pitchFamily="18" charset="0"/>
              </a:rPr>
              <a:t>.</a:t>
            </a:r>
          </a:p>
          <a:p>
            <a:pPr algn="just"/>
            <a:r>
              <a:rPr lang="en-US" b="1" dirty="0" err="1" smtClean="0">
                <a:latin typeface="Times New Roman" pitchFamily="18" charset="0"/>
              </a:rPr>
              <a:t>Elektronegativiteti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veti</a:t>
            </a:r>
            <a:r>
              <a:rPr lang="en-US" b="1" dirty="0" smtClean="0">
                <a:latin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</a:rPr>
              <a:t>atomit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ndërsa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potenciali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redoks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vlen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tërë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molekulën</a:t>
            </a:r>
            <a:r>
              <a:rPr lang="en-US" b="1" dirty="0" smtClean="0">
                <a:latin typeface="Times New Roman" pitchFamily="18" charset="0"/>
              </a:rPr>
              <a:t>. </a:t>
            </a:r>
            <a:r>
              <a:rPr lang="en-US" b="1" dirty="0" err="1" smtClean="0">
                <a:latin typeface="Times New Roman" pitchFamily="18" charset="0"/>
              </a:rPr>
              <a:t>Ekuacioni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parcial</a:t>
            </a:r>
            <a:r>
              <a:rPr lang="en-US" b="1" dirty="0" smtClean="0">
                <a:latin typeface="Times New Roman" pitchFamily="18" charset="0"/>
              </a:rPr>
              <a:t>:</a:t>
            </a: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en-US" sz="40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2(g)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+2e</a:t>
            </a:r>
            <a:r>
              <a:rPr lang="en-US" sz="40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→2X</a:t>
            </a:r>
            <a:r>
              <a:rPr lang="en-US" sz="4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aq</a:t>
            </a:r>
            <a:r>
              <a:rPr lang="en-US" sz="4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b="1" baseline="-250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shpeh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potencialin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redoks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ndajmë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4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→2X</a:t>
            </a:r>
            <a:r>
              <a:rPr lang="en-US" sz="4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1</a:t>
            </a:r>
          </a:p>
          <a:p>
            <a:pPr algn="just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2X</a:t>
            </a:r>
            <a:r>
              <a:rPr lang="en-US" sz="4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+2e</a:t>
            </a:r>
            <a:r>
              <a:rPr lang="en-US" sz="4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→2X </a:t>
            </a:r>
            <a:r>
              <a:rPr lang="en-US" sz="4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2</a:t>
            </a:r>
          </a:p>
          <a:p>
            <a:pPr algn="just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2X</a:t>
            </a:r>
            <a:r>
              <a:rPr lang="en-US" sz="4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→2X</a:t>
            </a:r>
            <a:r>
              <a:rPr lang="en-US" sz="4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aq</a:t>
            </a:r>
            <a:r>
              <a:rPr lang="en-US" sz="4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3</a:t>
            </a:r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886200" y="4800600"/>
            <a:ext cx="5257800" cy="2057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përgjigjet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shpërbashkimit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kërkon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shpenzim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energisë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barabart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energjinë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lidhjes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Shkalla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dytë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 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liron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energjinë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 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cila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është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barabartë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me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dyfishin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aktivitetit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elektronik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dhe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shkalla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tretë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liron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energjinë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cila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është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barabartë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 me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dyfishin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vlerës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së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energjisë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së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hidratimit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jonit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.</a:t>
            </a:r>
          </a:p>
          <a:p>
            <a:pPr algn="just"/>
            <a:endParaRPr lang="en-US" b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n-US" b="1" dirty="0" err="1" smtClean="0">
                <a:latin typeface="Times New Roman" pitchFamily="18" charset="0"/>
              </a:rPr>
              <a:t>Energjia</a:t>
            </a:r>
            <a:r>
              <a:rPr lang="en-US" b="1" dirty="0" smtClean="0">
                <a:latin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</a:rPr>
              <a:t>hidratimit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joneve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halogjenure</a:t>
            </a:r>
            <a:r>
              <a:rPr lang="en-US" b="1" dirty="0" smtClean="0">
                <a:latin typeface="Times New Roman" pitchFamily="18" charset="0"/>
              </a:rPr>
              <a:t> ka </a:t>
            </a:r>
            <a:r>
              <a:rPr lang="en-US" b="1" dirty="0" err="1" smtClean="0">
                <a:latin typeface="Times New Roman" pitchFamily="18" charset="0"/>
              </a:rPr>
              <a:t>këto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vlera</a:t>
            </a:r>
            <a:r>
              <a:rPr lang="en-US" b="1" dirty="0" smtClean="0">
                <a:latin typeface="Times New Roman" pitchFamily="18" charset="0"/>
              </a:rPr>
              <a:t>:</a:t>
            </a:r>
          </a:p>
          <a:p>
            <a:pPr algn="just"/>
            <a:r>
              <a:rPr lang="en-US" b="1" dirty="0" err="1" smtClean="0">
                <a:latin typeface="Times New Roman" pitchFamily="18" charset="0"/>
              </a:rPr>
              <a:t>Halogjenuret</a:t>
            </a:r>
            <a:r>
              <a:rPr lang="en-US" b="1" dirty="0" smtClean="0">
                <a:latin typeface="Times New Roman" pitchFamily="18" charset="0"/>
              </a:rPr>
              <a:t>:                                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F            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Cl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         Br           I</a:t>
            </a:r>
            <a:r>
              <a:rPr lang="en-US" b="1" dirty="0" smtClean="0">
                <a:latin typeface="Times New Roman" pitchFamily="18" charset="0"/>
              </a:rPr>
              <a:t> </a:t>
            </a:r>
          </a:p>
          <a:p>
            <a:pPr algn="just"/>
            <a:r>
              <a:rPr lang="en-US" b="1" dirty="0" err="1" smtClean="0">
                <a:latin typeface="Times New Roman" pitchFamily="18" charset="0"/>
              </a:rPr>
              <a:t>Energjia</a:t>
            </a:r>
            <a:r>
              <a:rPr lang="en-US" b="1" dirty="0" smtClean="0">
                <a:latin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</a:rPr>
              <a:t>hidratimit</a:t>
            </a:r>
            <a:r>
              <a:rPr lang="en-US" b="1" dirty="0" smtClean="0">
                <a:latin typeface="Times New Roman" pitchFamily="18" charset="0"/>
              </a:rPr>
              <a:t>/kJ/mol:  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-473         -339       -306        -260</a:t>
            </a:r>
          </a:p>
          <a:p>
            <a:pPr algn="just"/>
            <a:endParaRPr lang="en-US" dirty="0" smtClean="0">
              <a:latin typeface="Times New Roman" pitchFamily="18" charset="0"/>
            </a:endParaRPr>
          </a:p>
          <a:p>
            <a:pPr algn="just"/>
            <a:r>
              <a:rPr lang="en-US" dirty="0" err="1" smtClean="0">
                <a:latin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shkak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energjisë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hidratimit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madhe</a:t>
            </a:r>
            <a:r>
              <a:rPr lang="en-US" dirty="0" smtClean="0">
                <a:latin typeface="Times New Roman" pitchFamily="18" charset="0"/>
              </a:rPr>
              <a:t> F </a:t>
            </a:r>
            <a:r>
              <a:rPr lang="en-US" dirty="0" err="1" smtClean="0">
                <a:latin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mjet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fortë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oksidues</a:t>
            </a:r>
            <a:r>
              <a:rPr lang="en-US" dirty="0" smtClean="0">
                <a:latin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</a:rPr>
              <a:t>sesa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</a:rPr>
              <a:t>Cl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tretësira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ujore</a:t>
            </a:r>
            <a:r>
              <a:rPr lang="en-US" dirty="0" smtClean="0">
                <a:latin typeface="Times New Roman" pitchFamily="18" charset="0"/>
              </a:rPr>
              <a:t>.</a:t>
            </a:r>
          </a:p>
          <a:p>
            <a:pPr algn="just"/>
            <a:endParaRPr lang="en-US" b="1" dirty="0" smtClean="0">
              <a:latin typeface="Times New Roman" pitchFamily="18" charset="0"/>
            </a:endParaRPr>
          </a:p>
          <a:p>
            <a:pPr algn="just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Pasqyra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e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komponimeve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të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elementeve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halogjene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r>
              <a:rPr lang="en-US" dirty="0" err="1" smtClean="0">
                <a:latin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shkak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konfiguracionit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elektronik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pozitës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sistemin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periodik</a:t>
            </a:r>
            <a:r>
              <a:rPr lang="en-US" dirty="0" smtClean="0">
                <a:latin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</a:rPr>
              <a:t>elementet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halogjene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formojne</a:t>
            </a:r>
            <a:r>
              <a:rPr lang="en-US" dirty="0" smtClean="0">
                <a:latin typeface="Times New Roman" pitchFamily="18" charset="0"/>
              </a:rPr>
              <a:t> …..</a:t>
            </a:r>
          </a:p>
          <a:p>
            <a:pPr algn="just"/>
            <a:endParaRPr lang="en-US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r>
              <a:rPr lang="en-US" i="1" dirty="0" err="1" smtClean="0">
                <a:latin typeface="Times New Roman" pitchFamily="18" charset="0"/>
              </a:rPr>
              <a:t>Komponimet</a:t>
            </a:r>
            <a:r>
              <a:rPr lang="en-US" i="1" dirty="0" smtClean="0">
                <a:latin typeface="Times New Roman" pitchFamily="18" charset="0"/>
              </a:rPr>
              <a:t> me </a:t>
            </a:r>
            <a:r>
              <a:rPr lang="en-US" i="1" dirty="0" err="1" smtClean="0">
                <a:latin typeface="Times New Roman" pitchFamily="18" charset="0"/>
              </a:rPr>
              <a:t>shkall</a:t>
            </a:r>
            <a:r>
              <a:rPr lang="en-US" i="1" dirty="0" smtClean="0">
                <a:latin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</a:rPr>
              <a:t>oksidimi</a:t>
            </a:r>
            <a:r>
              <a:rPr lang="en-US" i="1" dirty="0" smtClean="0"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-1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</a:rPr>
              <a:t>–</a:t>
            </a:r>
            <a:r>
              <a:rPr lang="en-US" dirty="0" err="1" smtClean="0">
                <a:latin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shkak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konfiguracionit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elektronik</a:t>
            </a:r>
            <a:r>
              <a:rPr lang="en-US" dirty="0" smtClean="0">
                <a:latin typeface="Times New Roman" pitchFamily="18" charset="0"/>
              </a:rPr>
              <a:t> me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7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elektrone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nivelin</a:t>
            </a:r>
            <a:r>
              <a:rPr lang="en-US" dirty="0" smtClean="0">
                <a:latin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</a:rPr>
              <a:t>fundit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energjetik</a:t>
            </a:r>
            <a:r>
              <a:rPr lang="en-US" dirty="0" smtClean="0">
                <a:latin typeface="Times New Roman" pitchFamily="18" charset="0"/>
              </a:rPr>
              <a:t>,</a:t>
            </a:r>
          </a:p>
          <a:p>
            <a:pPr algn="just"/>
            <a:r>
              <a:rPr lang="en-US" dirty="0" err="1" smtClean="0">
                <a:latin typeface="Times New Roman" pitchFamily="18" charset="0"/>
              </a:rPr>
              <a:t>Elementet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halogjene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lehtë</a:t>
            </a:r>
            <a:r>
              <a:rPr lang="en-US" dirty="0" smtClean="0">
                <a:latin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</a:rPr>
              <a:t>pranojne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një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elektron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kalojnë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jon</a:t>
            </a:r>
            <a:r>
              <a:rPr lang="en-US" dirty="0" smtClean="0">
                <a:latin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</a:rPr>
              <a:t>ngarkesë</a:t>
            </a:r>
            <a:r>
              <a:rPr lang="en-US" dirty="0" smtClean="0">
                <a:latin typeface="Times New Roman" pitchFamily="18" charset="0"/>
              </a:rPr>
              <a:t> negative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b="1" dirty="0" smtClean="0">
                <a:latin typeface="Times New Roman" pitchFamily="18" charset="0"/>
              </a:rPr>
              <a:t> , </a:t>
            </a:r>
            <a:r>
              <a:rPr lang="en-US" b="1" dirty="0" err="1" smtClean="0">
                <a:latin typeface="Times New Roman" pitchFamily="18" charset="0"/>
              </a:rPr>
              <a:t>kryesishtë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kur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lidhem</a:t>
            </a:r>
            <a:r>
              <a:rPr lang="en-US" b="1" dirty="0" smtClean="0">
                <a:latin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</a:rPr>
              <a:t>elementete</a:t>
            </a:r>
            <a:r>
              <a:rPr lang="en-US" b="1" dirty="0" smtClean="0">
                <a:latin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</a:rPr>
              <a:t>elktronegativitet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vogël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si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ato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grupit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1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sist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periodik</a:t>
            </a:r>
            <a:endParaRPr lang="en-US" b="1" dirty="0" smtClean="0">
              <a:latin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"/>
            <a:ext cx="8991600" cy="6781800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gjitha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elementet</a:t>
            </a:r>
            <a:r>
              <a:rPr lang="en-US" b="1" dirty="0" smtClean="0">
                <a:latin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</a:rPr>
              <a:t>hidrogjen</a:t>
            </a:r>
            <a:r>
              <a:rPr lang="en-US" dirty="0" smtClean="0">
                <a:latin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</a:rPr>
              <a:t>japi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komponime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tipit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HX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halogjenhidrure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cila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tretsira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ujore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shkak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reaksionit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protolitik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reagojnë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mënyre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acidike</a:t>
            </a:r>
            <a:r>
              <a:rPr lang="en-US" dirty="0" smtClean="0">
                <a:latin typeface="Times New Roman" pitchFamily="18" charset="0"/>
              </a:rPr>
              <a:t> 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HX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+H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O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→H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X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prandaj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konsiderojmë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acideve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quajmë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halogjenure,të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ndajmë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grupe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b="1" dirty="0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A)</a:t>
            </a:r>
            <a:r>
              <a:rPr lang="en-US" b="1" dirty="0" err="1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b="1" dirty="0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b="1" dirty="0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kripe</a:t>
            </a:r>
            <a:endParaRPr lang="en-US" b="1" dirty="0" smtClean="0">
              <a:solidFill>
                <a:schemeClr val="folHlin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B)</a:t>
            </a:r>
            <a:r>
              <a:rPr lang="en-US" b="1" dirty="0" err="1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b="1" dirty="0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makromolekulare</a:t>
            </a:r>
            <a:r>
              <a:rPr lang="en-US" b="1" dirty="0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dirty="0" err="1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b="1" dirty="0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jonike</a:t>
            </a:r>
            <a:r>
              <a:rPr lang="en-US" b="1" dirty="0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en-US" b="1" dirty="0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C)</a:t>
            </a:r>
            <a:r>
              <a:rPr lang="en-US" b="1" dirty="0" err="1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b="1" dirty="0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molekulare</a:t>
            </a:r>
            <a:r>
              <a:rPr lang="en-US" b="1" dirty="0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b="1" dirty="0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kovalente</a:t>
            </a:r>
            <a:r>
              <a:rPr lang="en-US" b="1" dirty="0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endParaRPr lang="en-US" b="1" dirty="0" smtClean="0">
              <a:solidFill>
                <a:schemeClr val="folHlin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gjendeje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ngurtë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lëngët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mbahen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ndërmjët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forcat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tërheqëse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Van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der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Vaals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-it </a:t>
            </a:r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0" y="2895600"/>
            <a:ext cx="9144000" cy="990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grupin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bëjnë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pjesë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grupt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lantanideve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aktinideve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4038600"/>
            <a:ext cx="9144000" cy="914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makromolekulare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mbizotërojnë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strukturat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shtresore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zingjirore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strukturat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metal-metal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0" y="5029200"/>
            <a:ext cx="9144000" cy="914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jometaleve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ekzistojnë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veçanta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agregate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ngurtë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lëngët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gaztë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Halogjenuret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–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përfitimi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tyre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mund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të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ndahet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kryesishtë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në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dy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grupe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  <a:p>
            <a:pPr algn="just"/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1)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Metodat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lëngëta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të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cilat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aplikohen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kur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halogjenuret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nuk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hidrolizojnë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</a:p>
          <a:p>
            <a:pPr algn="just"/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2)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Metodat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thata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të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cilat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shfrytzohen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kur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 vie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deri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te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hidroliza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halogjenureve</a:t>
            </a:r>
            <a:endParaRPr lang="en-US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pPr algn="just"/>
            <a:endParaRPr lang="en-US" b="1" dirty="0" smtClean="0">
              <a:solidFill>
                <a:schemeClr val="folHlink"/>
              </a:solidFill>
              <a:latin typeface="Times New Roman" pitchFamily="18" charset="0"/>
            </a:endParaRPr>
          </a:p>
          <a:p>
            <a:pPr algn="just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1.Metodat e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lëngëta-tretja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në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acide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  <a:p>
            <a:pPr algn="just"/>
            <a:r>
              <a:rPr lang="en-US" b="1" dirty="0" smtClean="0">
                <a:latin typeface="Times New Roman" pitchFamily="18" charset="0"/>
              </a:rPr>
              <a:t>A)e </a:t>
            </a:r>
            <a:r>
              <a:rPr lang="en-US" b="1" dirty="0" err="1" smtClean="0">
                <a:latin typeface="Times New Roman" pitchFamily="18" charset="0"/>
              </a:rPr>
              <a:t>metaleve</a:t>
            </a:r>
            <a:r>
              <a:rPr lang="en-US" b="1" dirty="0" smtClean="0">
                <a:latin typeface="Times New Roman" pitchFamily="18" charset="0"/>
              </a:rPr>
              <a:t> :   </a:t>
            </a:r>
          </a:p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Zn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(s)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+2H 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+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+2Cl 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 (Zn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+2Cl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)+H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B)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hidroksideve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karbonateve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MgO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+2H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+2Cl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 (Mg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+2Cl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)+H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Cr(OH)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+3 H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+3Cl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→(Cr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3+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+3Cl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)+ 3H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+OH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+Br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→(Na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+Br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)+ H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CaCO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+2H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+2Cl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→(Ca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+2Cl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)+CO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just"/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C)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Reaksionet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precipitimit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Ag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AgCl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+2I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→PbI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05599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Metoda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të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thata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–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sinteza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direkte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nga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elementet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përkatëse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që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metoda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</a:rPr>
              <a:t>rëndësishme</a:t>
            </a:r>
            <a:r>
              <a:rPr lang="en-US" dirty="0" smtClean="0">
                <a:latin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</a:rPr>
              <a:t>përfitimit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halogjenureve</a:t>
            </a:r>
            <a:endParaRPr lang="en-US" dirty="0" smtClean="0">
              <a:latin typeface="Times New Roman" pitchFamily="18" charset="0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Cu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(s)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+Cl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2(g)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CuCl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2Al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+3Br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→Al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6(g)</a:t>
            </a:r>
          </a:p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+2Cl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→SnCl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4(g)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2P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+5 Cl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→2PCl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5(s)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Reaksioni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ndërmjet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metalit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halogjenhidrikut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900 C</a:t>
            </a:r>
          </a:p>
          <a:p>
            <a:pPr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Cr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+2HCl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→CrCl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Halogjenimi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zakonishtë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larta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halogjen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molekular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  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WO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+Br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→WO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halogjen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molekular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prani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karbonit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 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+2C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→SiCl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+2CO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elated image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838200"/>
            <a:ext cx="8382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n-US" dirty="0" err="1" smtClean="0">
                <a:latin typeface="Times New Roman" pitchFamily="18" charset="0"/>
              </a:rPr>
              <a:t>Halogjenhidruret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mund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përfitohen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</a:rPr>
              <a:t>sintezë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direkte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elementeve</a:t>
            </a:r>
            <a:endParaRPr lang="en-US" dirty="0" smtClean="0">
              <a:latin typeface="Times New Roman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H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+X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 2HX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kështu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industri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pozitive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Fluori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pozitive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elektronegativiteti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madhë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njihet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mjeti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kryesore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halogjene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pozitive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rrjedhin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oksiacidet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A) HXO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acidet</a:t>
            </a:r>
            <a:r>
              <a:rPr lang="en-US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hipohalogjenite</a:t>
            </a:r>
            <a:r>
              <a:rPr lang="en-US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/>
            <a:r>
              <a:rPr lang="en-US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hipohaligjenitet</a:t>
            </a:r>
            <a:r>
              <a:rPr lang="en-US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hipokloritet,hipobromitet</a:t>
            </a:r>
            <a:r>
              <a:rPr lang="en-US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hipojoditet</a:t>
            </a:r>
            <a:r>
              <a:rPr lang="en-US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/>
            <a:endParaRPr lang="en-US" i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B) HXO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acidet</a:t>
            </a:r>
            <a:r>
              <a:rPr lang="en-US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halogjenite,komp</a:t>
            </a:r>
            <a:r>
              <a:rPr lang="en-US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tilla</a:t>
            </a:r>
            <a:r>
              <a:rPr lang="en-US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Br </a:t>
            </a:r>
            <a:r>
              <a:rPr lang="en-US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ka</a:t>
            </a:r>
            <a:r>
              <a:rPr lang="en-US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.(</a:t>
            </a:r>
            <a:r>
              <a:rPr lang="en-US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klorite</a:t>
            </a:r>
            <a:r>
              <a:rPr lang="en-US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C) HXO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acidet</a:t>
            </a:r>
            <a:r>
              <a:rPr lang="en-US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halogjenike</a:t>
            </a:r>
            <a:r>
              <a:rPr lang="en-US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halogjenatet</a:t>
            </a:r>
            <a:r>
              <a:rPr lang="en-US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kloratet</a:t>
            </a:r>
            <a:r>
              <a:rPr lang="en-US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bromatet</a:t>
            </a:r>
            <a:r>
              <a:rPr lang="en-US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jodatet</a:t>
            </a:r>
            <a:r>
              <a:rPr lang="en-US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D) HXO4 </a:t>
            </a:r>
            <a:r>
              <a:rPr lang="en-US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acidet</a:t>
            </a:r>
            <a:r>
              <a:rPr lang="en-US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perhalogjenatet</a:t>
            </a:r>
            <a:r>
              <a:rPr lang="en-US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perkloratet,perjodatet</a:t>
            </a:r>
            <a:r>
              <a:rPr lang="en-US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perbromatet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oksiacidet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halogjene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rëndësishëm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faktorët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dinamike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kinetik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varen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tretsirës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05599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FLUORI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</a:rPr>
              <a:t>Siç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mund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pritet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për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shkak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</a:rPr>
              <a:t>aktivitetit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madhe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kimik,në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natyrë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vije</a:t>
            </a:r>
            <a:r>
              <a:rPr lang="en-US" sz="1600" dirty="0" smtClean="0">
                <a:latin typeface="Times New Roman" pitchFamily="18" charset="0"/>
              </a:rPr>
              <a:t> 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</a:rPr>
              <a:t>vetëm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komp</a:t>
            </a:r>
            <a:r>
              <a:rPr lang="en-US" sz="1600" dirty="0" smtClean="0">
                <a:latin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</a:rPr>
              <a:t>shkalll</a:t>
            </a:r>
            <a:r>
              <a:rPr lang="en-US" sz="1600" dirty="0" smtClean="0">
                <a:latin typeface="Times New Roman" pitchFamily="18" charset="0"/>
              </a:rPr>
              <a:t> negative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oksidimit</a:t>
            </a:r>
            <a:endParaRPr lang="en-US" sz="1600" dirty="0" smtClean="0">
              <a:latin typeface="Times New Roman" pitchFamily="18" charset="0"/>
            </a:endParaRPr>
          </a:p>
          <a:p>
            <a:pPr algn="just"/>
            <a:endParaRPr lang="en-US" sz="2600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pPr algn="just"/>
            <a:r>
              <a:rPr lang="en-US" sz="2600" b="1" dirty="0" err="1" smtClean="0">
                <a:solidFill>
                  <a:srgbClr val="00B050"/>
                </a:solidFill>
                <a:latin typeface="Times New Roman" pitchFamily="18" charset="0"/>
              </a:rPr>
              <a:t>Komp</a:t>
            </a:r>
            <a:r>
              <a:rPr lang="en-US" sz="2600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Times New Roman" pitchFamily="18" charset="0"/>
              </a:rPr>
              <a:t>kryesoret</a:t>
            </a:r>
            <a:r>
              <a:rPr lang="en-US" sz="2600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Times New Roman" pitchFamily="18" charset="0"/>
              </a:rPr>
              <a:t>të</a:t>
            </a:r>
            <a:r>
              <a:rPr lang="en-US" sz="2600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Times New Roman" pitchFamily="18" charset="0"/>
              </a:rPr>
              <a:t>tij</a:t>
            </a:r>
            <a:r>
              <a:rPr lang="en-US" sz="2600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Times New Roman" pitchFamily="18" charset="0"/>
              </a:rPr>
              <a:t>janë</a:t>
            </a:r>
            <a:r>
              <a:rPr lang="en-US" sz="2600" b="1" dirty="0" smtClean="0">
                <a:solidFill>
                  <a:srgbClr val="00B050"/>
                </a:solidFill>
                <a:latin typeface="Times New Roman" pitchFamily="18" charset="0"/>
              </a:rPr>
              <a:t>:</a:t>
            </a:r>
          </a:p>
          <a:p>
            <a:pPr algn="just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CaF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            	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Fluoriti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Na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AlF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6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         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Krioliti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Ca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5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(PO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)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3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F  Fluor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apatit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endParaRPr lang="en-US" dirty="0"/>
          </a:p>
        </p:txBody>
      </p:sp>
      <p:pic>
        <p:nvPicPr>
          <p:cNvPr id="4" name="Picture 3" descr="https://upload.wikimedia.org/wikipedia/commons/thumb/1/1f/Fluorite_crystals_270x444.jpg/250px-Fluorite_crystals_270x44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2514600"/>
            <a:ext cx="283845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0" y="4038600"/>
            <a:ext cx="5943600" cy="2819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latin typeface="Times New Roman" pitchFamily="18" charset="0"/>
              </a:rPr>
              <a:t>Sasia</a:t>
            </a:r>
            <a:r>
              <a:rPr lang="en-US" dirty="0" smtClean="0">
                <a:latin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</a:rPr>
              <a:t>tij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nuk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aq</a:t>
            </a:r>
            <a:r>
              <a:rPr lang="en-US" dirty="0" smtClean="0">
                <a:latin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</a:rPr>
              <a:t>vogël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natyre</a:t>
            </a:r>
            <a:r>
              <a:rPr lang="en-US" dirty="0" smtClean="0">
                <a:latin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</a:rPr>
              <a:t>përafërsishtë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gjindet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gjysma</a:t>
            </a:r>
            <a:r>
              <a:rPr lang="en-US" dirty="0" smtClean="0">
                <a:latin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</a:rPr>
              <a:t>sasisë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klorit</a:t>
            </a:r>
            <a:r>
              <a:rPr lang="en-US" dirty="0" smtClean="0">
                <a:latin typeface="Times New Roman" pitchFamily="18" charset="0"/>
              </a:rPr>
              <a:t>.</a:t>
            </a:r>
          </a:p>
          <a:p>
            <a:pPr algn="just"/>
            <a:r>
              <a:rPr lang="en-US" dirty="0" smtClean="0">
                <a:latin typeface="Times New Roman" pitchFamily="18" charset="0"/>
              </a:rPr>
              <a:t>Jan </a:t>
            </a:r>
            <a:r>
              <a:rPr lang="en-US" dirty="0" err="1" smtClean="0">
                <a:latin typeface="Times New Roman" pitchFamily="18" charset="0"/>
              </a:rPr>
              <a:t>bërë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përpjekje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mëdha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që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përfitohet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fluori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elementar,por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asnjë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metodë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nuk</a:t>
            </a:r>
            <a:r>
              <a:rPr lang="en-US" dirty="0" smtClean="0">
                <a:latin typeface="Times New Roman" pitchFamily="18" charset="0"/>
              </a:rPr>
              <a:t> ka </a:t>
            </a:r>
            <a:r>
              <a:rPr lang="en-US" dirty="0" err="1" smtClean="0">
                <a:latin typeface="Times New Roman" pitchFamily="18" charset="0"/>
              </a:rPr>
              <a:t>dhënë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sukses</a:t>
            </a:r>
            <a:r>
              <a:rPr lang="en-US" dirty="0" smtClean="0">
                <a:latin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</a:rPr>
              <a:t>sepse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asnjë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mjet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oksidues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nuk</a:t>
            </a:r>
            <a:r>
              <a:rPr lang="en-US" dirty="0" smtClean="0">
                <a:latin typeface="Times New Roman" pitchFamily="18" charset="0"/>
              </a:rPr>
              <a:t> ka </a:t>
            </a:r>
            <a:r>
              <a:rPr lang="en-US" dirty="0" err="1" smtClean="0">
                <a:latin typeface="Times New Roman" pitchFamily="18" charset="0"/>
              </a:rPr>
              <a:t>mundur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oksidoj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jonin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</a:rPr>
              <a:t>fluorur</a:t>
            </a:r>
            <a:r>
              <a:rPr lang="en-US" dirty="0" smtClean="0">
                <a:latin typeface="Times New Roman" pitchFamily="18" charset="0"/>
              </a:rPr>
              <a:t>.</a:t>
            </a:r>
          </a:p>
          <a:p>
            <a:pPr algn="just"/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fund </a:t>
            </a:r>
            <a:r>
              <a:rPr lang="en-US" dirty="0" err="1" smtClean="0">
                <a:latin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gjetur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zgjidhje</a:t>
            </a:r>
            <a:r>
              <a:rPr lang="en-US" dirty="0" smtClean="0">
                <a:latin typeface="Times New Roman" pitchFamily="18" charset="0"/>
              </a:rPr>
              <a:t> duke </a:t>
            </a:r>
            <a:r>
              <a:rPr lang="en-US" dirty="0" err="1" smtClean="0">
                <a:latin typeface="Times New Roman" pitchFamily="18" charset="0"/>
              </a:rPr>
              <a:t>përdorur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elektrolit</a:t>
            </a:r>
            <a:r>
              <a:rPr lang="en-US" dirty="0" smtClean="0">
                <a:latin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</a:rPr>
              <a:t>fluorur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kaliumit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fluorhidrik</a:t>
            </a:r>
            <a:r>
              <a:rPr lang="en-US" dirty="0" smtClean="0">
                <a:latin typeface="Times New Roman" pitchFamily="18" charset="0"/>
              </a:rPr>
              <a:t> pa </a:t>
            </a:r>
            <a:r>
              <a:rPr lang="en-US" dirty="0" err="1" smtClean="0">
                <a:latin typeface="Times New Roman" pitchFamily="18" charset="0"/>
              </a:rPr>
              <a:t>ujë</a:t>
            </a:r>
            <a:r>
              <a:rPr lang="en-US" dirty="0" smtClean="0">
                <a:latin typeface="Times New Roman" pitchFamily="18" charset="0"/>
              </a:rPr>
              <a:t> .</a:t>
            </a:r>
          </a:p>
          <a:p>
            <a:pPr algn="just"/>
            <a:r>
              <a:rPr lang="en-US" dirty="0" smtClean="0">
                <a:latin typeface="Times New Roman" pitchFamily="18" charset="0"/>
              </a:rPr>
              <a:t>Si subs </a:t>
            </a:r>
            <a:r>
              <a:rPr lang="en-US" dirty="0" err="1" smtClean="0">
                <a:latin typeface="Times New Roman" pitchFamily="18" charset="0"/>
              </a:rPr>
              <a:t>elementare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gaz</a:t>
            </a:r>
            <a:r>
              <a:rPr lang="en-US" dirty="0" smtClean="0">
                <a:latin typeface="Times New Roman" pitchFamily="18" charset="0"/>
              </a:rPr>
              <a:t> me  </a:t>
            </a:r>
            <a:r>
              <a:rPr lang="en-US" dirty="0" err="1" smtClean="0">
                <a:latin typeface="Times New Roman" pitchFamily="18" charset="0"/>
              </a:rPr>
              <a:t>ngjyrë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verdhë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çelur</a:t>
            </a:r>
            <a:r>
              <a:rPr lang="en-US" dirty="0" smtClean="0">
                <a:latin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</a:rPr>
              <a:t>jashtëzakonishtë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helmues,bile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joni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fluorur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helmues</a:t>
            </a:r>
            <a:r>
              <a:rPr lang="en-US" dirty="0" smtClean="0">
                <a:latin typeface="Times New Roman" pitchFamily="18" charset="0"/>
              </a:rPr>
              <a:t>.</a:t>
            </a:r>
          </a:p>
        </p:txBody>
      </p:sp>
      <p:pic>
        <p:nvPicPr>
          <p:cNvPr id="6" name="Picture 5" descr="https://upload.wikimedia.org/wikipedia/commons/thumb/2/2d/Electron_shell_009_Fluorine.svg/250px-Electron_shell_009_Fluorine.svg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914400"/>
            <a:ext cx="2819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>
            <a:off x="4267200" y="2819400"/>
            <a:ext cx="18288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8229600" y="990600"/>
            <a:ext cx="304800" cy="76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Image result for Na3AlF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4572000"/>
            <a:ext cx="2514600" cy="1836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Arrow Connector 11"/>
          <p:cNvCxnSpPr/>
          <p:nvPr/>
        </p:nvCxnSpPr>
        <p:spPr>
          <a:xfrm>
            <a:off x="4114800" y="3276600"/>
            <a:ext cx="2362200" cy="1524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en-US" dirty="0" err="1" smtClean="0">
                <a:latin typeface="Times New Roman" pitchFamily="18" charset="0"/>
              </a:rPr>
              <a:t>Derivatet</a:t>
            </a:r>
            <a:r>
              <a:rPr lang="en-US" dirty="0" smtClean="0">
                <a:latin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</a:rPr>
              <a:t>metanit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etanit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janë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shum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pak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helmuese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këtë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arsye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fluoruret</a:t>
            </a:r>
            <a:r>
              <a:rPr lang="en-US" dirty="0" smtClean="0">
                <a:latin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</a:rPr>
              <a:t>karbonit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shpesh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përdoren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pajisjet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ftohëse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vend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amonjakut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treg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këto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komponime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njehen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si</a:t>
            </a:r>
            <a:r>
              <a:rPr lang="en-US" dirty="0" smtClean="0">
                <a:latin typeface="Times New Roman" pitchFamily="18" charset="0"/>
              </a:rPr>
              <a:t> :</a:t>
            </a:r>
          </a:p>
          <a:p>
            <a:pPr algn="just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Freon 11    (CFCl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)  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fluor-treklor-metani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Freon 12    (CF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Cl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) 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difluor-diklor-metani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Freon 22    (CHF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Cl)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difluor-klor-metani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900" dirty="0" smtClean="0">
              <a:latin typeface="Times New Roman" pitchFamily="18" charset="0"/>
            </a:endParaRPr>
          </a:p>
          <a:p>
            <a:pPr algn="just"/>
            <a:endParaRPr lang="en-US" sz="2900" dirty="0" smtClean="0">
              <a:latin typeface="Times New Roman" pitchFamily="18" charset="0"/>
            </a:endParaRPr>
          </a:p>
          <a:p>
            <a:pPr algn="just"/>
            <a:r>
              <a:rPr lang="en-US" sz="2900" dirty="0" err="1" smtClean="0">
                <a:latin typeface="Times New Roman" pitchFamily="18" charset="0"/>
              </a:rPr>
              <a:t>Gjithashtu</a:t>
            </a:r>
            <a:r>
              <a:rPr lang="en-US" sz="2900" dirty="0" smtClean="0">
                <a:latin typeface="Times New Roman" pitchFamily="18" charset="0"/>
              </a:rPr>
              <a:t> </a:t>
            </a:r>
            <a:r>
              <a:rPr lang="en-US" sz="2900" dirty="0" err="1" smtClean="0">
                <a:latin typeface="Times New Roman" pitchFamily="18" charset="0"/>
              </a:rPr>
              <a:t>njihen</a:t>
            </a:r>
            <a:r>
              <a:rPr lang="en-US" sz="2900" dirty="0" smtClean="0">
                <a:latin typeface="Times New Roman" pitchFamily="18" charset="0"/>
              </a:rPr>
              <a:t> </a:t>
            </a:r>
            <a:r>
              <a:rPr lang="en-US" sz="2900" dirty="0" err="1" smtClean="0">
                <a:latin typeface="Times New Roman" pitchFamily="18" charset="0"/>
              </a:rPr>
              <a:t>edhe</a:t>
            </a:r>
            <a:r>
              <a:rPr lang="en-US" sz="2900" dirty="0" smtClean="0">
                <a:latin typeface="Times New Roman" pitchFamily="18" charset="0"/>
              </a:rPr>
              <a:t> </a:t>
            </a:r>
            <a:r>
              <a:rPr lang="en-US" sz="2900" dirty="0" err="1" smtClean="0">
                <a:latin typeface="Times New Roman" pitchFamily="18" charset="0"/>
              </a:rPr>
              <a:t>komponimet</a:t>
            </a:r>
            <a:r>
              <a:rPr lang="en-US" sz="2900" dirty="0" smtClean="0">
                <a:latin typeface="Times New Roman" pitchFamily="18" charset="0"/>
              </a:rPr>
              <a:t> me </a:t>
            </a:r>
            <a:r>
              <a:rPr lang="en-US" sz="2900" dirty="0" err="1" smtClean="0">
                <a:latin typeface="Times New Roman" pitchFamily="18" charset="0"/>
              </a:rPr>
              <a:t>etilen</a:t>
            </a:r>
            <a:r>
              <a:rPr lang="en-US" sz="2900" dirty="0" smtClean="0">
                <a:latin typeface="Times New Roman" pitchFamily="18" charset="0"/>
              </a:rPr>
              <a:t> </a:t>
            </a:r>
            <a:r>
              <a:rPr lang="en-US" sz="2900" dirty="0" err="1" smtClean="0">
                <a:latin typeface="Times New Roman" pitchFamily="18" charset="0"/>
              </a:rPr>
              <a:t>si</a:t>
            </a:r>
            <a:r>
              <a:rPr lang="en-US" sz="2900" dirty="0" smtClean="0">
                <a:latin typeface="Times New Roman" pitchFamily="18" charset="0"/>
              </a:rPr>
              <a:t> </a:t>
            </a:r>
            <a:r>
              <a:rPr lang="en-US" sz="2900" dirty="0" err="1" smtClean="0">
                <a:latin typeface="Times New Roman" pitchFamily="18" charset="0"/>
              </a:rPr>
              <a:t>politetrafluoretileni</a:t>
            </a:r>
            <a:r>
              <a:rPr lang="en-US" sz="2900" dirty="0" smtClean="0">
                <a:latin typeface="Times New Roman" pitchFamily="18" charset="0"/>
              </a:rPr>
              <a:t> </a:t>
            </a:r>
          </a:p>
          <a:p>
            <a:pPr algn="just"/>
            <a:r>
              <a:rPr lang="en-US" sz="2900" dirty="0" smtClean="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sz="2900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900" dirty="0" smtClean="0">
                <a:solidFill>
                  <a:srgbClr val="FF0000"/>
                </a:solidFill>
                <a:latin typeface="Times New Roman" pitchFamily="18" charset="0"/>
              </a:rPr>
              <a:t>F</a:t>
            </a:r>
            <a:r>
              <a:rPr lang="en-US" sz="2900" baseline="-25000" dirty="0" smtClean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sz="29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900" dirty="0" err="1" smtClean="0">
                <a:latin typeface="Times New Roman" pitchFamily="18" charset="0"/>
              </a:rPr>
              <a:t>i</a:t>
            </a:r>
            <a:r>
              <a:rPr lang="en-US" sz="29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900" dirty="0" err="1" smtClean="0">
                <a:latin typeface="Times New Roman" pitchFamily="18" charset="0"/>
              </a:rPr>
              <a:t>cili</a:t>
            </a:r>
            <a:r>
              <a:rPr lang="en-US" sz="2900" dirty="0" smtClean="0">
                <a:latin typeface="Times New Roman" pitchFamily="18" charset="0"/>
              </a:rPr>
              <a:t> </a:t>
            </a:r>
            <a:r>
              <a:rPr lang="en-US" sz="2900" dirty="0" err="1" smtClean="0">
                <a:latin typeface="Times New Roman" pitchFamily="18" charset="0"/>
              </a:rPr>
              <a:t>formohet</a:t>
            </a:r>
            <a:r>
              <a:rPr lang="en-US" sz="2900" dirty="0" smtClean="0">
                <a:latin typeface="Times New Roman" pitchFamily="18" charset="0"/>
              </a:rPr>
              <a:t> me </a:t>
            </a:r>
            <a:r>
              <a:rPr lang="en-US" sz="2900" dirty="0" err="1" smtClean="0">
                <a:latin typeface="Times New Roman" pitchFamily="18" charset="0"/>
              </a:rPr>
              <a:t>polimerizim,është</a:t>
            </a:r>
            <a:r>
              <a:rPr lang="en-US" sz="2900" dirty="0" smtClean="0">
                <a:latin typeface="Times New Roman" pitchFamily="18" charset="0"/>
              </a:rPr>
              <a:t> </a:t>
            </a:r>
            <a:r>
              <a:rPr lang="en-US" sz="2900" dirty="0" err="1" smtClean="0">
                <a:latin typeface="Times New Roman" pitchFamily="18" charset="0"/>
              </a:rPr>
              <a:t>masë</a:t>
            </a:r>
            <a:r>
              <a:rPr lang="en-US" sz="2900" dirty="0" smtClean="0">
                <a:latin typeface="Times New Roman" pitchFamily="18" charset="0"/>
              </a:rPr>
              <a:t> </a:t>
            </a:r>
            <a:r>
              <a:rPr lang="en-US" sz="2900" dirty="0" err="1" smtClean="0">
                <a:latin typeface="Times New Roman" pitchFamily="18" charset="0"/>
              </a:rPr>
              <a:t>plastike</a:t>
            </a:r>
            <a:r>
              <a:rPr lang="en-US" sz="2900" dirty="0" smtClean="0">
                <a:latin typeface="Times New Roman" pitchFamily="18" charset="0"/>
              </a:rPr>
              <a:t> </a:t>
            </a:r>
            <a:r>
              <a:rPr lang="en-US" sz="2900" dirty="0" err="1" smtClean="0">
                <a:latin typeface="Times New Roman" pitchFamily="18" charset="0"/>
              </a:rPr>
              <a:t>që</a:t>
            </a:r>
            <a:r>
              <a:rPr lang="en-US" sz="2900" dirty="0" smtClean="0">
                <a:latin typeface="Times New Roman" pitchFamily="18" charset="0"/>
              </a:rPr>
              <a:t> </a:t>
            </a:r>
            <a:r>
              <a:rPr lang="en-US" sz="2900" dirty="0" err="1" smtClean="0">
                <a:latin typeface="Times New Roman" pitchFamily="18" charset="0"/>
              </a:rPr>
              <a:t>në</a:t>
            </a:r>
            <a:r>
              <a:rPr lang="en-US" sz="2900" dirty="0" smtClean="0">
                <a:latin typeface="Times New Roman" pitchFamily="18" charset="0"/>
              </a:rPr>
              <a:t> </a:t>
            </a:r>
            <a:r>
              <a:rPr lang="en-US" sz="2900" dirty="0" err="1" smtClean="0">
                <a:latin typeface="Times New Roman" pitchFamily="18" charset="0"/>
              </a:rPr>
              <a:t>treg</a:t>
            </a:r>
            <a:r>
              <a:rPr lang="en-US" sz="2900" dirty="0" smtClean="0">
                <a:latin typeface="Times New Roman" pitchFamily="18" charset="0"/>
              </a:rPr>
              <a:t> </a:t>
            </a:r>
            <a:r>
              <a:rPr lang="en-US" sz="2900" dirty="0" err="1" smtClean="0">
                <a:latin typeface="Times New Roman" pitchFamily="18" charset="0"/>
              </a:rPr>
              <a:t>njihet</a:t>
            </a:r>
            <a:r>
              <a:rPr lang="en-US" sz="2900" dirty="0" smtClean="0">
                <a:latin typeface="Times New Roman" pitchFamily="18" charset="0"/>
              </a:rPr>
              <a:t> me </a:t>
            </a:r>
            <a:r>
              <a:rPr lang="en-US" sz="2900" dirty="0" err="1" smtClean="0">
                <a:latin typeface="Times New Roman" pitchFamily="18" charset="0"/>
              </a:rPr>
              <a:t>emrin</a:t>
            </a:r>
            <a:r>
              <a:rPr lang="en-US" sz="2900" dirty="0" smtClean="0">
                <a:latin typeface="Times New Roman" pitchFamily="18" charset="0"/>
              </a:rPr>
              <a:t> </a:t>
            </a:r>
            <a:r>
              <a:rPr lang="en-US" sz="2900" b="1" dirty="0" smtClean="0">
                <a:solidFill>
                  <a:srgbClr val="FF0000"/>
                </a:solidFill>
                <a:latin typeface="Times New Roman" pitchFamily="18" charset="0"/>
              </a:rPr>
              <a:t>TEFLON.</a:t>
            </a:r>
          </a:p>
          <a:p>
            <a:pPr algn="just"/>
            <a:endParaRPr lang="en-US" sz="34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34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r>
              <a:rPr lang="en-US" sz="3400" b="1" dirty="0" err="1" smtClean="0">
                <a:solidFill>
                  <a:srgbClr val="FF0000"/>
                </a:solidFill>
                <a:latin typeface="Times New Roman" pitchFamily="18" charset="0"/>
              </a:rPr>
              <a:t>Shkalla</a:t>
            </a:r>
            <a:r>
              <a:rPr lang="en-US" sz="3400" b="1" dirty="0" smtClean="0">
                <a:solidFill>
                  <a:srgbClr val="FF0000"/>
                </a:solidFill>
                <a:latin typeface="Times New Roman" pitchFamily="18" charset="0"/>
              </a:rPr>
              <a:t> e </a:t>
            </a:r>
            <a:r>
              <a:rPr lang="en-US" sz="3400" b="1" dirty="0" err="1" smtClean="0">
                <a:solidFill>
                  <a:srgbClr val="FF0000"/>
                </a:solidFill>
                <a:latin typeface="Times New Roman" pitchFamily="18" charset="0"/>
              </a:rPr>
              <a:t>oksidimit</a:t>
            </a:r>
            <a:r>
              <a:rPr lang="en-US" sz="3400" b="1" dirty="0" smtClean="0">
                <a:solidFill>
                  <a:srgbClr val="FF0000"/>
                </a:solidFill>
                <a:latin typeface="Times New Roman" pitchFamily="18" charset="0"/>
              </a:rPr>
              <a:t> -1</a:t>
            </a:r>
          </a:p>
          <a:p>
            <a:pPr algn="just"/>
            <a:r>
              <a:rPr lang="en-US" sz="2900" b="1" dirty="0" err="1" smtClean="0">
                <a:latin typeface="Times New Roman" pitchFamily="18" charset="0"/>
              </a:rPr>
              <a:t>Komponimet</a:t>
            </a:r>
            <a:r>
              <a:rPr lang="en-US" sz="2900" b="1" dirty="0" smtClean="0">
                <a:latin typeface="Times New Roman" pitchFamily="18" charset="0"/>
              </a:rPr>
              <a:t> </a:t>
            </a:r>
            <a:r>
              <a:rPr lang="en-US" sz="2900" b="1" dirty="0" err="1" smtClean="0">
                <a:latin typeface="Times New Roman" pitchFamily="18" charset="0"/>
              </a:rPr>
              <a:t>kryesore</a:t>
            </a:r>
            <a:r>
              <a:rPr lang="en-US" sz="2900" b="1" dirty="0" smtClean="0">
                <a:latin typeface="Times New Roman" pitchFamily="18" charset="0"/>
              </a:rPr>
              <a:t> </a:t>
            </a:r>
            <a:r>
              <a:rPr lang="en-US" sz="2900" b="1" dirty="0" err="1" smtClean="0">
                <a:latin typeface="Times New Roman" pitchFamily="18" charset="0"/>
              </a:rPr>
              <a:t>rrjedhin</a:t>
            </a:r>
            <a:r>
              <a:rPr lang="en-US" sz="2900" b="1" dirty="0" smtClean="0">
                <a:latin typeface="Times New Roman" pitchFamily="18" charset="0"/>
              </a:rPr>
              <a:t> </a:t>
            </a:r>
            <a:r>
              <a:rPr lang="en-US" sz="2900" b="1" dirty="0" err="1" smtClean="0">
                <a:latin typeface="Times New Roman" pitchFamily="18" charset="0"/>
              </a:rPr>
              <a:t>nga</a:t>
            </a:r>
            <a:r>
              <a:rPr lang="en-US" sz="2900" b="1" dirty="0" smtClean="0">
                <a:latin typeface="Times New Roman" pitchFamily="18" charset="0"/>
              </a:rPr>
              <a:t> </a:t>
            </a:r>
            <a:r>
              <a:rPr lang="en-US" sz="2900" b="1" dirty="0" err="1" smtClean="0">
                <a:latin typeface="Times New Roman" pitchFamily="18" charset="0"/>
              </a:rPr>
              <a:t>fluorhidriku</a:t>
            </a:r>
            <a:r>
              <a:rPr lang="en-US" sz="2900" b="1" dirty="0" smtClean="0">
                <a:latin typeface="Times New Roman" pitchFamily="18" charset="0"/>
              </a:rPr>
              <a:t> </a:t>
            </a:r>
            <a:r>
              <a:rPr lang="en-US" sz="2900" b="1" dirty="0" smtClean="0">
                <a:solidFill>
                  <a:srgbClr val="FF0000"/>
                </a:solidFill>
                <a:latin typeface="Times New Roman" pitchFamily="18" charset="0"/>
              </a:rPr>
              <a:t>HF</a:t>
            </a:r>
            <a:r>
              <a:rPr lang="en-US" sz="2900" b="1" dirty="0" smtClean="0">
                <a:latin typeface="Times New Roman" pitchFamily="18" charset="0"/>
              </a:rPr>
              <a:t> ,</a:t>
            </a:r>
            <a:r>
              <a:rPr lang="en-US" sz="2900" b="1" dirty="0" err="1" smtClean="0">
                <a:latin typeface="Times New Roman" pitchFamily="18" charset="0"/>
              </a:rPr>
              <a:t>ku</a:t>
            </a:r>
            <a:r>
              <a:rPr lang="en-US" sz="2900" b="1" dirty="0" smtClean="0">
                <a:latin typeface="Times New Roman" pitchFamily="18" charset="0"/>
              </a:rPr>
              <a:t> </a:t>
            </a:r>
            <a:r>
              <a:rPr lang="en-US" sz="2900" b="1" dirty="0" err="1" smtClean="0">
                <a:latin typeface="Times New Roman" pitchFamily="18" charset="0"/>
              </a:rPr>
              <a:t>për</a:t>
            </a:r>
            <a:r>
              <a:rPr lang="en-US" sz="2900" b="1" dirty="0" smtClean="0">
                <a:latin typeface="Times New Roman" pitchFamily="18" charset="0"/>
              </a:rPr>
              <a:t> </a:t>
            </a:r>
            <a:r>
              <a:rPr lang="en-US" sz="2900" b="1" dirty="0" err="1" smtClean="0">
                <a:latin typeface="Times New Roman" pitchFamily="18" charset="0"/>
              </a:rPr>
              <a:t>përfitimin</a:t>
            </a:r>
            <a:r>
              <a:rPr lang="en-US" sz="2900" b="1" dirty="0" smtClean="0">
                <a:latin typeface="Times New Roman" pitchFamily="18" charset="0"/>
              </a:rPr>
              <a:t> e </a:t>
            </a:r>
            <a:r>
              <a:rPr lang="en-US" sz="2900" b="1" dirty="0" err="1" smtClean="0">
                <a:latin typeface="Times New Roman" pitchFamily="18" charset="0"/>
              </a:rPr>
              <a:t>tij</a:t>
            </a:r>
            <a:r>
              <a:rPr lang="en-US" sz="2900" b="1" dirty="0" smtClean="0">
                <a:latin typeface="Times New Roman" pitchFamily="18" charset="0"/>
              </a:rPr>
              <a:t> </a:t>
            </a:r>
            <a:r>
              <a:rPr lang="en-US" sz="2900" b="1" dirty="0" err="1" smtClean="0">
                <a:latin typeface="Times New Roman" pitchFamily="18" charset="0"/>
              </a:rPr>
              <a:t>kemi</a:t>
            </a:r>
            <a:r>
              <a:rPr lang="en-US" sz="2900" b="1" dirty="0" smtClean="0">
                <a:latin typeface="Times New Roman" pitchFamily="18" charset="0"/>
              </a:rPr>
              <a:t> </a:t>
            </a:r>
            <a:r>
              <a:rPr lang="en-US" sz="2900" b="1" dirty="0" err="1" smtClean="0">
                <a:latin typeface="Times New Roman" pitchFamily="18" charset="0"/>
              </a:rPr>
              <a:t>veprimin</a:t>
            </a:r>
            <a:r>
              <a:rPr lang="en-US" sz="2900" b="1" dirty="0" smtClean="0">
                <a:latin typeface="Times New Roman" pitchFamily="18" charset="0"/>
              </a:rPr>
              <a:t> e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CaF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+H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+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+HSO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CaSO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+2HF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HF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pastër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lehti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nxehjen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fluorurit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natrium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hidrogjenit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NaHF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NaF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+HF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lidhjes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hidrogjenore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ndërmjet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molekulave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HF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lëngë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vlon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 C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ujin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përzihet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raportet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  <p:pic>
        <p:nvPicPr>
          <p:cNvPr id="4" name="Picture 3" descr="Image result for freon 11 ga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685800"/>
            <a:ext cx="2657475" cy="1638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age result for teflo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2895600"/>
            <a:ext cx="2276475" cy="1076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8839200" cy="6858000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en-US" sz="2200" b="1" dirty="0" err="1" smtClean="0">
                <a:latin typeface="Times New Roman" pitchFamily="18" charset="0"/>
              </a:rPr>
              <a:t>Në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treg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vjen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si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tretsirë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</a:rPr>
              <a:t>w(HF)=40% </a:t>
            </a:r>
            <a:r>
              <a:rPr lang="en-US" sz="2200" b="1" dirty="0" smtClean="0">
                <a:latin typeface="Times New Roman" pitchFamily="18" charset="0"/>
              </a:rPr>
              <a:t>,</a:t>
            </a:r>
            <a:r>
              <a:rPr lang="en-US" sz="2200" b="1" dirty="0" err="1" smtClean="0">
                <a:latin typeface="Times New Roman" pitchFamily="18" charset="0"/>
              </a:rPr>
              <a:t>avujt</a:t>
            </a:r>
            <a:r>
              <a:rPr lang="en-US" sz="2200" b="1" dirty="0" smtClean="0">
                <a:latin typeface="Times New Roman" pitchFamily="18" charset="0"/>
              </a:rPr>
              <a:t> e </a:t>
            </a:r>
            <a:r>
              <a:rPr lang="en-US" sz="2200" b="1" dirty="0" err="1" smtClean="0">
                <a:latin typeface="Times New Roman" pitchFamily="18" charset="0"/>
              </a:rPr>
              <a:t>tij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janë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shumë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helmues</a:t>
            </a:r>
            <a:r>
              <a:rPr lang="en-US" sz="2200" b="1" dirty="0" smtClean="0">
                <a:latin typeface="Times New Roman" pitchFamily="18" charset="0"/>
              </a:rPr>
              <a:t>.</a:t>
            </a:r>
          </a:p>
          <a:p>
            <a:pPr algn="just">
              <a:lnSpc>
                <a:spcPct val="90000"/>
              </a:lnSpc>
            </a:pPr>
            <a:r>
              <a:rPr lang="en-US" sz="2200" b="1" dirty="0" err="1" smtClean="0">
                <a:latin typeface="Times New Roman" pitchFamily="18" charset="0"/>
              </a:rPr>
              <a:t>Nëse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bie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në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lëkure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shkakton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varrë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dhe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si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kundër</a:t>
            </a:r>
            <a:r>
              <a:rPr lang="en-US" sz="2200" b="1" dirty="0" smtClean="0">
                <a:latin typeface="Times New Roman" pitchFamily="18" charset="0"/>
              </a:rPr>
              <a:t> helm </a:t>
            </a:r>
            <a:r>
              <a:rPr lang="en-US" sz="2200" b="1" dirty="0" err="1" smtClean="0">
                <a:latin typeface="Times New Roman" pitchFamily="18" charset="0"/>
              </a:rPr>
              <a:t>duhet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të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përdoret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</a:rPr>
              <a:t>MgO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  <a:p>
            <a:pPr algn="just">
              <a:lnSpc>
                <a:spcPct val="90000"/>
              </a:lnSpc>
            </a:pPr>
            <a:r>
              <a:rPr lang="en-US" sz="2200" b="1" dirty="0" err="1" smtClean="0">
                <a:latin typeface="Times New Roman" pitchFamily="18" charset="0"/>
              </a:rPr>
              <a:t>Në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bazë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të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tretshmërisë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në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ujë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dhe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matjeve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të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përqyeshmërisë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është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konstatuar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së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në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tretsirë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përveç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joneve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</a:rPr>
              <a:t>HF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të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pajonizuara</a:t>
            </a:r>
            <a:r>
              <a:rPr lang="en-US" sz="2200" b="1" dirty="0" smtClean="0">
                <a:latin typeface="Times New Roman" pitchFamily="18" charset="0"/>
              </a:rPr>
              <a:t>  </a:t>
            </a:r>
            <a:r>
              <a:rPr lang="en-US" sz="2200" b="1" dirty="0" err="1" smtClean="0">
                <a:latin typeface="Times New Roman" pitchFamily="18" charset="0"/>
              </a:rPr>
              <a:t>dhe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joneve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të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tij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</a:rPr>
              <a:t>H</a:t>
            </a:r>
            <a:r>
              <a:rPr lang="en-US" sz="22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+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dhe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</a:rPr>
              <a:t>F</a:t>
            </a:r>
            <a:r>
              <a:rPr lang="en-US" sz="22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sz="2200" b="1" dirty="0" smtClean="0">
                <a:latin typeface="Times New Roman" pitchFamily="18" charset="0"/>
              </a:rPr>
              <a:t> ,</a:t>
            </a:r>
            <a:r>
              <a:rPr lang="en-US" sz="2200" b="1" dirty="0" err="1" smtClean="0">
                <a:latin typeface="Times New Roman" pitchFamily="18" charset="0"/>
              </a:rPr>
              <a:t>përmbanë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edhe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</a:rPr>
              <a:t>HF</a:t>
            </a:r>
            <a:r>
              <a:rPr lang="en-US" sz="22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2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ku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si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rezultat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i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saj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</a:rPr>
              <a:t>HF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në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tretsira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ujore</a:t>
            </a:r>
            <a:r>
              <a:rPr lang="en-US" sz="2200" b="1" dirty="0" smtClean="0">
                <a:latin typeface="Times New Roman" pitchFamily="18" charset="0"/>
              </a:rPr>
              <a:t> ka </a:t>
            </a:r>
            <a:r>
              <a:rPr lang="en-US" sz="2200" b="1" dirty="0" err="1" smtClean="0">
                <a:latin typeface="Times New Roman" pitchFamily="18" charset="0"/>
              </a:rPr>
              <a:t>dy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baraspesha</a:t>
            </a:r>
            <a:r>
              <a:rPr lang="en-US" sz="2200" b="1" dirty="0" smtClean="0">
                <a:latin typeface="Times New Roman" pitchFamily="18" charset="0"/>
              </a:rPr>
              <a:t> :</a:t>
            </a:r>
          </a:p>
          <a:p>
            <a:pPr algn="just">
              <a:lnSpc>
                <a:spcPct val="9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                           HF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↔H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+F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konstant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       [H</a:t>
            </a:r>
            <a:r>
              <a:rPr lang="en-US" sz="2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] [F</a:t>
            </a:r>
            <a:r>
              <a:rPr lang="en-US" sz="2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]</a:t>
            </a:r>
          </a:p>
          <a:p>
            <a:pPr>
              <a:lnSpc>
                <a:spcPct val="90000"/>
              </a:lnSpc>
            </a:pP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_________ =K</a:t>
            </a:r>
            <a:r>
              <a:rPr lang="en-US" sz="22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=7x10</a:t>
            </a:r>
            <a:r>
              <a:rPr lang="en-US" sz="2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-4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mol/dm</a:t>
            </a:r>
            <a:r>
              <a:rPr lang="en-US" sz="2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</a:rPr>
              <a:t>                                  [HF]</a:t>
            </a:r>
          </a:p>
          <a:p>
            <a:pPr>
              <a:lnSpc>
                <a:spcPct val="90000"/>
              </a:lnSpc>
            </a:pPr>
            <a:r>
              <a:rPr lang="en-US" sz="2200" b="1" dirty="0" err="1" smtClean="0">
                <a:latin typeface="Times New Roman" pitchFamily="18" charset="0"/>
              </a:rPr>
              <a:t>dhe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                        F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+HF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↔HF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en-US" sz="22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</a:rPr>
              <a:t>                                               [HF</a:t>
            </a:r>
            <a:r>
              <a:rPr lang="en-US" sz="22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2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</a:rPr>
              <a:t>]</a:t>
            </a:r>
          </a:p>
          <a:p>
            <a:pPr>
              <a:lnSpc>
                <a:spcPct val="90000"/>
              </a:lnSpc>
            </a:pP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</a:rPr>
              <a:t> Me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</a:rPr>
              <a:t>konstant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</a:rPr>
              <a:t> :                 ___________ =K</a:t>
            </a:r>
            <a:r>
              <a:rPr lang="en-US" sz="22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</a:rPr>
              <a:t>= 4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mol/dm</a:t>
            </a:r>
            <a:r>
              <a:rPr lang="en-US" sz="2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pPr>
              <a:lnSpc>
                <a:spcPct val="90000"/>
              </a:lnSpc>
              <a:buNone/>
            </a:pP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</a:rPr>
              <a:t>                                                    [F</a:t>
            </a:r>
            <a:r>
              <a:rPr lang="en-US" sz="22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</a:rPr>
              <a:t>] [HF]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1"/>
            <a:ext cx="9144000" cy="6248400"/>
          </a:xfrm>
        </p:spPr>
        <p:txBody>
          <a:bodyPr>
            <a:normAutofit/>
          </a:bodyPr>
          <a:lstStyle/>
          <a:p>
            <a:pPr algn="just"/>
            <a:endParaRPr lang="en-US" sz="2600" b="1" dirty="0" smtClean="0">
              <a:latin typeface="Times New Roman" pitchFamily="18" charset="0"/>
            </a:endParaRPr>
          </a:p>
          <a:p>
            <a:pPr algn="just"/>
            <a:endParaRPr lang="en-US" sz="2600" b="1" dirty="0" smtClean="0">
              <a:latin typeface="Times New Roman" pitchFamily="18" charset="0"/>
            </a:endParaRPr>
          </a:p>
          <a:p>
            <a:pPr algn="just"/>
            <a:endParaRPr lang="en-US" sz="2600" b="1" dirty="0" smtClean="0">
              <a:latin typeface="Times New Roman" pitchFamily="18" charset="0"/>
            </a:endParaRPr>
          </a:p>
          <a:p>
            <a:pPr algn="just"/>
            <a:endParaRPr lang="en-US" sz="2600" b="1" dirty="0" smtClean="0">
              <a:latin typeface="Times New Roman" pitchFamily="18" charset="0"/>
            </a:endParaRPr>
          </a:p>
          <a:p>
            <a:pPr algn="just"/>
            <a:r>
              <a:rPr lang="en-US" sz="1800" dirty="0" smtClean="0">
                <a:latin typeface="Times New Roman" pitchFamily="18" charset="0"/>
              </a:rPr>
              <a:t>                                                      </a:t>
            </a:r>
          </a:p>
          <a:p>
            <a:pPr algn="just"/>
            <a:r>
              <a:rPr lang="en-US" sz="1800" dirty="0" smtClean="0">
                <a:latin typeface="Times New Roman" pitchFamily="18" charset="0"/>
              </a:rPr>
              <a:t>                                                                                </a:t>
            </a:r>
            <a:r>
              <a:rPr lang="en-US" sz="1800" dirty="0" err="1" smtClean="0">
                <a:latin typeface="Times New Roman" pitchFamily="18" charset="0"/>
              </a:rPr>
              <a:t>strukture</a:t>
            </a:r>
            <a:r>
              <a:rPr lang="en-US" sz="1800" dirty="0" smtClean="0">
                <a:latin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</a:rPr>
              <a:t>ortorombike</a:t>
            </a:r>
            <a:endParaRPr lang="en-US" sz="1800" dirty="0" smtClean="0">
              <a:latin typeface="Times New Roman" pitchFamily="18" charset="0"/>
            </a:endParaRPr>
          </a:p>
          <a:p>
            <a:endParaRPr lang="en-US" sz="18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endParaRPr lang="en-US" sz="18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endParaRPr lang="en-US" sz="18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endParaRPr lang="en-US" sz="18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endParaRPr lang="en-US" sz="18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endParaRPr lang="en-US" sz="18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endParaRPr lang="en-US" sz="18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endParaRPr lang="en-US" sz="18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MnO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2(s)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+2Cl</a:t>
            </a:r>
            <a:r>
              <a:rPr lang="en-US" sz="18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+4H</a:t>
            </a:r>
            <a:r>
              <a:rPr lang="en-US" sz="18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+ 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→Mn</a:t>
            </a:r>
            <a:r>
              <a:rPr lang="en-US" sz="1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+Cl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sz="17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2MnO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+10Cl</a:t>
            </a:r>
            <a:r>
              <a:rPr lang="en-US" sz="17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+16H</a:t>
            </a:r>
            <a:r>
              <a:rPr lang="en-US" sz="17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→2Mn</a:t>
            </a:r>
            <a:r>
              <a:rPr lang="en-US" sz="17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+5Cl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7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+8 H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</a:rPr>
              <a:t>KLORI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457200"/>
            <a:ext cx="4572000" cy="2133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latin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</a:rPr>
              <a:t>Cl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nuk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gjindet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lirë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natyrë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shkak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potencialit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redoks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elektronegativitetit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relativishtë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lartë</a:t>
            </a:r>
            <a:r>
              <a:rPr lang="en-US" dirty="0" smtClean="0">
                <a:latin typeface="Times New Roman" pitchFamily="18" charset="0"/>
              </a:rPr>
              <a:t> .</a:t>
            </a:r>
          </a:p>
          <a:p>
            <a:pPr algn="just"/>
            <a:r>
              <a:rPr lang="en-US" dirty="0" err="1" smtClean="0">
                <a:latin typeface="Times New Roman" pitchFamily="18" charset="0"/>
              </a:rPr>
              <a:t>Paraqitet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kryesishtë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form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klorureve</a:t>
            </a:r>
            <a:r>
              <a:rPr lang="en-US" dirty="0" smtClean="0">
                <a:latin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</a:rPr>
              <a:t>komp</a:t>
            </a:r>
            <a:r>
              <a:rPr lang="en-US" dirty="0" smtClean="0">
                <a:latin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</a:rPr>
              <a:t>shkall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oksidimi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-1</a:t>
            </a:r>
            <a:r>
              <a:rPr lang="en-US" dirty="0" smtClean="0">
                <a:latin typeface="Times New Roman" pitchFamily="18" charset="0"/>
              </a:rPr>
              <a:t>.</a:t>
            </a:r>
          </a:p>
          <a:p>
            <a:pPr algn="just"/>
            <a:r>
              <a:rPr lang="en-US" dirty="0" err="1" smtClean="0">
                <a:latin typeface="Times New Roman" pitchFamily="18" charset="0"/>
              </a:rPr>
              <a:t>Prej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gjitha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elementeve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halogjene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</a:rPr>
              <a:t>Cl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përhapuri</a:t>
            </a:r>
            <a:r>
              <a:rPr lang="en-US" dirty="0" smtClean="0">
                <a:latin typeface="Times New Roman" pitchFamily="18" charset="0"/>
              </a:rPr>
              <a:t> .</a:t>
            </a:r>
          </a:p>
        </p:txBody>
      </p:sp>
      <p:pic>
        <p:nvPicPr>
          <p:cNvPr id="6" name="Picture 5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533400"/>
            <a:ext cx="2057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Image result for chlorine  by MnO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4114800"/>
            <a:ext cx="4114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Iliri\Desktop\download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609600"/>
            <a:ext cx="2362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ounded Rectangle 8"/>
          <p:cNvSpPr/>
          <p:nvPr/>
        </p:nvSpPr>
        <p:spPr>
          <a:xfrm>
            <a:off x="0" y="2667000"/>
            <a:ext cx="4876800" cy="2743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None/>
            </a:pPr>
            <a:r>
              <a:rPr lang="en-US" dirty="0" err="1" smtClean="0">
                <a:latin typeface="Times New Roman" pitchFamily="18" charset="0"/>
              </a:rPr>
              <a:t>Sasi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mëdha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gjindet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jon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klorur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ujë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tëdetit</a:t>
            </a:r>
            <a:r>
              <a:rPr lang="en-US" dirty="0" smtClean="0">
                <a:latin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shtresa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tokës</a:t>
            </a:r>
            <a:r>
              <a:rPr lang="en-US" dirty="0" smtClean="0">
                <a:latin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lidhur</a:t>
            </a:r>
            <a:r>
              <a:rPr lang="en-US" dirty="0" smtClean="0">
                <a:latin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</a:rPr>
              <a:t>jonet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Na</a:t>
            </a:r>
            <a:r>
              <a:rPr lang="en-US" baseline="30000" dirty="0" smtClean="0">
                <a:solidFill>
                  <a:srgbClr val="FF0000"/>
                </a:solidFill>
                <a:latin typeface="Times New Roman" pitchFamily="18" charset="0"/>
              </a:rPr>
              <a:t>+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(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</a:rPr>
              <a:t>kripë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</a:rPr>
              <a:t>gurit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),K</a:t>
            </a:r>
            <a:r>
              <a:rPr lang="en-US" baseline="30000" dirty="0" smtClean="0">
                <a:solidFill>
                  <a:srgbClr val="FF0000"/>
                </a:solidFill>
                <a:latin typeface="Times New Roman" pitchFamily="18" charset="0"/>
              </a:rPr>
              <a:t>+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 (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</a:rPr>
              <a:t>silvin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),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</a:rPr>
              <a:t>K</a:t>
            </a:r>
            <a:r>
              <a:rPr lang="en-US" baseline="30000" dirty="0" err="1" smtClean="0">
                <a:solidFill>
                  <a:srgbClr val="FF0000"/>
                </a:solidFill>
                <a:latin typeface="Times New Roman" pitchFamily="18" charset="0"/>
              </a:rPr>
              <a:t>+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</a:rPr>
              <a:t>dhe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 Mg</a:t>
            </a:r>
            <a:r>
              <a:rPr lang="en-US" baseline="30000" dirty="0" smtClean="0">
                <a:solidFill>
                  <a:srgbClr val="FF0000"/>
                </a:solidFill>
                <a:latin typeface="Times New Roman" pitchFamily="18" charset="0"/>
              </a:rPr>
              <a:t>2+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(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</a:rPr>
              <a:t>karnalit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).</a:t>
            </a:r>
          </a:p>
          <a:p>
            <a:pPr algn="just"/>
            <a:r>
              <a:rPr lang="en-US" dirty="0" err="1" smtClean="0">
                <a:latin typeface="Times New Roman" pitchFamily="18" charset="0"/>
              </a:rPr>
              <a:t>Përfitimi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laboratorik</a:t>
            </a:r>
            <a:r>
              <a:rPr lang="en-US" dirty="0" smtClean="0">
                <a:latin typeface="Times New Roman" pitchFamily="18" charset="0"/>
              </a:rPr>
              <a:t>-me </a:t>
            </a:r>
            <a:r>
              <a:rPr lang="en-US" dirty="0" err="1" smtClean="0">
                <a:latin typeface="Times New Roman" pitchFamily="18" charset="0"/>
              </a:rPr>
              <a:t>mjete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përshtatshme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oksiduese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që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kan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potencial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redoks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lartë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klori,siç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janë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MnO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KMnO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</a:rPr>
              <a:t>si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burim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joneve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klorure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merret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</a:rPr>
              <a:t>HCl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përqendruar</a:t>
            </a:r>
            <a:r>
              <a:rPr lang="en-US" dirty="0" smtClean="0">
                <a:latin typeface="Times New Roman" pitchFamily="18" charset="0"/>
              </a:rPr>
              <a:t>:</a:t>
            </a:r>
          </a:p>
        </p:txBody>
      </p:sp>
      <p:pic>
        <p:nvPicPr>
          <p:cNvPr id="10" name="Picture 9" descr="https://upload.wikimedia.org/wikipedia/commons/thumb/7/78/Chlorine_liquid_in_an_ampoule.jpg/220px-Chlorine_liquid_in_an_ampoule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48500" y="2514600"/>
            <a:ext cx="20955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industri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prodhohet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elektrolizën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tretsirës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përqendruar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NaCl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2Na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+2Cl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→Cl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+2Na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+2OH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just">
              <a:buNone/>
            </a:pPr>
            <a:r>
              <a:rPr lang="en-US" sz="2000" dirty="0" smtClean="0">
                <a:latin typeface="Times New Roman" pitchFamily="18" charset="0"/>
              </a:rPr>
              <a:t>Si </a:t>
            </a:r>
            <a:r>
              <a:rPr lang="en-US" sz="2000" dirty="0" err="1" smtClean="0">
                <a:latin typeface="Times New Roman" pitchFamily="18" charset="0"/>
              </a:rPr>
              <a:t>produkte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dytësore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formohen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baza</a:t>
            </a:r>
            <a:r>
              <a:rPr lang="en-US" sz="2000" dirty="0" smtClean="0">
                <a:latin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</a:rPr>
              <a:t>natriumit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hidrogjenit</a:t>
            </a:r>
            <a:r>
              <a:rPr lang="en-US" sz="2000" dirty="0" smtClean="0">
                <a:latin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</a:rPr>
              <a:t>ku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</a:rPr>
              <a:t> sot  </a:t>
            </a:r>
            <a:r>
              <a:rPr lang="en-US" sz="2000" dirty="0" err="1" smtClean="0">
                <a:latin typeface="Times New Roman" pitchFamily="18" charset="0"/>
              </a:rPr>
              <a:t>elektroliza</a:t>
            </a:r>
            <a:r>
              <a:rPr lang="en-US" sz="2000" dirty="0" smtClean="0">
                <a:latin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</a:rPr>
              <a:t>klorureve</a:t>
            </a:r>
            <a:r>
              <a:rPr lang="en-US" sz="2000" dirty="0" smtClean="0">
                <a:latin typeface="Times New Roman" pitchFamily="18" charset="0"/>
              </a:rPr>
              <a:t> alkaline </a:t>
            </a:r>
            <a:r>
              <a:rPr lang="en-US" sz="2000" dirty="0" err="1" smtClean="0">
                <a:latin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metod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mjaftë</a:t>
            </a:r>
            <a:r>
              <a:rPr lang="en-US" sz="2000" dirty="0" smtClean="0">
                <a:latin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</a:rPr>
              <a:t>rënsdësi</a:t>
            </a:r>
            <a:r>
              <a:rPr lang="en-US" sz="2000" dirty="0" smtClean="0">
                <a:latin typeface="Times New Roman" pitchFamily="18" charset="0"/>
              </a:rPr>
              <a:t>.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</a:rPr>
              <a:t>Gajtë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elektrolizës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së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tretsirës</a:t>
            </a:r>
            <a:r>
              <a:rPr lang="en-US" sz="2000" dirty="0" smtClean="0">
                <a:latin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NaCl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përveç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joneve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Na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dhe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Cl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janë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pranishme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molekulat</a:t>
            </a:r>
            <a:r>
              <a:rPr lang="en-US" sz="2000" dirty="0" smtClean="0">
                <a:latin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</a:rPr>
              <a:t>ujit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ngapak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jone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H</a:t>
            </a:r>
            <a:r>
              <a:rPr lang="en-US" sz="2000" b="1" baseline="30000" dirty="0" err="1" smtClean="0">
                <a:solidFill>
                  <a:srgbClr val="FF0000"/>
                </a:solidFill>
                <a:latin typeface="Times New Roman" pitchFamily="18" charset="0"/>
              </a:rPr>
              <a:t>+</a:t>
            </a:r>
            <a:r>
              <a:rPr lang="en-US" sz="2000" dirty="0" err="1" smtClean="0">
                <a:latin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OH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katodë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vjen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nderi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te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këto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reduktime</a:t>
            </a:r>
            <a:r>
              <a:rPr lang="en-US" sz="2000" dirty="0" smtClean="0">
                <a:latin typeface="Times New Roman" pitchFamily="18" charset="0"/>
              </a:rPr>
              <a:t>:</a:t>
            </a:r>
          </a:p>
          <a:p>
            <a:pPr algn="just"/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Katoda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: 2Na</a:t>
            </a:r>
            <a:r>
              <a:rPr lang="en-US" sz="18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+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+2e</a:t>
            </a:r>
            <a:r>
              <a:rPr lang="en-US" sz="18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2Na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(s)</a:t>
            </a:r>
          </a:p>
          <a:p>
            <a:pPr algn="just"/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                  2H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O       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↔ 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2H</a:t>
            </a:r>
            <a:r>
              <a:rPr lang="en-US" sz="18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+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+2OH</a:t>
            </a:r>
            <a:r>
              <a:rPr lang="en-US" sz="18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</a:p>
          <a:p>
            <a:pPr algn="just"/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                   2H</a:t>
            </a:r>
            <a:r>
              <a:rPr lang="en-US" sz="18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+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+2e</a:t>
            </a:r>
            <a:r>
              <a:rPr lang="en-US" sz="18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 H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just"/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_________________________</a:t>
            </a:r>
          </a:p>
          <a:p>
            <a:pPr algn="just"/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2H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+2e</a:t>
            </a:r>
            <a:r>
              <a:rPr lang="en-US" sz="1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→H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+2OH</a:t>
            </a:r>
            <a:r>
              <a:rPr lang="en-US" sz="1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just"/>
            <a:endParaRPr lang="en-US" sz="1800" b="1" baseline="30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Anoda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 2Cl</a:t>
            </a:r>
            <a:r>
              <a:rPr lang="en-US" sz="1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→Cl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+2e</a:t>
            </a:r>
            <a:r>
              <a:rPr lang="en-US" sz="1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just"/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2OH</a:t>
            </a:r>
            <a:r>
              <a:rPr lang="en-US" sz="1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→H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O+ 1/2O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+ 2e</a:t>
            </a:r>
            <a:r>
              <a:rPr lang="en-US" sz="1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endParaRPr lang="en-US" dirty="0"/>
          </a:p>
        </p:txBody>
      </p:sp>
      <p:pic>
        <p:nvPicPr>
          <p:cNvPr id="4" name="Picture 3" descr="Image result for chlorine by electrolysi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2514600"/>
            <a:ext cx="4953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2000" dirty="0" err="1" smtClean="0">
                <a:latin typeface="Times New Roman" pitchFamily="18" charset="0"/>
              </a:rPr>
              <a:t>Pasi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që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produkt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elektrolizës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baza</a:t>
            </a:r>
            <a:r>
              <a:rPr lang="en-US" sz="2000" dirty="0" smtClean="0">
                <a:latin typeface="Times New Roman" pitchFamily="18" charset="0"/>
              </a:rPr>
              <a:t> e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Na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pastaj</a:t>
            </a:r>
            <a:r>
              <a:rPr lang="en-US" sz="2000" dirty="0" smtClean="0">
                <a:latin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Klorit</a:t>
            </a:r>
            <a:r>
              <a:rPr lang="en-US" sz="2000" dirty="0" smtClean="0">
                <a:latin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hidrogjenit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pra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dy</a:t>
            </a:r>
            <a:r>
              <a:rPr lang="en-US" sz="2000" dirty="0" smtClean="0">
                <a:latin typeface="Times New Roman" pitchFamily="18" charset="0"/>
              </a:rPr>
              <a:t> gaze </a:t>
            </a:r>
            <a:r>
              <a:rPr lang="en-US" sz="2000" dirty="0" err="1" smtClean="0">
                <a:latin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ndryshme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që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medoemos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duhet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ndarë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hapësira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katodike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ajo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anodike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që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pengohet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përzierja</a:t>
            </a:r>
            <a:r>
              <a:rPr lang="en-US" sz="2000" dirty="0" smtClean="0">
                <a:latin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</a:rPr>
              <a:t>tyre</a:t>
            </a:r>
            <a:r>
              <a:rPr lang="en-US" sz="2000" dirty="0" smtClean="0">
                <a:latin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</a:rPr>
              <a:t>Ekzistojnë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</a:rPr>
              <a:t> tri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</a:rPr>
              <a:t>metoda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</a:rPr>
              <a:t> :</a:t>
            </a:r>
          </a:p>
          <a:p>
            <a:pPr algn="just"/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</a:rPr>
              <a:t>Metoda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</a:rPr>
              <a:t> me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</a:rPr>
              <a:t>merkurë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</a:rPr>
              <a:t> (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</a:rPr>
              <a:t>zhivë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</a:rPr>
              <a:t>)</a:t>
            </a:r>
          </a:p>
          <a:p>
            <a:pPr algn="just"/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</a:rPr>
              <a:t>Metoda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</a:rPr>
              <a:t> me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</a:rPr>
              <a:t>diafragmë</a:t>
            </a:r>
            <a:endParaRPr lang="en-US" sz="2000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</a:rPr>
              <a:t>Metoda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</a:rPr>
              <a:t> me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</a:rPr>
              <a:t>membranë</a:t>
            </a:r>
            <a:endParaRPr lang="en-US" sz="2000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praktikë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gjithnjë</a:t>
            </a:r>
            <a:r>
              <a:rPr lang="en-US" sz="2000" b="1" dirty="0" smtClean="0">
                <a:latin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shumë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përdoret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metoda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membranë</a:t>
            </a:r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endParaRPr lang="en-US" dirty="0"/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1295400"/>
            <a:ext cx="5410200" cy="441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urved Up Arrow 4"/>
          <p:cNvSpPr/>
          <p:nvPr/>
        </p:nvSpPr>
        <p:spPr>
          <a:xfrm>
            <a:off x="2895600" y="1676400"/>
            <a:ext cx="838200" cy="304800"/>
          </a:xfrm>
          <a:prstGeom prst="curvedUpArrow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5181600" cy="67056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smtClean="0">
                <a:latin typeface="Times New Roman" pitchFamily="18" charset="0"/>
              </a:rPr>
              <a:t>*</a:t>
            </a:r>
            <a:r>
              <a:rPr lang="en-US" sz="2400" b="1" dirty="0" err="1" smtClean="0">
                <a:latin typeface="Times New Roman" pitchFamily="18" charset="0"/>
              </a:rPr>
              <a:t>Klori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është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gazë</a:t>
            </a:r>
            <a:r>
              <a:rPr lang="en-US" sz="2400" b="1" dirty="0" smtClean="0">
                <a:latin typeface="Times New Roman" pitchFamily="18" charset="0"/>
              </a:rPr>
              <a:t> me </a:t>
            </a:r>
            <a:r>
              <a:rPr lang="en-US" sz="2400" b="1" dirty="0" err="1" smtClean="0">
                <a:latin typeface="Times New Roman" pitchFamily="18" charset="0"/>
              </a:rPr>
              <a:t>ngjyrë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të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gjelbër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në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të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verdhë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</a:p>
          <a:p>
            <a:pPr algn="just"/>
            <a:r>
              <a:rPr lang="en-US" sz="2400" b="1" dirty="0" smtClean="0">
                <a:latin typeface="Times New Roman" pitchFamily="18" charset="0"/>
              </a:rPr>
              <a:t>*</a:t>
            </a:r>
            <a:r>
              <a:rPr lang="en-US" sz="2400" b="1" dirty="0" err="1" smtClean="0">
                <a:latin typeface="Times New Roman" pitchFamily="18" charset="0"/>
              </a:rPr>
              <a:t>Helmues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dhe</a:t>
            </a:r>
            <a:r>
              <a:rPr lang="en-US" sz="2400" b="1" dirty="0" smtClean="0">
                <a:latin typeface="Times New Roman" pitchFamily="18" charset="0"/>
              </a:rPr>
              <a:t> me </a:t>
            </a:r>
            <a:r>
              <a:rPr lang="en-US" sz="2400" b="1" dirty="0" err="1" smtClean="0">
                <a:latin typeface="Times New Roman" pitchFamily="18" charset="0"/>
              </a:rPr>
              <a:t>erë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të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fortë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ngacmuese</a:t>
            </a:r>
            <a:endParaRPr lang="en-US" sz="2400" b="1" dirty="0" smtClean="0">
              <a:latin typeface="Times New Roman" pitchFamily="18" charset="0"/>
            </a:endParaRPr>
          </a:p>
          <a:p>
            <a:pPr algn="just"/>
            <a:r>
              <a:rPr lang="en-US" sz="2400" b="1" dirty="0" smtClean="0">
                <a:latin typeface="Times New Roman" pitchFamily="18" charset="0"/>
              </a:rPr>
              <a:t>*</a:t>
            </a:r>
            <a:r>
              <a:rPr lang="en-US" sz="2400" b="1" dirty="0" err="1" smtClean="0">
                <a:latin typeface="Times New Roman" pitchFamily="18" charset="0"/>
              </a:rPr>
              <a:t>Shumë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metale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i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oksidon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në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kripëra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</a:p>
          <a:p>
            <a:pPr algn="just"/>
            <a:r>
              <a:rPr lang="en-US" sz="2400" b="1" dirty="0" smtClean="0">
                <a:latin typeface="Times New Roman" pitchFamily="18" charset="0"/>
              </a:rPr>
              <a:t>*</a:t>
            </a:r>
            <a:r>
              <a:rPr lang="en-US" sz="2400" b="1" dirty="0" err="1" smtClean="0">
                <a:latin typeface="Times New Roman" pitchFamily="18" charset="0"/>
              </a:rPr>
              <a:t>Përdorimi</a:t>
            </a:r>
            <a:r>
              <a:rPr lang="en-US" sz="2400" b="1" dirty="0" smtClean="0">
                <a:latin typeface="Times New Roman" pitchFamily="18" charset="0"/>
              </a:rPr>
              <a:t>  </a:t>
            </a:r>
            <a:r>
              <a:rPr lang="en-US" sz="2400" b="1" dirty="0" err="1" smtClean="0">
                <a:latin typeface="Times New Roman" pitchFamily="18" charset="0"/>
              </a:rPr>
              <a:t>është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i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shumllojshëm</a:t>
            </a:r>
            <a:r>
              <a:rPr lang="en-US" sz="2400" b="1" dirty="0" smtClean="0">
                <a:latin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</a:rPr>
              <a:t>më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së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shumti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përdoret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në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industrin</a:t>
            </a:r>
            <a:r>
              <a:rPr lang="en-US" sz="2400" b="1" dirty="0" smtClean="0">
                <a:latin typeface="Times New Roman" pitchFamily="18" charset="0"/>
              </a:rPr>
              <a:t> e </a:t>
            </a:r>
            <a:r>
              <a:rPr lang="en-US" sz="2400" b="1" dirty="0" err="1" smtClean="0">
                <a:latin typeface="Times New Roman" pitchFamily="18" charset="0"/>
              </a:rPr>
              <a:t>letrës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për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zbardhim</a:t>
            </a:r>
            <a:r>
              <a:rPr lang="en-US" sz="2400" b="1" dirty="0" smtClean="0">
                <a:latin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</a:rPr>
              <a:t>pastaj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për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tetraklormetan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monoklorbenzen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klorurvinili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dhe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hidrokarbure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të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kloruara</a:t>
            </a:r>
            <a:r>
              <a:rPr lang="en-US" sz="2400" b="1" dirty="0" smtClean="0">
                <a:latin typeface="Times New Roman" pitchFamily="18" charset="0"/>
              </a:rPr>
              <a:t>.</a:t>
            </a:r>
          </a:p>
          <a:p>
            <a:pPr algn="just"/>
            <a:endParaRPr lang="en-US" sz="2400" b="1" dirty="0" smtClean="0">
              <a:latin typeface="Times New Roman" pitchFamily="18" charset="0"/>
            </a:endParaRPr>
          </a:p>
          <a:p>
            <a:pPr algn="just"/>
            <a:r>
              <a:rPr lang="en-US" sz="2400" b="1" dirty="0" err="1" smtClean="0">
                <a:latin typeface="Times New Roman" pitchFamily="18" charset="0"/>
              </a:rPr>
              <a:t>Gjithashtu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sasi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të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mëdha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shpenzohen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edhe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për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qëllime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sanitare</a:t>
            </a:r>
            <a:r>
              <a:rPr lang="en-US" sz="2400" b="1" dirty="0" smtClean="0">
                <a:latin typeface="Times New Roman" pitchFamily="18" charset="0"/>
              </a:rPr>
              <a:t>…</a:t>
            </a:r>
          </a:p>
        </p:txBody>
      </p:sp>
      <p:pic>
        <p:nvPicPr>
          <p:cNvPr id="5" name="Content Placeholder 4" descr="Related image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304800"/>
            <a:ext cx="3810000" cy="617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Shkalla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oksidimit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-1</a:t>
            </a:r>
          </a:p>
          <a:p>
            <a:pPr algn="just"/>
            <a:r>
              <a:rPr lang="en-US" sz="2200" b="1" dirty="0" err="1" smtClean="0">
                <a:latin typeface="Times New Roman" pitchFamily="18" charset="0"/>
              </a:rPr>
              <a:t>Komponim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kryesor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është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</a:rPr>
              <a:t>HCl</a:t>
            </a:r>
            <a:r>
              <a:rPr lang="en-US" sz="2200" b="1" dirty="0" smtClean="0">
                <a:latin typeface="Times New Roman" pitchFamily="18" charset="0"/>
              </a:rPr>
              <a:t> ,</a:t>
            </a:r>
            <a:r>
              <a:rPr lang="en-US" sz="2200" b="1" dirty="0" err="1" smtClean="0">
                <a:latin typeface="Times New Roman" pitchFamily="18" charset="0"/>
              </a:rPr>
              <a:t>për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prodhim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komercial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të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</a:rPr>
              <a:t>HCl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përdoren</a:t>
            </a:r>
            <a:r>
              <a:rPr lang="en-US" sz="2200" b="1" dirty="0" smtClean="0">
                <a:latin typeface="Times New Roman" pitchFamily="18" charset="0"/>
              </a:rPr>
              <a:t> tri </a:t>
            </a:r>
            <a:r>
              <a:rPr lang="en-US" sz="2200" b="1" dirty="0" err="1" smtClean="0">
                <a:latin typeface="Times New Roman" pitchFamily="18" charset="0"/>
              </a:rPr>
              <a:t>metoda</a:t>
            </a:r>
            <a:r>
              <a:rPr lang="en-US" sz="2200" b="1" dirty="0" smtClean="0">
                <a:latin typeface="Times New Roman" pitchFamily="18" charset="0"/>
              </a:rPr>
              <a:t> :</a:t>
            </a:r>
          </a:p>
          <a:p>
            <a:pPr algn="just"/>
            <a:r>
              <a:rPr lang="en-US" sz="2200" b="1" dirty="0" smtClean="0">
                <a:solidFill>
                  <a:srgbClr val="00B050"/>
                </a:solidFill>
                <a:latin typeface="Times New Roman" pitchFamily="18" charset="0"/>
              </a:rPr>
              <a:t>1)</a:t>
            </a:r>
            <a:r>
              <a:rPr lang="en-US" sz="2200" b="1" dirty="0" err="1" smtClean="0">
                <a:solidFill>
                  <a:srgbClr val="00B050"/>
                </a:solidFill>
                <a:latin typeface="Times New Roman" pitchFamily="18" charset="0"/>
              </a:rPr>
              <a:t>Metoda</a:t>
            </a:r>
            <a:r>
              <a:rPr lang="en-US" sz="2200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50"/>
                </a:solidFill>
                <a:latin typeface="Times New Roman" pitchFamily="18" charset="0"/>
              </a:rPr>
              <a:t>sulfatike</a:t>
            </a:r>
            <a:endParaRPr lang="en-US" sz="2200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pPr algn="just"/>
            <a:r>
              <a:rPr lang="en-US" sz="2200" b="1" dirty="0" smtClean="0">
                <a:solidFill>
                  <a:srgbClr val="00B050"/>
                </a:solidFill>
                <a:latin typeface="Times New Roman" pitchFamily="18" charset="0"/>
              </a:rPr>
              <a:t>2)</a:t>
            </a:r>
            <a:r>
              <a:rPr lang="en-US" sz="2200" b="1" dirty="0" err="1" smtClean="0">
                <a:solidFill>
                  <a:srgbClr val="00B050"/>
                </a:solidFill>
                <a:latin typeface="Times New Roman" pitchFamily="18" charset="0"/>
              </a:rPr>
              <a:t>Sinteza</a:t>
            </a:r>
            <a:r>
              <a:rPr lang="en-US" sz="2200" b="1" dirty="0" smtClean="0">
                <a:solidFill>
                  <a:srgbClr val="00B050"/>
                </a:solidFill>
                <a:latin typeface="Times New Roman" pitchFamily="18" charset="0"/>
              </a:rPr>
              <a:t> e </a:t>
            </a:r>
            <a:r>
              <a:rPr lang="en-US" sz="2200" b="1" dirty="0" err="1" smtClean="0">
                <a:solidFill>
                  <a:srgbClr val="00B050"/>
                </a:solidFill>
                <a:latin typeface="Times New Roman" pitchFamily="18" charset="0"/>
              </a:rPr>
              <a:t>drejtpërdrejt</a:t>
            </a:r>
            <a:r>
              <a:rPr lang="en-US" sz="2200" b="1" dirty="0" smtClean="0">
                <a:solidFill>
                  <a:srgbClr val="00B050"/>
                </a:solidFill>
                <a:latin typeface="Times New Roman" pitchFamily="18" charset="0"/>
              </a:rPr>
              <a:t> e </a:t>
            </a:r>
            <a:r>
              <a:rPr lang="en-US" sz="2200" b="1" dirty="0" err="1" smtClean="0">
                <a:solidFill>
                  <a:srgbClr val="00B050"/>
                </a:solidFill>
                <a:latin typeface="Times New Roman" pitchFamily="18" charset="0"/>
              </a:rPr>
              <a:t>klorit</a:t>
            </a:r>
            <a:r>
              <a:rPr lang="en-US" sz="2200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50"/>
                </a:solidFill>
                <a:latin typeface="Times New Roman" pitchFamily="18" charset="0"/>
              </a:rPr>
              <a:t>dhe</a:t>
            </a:r>
            <a:r>
              <a:rPr lang="en-US" sz="2200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50"/>
                </a:solidFill>
                <a:latin typeface="Times New Roman" pitchFamily="18" charset="0"/>
              </a:rPr>
              <a:t>hidrogjenit</a:t>
            </a:r>
            <a:endParaRPr lang="en-US" sz="2200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pPr algn="just"/>
            <a:r>
              <a:rPr lang="en-US" sz="2200" b="1" dirty="0" err="1" smtClean="0">
                <a:latin typeface="Times New Roman" pitchFamily="18" charset="0"/>
              </a:rPr>
              <a:t>Rigjenerimi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i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mbeturinës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së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</a:rPr>
              <a:t>HCl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të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përfituar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gjatë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klorimit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të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komp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organike</a:t>
            </a:r>
            <a:r>
              <a:rPr lang="en-US" sz="2200" b="1" dirty="0" smtClean="0">
                <a:latin typeface="Times New Roman" pitchFamily="18" charset="0"/>
              </a:rPr>
              <a:t>.</a:t>
            </a:r>
          </a:p>
          <a:p>
            <a:pPr>
              <a:buNone/>
            </a:pP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</a:rPr>
              <a:t>1) </a:t>
            </a:r>
          </a:p>
          <a:p>
            <a:pPr algn="ctr">
              <a:buNone/>
            </a:pPr>
            <a:r>
              <a:rPr lang="en-US" sz="2600" b="1" dirty="0" err="1" smtClean="0">
                <a:solidFill>
                  <a:srgbClr val="FF0000"/>
                </a:solidFill>
                <a:latin typeface="Times New Roman" pitchFamily="18" charset="0"/>
              </a:rPr>
              <a:t>NaCl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</a:rPr>
              <a:t>+H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</a:rPr>
              <a:t> +HSO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→NaHSO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</a:p>
          <a:p>
            <a:pPr algn="ctr"/>
            <a:r>
              <a:rPr lang="en-US" sz="2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NaCl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NaHSO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→Na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endParaRPr lang="en-US" sz="2600" b="1" baseline="-25000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r>
              <a:rPr lang="en-US" sz="2200" b="1" dirty="0" err="1" smtClean="0">
                <a:latin typeface="Times New Roman" pitchFamily="18" charset="0"/>
              </a:rPr>
              <a:t>Reak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i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parë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zhvillohet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në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</a:rPr>
              <a:t>150 C </a:t>
            </a:r>
            <a:r>
              <a:rPr lang="en-US" sz="2200" b="1" dirty="0" smtClean="0">
                <a:latin typeface="Times New Roman" pitchFamily="18" charset="0"/>
              </a:rPr>
              <a:t>,</a:t>
            </a:r>
            <a:r>
              <a:rPr lang="en-US" sz="2200" b="1" dirty="0" err="1" smtClean="0">
                <a:latin typeface="Times New Roman" pitchFamily="18" charset="0"/>
              </a:rPr>
              <a:t>ndërsa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për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të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dytin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nevojitet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nxehje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më</a:t>
            </a:r>
            <a:r>
              <a:rPr lang="en-US" sz="2200" b="1" dirty="0" smtClean="0">
                <a:latin typeface="Times New Roman" pitchFamily="18" charset="0"/>
              </a:rPr>
              <a:t> e </a:t>
            </a:r>
            <a:r>
              <a:rPr lang="en-US" sz="2200" b="1" dirty="0" err="1" smtClean="0">
                <a:latin typeface="Times New Roman" pitchFamily="18" charset="0"/>
              </a:rPr>
              <a:t>fortë</a:t>
            </a:r>
            <a:r>
              <a:rPr lang="en-US" sz="2200" b="1" dirty="0" smtClean="0">
                <a:latin typeface="Times New Roman" pitchFamily="18" charset="0"/>
              </a:rPr>
              <a:t>.</a:t>
            </a:r>
          </a:p>
          <a:p>
            <a:pPr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2.                               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+Cl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→2HCl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Jep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pastër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përqendruar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sz="2200" b="1" dirty="0" smtClean="0">
                <a:latin typeface="Times New Roman" pitchFamily="18" charset="0"/>
              </a:rPr>
              <a:t>3)</a:t>
            </a:r>
            <a:r>
              <a:rPr lang="en-US" sz="2200" b="1" dirty="0" err="1" smtClean="0">
                <a:latin typeface="Times New Roman" pitchFamily="18" charset="0"/>
              </a:rPr>
              <a:t>Reaksionet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tipike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në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të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cilat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lirohet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</a:rPr>
              <a:t>HCl</a:t>
            </a:r>
            <a:r>
              <a:rPr lang="en-US" sz="2200" b="1" dirty="0" smtClean="0">
                <a:latin typeface="Times New Roman" pitchFamily="18" charset="0"/>
              </a:rPr>
              <a:t> me </a:t>
            </a:r>
            <a:r>
              <a:rPr lang="en-US" sz="2200" b="1" dirty="0" err="1" smtClean="0">
                <a:latin typeface="Times New Roman" pitchFamily="18" charset="0"/>
              </a:rPr>
              <a:t>klorim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të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molekulave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organike</a:t>
            </a:r>
            <a:r>
              <a:rPr lang="en-US" sz="2200" b="1" dirty="0" smtClean="0">
                <a:latin typeface="Times New Roman" pitchFamily="18" charset="0"/>
              </a:rPr>
              <a:t>, </a:t>
            </a:r>
            <a:r>
              <a:rPr lang="en-US" sz="2200" b="1" dirty="0" err="1" smtClean="0">
                <a:latin typeface="Times New Roman" pitchFamily="18" charset="0"/>
              </a:rPr>
              <a:t>janë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klorimi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i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metanit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dhe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benzenit</a:t>
            </a:r>
            <a:r>
              <a:rPr lang="en-US" sz="2200" b="1" dirty="0" smtClean="0">
                <a:latin typeface="Times New Roman" pitchFamily="18" charset="0"/>
              </a:rPr>
              <a:t>:</a:t>
            </a:r>
          </a:p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CH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4(g)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     +     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→CH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</a:p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  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   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→CH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</a:p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+     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→CHCl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</a:p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+    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→CCl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 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</a:p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+    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→C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</a:p>
          <a:p>
            <a:pPr algn="just"/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Klorhidriku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gaztë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përfiohet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pirolizë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zbërthim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termik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molekulave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organike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psh:1,2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dikloretanit,apo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1,1,2,2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tetrakloetanit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ç’rat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kloruri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vinilik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gjegjësishtë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trikoletileni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ClCH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-CH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→CH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</a:p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CH-CHCl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→CCl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</a:p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gaztë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përfituar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reaksione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zakonishtë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ndotur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klor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ajër,me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tepricë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reaktantësh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produkte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reaksionit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lagështi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vargu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sistemit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periodik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Përbëhet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protoni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rezultat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klasifikimit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jep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pozitë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veçantë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Bashkohet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pothuajse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përbërësve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rëndësishëm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materies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gjallë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krahasim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ajrin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14,4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VETIT E PËRGJITHSHME DHE TË PËRHAPURIT </a:t>
            </a:r>
          </a:p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konfiguracionit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elektronik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karakteristik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,H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pozitë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caktuar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sistemin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periodik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konsiderohet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drejtë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barabart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grupin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grupin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17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mungon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konfiguracion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gazeve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fisnike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H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takon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asnjërit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grup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vetive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paraqitura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tabelë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4648200"/>
          <a:ext cx="8991600" cy="205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3950"/>
                <a:gridCol w="1123950"/>
                <a:gridCol w="1123950"/>
                <a:gridCol w="1123950"/>
                <a:gridCol w="1123950"/>
                <a:gridCol w="1123950"/>
                <a:gridCol w="1123950"/>
                <a:gridCol w="1123950"/>
              </a:tblGrid>
              <a:tr h="1603653">
                <a:tc>
                  <a:txBody>
                    <a:bodyPr/>
                    <a:lstStyle/>
                    <a:p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Radiusi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0" baseline="0" dirty="0" err="1" smtClean="0">
                          <a:solidFill>
                            <a:schemeClr val="tx1"/>
                          </a:solidFill>
                        </a:rPr>
                        <a:t>kovalent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nm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Radiusi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jonik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 nm H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Energjia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 e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jonizimit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eV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Koef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I </a:t>
                      </a:r>
                      <a:r>
                        <a:rPr lang="en-US" sz="1600" b="0" baseline="0" dirty="0" err="1" smtClean="0">
                          <a:solidFill>
                            <a:schemeClr val="tx1"/>
                          </a:solidFill>
                        </a:rPr>
                        <a:t>elektronegativitetit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Energjia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 e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lidhjes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 H</a:t>
                      </a:r>
                      <a:r>
                        <a:rPr lang="en-US" sz="1600" b="0" baseline="-25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Kj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/mol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Potenciali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0" baseline="0" dirty="0" err="1" smtClean="0">
                          <a:solidFill>
                            <a:schemeClr val="tx1"/>
                          </a:solidFill>
                        </a:rPr>
                        <a:t>redoks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V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Tempe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shkrirjes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 K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Tem e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vlimit</a:t>
                      </a:r>
                      <a:endParaRPr lang="en-US" sz="1600" b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K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453747">
                <a:tc>
                  <a:txBody>
                    <a:bodyPr/>
                    <a:lstStyle/>
                    <a:p>
                      <a:r>
                        <a:rPr lang="en-US" dirty="0" smtClean="0"/>
                        <a:t>0.037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0.154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436.0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20.3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HIDROGJENI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n-US" dirty="0" err="1" smtClean="0">
                <a:latin typeface="Times New Roman" pitchFamily="18" charset="0"/>
              </a:rPr>
              <a:t>Zakonishtë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klorhidriku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gaztë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përfituar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këtë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mënyrë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absorbohet</a:t>
            </a:r>
            <a:r>
              <a:rPr lang="en-US" dirty="0" smtClean="0">
                <a:latin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</a:rPr>
              <a:t>tretsirë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holluar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acidit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klorurik</a:t>
            </a:r>
            <a:r>
              <a:rPr lang="en-US" dirty="0" smtClean="0">
                <a:latin typeface="Times New Roman" pitchFamily="18" charset="0"/>
              </a:rPr>
              <a:t>(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</a:rPr>
              <a:t>HCl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holluar</a:t>
            </a:r>
            <a:r>
              <a:rPr lang="en-US" dirty="0" smtClean="0">
                <a:latin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</a:rPr>
              <a:t>ujë</a:t>
            </a:r>
            <a:r>
              <a:rPr lang="en-US" dirty="0" smtClean="0">
                <a:latin typeface="Times New Roman" pitchFamily="18" charset="0"/>
              </a:rPr>
              <a:t>)</a:t>
            </a:r>
          </a:p>
          <a:p>
            <a:pPr algn="just"/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</a:rPr>
              <a:t>HCl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përfituar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lehtë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tretet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ujë</a:t>
            </a:r>
            <a:r>
              <a:rPr lang="en-US" dirty="0" smtClean="0">
                <a:latin typeface="Times New Roman" pitchFamily="18" charset="0"/>
              </a:rPr>
              <a:t> duke </a:t>
            </a:r>
            <a:r>
              <a:rPr lang="en-US" dirty="0" err="1" smtClean="0">
                <a:latin typeface="Times New Roman" pitchFamily="18" charset="0"/>
              </a:rPr>
              <a:t>liruar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sasi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madhe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nxehtësisë</a:t>
            </a:r>
            <a:r>
              <a:rPr lang="en-US" dirty="0" smtClean="0">
                <a:latin typeface="Times New Roman" pitchFamily="18" charset="0"/>
              </a:rPr>
              <a:t>:</a:t>
            </a:r>
          </a:p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HCl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(g)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→H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aq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aq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l-GR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rH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=-74.9 kJmol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Si acid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kripëra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Klorure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protolizojnë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Gati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kloruret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tretshme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Vështirë</a:t>
            </a:r>
            <a:r>
              <a:rPr lang="en-US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Kloruri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plumbit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(II)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kloruri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titanit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(I), </a:t>
            </a:r>
          </a:p>
          <a:p>
            <a:pPr algn="just"/>
            <a:r>
              <a:rPr lang="en-US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patretshëm</a:t>
            </a:r>
            <a:r>
              <a:rPr lang="en-US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kloruret</a:t>
            </a:r>
            <a:r>
              <a:rPr lang="en-US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AgCl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HgCl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CuCl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klorhidrik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pastër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përdorur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përqendrime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njëri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reaktivët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rëndësishëm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laboratorik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l-GR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3886200"/>
            <a:ext cx="184785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2514600" y="3657600"/>
            <a:ext cx="4191000" cy="2362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përdorët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tretës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brejtjen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korrozionin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mënjanimin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sipërfaqja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metalit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klorureve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hidroksidet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karbonatet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just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Shkalla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oksidimit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+1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</a:rPr>
              <a:t>Komponim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njohur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kësaj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shkalle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acidihipokloritik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</a:rPr>
              <a:t>(</a:t>
            </a:r>
            <a:r>
              <a:rPr lang="en-US" sz="1600" dirty="0" err="1" smtClean="0">
                <a:solidFill>
                  <a:srgbClr val="FF0000"/>
                </a:solidFill>
                <a:latin typeface="Times New Roman" pitchFamily="18" charset="0"/>
              </a:rPr>
              <a:t>acidi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Times New Roman" pitchFamily="18" charset="0"/>
              </a:rPr>
              <a:t>hipokloror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</a:rPr>
              <a:t>) </a:t>
            </a:r>
            <a:r>
              <a:rPr lang="en-US" sz="1600" dirty="0" err="1" smtClean="0">
                <a:solidFill>
                  <a:srgbClr val="FF0000"/>
                </a:solidFill>
                <a:latin typeface="Times New Roman" pitchFamily="18" charset="0"/>
              </a:rPr>
              <a:t>HOCl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kriprat</a:t>
            </a:r>
            <a:r>
              <a:rPr lang="en-US" sz="1600" dirty="0" smtClean="0">
                <a:latin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</a:rPr>
              <a:t>tij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hipokloritet</a:t>
            </a:r>
            <a:r>
              <a:rPr lang="en-US" sz="1600" dirty="0" smtClean="0">
                <a:latin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</a:rPr>
              <a:t>formohen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sasi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vogla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kur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klori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tretet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ujë</a:t>
            </a:r>
            <a:r>
              <a:rPr lang="en-US" sz="1600" dirty="0" smtClean="0">
                <a:latin typeface="Times New Roman" pitchFamily="18" charset="0"/>
              </a:rPr>
              <a:t> :</a:t>
            </a:r>
          </a:p>
          <a:p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Cl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2(g)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+H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O 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↔H</a:t>
            </a:r>
            <a:r>
              <a:rPr lang="en-US" sz="1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1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HClO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;K ≈ 3x10</a:t>
            </a:r>
            <a:r>
              <a:rPr lang="en-US" sz="1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-4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mol</a:t>
            </a:r>
            <a:r>
              <a:rPr lang="en-US" sz="1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/dm</a:t>
            </a:r>
            <a:r>
              <a:rPr lang="en-US" sz="1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1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konstant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shpërbashkimit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HOCl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ClO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; K=3.2 x10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-8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mol/dm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mjaft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pëqëndrueshëm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tretsira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zbërthehet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lirua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oksigjenin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2HClO ↔2H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+2Cl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just"/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Siç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shifet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potenciali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redoks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2HClO+2H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+2e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↔Cl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+ 2H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;  E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=+1.63 V</a:t>
            </a:r>
          </a:p>
          <a:p>
            <a:pPr algn="just"/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Meqenëse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klori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reduktimi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shkoj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klorure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HClO+H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+2e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; E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=+1.49 V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siç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shihet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ekuacioni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HClO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klori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KMnO</a:t>
            </a:r>
            <a:r>
              <a:rPr lang="en-US" sz="22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-shi</a:t>
            </a:r>
          </a:p>
          <a:p>
            <a:endParaRPr lang="en-US" dirty="0"/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1066800"/>
            <a:ext cx="2438400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just"/>
            <a:r>
              <a:rPr lang="en-US" sz="2000" dirty="0" err="1" smtClean="0">
                <a:latin typeface="Times New Roman" pitchFamily="18" charset="0"/>
              </a:rPr>
              <a:t>Parimisht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hipokloritet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përfitohen</a:t>
            </a:r>
            <a:r>
              <a:rPr lang="en-US" sz="2000" dirty="0" smtClean="0">
                <a:latin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</a:rPr>
              <a:t>asnjënsimin</a:t>
            </a:r>
            <a:r>
              <a:rPr lang="en-US" sz="2000" dirty="0" smtClean="0">
                <a:latin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</a:rPr>
              <a:t>acidit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hipokloritik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por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industri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përfitohen</a:t>
            </a:r>
            <a:r>
              <a:rPr lang="en-US" sz="2000" dirty="0" smtClean="0">
                <a:latin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</a:rPr>
              <a:t>disproporcionimi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klorit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tretsira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bazave</a:t>
            </a:r>
            <a:r>
              <a:rPr lang="en-US" sz="2000" dirty="0" smtClean="0">
                <a:latin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Cl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+2OH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ClO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Hipokloriti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rëndësishëm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hipokloriti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NaClO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kohëve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fundit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zëvendson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plotësishtë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Ca(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OCl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duke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futur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klorin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NaOH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përdorët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zbardhim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shkalle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takon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klorit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(I),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lëng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portokallt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klori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kalon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mbi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HgO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precipituar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 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2HgO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+2Cl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HgO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HgCl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+Cl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O, 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temp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vlimit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C 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mbi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tem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eksplodon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endParaRPr lang="en-US" dirty="0"/>
          </a:p>
        </p:txBody>
      </p:sp>
      <p:pic>
        <p:nvPicPr>
          <p:cNvPr id="4" name="Picture 3" descr="Image result for Cl2+NaOH  production NaOCl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709862"/>
            <a:ext cx="5181600" cy="170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age result for Cl2O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1" y="5181600"/>
            <a:ext cx="2286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Image result for Cl2O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5638801"/>
            <a:ext cx="1828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Shkalla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e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oksidimit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+3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dhe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+4</a:t>
            </a:r>
          </a:p>
          <a:p>
            <a:pPr algn="just"/>
            <a:r>
              <a:rPr lang="en-US" sz="1700" dirty="0" err="1" smtClean="0">
                <a:latin typeface="Times New Roman" pitchFamily="18" charset="0"/>
              </a:rPr>
              <a:t>Pasi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joni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klorit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dhe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dioksidi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i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klorit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gjatë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përfitimit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janë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lidhura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mes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veti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është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mirë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që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këto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shkall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shqyrtohen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së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bashku</a:t>
            </a:r>
            <a:r>
              <a:rPr lang="en-US" sz="1700" dirty="0" smtClean="0">
                <a:latin typeface="Times New Roman" pitchFamily="18" charset="0"/>
              </a:rPr>
              <a:t>:</a:t>
            </a:r>
          </a:p>
          <a:p>
            <a:pPr algn="just"/>
            <a:r>
              <a:rPr lang="en-US" sz="1700" dirty="0" err="1" smtClean="0">
                <a:latin typeface="Times New Roman" pitchFamily="18" charset="0"/>
              </a:rPr>
              <a:t>Shkallës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smtClean="0">
                <a:solidFill>
                  <a:srgbClr val="FF0000"/>
                </a:solidFill>
                <a:latin typeface="Times New Roman" pitchFamily="18" charset="0"/>
              </a:rPr>
              <a:t>+3 i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takon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acidi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kloritik</a:t>
            </a:r>
            <a:r>
              <a:rPr lang="en-US" sz="1700" dirty="0" smtClean="0">
                <a:latin typeface="Times New Roman" pitchFamily="18" charset="0"/>
              </a:rPr>
              <a:t>(</a:t>
            </a:r>
            <a:r>
              <a:rPr lang="en-US" sz="1700" dirty="0" err="1" smtClean="0">
                <a:solidFill>
                  <a:srgbClr val="FF0000"/>
                </a:solidFill>
                <a:latin typeface="Times New Roman" pitchFamily="18" charset="0"/>
              </a:rPr>
              <a:t>acidid</a:t>
            </a:r>
            <a:r>
              <a:rPr lang="en-US" sz="17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700" dirty="0" err="1" smtClean="0">
                <a:solidFill>
                  <a:srgbClr val="FF0000"/>
                </a:solidFill>
                <a:latin typeface="Times New Roman" pitchFamily="18" charset="0"/>
              </a:rPr>
              <a:t>kloror</a:t>
            </a:r>
            <a:r>
              <a:rPr lang="en-US" sz="1700" dirty="0" smtClean="0">
                <a:latin typeface="Times New Roman" pitchFamily="18" charset="0"/>
              </a:rPr>
              <a:t>),</a:t>
            </a:r>
            <a:r>
              <a:rPr lang="en-US" sz="1700" dirty="0" err="1" smtClean="0">
                <a:latin typeface="Times New Roman" pitchFamily="18" charset="0"/>
              </a:rPr>
              <a:t>është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shum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jostabil</a:t>
            </a:r>
            <a:r>
              <a:rPr lang="en-US" sz="1700" dirty="0" smtClean="0">
                <a:latin typeface="Times New Roman" pitchFamily="18" charset="0"/>
              </a:rPr>
              <a:t> ,</a:t>
            </a:r>
            <a:r>
              <a:rPr lang="en-US" sz="1700" dirty="0" err="1" smtClean="0">
                <a:latin typeface="Times New Roman" pitchFamily="18" charset="0"/>
              </a:rPr>
              <a:t>mund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ta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paraqesim</a:t>
            </a:r>
            <a:r>
              <a:rPr lang="en-US" sz="1700" dirty="0" smtClean="0">
                <a:latin typeface="Times New Roman" pitchFamily="18" charset="0"/>
              </a:rPr>
              <a:t> me </a:t>
            </a:r>
            <a:r>
              <a:rPr lang="en-US" sz="1700" dirty="0" err="1" smtClean="0">
                <a:latin typeface="Times New Roman" pitchFamily="18" charset="0"/>
              </a:rPr>
              <a:t>këto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reaksione</a:t>
            </a:r>
            <a:r>
              <a:rPr lang="en-US" sz="1700" dirty="0" smtClean="0">
                <a:latin typeface="Times New Roman" pitchFamily="18" charset="0"/>
              </a:rPr>
              <a:t>:</a:t>
            </a:r>
          </a:p>
          <a:p>
            <a:pPr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3HClO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→3H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+2ClO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5HClO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→4ClO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→H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Dioksidi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klorit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klorit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(IV)</a:t>
            </a:r>
          </a:p>
          <a:p>
            <a:pPr algn="just"/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gaz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portokalltë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verdhë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,me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erë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keqe,mjaft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jostabil,dhe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eksplodim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zbërthehet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klor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oksigjen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shakak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rritur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ndikimit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dritës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kontaktit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me subs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organike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2ClO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 ↔Cl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(g)+2O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 ; </a:t>
            </a:r>
            <a:r>
              <a:rPr lang="el-GR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rH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=-222 kJmol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prodhimtaria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ruajtja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transporti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gazi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lidhen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rrezikun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eksplodimit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dioksidi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klorit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hollohet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ndonjë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gaz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inert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pjemarrje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vëllimore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nën 10%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rreziku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eksplodimit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ekziston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600" baseline="-25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en-US" dirty="0" err="1" smtClean="0">
                <a:latin typeface="Times New Roman" pitchFamily="18" charset="0"/>
              </a:rPr>
              <a:t>Përfitohet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zakonishtë</a:t>
            </a:r>
            <a:r>
              <a:rPr lang="en-US" dirty="0" smtClean="0">
                <a:latin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</a:rPr>
              <a:t>reduktimin</a:t>
            </a:r>
            <a:r>
              <a:rPr lang="en-US" dirty="0" smtClean="0">
                <a:latin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</a:rPr>
              <a:t>acidit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kloratik</a:t>
            </a:r>
            <a:r>
              <a:rPr lang="en-US" dirty="0" smtClean="0">
                <a:latin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</a:rPr>
              <a:t>përkatësishtë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tretsirave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acidike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klorateve</a:t>
            </a:r>
            <a:r>
              <a:rPr lang="en-US" dirty="0" smtClean="0">
                <a:latin typeface="Times New Roman" pitchFamily="18" charset="0"/>
              </a:rPr>
              <a:t> me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SO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</a:rPr>
              <a:t>.</a:t>
            </a:r>
          </a:p>
          <a:p>
            <a:r>
              <a:rPr lang="en-US" sz="4200" b="1" dirty="0" smtClean="0">
                <a:solidFill>
                  <a:srgbClr val="FF0000"/>
                </a:solidFill>
                <a:latin typeface="Times New Roman" pitchFamily="18" charset="0"/>
              </a:rPr>
              <a:t>2ClO</a:t>
            </a:r>
            <a:r>
              <a:rPr lang="en-US" sz="42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sz="4200" b="1" dirty="0" smtClean="0">
                <a:solidFill>
                  <a:srgbClr val="FF0000"/>
                </a:solidFill>
                <a:latin typeface="Times New Roman" pitchFamily="18" charset="0"/>
              </a:rPr>
              <a:t>+SO</a:t>
            </a:r>
            <a:r>
              <a:rPr lang="en-US" sz="42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2(g)</a:t>
            </a:r>
            <a:r>
              <a:rPr lang="en-US" sz="4200" b="1" dirty="0" smtClean="0">
                <a:solidFill>
                  <a:srgbClr val="FF0000"/>
                </a:solidFill>
                <a:latin typeface="Times New Roman" pitchFamily="18" charset="0"/>
              </a:rPr>
              <a:t> +H</a:t>
            </a:r>
            <a:r>
              <a:rPr lang="en-US" sz="42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+</a:t>
            </a:r>
            <a:r>
              <a:rPr lang="en-US" sz="4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→2ClO</a:t>
            </a:r>
            <a:r>
              <a:rPr lang="en-US" sz="42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4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+HSO</a:t>
            </a:r>
            <a:r>
              <a:rPr lang="en-US" sz="42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200" b="1" dirty="0" smtClean="0">
                <a:latin typeface="Times New Roman" pitchFamily="18" charset="0"/>
              </a:rPr>
              <a:t> </a:t>
            </a:r>
          </a:p>
          <a:p>
            <a:pPr algn="just"/>
            <a:endParaRPr lang="en-US" b="1" dirty="0" smtClean="0">
              <a:latin typeface="Times New Roman" pitchFamily="18" charset="0"/>
            </a:endParaRPr>
          </a:p>
          <a:p>
            <a:pPr algn="just"/>
            <a:endParaRPr lang="en-US" b="1" dirty="0" smtClean="0">
              <a:latin typeface="Times New Roman" pitchFamily="18" charset="0"/>
            </a:endParaRPr>
          </a:p>
          <a:p>
            <a:pPr algn="just"/>
            <a:endParaRPr lang="en-US" b="1" dirty="0" smtClean="0">
              <a:latin typeface="Times New Roman" pitchFamily="18" charset="0"/>
            </a:endParaRPr>
          </a:p>
          <a:p>
            <a:pPr algn="just"/>
            <a:endParaRPr lang="en-US" b="1" dirty="0" smtClean="0">
              <a:latin typeface="Times New Roman" pitchFamily="18" charset="0"/>
            </a:endParaRPr>
          </a:p>
          <a:p>
            <a:pPr algn="just"/>
            <a:endParaRPr lang="en-US" b="1" dirty="0" smtClean="0">
              <a:latin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</a:endParaRPr>
          </a:p>
          <a:p>
            <a:pPr algn="just"/>
            <a:r>
              <a:rPr lang="en-US" dirty="0" err="1" smtClean="0">
                <a:latin typeface="Times New Roman" pitchFamily="18" charset="0"/>
              </a:rPr>
              <a:t>Përdoret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shumë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zbardhjen</a:t>
            </a:r>
            <a:r>
              <a:rPr lang="en-US" dirty="0" smtClean="0">
                <a:latin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</a:rPr>
              <a:t>letrës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rritjen</a:t>
            </a:r>
            <a:r>
              <a:rPr lang="en-US" dirty="0" smtClean="0">
                <a:latin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</a:rPr>
              <a:t>cilësisë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saj</a:t>
            </a:r>
            <a:r>
              <a:rPr lang="en-US" dirty="0" smtClean="0">
                <a:latin typeface="Times New Roman" pitchFamily="18" charset="0"/>
              </a:rPr>
              <a:t>.</a:t>
            </a:r>
          </a:p>
          <a:p>
            <a:pPr algn="just"/>
            <a:r>
              <a:rPr lang="en-US" dirty="0" err="1" smtClean="0">
                <a:latin typeface="Times New Roman" pitchFamily="18" charset="0"/>
              </a:rPr>
              <a:t>Tani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gjithnjë</a:t>
            </a:r>
            <a:r>
              <a:rPr lang="en-US" dirty="0" smtClean="0">
                <a:latin typeface="Times New Roman" pitchFamily="18" charset="0"/>
              </a:rPr>
              <a:t>  e </a:t>
            </a:r>
            <a:r>
              <a:rPr lang="en-US" dirty="0" err="1" smtClean="0">
                <a:latin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shum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po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përdoret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metoda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itchFamily="18" charset="0"/>
              </a:rPr>
              <a:t>Amerikane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transportin</a:t>
            </a:r>
            <a:r>
              <a:rPr lang="en-US" dirty="0" smtClean="0">
                <a:latin typeface="Times New Roman" pitchFamily="18" charset="0"/>
              </a:rPr>
              <a:t> e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ClO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baseline="-25000" dirty="0" smtClean="0">
                <a:latin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</a:rPr>
              <a:t>–shit</a:t>
            </a:r>
            <a:r>
              <a:rPr lang="en-US" baseline="-25000" dirty="0" smtClean="0">
                <a:latin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</a:rPr>
              <a:t>duke e </a:t>
            </a:r>
            <a:r>
              <a:rPr lang="en-US" dirty="0" err="1" smtClean="0">
                <a:latin typeface="Times New Roman" pitchFamily="18" charset="0"/>
              </a:rPr>
              <a:t>reduktuar</a:t>
            </a:r>
            <a:r>
              <a:rPr lang="en-US" dirty="0" smtClean="0">
                <a:latin typeface="Times New Roman" pitchFamily="18" charset="0"/>
              </a:rPr>
              <a:t> ne </a:t>
            </a:r>
            <a:r>
              <a:rPr lang="en-US" dirty="0" err="1" smtClean="0">
                <a:latin typeface="Times New Roman" pitchFamily="18" charset="0"/>
              </a:rPr>
              <a:t>klorit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natriumit</a:t>
            </a:r>
            <a:r>
              <a:rPr lang="en-US" dirty="0" smtClean="0">
                <a:latin typeface="Times New Roman" pitchFamily="18" charset="0"/>
              </a:rPr>
              <a:t>(</a:t>
            </a:r>
            <a:r>
              <a:rPr lang="en-US" dirty="0" smtClean="0"/>
              <a:t>NaClO</a:t>
            </a:r>
            <a:r>
              <a:rPr lang="en-US" baseline="-25000" dirty="0" smtClean="0"/>
              <a:t>2</a:t>
            </a:r>
            <a:r>
              <a:rPr lang="en-US" dirty="0" smtClean="0"/>
              <a:t>)</a:t>
            </a:r>
            <a:r>
              <a:rPr lang="en-US" dirty="0" smtClean="0">
                <a:latin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</a:rPr>
              <a:t>cila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mund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transportohet</a:t>
            </a:r>
            <a:r>
              <a:rPr lang="en-US" dirty="0" smtClean="0">
                <a:latin typeface="Times New Roman" pitchFamily="18" charset="0"/>
              </a:rPr>
              <a:t> pa </a:t>
            </a:r>
            <a:r>
              <a:rPr lang="en-US" dirty="0" err="1" smtClean="0">
                <a:latin typeface="Times New Roman" pitchFamily="18" charset="0"/>
              </a:rPr>
              <a:t>kurrfar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vështirësie</a:t>
            </a:r>
            <a:r>
              <a:rPr lang="en-US" dirty="0" smtClean="0">
                <a:latin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</a:rPr>
              <a:t>ku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pastaj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vendin</a:t>
            </a:r>
            <a:r>
              <a:rPr lang="en-US" dirty="0" smtClean="0">
                <a:latin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</a:rPr>
              <a:t>shpenzimit</a:t>
            </a:r>
            <a:r>
              <a:rPr lang="en-US" dirty="0" smtClean="0">
                <a:latin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</a:rPr>
              <a:t>nga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kjo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kripë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përfitohet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përsëri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ClO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</a:rPr>
              <a:t>2 </a:t>
            </a:r>
            <a:r>
              <a:rPr lang="en-US" dirty="0" smtClean="0">
                <a:latin typeface="Times New Roman" pitchFamily="18" charset="0"/>
              </a:rPr>
              <a:t>me </a:t>
            </a:r>
            <a:r>
              <a:rPr lang="en-US" dirty="0" err="1" smtClean="0">
                <a:latin typeface="Times New Roman" pitchFamily="18" charset="0"/>
              </a:rPr>
              <a:t>oksidim</a:t>
            </a:r>
            <a:r>
              <a:rPr lang="en-US" dirty="0" smtClean="0">
                <a:latin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</a:rPr>
              <a:t>klor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ose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hipoklorit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natriumit</a:t>
            </a:r>
            <a:r>
              <a:rPr lang="en-US" dirty="0" smtClean="0">
                <a:latin typeface="Times New Roman" pitchFamily="18" charset="0"/>
              </a:rPr>
              <a:t>:    </a:t>
            </a:r>
          </a:p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200" b="1" dirty="0" smtClean="0">
                <a:solidFill>
                  <a:schemeClr val="accent6">
                    <a:lumMod val="50000"/>
                  </a:schemeClr>
                </a:solidFill>
              </a:rPr>
              <a:t>2NaClO</a:t>
            </a:r>
            <a:r>
              <a:rPr lang="en-US" sz="4200" b="1" baseline="-25000" dirty="0" smtClean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en-US" sz="4200" b="1" dirty="0" smtClean="0">
                <a:solidFill>
                  <a:schemeClr val="accent6">
                    <a:lumMod val="50000"/>
                  </a:schemeClr>
                </a:solidFill>
              </a:rPr>
              <a:t> + Cl</a:t>
            </a:r>
            <a:r>
              <a:rPr lang="en-US" sz="4200" b="1" baseline="-25000" dirty="0" smtClean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en-US" sz="42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→ </a:t>
            </a:r>
            <a:r>
              <a:rPr lang="en-US" sz="4200" b="1" dirty="0" smtClean="0">
                <a:solidFill>
                  <a:schemeClr val="accent6">
                    <a:lumMod val="50000"/>
                  </a:schemeClr>
                </a:solidFill>
              </a:rPr>
              <a:t>2ClO</a:t>
            </a:r>
            <a:r>
              <a:rPr lang="en-US" sz="4200" b="1" baseline="-25000" dirty="0" smtClean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en-US" sz="4200" b="1" dirty="0" smtClean="0">
                <a:solidFill>
                  <a:schemeClr val="accent6">
                    <a:lumMod val="50000"/>
                  </a:schemeClr>
                </a:solidFill>
              </a:rPr>
              <a:t> + 2NaCl</a:t>
            </a:r>
          </a:p>
          <a:p>
            <a:pPr algn="just"/>
            <a:endParaRPr lang="en-US" sz="42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</a:endParaRPr>
          </a:p>
          <a:p>
            <a:r>
              <a:rPr lang="pt-BR" sz="4200" b="1" dirty="0" smtClean="0">
                <a:solidFill>
                  <a:schemeClr val="accent6">
                    <a:lumMod val="50000"/>
                  </a:schemeClr>
                </a:solidFill>
              </a:rPr>
              <a:t>2NaClO</a:t>
            </a:r>
            <a:r>
              <a:rPr lang="pt-BR" sz="4200" b="1" baseline="-25000" dirty="0" smtClean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pt-BR" sz="4200" b="1" dirty="0" smtClean="0">
                <a:solidFill>
                  <a:schemeClr val="accent6">
                    <a:lumMod val="50000"/>
                  </a:schemeClr>
                </a:solidFill>
              </a:rPr>
              <a:t> + HOCl + HCl </a:t>
            </a:r>
            <a:r>
              <a:rPr lang="en-US" sz="4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→ </a:t>
            </a:r>
            <a:r>
              <a:rPr lang="pt-BR" sz="4200" b="1" dirty="0" smtClean="0">
                <a:solidFill>
                  <a:schemeClr val="accent6">
                    <a:lumMod val="50000"/>
                  </a:schemeClr>
                </a:solidFill>
              </a:rPr>
              <a:t>2ClO</a:t>
            </a:r>
            <a:r>
              <a:rPr lang="pt-BR" sz="4200" b="1" baseline="-25000" dirty="0" smtClean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pt-BR" sz="4200" b="1" dirty="0" smtClean="0">
                <a:solidFill>
                  <a:schemeClr val="accent6">
                    <a:lumMod val="50000"/>
                  </a:schemeClr>
                </a:solidFill>
              </a:rPr>
              <a:t> + H</a:t>
            </a:r>
            <a:r>
              <a:rPr lang="pt-BR" sz="4200" b="1" baseline="-25000" dirty="0" smtClean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pt-BR" sz="4200" b="1" dirty="0" smtClean="0">
                <a:solidFill>
                  <a:schemeClr val="accent6">
                    <a:lumMod val="50000"/>
                  </a:schemeClr>
                </a:solidFill>
              </a:rPr>
              <a:t>O + 2NaCl     </a:t>
            </a:r>
            <a:r>
              <a:rPr lang="pt-BR" dirty="0" smtClean="0"/>
              <a:t>apo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endParaRPr lang="en-US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r>
              <a:rPr lang="en-US" sz="4200" b="1" dirty="0" smtClean="0">
                <a:solidFill>
                  <a:srgbClr val="FF0000"/>
                </a:solidFill>
                <a:latin typeface="Times New Roman" pitchFamily="18" charset="0"/>
              </a:rPr>
              <a:t>2ClO</a:t>
            </a:r>
            <a:r>
              <a:rPr lang="en-US" sz="42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42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sz="4200" b="1" dirty="0" smtClean="0">
                <a:solidFill>
                  <a:srgbClr val="FF0000"/>
                </a:solidFill>
                <a:latin typeface="Times New Roman" pitchFamily="18" charset="0"/>
              </a:rPr>
              <a:t> +Cl</a:t>
            </a:r>
            <a:r>
              <a:rPr lang="en-US" sz="42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2(g)</a:t>
            </a:r>
            <a:r>
              <a:rPr lang="en-US" sz="4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 2Cl</a:t>
            </a:r>
            <a:r>
              <a:rPr lang="en-US" sz="4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+2ClO</a:t>
            </a:r>
            <a:r>
              <a:rPr lang="en-US" sz="42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endParaRPr lang="en-US" sz="4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2ClO</a:t>
            </a:r>
            <a:r>
              <a:rPr lang="en-US" sz="42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ClO</a:t>
            </a:r>
            <a:r>
              <a:rPr lang="en-US" sz="4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42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→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4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+2OH</a:t>
            </a:r>
            <a:r>
              <a:rPr lang="en-US" sz="4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 ClO</a:t>
            </a:r>
            <a:r>
              <a:rPr lang="en-US" sz="42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just"/>
            <a:endParaRPr lang="en-US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381000"/>
            <a:ext cx="4010025" cy="2255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age result for ClO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762000"/>
            <a:ext cx="3063773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Image result for ClO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990600"/>
            <a:ext cx="220980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Related image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3886200"/>
            <a:ext cx="3886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</p:spPr>
        <p:txBody>
          <a:bodyPr/>
          <a:lstStyle/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+5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Përfaqësues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shkalle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kloratik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klorik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)HClO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kriprat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kloratet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industri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prodhohen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kloratet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gjendet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tretsira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W=30%,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më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lehti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pregatitet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reaks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ndërmjet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kloratit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bariumit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sulfatik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+2ClO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+HSO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→BaSO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+2H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+2ClO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6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endParaRPr lang="en-US" dirty="0"/>
          </a:p>
        </p:txBody>
      </p:sp>
      <p:pic>
        <p:nvPicPr>
          <p:cNvPr id="4" name="Picture 3" descr="Image result for ClO3-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895600"/>
            <a:ext cx="2168215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age result for ClO3-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3276600"/>
            <a:ext cx="431482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1600" dirty="0" err="1" smtClean="0">
                <a:latin typeface="Times New Roman" pitchFamily="18" charset="0"/>
              </a:rPr>
              <a:t>Kloratet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mund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përfitohen</a:t>
            </a:r>
            <a:r>
              <a:rPr lang="en-US" sz="1600" dirty="0" smtClean="0">
                <a:latin typeface="Times New Roman" pitchFamily="18" charset="0"/>
              </a:rPr>
              <a:t> me </a:t>
            </a:r>
            <a:r>
              <a:rPr lang="en-US" sz="1600" dirty="0" err="1" smtClean="0">
                <a:solidFill>
                  <a:srgbClr val="FF0000"/>
                </a:solidFill>
                <a:latin typeface="Times New Roman" pitchFamily="18" charset="0"/>
              </a:rPr>
              <a:t>klorim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përkatësisht</a:t>
            </a:r>
            <a:r>
              <a:rPr lang="en-US" sz="1600" dirty="0" smtClean="0">
                <a:latin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</a:rPr>
              <a:t>nxehje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apo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thartim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dobët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tretsirës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së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hipokloriteve</a:t>
            </a:r>
            <a:r>
              <a:rPr lang="en-US" sz="1600" dirty="0" smtClean="0">
                <a:latin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këtë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rast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Times New Roman" pitchFamily="18" charset="0"/>
              </a:rPr>
              <a:t>HClO</a:t>
            </a:r>
            <a:r>
              <a:rPr lang="en-US" sz="1600" dirty="0" smtClean="0">
                <a:latin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</a:rPr>
              <a:t>oksidon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kripën</a:t>
            </a:r>
            <a:r>
              <a:rPr lang="en-US" sz="1600" dirty="0" smtClean="0">
                <a:latin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</a:rPr>
              <a:t>vetë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deri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klorate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pra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acidi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hipokloritik</a:t>
            </a:r>
            <a:r>
              <a:rPr lang="en-US" sz="1600" dirty="0" smtClean="0">
                <a:latin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</a:rPr>
              <a:t>oksidon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hipokloritin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deri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klorat</a:t>
            </a:r>
            <a:r>
              <a:rPr lang="en-US" sz="1600" dirty="0" smtClean="0">
                <a:latin typeface="Times New Roman" pitchFamily="18" charset="0"/>
              </a:rPr>
              <a:t>: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2HClO +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ClO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 ClO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+2H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+2Cl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Kloratet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industri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elektrolizën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tretsirës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nxehtë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NaCl</a:t>
            </a:r>
            <a:endParaRPr lang="en-US" sz="1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kloratet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mjete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oksiduese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2ClO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+12H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+10e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↔Cl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+ 6 H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; E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=+1.74 V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klori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oksidues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ClO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+6H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+ 6e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+3H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;          E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=+1.42 V</a:t>
            </a:r>
          </a:p>
          <a:p>
            <a:pPr algn="just">
              <a:buNone/>
            </a:pP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ekuacione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shihet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klorat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mjedis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buNone/>
            </a:pP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aq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permanganat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veprimit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tillë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tretsirat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klorateve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kloratet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ngurta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subs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rrezikshme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0" y="4800600"/>
            <a:ext cx="4724400" cy="2057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vijnë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kontakt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materie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organike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mjete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reduktuese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shkaktojnë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eksplodim,gjithshtu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pasur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kujdes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kushtet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ruajtjes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temp,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ferkimit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kontaktit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fosfor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amonit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vaj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pluhur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metali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029200" y="3505200"/>
            <a:ext cx="4114800" cy="1828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</a:rPr>
              <a:t>Klorati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rëndësishëm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Klorati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natriumit</a:t>
            </a:r>
            <a:r>
              <a:rPr lang="en-US" b="1" dirty="0" smtClean="0">
                <a:latin typeface="Times New Roman" pitchFamily="18" charset="0"/>
              </a:rPr>
              <a:t>.</a:t>
            </a:r>
          </a:p>
          <a:p>
            <a:pPr algn="just"/>
            <a:r>
              <a:rPr lang="en-US" b="1" dirty="0" err="1" smtClean="0">
                <a:latin typeface="Times New Roman" pitchFamily="18" charset="0"/>
              </a:rPr>
              <a:t>Pjesa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</a:rPr>
              <a:t>madhe</a:t>
            </a:r>
            <a:r>
              <a:rPr lang="en-US" b="1" dirty="0" smtClean="0">
                <a:latin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</a:rPr>
              <a:t>tij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përdoret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prodhimin</a:t>
            </a:r>
            <a:r>
              <a:rPr lang="en-US" b="1" dirty="0" smtClean="0">
                <a:latin typeface="Times New Roman" pitchFamily="18" charset="0"/>
              </a:rPr>
              <a:t> e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ClO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b="1" dirty="0" smtClean="0">
                <a:latin typeface="Times New Roman" pitchFamily="18" charset="0"/>
              </a:rPr>
              <a:t>-shit ,</a:t>
            </a:r>
            <a:r>
              <a:rPr lang="en-US" b="1" dirty="0" err="1" smtClean="0">
                <a:latin typeface="Times New Roman" pitchFamily="18" charset="0"/>
              </a:rPr>
              <a:t>pastaj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përdoret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edhe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piroteknik</a:t>
            </a:r>
            <a:r>
              <a:rPr lang="en-US" b="1" dirty="0" smtClean="0">
                <a:latin typeface="Times New Roman" pitchFamily="18" charset="0"/>
              </a:rPr>
              <a:t>.</a:t>
            </a:r>
          </a:p>
        </p:txBody>
      </p:sp>
      <p:pic>
        <p:nvPicPr>
          <p:cNvPr id="6" name="Picture 5" descr="Image result for SODIUM CHLORAT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5286375"/>
            <a:ext cx="41148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just">
              <a:buNone/>
            </a:pP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S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hkalla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e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oksidimit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+7 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</a:rPr>
              <a:t>Kësaj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shkalle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oksidimit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takojnë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acidi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perkloratik</a:t>
            </a:r>
            <a:r>
              <a:rPr lang="en-US" sz="1600" dirty="0" smtClean="0">
                <a:latin typeface="Times New Roman" pitchFamily="18" charset="0"/>
              </a:rPr>
              <a:t>(ac </a:t>
            </a:r>
            <a:r>
              <a:rPr lang="en-US" sz="1600" dirty="0" err="1" smtClean="0">
                <a:latin typeface="Times New Roman" pitchFamily="18" charset="0"/>
              </a:rPr>
              <a:t>perklorik</a:t>
            </a:r>
            <a:r>
              <a:rPr lang="en-US" sz="1600" dirty="0" smtClean="0">
                <a:latin typeface="Times New Roman" pitchFamily="18" charset="0"/>
              </a:rPr>
              <a:t>),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</a:rPr>
              <a:t>HClO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sz="1600" baseline="-25000" dirty="0" smtClean="0">
                <a:latin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</a:rPr>
              <a:t>,</a:t>
            </a:r>
            <a:r>
              <a:rPr lang="en-US" sz="1600" dirty="0" err="1" smtClean="0">
                <a:latin typeface="Times New Roman" pitchFamily="18" charset="0"/>
              </a:rPr>
              <a:t>kriprate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tij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perkloratet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oksidi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klorit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</a:rPr>
              <a:t>(VII) Cl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</a:rPr>
              <a:t>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</a:rPr>
              <a:t>7</a:t>
            </a:r>
            <a:r>
              <a:rPr lang="en-US" sz="1600" dirty="0" smtClean="0">
                <a:latin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</a:rPr>
              <a:t>Perkloratet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laborator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përfitohen</a:t>
            </a:r>
            <a:r>
              <a:rPr lang="en-US" sz="2000" b="1" dirty="0" smtClean="0">
                <a:latin typeface="Times New Roman" pitchFamily="18" charset="0"/>
              </a:rPr>
              <a:t>:</a:t>
            </a:r>
          </a:p>
          <a:p>
            <a:pPr>
              <a:buNone/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>
              <a:buNone/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>
              <a:buNone/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>
              <a:buNone/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4KClO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3(s)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→3KClO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KCl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</a:p>
          <a:p>
            <a:pPr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2KClO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KCl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Image result for KClO3 heat=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3810000"/>
            <a:ext cx="37338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Image result for KClO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505200"/>
            <a:ext cx="2895600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ounded Rectangle 4"/>
          <p:cNvSpPr/>
          <p:nvPr/>
        </p:nvSpPr>
        <p:spPr>
          <a:xfrm>
            <a:off x="0" y="5638800"/>
            <a:ext cx="5105400" cy="12192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nxemje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ngadalshme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reaksioni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sipas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barazimit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mirpo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klorati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nxehet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prani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katalizatorit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qelq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imtësuar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MnO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përparësi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barazimi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dytë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zhvillohet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oksigjeni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0" y="1371600"/>
            <a:ext cx="6096000" cy="13716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i="1" dirty="0" smtClean="0">
                <a:latin typeface="Times New Roman" pitchFamily="18" charset="0"/>
              </a:rPr>
              <a:t>Me </a:t>
            </a:r>
            <a:r>
              <a:rPr lang="en-US" b="1" i="1" dirty="0" err="1" smtClean="0">
                <a:latin typeface="Times New Roman" pitchFamily="18" charset="0"/>
              </a:rPr>
              <a:t>reaksion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të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acidit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sulfatik</a:t>
            </a:r>
            <a:r>
              <a:rPr lang="en-US" b="1" i="1" dirty="0" smtClean="0">
                <a:latin typeface="Times New Roman" pitchFamily="18" charset="0"/>
              </a:rPr>
              <a:t>  </a:t>
            </a:r>
            <a:r>
              <a:rPr lang="en-US" b="1" i="1" dirty="0" err="1" smtClean="0">
                <a:latin typeface="Times New Roman" pitchFamily="18" charset="0"/>
              </a:rPr>
              <a:t>të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përqendruar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dhe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klorateve</a:t>
            </a:r>
            <a:r>
              <a:rPr lang="en-US" b="1" i="1" dirty="0" smtClean="0">
                <a:latin typeface="Times New Roman" pitchFamily="18" charset="0"/>
              </a:rPr>
              <a:t> ,me </a:t>
            </a:r>
            <a:r>
              <a:rPr lang="en-US" b="1" i="1" dirty="0" err="1" smtClean="0">
                <a:latin typeface="Times New Roman" pitchFamily="18" charset="0"/>
              </a:rPr>
              <a:t>ç’rast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përfitohet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perklorati</a:t>
            </a:r>
            <a:r>
              <a:rPr lang="en-US" b="1" i="1" dirty="0" smtClean="0">
                <a:latin typeface="Times New Roman" pitchFamily="18" charset="0"/>
              </a:rPr>
              <a:t>, </a:t>
            </a:r>
            <a:r>
              <a:rPr lang="en-US" b="1" i="1" dirty="0" err="1" smtClean="0">
                <a:latin typeface="Times New Roman" pitchFamily="18" charset="0"/>
              </a:rPr>
              <a:t>kloruri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dhe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oksidid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i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klorit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(IV)</a:t>
            </a:r>
          </a:p>
          <a:p>
            <a:pPr algn="just"/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</a:rPr>
              <a:t>M</a:t>
            </a:r>
            <a:r>
              <a:rPr lang="en-US" b="1" i="1" dirty="0" smtClean="0">
                <a:latin typeface="Times New Roman" pitchFamily="18" charset="0"/>
              </a:rPr>
              <a:t>e </a:t>
            </a:r>
            <a:r>
              <a:rPr lang="en-US" b="1" i="1" dirty="0" err="1" smtClean="0">
                <a:latin typeface="Times New Roman" pitchFamily="18" charset="0"/>
              </a:rPr>
              <a:t>disproporcionim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termik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të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</a:rPr>
              <a:t>KClO</a:t>
            </a:r>
            <a:r>
              <a:rPr lang="en-US" b="1" i="1" baseline="-25000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b="1" i="1" dirty="0" smtClean="0">
                <a:latin typeface="Times New Roman" pitchFamily="18" charset="0"/>
              </a:rPr>
              <a:t>, </a:t>
            </a:r>
            <a:r>
              <a:rPr lang="en-US" b="1" i="1" dirty="0" err="1" smtClean="0">
                <a:latin typeface="Times New Roman" pitchFamily="18" charset="0"/>
              </a:rPr>
              <a:t>në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të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vërtetë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</a:rPr>
              <a:t>KClO</a:t>
            </a:r>
            <a:r>
              <a:rPr lang="en-US" b="1" i="1" baseline="-25000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zbërthehet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në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dy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mënyra</a:t>
            </a:r>
            <a:r>
              <a:rPr lang="en-US" b="1" i="1" dirty="0" smtClean="0">
                <a:latin typeface="Times New Roman" pitchFamily="18" charset="0"/>
              </a:rPr>
              <a:t> :</a:t>
            </a:r>
          </a:p>
        </p:txBody>
      </p:sp>
      <p:pic>
        <p:nvPicPr>
          <p:cNvPr id="8" name="Picture 7" descr="Related imag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914400"/>
            <a:ext cx="2590800" cy="2724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</a:rPr>
              <a:t>C)</a:t>
            </a:r>
            <a:r>
              <a:rPr lang="en-US" sz="2000" b="1" i="1" dirty="0" smtClean="0">
                <a:latin typeface="Times New Roman" pitchFamily="18" charset="0"/>
              </a:rPr>
              <a:t>me </a:t>
            </a:r>
            <a:r>
              <a:rPr lang="en-US" sz="2000" b="1" i="1" dirty="0" err="1" smtClean="0">
                <a:latin typeface="Times New Roman" pitchFamily="18" charset="0"/>
              </a:rPr>
              <a:t>oksidim</a:t>
            </a:r>
            <a:r>
              <a:rPr lang="en-US" sz="2000" b="1" i="1" dirty="0" smtClean="0">
                <a:latin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</a:rPr>
              <a:t>kimik</a:t>
            </a:r>
            <a:r>
              <a:rPr lang="en-US" sz="2000" b="1" i="1" dirty="0" smtClean="0">
                <a:latin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</a:rPr>
              <a:t>të</a:t>
            </a:r>
            <a:r>
              <a:rPr lang="en-US" sz="2000" b="1" i="1" dirty="0" smtClean="0">
                <a:latin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</a:rPr>
              <a:t>klorateve</a:t>
            </a:r>
            <a:r>
              <a:rPr lang="en-US" sz="2000" b="1" i="1" dirty="0" smtClean="0">
                <a:latin typeface="Times New Roman" pitchFamily="18" charset="0"/>
              </a:rPr>
              <a:t> me </a:t>
            </a:r>
            <a:r>
              <a:rPr lang="en-US" sz="2000" b="1" i="1" dirty="0" err="1" smtClean="0">
                <a:latin typeface="Times New Roman" pitchFamily="18" charset="0"/>
              </a:rPr>
              <a:t>ndihmën</a:t>
            </a:r>
            <a:r>
              <a:rPr lang="en-US" sz="2000" b="1" i="1" dirty="0" smtClean="0">
                <a:latin typeface="Times New Roman" pitchFamily="18" charset="0"/>
              </a:rPr>
              <a:t> e </a:t>
            </a:r>
            <a:r>
              <a:rPr lang="en-US" sz="2000" b="1" i="1" dirty="0" err="1" smtClean="0">
                <a:latin typeface="Times New Roman" pitchFamily="18" charset="0"/>
              </a:rPr>
              <a:t>ozonit</a:t>
            </a:r>
            <a:r>
              <a:rPr lang="en-US" sz="2000" b="1" i="1" dirty="0" smtClean="0">
                <a:latin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</a:rPr>
              <a:t>ose</a:t>
            </a:r>
            <a:r>
              <a:rPr lang="en-US" sz="2000" b="1" i="1" dirty="0" smtClean="0">
                <a:latin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</a:rPr>
              <a:t>peroksosulfateve</a:t>
            </a:r>
            <a:r>
              <a:rPr lang="en-US" sz="2000" b="1" i="1" dirty="0" smtClean="0">
                <a:latin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ClO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+O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3(g)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→ClO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Përkatësishtë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+S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→ClO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+ 2H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  <a:p>
            <a:pPr algn="just"/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Megjithatë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perkloratet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industri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oksidim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anodik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klorateve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→ClO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just"/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elktrolizë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prodhohet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NaClO4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shërben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lëndë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prodhimin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perkloratik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prodhimin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perklorateve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NaClO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+ 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± 2e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→ 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+ NaClO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K: 2H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+ 2e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→ 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A: ClO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+ 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→ ClO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+ 2H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- 2e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NaClO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xH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Tretsira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perkloratik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veprimit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klorurik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përqendruar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NaClO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kloruri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metalit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largohet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filtrim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filtrati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përqendrohet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destilim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W=57% HClO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avullohen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mbeturinat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tillë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destilohet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ne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vakum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W=70-72%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forma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rëndomtë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gjindet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dehidratim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oleum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(w(SO3)=20%)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raport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1:4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perkloratik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Image result for NaClO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2971800"/>
            <a:ext cx="2057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4"/>
          <p:cNvSpPr/>
          <p:nvPr/>
        </p:nvSpPr>
        <p:spPr>
          <a:xfrm>
            <a:off x="6477000" y="4419600"/>
            <a:ext cx="4572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</a:rPr>
              <a:t>Përdoret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lëndë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djegese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shtytje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raketave</a:t>
            </a:r>
            <a:r>
              <a:rPr lang="en-US" sz="2000" b="1" dirty="0" smtClean="0">
                <a:latin typeface="Times New Roman" pitchFamily="18" charset="0"/>
              </a:rPr>
              <a:t> , </a:t>
            </a:r>
            <a:r>
              <a:rPr lang="en-US" sz="2000" b="1" dirty="0" err="1" smtClean="0">
                <a:latin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mjet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fortë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oksidues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etj</a:t>
            </a:r>
            <a:endParaRPr lang="en-US" sz="2000" b="1" dirty="0" smtClean="0">
              <a:latin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8915400" cy="990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</a:rPr>
              <a:t>Acidi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perkloratik</a:t>
            </a:r>
            <a:r>
              <a:rPr lang="en-US" b="1" dirty="0" smtClean="0">
                <a:latin typeface="Times New Roman" pitchFamily="18" charset="0"/>
              </a:rPr>
              <a:t> pa </a:t>
            </a:r>
            <a:r>
              <a:rPr lang="en-US" b="1" dirty="0" err="1" smtClean="0">
                <a:latin typeface="Times New Roman" pitchFamily="18" charset="0"/>
              </a:rPr>
              <a:t>ujë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lëng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higroskopik,pa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ngjyrë</a:t>
            </a:r>
            <a:r>
              <a:rPr lang="en-US" b="1" dirty="0" smtClean="0">
                <a:latin typeface="Times New Roman" pitchFamily="18" charset="0"/>
              </a:rPr>
              <a:t> me temp </a:t>
            </a:r>
            <a:r>
              <a:rPr lang="en-US" b="1" dirty="0" err="1" smtClean="0">
                <a:latin typeface="Times New Roman" pitchFamily="18" charset="0"/>
              </a:rPr>
              <a:t>shkrirjes</a:t>
            </a:r>
            <a:r>
              <a:rPr lang="en-US" b="1" dirty="0" smtClean="0">
                <a:latin typeface="Times New Roman" pitchFamily="18" charset="0"/>
              </a:rPr>
              <a:t>=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-100C </a:t>
            </a:r>
            <a:r>
              <a:rPr lang="en-US" b="1" dirty="0" err="1" smtClean="0">
                <a:latin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vlimit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+100C</a:t>
            </a:r>
            <a:r>
              <a:rPr lang="en-US" b="1" dirty="0" smtClean="0">
                <a:latin typeface="Times New Roman" pitchFamily="18" charset="0"/>
              </a:rPr>
              <a:t>,është </a:t>
            </a:r>
            <a:r>
              <a:rPr lang="en-US" b="1" dirty="0" err="1" smtClean="0">
                <a:latin typeface="Times New Roman" pitchFamily="18" charset="0"/>
              </a:rPr>
              <a:t>mjet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oksidues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shumë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fortë</a:t>
            </a:r>
            <a:r>
              <a:rPr lang="en-US" b="1" dirty="0" smtClean="0">
                <a:latin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</a:rPr>
              <a:t>ku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kontakt</a:t>
            </a:r>
            <a:r>
              <a:rPr lang="en-US" b="1" dirty="0" smtClean="0">
                <a:latin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</a:rPr>
              <a:t>shumë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materie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organike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eksplodon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shum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shpejtë</a:t>
            </a:r>
            <a:r>
              <a:rPr lang="en-US" b="1" dirty="0" smtClean="0">
                <a:latin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</a:rPr>
              <a:t>tretë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arin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argjendin</a:t>
            </a:r>
            <a:r>
              <a:rPr lang="en-US" b="1" dirty="0" smtClean="0">
                <a:latin typeface="Times New Roman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1066800"/>
            <a:ext cx="4038600" cy="2819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HClO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sillet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plotësishtë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ndryshe</a:t>
            </a:r>
            <a:r>
              <a:rPr lang="en-US" b="1" dirty="0" smtClean="0">
                <a:latin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</a:rPr>
              <a:t>reagon</a:t>
            </a:r>
            <a:r>
              <a:rPr lang="en-US" b="1" dirty="0" smtClean="0">
                <a:latin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</a:rPr>
              <a:t>ujin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vrullshëm</a:t>
            </a:r>
            <a:r>
              <a:rPr lang="en-US" b="1" dirty="0" smtClean="0">
                <a:latin typeface="Times New Roman" pitchFamily="18" charset="0"/>
              </a:rPr>
              <a:t> duke </a:t>
            </a:r>
            <a:r>
              <a:rPr lang="en-US" b="1" dirty="0" err="1" smtClean="0">
                <a:latin typeface="Times New Roman" pitchFamily="18" charset="0"/>
              </a:rPr>
              <a:t>formuar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hidrate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ngurta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HClO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x 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O </a:t>
            </a:r>
            <a:r>
              <a:rPr lang="en-US" b="1" dirty="0" err="1" smtClean="0">
                <a:latin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cili</a:t>
            </a:r>
            <a:r>
              <a:rPr lang="en-US" b="1" dirty="0" smtClean="0">
                <a:latin typeface="Times New Roman" pitchFamily="18" charset="0"/>
              </a:rPr>
              <a:t> ka </a:t>
            </a:r>
            <a:r>
              <a:rPr lang="en-US" b="1" dirty="0" err="1" smtClean="0">
                <a:latin typeface="Times New Roman" pitchFamily="18" charset="0"/>
              </a:rPr>
              <a:t>pikë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shkrirjes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+50C</a:t>
            </a:r>
            <a:r>
              <a:rPr lang="en-US" b="1" dirty="0" smtClean="0">
                <a:latin typeface="Times New Roman" pitchFamily="18" charset="0"/>
              </a:rPr>
              <a:t>dhe </a:t>
            </a:r>
            <a:r>
              <a:rPr lang="en-US" b="1" dirty="0" err="1" smtClean="0">
                <a:latin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shum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stabil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mund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nxehet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deri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afër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pikës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vlimit</a:t>
            </a:r>
            <a:r>
              <a:rPr lang="en-US" b="1" dirty="0" smtClean="0">
                <a:latin typeface="Times New Roman" pitchFamily="18" charset="0"/>
              </a:rPr>
              <a:t> pa </a:t>
            </a:r>
            <a:r>
              <a:rPr lang="en-US" b="1" dirty="0" err="1" smtClean="0">
                <a:latin typeface="Times New Roman" pitchFamily="18" charset="0"/>
              </a:rPr>
              <a:t>frikë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nga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eksplodimi</a:t>
            </a:r>
            <a:r>
              <a:rPr lang="en-US" b="1" dirty="0" smtClean="0">
                <a:latin typeface="Times New Roman" pitchFamily="18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91000" y="1143000"/>
            <a:ext cx="4724400" cy="2819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</a:rPr>
              <a:t>Ne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</a:rPr>
              <a:t>tretsira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</a:rPr>
              <a:t>ujore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</a:rPr>
              <a:t>është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</a:rPr>
              <a:t>plotësishtë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</a:rPr>
              <a:t>i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</a:rPr>
              <a:t>jonizuar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</a:rPr>
              <a:t>dhe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</a:rPr>
              <a:t>është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</a:rPr>
              <a:t>më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</a:rPr>
              <a:t>i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</a:rPr>
              <a:t>forti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</a:rPr>
              <a:t>prej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</a:rPr>
              <a:t>të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</a:rPr>
              <a:t>gjitha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</a:rPr>
              <a:t>acideve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</a:rPr>
              <a:t>inorganike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</a:rPr>
              <a:t> .</a:t>
            </a:r>
          </a:p>
          <a:p>
            <a:pPr algn="just"/>
            <a:r>
              <a:rPr lang="en-US" b="1" dirty="0" err="1" smtClean="0">
                <a:latin typeface="Times New Roman" pitchFamily="18" charset="0"/>
              </a:rPr>
              <a:t>Stabiliteti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madh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jonit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perklorat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shpjegohet</a:t>
            </a:r>
            <a:r>
              <a:rPr lang="en-US" b="1" dirty="0" smtClean="0">
                <a:latin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</a:rPr>
              <a:t>simetrin</a:t>
            </a:r>
            <a:r>
              <a:rPr lang="en-US" b="1" dirty="0" smtClean="0">
                <a:latin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</a:rPr>
              <a:t>molekules</a:t>
            </a:r>
            <a:r>
              <a:rPr lang="en-US" b="1" dirty="0" smtClean="0">
                <a:latin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</a:rPr>
              <a:t>sepse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katër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atome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oksigjenit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janë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vendosura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rreth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atomit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klorit</a:t>
            </a:r>
            <a:r>
              <a:rPr lang="en-US" b="1" dirty="0" smtClean="0">
                <a:latin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formë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tetraedrit,renditja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tetraedrike</a:t>
            </a:r>
            <a:r>
              <a:rPr lang="en-US" b="1" dirty="0" smtClean="0">
                <a:latin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</a:rPr>
              <a:t>atomeve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oksigjenit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rrjedh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nga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hibridizimi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sp3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atomeve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klorit</a:t>
            </a:r>
            <a:r>
              <a:rPr lang="en-US" b="1" dirty="0" smtClean="0">
                <a:latin typeface="Times New Roman" pitchFamily="18" charset="0"/>
              </a:rPr>
              <a:t> me tri </a:t>
            </a:r>
            <a:r>
              <a:rPr lang="en-US" b="1" dirty="0" err="1" smtClean="0">
                <a:latin typeface="Times New Roman" pitchFamily="18" charset="0"/>
              </a:rPr>
              <a:t>ngarkesa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pozitive</a:t>
            </a:r>
            <a:r>
              <a:rPr lang="en-US" b="1" dirty="0" smtClean="0">
                <a:latin typeface="Times New Roman" pitchFamily="18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0" y="3962400"/>
            <a:ext cx="3810000" cy="1219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latin typeface="Times New Roman" pitchFamily="18" charset="0"/>
              </a:rPr>
              <a:t>Prej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klorateve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vlerë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madhe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teknike</a:t>
            </a:r>
            <a:r>
              <a:rPr lang="en-US" dirty="0" smtClean="0">
                <a:latin typeface="Times New Roman" pitchFamily="18" charset="0"/>
              </a:rPr>
              <a:t> ka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NH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ClO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cili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përfitohet</a:t>
            </a:r>
            <a:r>
              <a:rPr lang="en-US" dirty="0" smtClean="0">
                <a:latin typeface="Times New Roman" pitchFamily="18" charset="0"/>
              </a:rPr>
              <a:t> duke </a:t>
            </a:r>
            <a:r>
              <a:rPr lang="en-US" dirty="0" err="1" smtClean="0">
                <a:latin typeface="Times New Roman" pitchFamily="18" charset="0"/>
              </a:rPr>
              <a:t>shtuar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NH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Cl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tretsirë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NaClO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baseline="-25000" dirty="0" smtClean="0">
                <a:latin typeface="Times New Roman" pitchFamily="18" charset="0"/>
              </a:rPr>
              <a:t>.</a:t>
            </a:r>
          </a:p>
        </p:txBody>
      </p:sp>
      <p:pic>
        <p:nvPicPr>
          <p:cNvPr id="8" name="Picture 7" descr="Image result for HClO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5181600"/>
            <a:ext cx="1905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Image result for HClO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3962400"/>
            <a:ext cx="1943100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Image result for HClO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4038600"/>
            <a:ext cx="2514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Image result for HClO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257800"/>
            <a:ext cx="2019300" cy="1066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>
              <a:bevelB w="38100" h="38100"/>
            </a:sp3d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konfiguracionit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presim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se H do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+1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-1.</a:t>
            </a:r>
          </a:p>
          <a:p>
            <a:pPr algn="just"/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pozitive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elektronegativitet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 O, N, P,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Halogjenet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etj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koeficient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elektronegativiteti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tilla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metalet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përshkruajm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shkallë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-1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Duke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marr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parasysh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gjithësinë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H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element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përhapur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Yjet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Dielli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ynë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përbëhen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90%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pjesmarrje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!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tokë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rrallë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sesa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yje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gravitetit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tokës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krahasuar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yjet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korën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tokës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oqeanet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çdo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1000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atome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150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H.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9144000" cy="1447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atomi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H ka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energji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elektronegativitet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alkaline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karakteristik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lëshimi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elektronit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sikurse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alkaline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elektronegativitet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halogjene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vështirë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pranoj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elektron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5410200"/>
            <a:ext cx="9144000" cy="1066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koren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tokës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pas O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Si,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mirpo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masës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vendin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njëmbëdhjetë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2800" b="1" dirty="0" smtClean="0">
                <a:solidFill>
                  <a:srgbClr val="FF0000"/>
                </a:solidFill>
              </a:rPr>
              <a:t>3Al + 3NH</a:t>
            </a:r>
            <a:r>
              <a:rPr lang="en-US" sz="2800" b="1" baseline="-25000" dirty="0" smtClean="0">
                <a:solidFill>
                  <a:srgbClr val="FF0000"/>
                </a:solidFill>
              </a:rPr>
              <a:t>4</a:t>
            </a:r>
            <a:r>
              <a:rPr lang="en-US" sz="2800" b="1" dirty="0" smtClean="0">
                <a:solidFill>
                  <a:srgbClr val="FF0000"/>
                </a:solidFill>
              </a:rPr>
              <a:t>ClO</a:t>
            </a:r>
            <a:r>
              <a:rPr lang="en-US" sz="2800" b="1" baseline="-25000" dirty="0" smtClean="0">
                <a:solidFill>
                  <a:srgbClr val="FF0000"/>
                </a:solidFill>
              </a:rPr>
              <a:t>4</a:t>
            </a:r>
            <a:r>
              <a:rPr lang="en-US" sz="2800" b="1" dirty="0" smtClean="0">
                <a:solidFill>
                  <a:srgbClr val="FF0000"/>
                </a:solidFill>
              </a:rPr>
              <a:t> → Al</a:t>
            </a:r>
            <a:r>
              <a:rPr lang="en-US" sz="2800" b="1" baseline="-25000" dirty="0" smtClean="0">
                <a:solidFill>
                  <a:srgbClr val="FF0000"/>
                </a:solidFill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</a:rPr>
              <a:t>O</a:t>
            </a:r>
            <a:r>
              <a:rPr lang="en-US" sz="2800" b="1" baseline="-25000" dirty="0" smtClean="0">
                <a:solidFill>
                  <a:srgbClr val="FF0000"/>
                </a:solidFill>
              </a:rPr>
              <a:t>3(</a:t>
            </a:r>
            <a:r>
              <a:rPr lang="en-US" sz="2800" b="1" baseline="-25000" dirty="0" err="1" smtClean="0">
                <a:solidFill>
                  <a:srgbClr val="FF0000"/>
                </a:solidFill>
              </a:rPr>
              <a:t>ng</a:t>
            </a:r>
            <a:r>
              <a:rPr lang="en-US" sz="2800" b="1" baseline="-25000" dirty="0" smtClean="0">
                <a:solidFill>
                  <a:srgbClr val="FF0000"/>
                </a:solidFill>
              </a:rPr>
              <a:t>) </a:t>
            </a:r>
            <a:r>
              <a:rPr lang="en-US" sz="2800" b="1" dirty="0" smtClean="0">
                <a:solidFill>
                  <a:srgbClr val="FF0000"/>
                </a:solidFill>
              </a:rPr>
              <a:t>+AlCl</a:t>
            </a:r>
            <a:r>
              <a:rPr lang="en-US" sz="2800" b="1" baseline="-25000" dirty="0" smtClean="0">
                <a:solidFill>
                  <a:srgbClr val="FF0000"/>
                </a:solidFill>
              </a:rPr>
              <a:t>3(</a:t>
            </a:r>
            <a:r>
              <a:rPr lang="en-US" sz="2800" b="1" baseline="-25000" dirty="0" err="1" smtClean="0">
                <a:solidFill>
                  <a:srgbClr val="FF0000"/>
                </a:solidFill>
              </a:rPr>
              <a:t>ng</a:t>
            </a:r>
            <a:r>
              <a:rPr lang="en-US" sz="2800" b="1" baseline="-25000" dirty="0" smtClean="0">
                <a:solidFill>
                  <a:srgbClr val="FF0000"/>
                </a:solidFill>
              </a:rPr>
              <a:t>)</a:t>
            </a:r>
            <a:r>
              <a:rPr lang="en-US" sz="2800" b="1" dirty="0" smtClean="0">
                <a:solidFill>
                  <a:srgbClr val="FF0000"/>
                </a:solidFill>
              </a:rPr>
              <a:t>+3NO</a:t>
            </a:r>
            <a:r>
              <a:rPr lang="en-US" sz="2800" b="1" baseline="-25000" dirty="0" smtClean="0">
                <a:solidFill>
                  <a:srgbClr val="FF0000"/>
                </a:solidFill>
              </a:rPr>
              <a:t>(g)</a:t>
            </a:r>
            <a:r>
              <a:rPr lang="en-US" sz="2800" b="1" dirty="0" smtClean="0">
                <a:solidFill>
                  <a:srgbClr val="FF0000"/>
                </a:solidFill>
              </a:rPr>
              <a:t>+6H</a:t>
            </a:r>
            <a:r>
              <a:rPr lang="en-US" sz="2800" b="1" baseline="-25000" dirty="0" smtClean="0">
                <a:solidFill>
                  <a:srgbClr val="FF0000"/>
                </a:solidFill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</a:rPr>
              <a:t>O</a:t>
            </a:r>
            <a:r>
              <a:rPr lang="en-US" sz="2800" b="1" baseline="-25000" dirty="0" smtClean="0">
                <a:solidFill>
                  <a:srgbClr val="FF0000"/>
                </a:solidFill>
              </a:rPr>
              <a:t>(g)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pic>
        <p:nvPicPr>
          <p:cNvPr id="5" name="Picture 4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048125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Image result for AMMONIUM PERCHLORATE FOR SHUTTL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0"/>
            <a:ext cx="5105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Image result for AMMONIUM PERCHLORATE FOR SHUTTL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4876800"/>
            <a:ext cx="2876550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000"/>
            <a:ext cx="8991600" cy="6400799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90000"/>
              </a:lnSpc>
            </a:pPr>
            <a:endParaRPr lang="en-US" sz="2000" b="1" dirty="0" smtClean="0">
              <a:latin typeface="Times New Roman" pitchFamily="18" charset="0"/>
            </a:endParaRPr>
          </a:p>
          <a:p>
            <a:pPr algn="just">
              <a:lnSpc>
                <a:spcPct val="90000"/>
              </a:lnSpc>
            </a:pPr>
            <a:endParaRPr lang="en-US" sz="2000" b="1" dirty="0" smtClean="0">
              <a:latin typeface="Times New Roman" pitchFamily="18" charset="0"/>
            </a:endParaRPr>
          </a:p>
          <a:p>
            <a:pPr algn="just">
              <a:lnSpc>
                <a:spcPct val="90000"/>
              </a:lnSpc>
            </a:pPr>
            <a:endParaRPr lang="en-US" sz="2000" b="1" dirty="0" smtClean="0">
              <a:latin typeface="Times New Roman" pitchFamily="18" charset="0"/>
            </a:endParaRPr>
          </a:p>
          <a:p>
            <a:pPr algn="just">
              <a:lnSpc>
                <a:spcPct val="90000"/>
              </a:lnSpc>
            </a:pPr>
            <a:endParaRPr lang="en-US" sz="2000" b="1" dirty="0" smtClean="0">
              <a:latin typeface="Times New Roman" pitchFamily="18" charset="0"/>
            </a:endParaRPr>
          </a:p>
          <a:p>
            <a:pPr algn="just">
              <a:lnSpc>
                <a:spcPct val="90000"/>
              </a:lnSpc>
            </a:pPr>
            <a:endParaRPr lang="en-US" sz="2000" b="1" dirty="0" smtClean="0">
              <a:latin typeface="Times New Roman" pitchFamily="18" charset="0"/>
            </a:endParaRPr>
          </a:p>
          <a:p>
            <a:pPr algn="just">
              <a:lnSpc>
                <a:spcPct val="90000"/>
              </a:lnSpc>
            </a:pPr>
            <a:r>
              <a:rPr lang="en-US" sz="2000" b="1" dirty="0" smtClean="0">
                <a:latin typeface="Times New Roman" pitchFamily="18" charset="0"/>
              </a:rPr>
              <a:t>                                                                                     </a:t>
            </a:r>
            <a:r>
              <a:rPr lang="en-US" sz="1200" dirty="0" err="1" smtClean="0">
                <a:latin typeface="Times New Roman" pitchFamily="18" charset="0"/>
              </a:rPr>
              <a:t>strukure</a:t>
            </a:r>
            <a:r>
              <a:rPr lang="en-US" sz="1200" dirty="0" smtClean="0">
                <a:latin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</a:rPr>
              <a:t>ortorombike</a:t>
            </a:r>
            <a:endParaRPr lang="en-US" sz="1200" dirty="0" smtClean="0">
              <a:latin typeface="Times New Roman" pitchFamily="18" charset="0"/>
            </a:endParaRPr>
          </a:p>
          <a:p>
            <a:pPr algn="just">
              <a:lnSpc>
                <a:spcPct val="90000"/>
              </a:lnSpc>
            </a:pPr>
            <a:r>
              <a:rPr lang="en-US" sz="2000" b="1" dirty="0" err="1" smtClean="0">
                <a:latin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shkak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potencialit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redoks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lartë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klori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lehtë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oksidon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bromuret</a:t>
            </a:r>
            <a:endParaRPr lang="en-US" sz="2000" b="1" dirty="0" smtClean="0">
              <a:latin typeface="Times New Roman" pitchFamily="18" charset="0"/>
            </a:endParaRPr>
          </a:p>
          <a:p>
            <a:pPr algn="just">
              <a:lnSpc>
                <a:spcPct val="90000"/>
              </a:lnSpc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2Br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+ Cl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2(g)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→Br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+2Cl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</a:t>
            </a:r>
          </a:p>
          <a:p>
            <a:pPr algn="just">
              <a:lnSpc>
                <a:spcPct val="90000"/>
              </a:lnSpc>
            </a:pP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reaksion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themelor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laboratorik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industrialtë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bromit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90000"/>
              </a:lnSpc>
            </a:pP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përfitimit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industrial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largohet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pyrgu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reaksionit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ndihmën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rrymës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ajrit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ajri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bashku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bromin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pëçohet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tretsirën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nxehtë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bazës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karbonatit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bromi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shpërbashkohet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bromur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bromat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ct val="9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3Br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+6OH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→BrO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+5Br 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+3H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,</a:t>
            </a:r>
          </a:p>
          <a:p>
            <a:pPr algn="ctr">
              <a:lnSpc>
                <a:spcPct val="90000"/>
              </a:lnSpc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acidifikim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ndahet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bromi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+5 Br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+6H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→3Br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ctr">
              <a:lnSpc>
                <a:spcPct val="90000"/>
              </a:lnSpc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industrin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farmaceutike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sintezave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orga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 smtClean="0">
                <a:latin typeface="Times New Roman" pitchFamily="18" charset="0"/>
              </a:rPr>
              <a:t>BROMI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457200"/>
            <a:ext cx="5486400" cy="1600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90000"/>
              </a:lnSpc>
            </a:pPr>
            <a:r>
              <a:rPr lang="en-US" b="1" dirty="0" err="1" smtClean="0">
                <a:latin typeface="Times New Roman" pitchFamily="18" charset="0"/>
              </a:rPr>
              <a:t>Kryesishtë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natyre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gjendet</a:t>
            </a:r>
            <a:r>
              <a:rPr lang="en-US" b="1" dirty="0" smtClean="0">
                <a:latin typeface="Times New Roman" pitchFamily="18" charset="0"/>
              </a:rPr>
              <a:t> ne form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komponimeve</a:t>
            </a:r>
            <a:r>
              <a:rPr lang="en-US" b="1" dirty="0" smtClean="0">
                <a:latin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</a:rPr>
              <a:t>shkall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oksidimi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-1</a:t>
            </a:r>
            <a:r>
              <a:rPr lang="en-US" b="1" dirty="0" smtClean="0">
                <a:latin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</a:rPr>
              <a:t>zakonishtë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gjendet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bashku</a:t>
            </a:r>
            <a:r>
              <a:rPr lang="en-US" b="1" dirty="0" smtClean="0">
                <a:latin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</a:rPr>
              <a:t>klorin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por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sasi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vogla</a:t>
            </a:r>
            <a:r>
              <a:rPr lang="en-US" b="1" dirty="0" smtClean="0">
                <a:latin typeface="Times New Roman" pitchFamily="18" charset="0"/>
              </a:rPr>
              <a:t>.</a:t>
            </a:r>
          </a:p>
          <a:p>
            <a:pPr algn="just">
              <a:lnSpc>
                <a:spcPct val="90000"/>
              </a:lnSpc>
            </a:pPr>
            <a:r>
              <a:rPr lang="en-US" b="1" dirty="0" err="1" smtClean="0">
                <a:latin typeface="Times New Roman" pitchFamily="18" charset="0"/>
              </a:rPr>
              <a:t>Bromure</a:t>
            </a:r>
            <a:r>
              <a:rPr lang="en-US" b="1" dirty="0" smtClean="0">
                <a:latin typeface="Times New Roman" pitchFamily="18" charset="0"/>
              </a:rPr>
              <a:t> ka </a:t>
            </a:r>
            <a:r>
              <a:rPr lang="en-US" b="1" dirty="0" err="1" smtClean="0">
                <a:latin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disa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liqene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njelmëta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ndërsa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det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pjesmarrja</a:t>
            </a:r>
            <a:r>
              <a:rPr lang="en-US" b="1" dirty="0" smtClean="0">
                <a:latin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</a:rPr>
              <a:t>bromitë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0.007%</a:t>
            </a:r>
          </a:p>
        </p:txBody>
      </p:sp>
      <p:pic>
        <p:nvPicPr>
          <p:cNvPr id="6" name="Picture 5" descr="Image result for bromin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228600"/>
            <a:ext cx="1438275" cy="193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/>
          <p:nvPr/>
        </p:nvSpPr>
        <p:spPr>
          <a:xfrm>
            <a:off x="0" y="5105400"/>
            <a:ext cx="8763000" cy="11430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90000"/>
              </a:lnSpc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rëndomtë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Br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lëng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tregon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forcat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Van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Der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Vaals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-it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ndërmjet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molekulave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dobëta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ka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ngjyr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kaftë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mbylltë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pakëndshme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mjaftë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rrezikshëm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sulmon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lëkurën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shkakton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varrë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vështirë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shërohen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Picture 7" descr="https://upload.wikimedia.org/wikipedia/commons/thumb/3/35/Bromine_vial_in_acrylic_cube.jpg/220px-Bromine_vial_in_acrylic_cub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457200"/>
            <a:ext cx="1828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 l="36000" t="28800" r="31200" b="30933"/>
          <a:stretch>
            <a:fillRect/>
          </a:stretch>
        </p:blipFill>
        <p:spPr bwMode="auto">
          <a:xfrm>
            <a:off x="228600" y="0"/>
            <a:ext cx="86868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 result for How is bromine produced commercially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0"/>
            <a:ext cx="8839199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just"/>
            <a:r>
              <a:rPr lang="en-US" sz="1600" dirty="0" err="1" smtClean="0">
                <a:latin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formë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bromureve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argjendit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për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pregatitjen</a:t>
            </a:r>
            <a:r>
              <a:rPr lang="en-US" sz="1600" dirty="0" smtClean="0">
                <a:latin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</a:rPr>
              <a:t>emulzioneve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për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fotografi</a:t>
            </a:r>
            <a:r>
              <a:rPr lang="en-US" sz="1600" dirty="0" smtClean="0">
                <a:latin typeface="Times New Roman" pitchFamily="18" charset="0"/>
              </a:rPr>
              <a:t>  per </a:t>
            </a:r>
            <a:r>
              <a:rPr lang="en-US" sz="1600" dirty="0" err="1" smtClean="0">
                <a:latin typeface="Times New Roman" pitchFamily="18" charset="0"/>
              </a:rPr>
              <a:t>prodhimin</a:t>
            </a:r>
            <a:r>
              <a:rPr lang="en-US" sz="1600" dirty="0" smtClean="0">
                <a:latin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</a:rPr>
              <a:t>dibrom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etanit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</a:rPr>
              <a:t>H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</a:rPr>
              <a:t>Br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cili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shtohet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benzinës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pengon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formimin</a:t>
            </a:r>
            <a:r>
              <a:rPr lang="en-US" sz="1600" dirty="0" smtClean="0">
                <a:latin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</a:rPr>
              <a:t>plumbit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cilindrat</a:t>
            </a:r>
            <a:r>
              <a:rPr lang="en-US" sz="1600" dirty="0" smtClean="0">
                <a:latin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</a:rPr>
              <a:t>motorëve</a:t>
            </a:r>
            <a:r>
              <a:rPr lang="en-US" sz="1600" dirty="0" smtClean="0">
                <a:latin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</a:rPr>
              <a:t>benzin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që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rrjedh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si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rezultat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tetraetilit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plumbit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që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shtohet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benzinës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si</a:t>
            </a:r>
            <a:r>
              <a:rPr lang="en-US" sz="1600" dirty="0" smtClean="0">
                <a:latin typeface="Times New Roman" pitchFamily="18" charset="0"/>
              </a:rPr>
              <a:t> antidetonator.etj</a:t>
            </a:r>
          </a:p>
          <a:p>
            <a:pPr algn="just"/>
            <a:endParaRPr lang="en-US" sz="28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8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>
              <a:buNone/>
            </a:pPr>
            <a:endParaRPr lang="en-US" sz="28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>
              <a:buNone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Shkalla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e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oksidimit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-1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pse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mjet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oksidues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dobët</a:t>
            </a:r>
            <a:r>
              <a:rPr lang="en-US" sz="1600" dirty="0" smtClean="0">
                <a:latin typeface="Times New Roman" pitchFamily="18" charset="0"/>
              </a:rPr>
              <a:t> se </a:t>
            </a:r>
            <a:r>
              <a:rPr lang="en-US" sz="1600" dirty="0" err="1" smtClean="0">
                <a:latin typeface="Times New Roman" pitchFamily="18" charset="0"/>
              </a:rPr>
              <a:t>klori</a:t>
            </a:r>
            <a:r>
              <a:rPr lang="en-US" sz="1600" dirty="0" smtClean="0">
                <a:latin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</a:rPr>
              <a:t>mjaftë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lehtë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reagon</a:t>
            </a:r>
            <a:r>
              <a:rPr lang="en-US" sz="1600" dirty="0" smtClean="0">
                <a:latin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</a:rPr>
              <a:t>lementet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tjera</a:t>
            </a:r>
            <a:r>
              <a:rPr lang="en-US" sz="1600" dirty="0" smtClean="0">
                <a:latin typeface="Times New Roman" pitchFamily="18" charset="0"/>
              </a:rPr>
              <a:t> duke </a:t>
            </a:r>
            <a:r>
              <a:rPr lang="en-US" sz="1600" dirty="0" err="1" smtClean="0">
                <a:latin typeface="Times New Roman" pitchFamily="18" charset="0"/>
              </a:rPr>
              <a:t>dhënë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</a:rPr>
              <a:t>bromure</a:t>
            </a:r>
            <a:r>
              <a:rPr lang="en-US" sz="1600" b="1" dirty="0" smtClean="0">
                <a:latin typeface="Times New Roman" pitchFamily="18" charset="0"/>
              </a:rPr>
              <a:t>.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</a:rPr>
              <a:t>Për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përfitimin</a:t>
            </a:r>
            <a:r>
              <a:rPr lang="en-US" sz="1600" dirty="0" smtClean="0">
                <a:latin typeface="Times New Roman" pitchFamily="18" charset="0"/>
              </a:rPr>
              <a:t> e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Times New Roman" pitchFamily="18" charset="0"/>
              </a:rPr>
              <a:t>HBr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</a:rPr>
              <a:t> vend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</a:rPr>
              <a:t>H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</a:rPr>
              <a:t>SO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sz="1600" dirty="0" smtClean="0">
                <a:latin typeface="Times New Roman" pitchFamily="18" charset="0"/>
              </a:rPr>
              <a:t> –shit </a:t>
            </a:r>
            <a:r>
              <a:rPr lang="en-US" sz="1600" dirty="0" err="1" smtClean="0">
                <a:latin typeface="Times New Roman" pitchFamily="18" charset="0"/>
              </a:rPr>
              <a:t>përdoret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</a:rPr>
              <a:t>H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</a:rPr>
              <a:t>PO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sepse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</a:rPr>
              <a:t>H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</a:rPr>
              <a:t>SO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sz="1600" baseline="-25000" dirty="0" smtClean="0">
                <a:latin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</a:rPr>
              <a:t>e </a:t>
            </a:r>
            <a:r>
              <a:rPr lang="en-US" sz="1600" dirty="0" err="1" smtClean="0">
                <a:latin typeface="Times New Roman" pitchFamily="18" charset="0"/>
              </a:rPr>
              <a:t>oksidon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Times New Roman" pitchFamily="18" charset="0"/>
              </a:rPr>
              <a:t>HBr</a:t>
            </a:r>
            <a:r>
              <a:rPr lang="en-US" sz="1600" dirty="0" smtClean="0">
                <a:latin typeface="Times New Roman" pitchFamily="18" charset="0"/>
              </a:rPr>
              <a:t>.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3KBr(s)+H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PO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→K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+3HBr(g),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mundur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komponimi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drejtpërdrejt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elemenetev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katalizator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platina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(g)+Br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 ↔2HBr(g) ;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l-G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=-73 kJmol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https://upload.wikimedia.org/wikipedia/commons/1/1b/Bromid_st%C5%99%C3%ADbrn%C3%BD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914400"/>
            <a:ext cx="4800600" cy="209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0" y="5410200"/>
            <a:ext cx="9144000" cy="1447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Reksioni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ekzoterm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temp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barazpesha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zhvendoset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majtë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Bromhidriku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gaz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erë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tregon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reaks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diç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potenciali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redoks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bromit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klorit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</a:t>
            </a:r>
            <a:r>
              <a:rPr lang="en-US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reduktues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4HBr+O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2(g)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→2Br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bromit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pozitive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Sikurse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klori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bromi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tretsira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bazike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shpërbashkohet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bromure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hipobromit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+2OH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BrO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O+Br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Sikurse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klori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shpërbashkim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klorit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përfitohej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hipokloritik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HClO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ashtu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hipobromor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HBrO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.por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HClO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2HBrO+2H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+2e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↔Br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 ; E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=+1.59 V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hipobromitet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ne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mjedis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bazik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mjete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oksiduese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veprim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dukshëm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dobët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BrO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O+2e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↔Br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+2OH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; E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=+0.76 V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Hipobromitet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oksidohen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bromate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3BrO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→BrO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+2Br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-,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shpërbashkim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hipobromiteve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vije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përzierjes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bromureve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bromateve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b="1" baseline="30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9144000" cy="1219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</a:rPr>
              <a:t>Çka</a:t>
            </a:r>
            <a:r>
              <a:rPr lang="en-US" b="1" dirty="0" smtClean="0">
                <a:latin typeface="Times New Roman" pitchFamily="18" charset="0"/>
              </a:rPr>
              <a:t> do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thotë</a:t>
            </a:r>
            <a:r>
              <a:rPr lang="en-US" b="1" dirty="0" smtClean="0">
                <a:latin typeface="Times New Roman" pitchFamily="18" charset="0"/>
              </a:rPr>
              <a:t> se </a:t>
            </a:r>
            <a:r>
              <a:rPr lang="en-US" b="1" dirty="0" err="1" smtClean="0">
                <a:latin typeface="Times New Roman" pitchFamily="18" charset="0"/>
              </a:rPr>
              <a:t>joni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Br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oksidohet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lehtë</a:t>
            </a:r>
            <a:r>
              <a:rPr lang="en-US" b="1" dirty="0" smtClean="0">
                <a:latin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këtë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arsye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tretsira</a:t>
            </a:r>
            <a:r>
              <a:rPr lang="en-US" b="1" dirty="0" smtClean="0">
                <a:latin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</a:rPr>
              <a:t>HBr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oksidohet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lehtë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nga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oksigjeni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ajrit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sidomos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nën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ndikimin</a:t>
            </a:r>
            <a:r>
              <a:rPr lang="en-US" b="1" dirty="0" smtClean="0">
                <a:latin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</a:rPr>
              <a:t>drites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diellit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këtë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arsye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tretsirat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ujore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HBr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ruhen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enë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errëta</a:t>
            </a:r>
            <a:r>
              <a:rPr lang="en-US" b="1" dirty="0" smtClean="0">
                <a:latin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8991600" cy="67818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Ba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(BrO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)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 +H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 +HSO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→BaSO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+2H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+2BrO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HBrO</a:t>
            </a:r>
            <a:r>
              <a:rPr lang="en-US" sz="16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përkatësishtë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bromatet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mjedis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mjete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oksiduese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2BrO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+12H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+10e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↔Br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+6H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; E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=+1.48 V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potenciali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redoks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shihet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diç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,por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bromatet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mjedis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reduktohen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bromure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+6H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+6e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↔Br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+3H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     ; E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=+1.44 V </a:t>
            </a:r>
          </a:p>
          <a:p>
            <a:pPr algn="just"/>
            <a:endParaRPr lang="en-US" sz="2000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mjedis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bazik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bromatet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shërbejnë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potencial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redoks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dukshëm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+3H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+6e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↔Br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+OH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; E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=+0.58 V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kripërave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kiminë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analitike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interesante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KBrO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NaBrO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prdoren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mjete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oksiduese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8991600" cy="17526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latin typeface="Times New Roman" pitchFamily="18" charset="0"/>
              </a:rPr>
              <a:t>Acidi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cili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përgjigjet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shkallës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oksidimit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+5 </a:t>
            </a:r>
            <a:r>
              <a:rPr lang="en-US" dirty="0" err="1" smtClean="0">
                <a:latin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acidi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bromatik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HBrO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dirty="0" smtClean="0">
                <a:latin typeface="Times New Roman" pitchFamily="18" charset="0"/>
              </a:rPr>
              <a:t>,nuk </a:t>
            </a:r>
            <a:r>
              <a:rPr lang="en-US" dirty="0" err="1" smtClean="0">
                <a:latin typeface="Times New Roman" pitchFamily="18" charset="0"/>
              </a:rPr>
              <a:t>mund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përfitohet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gjendje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pastërt,sikurse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HClO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dirty="0" smtClean="0">
                <a:latin typeface="Times New Roman" pitchFamily="18" charset="0"/>
              </a:rPr>
              <a:t>edhe </a:t>
            </a:r>
            <a:r>
              <a:rPr lang="en-US" dirty="0" err="1" smtClean="0">
                <a:latin typeface="Times New Roman" pitchFamily="18" charset="0"/>
              </a:rPr>
              <a:t>ky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eksplodon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nëse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përpiqemi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përqendrojm</a:t>
            </a:r>
            <a:r>
              <a:rPr lang="en-US" dirty="0" smtClean="0">
                <a:latin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</a:rPr>
              <a:t>avullim</a:t>
            </a:r>
            <a:r>
              <a:rPr lang="en-US" dirty="0" smtClean="0">
                <a:latin typeface="Times New Roman" pitchFamily="18" charset="0"/>
              </a:rPr>
              <a:t>.</a:t>
            </a:r>
          </a:p>
          <a:p>
            <a:pPr algn="just"/>
            <a:r>
              <a:rPr lang="en-US" dirty="0" err="1" smtClean="0">
                <a:latin typeface="Times New Roman" pitchFamily="18" charset="0"/>
              </a:rPr>
              <a:t>Tret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ujore</a:t>
            </a:r>
            <a:r>
              <a:rPr lang="en-US" dirty="0" smtClean="0">
                <a:latin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</a:rPr>
              <a:t>acidit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bromatik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përfitohet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nëse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ndonjë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bromat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veprojmë</a:t>
            </a:r>
            <a:r>
              <a:rPr lang="en-US" dirty="0" smtClean="0">
                <a:latin typeface="Times New Roman" pitchFamily="18" charset="0"/>
              </a:rPr>
              <a:t> me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H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SO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holluar</a:t>
            </a:r>
            <a:r>
              <a:rPr lang="en-US" dirty="0" smtClean="0">
                <a:latin typeface="Times New Roman" pitchFamily="18" charset="0"/>
              </a:rPr>
              <a:t>.</a:t>
            </a:r>
          </a:p>
          <a:p>
            <a:pPr algn="just"/>
            <a:r>
              <a:rPr lang="en-US" dirty="0" err="1" smtClean="0">
                <a:latin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këtë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qëllim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zakonishtë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përdoret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bromati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bariumit</a:t>
            </a:r>
            <a:r>
              <a:rPr lang="en-US" dirty="0" smtClean="0">
                <a:latin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</a:rPr>
              <a:t>ku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produkt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ndahet</a:t>
            </a:r>
            <a:r>
              <a:rPr lang="en-US" dirty="0" smtClean="0">
                <a:latin typeface="Times New Roman" pitchFamily="18" charset="0"/>
              </a:rPr>
              <a:t> BaSO</a:t>
            </a:r>
            <a:r>
              <a:rPr lang="en-US" baseline="-25000" dirty="0" smtClean="0">
                <a:latin typeface="Times New Roman" pitchFamily="18" charset="0"/>
              </a:rPr>
              <a:t>4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vështirë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tretshëm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tret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ngel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HBrO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dirty="0" smtClean="0">
                <a:latin typeface="Times New Roman" pitchFamily="18" charset="0"/>
              </a:rPr>
              <a:t>: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9144000" cy="6324599"/>
          </a:xfrm>
        </p:spPr>
        <p:txBody>
          <a:bodyPr>
            <a:normAutofit fontScale="92500" lnSpcReduction="10000"/>
          </a:bodyPr>
          <a:lstStyle/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</a:rPr>
              <a:t>      2IO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</a:rPr>
              <a:t>+5HSO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</a:rPr>
              <a:t>+2H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+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→I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+5HSO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      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strktura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ortorombike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sasisa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7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7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–shit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jetë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caktua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teprica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redukton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jodin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ndarë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jon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jodur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+HSO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→ 2I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+HSO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përfitimit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jodit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jonet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jodure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prani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klorit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patur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kujdes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sasinë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klorit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shtuar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shkoj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formimin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jodateve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klorurit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t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jodit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2I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+Cl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→2Cl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+I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0"/>
            <a:ext cx="8915400" cy="40011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</a:rPr>
              <a:t>JODI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0" y="533400"/>
            <a:ext cx="5181600" cy="19050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vetmi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halogjen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që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gjendet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natyrë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</a:rPr>
              <a:t> form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komponimeve</a:t>
            </a:r>
            <a:r>
              <a:rPr lang="en-US" b="1" dirty="0" smtClean="0">
                <a:latin typeface="Times New Roman" pitchFamily="18" charset="0"/>
              </a:rPr>
              <a:t>  me </a:t>
            </a:r>
            <a:r>
              <a:rPr lang="en-US" b="1" dirty="0" err="1" smtClean="0">
                <a:latin typeface="Times New Roman" pitchFamily="18" charset="0"/>
              </a:rPr>
              <a:t>shkall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pozitive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oksidimit</a:t>
            </a:r>
            <a:r>
              <a:rPr lang="en-US" b="1" dirty="0" smtClean="0">
                <a:latin typeface="Times New Roman" pitchFamily="18" charset="0"/>
              </a:rPr>
              <a:t>.</a:t>
            </a:r>
          </a:p>
          <a:p>
            <a:pPr algn="just"/>
            <a:r>
              <a:rPr lang="en-US" b="1" dirty="0" err="1" smtClean="0">
                <a:latin typeface="Times New Roman" pitchFamily="18" charset="0"/>
              </a:rPr>
              <a:t>Gjithashtu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gjedet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edhe</a:t>
            </a:r>
            <a:r>
              <a:rPr lang="en-US" b="1" dirty="0" smtClean="0">
                <a:latin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</a:rPr>
              <a:t>shkall</a:t>
            </a:r>
            <a:r>
              <a:rPr lang="en-US" b="1" dirty="0" smtClean="0">
                <a:latin typeface="Times New Roman" pitchFamily="18" charset="0"/>
              </a:rPr>
              <a:t> negative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oksidimit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sikurse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halogjnuret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tjera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si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jon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jodur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ujë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detit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shtresa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caktuara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kripërave</a:t>
            </a:r>
            <a:r>
              <a:rPr lang="en-US" b="1" dirty="0" smtClean="0">
                <a:latin typeface="Times New Roman" pitchFamily="18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0" y="2514600"/>
            <a:ext cx="6934200" cy="1676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</a:rPr>
              <a:t>Prej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gjitha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elementeve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halogjene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jodi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paku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përhapur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natyrë</a:t>
            </a:r>
            <a:r>
              <a:rPr lang="en-US" b="1" dirty="0" smtClean="0">
                <a:latin typeface="Times New Roman" pitchFamily="18" charset="0"/>
              </a:rPr>
              <a:t>. </a:t>
            </a:r>
            <a:r>
              <a:rPr lang="en-US" b="1" dirty="0" err="1" smtClean="0">
                <a:latin typeface="Times New Roman" pitchFamily="18" charset="0"/>
              </a:rPr>
              <a:t>Jodati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natriumot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(NaIO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)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përzier</a:t>
            </a:r>
            <a:r>
              <a:rPr lang="en-US" b="1" dirty="0" smtClean="0">
                <a:latin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</a:rPr>
              <a:t>nityrat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natriumi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gjendet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shtresat</a:t>
            </a:r>
            <a:r>
              <a:rPr lang="en-US" b="1" dirty="0" smtClean="0">
                <a:latin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</a:rPr>
              <a:t>shalitrës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kilit</a:t>
            </a:r>
            <a:r>
              <a:rPr lang="en-US" b="1" dirty="0" smtClean="0">
                <a:latin typeface="Times New Roman" pitchFamily="18" charset="0"/>
              </a:rPr>
              <a:t> .</a:t>
            </a:r>
          </a:p>
          <a:p>
            <a:pPr algn="just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NaNO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ndahet</a:t>
            </a:r>
            <a:r>
              <a:rPr lang="en-US" b="1" dirty="0" smtClean="0">
                <a:latin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</a:rPr>
              <a:t>kristalizim</a:t>
            </a:r>
            <a:r>
              <a:rPr lang="en-US" b="1" dirty="0" smtClean="0">
                <a:latin typeface="Times New Roman" pitchFamily="18" charset="0"/>
              </a:rPr>
              <a:t> , </a:t>
            </a:r>
            <a:r>
              <a:rPr lang="en-US" b="1" dirty="0" err="1" smtClean="0">
                <a:latin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lymin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amë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ngel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NaIO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b="1" dirty="0" smtClean="0">
                <a:latin typeface="Times New Roman" pitchFamily="18" charset="0"/>
              </a:rPr>
              <a:t> .</a:t>
            </a:r>
          </a:p>
          <a:p>
            <a:pPr algn="just"/>
            <a:r>
              <a:rPr lang="en-US" b="1" dirty="0" smtClean="0">
                <a:latin typeface="Times New Roman" pitchFamily="18" charset="0"/>
              </a:rPr>
              <a:t>Jodi </a:t>
            </a:r>
            <a:r>
              <a:rPr lang="en-US" b="1" dirty="0" err="1" smtClean="0">
                <a:latin typeface="Times New Roman" pitchFamily="18" charset="0"/>
              </a:rPr>
              <a:t>elementar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përfitoeht</a:t>
            </a:r>
            <a:r>
              <a:rPr lang="en-US" b="1" dirty="0" smtClean="0">
                <a:latin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</a:rPr>
              <a:t>reduktim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jodateve</a:t>
            </a:r>
            <a:r>
              <a:rPr lang="en-US" b="1" dirty="0" smtClean="0">
                <a:latin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</a:rPr>
              <a:t>sasi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caktuar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sulfitit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hidrogjenit</a:t>
            </a:r>
            <a:r>
              <a:rPr lang="en-US" b="1" dirty="0" smtClean="0">
                <a:latin typeface="Times New Roman" pitchFamily="18" charset="0"/>
              </a:rPr>
              <a:t>;</a:t>
            </a:r>
          </a:p>
        </p:txBody>
      </p:sp>
      <p:pic>
        <p:nvPicPr>
          <p:cNvPr id="8" name="Picture 7" descr="Sample of iodin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457200"/>
            <a:ext cx="3962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https://upload.wikimedia.org/wikipedia/commons/thumb/0/0c/Iodine-unit-cell-3D-balls-B.png/150px-Iodine-unit-cell-3D-balls-B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2514600"/>
            <a:ext cx="1981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elated image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just"/>
            <a:r>
              <a:rPr lang="en-US" sz="1600" dirty="0" err="1" smtClean="0">
                <a:latin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</a:rPr>
              <a:t> temp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dhomës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jodi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kristalion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formë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shtresash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gati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zeza</a:t>
            </a:r>
            <a:r>
              <a:rPr lang="en-US" sz="1600" dirty="0" smtClean="0">
                <a:latin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</a:rPr>
              <a:t>shkëlqim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metalik</a:t>
            </a:r>
            <a:r>
              <a:rPr lang="en-US" sz="1600" dirty="0" smtClean="0">
                <a:latin typeface="Times New Roman" pitchFamily="18" charset="0"/>
              </a:rPr>
              <a:t>, me </a:t>
            </a:r>
            <a:r>
              <a:rPr lang="en-US" sz="1600" dirty="0" err="1" smtClean="0">
                <a:latin typeface="Times New Roman" pitchFamily="18" charset="0"/>
              </a:rPr>
              <a:t>nxehje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lehtë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sublimojnë</a:t>
            </a:r>
            <a:r>
              <a:rPr lang="en-US" sz="1600" dirty="0" smtClean="0">
                <a:latin typeface="Times New Roman" pitchFamily="18" charset="0"/>
              </a:rPr>
              <a:t>  duke </a:t>
            </a:r>
            <a:r>
              <a:rPr lang="en-US" sz="1600" dirty="0" err="1" smtClean="0">
                <a:latin typeface="Times New Roman" pitchFamily="18" charset="0"/>
              </a:rPr>
              <a:t>liruar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avuj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ngjyrë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vjollce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cilët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përbëhen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prej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molekulave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jodit</a:t>
            </a:r>
            <a:r>
              <a:rPr lang="en-US" sz="1600" dirty="0" smtClean="0">
                <a:latin typeface="Times New Roman" pitchFamily="18" charset="0"/>
              </a:rPr>
              <a:t>.</a:t>
            </a:r>
          </a:p>
          <a:p>
            <a:pPr algn="just"/>
            <a:r>
              <a:rPr lang="en-US" sz="1600" b="1" dirty="0" err="1" smtClean="0">
                <a:latin typeface="Times New Roman" pitchFamily="18" charset="0"/>
              </a:rPr>
              <a:t>Në</a:t>
            </a:r>
            <a:r>
              <a:rPr lang="en-US" sz="1600" b="1" dirty="0" smtClean="0">
                <a:latin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</a:rPr>
              <a:t>ujë</a:t>
            </a:r>
            <a:r>
              <a:rPr lang="en-US" sz="1600" b="1" dirty="0" smtClean="0">
                <a:latin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</a:rPr>
              <a:t>jodi</a:t>
            </a:r>
            <a:r>
              <a:rPr lang="en-US" sz="1600" b="1" dirty="0" smtClean="0">
                <a:latin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</a:rPr>
              <a:t>vështirë</a:t>
            </a:r>
            <a:r>
              <a:rPr lang="en-US" sz="1600" b="1" dirty="0" smtClean="0">
                <a:latin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</a:rPr>
              <a:t>tretët</a:t>
            </a:r>
            <a:endParaRPr lang="en-US" sz="16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Shkalla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oksidimit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 -1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</a:rPr>
              <a:t>Përfitimi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</a:rPr>
              <a:t>HI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nga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joduret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mund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bëhet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vetëm</a:t>
            </a:r>
            <a:r>
              <a:rPr lang="en-US" sz="1600" dirty="0" smtClean="0">
                <a:latin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</a:rPr>
              <a:t>ndihmën</a:t>
            </a:r>
            <a:r>
              <a:rPr lang="en-US" sz="1600" dirty="0" smtClean="0">
                <a:latin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</a:rPr>
              <a:t>ndonjë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acidi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si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</a:rPr>
              <a:t>H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</a:rPr>
              <a:t>PO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sz="1600" dirty="0" smtClean="0">
                <a:latin typeface="Times New Roman" pitchFamily="18" charset="0"/>
              </a:rPr>
              <a:t>: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3KI(s)+H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PO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 3HI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+K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mirë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protoliza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jodurit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(III)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2P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+3I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→2PI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PI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→3HI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just"/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Metodat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përfitimit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jodureve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alkaline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njëjta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ato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përfitimit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bromureve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mirë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reduktim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përzierjes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jodureve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jodateve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karbon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2KIO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+3C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→2KI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Round bottom flask filled with violet iodine vapour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762000"/>
            <a:ext cx="3200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12273</TotalTime>
  <Words>35527</Words>
  <Application>Microsoft Office PowerPoint</Application>
  <PresentationFormat>On-screen Show (4:3)</PresentationFormat>
  <Paragraphs>3960</Paragraphs>
  <Slides>185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185</vt:i4>
      </vt:variant>
    </vt:vector>
  </HeadingPairs>
  <TitlesOfParts>
    <vt:vector size="192" baseType="lpstr">
      <vt:lpstr>Arial</vt:lpstr>
      <vt:lpstr>Calibri</vt:lpstr>
      <vt:lpstr>Georgia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RIKON</dc:creator>
  <cp:lastModifiedBy>Microsoft account</cp:lastModifiedBy>
  <cp:revision>1293</cp:revision>
  <cp:lastPrinted>2023-04-27T14:01:59Z</cp:lastPrinted>
  <dcterms:created xsi:type="dcterms:W3CDTF">2006-08-16T00:00:00Z</dcterms:created>
  <dcterms:modified xsi:type="dcterms:W3CDTF">2025-02-25T16:30:38Z</dcterms:modified>
</cp:coreProperties>
</file>