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2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358" r:id="rId11"/>
    <p:sldId id="268" r:id="rId12"/>
    <p:sldId id="359" r:id="rId13"/>
    <p:sldId id="269" r:id="rId14"/>
    <p:sldId id="363" r:id="rId15"/>
    <p:sldId id="270" r:id="rId16"/>
    <p:sldId id="360" r:id="rId17"/>
    <p:sldId id="271" r:id="rId18"/>
    <p:sldId id="362" r:id="rId19"/>
    <p:sldId id="361" r:id="rId20"/>
    <p:sldId id="272" r:id="rId21"/>
    <p:sldId id="274" r:id="rId22"/>
    <p:sldId id="273" r:id="rId23"/>
    <p:sldId id="275" r:id="rId24"/>
    <p:sldId id="276" r:id="rId25"/>
    <p:sldId id="364" r:id="rId26"/>
    <p:sldId id="277" r:id="rId27"/>
    <p:sldId id="365" r:id="rId28"/>
    <p:sldId id="278" r:id="rId29"/>
    <p:sldId id="367" r:id="rId30"/>
    <p:sldId id="366" r:id="rId31"/>
    <p:sldId id="279" r:id="rId32"/>
    <p:sldId id="368" r:id="rId33"/>
    <p:sldId id="280" r:id="rId34"/>
    <p:sldId id="281" r:id="rId35"/>
    <p:sldId id="282" r:id="rId36"/>
    <p:sldId id="283" r:id="rId37"/>
    <p:sldId id="284" r:id="rId38"/>
    <p:sldId id="285" r:id="rId39"/>
    <p:sldId id="369" r:id="rId40"/>
    <p:sldId id="286" r:id="rId41"/>
    <p:sldId id="287" r:id="rId42"/>
    <p:sldId id="371" r:id="rId43"/>
    <p:sldId id="370" r:id="rId44"/>
    <p:sldId id="372" r:id="rId45"/>
    <p:sldId id="288" r:id="rId46"/>
    <p:sldId id="373" r:id="rId47"/>
    <p:sldId id="289" r:id="rId48"/>
    <p:sldId id="290" r:id="rId49"/>
    <p:sldId id="374" r:id="rId50"/>
    <p:sldId id="291" r:id="rId51"/>
    <p:sldId id="375" r:id="rId52"/>
    <p:sldId id="292" r:id="rId53"/>
    <p:sldId id="293" r:id="rId54"/>
    <p:sldId id="376" r:id="rId55"/>
    <p:sldId id="294" r:id="rId56"/>
    <p:sldId id="377" r:id="rId57"/>
    <p:sldId id="295" r:id="rId58"/>
    <p:sldId id="378" r:id="rId59"/>
    <p:sldId id="296" r:id="rId60"/>
    <p:sldId id="297" r:id="rId61"/>
    <p:sldId id="379" r:id="rId62"/>
    <p:sldId id="298" r:id="rId63"/>
    <p:sldId id="299" r:id="rId64"/>
    <p:sldId id="300" r:id="rId65"/>
    <p:sldId id="301" r:id="rId66"/>
    <p:sldId id="302" r:id="rId67"/>
    <p:sldId id="303" r:id="rId68"/>
    <p:sldId id="380" r:id="rId69"/>
    <p:sldId id="381" r:id="rId70"/>
    <p:sldId id="304" r:id="rId71"/>
    <p:sldId id="382" r:id="rId72"/>
    <p:sldId id="384" r:id="rId73"/>
    <p:sldId id="357" r:id="rId74"/>
    <p:sldId id="305" r:id="rId75"/>
    <p:sldId id="385" r:id="rId76"/>
    <p:sldId id="306" r:id="rId77"/>
    <p:sldId id="383" r:id="rId78"/>
    <p:sldId id="386" r:id="rId79"/>
    <p:sldId id="307" r:id="rId80"/>
    <p:sldId id="308" r:id="rId81"/>
    <p:sldId id="309" r:id="rId82"/>
    <p:sldId id="387" r:id="rId83"/>
    <p:sldId id="310" r:id="rId84"/>
    <p:sldId id="311" r:id="rId85"/>
    <p:sldId id="312" r:id="rId86"/>
    <p:sldId id="392" r:id="rId87"/>
    <p:sldId id="393" r:id="rId88"/>
    <p:sldId id="394" r:id="rId89"/>
    <p:sldId id="389" r:id="rId90"/>
    <p:sldId id="388" r:id="rId91"/>
    <p:sldId id="313" r:id="rId92"/>
    <p:sldId id="391" r:id="rId93"/>
    <p:sldId id="395" r:id="rId94"/>
    <p:sldId id="390" r:id="rId95"/>
    <p:sldId id="314" r:id="rId96"/>
    <p:sldId id="315" r:id="rId97"/>
    <p:sldId id="316" r:id="rId98"/>
    <p:sldId id="317" r:id="rId99"/>
    <p:sldId id="318" r:id="rId100"/>
    <p:sldId id="319" r:id="rId101"/>
    <p:sldId id="320" r:id="rId102"/>
    <p:sldId id="321" r:id="rId103"/>
    <p:sldId id="322" r:id="rId104"/>
    <p:sldId id="323" r:id="rId105"/>
    <p:sldId id="396" r:id="rId106"/>
    <p:sldId id="324" r:id="rId107"/>
    <p:sldId id="398" r:id="rId108"/>
    <p:sldId id="397" r:id="rId109"/>
    <p:sldId id="325" r:id="rId110"/>
    <p:sldId id="326" r:id="rId111"/>
    <p:sldId id="327" r:id="rId112"/>
    <p:sldId id="328" r:id="rId113"/>
    <p:sldId id="399" r:id="rId114"/>
    <p:sldId id="329" r:id="rId115"/>
    <p:sldId id="330" r:id="rId116"/>
    <p:sldId id="331" r:id="rId117"/>
    <p:sldId id="332" r:id="rId118"/>
    <p:sldId id="333" r:id="rId119"/>
    <p:sldId id="334" r:id="rId120"/>
    <p:sldId id="400" r:id="rId121"/>
    <p:sldId id="335" r:id="rId122"/>
    <p:sldId id="401" r:id="rId123"/>
    <p:sldId id="336" r:id="rId124"/>
    <p:sldId id="402" r:id="rId125"/>
    <p:sldId id="337" r:id="rId126"/>
    <p:sldId id="403" r:id="rId127"/>
    <p:sldId id="338" r:id="rId128"/>
    <p:sldId id="407" r:id="rId129"/>
    <p:sldId id="408" r:id="rId130"/>
    <p:sldId id="339" r:id="rId131"/>
    <p:sldId id="409" r:id="rId132"/>
    <p:sldId id="340" r:id="rId133"/>
    <p:sldId id="404" r:id="rId134"/>
    <p:sldId id="405" r:id="rId135"/>
    <p:sldId id="341" r:id="rId136"/>
    <p:sldId id="406" r:id="rId137"/>
    <p:sldId id="342" r:id="rId138"/>
    <p:sldId id="411" r:id="rId139"/>
    <p:sldId id="412" r:id="rId140"/>
    <p:sldId id="413" r:id="rId141"/>
    <p:sldId id="343" r:id="rId142"/>
    <p:sldId id="344" r:id="rId143"/>
    <p:sldId id="345" r:id="rId144"/>
    <p:sldId id="414" r:id="rId145"/>
    <p:sldId id="415" r:id="rId146"/>
    <p:sldId id="416" r:id="rId147"/>
    <p:sldId id="346" r:id="rId148"/>
    <p:sldId id="347" r:id="rId149"/>
    <p:sldId id="348" r:id="rId150"/>
    <p:sldId id="349" r:id="rId151"/>
    <p:sldId id="417" r:id="rId152"/>
    <p:sldId id="350" r:id="rId153"/>
    <p:sldId id="351" r:id="rId154"/>
    <p:sldId id="352" r:id="rId155"/>
    <p:sldId id="353" r:id="rId156"/>
    <p:sldId id="354" r:id="rId157"/>
    <p:sldId id="355" r:id="rId158"/>
    <p:sldId id="418" r:id="rId159"/>
    <p:sldId id="356" r:id="rId160"/>
    <p:sldId id="419" r:id="rId161"/>
    <p:sldId id="420" r:id="rId162"/>
    <p:sldId id="421" r:id="rId163"/>
    <p:sldId id="422" r:id="rId164"/>
    <p:sldId id="423" r:id="rId165"/>
    <p:sldId id="424" r:id="rId166"/>
    <p:sldId id="425" r:id="rId167"/>
    <p:sldId id="426" r:id="rId168"/>
    <p:sldId id="427" r:id="rId169"/>
    <p:sldId id="428" r:id="rId170"/>
    <p:sldId id="429" r:id="rId1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22" autoAdjust="0"/>
    <p:restoredTop sz="94660"/>
  </p:normalViewPr>
  <p:slideViewPr>
    <p:cSldViewPr>
      <p:cViewPr>
        <p:scale>
          <a:sx n="88" d="100"/>
          <a:sy n="88" d="100"/>
        </p:scale>
        <p:origin x="-18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2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heme" Target="theme/theme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7EED7-054E-42C8-9589-2054D6DB836B}" type="datetimeFigureOut">
              <a:rPr lang="sq-AL" smtClean="0"/>
              <a:pPr/>
              <a:t>2019-05-28</a:t>
            </a:fld>
            <a:endParaRPr lang="sq-A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q-A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q-A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DB05F-BD26-4499-8FE6-9D0832732A26}" type="slidenum">
              <a:rPr lang="sq-AL" smtClean="0"/>
              <a:pPr/>
              <a:t>‹#›</a:t>
            </a:fld>
            <a:endParaRPr lang="sq-A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DB05F-BD26-4499-8FE6-9D0832732A26}" type="slidenum">
              <a:rPr lang="sq-AL" smtClean="0"/>
              <a:pPr/>
              <a:t>37</a:t>
            </a:fld>
            <a:endParaRPr lang="sq-A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gif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romine" TargetMode="External"/><Relationship Id="rId2" Type="http://schemas.openxmlformats.org/officeDocument/2006/relationships/hyperlink" Target="https://en.wikipedia.org/wiki/Hydrogen_bromi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TË 13 (IIIB) TË SITEMIT PERIODIK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 I BORIT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theksuara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shqyrtuara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gjysmëmetal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elekt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 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Al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s                           p                                    ns 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sq-AL" sz="2000" b="1" dirty="0" smtClean="0"/>
          </a:p>
          <a:p>
            <a:pPr fontAlgn="t">
              <a:buNone/>
            </a:pPr>
            <a:endParaRPr lang="sq-AL" sz="2000" b="1" dirty="0" smtClean="0"/>
          </a:p>
          <a:p>
            <a:pPr fontAlgn="t">
              <a:buNone/>
            </a:pPr>
            <a:endParaRPr lang="sq-AL" sz="2000" b="1" dirty="0" smtClean="0"/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486400"/>
          <a:ext cx="6858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sq-AL" dirty="0" smtClean="0">
                          <a:effectLst>
                            <a:outerShdw blurRad="50800" dist="38100" dir="13500000" algn="b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↑↓</a:t>
                      </a:r>
                      <a:endParaRPr lang="sq-AL" dirty="0">
                        <a:effectLst>
                          <a:outerShdw blurRad="50800" dist="38100" dir="13500000" algn="br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71600" y="5486400"/>
          <a:ext cx="19812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/>
                <a:gridCol w="660400"/>
                <a:gridCol w="660400"/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sq-AL" dirty="0" smtClean="0"/>
                        <a:t>↑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q-A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>
            <a:off x="3581400" y="55626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>
            <a:off x="4572000" y="3124200"/>
            <a:ext cx="1600200" cy="5334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20399981" rev="0"/>
            </a:camera>
            <a:lightRig rig="glow" dir="t">
              <a:rot lat="0" lon="0" rev="4800000"/>
            </a:lightRig>
          </a:scene3d>
          <a:sp3d prstMaterial="matte">
            <a:bevelT w="146050" h="63500" prst="coolSlant"/>
            <a:bevelB w="31750" h="63500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ns</a:t>
            </a:r>
            <a:r>
              <a:rPr lang="en-US" baseline="30000" dirty="0" smtClean="0">
                <a:solidFill>
                  <a:srgbClr val="7030A0"/>
                </a:solidFill>
              </a:rPr>
              <a:t>2</a:t>
            </a:r>
            <a:r>
              <a:rPr lang="en-US" dirty="0" smtClean="0">
                <a:solidFill>
                  <a:srgbClr val="7030A0"/>
                </a:solidFill>
              </a:rPr>
              <a:t>np</a:t>
            </a:r>
            <a:r>
              <a:rPr lang="en-US" baseline="30000" dirty="0" smtClean="0">
                <a:solidFill>
                  <a:srgbClr val="7030A0"/>
                </a:solidFill>
              </a:rPr>
              <a:t>1</a:t>
            </a:r>
            <a:endParaRPr lang="en-US" baseline="30000" dirty="0">
              <a:solidFill>
                <a:srgbClr val="7030A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48200" y="5486400"/>
            <a:ext cx="6096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q-AL" dirty="0" smtClean="0"/>
              <a:t>↑</a:t>
            </a:r>
            <a:endParaRPr lang="sq-AL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410200" y="5486400"/>
          <a:ext cx="1981200" cy="640080"/>
        </p:xfrm>
        <a:graphic>
          <a:graphicData uri="http://schemas.openxmlformats.org/drawingml/2006/table">
            <a:tbl>
              <a:tblPr firstRow="1" bandRow="1">
                <a:effectLst>
                  <a:outerShdw blurRad="812800" dist="50800" dir="5400000" algn="ctr" rotWithShape="0">
                    <a:schemeClr val="accent1">
                      <a:lumMod val="60000"/>
                      <a:lumOff val="40000"/>
                    </a:schemeClr>
                  </a:outerShdw>
                </a:effectLst>
                <a:tableStyleId>{5C22544A-7EE6-4342-B048-85BDC9FD1C3A}</a:tableStyleId>
              </a:tblPr>
              <a:tblGrid>
                <a:gridCol w="660400"/>
                <a:gridCol w="660400"/>
                <a:gridCol w="6604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q-AL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+3Mg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+3MgO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gjasave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kristalizuar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avujve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trebromurit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skuqur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tantalit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(1100-1300 C)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2BBr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inert,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 +3HNO3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H3BO3+3NO2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përqueshmëria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 descr="Image result for boron black amorphou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533401"/>
            <a:ext cx="213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boron black crist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743200"/>
            <a:ext cx="21907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padyshim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niveleve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533400"/>
          <a:ext cx="8610600" cy="304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6325"/>
                <a:gridCol w="1076325"/>
                <a:gridCol w="1076325"/>
                <a:gridCol w="1076325"/>
                <a:gridCol w="1076325"/>
                <a:gridCol w="1076325"/>
                <a:gridCol w="1076325"/>
                <a:gridCol w="1076325"/>
              </a:tblGrid>
              <a:tr h="969134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Simboli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Nr. </a:t>
                      </a:r>
                      <a:r>
                        <a:rPr lang="en-US" dirty="0" err="1" smtClean="0"/>
                        <a:t>Rendor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metalik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nm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jonik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nm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Struktu</a:t>
                      </a:r>
                      <a:r>
                        <a:rPr lang="en-US" baseline="0" dirty="0" err="1" smtClean="0"/>
                        <a:t>kristalore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shkrirje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Temp e </a:t>
                      </a:r>
                      <a:r>
                        <a:rPr lang="en-US" dirty="0" err="1" smtClean="0"/>
                        <a:t>vlimit</a:t>
                      </a:r>
                      <a:r>
                        <a:rPr lang="en-US" dirty="0" smtClean="0"/>
                        <a:t> C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Dendësia</a:t>
                      </a:r>
                      <a:r>
                        <a:rPr lang="en-US" dirty="0" smtClean="0"/>
                        <a:t> g/cm3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4917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0.124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0.091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Kubike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kristalo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1244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1962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2825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0.095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-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2172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4877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00143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Paqetim</a:t>
                      </a:r>
                      <a:r>
                        <a:rPr lang="en-US" sz="1400" dirty="0" smtClean="0"/>
                        <a:t> I </a:t>
                      </a:r>
                      <a:r>
                        <a:rPr lang="en-US" sz="1400" dirty="0" err="1" smtClean="0"/>
                        <a:t>dendur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heksagonal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3180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5627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21.0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sjelljes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përsëri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analizojmë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shohim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megjithatë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914400"/>
          <a:ext cx="8534400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066800"/>
                <a:gridCol w="838200"/>
                <a:gridCol w="1066800"/>
                <a:gridCol w="990600"/>
                <a:gridCol w="914400"/>
                <a:gridCol w="1066800"/>
                <a:gridCol w="1524000"/>
              </a:tblGrid>
              <a:tr h="64008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Simboli</a:t>
                      </a:r>
                      <a:r>
                        <a:rPr lang="en-US" baseline="0" dirty="0" smtClean="0"/>
                        <a:t> I </a:t>
                      </a:r>
                      <a:r>
                        <a:rPr lang="en-US" baseline="0" dirty="0" err="1" smtClean="0"/>
                        <a:t>elementit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Energjia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jonizimit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Koeficienti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elektronegativitetit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Potenciali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redoks</a:t>
                      </a:r>
                      <a:r>
                        <a:rPr lang="en-US" dirty="0" smtClean="0"/>
                        <a:t> standard</a:t>
                      </a:r>
                    </a:p>
                    <a:p>
                      <a:pPr algn="ctr"/>
                      <a:r>
                        <a:rPr lang="en-US" dirty="0" smtClean="0"/>
                        <a:t>E/V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Mn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7.43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15.64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33.7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Mn</a:t>
                      </a:r>
                      <a:r>
                        <a:rPr lang="en-US" baseline="30000" dirty="0" smtClean="0"/>
                        <a:t>2+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Mn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-1.05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Tc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7.28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15.26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TcO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Tc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+0.27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Re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7.87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16.6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ReO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/Re</a:t>
                      </a:r>
                    </a:p>
                    <a:p>
                      <a:pPr algn="ctr"/>
                      <a:r>
                        <a:rPr lang="en-US" dirty="0" smtClean="0"/>
                        <a:t>+0.25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përfshijnë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+7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,por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interval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(+7)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pertehnatet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perrenatet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dihaligjenuret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trefluoruri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,ndërsa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: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trebromuri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trejoduri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polimerizuara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7.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+5,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pentahalogjenure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heksafluoruri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(TcF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TcCl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ReCl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(VI)ReO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</a:t>
            </a:r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heptahalogjenureve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oksid-fluorure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+7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pertehnik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perrenatik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permanganetet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pertehnatet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►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perrenatet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permanganatit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►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pertehnatit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►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perrenatit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Joni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pertehnat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perrenat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+8H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;E=+1.51 V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↔TcO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;E=+0.73 V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↔ReO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;E=+0.51 V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shpërndarja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përcjellës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3" descr="Image result for pyrolus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28956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HAUSMANN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600200"/>
            <a:ext cx="2819400" cy="236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038600"/>
            <a:ext cx="28194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piroluziti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4038600"/>
            <a:ext cx="27432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None/>
            </a:pP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)-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hausmaniti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 descr="Image result for braunitE 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600200"/>
            <a:ext cx="3048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943600" y="4038600"/>
            <a:ext cx="30480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brauniti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3(l)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Raek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katodik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Mn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Mn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(s)</a:t>
            </a:r>
            <a:endParaRPr lang="en-US" sz="24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Georgia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anodik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: 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H2O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2400" b="1" baseline="-25000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+2H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</a:p>
          <a:p>
            <a:pPr algn="just"/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____________________________________________________</a:t>
            </a:r>
          </a:p>
          <a:p>
            <a:pPr algn="just"/>
            <a:r>
              <a:rPr lang="en-US" sz="2000" b="1" baseline="30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Reak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pergj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+H2O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→2H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+1/2O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Mn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(s)</a:t>
            </a: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09600"/>
            <a:ext cx="9144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lektrolizë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sulfatit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manganit.Sasi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përpunohen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lëgurë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ferromanganat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wMn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=80%)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pasqyrë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wMn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=25%),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Fe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Metals 08 00162 g0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05000"/>
            <a:ext cx="723900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276600" y="3352800"/>
            <a:ext cx="381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77000" y="3352800"/>
            <a:ext cx="381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53000" y="2667000"/>
            <a:ext cx="381000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çelik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dezoksidues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pamje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thyeshëm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981200"/>
            <a:ext cx="4648200" cy="3048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700 C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kubik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ndërlikuar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njësia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qelizore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58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2057400"/>
            <a:ext cx="3276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se: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amfotern</a:t>
            </a:r>
            <a:r>
              <a:rPr lang="en-US" sz="2000" u="sng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(II),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(II)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→5MnO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plumbi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+ 5PbO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+5Pb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vazhdojë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oksalatit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143000"/>
            <a:ext cx="9144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Dihalogjenuret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6, 4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dihalogjenureve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(II)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kuqrremtë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negative  e 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CaB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                                              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AlB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Ni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</a:t>
            </a: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ORIDE CaB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419600"/>
            <a:ext cx="23622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BOR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133600"/>
            <a:ext cx="235267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BORID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27908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581400" y="0"/>
            <a:ext cx="5562600" cy="2133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borure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borateve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metalesh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boruret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veçohen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pamje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bukur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silicuret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karburet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borure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struktur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dyfishtë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zingjirore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karburet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boruret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kane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fare me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shkallet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Image result for BORIDE AlB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495800"/>
            <a:ext cx="2476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BORIDE Ni3B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495800"/>
            <a:ext cx="228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NaHCO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secilit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disproporcionohet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+MnF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+4HF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(III) 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900 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manganit-oksidi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(II,III)Mn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→4Mn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ndoshta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shkruajmë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piroluzit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nitratit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veprimit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:E=+1.23 V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sulfuriktë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konsiderohet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676400"/>
            <a:ext cx="91440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amfoterne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duhej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formoheshin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IV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mezi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egzistojnë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19600" y="3810000"/>
            <a:ext cx="3581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+ 2HSO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aplikim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shumllojshëm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ferromanganati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tipeve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ç’ngjyrosur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qelqin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43053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MnO2 us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35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Përfaqësues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kompinimeve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+6KOH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+KClO3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→3K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shpërbashkohen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permanganate me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vjollce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permanganate and oxyd mangane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267200"/>
            <a:ext cx="5943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shpërbashkim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manganateve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perfitohen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manganateve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manganateve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→2MnO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Përkundr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manganate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interval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pH,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4MnO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3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→4MnO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+3O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3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</a:p>
          <a:p>
            <a:pPr algn="just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shpejtohet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rrezeve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dritës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ndarkaq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neutral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ngadalsohet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permanganatet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ruhen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boca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errëta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zakonshmit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+8H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↔Mn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;E=+1.51 V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neutral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O+3e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;E=+0.60 V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↔2MnO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; E=+ 0.56  V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permanganateve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KMnO4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TË 8, 9 DHE 10 (VIIIA) </a:t>
            </a: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Triada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8,9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triada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platinore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Triadës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Fe, Co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feromagnetizmi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përgjithshme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përmendëm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2362200"/>
            <a:ext cx="86868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Ndarja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qëllime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praktike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ngjajshmëri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rendin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horizontal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ngjajshmëria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njeri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tjetrin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Fe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Ni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Mbushja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duket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3d                                             4s                            4p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Fe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3d                                             4s                            4p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3d                                             4s                            4p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2362200"/>
          <a:ext cx="3429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381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105400" y="2362200"/>
          <a:ext cx="76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</a:tblGrid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324600" y="2362200"/>
          <a:ext cx="2057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5400" y="3429000"/>
          <a:ext cx="34290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29200" y="3429000"/>
          <a:ext cx="914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24600" y="3429000"/>
          <a:ext cx="21336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200"/>
                <a:gridCol w="711200"/>
                <a:gridCol w="711200"/>
              </a:tblGrid>
              <a:tr h="533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371600" y="4953000"/>
          <a:ext cx="32766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"/>
                <a:gridCol w="655320"/>
                <a:gridCol w="655320"/>
                <a:gridCol w="655320"/>
                <a:gridCol w="65532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105400" y="4953000"/>
          <a:ext cx="9144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248400" y="4953000"/>
          <a:ext cx="22860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762000"/>
                <a:gridCol w="7620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përkundrazi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1828800"/>
          <a:ext cx="7620000" cy="4718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504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Co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Ni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Nr.rendor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Radiusi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metali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nm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0.124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0.125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0.125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Radiusi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jonik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nm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3+</a:t>
                      </a:r>
                      <a:endParaRPr lang="en-US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0.082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0.067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0.082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0.064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0.078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0.062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Struktura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kristalore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Kub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vëllimisht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qendërsuar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Paqetim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I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dendur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heksagonal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Kub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faqësishtë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qendërsuar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Temp 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shkrirjes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1535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1495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1453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Temp 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vlimit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2750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2870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2732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0482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Dendësia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g/cm3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koeficienti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standarde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Fe,Co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066802"/>
          <a:ext cx="8229600" cy="4952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58959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Co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Ni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2097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Energjia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e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jonizim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(I)</a:t>
                      </a:r>
                    </a:p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(II)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7.87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16.18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7.86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17.06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7.64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18.17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8959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[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(I)+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(II)]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eV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24.05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24.92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25.81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589595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Ej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(III) /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eV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30.65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33.50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35.17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691059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Koeficienti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elektronegativite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28339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Potenc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redoks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 standard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/M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3+ 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/M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2+</a:t>
                      </a:r>
                      <a:endParaRPr lang="en-US" baseline="30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-0.44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+0.77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-0.28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+1.92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-0.26</a:t>
                      </a:r>
                    </a:p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përputhen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ndjeshmërinë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Pika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rënje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kundërshtim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shënon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 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  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→3d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tendencës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plotsojnë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shkatrrimit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boranet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përpara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qenë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aspektin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teorikë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zbatim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organike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reaktiv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4" name="Rounded Rectangle 3"/>
          <p:cNvSpPr/>
          <p:nvPr/>
        </p:nvSpPr>
        <p:spPr>
          <a:xfrm>
            <a:off x="0" y="137160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10%,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përqendrim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mol/dm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borur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metodë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boraneve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fraksional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diboraneve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litium-aluminit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treklorur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2819400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3LiAlH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+4BCl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→3LiCl+3AlCl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+2B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3352800"/>
          <a:ext cx="9144000" cy="2529840"/>
        </p:xfrm>
        <a:graphic>
          <a:graphicData uri="http://schemas.openxmlformats.org/drawingml/2006/table">
            <a:tbl>
              <a:tblPr firstRow="1" bandRow="1">
                <a:effectLst>
                  <a:outerShdw blurRad="1270000" dir="21540000" sx="82000" sy="82000" algn="ctr" rotWithShape="0">
                    <a:srgbClr val="000000">
                      <a:alpha val="89000"/>
                    </a:srgbClr>
                  </a:outerShdw>
                </a:effectLst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Georgia" pitchFamily="18" charset="0"/>
                        </a:rPr>
                        <a:t>B2H6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B4H10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B5H9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B5H11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B6H10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B9H15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B10H14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Gjendja</a:t>
                      </a:r>
                      <a:r>
                        <a:rPr lang="en-US" sz="1050" b="1" dirty="0" smtClean="0"/>
                        <a:t> </a:t>
                      </a:r>
                      <a:r>
                        <a:rPr lang="en-US" sz="1050" b="1" dirty="0" err="1" smtClean="0"/>
                        <a:t>agregate</a:t>
                      </a:r>
                      <a:r>
                        <a:rPr lang="en-US" sz="1050" b="1" dirty="0" smtClean="0"/>
                        <a:t> ne temp </a:t>
                      </a:r>
                      <a:r>
                        <a:rPr lang="en-US" sz="1050" b="1" dirty="0" err="1" smtClean="0"/>
                        <a:t>dhe</a:t>
                      </a:r>
                      <a:r>
                        <a:rPr lang="en-US" sz="1050" b="1" dirty="0" smtClean="0"/>
                        <a:t> </a:t>
                      </a:r>
                      <a:r>
                        <a:rPr lang="en-US" sz="1050" b="1" dirty="0" err="1" smtClean="0"/>
                        <a:t>shtypje</a:t>
                      </a:r>
                      <a:r>
                        <a:rPr lang="en-US" sz="1050" b="1" dirty="0" smtClean="0"/>
                        <a:t> const</a:t>
                      </a:r>
                      <a:endParaRPr lang="en-US" sz="105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gaz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lëng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lëng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lëng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lëng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lëng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Lëndë</a:t>
                      </a:r>
                      <a:r>
                        <a:rPr lang="en-US" baseline="0" dirty="0" smtClean="0"/>
                        <a:t> e </a:t>
                      </a:r>
                      <a:r>
                        <a:rPr lang="en-US" baseline="0" dirty="0" err="1" smtClean="0"/>
                        <a:t>ngurtë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Reaksion</a:t>
                      </a:r>
                      <a:r>
                        <a:rPr lang="en-US" sz="1050" b="1" dirty="0" smtClean="0"/>
                        <a:t> me </a:t>
                      </a:r>
                      <a:r>
                        <a:rPr lang="en-US" sz="1050" b="1" dirty="0" err="1" smtClean="0"/>
                        <a:t>ujin</a:t>
                      </a:r>
                      <a:endParaRPr lang="en-US" sz="105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Shume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shpejte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ngadale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ngadale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ngadale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Shumë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ngadale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050" b="1" dirty="0" err="1" smtClean="0"/>
                        <a:t>Stabilitet</a:t>
                      </a:r>
                      <a:r>
                        <a:rPr lang="en-US" sz="1050" b="1" baseline="0" dirty="0" smtClean="0"/>
                        <a:t> </a:t>
                      </a:r>
                      <a:r>
                        <a:rPr lang="en-US" sz="1050" b="1" baseline="0" dirty="0" err="1" smtClean="0"/>
                        <a:t>Iipergjithshem</a:t>
                      </a:r>
                      <a:endParaRPr lang="en-US" sz="1050" b="1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</a:t>
                      </a:r>
                      <a:r>
                        <a:rPr lang="en-US" dirty="0" err="1" smtClean="0"/>
                        <a:t>madhe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</a:t>
                      </a:r>
                      <a:r>
                        <a:rPr lang="en-US" dirty="0" err="1" smtClean="0"/>
                        <a:t>vogel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</a:t>
                      </a:r>
                      <a:r>
                        <a:rPr lang="en-US" dirty="0" err="1" smtClean="0"/>
                        <a:t>madhe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Shume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vogel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 </a:t>
                      </a:r>
                      <a:r>
                        <a:rPr lang="en-US" dirty="0" err="1" smtClean="0"/>
                        <a:t>vogel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Shume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madhe</a:t>
                      </a:r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standard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negative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jooksiduese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ndërkaq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koncentruar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standard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↔M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Joni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mesatare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gjysmë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Poasht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saktësishtë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feromagnetike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fusha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tërheqë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magnetizmi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ngelë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largimit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fushës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magnetike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(per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paçiftezuara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4" name="Pentagon 3"/>
          <p:cNvSpPr/>
          <p:nvPr/>
        </p:nvSpPr>
        <p:spPr>
          <a:xfrm>
            <a:off x="228600" y="4572000"/>
            <a:ext cx="8763000" cy="6096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Pramagnetizmi</a:t>
            </a:r>
            <a:r>
              <a:rPr lang="en-US" b="1" dirty="0" smtClean="0">
                <a:solidFill>
                  <a:srgbClr val="FFFF00"/>
                </a:solidFill>
              </a:rPr>
              <a:t>: I </a:t>
            </a:r>
            <a:r>
              <a:rPr lang="en-US" b="1" dirty="0" err="1" smtClean="0">
                <a:solidFill>
                  <a:srgbClr val="FFFF00"/>
                </a:solidFill>
              </a:rPr>
              <a:t>referohte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materialeve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cilat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nuk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jane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ndikuara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nga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fusha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magnetike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28600" y="5257800"/>
            <a:ext cx="8686800" cy="7620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Diamagnetizmi</a:t>
            </a:r>
            <a:r>
              <a:rPr lang="en-US" b="1" dirty="0" smtClean="0">
                <a:solidFill>
                  <a:srgbClr val="FFFF00"/>
                </a:solidFill>
              </a:rPr>
              <a:t>: I </a:t>
            </a:r>
            <a:r>
              <a:rPr lang="en-US" b="1" dirty="0" err="1" smtClean="0">
                <a:solidFill>
                  <a:srgbClr val="FFFF00"/>
                </a:solidFill>
              </a:rPr>
              <a:t>referohet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materialeve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siç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eshte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alumini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apo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platina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cilat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magnetizohen</a:t>
            </a:r>
            <a:r>
              <a:rPr lang="en-US" b="1" dirty="0" smtClean="0">
                <a:solidFill>
                  <a:srgbClr val="FFFF00"/>
                </a:solidFill>
              </a:rPr>
              <a:t> ne </a:t>
            </a:r>
            <a:r>
              <a:rPr lang="en-US" b="1" dirty="0" err="1" smtClean="0">
                <a:solidFill>
                  <a:srgbClr val="FFFF00"/>
                </a:solidFill>
              </a:rPr>
              <a:t>prani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fushes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magnetike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por</a:t>
            </a:r>
            <a:r>
              <a:rPr lang="en-US" b="1" dirty="0" smtClean="0">
                <a:solidFill>
                  <a:srgbClr val="FFFF00"/>
                </a:solidFill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</a:rPr>
              <a:t>largimin</a:t>
            </a:r>
            <a:r>
              <a:rPr lang="en-US" b="1" dirty="0" smtClean="0">
                <a:solidFill>
                  <a:srgbClr val="FFFF00"/>
                </a:solidFill>
              </a:rPr>
              <a:t>  e </a:t>
            </a:r>
            <a:r>
              <a:rPr lang="en-US" b="1" dirty="0" err="1" smtClean="0">
                <a:solidFill>
                  <a:srgbClr val="FFFF00"/>
                </a:solidFill>
              </a:rPr>
              <a:t>saj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humbet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magnetizmi</a:t>
            </a:r>
            <a:r>
              <a:rPr lang="en-US" b="1" dirty="0" smtClean="0">
                <a:solidFill>
                  <a:srgbClr val="FFFF00"/>
                </a:solidFill>
              </a:rPr>
              <a:t> I </a:t>
            </a:r>
            <a:r>
              <a:rPr lang="en-US" b="1" dirty="0" err="1" smtClean="0">
                <a:solidFill>
                  <a:srgbClr val="FFFF00"/>
                </a:solidFill>
              </a:rPr>
              <a:t>tyre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228600" y="6096000"/>
            <a:ext cx="8686800" cy="6096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Feromagnetizmi</a:t>
            </a:r>
            <a:r>
              <a:rPr lang="en-US" b="1" dirty="0" smtClean="0">
                <a:solidFill>
                  <a:srgbClr val="FFFF00"/>
                </a:solidFill>
              </a:rPr>
              <a:t>: I </a:t>
            </a:r>
            <a:r>
              <a:rPr lang="en-US" b="1" dirty="0" err="1" smtClean="0">
                <a:solidFill>
                  <a:srgbClr val="FFFF00"/>
                </a:solidFill>
              </a:rPr>
              <a:t>referohet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materialeve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siç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eshte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hekuri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dhe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nikeli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cilet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mund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mbajne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magnetizmin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edhe</a:t>
            </a:r>
            <a:r>
              <a:rPr lang="en-US" b="1" dirty="0" smtClean="0">
                <a:solidFill>
                  <a:srgbClr val="FFFF00"/>
                </a:solidFill>
              </a:rPr>
              <a:t> pas </a:t>
            </a:r>
            <a:r>
              <a:rPr lang="en-US" b="1" dirty="0" err="1" smtClean="0">
                <a:solidFill>
                  <a:srgbClr val="FFFF00"/>
                </a:solidFill>
              </a:rPr>
              <a:t>largimit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fushes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magnetike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triadës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kishim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gjysëm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ishin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Fe, Co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mëtejme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+5 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+4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zero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hidratesh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anhider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dëshmon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Fe(III)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2590800"/>
            <a:ext cx="9144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asnjëherë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stekiometrike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raporti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numerik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kufijtë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prej: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0.87:1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0.95:1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raporteve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flasim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trehalogjenure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FeI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trejodurit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trebromurit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treklorurit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shënojmë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oksid-hidrokside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MOOH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korundit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spinelit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shqyrtohen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afërmi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tjetrën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raportet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qëndrojnë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paramendojmë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kubin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brinjë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mëdhenjë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dendura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3733800"/>
            <a:ext cx="9144000" cy="3124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zbrazëtira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tetraedrike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zbaztira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zbrazëtirat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ideale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stekiometrike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largojmë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zëvendsojmë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përndryshe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prishej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neutraliteti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kristalit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zëvendsim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vazhdojmë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largojmë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i="1" baseline="300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)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zëvendsojmë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me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48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spinelit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invers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i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      </a:t>
            </a:r>
            <a:r>
              <a:rPr lang="en-US" sz="2000" b="1" dirty="0" err="1" smtClean="0">
                <a:solidFill>
                  <a:srgbClr val="FF0000"/>
                </a:solidFill>
              </a:rPr>
              <a:t>FeO</a:t>
            </a:r>
            <a:r>
              <a:rPr lang="en-US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       Fe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3  </a:t>
            </a:r>
          </a:p>
          <a:p>
            <a:pPr>
              <a:buNone/>
            </a:pPr>
            <a:endParaRPr lang="en-US" sz="2000" baseline="-25000" dirty="0" smtClean="0"/>
          </a:p>
          <a:p>
            <a:pPr>
              <a:buNone/>
            </a:pPr>
            <a:endParaRPr lang="en-US" sz="2000" baseline="-25000" dirty="0" smtClean="0"/>
          </a:p>
          <a:p>
            <a:pPr>
              <a:buNone/>
            </a:pPr>
            <a:endParaRPr lang="en-US" sz="2000" baseline="-25000" dirty="0" smtClean="0"/>
          </a:p>
          <a:p>
            <a:r>
              <a:rPr lang="en-US" dirty="0" smtClean="0"/>
              <a:t> 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Fe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Crystal structure of iron oxi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rystal structure of diron trioxi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rystal structure of triiron tetraoxid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6576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5736525"/>
          <a:ext cx="2133600" cy="1167003"/>
        </p:xfrm>
        <a:graphic>
          <a:graphicData uri="http://schemas.openxmlformats.org/drawingml/2006/table">
            <a:tbl>
              <a:tblPr/>
              <a:tblGrid>
                <a:gridCol w="1066800"/>
                <a:gridCol w="1066800"/>
              </a:tblGrid>
              <a:tr h="355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Element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1" dirty="0">
                          <a:solidFill>
                            <a:srgbClr val="000000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%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E0E0E0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Fe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72.36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O</a:t>
                      </a:r>
                      <a:endParaRPr lang="en-U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dirty="0">
                          <a:solidFill>
                            <a:srgbClr val="777777"/>
                          </a:solidFill>
                          <a:latin typeface="Helvetica"/>
                          <a:ea typeface="Times New Roman"/>
                          <a:cs typeface="Times New Roman"/>
                        </a:rPr>
                        <a:t>27.64</a:t>
                      </a:r>
                      <a:endParaRPr lang="en-U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2400" marR="152400" marT="76200" marB="76200" anchor="ctr">
                    <a:lnL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477000" y="3733800"/>
          <a:ext cx="2438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838200"/>
              </a:tblGrid>
              <a:tr h="30310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Elementi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03107">
                <a:tc>
                  <a:txBody>
                    <a:bodyPr/>
                    <a:lstStyle/>
                    <a:p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69.94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03107"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30.06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3810000"/>
          <a:ext cx="23622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91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Elementi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77.73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22.27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stabilizuese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ka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HEKURI</a:t>
            </a:r>
          </a:p>
          <a:p>
            <a:r>
              <a:rPr lang="en-US" sz="2400" dirty="0" smtClean="0">
                <a:latin typeface="Georgia" pitchFamily="18" charset="0"/>
              </a:rPr>
              <a:t>5% ne </a:t>
            </a:r>
            <a:r>
              <a:rPr lang="en-US" sz="2400" dirty="0" err="1" smtClean="0">
                <a:latin typeface="Georgia" pitchFamily="18" charset="0"/>
              </a:rPr>
              <a:t>koren</a:t>
            </a:r>
            <a:r>
              <a:rPr lang="en-US" sz="2400" dirty="0" smtClean="0">
                <a:latin typeface="Georgia" pitchFamily="18" charset="0"/>
              </a:rPr>
              <a:t> e tokes</a:t>
            </a:r>
          </a:p>
          <a:p>
            <a:r>
              <a:rPr lang="en-US" sz="2400" dirty="0" smtClean="0">
                <a:latin typeface="Georgia" pitchFamily="18" charset="0"/>
              </a:rPr>
              <a:t>Ne </a:t>
            </a:r>
            <a:r>
              <a:rPr lang="en-US" sz="2400" dirty="0" err="1" smtClean="0">
                <a:latin typeface="Georgia" pitchFamily="18" charset="0"/>
              </a:rPr>
              <a:t>forme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te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xeheve</a:t>
            </a:r>
            <a:r>
              <a:rPr lang="en-US" sz="2400" dirty="0" smtClean="0">
                <a:latin typeface="Georgia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oksideve</a:t>
            </a:r>
            <a:r>
              <a:rPr lang="en-US" sz="2400" dirty="0" smtClean="0"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karbonike</a:t>
            </a:r>
            <a:r>
              <a:rPr lang="en-US" sz="2400" dirty="0" smtClean="0"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silicike</a:t>
            </a:r>
            <a:r>
              <a:rPr lang="en-US" sz="2400" dirty="0" smtClean="0">
                <a:solidFill>
                  <a:srgbClr val="FF0000"/>
                </a:solidFill>
                <a:latin typeface="Georgia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Georgia" pitchFamily="18" charset="0"/>
              </a:rPr>
              <a:t>sulfurike</a:t>
            </a:r>
            <a:endParaRPr lang="en-US" sz="2400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Sot </a:t>
            </a:r>
            <a:r>
              <a:rPr lang="en-US" sz="2400" dirty="0" err="1" smtClean="0">
                <a:latin typeface="Georgia" pitchFamily="18" charset="0"/>
              </a:rPr>
              <a:t>kryesishte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perdoren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xehe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okside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dhe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karbonike</a:t>
            </a:r>
            <a:endParaRPr lang="en-US" sz="2400" dirty="0" smtClean="0">
              <a:latin typeface="Georgia" pitchFamily="18" charset="0"/>
            </a:endParaRPr>
          </a:p>
          <a:p>
            <a:r>
              <a:rPr lang="en-US" sz="2400" dirty="0" err="1" smtClean="0">
                <a:latin typeface="Georgia" pitchFamily="18" charset="0"/>
              </a:rPr>
              <a:t>Xehet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kryesore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te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hekurit</a:t>
            </a:r>
            <a:r>
              <a:rPr lang="en-US" sz="2400" dirty="0" smtClean="0">
                <a:latin typeface="Georgia" pitchFamily="18" charset="0"/>
              </a:rPr>
              <a:t> </a:t>
            </a:r>
            <a:r>
              <a:rPr lang="en-US" sz="2400" dirty="0" err="1" smtClean="0">
                <a:latin typeface="Georgia" pitchFamily="18" charset="0"/>
              </a:rPr>
              <a:t>jane</a:t>
            </a:r>
            <a:r>
              <a:rPr lang="en-US" sz="2400" dirty="0" smtClean="0">
                <a:latin typeface="Georgia" pitchFamily="18" charset="0"/>
              </a:rPr>
              <a:t>:</a:t>
            </a:r>
          </a:p>
          <a:p>
            <a:endParaRPr lang="en-US" sz="2400" dirty="0">
              <a:latin typeface="Georgia" pitchFamily="18" charset="0"/>
            </a:endParaRPr>
          </a:p>
        </p:txBody>
      </p:sp>
      <p:pic>
        <p:nvPicPr>
          <p:cNvPr id="4" name="Picture 3" descr="Image result for magnetite Fe3O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9800"/>
            <a:ext cx="2362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magnetite Fe3O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209800"/>
            <a:ext cx="2724150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HEMATITE  alpha Fe2O3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133600"/>
            <a:ext cx="226568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Left-Right Arrow 6"/>
          <p:cNvSpPr/>
          <p:nvPr/>
        </p:nvSpPr>
        <p:spPr>
          <a:xfrm>
            <a:off x="685800" y="5257800"/>
            <a:ext cx="4267200" cy="5334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Magnetiti</a:t>
            </a:r>
            <a:r>
              <a:rPr lang="en-US" dirty="0" smtClean="0"/>
              <a:t> Fe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8" name="Left-Right Arrow 7"/>
          <p:cNvSpPr/>
          <p:nvPr/>
        </p:nvSpPr>
        <p:spPr>
          <a:xfrm>
            <a:off x="5943600" y="5105400"/>
            <a:ext cx="2286000" cy="5334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Hematiti</a:t>
            </a:r>
            <a:r>
              <a:rPr lang="en-US" dirty="0" smtClean="0"/>
              <a:t> </a:t>
            </a:r>
            <a:r>
              <a:rPr lang="el-GR" dirty="0" smtClean="0">
                <a:latin typeface="Calibri"/>
                <a:cs typeface="Calibri"/>
              </a:rPr>
              <a:t>ἀ</a:t>
            </a:r>
            <a:r>
              <a:rPr lang="en-US" dirty="0" smtClean="0">
                <a:latin typeface="Calibri"/>
                <a:cs typeface="Calibri"/>
              </a:rPr>
              <a:t> Fe2O3</a:t>
            </a:r>
            <a:endParaRPr lang="en-US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limonite  ,FeOOH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399217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SIDERITE FeCO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24200"/>
            <a:ext cx="40259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Left-Right Arrow 5"/>
          <p:cNvSpPr/>
          <p:nvPr/>
        </p:nvSpPr>
        <p:spPr>
          <a:xfrm>
            <a:off x="228600" y="3048000"/>
            <a:ext cx="3124200" cy="6858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cs typeface="Calibri"/>
              </a:rPr>
              <a:t>ἀ</a:t>
            </a:r>
            <a:r>
              <a:rPr lang="en-US" b="1" dirty="0" smtClean="0">
                <a:solidFill>
                  <a:srgbClr val="FFFF00"/>
                </a:solidFill>
                <a:cs typeface="Calibri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cs typeface="Calibri"/>
              </a:rPr>
              <a:t>dhe</a:t>
            </a:r>
            <a:r>
              <a:rPr lang="el-GR" b="1" dirty="0" smtClean="0">
                <a:solidFill>
                  <a:srgbClr val="FFFF00"/>
                </a:solidFill>
                <a:latin typeface="Calibri"/>
                <a:cs typeface="Calibri"/>
              </a:rPr>
              <a:t>ϒ</a:t>
            </a:r>
            <a:r>
              <a:rPr lang="en-US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Calibri"/>
                <a:cs typeface="Calibri"/>
              </a:rPr>
              <a:t>FeOOH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Left-Right Arrow 6"/>
          <p:cNvSpPr/>
          <p:nvPr/>
        </p:nvSpPr>
        <p:spPr>
          <a:xfrm>
            <a:off x="5105400" y="6172200"/>
            <a:ext cx="3124200" cy="6858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Siderite FeCO</a:t>
            </a:r>
            <a:r>
              <a:rPr lang="en-US" b="1" baseline="-25000" dirty="0" smtClean="0">
                <a:solidFill>
                  <a:srgbClr val="FFFF00"/>
                </a:solidFill>
              </a:rPr>
              <a:t>3</a:t>
            </a:r>
            <a:endParaRPr lang="en-US" b="1" baseline="-25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literatur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shpjegime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diboranit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asnjra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shpjegon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paraqitura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sqarohen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triqendrore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(three centered bond)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shpjegohet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teorinë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molekulare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24200"/>
            <a:ext cx="6324600" cy="155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71600"/>
            <a:ext cx="5791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876800"/>
            <a:ext cx="20955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667000" y="5410200"/>
            <a:ext cx="23622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Struktura</a:t>
            </a:r>
            <a:r>
              <a:rPr lang="en-US" dirty="0" smtClean="0"/>
              <a:t> me </a:t>
            </a:r>
            <a:r>
              <a:rPr lang="en-US" dirty="0" err="1" smtClean="0"/>
              <a:t>ura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hidrogjenit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629400" y="3581400"/>
            <a:ext cx="2514600" cy="53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Strukture</a:t>
            </a:r>
            <a:r>
              <a:rPr lang="en-US" dirty="0" smtClean="0"/>
              <a:t> </a:t>
            </a:r>
            <a:r>
              <a:rPr lang="en-US" dirty="0" err="1" smtClean="0"/>
              <a:t>rezonante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5410200" y="5105400"/>
            <a:ext cx="2743200" cy="1371600"/>
          </a:xfrm>
          <a:prstGeom prst="wedgeEllipse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Mendohet</a:t>
            </a:r>
            <a:r>
              <a:rPr lang="en-US" sz="1400" dirty="0" smtClean="0"/>
              <a:t> se </a:t>
            </a:r>
            <a:r>
              <a:rPr lang="en-US" sz="1400" dirty="0" err="1" smtClean="0"/>
              <a:t>eshte</a:t>
            </a:r>
            <a:r>
              <a:rPr lang="en-US" sz="1400" dirty="0" smtClean="0"/>
              <a:t> </a:t>
            </a:r>
            <a:r>
              <a:rPr lang="en-US" sz="1400" dirty="0" err="1" smtClean="0"/>
              <a:t>strukture</a:t>
            </a:r>
            <a:r>
              <a:rPr lang="en-US" sz="1400" dirty="0" smtClean="0"/>
              <a:t> </a:t>
            </a:r>
            <a:r>
              <a:rPr lang="en-US" sz="1400" dirty="0" err="1" smtClean="0"/>
              <a:t>hibride</a:t>
            </a:r>
            <a:r>
              <a:rPr lang="en-US" sz="1400" dirty="0" smtClean="0"/>
              <a:t> </a:t>
            </a:r>
            <a:r>
              <a:rPr lang="en-US" sz="1400" dirty="0" err="1" smtClean="0"/>
              <a:t>rezonante</a:t>
            </a:r>
            <a:endParaRPr lang="en-US" sz="1400" dirty="0" smtClean="0"/>
          </a:p>
          <a:p>
            <a:pPr algn="ctr"/>
            <a:r>
              <a:rPr lang="en-US" sz="1400" dirty="0" smtClean="0"/>
              <a:t>Me </a:t>
            </a:r>
            <a:r>
              <a:rPr lang="en-US" sz="1400" dirty="0" err="1" smtClean="0"/>
              <a:t>shume</a:t>
            </a:r>
            <a:r>
              <a:rPr lang="en-US" sz="1400" dirty="0" smtClean="0"/>
              <a:t> </a:t>
            </a:r>
            <a:r>
              <a:rPr lang="en-US" sz="1400" dirty="0" err="1" smtClean="0"/>
              <a:t>gjasa</a:t>
            </a:r>
            <a:r>
              <a:rPr lang="en-US" sz="1400" dirty="0" smtClean="0"/>
              <a:t> </a:t>
            </a:r>
            <a:r>
              <a:rPr lang="en-US" sz="1400" dirty="0" err="1" smtClean="0"/>
              <a:t>sipas</a:t>
            </a:r>
            <a:r>
              <a:rPr lang="en-US" sz="1400" dirty="0" smtClean="0"/>
              <a:t> (three centered bond)</a:t>
            </a:r>
            <a:endParaRPr lang="en-US" sz="1400" dirty="0"/>
          </a:p>
        </p:txBody>
      </p:sp>
      <p:pic>
        <p:nvPicPr>
          <p:cNvPr id="11" name="Picture 10" descr="Related imag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447800"/>
            <a:ext cx="28575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furrënalta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zhvillohen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furënalta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komplikuara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shkruajmë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barazimeve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koksi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800C)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↔2CO 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zonat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veçanta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shkonë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→3FeO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Ndërkaq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shpuzorë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→Fe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endParaRPr lang="en-US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koksin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Boundouarit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 ↔2CO(g)</a:t>
            </a:r>
            <a:endParaRPr 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reactions for iron production furnac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shpuzorë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bashkohet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pikën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1100 e 1200 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mblidhet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furrës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cekura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800 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disocon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asaj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treguam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furrënaltat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produkte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kualieteti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lloji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djegëse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rezhimit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punës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furrnaltës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kësj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përfitohetn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lloje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industrial.</a:t>
            </a:r>
          </a:p>
          <a:p>
            <a:pPr algn="just"/>
            <a:endParaRPr lang="en-US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paperpunuar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përhimë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2%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1%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marr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600200"/>
            <a:ext cx="38862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grey iron with 2% silici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4267200"/>
            <a:ext cx="3810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1%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2%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ftohje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përhimtë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ngelet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cementitit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19400"/>
            <a:ext cx="28289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19400"/>
            <a:ext cx="259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ron Carbide Fe3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2743200"/>
            <a:ext cx="2667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Zgjyra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rastë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qenë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Substanca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:SiO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S        Fe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:32%    22%        36%       7%       1%     1%      1%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qimentos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vrimëzuar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material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izolues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,pastaj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rrugëve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ourse aggreg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95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http://www.slg.jp/e/images/slag/product/cement/img01_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8956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Example of asphalt paving work (Kobe City)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895600"/>
            <a:ext cx="19621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grotlen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azoti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Gazi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: CO            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N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vëllim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12%          24%             60%              4%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koksit,për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sasis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gaz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fryhet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furrë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16384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çelikut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papastërtive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1.7%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papastërtive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përpunimit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çelik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Thomasit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mveshja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konverterit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Thomasit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mveshjes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zgjyrën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pleh</a:t>
            </a:r>
            <a:r>
              <a:rPr lang="en-US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artificial</a:t>
            </a:r>
          </a:p>
          <a:p>
            <a:pPr algn="just"/>
            <a:endParaRPr lang="en-US" sz="20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752600"/>
            <a:ext cx="2667000" cy="2819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fryerje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konverterë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Bessemerit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mveshja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konverterit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Image result for reactions for iron production furnance bessemer metho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752600"/>
            <a:ext cx="3505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reactions for iron production furnance bessemer metho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1752600"/>
            <a:ext cx="28575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8991600" cy="6705600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4724400"/>
            <a:ext cx="78486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 P + 5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</a:rPr>
              <a:t>FeO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P2O5 + 5Fe(l) 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P2O5+  3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 =Ca 3(PO4 )2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2P+5FeO+3CaO= Ca 3(PO4 ) 2+5Fe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7" name="Picture 6" descr="Image result for thomas basic converter for iron product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800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1467" y="304800"/>
            <a:ext cx="418253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0"/>
            <a:ext cx="9144000" cy="1524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77500" lnSpcReduction="20000"/>
          </a:bodyPr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tërthortë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furrta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Siemens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Martinit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ndihmon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vjetër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03860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524000"/>
            <a:ext cx="50292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BF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+6HF →2BF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trefloururin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pahidrolizuar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acidin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tetrafluoroboratik</a:t>
            </a:r>
            <a:r>
              <a:rPr lang="en-US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HBF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+HF →HBF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sq-AL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modifikime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enantiotropike</a:t>
            </a: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modifikim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interval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caktuar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kub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vëllimishtë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qendërsuar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907 C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intervalin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768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907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Mirëpo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ndarje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768 C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struktures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modifikimi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64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Picture 2" descr="https://upload.wikimedia.org/wikipedia/commons/thumb/a/a3/Pure_iron_phase_diagram_%28EN%29.svg/675px-Pure_iron_phase_diagram_%28EN%29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76400"/>
            <a:ext cx="4724400" cy="5181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+2,+3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dikloruri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halogjenhidrikut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 FeCl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5638800"/>
            <a:ext cx="91440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sinteza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fluori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klori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bromi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jodi</a:t>
            </a:r>
            <a:r>
              <a:rPr lang="en-U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bromuret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joduret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300C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oksalatit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↔Fe(OH)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pPr algn="ctr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heptahidrat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7H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galia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hidroksisulfat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III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+ 1/2O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→2FeOHSO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</a:p>
          <a:p>
            <a:pPr algn="just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amonium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heksahidrat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Fe(SO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6H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Mohrit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caktuara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→2FeF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sublimon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avuj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dimere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+ 3Cl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→Fe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përcaktimi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peshës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monomere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mud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heksahidratit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përçim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+ 4Cl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+Cl</a:t>
            </a:r>
            <a:r>
              <a:rPr lang="en-US" sz="2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→2Fe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+6Cl</a:t>
            </a:r>
            <a:r>
              <a:rPr lang="en-US" sz="2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800" baseline="30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KOBALTI</a:t>
            </a:r>
          </a:p>
          <a:p>
            <a:r>
              <a:rPr lang="en-US" sz="2000" dirty="0" smtClean="0">
                <a:latin typeface="Georgia" pitchFamily="18" charset="0"/>
              </a:rPr>
              <a:t>Ne </a:t>
            </a:r>
            <a:r>
              <a:rPr lang="en-US" sz="2000" dirty="0" err="1" smtClean="0">
                <a:latin typeface="Georgia" pitchFamily="18" charset="0"/>
              </a:rPr>
              <a:t>koren</a:t>
            </a:r>
            <a:r>
              <a:rPr lang="en-US" sz="2000" dirty="0" smtClean="0">
                <a:latin typeface="Georgia" pitchFamily="18" charset="0"/>
              </a:rPr>
              <a:t> e tokes: 1 x 10</a:t>
            </a:r>
            <a:r>
              <a:rPr lang="en-US" sz="2000" baseline="30000" dirty="0" smtClean="0">
                <a:latin typeface="Georgia" pitchFamily="18" charset="0"/>
              </a:rPr>
              <a:t>-3</a:t>
            </a:r>
            <a:r>
              <a:rPr lang="en-US" sz="2000" dirty="0" smtClean="0">
                <a:latin typeface="Georgia" pitchFamily="18" charset="0"/>
              </a:rPr>
              <a:t>%, </a:t>
            </a:r>
            <a:r>
              <a:rPr lang="en-US" sz="2000" dirty="0" err="1" smtClean="0">
                <a:latin typeface="Georgia" pitchFamily="18" charset="0"/>
              </a:rPr>
              <a:t>kryesishte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lajmerohet</a:t>
            </a:r>
            <a:r>
              <a:rPr lang="en-US" sz="2000" dirty="0" smtClean="0">
                <a:latin typeface="Georgia" pitchFamily="18" charset="0"/>
              </a:rPr>
              <a:t> ne </a:t>
            </a:r>
            <a:r>
              <a:rPr lang="en-US" sz="2000" dirty="0" err="1" smtClean="0">
                <a:latin typeface="Georgia" pitchFamily="18" charset="0"/>
              </a:rPr>
              <a:t>forme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arsenurevedhe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sulfureve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si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kobaltit</a:t>
            </a:r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err="1" smtClean="0">
                <a:latin typeface="Georgia" pitchFamily="18" charset="0"/>
              </a:rPr>
              <a:t>Gjithashtu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merr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pjese</a:t>
            </a:r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err="1" smtClean="0">
                <a:latin typeface="Georgia" pitchFamily="18" charset="0"/>
              </a:rPr>
              <a:t>Edhe</a:t>
            </a:r>
            <a:r>
              <a:rPr lang="en-US" sz="2000" dirty="0" smtClean="0">
                <a:latin typeface="Georgia" pitchFamily="18" charset="0"/>
              </a:rPr>
              <a:t> ne </a:t>
            </a:r>
            <a:r>
              <a:rPr lang="en-US" sz="2000" dirty="0" err="1" smtClean="0">
                <a:latin typeface="Georgia" pitchFamily="18" charset="0"/>
              </a:rPr>
              <a:t>xehete</a:t>
            </a:r>
            <a:r>
              <a:rPr lang="en-US" sz="2000" dirty="0" smtClean="0">
                <a:latin typeface="Georgia" pitchFamily="18" charset="0"/>
              </a:rPr>
              <a:t> e </a:t>
            </a:r>
            <a:r>
              <a:rPr lang="en-US" sz="2000" dirty="0" err="1" smtClean="0">
                <a:latin typeface="Georgia" pitchFamily="18" charset="0"/>
              </a:rPr>
              <a:t>bakrit</a:t>
            </a:r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err="1" smtClean="0">
                <a:latin typeface="Georgia" pitchFamily="18" charset="0"/>
              </a:rPr>
              <a:t>nikelit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etj</a:t>
            </a:r>
            <a:r>
              <a:rPr lang="en-US" sz="2000" dirty="0" smtClean="0">
                <a:latin typeface="Georgia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cobaltite mineral DAT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1" y="990601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4800600"/>
            <a:ext cx="9144000" cy="2057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 smtClean="0">
                <a:latin typeface="Georgia" pitchFamily="18" charset="0"/>
              </a:rPr>
              <a:t>Kryesishte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perfitohet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gjate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prodhimit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bakrit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proceset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elektrolitike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ku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kobalti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ngel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tretsire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H2SO4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pasi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oksidet</a:t>
            </a:r>
            <a:r>
              <a:rPr lang="en-US" dirty="0" smtClean="0">
                <a:latin typeface="Georgia" pitchFamily="18" charset="0"/>
              </a:rPr>
              <a:t> e </a:t>
            </a:r>
            <a:r>
              <a:rPr lang="en-US" dirty="0" err="1" smtClean="0">
                <a:latin typeface="Georgia" pitchFamily="18" charset="0"/>
              </a:rPr>
              <a:t>tij</a:t>
            </a:r>
            <a:r>
              <a:rPr lang="en-US" dirty="0" smtClean="0">
                <a:latin typeface="Georgia" pitchFamily="18" charset="0"/>
              </a:rPr>
              <a:t>  </a:t>
            </a:r>
            <a:r>
              <a:rPr lang="en-US" dirty="0" err="1" smtClean="0">
                <a:latin typeface="Georgia" pitchFamily="18" charset="0"/>
              </a:rPr>
              <a:t>veshtire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treten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kur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nuk</a:t>
            </a:r>
            <a:r>
              <a:rPr lang="en-US" dirty="0" smtClean="0">
                <a:latin typeface="Georgia" pitchFamily="18" charset="0"/>
              </a:rPr>
              <a:t> ka </a:t>
            </a:r>
            <a:r>
              <a:rPr lang="en-US" dirty="0" err="1" smtClean="0">
                <a:latin typeface="Georgia" pitchFamily="18" charset="0"/>
              </a:rPr>
              <a:t>mjet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reduktues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dhe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kesisoji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pastaj</a:t>
            </a:r>
            <a:r>
              <a:rPr lang="en-US" dirty="0" smtClean="0">
                <a:latin typeface="Georgia" pitchFamily="18" charset="0"/>
              </a:rPr>
              <a:t> me </a:t>
            </a:r>
            <a:r>
              <a:rPr lang="en-US" dirty="0" err="1" smtClean="0">
                <a:latin typeface="Georgia" pitchFamily="18" charset="0"/>
              </a:rPr>
              <a:t>ane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procesit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riperseritur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tretjes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apo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sperkatjes</a:t>
            </a:r>
            <a:r>
              <a:rPr lang="en-US" dirty="0" smtClean="0">
                <a:latin typeface="Georgia" pitchFamily="18" charset="0"/>
              </a:rPr>
              <a:t> me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 H2SO4 </a:t>
            </a:r>
            <a:r>
              <a:rPr lang="en-US" dirty="0" err="1" smtClean="0">
                <a:latin typeface="Georgia" pitchFamily="18" charset="0"/>
              </a:rPr>
              <a:t>perqendrohet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kobalti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rezultat</a:t>
            </a:r>
            <a:r>
              <a:rPr lang="en-US" dirty="0" smtClean="0">
                <a:latin typeface="Georgia" pitchFamily="18" charset="0"/>
              </a:rPr>
              <a:t> I </a:t>
            </a:r>
            <a:r>
              <a:rPr lang="en-US" dirty="0" err="1" smtClean="0">
                <a:latin typeface="Georgia" pitchFamily="18" charset="0"/>
              </a:rPr>
              <a:t>suspenzionit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tretsire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</a:rPr>
              <a:t>Co(OH)2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lvl="1"/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e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kobaltit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lvl="1">
              <a:buNone/>
            </a:pPr>
            <a:r>
              <a:rPr lang="en-US" sz="1600" dirty="0" smtClean="0">
                <a:latin typeface="Georgia" pitchFamily="18" charset="0"/>
              </a:rPr>
              <a:t>0, +1, +2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+4, </a:t>
            </a:r>
            <a:r>
              <a:rPr lang="en-US" sz="1600" dirty="0" err="1" smtClean="0">
                <a:latin typeface="Georgia" pitchFamily="18" charset="0"/>
              </a:rPr>
              <a:t>ku</a:t>
            </a:r>
            <a:r>
              <a:rPr lang="en-US" sz="1600" dirty="0" smtClean="0">
                <a:latin typeface="Georgia" pitchFamily="18" charset="0"/>
              </a:rPr>
              <a:t> me se </a:t>
            </a:r>
            <a:r>
              <a:rPr lang="en-US" sz="1600" dirty="0" err="1" smtClean="0">
                <a:latin typeface="Georgia" pitchFamily="18" charset="0"/>
              </a:rPr>
              <a:t>shumti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kryesoret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jane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komp</a:t>
            </a:r>
            <a:r>
              <a:rPr lang="en-US" sz="1600" dirty="0" smtClean="0">
                <a:latin typeface="Georgia" pitchFamily="18" charset="0"/>
              </a:rPr>
              <a:t> +2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+3.</a:t>
            </a:r>
          </a:p>
          <a:p>
            <a:pPr lvl="1">
              <a:buNone/>
            </a:pPr>
            <a:r>
              <a:rPr lang="en-US" sz="1600" b="1" dirty="0" err="1" smtClean="0">
                <a:solidFill>
                  <a:srgbClr val="FF0000"/>
                </a:solidFill>
                <a:latin typeface="Georgia" pitchFamily="18" charset="0"/>
              </a:rPr>
              <a:t>Komponimet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</a:rPr>
              <a:t> me </a:t>
            </a:r>
            <a:r>
              <a:rPr lang="en-US" sz="1600" b="1" dirty="0" err="1" smtClean="0">
                <a:solidFill>
                  <a:srgbClr val="FF0000"/>
                </a:solidFill>
                <a:latin typeface="Georgia" pitchFamily="18" charset="0"/>
              </a:rPr>
              <a:t>shkall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Georgia" pitchFamily="18" charset="0"/>
              </a:rPr>
              <a:t>oksidimi</a:t>
            </a:r>
            <a:r>
              <a:rPr lang="en-US" sz="1600" b="1" dirty="0" smtClean="0">
                <a:solidFill>
                  <a:srgbClr val="FF0000"/>
                </a:solidFill>
                <a:latin typeface="Georgia" pitchFamily="18" charset="0"/>
              </a:rPr>
              <a:t> +2</a:t>
            </a:r>
          </a:p>
          <a:p>
            <a:pPr lvl="1">
              <a:buNone/>
            </a:pP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reaksion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mes</a:t>
            </a:r>
            <a:r>
              <a:rPr lang="en-US" sz="1600" dirty="0" smtClean="0">
                <a:latin typeface="Georgia" pitchFamily="18" charset="0"/>
              </a:rPr>
              <a:t> t` Co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F, </a:t>
            </a:r>
            <a:r>
              <a:rPr lang="en-US" sz="1600" dirty="0" err="1" smtClean="0">
                <a:latin typeface="Georgia" pitchFamily="18" charset="0"/>
              </a:rPr>
              <a:t>fitohet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perzierja</a:t>
            </a:r>
            <a:r>
              <a:rPr lang="en-US" sz="1600" dirty="0" smtClean="0">
                <a:latin typeface="Georgia" pitchFamily="18" charset="0"/>
              </a:rPr>
              <a:t> e </a:t>
            </a:r>
            <a:r>
              <a:rPr lang="en-US" sz="1600" dirty="0" err="1" smtClean="0">
                <a:latin typeface="Georgia" pitchFamily="18" charset="0"/>
              </a:rPr>
              <a:t>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florureve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(II)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(III).</a:t>
            </a: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Kloruri</a:t>
            </a:r>
            <a:r>
              <a:rPr lang="en-US" sz="1600" dirty="0" smtClean="0">
                <a:latin typeface="Georgia" pitchFamily="18" charset="0"/>
              </a:rPr>
              <a:t> I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- </a:t>
            </a:r>
            <a:r>
              <a:rPr lang="en-US" sz="1600" dirty="0" err="1" smtClean="0">
                <a:latin typeface="Georgia" pitchFamily="18" charset="0"/>
              </a:rPr>
              <a:t>perfitohet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sintez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direkte</a:t>
            </a:r>
            <a:r>
              <a:rPr lang="en-US" sz="1600" dirty="0" smtClean="0">
                <a:latin typeface="Georgia" pitchFamily="18" charset="0"/>
              </a:rPr>
              <a:t>.</a:t>
            </a: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Mund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perfitohet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edhe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tretje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CoO</a:t>
            </a:r>
            <a:r>
              <a:rPr lang="en-US" sz="1600" dirty="0" smtClean="0">
                <a:latin typeface="Georgia" pitchFamily="18" charset="0"/>
              </a:rPr>
              <a:t>  </a:t>
            </a:r>
            <a:r>
              <a:rPr lang="en-US" sz="1600" dirty="0" err="1" smtClean="0">
                <a:latin typeface="Georgia" pitchFamily="18" charset="0"/>
              </a:rPr>
              <a:t>apo</a:t>
            </a:r>
            <a:r>
              <a:rPr lang="en-US" sz="1600" dirty="0" smtClean="0">
                <a:latin typeface="Georgia" pitchFamily="18" charset="0"/>
              </a:rPr>
              <a:t> Co(OH)2  ne </a:t>
            </a:r>
            <a:r>
              <a:rPr lang="en-US" sz="1600" dirty="0" err="1" smtClean="0">
                <a:latin typeface="Georgia" pitchFamily="18" charset="0"/>
              </a:rPr>
              <a:t>HCl</a:t>
            </a:r>
            <a:r>
              <a:rPr lang="en-US" sz="1600" dirty="0" smtClean="0">
                <a:latin typeface="Georgia" pitchFamily="18" charset="0"/>
              </a:rPr>
              <a:t>.</a:t>
            </a: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Bromuri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dhe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joduri</a:t>
            </a:r>
            <a:r>
              <a:rPr lang="en-US" sz="1600" dirty="0" smtClean="0">
                <a:latin typeface="Georgia" pitchFamily="18" charset="0"/>
              </a:rPr>
              <a:t> I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gjithashtu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perfitohen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sintez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direkte</a:t>
            </a:r>
            <a:endParaRPr lang="en-US" sz="1600" dirty="0" smtClean="0">
              <a:latin typeface="Georgia" pitchFamily="18" charset="0"/>
            </a:endParaRPr>
          </a:p>
          <a:p>
            <a:pPr lvl="1">
              <a:buNone/>
            </a:pPr>
            <a:r>
              <a:rPr lang="en-US" sz="1600" dirty="0" err="1" smtClean="0">
                <a:latin typeface="Georgia" pitchFamily="18" charset="0"/>
              </a:rPr>
              <a:t>Oksidi</a:t>
            </a:r>
            <a:r>
              <a:rPr lang="en-US" sz="1600" dirty="0" smtClean="0">
                <a:latin typeface="Georgia" pitchFamily="18" charset="0"/>
              </a:rPr>
              <a:t> I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perfitohet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disa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menyra</a:t>
            </a:r>
            <a:r>
              <a:rPr lang="en-US" sz="1600" dirty="0" smtClean="0">
                <a:latin typeface="Georgia" pitchFamily="18" charset="0"/>
              </a:rPr>
              <a:t>:</a:t>
            </a:r>
          </a:p>
          <a:p>
            <a:pPr lvl="1">
              <a:buNone/>
            </a:pPr>
            <a:r>
              <a:rPr lang="en-US" sz="1600" dirty="0" smtClean="0">
                <a:latin typeface="Georgia" pitchFamily="18" charset="0"/>
              </a:rPr>
              <a:t>Me </a:t>
            </a:r>
            <a:r>
              <a:rPr lang="en-US" sz="1600" dirty="0" err="1" smtClean="0">
                <a:latin typeface="Georgia" pitchFamily="18" charset="0"/>
              </a:rPr>
              <a:t>nxehje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kobaltit</a:t>
            </a:r>
            <a:r>
              <a:rPr lang="en-US" sz="1600" dirty="0" smtClean="0">
                <a:latin typeface="Georgia" pitchFamily="18" charset="0"/>
              </a:rPr>
              <a:t> ne </a:t>
            </a:r>
            <a:r>
              <a:rPr lang="en-US" sz="1600" dirty="0" err="1" smtClean="0">
                <a:latin typeface="Georgia" pitchFamily="18" charset="0"/>
              </a:rPr>
              <a:t>ajer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apo</a:t>
            </a:r>
            <a:r>
              <a:rPr lang="en-US" sz="1600" dirty="0" smtClean="0">
                <a:latin typeface="Georgia" pitchFamily="18" charset="0"/>
              </a:rPr>
              <a:t> me </a:t>
            </a:r>
            <a:r>
              <a:rPr lang="en-US" sz="1600" dirty="0" err="1" smtClean="0">
                <a:latin typeface="Georgia" pitchFamily="18" charset="0"/>
              </a:rPr>
              <a:t>nxehje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te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hidrokideve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apo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karbonatev</a:t>
            </a:r>
            <a:endParaRPr lang="en-US" sz="1600" dirty="0" smtClean="0">
              <a:latin typeface="Georgia" pitchFamily="18" charset="0"/>
            </a:endParaRPr>
          </a:p>
          <a:p>
            <a:pPr lvl="1"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</a:endParaRPr>
          </a:p>
          <a:p>
            <a:pPr lvl="1"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2Co3O4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↔     6CoO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+O2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(g)</a:t>
            </a:r>
          </a:p>
          <a:p>
            <a:pPr lvl="1" algn="ctr">
              <a:buNone/>
            </a:pP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lvl="1">
              <a:buNone/>
            </a:pP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lvl="1">
              <a:buNone/>
            </a:pP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Nëse</a:t>
            </a:r>
            <a:r>
              <a:rPr lang="en-US" sz="2000" dirty="0" smtClean="0">
                <a:latin typeface="Georgia" pitchFamily="18" charset="0"/>
                <a:cs typeface="Calibri"/>
              </a:rPr>
              <a:t>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tret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ku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kemi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jone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</a:t>
            </a:r>
            <a:r>
              <a:rPr lang="en-US" sz="2000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shtojme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hidrokside</a:t>
            </a:r>
            <a:r>
              <a:rPr lang="en-US" sz="2000" dirty="0" smtClean="0">
                <a:latin typeface="Georgia" pitchFamily="18" charset="0"/>
                <a:cs typeface="Calibri"/>
              </a:rPr>
              <a:t> alkaline,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precipiton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Co(OH)2    </a:t>
            </a:r>
          </a:p>
          <a:p>
            <a:pPr lvl="1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    Co2+ +2OH- ↔Co(OH)2 </a:t>
            </a:r>
          </a:p>
          <a:p>
            <a:pPr lvl="1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+3</a:t>
            </a:r>
          </a:p>
          <a:p>
            <a:pPr lvl="1">
              <a:buNone/>
            </a:pP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dirty="0" smtClean="0">
                <a:latin typeface="Georgia" pitchFamily="18" charset="0"/>
                <a:cs typeface="Calibri"/>
              </a:rPr>
              <a:t>CoF3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mund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perfitohet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nxehje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CoCl2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rrym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fluorit</a:t>
            </a:r>
            <a:r>
              <a:rPr lang="en-US" sz="2000" dirty="0" smtClean="0">
                <a:latin typeface="Georgia" pitchFamily="18" charset="0"/>
                <a:cs typeface="Calibri"/>
              </a:rPr>
              <a:t>:</a:t>
            </a:r>
          </a:p>
          <a:p>
            <a:pPr lvl="1"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2CoCl2+3F2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2CoF3+2Cl2</a:t>
            </a:r>
            <a:endParaRPr lang="en-US" sz="2000" baseline="-25000" dirty="0" smtClean="0">
              <a:latin typeface="Georgia" pitchFamily="18" charset="0"/>
            </a:endParaRPr>
          </a:p>
          <a:p>
            <a:pPr lvl="1">
              <a:buNone/>
            </a:pPr>
            <a:endParaRPr lang="en-US" sz="1600" dirty="0"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14800" y="2895600"/>
            <a:ext cx="6096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900 C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114800" y="3352800"/>
            <a:ext cx="6096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100 c</a:t>
            </a:r>
            <a:endParaRPr lang="en-US" sz="1400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kobaltit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II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III</a:t>
            </a:r>
            <a:r>
              <a:rPr lang="en-US" sz="2000" dirty="0" smtClean="0">
                <a:latin typeface="Georgia" pitchFamily="18" charset="0"/>
              </a:rPr>
              <a:t>-</a:t>
            </a:r>
            <a:r>
              <a:rPr lang="en-US" sz="2000" dirty="0" err="1" smtClean="0">
                <a:latin typeface="Georgia" pitchFamily="18" charset="0"/>
              </a:rPr>
              <a:t>perfitohet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nxemje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oksidit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kobaltit</a:t>
            </a:r>
            <a:r>
              <a:rPr lang="en-US" sz="2000" dirty="0" smtClean="0">
                <a:latin typeface="Georgia" pitchFamily="18" charset="0"/>
              </a:rPr>
              <a:t> II </a:t>
            </a:r>
            <a:r>
              <a:rPr lang="en-US" sz="2000" dirty="0" err="1" smtClean="0">
                <a:latin typeface="Georgia" pitchFamily="18" charset="0"/>
              </a:rPr>
              <a:t>por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edhe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nxemje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forte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nitratit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kobaltit</a:t>
            </a:r>
            <a:r>
              <a:rPr lang="en-US" sz="2000" dirty="0" smtClean="0">
                <a:latin typeface="Georgia" pitchFamily="18" charset="0"/>
              </a:rPr>
              <a:t>: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3Co(NO3)2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Co3O4+6NO2+O2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I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kobaltit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III , </a:t>
            </a:r>
            <a:r>
              <a:rPr lang="en-US" sz="2000" dirty="0" smtClean="0">
                <a:latin typeface="Georgia" pitchFamily="18" charset="0"/>
                <a:cs typeface="Calibri"/>
              </a:rPr>
              <a:t>i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zi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hidratuar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Co2O3 x H2O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apo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C0OOH,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perfitohen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oksidimin</a:t>
            </a:r>
            <a:r>
              <a:rPr lang="en-US" sz="2000" dirty="0" smtClean="0">
                <a:latin typeface="Georgia" pitchFamily="18" charset="0"/>
                <a:cs typeface="Calibri"/>
              </a:rPr>
              <a:t> 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hidroksidit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kobaltit</a:t>
            </a:r>
            <a:r>
              <a:rPr lang="en-US" sz="2000" dirty="0" smtClean="0">
                <a:latin typeface="Georgia" pitchFamily="18" charset="0"/>
                <a:cs typeface="Calibri"/>
              </a:rPr>
              <a:t> II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ajer</a:t>
            </a:r>
            <a:r>
              <a:rPr lang="en-US" sz="2000" dirty="0" smtClean="0">
                <a:latin typeface="Georgia" pitchFamily="18" charset="0"/>
                <a:cs typeface="Calibri"/>
              </a:rPr>
              <a:t>.</a:t>
            </a: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Por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ky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oksidim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shpejt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kryhet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OCl</a:t>
            </a:r>
            <a:r>
              <a:rPr lang="en-US" sz="2000" dirty="0" smtClean="0">
                <a:latin typeface="Georgia" pitchFamily="18" charset="0"/>
                <a:cs typeface="Calibri"/>
              </a:rPr>
              <a:t>- ne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mes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alkalin</a:t>
            </a:r>
            <a:endParaRPr lang="en-US" sz="2000" dirty="0" smtClean="0">
              <a:latin typeface="Georgia" pitchFamily="18" charset="0"/>
              <a:cs typeface="Calibri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2Co(OH)2+OCl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↔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2CoOOH+Cl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+H2O</a:t>
            </a:r>
          </a:p>
          <a:p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Komponimet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komplekse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te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kobaltit</a:t>
            </a:r>
            <a:endParaRPr lang="en-US" sz="24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Ndahen</a:t>
            </a:r>
            <a:r>
              <a:rPr lang="en-US" sz="2000" dirty="0" smtClean="0">
                <a:latin typeface="Georgia" pitchFamily="18" charset="0"/>
                <a:cs typeface="Calibri"/>
              </a:rPr>
              <a:t> me :</a:t>
            </a: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Strukture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kuadratike</a:t>
            </a:r>
            <a:r>
              <a:rPr lang="en-US" sz="2000" dirty="0" smtClean="0">
                <a:latin typeface="Georgia" pitchFamily="18" charset="0"/>
                <a:cs typeface="Calibri"/>
              </a:rPr>
              <a:t>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tetraedrike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dhe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oktaedrike</a:t>
            </a:r>
            <a:endParaRPr lang="en-US" sz="2000" dirty="0" smtClean="0">
              <a:latin typeface="Georgia" pitchFamily="18" charset="0"/>
              <a:cs typeface="Calibri"/>
            </a:endParaRP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Kompleket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tetraedrike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jonin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halogjenur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dhe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tiocianur</a:t>
            </a:r>
            <a:endParaRPr lang="en-US" sz="2000" dirty="0" smtClean="0">
              <a:latin typeface="Georgia" pitchFamily="18" charset="0"/>
              <a:cs typeface="Calibri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Co(H2O)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+4 Hal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↔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CoHal4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+6 H2O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Co(H2O)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+4SCN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↔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Co(SCN)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+6 H2O</a:t>
            </a:r>
          </a:p>
          <a:p>
            <a:r>
              <a:rPr lang="en-US" sz="2000" dirty="0" err="1" smtClean="0">
                <a:latin typeface="Georgia" pitchFamily="18" charset="0"/>
                <a:cs typeface="Calibri"/>
              </a:rPr>
              <a:t>prej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gjitha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komplekseve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kobaltit</a:t>
            </a:r>
            <a:r>
              <a:rPr lang="en-US" sz="2000" dirty="0" smtClean="0">
                <a:latin typeface="Georgia" pitchFamily="18" charset="0"/>
                <a:cs typeface="Calibri"/>
              </a:rPr>
              <a:t>,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vlere</a:t>
            </a:r>
            <a:r>
              <a:rPr lang="en-US" sz="2000" dirty="0" smtClean="0">
                <a:latin typeface="Georgia" pitchFamily="18" charset="0"/>
                <a:cs typeface="Calibri"/>
              </a:rPr>
              <a:t> me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madhe</a:t>
            </a:r>
            <a:r>
              <a:rPr lang="en-US" sz="2000" dirty="0" smtClean="0">
                <a:latin typeface="Georgia" pitchFamily="18" charset="0"/>
                <a:cs typeface="Calibri"/>
              </a:rPr>
              <a:t> ka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joni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helsacianokobaltat</a:t>
            </a:r>
            <a:r>
              <a:rPr lang="en-US" sz="2000" dirty="0" smtClean="0">
                <a:latin typeface="Georgia" pitchFamily="18" charset="0"/>
                <a:cs typeface="Calibri"/>
              </a:rPr>
              <a:t> III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dhe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kriperat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alkalike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te</a:t>
            </a:r>
            <a:r>
              <a:rPr lang="en-US" sz="2000" dirty="0" smtClean="0">
                <a:latin typeface="Georgia" pitchFamily="18" charset="0"/>
                <a:cs typeface="Calibri"/>
              </a:rPr>
              <a:t> </a:t>
            </a:r>
            <a:r>
              <a:rPr lang="en-US" sz="2000" dirty="0" err="1" smtClean="0">
                <a:latin typeface="Georgia" pitchFamily="18" charset="0"/>
                <a:cs typeface="Calibri"/>
              </a:rPr>
              <a:t>tij</a:t>
            </a:r>
            <a:r>
              <a:rPr lang="en-US" sz="2000" dirty="0" smtClean="0">
                <a:latin typeface="Georgia" pitchFamily="18" charset="0"/>
                <a:cs typeface="Calibri"/>
              </a:rPr>
              <a:t>.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3K+ +Co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+7NO2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+2H</a:t>
            </a:r>
            <a:r>
              <a:rPr lang="en-US" sz="24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K3[Co(NO2)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6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] + NO+H2O</a:t>
            </a:r>
            <a:endParaRPr lang="en-US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kobalt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wCo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=1x10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%)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garnierit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Ni,Mg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],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pentlanditi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Ni,Fe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nikelini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Garnierit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Pentlandit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përpunohet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materiali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anod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garnier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715000" y="1752600"/>
            <a:ext cx="3276600" cy="2819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(w=0.4-3%)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ç’arsye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përpunimit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silicike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0" y="4495800"/>
            <a:ext cx="9144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sulfurike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ka;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0.4-3%Ni, Cu 0.2-3%, Fe10-35%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 0.01-0.3%,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përmbajnë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argjend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platinore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përbërje:Ni48%, Cu27%, S21%,Fe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mëpak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se 1%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fisnike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Guri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ftohet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endParaRPr lang="en-U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Image result for pentland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057401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C →Ni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papërpunuar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blloqe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rafinohet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mëparshmë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blloqe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derdhet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rafinohet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anodik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:  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→3Ni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Reaksioni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katodik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3Ni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+ 6e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→3Ni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nickel met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517" y="3429000"/>
            <a:ext cx="3065483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0" y="3581400"/>
            <a:ext cx="5943600" cy="1905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polirohet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shkëlqyeshëm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rëndomtë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feromagnetik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340 C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qëndrueshëm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korozionit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5562600"/>
            <a:ext cx="58674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veprim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holluara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pasivizon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nikelin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qëndrim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+2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NiF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reaksionin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fluorhidrikut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220C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→NiF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ngjajshmëri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till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stekiometrike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2Ni(NO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→2NiO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+ 4NO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haset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milerit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precipitatit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precipitim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thartuar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acetik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endParaRPr lang="en-US" sz="24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H3BO3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HBO2+H2O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2HBO2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B2O3+H2O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ortoborik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7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hidratimin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</a:rPr>
              <a:t> ↔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burime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vullkanike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Italinë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qendrore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holluar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kristalizohet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acidifikim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(me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17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përqendruar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dirty="0" err="1" smtClean="0">
                <a:latin typeface="Times New Roman" pitchFamily="18" charset="0"/>
                <a:cs typeface="Times New Roman" pitchFamily="18" charset="0"/>
              </a:rPr>
              <a:t>boraksit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→4H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qelqore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qelqor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dehidratimin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500 C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dehidratimi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ulëta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120-200C)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kohë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kristalorë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age result for B2O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371601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/>
          <p:cNvPicPr/>
          <p:nvPr/>
        </p:nvPicPr>
        <p:blipFill>
          <a:blip r:embed="rId3" cstate="print"/>
          <a:srcRect t="30480"/>
          <a:stretch>
            <a:fillRect/>
          </a:stretch>
        </p:blipFill>
        <p:spPr bwMode="auto">
          <a:xfrm>
            <a:off x="5638800" y="5029201"/>
            <a:ext cx="3505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BORAX STRUCTURE B4O5(OH)42-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5753152"/>
            <a:ext cx="3124200" cy="1104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heptahidrat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7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heksahidrat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Ni(NO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NiSO4 X7 H2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838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Ni(NO3)2 x 6H2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352925"/>
            <a:ext cx="44767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III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zeza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hipoklorit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monohidrat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NiOOH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2Ni(OH)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↔2NiOOH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+4.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zero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tetrakarbonili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nikelit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(0) Ni(CO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vargë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derivatesh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zëvendësim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neutrale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fosforit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 Ni(PX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11(IB)</a:t>
            </a: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(remit)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Cu,Ag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qysh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përpunimin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monedhave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pamja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dekorative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rezistente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korrozionit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Cu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Ag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Au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4f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5p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6s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(n-1)d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nivelit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(n-1)d                                                 ns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renditur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përbashkëta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faktit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4587240"/>
          <a:ext cx="3352800" cy="59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"/>
                <a:gridCol w="670560"/>
                <a:gridCol w="670560"/>
                <a:gridCol w="670560"/>
                <a:gridCol w="670560"/>
              </a:tblGrid>
              <a:tr h="5943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↓↑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↓↑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29200" y="4648200"/>
          <a:ext cx="76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</a:tblGrid>
              <a:tr h="5638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00800" y="4572000"/>
          <a:ext cx="2057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krahas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kishin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kuantik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pika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alkaline,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ndërkaq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pikes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elektronit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11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-3" y="2438400"/>
          <a:ext cx="914400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434055"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Simboli</a:t>
                      </a:r>
                      <a:r>
                        <a:rPr lang="en-US" sz="1400" dirty="0" smtClean="0"/>
                        <a:t> I </a:t>
                      </a:r>
                      <a:r>
                        <a:rPr lang="en-US" sz="1400" dirty="0" err="1" smtClean="0"/>
                        <a:t>elementit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Nr. </a:t>
                      </a:r>
                      <a:r>
                        <a:rPr lang="en-US" sz="1400" dirty="0" err="1" smtClean="0"/>
                        <a:t>rendor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Radiusi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metalik</a:t>
                      </a:r>
                      <a:endParaRPr lang="en-US" sz="1400" dirty="0" smtClean="0"/>
                    </a:p>
                    <a:p>
                      <a:r>
                        <a:rPr lang="en-US" sz="1400" dirty="0" smtClean="0"/>
                        <a:t>nm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err="1" smtClean="0"/>
                        <a:t>Radiusi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jonik</a:t>
                      </a:r>
                      <a:r>
                        <a:rPr lang="en-US" dirty="0" smtClean="0"/>
                        <a:t> nm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Struktura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kristalore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Temp e </a:t>
                      </a:r>
                      <a:r>
                        <a:rPr lang="en-US" sz="1400" dirty="0" err="1" smtClean="0"/>
                        <a:t>shkrirjes</a:t>
                      </a:r>
                      <a:r>
                        <a:rPr lang="en-US" sz="1400" dirty="0" smtClean="0"/>
                        <a:t> C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Temp e </a:t>
                      </a:r>
                      <a:r>
                        <a:rPr lang="en-US" sz="1400" dirty="0" err="1" smtClean="0"/>
                        <a:t>vlimit</a:t>
                      </a:r>
                      <a:r>
                        <a:rPr lang="en-US" sz="1400" dirty="0" smtClean="0"/>
                        <a:t> C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err="1" smtClean="0"/>
                        <a:t>Dendësia</a:t>
                      </a:r>
                      <a:r>
                        <a:rPr lang="en-US" sz="1400" dirty="0" smtClean="0"/>
                        <a:t> g/cm3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6811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M+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M2+</a:t>
                      </a:r>
                      <a:endParaRPr lang="en-US" sz="14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811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0.128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0.096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 smtClean="0"/>
                        <a:t>Kub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faqesisht</a:t>
                      </a:r>
                      <a:r>
                        <a:rPr lang="en-US" sz="1100" dirty="0" smtClean="0"/>
                        <a:t> I </a:t>
                      </a:r>
                      <a:r>
                        <a:rPr lang="en-US" sz="1100" dirty="0" err="1" smtClean="0"/>
                        <a:t>qendesuar</a:t>
                      </a:r>
                      <a:endParaRPr lang="en-US" sz="11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1083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03088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Ag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0.113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0.089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 smtClean="0"/>
                        <a:t>Kub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faqesisht</a:t>
                      </a:r>
                      <a:r>
                        <a:rPr lang="en-US" sz="1100" dirty="0" smtClean="0"/>
                        <a:t> I </a:t>
                      </a:r>
                      <a:r>
                        <a:rPr lang="en-US" sz="1100" dirty="0" err="1" smtClean="0"/>
                        <a:t>qendesuar</a:t>
                      </a:r>
                      <a:endParaRPr lang="en-US" sz="1100" dirty="0" smtClean="0"/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962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2212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115748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0.144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0.137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K</a:t>
                      </a:r>
                      <a:r>
                        <a:rPr lang="en-US" sz="1100" dirty="0" err="1" smtClean="0"/>
                        <a:t>ub</a:t>
                      </a: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faqesisht</a:t>
                      </a:r>
                      <a:r>
                        <a:rPr lang="en-US" sz="1100" dirty="0" smtClean="0"/>
                        <a:t> I </a:t>
                      </a:r>
                      <a:r>
                        <a:rPr lang="en-US" sz="1100" dirty="0" err="1" smtClean="0"/>
                        <a:t>qendesuar</a:t>
                      </a:r>
                      <a:endParaRPr lang="en-US" sz="1100" dirty="0" smtClean="0"/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1064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2807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19.3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Ndoshta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sjellja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(n-1)d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2667000"/>
          <a:ext cx="9144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8382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Simboli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  I </a:t>
                      </a:r>
                      <a:r>
                        <a:rPr lang="en-US" dirty="0" err="1" smtClean="0"/>
                        <a:t>elementit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Energjia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jonizimit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Shuma</a:t>
                      </a:r>
                      <a:r>
                        <a:rPr lang="en-US" dirty="0" smtClean="0"/>
                        <a:t> </a:t>
                      </a:r>
                    </a:p>
                    <a:p>
                      <a:pPr algn="ctr"/>
                      <a:r>
                        <a:rPr lang="en-US" dirty="0" smtClean="0"/>
                        <a:t>I </a:t>
                      </a:r>
                      <a:r>
                        <a:rPr lang="en-US" dirty="0" err="1" smtClean="0"/>
                        <a:t>dhe</a:t>
                      </a:r>
                      <a:r>
                        <a:rPr lang="en-US" dirty="0" smtClean="0"/>
                        <a:t> II /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Koeficienti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elektronegativitetit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Potenciali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redoksE</a:t>
                      </a:r>
                      <a:r>
                        <a:rPr lang="en-US" dirty="0" smtClean="0"/>
                        <a:t>/V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38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20.29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28.02</a:t>
                      </a:r>
                      <a:endParaRPr lang="en-US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Cu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/Cu</a:t>
                      </a:r>
                    </a:p>
                    <a:p>
                      <a:pPr algn="ctr"/>
                      <a:r>
                        <a:rPr lang="en-US" dirty="0" smtClean="0"/>
                        <a:t>+0.52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Ag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7.58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21.49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29.07</a:t>
                      </a:r>
                      <a:endParaRPr lang="en-US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Ag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/Ag</a:t>
                      </a:r>
                    </a:p>
                    <a:p>
                      <a:pPr algn="ctr"/>
                      <a:r>
                        <a:rPr lang="en-US" dirty="0" smtClean="0"/>
                        <a:t>+0.80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9.22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20.52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29.74</a:t>
                      </a:r>
                      <a:endParaRPr lang="en-US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Au</a:t>
                      </a:r>
                      <a:r>
                        <a:rPr lang="en-US" baseline="30000" dirty="0" smtClean="0"/>
                        <a:t>+</a:t>
                      </a:r>
                      <a:r>
                        <a:rPr lang="en-US" dirty="0" smtClean="0"/>
                        <a:t>/Au</a:t>
                      </a:r>
                    </a:p>
                    <a:p>
                      <a:pPr algn="ctr"/>
                      <a:r>
                        <a:rPr lang="en-US" dirty="0" smtClean="0"/>
                        <a:t>+1.83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papritura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cekim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pikave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elemeneteve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8, 9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shiqojmë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bilanci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përshtatje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dimensioneve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Cu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4114800"/>
            <a:ext cx="9144000" cy="1981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potencialeve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sqarohen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gjegjëse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81000"/>
            <a:ext cx="9144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pritet,rritja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kontraksioni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përputhje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standarde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Cu/Cu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Cu/Cu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→Cu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; E= - 0.52 V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→Cu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; E= - 0.34 V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2133600"/>
            <a:ext cx="9144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befason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fakti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anomali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skjaruar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herët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shumicën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rasteve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hidratizuara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bilanci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përgjithshëm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favorshëm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osidmi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oksidimit,ndërsa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dyshimtë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(I)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njejta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komponimesh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CuX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aminike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M(NH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trija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Komplekset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cianike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dicianokuprat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tricianokuprat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(I),Cu(CN)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tetracianokuprat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(I)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dominon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Cu(CN)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pPr algn="just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tiosulfatike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ditiosulfatargjentat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(I) Ag(S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+2,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jodurit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oksi-acideve</a:t>
            </a:r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binare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halogjenuri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auratet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III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endParaRPr lang="en-US" sz="2000" b="1" baseline="30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heksafuorike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tetrafluorokomplekset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kuprate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KCuO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29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subs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tejdukshme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shkëlqyeshme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preken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keto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jane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yndyrshme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kristalizimit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pasoj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hibridizimit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16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secili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atom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tri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120º.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Shif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liber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fig .20.3</a:t>
            </a: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acidi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ortoboratik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humbë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metaboratik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HBO</a:t>
            </a:r>
            <a:r>
              <a:rPr lang="en-US" sz="16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mëtejme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.  </a:t>
            </a:r>
            <a:endParaRPr lang="sq-A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pic>
        <p:nvPicPr>
          <p:cNvPr id="4" name="Picture 3" descr="Image result for ORTHOBORIC ACI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810000"/>
            <a:ext cx="281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ACID BORI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90600"/>
            <a:ext cx="28003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Kalkopiriti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CuFeS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x Fe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minerali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shoqërues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kalkopiritit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vogra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argjendit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609600"/>
            <a:ext cx="9144000" cy="1905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kuqrremtë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nganjëherë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herët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metal,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kompponimeve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sulfur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3" descr="C:\Users\Administrator\Desktop\Chalcopyrite-Quartz-2376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343401"/>
            <a:ext cx="4267200" cy="2530288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0" y="4648200"/>
            <a:ext cx="4648200" cy="2209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mineral e </a:t>
            </a:r>
          </a:p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shoqërojnë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piriti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xeheroret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zinkut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Kalkozina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xeheror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shoqërojnë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argjendit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xeherore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arsenikut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Image result for calcosin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333624"/>
            <a:ext cx="57150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/>
          <a:lstStyle/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Xeheroret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kupritit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.Mallahiti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,azuriti </a:t>
            </a:r>
          </a:p>
          <a:p>
            <a:pPr algn="just"/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(CO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:\Users\Administrator\Desktop\copper_or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657600"/>
            <a:ext cx="8991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89916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Borniti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(Cu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sz="28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sulfuror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81200" y="457200"/>
            <a:ext cx="1447800" cy="312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Prodhimi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838200"/>
            <a:ext cx="9144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proces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pirometalurgjik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pjesëshme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sterilit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xeheroret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743200"/>
            <a:ext cx="91440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koncentrati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djegur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bakrore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she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4572000"/>
            <a:ext cx="91440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buNone/>
            </a:pP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stadin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tjeter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nënshtrohet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konvertimit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blister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blister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pason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procesi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rafinimit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termik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elektrolitik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smtClean="0">
                <a:solidFill>
                  <a:srgbClr val="C0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FeS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2CuS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S+S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SO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2FeS+3O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2FeO+2SO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S+3O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2Cu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O+ 2SO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O+FeS </a:t>
            </a:r>
            <a:r>
              <a:rPr lang="en-US" b="1" dirty="0" smtClean="0">
                <a:solidFill>
                  <a:srgbClr val="C0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Cu</a:t>
            </a:r>
            <a:r>
              <a:rPr lang="en-US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S+FeO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djegies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përcjellëse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sublimohen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As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Sb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baseline="-25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bashkvepron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sulfurën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duke u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shëndrruar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990600"/>
            <a:ext cx="8458200" cy="5334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prej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bakrorit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Cu</a:t>
            </a:r>
            <a:r>
              <a:rPr lang="en-US" sz="2400" b="1" baseline="-25000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që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u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paraqit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lartë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Bakrori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futet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konvertorë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nxehet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temp </a:t>
            </a:r>
            <a:r>
              <a:rPr lang="en-US" sz="2400" b="1" dirty="0" smtClean="0"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1000-1100 C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konvertori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përbëhet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vrimë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apo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furnizues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ajrit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mveshur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me material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zjarrdurues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karaketr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bazik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tulla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magnezitit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konverter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shtohet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dioksid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silici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pastrimin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bakrorit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formimin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skorjeve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Gjatë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fryerjes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ajrit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pari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kryhet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djegia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sulfures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hekurit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ky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procs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ekzotermik</a:t>
            </a:r>
            <a:r>
              <a:rPr lang="en-US" sz="2400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endParaRPr lang="en-US" sz="2400" b="1" dirty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temperatura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furrë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mbahet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1250-1300 C,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lartëpërmendur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skorjen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largohet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SiO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2FeS+3O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=2FeO+2SO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2FeO+SiO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=2FeO x SiO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fillon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djegia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duke 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shëndrruar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kupror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kupror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bashkvepron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sulfuren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mbetur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bakrin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S+3O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S+2Cu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O=6Cu+SO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</p:spPr>
        <p:txBody>
          <a:bodyPr>
            <a:normAutofit/>
          </a:bodyPr>
          <a:lstStyle/>
          <a:p>
            <a:pPr algn="just"/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Rafinimi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elektrolitik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pasterti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99.0-99.5 %,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876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733800" y="2133600"/>
            <a:ext cx="1371600" cy="53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+             -</a:t>
            </a:r>
            <a:endParaRPr lang="en-US" sz="2400" b="1" dirty="0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5029200"/>
            <a:ext cx="91440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elektrolit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sulfatit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kuprik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ac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sulfurik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procesi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Fe, Ni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ambient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depozitohen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Arseni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antimoni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bizmuthi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tretsirë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depozitohen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vaskës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 t="24000"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250"/>
            <a:ext cx="4800600" cy="640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"/>
            <a:ext cx="4343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rendësishmi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borateve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Boraksi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Na[B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x 8 H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anioni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Boraksi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tejdukshme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monoklinike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pangjyrë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kaltërta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përkatësishtë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turbullt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 80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350 C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lidhja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zingjir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pafund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(B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ORAX  Na[B4O5(OH)4] x 8 H2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276600"/>
            <a:ext cx="5181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crystal borax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371600"/>
            <a:ext cx="3276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2425"/>
            <a:ext cx="38862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Përdorimi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………………………….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Bronzi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aliazh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kallaj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20%.</a:t>
            </a: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aliazh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kallajit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Al, Si,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Mn,Fe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bronze medalj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57200"/>
            <a:ext cx="4038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 result for borax  polymer slim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5867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borax  polymer slim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43200"/>
            <a:ext cx="5257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pastrimin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sipërfaqeve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saldimit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qeqtë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shfrytëzimin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boraksit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qelqit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emajlit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zmaltit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tretsirësë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boraksit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perborateve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përbërëse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detergjenteve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zbardhjen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rrobave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/>
          </a:p>
        </p:txBody>
      </p:sp>
      <p:pic>
        <p:nvPicPr>
          <p:cNvPr id="4" name="Picture 3" descr="Image result for borax  detergen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09800"/>
            <a:ext cx="4191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laboratory  glass dishes borax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09800"/>
            <a:ext cx="3848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https://upload.wikimedia.org/wikipedia/commons/thumb/e/e3/Schott_Duran_glassware.jpg/170px-Schott_Duran_glasswar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733800"/>
            <a:ext cx="161925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Tri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mbyllin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rrafsh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120º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hapësinore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bori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rrjetave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abnormalitet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vërteta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Image result for BOROn STRUCTUR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209800"/>
            <a:ext cx="20669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/>
          <p:cNvPicPr/>
          <p:nvPr/>
        </p:nvPicPr>
        <p:blipFill>
          <a:blip r:embed="rId3" cstate="print"/>
          <a:srcRect t="13335" b="17145"/>
          <a:stretch>
            <a:fillRect/>
          </a:stretch>
        </p:blipFill>
        <p:spPr bwMode="auto">
          <a:xfrm>
            <a:off x="304800" y="914400"/>
            <a:ext cx="4800600" cy="214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629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ALUMINI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Boksite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aluminës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kriolit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tëtij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elektroliza</a:t>
            </a:r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304800"/>
            <a:ext cx="3581400" cy="4114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vendin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7.5%),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menjëher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aluminosilikate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feldspathe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kaolinite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fat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keq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rezerva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industrial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xehja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boksitit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Image result for bauxi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57200"/>
            <a:ext cx="350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477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62500" lnSpcReduction="20000"/>
          </a:bodyPr>
          <a:lstStyle/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3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Al(OH)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+OH</a:t>
            </a:r>
            <a:r>
              <a:rPr lang="en-US" sz="3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</a:rPr>
              <a:t> ↔Al(OH)</a:t>
            </a:r>
            <a:r>
              <a:rPr lang="en-US" sz="3400" b="1" baseline="-25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34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en-US" sz="34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hidratizuar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pandryshuar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dioksidi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titanit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eventualishtë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ndodhet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silicit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IV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alumino-silikat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+2Na</a:t>
            </a:r>
            <a:r>
              <a:rPr lang="en-US" sz="29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+2OH</a:t>
            </a:r>
            <a:r>
              <a:rPr lang="en-US" sz="29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+2Al(OH)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→Na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[Al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+4H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Al(OH)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fërgim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furra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rrotullues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2Al(OH)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→Al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+3H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9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sz="29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RIKON\Desktop\500px-Bayer-process-e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00200"/>
            <a:ext cx="5943600" cy="304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0" y="0"/>
            <a:ext cx="9144000" cy="1447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boksiti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mënjanimin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papastërtive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silic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largohen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ashtuquajturën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metaoda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Bayerit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Boksiti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imtësuar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160-170 C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3,5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autokllave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qelikut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pjesmarrje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50 %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tepricë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teprica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afro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80%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boksitit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nxehja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zgjatë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afro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orë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metod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Al(OH)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tepricën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bazës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aluminat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sq-A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Katoda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  2Al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→2Al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+2AlO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   2AlO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+3C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→3CO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+6e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+Al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q-AL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RIKON\Desktop\elecaluminu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5200"/>
            <a:ext cx="9144000" cy="33528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ounded Rectangle 3"/>
          <p:cNvSpPr/>
          <p:nvPr/>
        </p:nvSpPr>
        <p:spPr>
          <a:xfrm>
            <a:off x="0" y="0"/>
            <a:ext cx="9144000" cy="2209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Elektroliza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sot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boksitit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kriolit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 Al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2000C)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temp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Krioliti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afro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1000 C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600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10-20 %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raport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masën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vetë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Celula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llamarinës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mveshur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me material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izolues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zjerrdurues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pllaka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trasha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grafitit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anod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ashtuquajtura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elektrodë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Soderbergut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koksit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anoda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vazhdimishtë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hargjohet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vazhdimishtë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e re e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saj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Intenziteti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rrymës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50000 A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tensioni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5-7 V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argjendi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dendësia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=2.7 g/cm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përçon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tërhiqen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foliet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holla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legur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Legura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duralumini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 93-96% , Cu 3.5-5%, 0.5%Mg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0.5%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sipërfaqen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9144000" cy="2133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dendësisë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mblidhet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celulës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noton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mbrojtëse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sipërfaqen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fisnikërinë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aluminit,kështu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indiferent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ajrit,ujit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HNO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qfardo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përqendrimi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caktuar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varësi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ndodhën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tabela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shifet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derisa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jonizuara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18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hidrolizuar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↔Al(OH)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</a:rPr>
              <a:t>+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1371600"/>
          <a:ext cx="6781800" cy="1854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56360"/>
                <a:gridCol w="1356360"/>
                <a:gridCol w="1356360"/>
                <a:gridCol w="1356360"/>
                <a:gridCol w="13563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Gjendja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AlF</a:t>
                      </a:r>
                      <a:r>
                        <a:rPr lang="en-US" baseline="-25000" dirty="0" smtClean="0"/>
                        <a:t>3</a:t>
                      </a:r>
                      <a:endParaRPr lang="sq-A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AlCl</a:t>
                      </a:r>
                      <a:r>
                        <a:rPr lang="en-US" baseline="-25000" dirty="0" smtClean="0"/>
                        <a:t>3</a:t>
                      </a:r>
                      <a:endParaRPr lang="sq-A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AlBr</a:t>
                      </a:r>
                      <a:r>
                        <a:rPr lang="en-US" baseline="-25000" dirty="0" smtClean="0"/>
                        <a:t>3</a:t>
                      </a:r>
                      <a:endParaRPr lang="sq-AL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AlI</a:t>
                      </a:r>
                      <a:r>
                        <a:rPr lang="en-US" baseline="-25000" dirty="0" smtClean="0"/>
                        <a:t>3</a:t>
                      </a:r>
                      <a:endParaRPr lang="sq-AL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ngurtë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jonike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jonike</a:t>
                      </a:r>
                      <a:endParaRPr lang="sq-A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kovalente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kovalente</a:t>
                      </a:r>
                      <a:endParaRPr lang="sq-A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lëngët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jonike</a:t>
                      </a:r>
                      <a:endParaRPr lang="sq-A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kovalente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kovalente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kovalente</a:t>
                      </a:r>
                      <a:endParaRPr lang="sq-A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 </a:t>
                      </a:r>
                      <a:r>
                        <a:rPr lang="en-US" dirty="0" err="1" smtClean="0"/>
                        <a:t>gaztë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jonike</a:t>
                      </a:r>
                      <a:endParaRPr lang="sq-A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kovalente</a:t>
                      </a:r>
                      <a:endParaRPr lang="sq-A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kovalente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kovalente</a:t>
                      </a:r>
                      <a:endParaRPr lang="sq-A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Tret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ujore</a:t>
                      </a:r>
                      <a:endParaRPr lang="sq-A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jonike</a:t>
                      </a:r>
                      <a:endParaRPr lang="sq-A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jonike</a:t>
                      </a:r>
                      <a:endParaRPr lang="sq-A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jonike</a:t>
                      </a:r>
                      <a:endParaRPr lang="sq-AL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jonike</a:t>
                      </a:r>
                      <a:endParaRPr lang="sq-AL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kimikisht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inert.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ashkla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(temp = 750 C)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+3Cl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→2AlCl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3(s)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Ose</a:t>
            </a:r>
            <a:endParaRPr lang="en-US" sz="2000" b="1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 Al + 6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HCl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 → 2 AlCl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 + 3 H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</a:t>
            </a:r>
          </a:p>
          <a:p>
            <a:pPr>
              <a:buNone/>
            </a:pPr>
            <a:r>
              <a:rPr lang="en-US" sz="2000" b="1" baseline="-25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Ose</a:t>
            </a:r>
            <a:endParaRPr lang="en-US" sz="2000" b="1" baseline="-25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endParaRPr lang="en-US" sz="2000" b="1" baseline="-25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 Al + 3 CuCl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 → 2 AlCl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</a:rPr>
              <a:t> + 3 Cu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  <a:endParaRPr lang="en-US" sz="2000" b="1" baseline="-25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2800" b="1" baseline="-25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luminium(III) chlorid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16002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Aluminium trichloride dimer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6925" y="3733800"/>
            <a:ext cx="3267075" cy="183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Pentagon 5"/>
          <p:cNvSpPr/>
          <p:nvPr/>
        </p:nvSpPr>
        <p:spPr>
          <a:xfrm>
            <a:off x="1905000" y="4495800"/>
            <a:ext cx="3810000" cy="9906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Georgia" pitchFamily="18" charset="0"/>
              </a:rPr>
              <a:t>Ne </a:t>
            </a:r>
            <a:r>
              <a:rPr lang="en-US" dirty="0" err="1" smtClean="0">
                <a:latin typeface="Georgia" pitchFamily="18" charset="0"/>
              </a:rPr>
              <a:t>gjendje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te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shkrire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egziston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edhe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si</a:t>
            </a:r>
            <a:r>
              <a:rPr lang="en-US" dirty="0" smtClean="0">
                <a:latin typeface="Georgia" pitchFamily="18" charset="0"/>
              </a:rPr>
              <a:t> </a:t>
            </a:r>
            <a:r>
              <a:rPr lang="en-US" dirty="0" err="1" smtClean="0">
                <a:latin typeface="Georgia" pitchFamily="18" charset="0"/>
              </a:rPr>
              <a:t>dimer</a:t>
            </a:r>
            <a:r>
              <a:rPr lang="en-US" dirty="0" smtClean="0">
                <a:latin typeface="Georgia" pitchFamily="18" charset="0"/>
              </a:rPr>
              <a:t> </a:t>
            </a:r>
          </a:p>
          <a:p>
            <a:r>
              <a:rPr lang="en-US" dirty="0" smtClean="0">
                <a:latin typeface="Georgia" pitchFamily="18" charset="0"/>
              </a:rPr>
              <a:t>Al</a:t>
            </a:r>
            <a:r>
              <a:rPr lang="en-US" baseline="-25000" dirty="0" smtClean="0">
                <a:latin typeface="Georgia" pitchFamily="18" charset="0"/>
              </a:rPr>
              <a:t>2</a:t>
            </a:r>
            <a:r>
              <a:rPr lang="en-US" dirty="0" smtClean="0">
                <a:latin typeface="Georgia" pitchFamily="18" charset="0"/>
              </a:rPr>
              <a:t>Cl</a:t>
            </a:r>
            <a:r>
              <a:rPr lang="en-US" baseline="-25000" dirty="0" smtClean="0">
                <a:latin typeface="Georgia" pitchFamily="18" charset="0"/>
              </a:rPr>
              <a:t>6</a:t>
            </a:r>
            <a:endParaRPr lang="en-US" baseline="-25000" dirty="0">
              <a:latin typeface="Georgia" pitchFamily="18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3657600" y="2057400"/>
            <a:ext cx="2209800" cy="5334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</a:t>
            </a:r>
            <a:r>
              <a:rPr lang="en-US" dirty="0" err="1" smtClean="0"/>
              <a:t>paster</a:t>
            </a:r>
            <a:endParaRPr lang="en-US" dirty="0"/>
          </a:p>
        </p:txBody>
      </p:sp>
      <p:sp>
        <p:nvSpPr>
          <p:cNvPr id="8" name="Pentagon 7"/>
          <p:cNvSpPr/>
          <p:nvPr/>
        </p:nvSpPr>
        <p:spPr>
          <a:xfrm>
            <a:off x="3886200" y="2971800"/>
            <a:ext cx="1981200" cy="5334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Prani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klorurit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hekurit</a:t>
            </a:r>
            <a:r>
              <a:rPr lang="en-US" dirty="0" smtClean="0"/>
              <a:t> III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09600" y="5715000"/>
            <a:ext cx="80010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rrethuar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oktaedrike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.fig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,Al(H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kristalizimi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pamundur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hidroliza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AlBr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Predominon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forma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dimere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e </a:t>
            </a:r>
          </a:p>
          <a:p>
            <a:pPr algn="just"/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Br</a:t>
            </a:r>
            <a:r>
              <a:rPr lang="en-US" sz="2000" b="1" baseline="-25000" dirty="0" smtClean="0"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gjendje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ngurte</a:t>
            </a:r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2 Al + 6 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hlinkClick r:id="rId2" tooltip="Hydrogen bromide"/>
              </a:rPr>
              <a:t>HBr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 → Al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Br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 + 3 H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it-IT" sz="2000" b="1" dirty="0" smtClean="0">
                <a:solidFill>
                  <a:srgbClr val="FF0000"/>
                </a:solidFill>
                <a:latin typeface="Georgia" pitchFamily="18" charset="0"/>
              </a:rPr>
              <a:t>2 Al + 3 </a:t>
            </a:r>
            <a:r>
              <a:rPr lang="it-IT" sz="2000" b="1" u="sng" dirty="0" smtClean="0">
                <a:solidFill>
                  <a:srgbClr val="FF0000"/>
                </a:solidFill>
                <a:latin typeface="Georgia" pitchFamily="18" charset="0"/>
                <a:hlinkClick r:id="rId3"/>
              </a:rPr>
              <a:t>Br</a:t>
            </a:r>
            <a:r>
              <a:rPr lang="it-IT" sz="2000" b="1" u="sng" baseline="-25000" dirty="0" smtClean="0">
                <a:solidFill>
                  <a:srgbClr val="FF0000"/>
                </a:solidFill>
                <a:latin typeface="Georgia" pitchFamily="18" charset="0"/>
                <a:hlinkClick r:id="rId3"/>
              </a:rPr>
              <a:t>2</a:t>
            </a:r>
            <a:r>
              <a:rPr lang="it-IT" sz="2000" b="1" dirty="0" smtClean="0">
                <a:solidFill>
                  <a:srgbClr val="FF0000"/>
                </a:solidFill>
                <a:latin typeface="Georgia" pitchFamily="18" charset="0"/>
              </a:rPr>
              <a:t> → Al</a:t>
            </a:r>
            <a:r>
              <a:rPr lang="it-IT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it-IT" sz="2000" b="1" dirty="0" smtClean="0">
                <a:solidFill>
                  <a:srgbClr val="FF0000"/>
                </a:solidFill>
                <a:latin typeface="Georgia" pitchFamily="18" charset="0"/>
              </a:rPr>
              <a:t>Br</a:t>
            </a:r>
            <a:r>
              <a:rPr lang="it-IT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6</a:t>
            </a:r>
          </a:p>
          <a:p>
            <a:pPr algn="just"/>
            <a:endParaRPr lang="it-IT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it-IT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trebromuri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Image result for aluminium BROMID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905000"/>
            <a:ext cx="3200400" cy="1883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aluminium BROMID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733800"/>
            <a:ext cx="3019425" cy="251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Aluminium bromide from 1967 In large ampoul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810000"/>
            <a:ext cx="350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3581400" y="2895600"/>
            <a:ext cx="2667000" cy="838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Perdoret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katalizator</a:t>
            </a:r>
            <a:r>
              <a:rPr lang="en-US" dirty="0" smtClean="0"/>
              <a:t> </a:t>
            </a:r>
            <a:r>
              <a:rPr lang="en-US" dirty="0" err="1" smtClean="0"/>
              <a:t>njejte</a:t>
            </a:r>
            <a:r>
              <a:rPr lang="en-US" dirty="0" smtClean="0"/>
              <a:t> </a:t>
            </a:r>
            <a:r>
              <a:rPr lang="en-US" dirty="0" err="1" smtClean="0"/>
              <a:t>sikurse</a:t>
            </a:r>
            <a:r>
              <a:rPr lang="en-US" dirty="0" smtClean="0"/>
              <a:t> </a:t>
            </a:r>
            <a:r>
              <a:rPr lang="en-US" dirty="0" err="1" smtClean="0"/>
              <a:t>kloruri</a:t>
            </a:r>
            <a:r>
              <a:rPr lang="en-US" dirty="0" smtClean="0"/>
              <a:t> I </a:t>
            </a:r>
            <a:r>
              <a:rPr lang="en-US" dirty="0" err="1" smtClean="0"/>
              <a:t>aluminit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0104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III 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dehidratimin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Korund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Aluminium oxide in its powdered form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533401"/>
            <a:ext cx="4038600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0" y="762000"/>
            <a:ext cx="5181600" cy="60960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Korundet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shërbejnë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çmueshëm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korundi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gjurme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kobaltit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mbyllur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safir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kromit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kuqe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rubin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korundi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gjelbër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smaragd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oriental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vjollce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ametist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oriental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verdhë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topaz oriental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Korundi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diamantit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karborundit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tullave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refraktore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prodhimin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enëve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rezistueshme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larta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Al(OH)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viluminoz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përmbajtje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ndryshueshme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qëndron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Al(OH)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amorf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Al(OH)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sq-AL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everal corundum crystal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1" y="2209800"/>
            <a:ext cx="396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safir ston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286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rubin ston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2286000"/>
            <a:ext cx="1600200" cy="16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 result for smaragd oriental ston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733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bajeriti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hidrargaliti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gibsiti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alpha aluminium hydroxide bar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0"/>
            <a:ext cx="4267200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14600"/>
            <a:ext cx="426720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hidroksideve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oksid-hidroksidet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AlOOH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këta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oksdi-hidroksid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diaspori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oksdi-hidroksid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bamiti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dyja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përbërje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njëjtët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strukturë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</a:t>
            </a:r>
          </a:p>
          <a:p>
            <a:pPr algn="just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Bamiti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Diaspori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format 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përmendura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hidroksid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oksid-hidroksidit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dehidratim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format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Georgia" pitchFamily="18" charset="0"/>
            </a:endParaRPr>
          </a:p>
        </p:txBody>
      </p:sp>
      <p:pic>
        <p:nvPicPr>
          <p:cNvPr id="4" name="Picture 3" descr="Image result for aluminium hydroxide hydrargalite gips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447800"/>
            <a:ext cx="3590925" cy="2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BOEHMI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524000"/>
            <a:ext cx="3276600" cy="252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valente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pritnim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Ca(830C)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Sc(1541C).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siguri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shkaktarë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shprehet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marrin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se tri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(668C)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Mg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(649C)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362200"/>
            <a:ext cx="91440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largësia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rol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vendimtar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luan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seria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stabilizon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810000"/>
            <a:ext cx="9144000" cy="990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largësitë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ndëratomike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krahasim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afërta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Kimikishtë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hidroksidi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aluminit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reagoj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tri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mënyra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2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1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.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si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acid duke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dhënë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jone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aluminate</a:t>
            </a:r>
            <a:r>
              <a:rPr lang="en-US" sz="2200" b="1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si</a:t>
            </a:r>
            <a:r>
              <a:rPr lang="en-US" sz="2200" b="1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Al(OH)</a:t>
            </a:r>
            <a:r>
              <a:rPr lang="en-US" sz="22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4</a:t>
            </a:r>
            <a:r>
              <a:rPr lang="en-US" sz="22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,Al(OH)</a:t>
            </a:r>
            <a:r>
              <a:rPr lang="en-US" sz="22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22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3-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,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ose 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AlO</a:t>
            </a:r>
            <a:r>
              <a:rPr lang="en-US" sz="22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2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.si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bazë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,duke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dhënë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kripëra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jonizuara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si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nitrate e sulfate.</a:t>
            </a:r>
          </a:p>
          <a:p>
            <a:pPr algn="just"/>
            <a:r>
              <a:rPr lang="en-US" sz="2200" b="1" dirty="0" smtClean="0">
                <a:solidFill>
                  <a:srgbClr val="00B05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.mund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formoj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komponime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kovalente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cilat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grupet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OH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zëvendësuara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 me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atome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siç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kemi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parë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shembujt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AlBr</a:t>
            </a:r>
            <a:r>
              <a:rPr lang="en-US" sz="22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AlI</a:t>
            </a:r>
            <a:r>
              <a:rPr lang="en-US" sz="22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2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tretjen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2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Al(OH)</a:t>
            </a:r>
            <a:r>
              <a:rPr lang="en-US" sz="22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3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baza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formohen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aluminatet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cilat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tret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ujore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latin typeface="Georgia" pitchFamily="18" charset="0"/>
                <a:cs typeface="Times New Roman" pitchFamily="18" charset="0"/>
              </a:rPr>
              <a:t>hidratizuara</a:t>
            </a:r>
            <a:r>
              <a:rPr lang="en-US" sz="22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Al(OH)</a:t>
            </a:r>
            <a:r>
              <a:rPr lang="en-US" sz="22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3(s)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+OH</a:t>
            </a:r>
            <a:r>
              <a:rPr lang="en-US" sz="22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→Al(OH)</a:t>
            </a:r>
            <a:r>
              <a:rPr lang="en-US" sz="22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4</a:t>
            </a:r>
            <a:r>
              <a:rPr lang="en-US" sz="22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                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ose</a:t>
            </a:r>
            <a:endParaRPr lang="en-US" sz="2200" b="1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   Al(OH)</a:t>
            </a:r>
            <a:r>
              <a:rPr lang="en-US" sz="22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3(s)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+3OH</a:t>
            </a:r>
            <a:r>
              <a:rPr lang="en-US" sz="22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→Al(OH)</a:t>
            </a:r>
            <a:r>
              <a:rPr lang="en-US" sz="22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6</a:t>
            </a:r>
            <a:r>
              <a:rPr lang="en-US" sz="22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3-</a:t>
            </a:r>
            <a:endParaRPr lang="sq-AL" sz="2200" baseline="30000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pastrimin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rekasioni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zhvillohet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+3Ca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+6OH</a:t>
            </a:r>
            <a:r>
              <a:rPr lang="en-US" sz="26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→2Al(OH)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+3CaSO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aluminium sulph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0480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ounded Rectangle 4"/>
          <p:cNvSpPr/>
          <p:nvPr/>
        </p:nvSpPr>
        <p:spPr>
          <a:xfrm>
            <a:off x="5715000" y="6477000"/>
            <a:ext cx="3429000" cy="381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Paluhur</a:t>
            </a:r>
            <a:r>
              <a:rPr lang="en-US" dirty="0" smtClean="0"/>
              <a:t> pa </a:t>
            </a:r>
            <a:r>
              <a:rPr lang="en-US" dirty="0" err="1" smtClean="0"/>
              <a:t>prani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hekurit</a:t>
            </a:r>
            <a:endParaRPr lang="en-US" dirty="0"/>
          </a:p>
        </p:txBody>
      </p:sp>
      <p:pic>
        <p:nvPicPr>
          <p:cNvPr id="6" name="Picture 5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124200"/>
            <a:ext cx="35242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838200" y="6400800"/>
            <a:ext cx="3429000" cy="457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Kristalor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kristalizon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ujë.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x 18 H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letrës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ngjitës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qëllim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hekur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industrinë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tekstilit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lagie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pëlhurë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GALIUMI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3657600" cy="4267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 tri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Hg </a:t>
            </a:r>
          </a:p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Askund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përqendrime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burimi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bazike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hidroksidit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343400"/>
            <a:ext cx="59436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shkëlqyeshëm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karakteristik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(29.8C)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intervalin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e temp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(afro 2400 C)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intervalin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gjendejes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çfardo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afër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dhomës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lëngët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32004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2766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shqyrtimit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themelore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vërtetuar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saktësi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gjetur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sigurta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kovalenete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INDIUMI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agregate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menjëherë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disproporcionohen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3In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→2In</a:t>
            </a:r>
            <a:r>
              <a:rPr lang="en-US" sz="26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+In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3+</a:t>
            </a:r>
          </a:p>
          <a:p>
            <a:pPr algn="just"/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In me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kufizuara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dihalogjenure</a:t>
            </a:r>
            <a:endParaRPr lang="en-US" sz="17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17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700" b="1" dirty="0" err="1" smtClean="0">
                <a:latin typeface="Times New Roman" pitchFamily="18" charset="0"/>
                <a:cs typeface="Times New Roman" pitchFamily="18" charset="0"/>
              </a:rPr>
              <a:t>indiumit</a:t>
            </a:r>
            <a:endParaRPr lang="en-US" sz="17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1981200"/>
            <a:ext cx="3505200" cy="3276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njëqind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galium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askund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+1, +2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InCl,InBr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Image result for ind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2057400"/>
            <a:ext cx="3733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TALIUMI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+e-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: E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- 0.34 V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disproporcionohet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3962400" cy="3505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Element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ka afro tri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asnjëherë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pastrimit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kadmiumit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përngjanë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prehet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thikë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lagështë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ruajtur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petroleum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alkaline .</a:t>
            </a:r>
          </a:p>
        </p:txBody>
      </p:sp>
      <p:pic>
        <p:nvPicPr>
          <p:cNvPr id="5" name="Picture 4" descr="Image result for TAL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TALI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905001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0" y="4495800"/>
            <a:ext cx="89154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Talumi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përpunimin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qelqeve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indeks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thyerjes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përpunimin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lëgurave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asgjësimin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dëmtuesve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parazitëve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bujqësi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njerëzit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kafshët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TE 2 (IIA)  TË SISTEMIT PERIODIK</a:t>
            </a:r>
          </a:p>
          <a:p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Alkalino-tokësore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Be,Mg,Ca,Sr,Ba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Ra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nivelit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ns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ns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8200" y="4038600"/>
          <a:ext cx="609600" cy="44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447040">
                <a:tc>
                  <a:txBody>
                    <a:bodyPr/>
                    <a:lstStyle/>
                    <a:p>
                      <a:r>
                        <a:rPr lang="en-US" dirty="0" smtClean="0"/>
                        <a:t>↑↓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1200" y="4114800"/>
          <a:ext cx="16764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867400" y="4114800"/>
          <a:ext cx="609600" cy="3657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09600"/>
              </a:tblGrid>
              <a:tr h="30480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010400" y="4114800"/>
          <a:ext cx="16764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58800"/>
                <a:gridCol w="558800"/>
                <a:gridCol w="558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4648200" y="609600"/>
            <a:ext cx="4495800" cy="1981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kimistët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vjetër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quajtur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TOKA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rekasion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3962400" y="4114800"/>
            <a:ext cx="990600" cy="38100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667000" y="5257800"/>
            <a:ext cx="50292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orbitale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hibride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orientuara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drejtim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pre 180 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ekziston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bashkohen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dyatomke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>
            <a:normAutofit/>
          </a:bodyPr>
          <a:lstStyle/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pergjithshme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elemeneteve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1" y="2057401"/>
          <a:ext cx="8991598" cy="48006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284514"/>
                <a:gridCol w="1284514"/>
                <a:gridCol w="1284514"/>
                <a:gridCol w="1284514"/>
                <a:gridCol w="1284514"/>
                <a:gridCol w="1284514"/>
                <a:gridCol w="1284514"/>
              </a:tblGrid>
              <a:tr h="1309254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Simboli</a:t>
                      </a:r>
                      <a:r>
                        <a:rPr lang="en-US" sz="1600" b="1" baseline="0" dirty="0" smtClean="0"/>
                        <a:t> I </a:t>
                      </a:r>
                      <a:r>
                        <a:rPr lang="en-US" sz="1600" b="1" baseline="0" dirty="0" err="1" smtClean="0"/>
                        <a:t>elementti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Nr.rendor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Radiusi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metalik</a:t>
                      </a:r>
                      <a:r>
                        <a:rPr lang="en-US" sz="1600" b="1" dirty="0" smtClean="0"/>
                        <a:t> nm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Radiusi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jonik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Dendësia</a:t>
                      </a:r>
                      <a:r>
                        <a:rPr lang="en-US" sz="1600" b="1" dirty="0" smtClean="0"/>
                        <a:t> g/cm3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Tem e </a:t>
                      </a:r>
                      <a:r>
                        <a:rPr lang="en-US" sz="1600" b="1" dirty="0" err="1" smtClean="0"/>
                        <a:t>shkrirjes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Temp</a:t>
                      </a:r>
                      <a:r>
                        <a:rPr lang="en-US" sz="1600" b="1" baseline="0" dirty="0" smtClean="0"/>
                        <a:t> e </a:t>
                      </a:r>
                      <a:r>
                        <a:rPr lang="en-US" sz="1600" b="1" baseline="0" dirty="0" err="1" smtClean="0"/>
                        <a:t>vlimit</a:t>
                      </a:r>
                      <a:endParaRPr lang="en-US" sz="1600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Be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0,034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1,85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1278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2970(?)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Mg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0,160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0,078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1,74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649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1090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Ca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0,197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0,106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1,55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839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1484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Sr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0,215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0,127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2,54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769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1384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Ba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0,217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0,217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3,59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729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1637</a:t>
                      </a:r>
                      <a:endParaRPr lang="en-US" b="1" dirty="0"/>
                    </a:p>
                  </a:txBody>
                  <a:tcPr/>
                </a:tc>
              </a:tr>
              <a:tr h="581891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Ra</a:t>
                      </a:r>
                      <a:endParaRPr lang="en-US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0,223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0,152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5,0(?)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700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1140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0"/>
            <a:ext cx="8991600" cy="990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angazhuara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maksimalishtë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Parregullsitë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shpjegohet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strukturën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28601" y="1219202"/>
          <a:ext cx="8915399" cy="387984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485900"/>
                <a:gridCol w="1485900"/>
                <a:gridCol w="1485900"/>
                <a:gridCol w="1168523"/>
                <a:gridCol w="1471473"/>
                <a:gridCol w="1817703"/>
              </a:tblGrid>
              <a:tr h="445883"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Simboli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elementit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dirty="0" err="1" smtClean="0"/>
                        <a:t>Energjia</a:t>
                      </a:r>
                      <a:r>
                        <a:rPr lang="en-US" dirty="0" smtClean="0"/>
                        <a:t> e </a:t>
                      </a:r>
                      <a:r>
                        <a:rPr lang="en-US" dirty="0" err="1" smtClean="0"/>
                        <a:t>jonizimit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Koef</a:t>
                      </a:r>
                      <a:r>
                        <a:rPr lang="en-US" dirty="0" smtClean="0"/>
                        <a:t> I </a:t>
                      </a:r>
                      <a:r>
                        <a:rPr lang="en-US" dirty="0" err="1" smtClean="0"/>
                        <a:t>elektronegativitetit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err="1" smtClean="0"/>
                        <a:t>Potenciali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redoks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M</a:t>
                      </a:r>
                      <a:r>
                        <a:rPr lang="en-US" baseline="30000" dirty="0" smtClean="0"/>
                        <a:t>2+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→M</a:t>
                      </a:r>
                      <a:r>
                        <a:rPr lang="en-US" sz="1800" b="1" baseline="-25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(S)</a:t>
                      </a:r>
                    </a:p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E/V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7999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462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Be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153.9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-1.97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Mg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-2.36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Ca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-2.84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</a:rPr>
                        <a:t>Sr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-2.89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C00000"/>
                          </a:solidFill>
                        </a:rPr>
                        <a:t>Ba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(37.3)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-2.92</a:t>
                      </a:r>
                      <a:endParaRPr lang="en-US" dirty="0"/>
                    </a:p>
                  </a:txBody>
                  <a:tcPr/>
                </a:tc>
              </a:tr>
              <a:tr h="44588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C00000"/>
                          </a:solidFill>
                        </a:rPr>
                        <a:t>Ra</a:t>
                      </a:r>
                      <a:endParaRPr lang="en-US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(34.2)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-2.92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85800" y="5486400"/>
            <a:ext cx="82296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t’ia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marrë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reaksioneve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2+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ilustrohet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(g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1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2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+e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3  ;11.9eV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sublimimit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2.0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6.11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shenzuar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8.11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analizat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bilanset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tregojnë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mundësit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shqyrtuara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volitshëm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657600" y="1295400"/>
            <a:ext cx="1524000" cy="533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34000" y="1371600"/>
            <a:ext cx="914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8.11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0" y="3505200"/>
            <a:ext cx="9144000" cy="160020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8.11 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11.9,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20.01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serioze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Ca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gaztë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,mirpo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praktikën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ngurta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hidratuara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ight Brace 8"/>
          <p:cNvSpPr/>
          <p:nvPr/>
        </p:nvSpPr>
        <p:spPr>
          <a:xfrm>
            <a:off x="5029200" y="1295400"/>
            <a:ext cx="2514600" cy="990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00" y="1524000"/>
            <a:ext cx="1371600" cy="609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20.01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5"/>
          </a:xfrm>
        </p:spPr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4572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(s)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endParaRPr lang="en-US" b="1" baseline="-25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0668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(s)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b="1" baseline="30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6764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(g)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→Ca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b="1" baseline="30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10668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8.11 </a:t>
            </a:r>
            <a:r>
              <a:rPr lang="en-US" b="1" dirty="0" err="1" smtClean="0">
                <a:solidFill>
                  <a:srgbClr val="FFFF00"/>
                </a:solidFill>
              </a:rPr>
              <a:t>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16764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20.01 </a:t>
            </a:r>
            <a:r>
              <a:rPr lang="en-US" b="1" dirty="0" err="1" smtClean="0">
                <a:solidFill>
                  <a:srgbClr val="FFFF00"/>
                </a:solidFill>
              </a:rPr>
              <a:t>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0" y="28194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Ca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(g)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+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</a:rPr>
              <a:t>aq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→Ca</a:t>
            </a:r>
            <a:r>
              <a:rPr lang="en-US" b="1" baseline="30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+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3429000"/>
            <a:ext cx="33528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Ca</a:t>
            </a:r>
            <a:r>
              <a:rPr lang="en-US" b="1" baseline="30000" dirty="0" smtClean="0">
                <a:solidFill>
                  <a:srgbClr val="FFFF00"/>
                </a:solidFill>
              </a:rPr>
              <a:t>2+</a:t>
            </a:r>
            <a:r>
              <a:rPr lang="en-US" b="1" baseline="-25000" dirty="0" smtClean="0">
                <a:solidFill>
                  <a:srgbClr val="FFFF00"/>
                </a:solidFill>
              </a:rPr>
              <a:t>(g)</a:t>
            </a:r>
            <a:r>
              <a:rPr lang="en-US" b="1" dirty="0" smtClean="0">
                <a:solidFill>
                  <a:srgbClr val="FFFF00"/>
                </a:solidFill>
              </a:rPr>
              <a:t>+</a:t>
            </a:r>
            <a:r>
              <a:rPr lang="en-US" b="1" dirty="0" err="1" smtClean="0">
                <a:solidFill>
                  <a:srgbClr val="FFFF00"/>
                </a:solidFill>
              </a:rPr>
              <a:t>aq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→ Ca</a:t>
            </a:r>
            <a:r>
              <a:rPr lang="en-US" b="1" baseline="30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2+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(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7200" y="27432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8.06eV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67200" y="3429000"/>
            <a:ext cx="1600200" cy="5334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25.3eV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43800" y="2590800"/>
            <a:ext cx="1600200" cy="53340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5.29eV/Jon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6096000" y="1981200"/>
            <a:ext cx="1219200" cy="17526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substancave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kovalent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shohim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" y="838200"/>
          <a:ext cx="9143995" cy="39624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306285"/>
                <a:gridCol w="1306285"/>
                <a:gridCol w="1306285"/>
                <a:gridCol w="1306285"/>
                <a:gridCol w="1306285"/>
                <a:gridCol w="1306285"/>
                <a:gridCol w="1306285"/>
              </a:tblGrid>
              <a:tr h="55428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latin typeface="Calibri"/>
                          <a:ea typeface="Calibri"/>
                          <a:cs typeface="Times New Roman"/>
                        </a:rPr>
                        <a:t>Simboli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Calibri"/>
                          <a:ea typeface="Calibri"/>
                          <a:cs typeface="Times New Roman"/>
                        </a:rPr>
                        <a:t>elementit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latin typeface="Calibri"/>
                          <a:ea typeface="Calibri"/>
                          <a:cs typeface="Times New Roman"/>
                        </a:rPr>
                        <a:t>Nr.rendor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latin typeface="Calibri"/>
                          <a:ea typeface="Calibri"/>
                          <a:cs typeface="Times New Roman"/>
                        </a:rPr>
                        <a:t>Radiusi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err="1">
                          <a:latin typeface="Calibri"/>
                          <a:ea typeface="Calibri"/>
                          <a:cs typeface="Times New Roman"/>
                        </a:rPr>
                        <a:t>kovalent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nm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Radiusi jonik/nm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Temp e shkrirjes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C 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Temperatura e vlimi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C </a:t>
                      </a:r>
                    </a:p>
                  </a:txBody>
                  <a:tcPr/>
                </a:tc>
              </a:tr>
              <a:tr h="636672"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US" sz="1800" b="1" baseline="30000">
                          <a:latin typeface="Calibri"/>
                          <a:ea typeface="Calibri"/>
                          <a:cs typeface="Times New Roman"/>
                        </a:rPr>
                        <a:t>+ </a:t>
                      </a:r>
                      <a:endParaRPr lang="en-US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US" sz="1800" b="1" baseline="30000">
                          <a:latin typeface="Calibri"/>
                          <a:ea typeface="Calibri"/>
                          <a:cs typeface="Times New Roman"/>
                        </a:rPr>
                        <a:t>3+ </a:t>
                      </a:r>
                      <a:endParaRPr lang="en-US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</a:tr>
              <a:tr h="5542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0.088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0.023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2300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3658 </a:t>
                      </a:r>
                    </a:p>
                  </a:txBody>
                  <a:tcPr/>
                </a:tc>
              </a:tr>
              <a:tr h="5542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0.125 </a:t>
                      </a:r>
                    </a:p>
                  </a:txBody>
                  <a:tcPr>
                    <a:gradFill flip="none" rotWithShape="1">
                      <a:gsLst>
                        <a:gs pos="53000">
                          <a:srgbClr val="00B050"/>
                        </a:gs>
                        <a:gs pos="80000">
                          <a:schemeClr val="accent5">
                            <a:shade val="93000"/>
                            <a:satMod val="130000"/>
                          </a:schemeClr>
                        </a:gs>
                        <a:gs pos="100000">
                          <a:schemeClr val="accent5">
                            <a:shade val="94000"/>
                            <a:satMod val="1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0.057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660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2467 </a:t>
                      </a:r>
                    </a:p>
                  </a:txBody>
                  <a:tcPr/>
                </a:tc>
              </a:tr>
              <a:tr h="5542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31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0.125 </a:t>
                      </a:r>
                    </a:p>
                  </a:txBody>
                  <a:tcPr>
                    <a:gradFill flip="none" rotWithShape="1">
                      <a:gsLst>
                        <a:gs pos="53000">
                          <a:srgbClr val="00B050"/>
                        </a:gs>
                        <a:gs pos="80000">
                          <a:schemeClr val="accent5">
                            <a:shade val="93000"/>
                            <a:satMod val="130000"/>
                          </a:schemeClr>
                        </a:gs>
                        <a:gs pos="100000">
                          <a:schemeClr val="accent5">
                            <a:shade val="94000"/>
                            <a:satMod val="13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0.113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0.062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29.8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2403 </a:t>
                      </a:r>
                    </a:p>
                  </a:txBody>
                  <a:tcPr/>
                </a:tc>
              </a:tr>
              <a:tr h="5542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49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0.150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0.132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0.092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157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2080 </a:t>
                      </a:r>
                    </a:p>
                  </a:txBody>
                  <a:tcPr/>
                </a:tc>
              </a:tr>
              <a:tr h="55428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Tl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81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0.155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0.149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0.105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>
                          <a:latin typeface="Calibri"/>
                          <a:ea typeface="Calibri"/>
                          <a:cs typeface="Times New Roman"/>
                        </a:rPr>
                        <a:t>304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1457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0" y="533400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sis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pas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kontraksioni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rrezeve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radiusin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zvogluar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koeficientit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pranojnë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negative,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Be),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2895600"/>
            <a:ext cx="50292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beriliumit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përçojnë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tipike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1000" y="4267200"/>
            <a:ext cx="49530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15000" y="2590800"/>
            <a:ext cx="3429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Be(OH)</a:t>
            </a:r>
            <a:r>
              <a:rPr lang="en-US" sz="16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amfotere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hidroksidet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shpërbashkohen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reaksion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791200" y="4191000"/>
            <a:ext cx="33528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tretshmëria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faktorë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ndikojnë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90600" y="5410200"/>
            <a:ext cx="67056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përafërsishtë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0.3 nm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radiusit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kationit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shkaktoj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BERILIUMI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0.006%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(w(Be)=5%).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kuq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Helidori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Emeraldi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eryl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95400"/>
            <a:ext cx="3508439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red beryl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295400"/>
            <a:ext cx="3257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heliodor beryl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7338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emerald beryl mineral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810000"/>
            <a:ext cx="32004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smtClean="0">
                <a:latin typeface="Georgia" pitchFamily="18" charset="0"/>
              </a:rPr>
              <a:t>            </a:t>
            </a:r>
            <a:r>
              <a:rPr lang="en-US" sz="2000" dirty="0" err="1" smtClean="0">
                <a:latin typeface="Georgia" pitchFamily="18" charset="0"/>
              </a:rPr>
              <a:t>Akvamarini</a:t>
            </a:r>
            <a:r>
              <a:rPr lang="en-US" sz="2000" dirty="0" smtClean="0">
                <a:latin typeface="Georgia" pitchFamily="18" charset="0"/>
              </a:rPr>
              <a:t>                                                       </a:t>
            </a:r>
            <a:r>
              <a:rPr lang="en-US" sz="2000" dirty="0" err="1" smtClean="0">
                <a:latin typeface="Georgia" pitchFamily="18" charset="0"/>
              </a:rPr>
              <a:t>Morganiti</a:t>
            </a:r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aquamarine beryl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36195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morganite beryl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0"/>
            <a:ext cx="3581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morganite beryl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4038600"/>
            <a:ext cx="3619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përhirtë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çeliku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mbulohet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shtres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hollë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0"/>
            <a:ext cx="8839200" cy="990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heksafluorosilikat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beriliumi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tetrafluororberilat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alumini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heksafluoroaluminat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43200" y="11430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Georgia" pitchFamily="18" charset="0"/>
              </a:rPr>
              <a:t>Beril</a:t>
            </a:r>
            <a:r>
              <a:rPr lang="en-US" dirty="0" smtClean="0">
                <a:latin typeface="Georgia" pitchFamily="18" charset="0"/>
              </a:rPr>
              <a:t> +Na2SiF</a:t>
            </a:r>
            <a:r>
              <a:rPr lang="en-US" baseline="-25000" dirty="0" smtClean="0">
                <a:latin typeface="Georgia" pitchFamily="18" charset="0"/>
              </a:rPr>
              <a:t>6</a:t>
            </a:r>
            <a:endParaRPr lang="en-US" baseline="-25000" dirty="0"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19812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>
                <a:latin typeface="Georgia" pitchFamily="18" charset="0"/>
              </a:rPr>
              <a:t>terafluoroborilat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i</a:t>
            </a:r>
            <a:r>
              <a:rPr lang="en-US" sz="1600" dirty="0" smtClean="0">
                <a:latin typeface="Georgia" pitchFamily="18" charset="0"/>
              </a:rPr>
              <a:t> Na + </a:t>
            </a:r>
            <a:r>
              <a:rPr lang="en-US" sz="1600" dirty="0" err="1" smtClean="0">
                <a:latin typeface="Georgia" pitchFamily="18" charset="0"/>
              </a:rPr>
              <a:t>tetrafluoroborilat</a:t>
            </a:r>
            <a:r>
              <a:rPr lang="en-US" sz="1600" dirty="0" smtClean="0">
                <a:latin typeface="Georgia" pitchFamily="18" charset="0"/>
              </a:rPr>
              <a:t> </a:t>
            </a:r>
            <a:r>
              <a:rPr lang="en-US" sz="1600" dirty="0" err="1" smtClean="0">
                <a:latin typeface="Georgia" pitchFamily="18" charset="0"/>
              </a:rPr>
              <a:t>i</a:t>
            </a:r>
            <a:r>
              <a:rPr lang="en-US" sz="1600" dirty="0" smtClean="0">
                <a:latin typeface="Georgia" pitchFamily="18" charset="0"/>
              </a:rPr>
              <a:t> Al</a:t>
            </a:r>
            <a:endParaRPr lang="en-US" sz="1600" dirty="0"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400" y="27432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eorgia" pitchFamily="18" charset="0"/>
              </a:rPr>
              <a:t>Na2BeF4 </a:t>
            </a:r>
            <a:r>
              <a:rPr lang="en-US" sz="1400" dirty="0" smtClean="0">
                <a:latin typeface="Georgia" pitchFamily="18" charset="0"/>
              </a:rPr>
              <a:t>(</a:t>
            </a:r>
            <a:r>
              <a:rPr lang="en-US" sz="1400" dirty="0" err="1" smtClean="0">
                <a:latin typeface="Georgia" pitchFamily="18" charset="0"/>
              </a:rPr>
              <a:t>ndahet</a:t>
            </a:r>
            <a:r>
              <a:rPr lang="en-US" sz="1400" dirty="0" smtClean="0">
                <a:latin typeface="Georgia" pitchFamily="18" charset="0"/>
              </a:rPr>
              <a:t> </a:t>
            </a:r>
            <a:r>
              <a:rPr lang="en-US" sz="1400" dirty="0" err="1" smtClean="0">
                <a:latin typeface="Georgia" pitchFamily="18" charset="0"/>
              </a:rPr>
              <a:t>i</a:t>
            </a:r>
            <a:r>
              <a:rPr lang="en-US" sz="1400" dirty="0" smtClean="0">
                <a:latin typeface="Georgia" pitchFamily="18" charset="0"/>
              </a:rPr>
              <a:t> </a:t>
            </a:r>
            <a:r>
              <a:rPr lang="en-US" sz="1400" dirty="0" err="1" smtClean="0">
                <a:latin typeface="Georgia" pitchFamily="18" charset="0"/>
              </a:rPr>
              <a:t>tretshem</a:t>
            </a:r>
            <a:r>
              <a:rPr lang="en-US" sz="1400" dirty="0" smtClean="0">
                <a:latin typeface="Georgia" pitchFamily="18" charset="0"/>
              </a:rPr>
              <a:t> ne </a:t>
            </a:r>
            <a:r>
              <a:rPr lang="en-US" sz="1400" dirty="0" err="1" smtClean="0">
                <a:latin typeface="Georgia" pitchFamily="18" charset="0"/>
              </a:rPr>
              <a:t>uje</a:t>
            </a:r>
            <a:r>
              <a:rPr lang="en-US" sz="1400" dirty="0" smtClean="0">
                <a:latin typeface="Georgia" pitchFamily="18" charset="0"/>
              </a:rPr>
              <a:t>)</a:t>
            </a:r>
            <a:endParaRPr lang="en-US" sz="1400" dirty="0"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34290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eorgia" pitchFamily="18" charset="0"/>
              </a:rPr>
              <a:t>Na2BeF4+NaF+BaF2</a:t>
            </a:r>
            <a:endParaRPr lang="en-US" dirty="0">
              <a:latin typeface="Georg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19400" y="4343400"/>
            <a:ext cx="3352800" cy="457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>
            <a:off x="4038600" y="1676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114800" y="2438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114800" y="3200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114800" y="3962400"/>
            <a:ext cx="457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400800" y="28956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162800" y="2590800"/>
            <a:ext cx="19812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Georgia" pitchFamily="18" charset="0"/>
              </a:rPr>
              <a:t>Na2AlF</a:t>
            </a:r>
            <a:r>
              <a:rPr lang="en-US" baseline="-25000" dirty="0" smtClean="0">
                <a:latin typeface="Georgia" pitchFamily="18" charset="0"/>
              </a:rPr>
              <a:t>6</a:t>
            </a:r>
            <a:r>
              <a:rPr lang="en-US" dirty="0" smtClean="0">
                <a:latin typeface="Georgia" pitchFamily="18" charset="0"/>
              </a:rPr>
              <a:t> +SiO2</a:t>
            </a:r>
          </a:p>
          <a:p>
            <a:pPr algn="ctr"/>
            <a:r>
              <a:rPr lang="en-US" dirty="0" smtClean="0">
                <a:latin typeface="Georgia" pitchFamily="18" charset="0"/>
              </a:rPr>
              <a:t>Te </a:t>
            </a:r>
            <a:r>
              <a:rPr lang="en-US" dirty="0" err="1" smtClean="0">
                <a:latin typeface="Georgia" pitchFamily="18" charset="0"/>
              </a:rPr>
              <a:t>patretshem</a:t>
            </a:r>
            <a:r>
              <a:rPr lang="en-US" dirty="0" smtClean="0">
                <a:latin typeface="Georgia" pitchFamily="18" charset="0"/>
              </a:rPr>
              <a:t> ne </a:t>
            </a:r>
            <a:r>
              <a:rPr lang="en-US" dirty="0" err="1" smtClean="0">
                <a:latin typeface="Georgia" pitchFamily="18" charset="0"/>
              </a:rPr>
              <a:t>ujë</a:t>
            </a:r>
            <a:endParaRPr lang="en-US" dirty="0">
              <a:latin typeface="Georgia" pitchFamily="18" charset="0"/>
            </a:endParaRPr>
          </a:p>
        </p:txBody>
      </p:sp>
      <p:pic>
        <p:nvPicPr>
          <p:cNvPr id="16" name="Picture 15" descr="Image result for berylli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25" y="3886200"/>
            <a:ext cx="2771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/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Komponimet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Beriliumit</a:t>
            </a:r>
            <a:endParaRPr lang="en-US" sz="18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njohura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që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katër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dihalogjenuret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beriliumit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Përfitohen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sintez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direkte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elementeve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poashtu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oksidet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hidroksidet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tij</a:t>
            </a:r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u="sng" dirty="0" err="1" smtClean="0">
                <a:latin typeface="Georgia" pitchFamily="18" charset="0"/>
                <a:cs typeface="Times New Roman" pitchFamily="18" charset="0"/>
              </a:rPr>
              <a:t>BeO</a:t>
            </a:r>
            <a:endParaRPr lang="en-US" sz="1800" b="1" u="sng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u="sng" dirty="0" smtClean="0">
                <a:latin typeface="Georgia" pitchFamily="18" charset="0"/>
                <a:cs typeface="Times New Roman" pitchFamily="18" charset="0"/>
              </a:rPr>
              <a:t>Be(OH)2 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  </a:t>
            </a:r>
          </a:p>
          <a:p>
            <a:pPr algn="just"/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Be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+ 2OH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→Be(OH)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2(S)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                  2NaOH(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aq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)+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Be(OH)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2(S)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</a:t>
            </a:r>
            <a:r>
              <a:rPr lang="en-US" sz="20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Na2Be(OH)4 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</a:rPr>
              <a:t>)                                  </a:t>
            </a:r>
          </a:p>
          <a:p>
            <a:pPr algn="just"/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</a:endParaRPr>
          </a:p>
          <a:p>
            <a:pPr algn="just">
              <a:buNone/>
            </a:pP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Be(OH)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+H2SO4 →BeSO4+2H2O 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</a:t>
            </a:r>
            <a:endParaRPr lang="en-US" sz="20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0200" y="1524000"/>
            <a:ext cx="6477000" cy="53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Be(OH)2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(g)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→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BeO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(s)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+H2O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(g)</a:t>
            </a:r>
            <a:endParaRPr lang="en-US" b="1" baseline="-25000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2.1%,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Dollomit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karnaliti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 KC x 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DOLLOMIT                       MAGNEZIT                         KARNALIT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5791200"/>
            <a:ext cx="91440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nëtyrë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lëndë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pic>
        <p:nvPicPr>
          <p:cNvPr id="5" name="Picture 4" descr="Image result for dolomite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2590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Image result for MgCO3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447800"/>
            <a:ext cx="2895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0"/>
            <a:ext cx="2971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elektrolizën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shkrirjes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klorurit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magnezit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pa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ujë</a:t>
            </a:r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Magneziti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bruciti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kalcinim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shëndrrohen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oksid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cili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reduktohet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koks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temp afro 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700 C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rrym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klorit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+C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+Cl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→MgCl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(g)</a:t>
            </a:r>
          </a:p>
          <a:p>
            <a:pPr algn="just"/>
            <a:endParaRPr lang="en-US" sz="1800" b="1" baseline="-25000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këtë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reaksion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mënyrë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direkte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formohet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kloruri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pa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ujë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 ,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ku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pjesë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ujit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menjanohet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një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pjesë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tjetër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ose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dehidratimi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plotë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bëhet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vetëm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nxehje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rrymë</a:t>
            </a:r>
            <a:r>
              <a:rPr lang="en-US" sz="1800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acidit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klorhidrik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r"/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                                                                                             </a:t>
            </a: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pastaj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MgCl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elektrolizë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përfituar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pastërt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ka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metat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tij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përfitimin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pastërt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MgCl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latin typeface="Georgia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2590800"/>
            <a:ext cx="4419600" cy="2590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nëjtën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mënyrë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bëhet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përfitohet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uji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detit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duke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shtuar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gëlqere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uji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detit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precipiton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Mg(OH)</a:t>
            </a:r>
            <a:r>
              <a:rPr lang="en-US" baseline="-25000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, pas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dekantitmit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precipitati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filtrohet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duke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tretur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HCl</a:t>
            </a:r>
            <a:r>
              <a:rPr lang="en-US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kalon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klorur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kurse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dehidratimi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bëhet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sikurse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parë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0" y="2438400"/>
            <a:ext cx="6096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MgCl2 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(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uji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detit</a:t>
            </a:r>
            <a:r>
              <a:rPr lang="en-US" b="1" baseline="-25000" dirty="0" smtClean="0">
                <a:solidFill>
                  <a:srgbClr val="FFFF00"/>
                </a:solidFill>
                <a:latin typeface="Georgia" pitchFamily="18" charset="0"/>
              </a:rPr>
              <a:t>)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</a:rPr>
              <a:t>+ Ca(OH) 2 = Mg(OH) 2 + CaCl2</a:t>
            </a:r>
            <a:r>
              <a:rPr lang="en-US" sz="2000" dirty="0" smtClean="0"/>
              <a:t>, </a:t>
            </a:r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0" y="4724400"/>
            <a:ext cx="6096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(A)         Mg(OH)2 + 2HCl = MgCl2 + 2H20</a:t>
            </a:r>
            <a:endParaRPr lang="en-US" sz="16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5334000"/>
            <a:ext cx="7620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(B)   Mg(OH) z + temp =</a:t>
            </a:r>
            <a:r>
              <a:rPr lang="en-US" sz="1600" b="1" dirty="0" err="1" smtClean="0">
                <a:solidFill>
                  <a:srgbClr val="FFFF00"/>
                </a:solidFill>
                <a:latin typeface="Georgia" pitchFamily="18" charset="0"/>
              </a:rPr>
              <a:t>MgO</a:t>
            </a:r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 + H20 (</a:t>
            </a:r>
            <a:r>
              <a:rPr lang="en-US" sz="1600" b="1" dirty="0" err="1" smtClean="0">
                <a:solidFill>
                  <a:srgbClr val="FFFF00"/>
                </a:solidFill>
                <a:latin typeface="Georgia" pitchFamily="18" charset="0"/>
              </a:rPr>
              <a:t>Magnesian</a:t>
            </a:r>
            <a:r>
              <a:rPr lang="en-US" sz="1600" b="1" dirty="0" smtClean="0">
                <a:solidFill>
                  <a:srgbClr val="FFFF00"/>
                </a:solidFill>
                <a:latin typeface="Georgia" pitchFamily="18" charset="0"/>
              </a:rPr>
              <a:t> Process) </a:t>
            </a:r>
            <a:endParaRPr lang="en-US" sz="16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114800" y="1600200"/>
            <a:ext cx="2590800" cy="3810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përqon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rrymën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+2e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→Mg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(l)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2Cl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Calibri"/>
              </a:rPr>
              <a:t>→Cl2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Calibri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Calibri"/>
              </a:rPr>
              <a:t>+2e-</a:t>
            </a:r>
            <a:endParaRPr lang="en-US" sz="2400" b="1" baseline="-25000" dirty="0" smtClean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Georgia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762000"/>
            <a:ext cx="4191000" cy="2133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përbërësve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nevojiten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7-15%MgCl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20%KCl, 30-40%NaCl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20-40%CaCl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Mg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potencial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katodën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hekurit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3048000"/>
            <a:ext cx="8915400" cy="1600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Magnezi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metal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argjendtë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ngjyrën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mbështjell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metalin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farkohet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dredhet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petëzohet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petëzim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fitohen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llamarina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magnezi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teli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oksigjen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nitrurit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4638675"/>
            <a:ext cx="31242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Rounded Rectangle 6"/>
          <p:cNvSpPr/>
          <p:nvPr/>
        </p:nvSpPr>
        <p:spPr>
          <a:xfrm>
            <a:off x="0" y="4800600"/>
            <a:ext cx="5486400" cy="2057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bile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përpunimit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lëgurave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kombinuar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raporte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Al, Zn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halogjenuret,por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bromuri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higroskopike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joduri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organik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–me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3(s)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→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2(g)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Brucit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Mg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Mg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+2OH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 →Mg(OH)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Georgia" pitchFamily="18" charset="0"/>
                <a:cs typeface="Times New Roman" pitchFamily="18" charset="0"/>
              </a:rPr>
              <a:t>2(s)</a:t>
            </a:r>
          </a:p>
          <a:p>
            <a:pPr algn="ctr"/>
            <a:endParaRPr lang="en-US" sz="2400" b="1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MgSO4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kizerit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epsomit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7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idhët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dollomit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(MgCO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xCaCO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733800"/>
            <a:ext cx="20669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4495800"/>
            <a:ext cx="2057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3657600" y="5105400"/>
            <a:ext cx="3276600" cy="1066800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9916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3.63%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shume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lloje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fosfatet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fluoruret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Silikat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CaSiO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vollastonite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sulfate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fluorite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Image result for calcium silicate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calcium CARBONATES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14478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alcium sulphates mineral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1447800"/>
            <a:ext cx="26696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 result for calcium phosphates mineral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43400"/>
            <a:ext cx="3124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 result for calcium fluoride mineral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4419600"/>
            <a:ext cx="2971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13.</a:t>
            </a:r>
          </a:p>
          <a:p>
            <a:endParaRPr lang="sq-AL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676397"/>
          <a:ext cx="9144000" cy="5029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96635">
                <a:tc rowSpan="2">
                  <a:txBody>
                    <a:bodyPr/>
                    <a:lstStyle/>
                    <a:p>
                      <a:r>
                        <a:rPr lang="en-US" b="1" dirty="0" err="1" smtClean="0"/>
                        <a:t>Simboli</a:t>
                      </a:r>
                      <a:r>
                        <a:rPr lang="en-US" b="1" baseline="0" dirty="0" smtClean="0"/>
                        <a:t> e </a:t>
                      </a:r>
                      <a:r>
                        <a:rPr lang="en-US" b="1" baseline="0" dirty="0" err="1" smtClean="0"/>
                        <a:t>elementit</a:t>
                      </a:r>
                      <a:endParaRPr lang="sq-AL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b="1" dirty="0" err="1" smtClean="0"/>
                        <a:t>Energjia</a:t>
                      </a:r>
                      <a:r>
                        <a:rPr lang="en-US" b="1" dirty="0" smtClean="0"/>
                        <a:t> e </a:t>
                      </a:r>
                      <a:r>
                        <a:rPr lang="en-US" b="1" dirty="0" err="1" smtClean="0"/>
                        <a:t>jonizimit</a:t>
                      </a:r>
                      <a:r>
                        <a:rPr lang="en-US" b="1" dirty="0" smtClean="0"/>
                        <a:t>/</a:t>
                      </a:r>
                      <a:r>
                        <a:rPr lang="en-US" b="1" dirty="0" err="1" smtClean="0"/>
                        <a:t>eV</a:t>
                      </a:r>
                      <a:endParaRPr lang="sq-AL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 err="1" smtClean="0"/>
                        <a:t>Koeficienti</a:t>
                      </a:r>
                      <a:r>
                        <a:rPr lang="en-US" b="1" dirty="0" smtClean="0"/>
                        <a:t> I </a:t>
                      </a:r>
                      <a:r>
                        <a:rPr lang="en-US" b="1" dirty="0" err="1" smtClean="0"/>
                        <a:t>elektronegativitetit</a:t>
                      </a:r>
                      <a:endParaRPr lang="sq-AL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 err="1" smtClean="0"/>
                        <a:t>Potenciali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redoks</a:t>
                      </a:r>
                      <a:r>
                        <a:rPr lang="en-US" b="1" baseline="0" dirty="0" smtClean="0"/>
                        <a:t> </a:t>
                      </a:r>
                    </a:p>
                    <a:p>
                      <a:r>
                        <a:rPr lang="en-US" b="1" baseline="0" dirty="0" smtClean="0"/>
                        <a:t>E/V</a:t>
                      </a:r>
                      <a:endParaRPr lang="sq-AL" b="1" dirty="0"/>
                    </a:p>
                  </a:txBody>
                  <a:tcPr/>
                </a:tc>
              </a:tr>
              <a:tr h="765440"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II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III</a:t>
                      </a:r>
                      <a:endParaRPr lang="sq-AL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q-AL" dirty="0"/>
                    </a:p>
                  </a:txBody>
                  <a:tcPr/>
                </a:tc>
              </a:tr>
              <a:tr h="7334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8.30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25.2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37.9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2.0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</a:t>
                      </a:r>
                      <a:r>
                        <a:rPr lang="en-US" b="1" baseline="-25000" dirty="0" smtClean="0"/>
                        <a:t>3</a:t>
                      </a:r>
                      <a:r>
                        <a:rPr lang="en-US" b="1" dirty="0" smtClean="0"/>
                        <a:t>BO</a:t>
                      </a:r>
                      <a:r>
                        <a:rPr lang="en-US" b="1" baseline="-25000" dirty="0" smtClean="0"/>
                        <a:t>3</a:t>
                      </a:r>
                      <a:r>
                        <a:rPr lang="en-US" b="1" dirty="0" smtClean="0"/>
                        <a:t>/B</a:t>
                      </a:r>
                    </a:p>
                    <a:p>
                      <a:r>
                        <a:rPr lang="en-US" b="1" dirty="0" smtClean="0"/>
                        <a:t>-0.89</a:t>
                      </a:r>
                      <a:endParaRPr lang="sq-AL" b="1" dirty="0"/>
                    </a:p>
                  </a:txBody>
                  <a:tcPr/>
                </a:tc>
              </a:tr>
              <a:tr h="7334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Al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5.99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18.8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28.4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1.5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Al</a:t>
                      </a:r>
                      <a:r>
                        <a:rPr lang="en-US" b="1" baseline="30000" dirty="0" smtClean="0"/>
                        <a:t>3+</a:t>
                      </a:r>
                      <a:r>
                        <a:rPr lang="en-US" b="1" dirty="0" smtClean="0"/>
                        <a:t>/Al</a:t>
                      </a:r>
                    </a:p>
                    <a:p>
                      <a:r>
                        <a:rPr lang="en-US" b="1" dirty="0" smtClean="0"/>
                        <a:t>-1.68</a:t>
                      </a:r>
                      <a:endParaRPr lang="sq-AL" b="1" dirty="0"/>
                    </a:p>
                  </a:txBody>
                  <a:tcPr/>
                </a:tc>
              </a:tr>
              <a:tr h="73342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Ga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6.0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20.5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30.7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1.6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Ga</a:t>
                      </a:r>
                      <a:r>
                        <a:rPr lang="en-US" b="1" baseline="30000" dirty="0" smtClean="0"/>
                        <a:t>3+</a:t>
                      </a:r>
                      <a:r>
                        <a:rPr lang="en-US" b="1" dirty="0" smtClean="0"/>
                        <a:t>/</a:t>
                      </a:r>
                      <a:r>
                        <a:rPr lang="en-US" b="1" dirty="0" err="1" smtClean="0"/>
                        <a:t>Ga</a:t>
                      </a:r>
                      <a:endParaRPr lang="en-US" b="1" dirty="0" smtClean="0"/>
                    </a:p>
                    <a:p>
                      <a:r>
                        <a:rPr lang="en-US" b="1" dirty="0" smtClean="0"/>
                        <a:t>-0.53</a:t>
                      </a:r>
                      <a:endParaRPr lang="sq-AL" b="1" dirty="0"/>
                    </a:p>
                  </a:txBody>
                  <a:tcPr/>
                </a:tc>
              </a:tr>
              <a:tr h="733426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In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5.79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18.9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28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1.7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</a:t>
                      </a:r>
                      <a:r>
                        <a:rPr lang="en-US" b="1" baseline="30000" dirty="0" smtClean="0"/>
                        <a:t>3+</a:t>
                      </a:r>
                      <a:r>
                        <a:rPr lang="en-US" b="1" dirty="0" smtClean="0"/>
                        <a:t>/In</a:t>
                      </a:r>
                    </a:p>
                    <a:p>
                      <a:r>
                        <a:rPr lang="en-US" b="1" dirty="0" smtClean="0"/>
                        <a:t>-0.34</a:t>
                      </a:r>
                      <a:endParaRPr lang="sq-AL" b="1" dirty="0"/>
                    </a:p>
                  </a:txBody>
                  <a:tcPr/>
                </a:tc>
              </a:tr>
              <a:tr h="733426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Tl</a:t>
                      </a:r>
                      <a:endParaRPr lang="sq-AL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6.11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20.4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29.8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1.8</a:t>
                      </a:r>
                      <a:endParaRPr lang="sq-A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Tl</a:t>
                      </a:r>
                      <a:r>
                        <a:rPr lang="en-US" b="1" baseline="30000" dirty="0" smtClean="0"/>
                        <a:t>3+</a:t>
                      </a:r>
                      <a:r>
                        <a:rPr lang="en-US" b="1" dirty="0" smtClean="0"/>
                        <a:t>/</a:t>
                      </a:r>
                      <a:r>
                        <a:rPr lang="en-US" b="1" dirty="0" err="1" smtClean="0"/>
                        <a:t>Tl</a:t>
                      </a:r>
                      <a:endParaRPr lang="en-US" b="1" dirty="0" smtClean="0"/>
                    </a:p>
                    <a:p>
                      <a:r>
                        <a:rPr lang="en-US" b="1" dirty="0" smtClean="0"/>
                        <a:t>+0.72</a:t>
                      </a:r>
                      <a:endParaRPr lang="sq-AL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0"/>
            <a:ext cx="91440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Borit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interesant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galiumi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vlerë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ditëve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nxehta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shëndrrohet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lëng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përzierja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-636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1000" y="1447800"/>
            <a:ext cx="86106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Kalciumi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përmasa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modeste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metal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kufizuar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legurimin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plumbit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dezoksidimin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bakrit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legurave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speciale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7200" y="152400"/>
            <a:ext cx="84582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male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vazhdimishtë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skeletet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gjallesave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fund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sadra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gipsi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)(CaSO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2H</a:t>
            </a:r>
            <a:r>
              <a:rPr lang="en-US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Image result for calcium elemen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603" y="4657725"/>
            <a:ext cx="366939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hidrurin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-565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rëndësishëm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fluorit</a:t>
            </a:r>
            <a:endParaRPr lang="en-US" sz="2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prodhohet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ndërprodukt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metoda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Solvay-it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gëlqerja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pashuar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1000 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+2NH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    CaCl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+ 2H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O+2NH</a:t>
            </a:r>
            <a:r>
              <a:rPr lang="en-US" sz="18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3581400"/>
            <a:ext cx="3886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1295400" y="2514600"/>
            <a:ext cx="1524000" cy="2209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lvl="1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gëlqeren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shuar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1" algn="ctr"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↔Ca(OH)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l-GR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Δ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-67 kJmol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ireverzibil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450C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absorbon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1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just">
              <a:buNone/>
            </a:pP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NDERTIMTARI</a:t>
            </a:r>
          </a:p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forma ;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anhidrid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ndrësa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dihidrati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gips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43000" y="609600"/>
            <a:ext cx="7620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reverzibil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pozita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barazpeshës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temperatur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përcaktuar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shtypja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parciale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-shit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sistemi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mbyllur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barazpesha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arrihet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shtypja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–it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vendosur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baraspeshën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Left-Right Arrow 4"/>
          <p:cNvSpPr/>
          <p:nvPr/>
        </p:nvSpPr>
        <p:spPr>
          <a:xfrm>
            <a:off x="2819400" y="5105400"/>
            <a:ext cx="4038600" cy="228600"/>
          </a:xfrm>
          <a:prstGeom prst="left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1/2H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x1/2H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↔CaSO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+1/2H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forma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gëlqeror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mermerit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shkumësit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përbëhen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kristalet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imëta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kalcitit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heksagonale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0"/>
            <a:ext cx="8991600" cy="609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Gjipsi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plotësishtë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kokërrzor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allabaster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97 C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¾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gjysëmhidrat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066800"/>
            <a:ext cx="8915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150 C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gjysëmhidrati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humb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ngelë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pandryshuar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humbur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pic>
        <p:nvPicPr>
          <p:cNvPr id="6" name="Picture 5" descr="Image result for CALCITE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33800"/>
            <a:ext cx="274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3733800"/>
            <a:ext cx="3200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733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ngadal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↔Ca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828800"/>
            <a:ext cx="7543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STRANCIUMI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rrallë,pjesmarrje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0.017%.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 mineral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celestin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(SrSO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stroncianat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(SrCO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stronciumit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Celestin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(SrSO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Stroncianat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(SrCO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 descr="Image result for CELESTIN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426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SrCO3 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1"/>
            <a:ext cx="42481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fizike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metal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elektrlizën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praktik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kalciumit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stronciumit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karbonateve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nitrateve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         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SrCO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vrullshëm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algn="ct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SrO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↔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Sr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Nitrati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</a:rPr>
              <a:t>stronciumit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: 2HNO3+SrCO3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Sr(NO3)2+H2O+CO2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Sr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(NO3)2x 4H2O(31.3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◦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C)→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Sr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(NO3)2</a:t>
            </a:r>
            <a:endParaRPr lang="en-US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724400"/>
            <a:ext cx="464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përhapur,pjesmarrje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0.05%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viteriti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viteriti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kriprat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elektrolizën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merkuri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katodë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destilim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amalgamit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fituar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vakum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ndahet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merkuri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reagon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 descr="Image result for barite MINER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629025" cy="26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viterite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95400"/>
            <a:ext cx="3409950" cy="251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7010400"/>
          </a:xfrm>
        </p:spPr>
        <p:txBody>
          <a:bodyPr>
            <a:normAutofit/>
          </a:bodyPr>
          <a:lstStyle/>
          <a:p>
            <a:pPr lvl="1"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shëndrrojmë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600-800C </a:t>
            </a:r>
          </a:p>
          <a:p>
            <a:pPr lvl="1" algn="ctr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↔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+4CO</a:t>
            </a:r>
            <a:r>
              <a:rPr lang="en-US" sz="26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 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1"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helmuese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BaCl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teknikë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+CaCl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→BaCl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+BaS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(g)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(600-800 C)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perfitohet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kuardisjen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BaCO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rrymë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shtypje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0.2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Mpa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2atm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peroksid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↔2BaO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reverzibil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700 C BaO</a:t>
            </a:r>
            <a:r>
              <a:rPr lang="en-US" sz="20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liron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oksigjenin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veprimin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avullit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mbinxehur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ujit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+CO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teknikishtë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pluhur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shtojëm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precipituar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zbardhues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permanent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shërben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minerale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industrin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letrës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kozmetik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litopon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                BaSO4+2C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BaS+2CO2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2209800"/>
            <a:ext cx="7620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500C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343400" y="2819400"/>
            <a:ext cx="762000" cy="152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700C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rëndëishëm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ngarkesë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Koeficientët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negative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Përjashtim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sçarohet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zvoglim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vëllimit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forca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kontraksion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vëllimit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seria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1447800"/>
            <a:ext cx="9144000" cy="1676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b="1" u="sng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np</a:t>
            </a:r>
            <a:r>
              <a:rPr lang="en-US" b="1" u="sng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pritnim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humbjen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vërejtur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formimi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 as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ngarkesë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formojne: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In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      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zinku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litopon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reaksionin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tretsirës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sulfatit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zinkut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+Zn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→BaSO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4(s)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ZnS</a:t>
            </a:r>
            <a:r>
              <a:rPr lang="en-US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Nitrati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tretjen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sulfurit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karbonatit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nitrik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just">
              <a:buNone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piroteknik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</a:t>
            </a: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ngjyros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flakën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gjelbërt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mineral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viterit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jostabil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BaCO3+2HCl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BaCl2+CO2+H2O</a:t>
            </a:r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019300"/>
            <a:ext cx="45720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spontanishtë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sot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gjindet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rrjedh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zbërthimi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radiokativ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uranit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xehet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uranit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(U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radiumit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endParaRPr lang="en-US" sz="2000" dirty="0" smtClean="0">
              <a:latin typeface="Georgia" pitchFamily="18" charset="0"/>
            </a:endParaRPr>
          </a:p>
          <a:p>
            <a:r>
              <a:rPr lang="en-US" sz="2000" dirty="0" smtClean="0">
                <a:latin typeface="Georgia" pitchFamily="18" charset="0"/>
              </a:rPr>
              <a:t>                                                                                              </a:t>
            </a:r>
          </a:p>
          <a:p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Uranit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(U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dirty="0"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828800"/>
            <a:ext cx="3733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U3O8 TO Radi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47815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TË  I (IA) TË SISTEMIT PERIODIK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METALET ALKALINE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Li, Na, K,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Rb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Fr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quhen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alkaline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al-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quilui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thotë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bimorë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bimor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emer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sub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bazik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ns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np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00" y="5105400"/>
          <a:ext cx="6096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810000" y="5105400"/>
          <a:ext cx="1905000" cy="3708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35000"/>
                <a:gridCol w="635000"/>
                <a:gridCol w="635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2286000"/>
            <a:ext cx="8153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aftësi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reduktuese</a:t>
            </a:r>
            <a:endParaRPr lang="en-US" b="1" i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43200"/>
            <a:ext cx="8153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Sipas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grupin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tërë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sist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43200" y="3352800"/>
            <a:ext cx="62484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izoluara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nivelin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përbashkët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ns</a:t>
            </a:r>
            <a:r>
              <a:rPr lang="en-US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2400" y="5562600"/>
            <a:ext cx="8991600" cy="1295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subs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angazhimit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6553200" y="4876800"/>
            <a:ext cx="1981200" cy="533400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ns</a:t>
            </a:r>
            <a:r>
              <a:rPr lang="en-US" sz="2400" b="1" baseline="30000" dirty="0" smtClean="0">
                <a:solidFill>
                  <a:srgbClr val="FFFF00"/>
                </a:solidFill>
              </a:rPr>
              <a:t>1</a:t>
            </a:r>
            <a:endParaRPr lang="en-US" sz="2400" b="1" baseline="30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9144002" cy="46482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1186775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simboli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Numri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atomik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Radiusi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metalik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nm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Radiusi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jonik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nm 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Georgia" pitchFamily="18" charset="0"/>
                        </a:rPr>
                        <a:t>Dendësia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g/cm3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Georgia" pitchFamily="18" charset="0"/>
                        </a:rPr>
                        <a:t>Temp e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shkrirjes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C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Georgia" pitchFamily="18" charset="0"/>
                        </a:rPr>
                        <a:t>Tempe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vlimit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C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Li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0.152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0.078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0.53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181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1347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Na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0.154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0.098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0.97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97.8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883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K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0.227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0.133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0.86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63.7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774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Rb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37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0.248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0.149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1.53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38.9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688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692285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Cs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55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0.265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0.165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1.87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28.4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Georgia" pitchFamily="18" charset="0"/>
                        </a:rPr>
                        <a:t>678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4800600"/>
            <a:ext cx="9144000" cy="205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Radiuset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metalik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ata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jonik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parregullsit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dendësisë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shpjegohen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rrjetat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Temp e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latin typeface="Times New Roman" pitchFamily="18" charset="0"/>
                <a:cs typeface="Times New Roman" pitchFamily="18" charset="0"/>
              </a:rPr>
              <a:t>vlimit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spjegohet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metalike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larguara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bërthama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radioktivë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ekzistojnë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kurrfarë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dhënash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lëshojnë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veprimi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reduktues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karakteristikë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!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85800" y="2286000"/>
          <a:ext cx="7696200" cy="3135085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539240"/>
                <a:gridCol w="1539240"/>
                <a:gridCol w="1539240"/>
                <a:gridCol w="1539240"/>
                <a:gridCol w="1539240"/>
              </a:tblGrid>
              <a:tr h="413657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simboli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Energjia</a:t>
                      </a:r>
                      <a:r>
                        <a:rPr lang="en-US" sz="1600" baseline="0" dirty="0" smtClean="0">
                          <a:latin typeface="Georgia" pitchFamily="18" charset="0"/>
                        </a:rPr>
                        <a:t> e </a:t>
                      </a:r>
                      <a:r>
                        <a:rPr lang="en-US" sz="1600" baseline="0" dirty="0" err="1" smtClean="0">
                          <a:latin typeface="Georgia" pitchFamily="18" charset="0"/>
                        </a:rPr>
                        <a:t>jonizimit</a:t>
                      </a:r>
                      <a:r>
                        <a:rPr lang="en-US" sz="1600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latin typeface="Georgia" pitchFamily="18" charset="0"/>
                        </a:rPr>
                        <a:t>eV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Koefici</a:t>
                      </a:r>
                      <a:r>
                        <a:rPr lang="en-US" sz="1600" baseline="0" dirty="0" smtClean="0">
                          <a:latin typeface="Georgia" pitchFamily="18" charset="0"/>
                        </a:rPr>
                        <a:t> I </a:t>
                      </a:r>
                      <a:r>
                        <a:rPr lang="en-US" sz="1600" baseline="0" dirty="0" err="1" smtClean="0">
                          <a:latin typeface="Georgia" pitchFamily="18" charset="0"/>
                        </a:rPr>
                        <a:t>elektronegativitetit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Georgia" pitchFamily="18" charset="0"/>
                        </a:rPr>
                        <a:t>Potenc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err="1" smtClean="0">
                          <a:latin typeface="Georgia" pitchFamily="18" charset="0"/>
                        </a:rPr>
                        <a:t>redok</a:t>
                      </a:r>
                      <a:endParaRPr lang="en-US" sz="1600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Georgia" pitchFamily="18" charset="0"/>
                        </a:rPr>
                        <a:t>M</a:t>
                      </a:r>
                      <a:r>
                        <a:rPr lang="en-US" sz="1600" baseline="30000" dirty="0" smtClean="0">
                          <a:latin typeface="Georgia" pitchFamily="18" charset="0"/>
                        </a:rPr>
                        <a:t>+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+e</a:t>
                      </a:r>
                      <a:r>
                        <a:rPr lang="en-US" sz="1600" baseline="30000" dirty="0" smtClean="0">
                          <a:latin typeface="Georgia" pitchFamily="18" charset="0"/>
                        </a:rPr>
                        <a:t>-</a:t>
                      </a: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→M</a:t>
                      </a:r>
                      <a:r>
                        <a:rPr lang="en-US" sz="1600" b="1" baseline="-25000" dirty="0" smtClean="0">
                          <a:solidFill>
                            <a:schemeClr val="bg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(s)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Georgia" pitchFamily="18" charset="0"/>
                          <a:cs typeface="Times New Roman" pitchFamily="18" charset="0"/>
                        </a:rPr>
                        <a:t>E/V</a:t>
                      </a:r>
                      <a:endParaRPr lang="en-US" sz="1600" dirty="0">
                        <a:solidFill>
                          <a:schemeClr val="bg1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eorgia" pitchFamily="18" charset="0"/>
                        </a:rPr>
                        <a:t>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Georgia" pitchFamily="18" charset="0"/>
                        </a:rPr>
                        <a:t>II</a:t>
                      </a:r>
                      <a:endParaRPr lang="en-US" sz="1600" dirty="0">
                        <a:latin typeface="Georgia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Li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5.32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75.6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1.0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-3.04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Na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5.14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47.3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-2.71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K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4.34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31.6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-2.92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Rb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4.18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27.3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0.8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-2.92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4136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Georgia" pitchFamily="18" charset="0"/>
                        </a:rPr>
                        <a:t>Cs</a:t>
                      </a:r>
                      <a:endParaRPr lang="en-US" b="1" dirty="0">
                        <a:solidFill>
                          <a:srgbClr val="FF000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3.89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25.1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0.7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Georgia" pitchFamily="18" charset="0"/>
                        </a:rPr>
                        <a:t>-2.92</a:t>
                      </a:r>
                      <a:endParaRPr lang="en-US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85800" y="152400"/>
            <a:ext cx="7620000" cy="1905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kemi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konsideruar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subs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ngurta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forta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cilat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përdorën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ndërtimin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konstrukcioneve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destinime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,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por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metalet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alkaline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sipas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vetive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metale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shumë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tipike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sesa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hekuri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bakri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plumbi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apo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alumini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sepse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oksidet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tyre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ujin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gjithmonë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japin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baza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forta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pa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as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shenjën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vogël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karakterit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acidik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gjitha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komp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paraqiten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si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jone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ngarkesë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Georgia" pitchFamily="18" charset="0"/>
                <a:cs typeface="Times New Roman" pitchFamily="18" charset="0"/>
              </a:rPr>
              <a:t>pozitive</a:t>
            </a:r>
            <a:r>
              <a:rPr lang="en-US" dirty="0" smtClean="0">
                <a:latin typeface="Georg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Koeficientat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elektronegativitetit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uleta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mesin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sistemin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reaktive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reduktuese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sado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Reaktiviteti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ruajtjen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oksidues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2M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(s)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→2M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+2OH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2(g)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Bile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lagështia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ruhen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petroleum.</a:t>
            </a:r>
          </a:p>
        </p:txBody>
      </p:sp>
      <p:pic>
        <p:nvPicPr>
          <p:cNvPr id="108546" name="Picture 2" descr="Image result for alkali metals stor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886200"/>
            <a:ext cx="66294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alkaline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+1-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këto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pozitive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karakter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jonik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sçarohet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radiusin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600" y="2209800"/>
            <a:ext cx="8153400" cy="2438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interesante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alkalino-tokësore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formoheshin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till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respektivishtë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superoksidet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peroksidet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sqarohet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se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djegien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alkaline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lirohet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mjaftueshme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ndarjen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rrjetin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futet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molekula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oksigjenit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4876800"/>
            <a:ext cx="8001000" cy="76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4Na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</a:rPr>
              <a:t>(s)(</a:t>
            </a:r>
            <a:r>
              <a:rPr lang="en-US" sz="2000" b="1" baseline="-25000" dirty="0" err="1" smtClean="0">
                <a:solidFill>
                  <a:srgbClr val="FFFF00"/>
                </a:solidFill>
                <a:latin typeface="Georgia" pitchFamily="18" charset="0"/>
              </a:rPr>
              <a:t>tepricë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</a:rPr>
              <a:t>)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+O2</a:t>
            </a:r>
            <a:r>
              <a:rPr lang="en-US" sz="2000" b="1" dirty="0" smtClean="0">
                <a:solidFill>
                  <a:srgbClr val="FFFF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2Na2O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(s)</a:t>
            </a:r>
            <a:endParaRPr lang="en-US" sz="2000" b="1" baseline="-25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791200"/>
            <a:ext cx="8001000" cy="8382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Na2</a:t>
            </a:r>
            <a:r>
              <a:rPr lang="en-US" sz="2000" b="1" baseline="-25000" dirty="0" smtClean="0">
                <a:solidFill>
                  <a:srgbClr val="FFFF00"/>
                </a:solidFill>
                <a:latin typeface="Georgia" pitchFamily="18" charset="0"/>
              </a:rPr>
              <a:t>(s)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</a:rPr>
              <a:t>+H2O</a:t>
            </a:r>
            <a:r>
              <a:rPr lang="en-US" sz="2000" b="1" dirty="0" smtClean="0">
                <a:solidFill>
                  <a:srgbClr val="FFFF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2Na</a:t>
            </a:r>
            <a:r>
              <a:rPr lang="en-US" sz="2000" b="1" baseline="30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 +2OH</a:t>
            </a:r>
            <a:r>
              <a:rPr lang="en-US" sz="2000" b="1" baseline="30000" dirty="0" smtClean="0">
                <a:solidFill>
                  <a:srgbClr val="FFFF00"/>
                </a:solidFill>
                <a:latin typeface="Georgia" pitchFamily="18" charset="0"/>
                <a:cs typeface="Calibri"/>
              </a:rPr>
              <a:t>-</a:t>
            </a:r>
            <a:endParaRPr lang="en-US" sz="2000" b="1" baseline="30000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LITIUMI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relativishtë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0.0065%,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paraqitet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fosfate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  LiAlSiO4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Li3PO4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4478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lithium SILICATES  mineral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4267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" y="0"/>
            <a:ext cx="8534400" cy="2362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substanc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bazohen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patretshmërinë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Li2CO3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bluar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nxehet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sulfat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produkti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ekstraktohet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ngel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precipiton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Li2CO3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patretshëm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HCl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karbonati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klorur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litiumit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lektrolizë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litiumi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Lithium paraffin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5105400"/>
            <a:ext cx="3352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Right Arrow 5"/>
          <p:cNvSpPr/>
          <p:nvPr/>
        </p:nvSpPr>
        <p:spPr>
          <a:xfrm>
            <a:off x="990600" y="5105400"/>
            <a:ext cx="4038600" cy="2057400"/>
          </a:xfrm>
          <a:prstGeom prst="rightArrow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 metal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komercial,por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legurat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alumin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përdorim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gjerë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fortësinë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telëzimit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elasticitetit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çelikut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cilësi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mesatare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Image result for LITHIUM PRODUCTION PROCES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8458200" cy="293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litiumit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nxehje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rymë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hidrogjenit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hidrurin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tipike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pregatitjen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litiumit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LiCl+AgNO3 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AgCl+LiNO3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Prodhimi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litiumit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metalik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elektroliza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LiCl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600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◦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C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PERDORET</a:t>
            </a:r>
          </a:p>
          <a:p>
            <a:pPr algn="just"/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mjetet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lubrifikuese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makinave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qe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permbajne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kripera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litiumit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stearate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Li)</a:t>
            </a: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bateri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per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shume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qellime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tjera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industriale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!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67818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potenciali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redoks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 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tendencë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Pasqyra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Parimishtë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,përveq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formoj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negative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borure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+1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kripera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frmohet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veqantë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alumosilikate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shalitrën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(NaNO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kriolit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det.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NaNO</a:t>
            </a:r>
            <a:r>
              <a:rPr lang="en-US" sz="2000" b="1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Kriolit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95400" y="609600"/>
            <a:ext cx="6781800" cy="1066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2.83%,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mostër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materies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gjurmë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Image result for NaNO3 MINERAL NITR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718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age result for CRYOL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895600"/>
            <a:ext cx="3100062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pot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redox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negativ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ndonjë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klorurit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proceset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delikate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elektrometalurgjike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reaktivitetit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produkteve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temperaturat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Me </a:t>
            </a:r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NaCl</a:t>
            </a:r>
            <a:endParaRPr lang="en-US" sz="2000" b="1" u="sng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endParaRPr lang="en-US" sz="2000" dirty="0">
              <a:latin typeface="Georgia" pitchFamily="18" charset="0"/>
            </a:endParaRPr>
          </a:p>
        </p:txBody>
      </p:sp>
      <p:pic>
        <p:nvPicPr>
          <p:cNvPr id="5632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733801"/>
            <a:ext cx="3933825" cy="3124200"/>
          </a:xfrm>
          <a:prstGeom prst="rect">
            <a:avLst/>
          </a:prstGeom>
          <a:noFill/>
        </p:spPr>
      </p:pic>
      <p:pic>
        <p:nvPicPr>
          <p:cNvPr id="56324" name="Picture 4" descr="Image result for sodium metal production proc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733800"/>
            <a:ext cx="48768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</a:rPr>
              <a:t>Me </a:t>
            </a:r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</a:rPr>
              <a:t>NaOH</a:t>
            </a:r>
            <a:endParaRPr lang="en-US" sz="2000" b="1" u="sng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en-US" sz="2000" b="1" u="sng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304800"/>
            <a:ext cx="44577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4724400"/>
            <a:ext cx="533400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K:      4Na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4Na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(l)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    A:     4OH</a:t>
            </a:r>
            <a:r>
              <a:rPr lang="en-US" b="1" dirty="0" smtClean="0">
                <a:solidFill>
                  <a:srgbClr val="FF0000"/>
                </a:solidFill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+2H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2000" dirty="0" err="1" smtClean="0">
                <a:latin typeface="Georgia" pitchFamily="18" charset="0"/>
              </a:rPr>
              <a:t>Perfitmi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natriumit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metoden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hidroksid</a:t>
            </a:r>
            <a:r>
              <a:rPr lang="en-US" sz="2000" dirty="0" smtClean="0">
                <a:latin typeface="Georgia" pitchFamily="18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K:      4Na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4Na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(l)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    A:     4OH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+2H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O+4e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  <a:p>
            <a:endParaRPr lang="en-US" baseline="30000" dirty="0" smtClean="0"/>
          </a:p>
          <a:p>
            <a:r>
              <a:rPr lang="en-US" baseline="30000" dirty="0" smtClean="0"/>
              <a:t> </a:t>
            </a:r>
            <a:r>
              <a:rPr lang="en-US" dirty="0" smtClean="0"/>
              <a:t> </a:t>
            </a:r>
            <a:r>
              <a:rPr lang="en-US" sz="2000" dirty="0" err="1" smtClean="0">
                <a:latin typeface="Georgia" pitchFamily="18" charset="0"/>
              </a:rPr>
              <a:t>Perfitmi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i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natriumit</a:t>
            </a:r>
            <a:r>
              <a:rPr lang="en-US" sz="2000" dirty="0" smtClean="0">
                <a:latin typeface="Georgia" pitchFamily="18" charset="0"/>
              </a:rPr>
              <a:t> me </a:t>
            </a:r>
            <a:r>
              <a:rPr lang="en-US" sz="2000" dirty="0" err="1" smtClean="0">
                <a:latin typeface="Georgia" pitchFamily="18" charset="0"/>
              </a:rPr>
              <a:t>elektrolize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shkrirjesa</a:t>
            </a:r>
            <a:r>
              <a:rPr lang="en-US" sz="2000" dirty="0" smtClean="0">
                <a:latin typeface="Georgia" pitchFamily="18" charset="0"/>
              </a:rPr>
              <a:t> se </a:t>
            </a:r>
            <a:r>
              <a:rPr lang="en-US" sz="2000" dirty="0" err="1" smtClean="0">
                <a:latin typeface="Georgia" pitchFamily="18" charset="0"/>
              </a:rPr>
              <a:t>klorurit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te</a:t>
            </a:r>
            <a:r>
              <a:rPr lang="en-US" sz="2000" dirty="0" smtClean="0">
                <a:latin typeface="Georgia" pitchFamily="18" charset="0"/>
              </a:rPr>
              <a:t> </a:t>
            </a:r>
            <a:r>
              <a:rPr lang="en-US" sz="2000" dirty="0" err="1" smtClean="0">
                <a:latin typeface="Georgia" pitchFamily="18" charset="0"/>
              </a:rPr>
              <a:t>natriumit</a:t>
            </a:r>
            <a:endParaRPr lang="en-US" sz="2000" dirty="0" smtClean="0">
              <a:latin typeface="Georgia" pitchFamily="18" charset="0"/>
            </a:endParaRPr>
          </a:p>
          <a:p>
            <a:endParaRPr lang="en-US" dirty="0" smtClean="0"/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K:  2Na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2Na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(l)</a:t>
            </a:r>
          </a:p>
          <a:p>
            <a:pPr>
              <a:buNone/>
            </a:pP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    A:   2Cl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Cl</a:t>
            </a:r>
            <a:r>
              <a:rPr lang="en-US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</a:rPr>
              <a:t>+2e</a:t>
            </a:r>
            <a:r>
              <a:rPr lang="en-US" b="1" baseline="30000" dirty="0" smtClean="0">
                <a:solidFill>
                  <a:srgbClr val="FF0000"/>
                </a:solidFill>
                <a:latin typeface="Georgia" pitchFamily="18" charset="0"/>
              </a:rPr>
              <a:t>-</a:t>
            </a:r>
          </a:p>
        </p:txBody>
      </p:sp>
      <p:pic>
        <p:nvPicPr>
          <p:cNvPr id="4" name="Picture 3" descr="Image result for sodium metalli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2819400"/>
            <a:ext cx="2895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Rectangle 4"/>
          <p:cNvSpPr/>
          <p:nvPr/>
        </p:nvSpPr>
        <p:spPr>
          <a:xfrm>
            <a:off x="457200" y="4648200"/>
            <a:ext cx="5257800" cy="120032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 metal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metalurgji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pothuajse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aspak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prodhimtarinë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ngjyrërave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tetraetilit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reak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organke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halogjenuret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ndër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rëndësishmit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kloruri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mënyra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F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NaF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Cl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NaCl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Br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NaBr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2Na(s) + I</a:t>
            </a:r>
            <a:r>
              <a:rPr lang="en-US" sz="1800" b="1" baseline="-25000" dirty="0" smtClean="0">
                <a:solidFill>
                  <a:srgbClr val="FF0000"/>
                </a:solidFill>
                <a:latin typeface="Georgia" pitchFamily="18" charset="0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(g) → </a:t>
            </a:r>
            <a:r>
              <a:rPr lang="en-US" sz="1800" b="1" dirty="0" err="1" smtClean="0">
                <a:solidFill>
                  <a:srgbClr val="FF0000"/>
                </a:solidFill>
                <a:latin typeface="Georgia" pitchFamily="18" charset="0"/>
              </a:rPr>
              <a:t>NaI</a:t>
            </a:r>
            <a:r>
              <a:rPr lang="en-US" sz="1800" b="1" dirty="0" smtClean="0">
                <a:solidFill>
                  <a:srgbClr val="FF0000"/>
                </a:solidFill>
                <a:latin typeface="Georgia" pitchFamily="18" charset="0"/>
              </a:rPr>
              <a:t>(s)</a:t>
            </a:r>
          </a:p>
          <a:p>
            <a:pPr algn="just"/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-me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metodën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membranë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folur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2819400"/>
            <a:ext cx="83058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mihje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xehtare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nxirren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blloqe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nevoja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industriale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ushqim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bluhen,kjo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zakonishtë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3400" y="3810000"/>
            <a:ext cx="8229600" cy="838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ngopje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avullohet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njihet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zier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pastërt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4724400"/>
            <a:ext cx="8229600" cy="762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C)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avullim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papastërti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sidomos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përmban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magnezit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merr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shije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idhët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Georgia" pitchFamily="18" charset="0"/>
              </a:rPr>
              <a:t>NaNO2</a:t>
            </a:r>
          </a:p>
          <a:p>
            <a:endParaRPr lang="en-US" sz="2400" dirty="0" smtClean="0">
              <a:latin typeface="Georgia" pitchFamily="18" charset="0"/>
            </a:endParaRPr>
          </a:p>
          <a:p>
            <a:r>
              <a:rPr lang="en-US" sz="2400" dirty="0" smtClean="0">
                <a:latin typeface="Georgia" pitchFamily="18" charset="0"/>
              </a:rPr>
              <a:t>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2NaOH+NO2+NO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2NaNO2+H2O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-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Perdoret</a:t>
            </a:r>
            <a:r>
              <a:rPr lang="en-US" sz="2400" dirty="0" smtClean="0">
                <a:latin typeface="Georgia" pitchFamily="18" charset="0"/>
                <a:cs typeface="Calibri"/>
              </a:rPr>
              <a:t> ne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sinteza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organike</a:t>
            </a:r>
            <a:endParaRPr lang="en-US" sz="2400" dirty="0" smtClean="0">
              <a:latin typeface="Georgia" pitchFamily="18" charset="0"/>
              <a:cs typeface="Calibri"/>
            </a:endParaRP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-                               - Si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ruajtes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i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ushqimit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  <a:latin typeface="Georgia" pitchFamily="18" charset="0"/>
                <a:cs typeface="Calibri"/>
              </a:rPr>
              <a:t>E250</a:t>
            </a:r>
            <a:r>
              <a:rPr lang="en-US" sz="2400" dirty="0" smtClean="0">
                <a:latin typeface="Georgia" pitchFamily="18" charset="0"/>
                <a:cs typeface="Calibri"/>
              </a:rPr>
              <a:t> (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kryesishte</a:t>
            </a:r>
            <a:r>
              <a:rPr lang="en-US" sz="2400" dirty="0" smtClean="0">
                <a:latin typeface="Georgia" pitchFamily="18" charset="0"/>
                <a:cs typeface="Calibri"/>
              </a:rPr>
              <a:t> ne 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produktet</a:t>
            </a:r>
            <a:r>
              <a:rPr lang="en-US" sz="2400" dirty="0" smtClean="0">
                <a:latin typeface="Georgia" pitchFamily="18" charset="0"/>
                <a:cs typeface="Calibri"/>
              </a:rPr>
              <a:t> e mishit)</a:t>
            </a:r>
          </a:p>
          <a:p>
            <a:endParaRPr lang="en-US" sz="2400" dirty="0" smtClean="0">
              <a:latin typeface="Georgia" pitchFamily="18" charset="0"/>
            </a:endParaRPr>
          </a:p>
          <a:p>
            <a:endParaRPr lang="en-US" sz="2400" dirty="0" smtClean="0">
              <a:latin typeface="Georgia" pitchFamily="18" charset="0"/>
            </a:endParaRPr>
          </a:p>
          <a:p>
            <a:r>
              <a:rPr lang="en-US" sz="2400" b="1" u="sng" dirty="0" smtClean="0">
                <a:solidFill>
                  <a:srgbClr val="FF0000"/>
                </a:solidFill>
                <a:latin typeface="Georgia" pitchFamily="18" charset="0"/>
              </a:rPr>
              <a:t>NaNO3 </a:t>
            </a:r>
            <a:r>
              <a:rPr lang="en-US" sz="2400" dirty="0" smtClean="0">
                <a:latin typeface="Georgia" pitchFamily="18" charset="0"/>
              </a:rPr>
              <a:t>                 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</a:rPr>
              <a:t>2HNO3+Na2CO3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2NaNO3+H2O+CO2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NH4NO3+NaOH</a:t>
            </a:r>
            <a:r>
              <a:rPr lang="en-US" sz="24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4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NaNO3+NH4OH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-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Perdoret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si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ruajtes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i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ushqimeve</a:t>
            </a:r>
            <a:r>
              <a:rPr lang="en-US" sz="2400" dirty="0" smtClean="0">
                <a:latin typeface="Georgia" pitchFamily="18" charset="0"/>
                <a:cs typeface="Calibri"/>
              </a:rPr>
              <a:t> me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ngjyre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  </a:t>
            </a:r>
            <a:r>
              <a:rPr lang="en-US" sz="2400" b="1" dirty="0" smtClean="0">
                <a:solidFill>
                  <a:srgbClr val="00B050"/>
                </a:solidFill>
                <a:latin typeface="Georgia" pitchFamily="18" charset="0"/>
                <a:cs typeface="Calibri"/>
              </a:rPr>
              <a:t> E251</a:t>
            </a:r>
          </a:p>
          <a:p>
            <a:r>
              <a:rPr lang="en-US" sz="2400" dirty="0" smtClean="0">
                <a:latin typeface="Georgia" pitchFamily="18" charset="0"/>
                <a:cs typeface="Calibri"/>
              </a:rPr>
              <a:t>                                 - per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destinime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r>
              <a:rPr lang="en-US" sz="2400" dirty="0" err="1" smtClean="0">
                <a:latin typeface="Georgia" pitchFamily="18" charset="0"/>
                <a:cs typeface="Calibri"/>
              </a:rPr>
              <a:t>tjera</a:t>
            </a:r>
            <a:r>
              <a:rPr lang="en-US" sz="2400" dirty="0" smtClean="0">
                <a:latin typeface="Georgia" pitchFamily="18" charset="0"/>
                <a:cs typeface="Calibri"/>
              </a:rPr>
              <a:t> </a:t>
            </a:r>
            <a:endParaRPr lang="en-US" sz="2400" dirty="0">
              <a:latin typeface="Georgia" pitchFamily="18" charset="0"/>
            </a:endParaRPr>
          </a:p>
        </p:txBody>
      </p:sp>
      <p:pic>
        <p:nvPicPr>
          <p:cNvPr id="4" name="Picture 3" descr="Sodium nitri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9600"/>
            <a:ext cx="2095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usiÄnan sodnÃ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191000"/>
            <a:ext cx="2095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Silvini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Karnaliti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Kainiti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O),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38200" y="533400"/>
            <a:ext cx="78486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Pjesmarrja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2,59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25,9%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befason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natriumit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shpeshta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kalumi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tash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2286000"/>
            <a:ext cx="7467600" cy="1143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pjesë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shfrytzojnë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ushqim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mirpo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silikateve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shfrytzohet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bimët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patretshmërisë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Image result for KCl 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505200"/>
            <a:ext cx="236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Image result for carnall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505200"/>
            <a:ext cx="2819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 descr="Image result for kyanite mineral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505200"/>
            <a:ext cx="32099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burimet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natyrore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silvini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Karnaliti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6H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O),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Kainiti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MgSO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3H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O),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polihaliti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magnezium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sulfati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hidratuar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shpeshti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KF  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K2CO3+4HF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2KHF+CO2+H2O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KHF2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KF+HF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-e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gjejme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KBr</a:t>
            </a:r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                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4K2CO3+FeBr3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8KBr+Fe3O4+4CO2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Hidruri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përçojmë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shkrirë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sintez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2K+H2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→2KH</a:t>
            </a: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Klorati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disproporcionimin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klorit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valë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nxehtë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skjaruar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përgjithshme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000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US" sz="2000" b="1" u="sng" dirty="0" smtClean="0">
                <a:solidFill>
                  <a:srgbClr val="FF0000"/>
                </a:solidFill>
                <a:latin typeface="Georgia" pitchFamily="18" charset="0"/>
              </a:rPr>
              <a:t>K2SO4 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              2KCl+H2SO4</a:t>
            </a:r>
            <a:r>
              <a:rPr lang="en-US" sz="2000" b="1" dirty="0" smtClean="0">
                <a:solidFill>
                  <a:srgbClr val="FF0000"/>
                </a:solidFill>
                <a:latin typeface="Calibri"/>
                <a:cs typeface="Calibri"/>
              </a:rPr>
              <a:t>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2HCl+K2SO4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K2CrO4                                                           K2Cr2O7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K2Cr2O7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2K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+Cr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O7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Cr2O7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+H2O↔2CrO4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+2H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endParaRPr lang="en-US" sz="2000" b="1" dirty="0" smtClean="0">
              <a:solidFill>
                <a:srgbClr val="FF0000"/>
              </a:solidFill>
              <a:latin typeface="Georgia" pitchFamily="18" charset="0"/>
              <a:cs typeface="Calibri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                                  Cr2O7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2-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+14H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+6e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-</a:t>
            </a:r>
            <a:r>
              <a:rPr lang="en-US" sz="2000" b="1" dirty="0" smtClean="0">
                <a:solidFill>
                  <a:srgbClr val="FF0000"/>
                </a:solidFill>
                <a:cs typeface="Calibri"/>
              </a:rPr>
              <a:t> →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2Cr</a:t>
            </a:r>
            <a:r>
              <a:rPr lang="en-US" sz="2000" b="1" baseline="30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3+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(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aq</a:t>
            </a:r>
            <a:r>
              <a:rPr lang="en-US" sz="2000" b="1" baseline="-25000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)</a:t>
            </a:r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  <a:cs typeface="Calibri"/>
              </a:rPr>
              <a:t>+7H2O </a:t>
            </a:r>
            <a:endParaRPr lang="en-US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4" name="Picture 3" descr="Image result for potassium dichromat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524000"/>
            <a:ext cx="2676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result for potassium chroma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287655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elektrolizë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njejte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sikur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NaOH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sapuneve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buta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produkt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dytësorë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përdorët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pleh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artificial.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NaNO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KCl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kripërat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kristalizim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RUBIDIUMI DHE CEZIUMI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rubidium ka afro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herë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pjsmarrja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0.031%,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ceziumit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0.0007%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Gjinden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komponimet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alkaline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substanca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përfitohen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mëdha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Ngjashmëria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ndahen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lëgura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njohur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cezium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rubidiumi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ceziumi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digjen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drejtpërdrejtë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ajër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ç’rast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superoksidet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RbO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CsO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just"/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Hidruret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njihen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paqëndrueshme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Al-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komponimeve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jonike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Fluoruri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tjerat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lehte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tretën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hidrolizuar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shum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aluminit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trehalogjenureve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trefluoruri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trekloruri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,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hidrokside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X(OH)</a:t>
            </a:r>
            <a:r>
              <a:rPr lang="en-US" sz="2000" b="1" u="sng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q-AL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905000"/>
            <a:ext cx="9144000" cy="1143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gjithë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trehalogjenure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tipit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MX</a:t>
            </a:r>
            <a:r>
              <a:rPr lang="en-US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form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trehalogjenuret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kovalente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struktuar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cilave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përcaktuar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me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hibridizim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sp</a:t>
            </a:r>
            <a:r>
              <a:rPr lang="en-US" b="1" baseline="30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gjtha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treten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ujë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VETIT THEMELORE TË ELEMENTEVE d DHE f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nocionin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nënkuptohen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përjashtimeve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kromi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bakri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nivelin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elemeneteve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</a:t>
            </a: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metalet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dendësi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fortësi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temp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3581400"/>
            <a:ext cx="9144000" cy="1371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ndikojnë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atëherë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ndryshimi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ishte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5105400"/>
            <a:ext cx="91440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karakteristike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subst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1066800"/>
            <a:ext cx="9144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dallonin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shtresën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3d,4d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5d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2400" y="0"/>
            <a:ext cx="89916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njësoj</a:t>
            </a:r>
            <a:r>
              <a:rPr lang="en-US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përderisa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stabile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çift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varësishtë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takuar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dhënë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1905000"/>
            <a:ext cx="8915400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paramagnetike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praninë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971799"/>
            <a:ext cx="474345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komplekse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sçarohen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tretsira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362200"/>
            <a:ext cx="9144000" cy="1219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shumica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niveli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energjetik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përbëhet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dallohen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3733800"/>
            <a:ext cx="9144000" cy="2667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Dendësia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fortësia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temp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shkrirjes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duke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majta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djathtë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sistemit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periodik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lidhjesh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fqinje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metalit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ka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burimin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përmendura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52400"/>
            <a:ext cx="6019800" cy="6553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Duke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shkuar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majtës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kah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djathta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</a:t>
            </a:r>
            <a:r>
              <a:rPr lang="en-US" sz="1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progresive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marrim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periodën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 +3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mënyrë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numri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orbitalën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Skandiumi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bashku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bëjnë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gjithsej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dispozicion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Pastaj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tij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+4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vazhdim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Vanadiumi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+5 ,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kromi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+6 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+7.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Përveq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shakllëve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minimale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varet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angazhuara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formon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komponime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+2,+3,+4,+5,+6 e +7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përgjigjet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përdorimit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eletroneve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apo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364" y="381000"/>
            <a:ext cx="312463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lvl="0" algn="just"/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mbushura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pesë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çiftëzimi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pranishme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vinte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zvoglimi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3d                             4s                          4p</a:t>
            </a:r>
          </a:p>
          <a:p>
            <a:pPr algn="just">
              <a:buNone/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Ku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tyre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katër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gjithsejtë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mundëson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3d                                  4s                          4p</a:t>
            </a:r>
          </a:p>
          <a:p>
            <a:pPr algn="just"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tilla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zakonishte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gjejme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19200" y="2209800"/>
          <a:ext cx="19812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240"/>
                <a:gridCol w="396240"/>
                <a:gridCol w="396240"/>
                <a:gridCol w="396240"/>
                <a:gridCol w="396240"/>
              </a:tblGrid>
              <a:tr h="28956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33800" y="2209800"/>
          <a:ext cx="60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↓↑</a:t>
                      </a: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15000" y="2209800"/>
          <a:ext cx="1371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95400" y="4267200"/>
          <a:ext cx="251460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210"/>
                <a:gridCol w="430451"/>
                <a:gridCol w="474980"/>
                <a:gridCol w="474980"/>
                <a:gridCol w="47498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962400" y="4267200"/>
          <a:ext cx="685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</a:tblGrid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562600" y="4343400"/>
          <a:ext cx="16764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00"/>
                <a:gridCol w="558800"/>
                <a:gridCol w="5588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1828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mbetet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përmendur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faktor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maksimale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vërtetë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mbushjen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amë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forcat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tërheqëse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ndërmjet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bërthamave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Picture 4" descr="https://chemistryonline.guru/wp-content/uploads/2016/09/PeriodicTable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2286000"/>
            <a:ext cx="46482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Konfiguracionet</a:t>
            </a:r>
            <a:r>
              <a:rPr lang="en-US" dirty="0" smtClean="0"/>
              <a:t> </a:t>
            </a:r>
            <a:r>
              <a:rPr lang="en-US" dirty="0" err="1" smtClean="0"/>
              <a:t>elektronike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iodic Table of elements â divided into s, p, d, f blocks&#10;&#10;s block&#10;â¢ s orbitals partially fill&#10;&#10;d block&#10;â¢ d orbitals par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Electron filled according to 3 Principles&#10;1&#10;&#10;Aufbau Principle&#10;â¢ electron occupy orbitals of lower energy first&#10;â¢ building 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lectron configuration&#10;&#10;5&#10;&#10;B&#10;&#10;1s2 2s2 2p1&#10;&#10;6&#10;&#10;C&#10;&#10;1s2 2s2 2p2&#10;&#10;7&#10;&#10;N&#10;&#10;1s2 2s2 2p3&#10;&#10;8&#10;&#10;O&#10;&#10;1s2 2s2 2p4&#10;&#10;9&#10;&#10;F&#10;&#10;1s2 2s2 2p5&#10;&#10;10&#10;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ttps://s3.amazonaws.com/user-media.venngage.com/732835-09980c4110f8863098a2c68c6c1af75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457200"/>
            <a:ext cx="8686800" cy="685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Ngjyrat</a:t>
            </a:r>
            <a:r>
              <a:rPr lang="en-US" dirty="0" smtClean="0"/>
              <a:t> e </a:t>
            </a:r>
            <a:r>
              <a:rPr lang="en-US" dirty="0" err="1" smtClean="0"/>
              <a:t>joneve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metaleve</a:t>
            </a:r>
            <a:r>
              <a:rPr lang="en-US" dirty="0" smtClean="0"/>
              <a:t> </a:t>
            </a:r>
            <a:r>
              <a:rPr lang="en-US" dirty="0" err="1" smtClean="0"/>
              <a:t>tranzitore</a:t>
            </a:r>
            <a:r>
              <a:rPr lang="en-US" dirty="0" smtClean="0"/>
              <a:t> ne </a:t>
            </a:r>
            <a:r>
              <a:rPr lang="en-US" dirty="0" err="1" smtClean="0"/>
              <a:t>tretesira</a:t>
            </a:r>
            <a:r>
              <a:rPr lang="en-US" dirty="0" smtClean="0"/>
              <a:t> </a:t>
            </a:r>
            <a:r>
              <a:rPr lang="en-US" dirty="0" err="1" smtClean="0"/>
              <a:t>ujore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BORI</a:t>
            </a:r>
          </a:p>
          <a:p>
            <a:pPr algn="ctr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Element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korën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Tokës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ka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0.0003%,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përhapur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sasi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vogla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gjendet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i="1" dirty="0" smtClean="0">
                <a:latin typeface="Times New Roman" pitchFamily="18" charset="0"/>
                <a:cs typeface="Times New Roman" pitchFamily="18" charset="0"/>
              </a:rPr>
              <a:t>boraks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x 8H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kernit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 4H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 smtClean="0">
                <a:latin typeface="Times New Roman" pitchFamily="18" charset="0"/>
                <a:cs typeface="Times New Roman" pitchFamily="18" charset="0"/>
              </a:rPr>
              <a:t>kolemanit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x H</a:t>
            </a:r>
            <a:r>
              <a:rPr lang="en-US" sz="1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x 8H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      Na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x  4H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      Ca[B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(OH)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 x H</a:t>
            </a:r>
            <a:r>
              <a:rPr lang="en-US" sz="20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borax miner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05200"/>
            <a:ext cx="2743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Picture 4" descr="Image result for kernite mineral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657600"/>
            <a:ext cx="2476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Picture 5" descr="Related image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6576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Boron R1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52400"/>
            <a:ext cx="3204389" cy="239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s, d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baziciteti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anëtarët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njëjtë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Cu, Ag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formojnë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+2 ,Ag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+1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Au 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ulët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dmth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raporte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ndryshojnë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Zn 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 (Z=21)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larguar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shpenzuar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000" dirty="0">
              <a:latin typeface="Georg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381000"/>
            <a:ext cx="9144000" cy="14478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skjarimin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mëhershëm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elaborohen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ndihmën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konfiguracioneve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krejtësishtë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mundur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sepse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elaborimin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till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sqaruar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p.sh.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numrit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rendor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fortë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sçarohet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fakti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gjatë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jonizimit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mënjanohen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4s.</a:t>
            </a:r>
          </a:p>
          <a:p>
            <a:pPr algn="just"/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shtojmë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shohim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nëse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vendoset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="1" baseline="30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2+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mbushen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Image result for ionization energy in 3d and 4s orbital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7696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066800" y="2743200"/>
            <a:ext cx="56388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1200" y="3124200"/>
            <a:ext cx="1295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</a:rPr>
              <a:t>Kaliumi</a:t>
            </a:r>
            <a:endParaRPr lang="en-US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24400" y="4114800"/>
            <a:ext cx="2895600" cy="1143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Orbitajla</a:t>
            </a:r>
            <a:r>
              <a:rPr lang="en-US" dirty="0" smtClean="0">
                <a:solidFill>
                  <a:srgbClr val="FFFF00"/>
                </a:solidFill>
              </a:rPr>
              <a:t> 4s </a:t>
            </a:r>
            <a:r>
              <a:rPr lang="en-US" dirty="0" err="1" smtClean="0">
                <a:solidFill>
                  <a:srgbClr val="FFFF00"/>
                </a:solidFill>
              </a:rPr>
              <a:t>eshte</a:t>
            </a:r>
            <a:r>
              <a:rPr lang="en-US" dirty="0" smtClean="0">
                <a:solidFill>
                  <a:srgbClr val="FFFF00"/>
                </a:solidFill>
              </a:rPr>
              <a:t> me </a:t>
            </a:r>
            <a:r>
              <a:rPr lang="en-US" dirty="0" err="1" smtClean="0">
                <a:solidFill>
                  <a:srgbClr val="FFFF00"/>
                </a:solidFill>
              </a:rPr>
              <a:t>energji</a:t>
            </a:r>
            <a:r>
              <a:rPr lang="en-US" dirty="0" smtClean="0">
                <a:solidFill>
                  <a:srgbClr val="FFFF00"/>
                </a:solidFill>
              </a:rPr>
              <a:t> me </a:t>
            </a:r>
            <a:r>
              <a:rPr lang="en-US" dirty="0" err="1" smtClean="0">
                <a:solidFill>
                  <a:srgbClr val="FFFF00"/>
                </a:solidFill>
              </a:rPr>
              <a:t>te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ulet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sesa</a:t>
            </a:r>
            <a:r>
              <a:rPr lang="en-US" dirty="0" smtClean="0">
                <a:solidFill>
                  <a:srgbClr val="FFFF00"/>
                </a:solidFill>
              </a:rPr>
              <a:t> 3d </a:t>
            </a:r>
            <a:r>
              <a:rPr lang="en-US" dirty="0" err="1" smtClean="0">
                <a:solidFill>
                  <a:srgbClr val="FFFF00"/>
                </a:solidFill>
              </a:rPr>
              <a:t>prandaj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plotesohet</a:t>
            </a:r>
            <a:r>
              <a:rPr lang="en-US" dirty="0" smtClean="0">
                <a:solidFill>
                  <a:srgbClr val="FFFF00"/>
                </a:solidFill>
              </a:rPr>
              <a:t> e </a:t>
            </a:r>
            <a:r>
              <a:rPr lang="en-US" dirty="0" err="1" smtClean="0">
                <a:solidFill>
                  <a:srgbClr val="FFFF00"/>
                </a:solidFill>
              </a:rPr>
              <a:t>para</a:t>
            </a:r>
            <a:r>
              <a:rPr lang="en-US" dirty="0" smtClean="0">
                <a:solidFill>
                  <a:srgbClr val="FFFF00"/>
                </a:solidFill>
              </a:rPr>
              <a:t> !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9600" y="5334000"/>
            <a:ext cx="3200400" cy="381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lated image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Related ima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0"/>
            <a:ext cx="441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124200" y="1447800"/>
            <a:ext cx="1600200" cy="1752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Elektroni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ri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shkon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ne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orbitalen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4s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qe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ta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kthej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ne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gjendje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te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Georgia" pitchFamily="18" charset="0"/>
              </a:rPr>
              <a:t>plotesuar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!</a:t>
            </a:r>
            <a:endParaRPr lang="en-US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762000"/>
            <a:ext cx="12954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Mangani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304800"/>
            <a:ext cx="36576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4000" y="304800"/>
            <a:ext cx="32766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6200" y="762000"/>
            <a:ext cx="1143000" cy="2286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Kromi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43800" y="1447800"/>
            <a:ext cx="16002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Do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prisnim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qe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konfig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elektronik</a:t>
            </a:r>
            <a:r>
              <a:rPr lang="en-US" sz="1400" b="1" dirty="0" smtClean="0">
                <a:solidFill>
                  <a:srgbClr val="FFFF00"/>
                </a:solidFill>
              </a:rPr>
              <a:t> I </a:t>
            </a:r>
            <a:r>
              <a:rPr lang="en-US" sz="1400" b="1" dirty="0" err="1" smtClean="0">
                <a:solidFill>
                  <a:srgbClr val="FFFF00"/>
                </a:solidFill>
              </a:rPr>
              <a:t>atomit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kromit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ishte</a:t>
            </a:r>
            <a:r>
              <a:rPr lang="en-US" sz="1400" b="1" dirty="0" smtClean="0">
                <a:solidFill>
                  <a:srgbClr val="FFFF00"/>
                </a:solidFill>
              </a:rPr>
              <a:t> 4s</a:t>
            </a:r>
            <a:r>
              <a:rPr lang="en-US" sz="14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1400" b="1" dirty="0" smtClean="0">
                <a:solidFill>
                  <a:srgbClr val="FFFF00"/>
                </a:solidFill>
              </a:rPr>
              <a:t> 3d</a:t>
            </a:r>
            <a:r>
              <a:rPr lang="en-US" sz="1400" b="1" baseline="30000" dirty="0" smtClean="0">
                <a:solidFill>
                  <a:srgbClr val="FFFF00"/>
                </a:solidFill>
              </a:rPr>
              <a:t>4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por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orbitalet</a:t>
            </a:r>
            <a:r>
              <a:rPr lang="en-US" sz="1400" b="1" dirty="0" smtClean="0">
                <a:solidFill>
                  <a:srgbClr val="FFFF00"/>
                </a:solidFill>
              </a:rPr>
              <a:t> 4s </a:t>
            </a:r>
            <a:r>
              <a:rPr lang="en-US" sz="1400" b="1" dirty="0" err="1" smtClean="0">
                <a:solidFill>
                  <a:srgbClr val="FFFF00"/>
                </a:solidFill>
              </a:rPr>
              <a:t>dhe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 3d </a:t>
            </a:r>
            <a:r>
              <a:rPr lang="en-US" sz="1400" b="1" dirty="0" err="1" smtClean="0">
                <a:solidFill>
                  <a:srgbClr val="FFFF00"/>
                </a:solidFill>
              </a:rPr>
              <a:t>jane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afersishte</a:t>
            </a:r>
            <a:r>
              <a:rPr lang="en-US" sz="1400" b="1" dirty="0" smtClean="0">
                <a:solidFill>
                  <a:srgbClr val="FFFF00"/>
                </a:solidFill>
              </a:rPr>
              <a:t> me </a:t>
            </a:r>
            <a:r>
              <a:rPr lang="en-US" sz="1400" b="1" dirty="0" err="1" smtClean="0">
                <a:solidFill>
                  <a:srgbClr val="FFFF00"/>
                </a:solidFill>
              </a:rPr>
              <a:t>energji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njejte</a:t>
            </a:r>
            <a:r>
              <a:rPr lang="en-US" sz="1400" b="1" dirty="0" smtClean="0">
                <a:solidFill>
                  <a:srgbClr val="FFFF00"/>
                </a:solidFill>
              </a:rPr>
              <a:t> !</a:t>
            </a:r>
          </a:p>
          <a:p>
            <a:pPr algn="ctr"/>
            <a:endParaRPr lang="en-US" sz="1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1400" b="1" dirty="0" err="1" smtClean="0">
                <a:solidFill>
                  <a:srgbClr val="FFFF00"/>
                </a:solidFill>
              </a:rPr>
              <a:t>Rregullimi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i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gjashte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elektroneve</a:t>
            </a:r>
            <a:r>
              <a:rPr lang="en-US" sz="1400" b="1" dirty="0" smtClean="0">
                <a:solidFill>
                  <a:srgbClr val="FFFF00"/>
                </a:solidFill>
              </a:rPr>
              <a:t> 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paçiftezuaraqe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kane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energji</a:t>
            </a:r>
            <a:r>
              <a:rPr lang="en-US" sz="1400" b="1" dirty="0" smtClean="0">
                <a:solidFill>
                  <a:srgbClr val="FFFF00"/>
                </a:solidFill>
              </a:rPr>
              <a:t> me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ulet</a:t>
            </a:r>
            <a:r>
              <a:rPr lang="en-US" sz="1400" b="1" dirty="0" smtClean="0">
                <a:solidFill>
                  <a:srgbClr val="FFFF00"/>
                </a:solidFill>
              </a:rPr>
              <a:t> se </a:t>
            </a:r>
            <a:r>
              <a:rPr lang="en-US" sz="1400" b="1" dirty="0" err="1" smtClean="0">
                <a:solidFill>
                  <a:srgbClr val="FFFF00"/>
                </a:solidFill>
              </a:rPr>
              <a:t>kur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dy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elektrone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jane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te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çiftezuara</a:t>
            </a:r>
            <a:r>
              <a:rPr lang="en-US" sz="1400" b="1" dirty="0" smtClean="0">
                <a:solidFill>
                  <a:srgbClr val="FFFF00"/>
                </a:solidFill>
              </a:rPr>
              <a:t>(</a:t>
            </a:r>
            <a:r>
              <a:rPr lang="en-US" sz="1400" b="1" dirty="0" err="1" smtClean="0">
                <a:solidFill>
                  <a:srgbClr val="FFFF00"/>
                </a:solidFill>
              </a:rPr>
              <a:t>shtyejne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njjeri-tjetrin</a:t>
            </a:r>
            <a:r>
              <a:rPr lang="en-US" sz="1400" b="1" dirty="0" smtClean="0">
                <a:solidFill>
                  <a:srgbClr val="FFFF00"/>
                </a:solidFill>
              </a:rPr>
              <a:t>) ne </a:t>
            </a:r>
            <a:r>
              <a:rPr lang="en-US" sz="1400" b="1" dirty="0" err="1" smtClean="0">
                <a:solidFill>
                  <a:srgbClr val="FFFF00"/>
                </a:solidFill>
              </a:rPr>
              <a:t>orbitalen</a:t>
            </a:r>
            <a:r>
              <a:rPr lang="en-US" sz="1400" b="1" dirty="0" smtClean="0">
                <a:solidFill>
                  <a:srgbClr val="FFFF00"/>
                </a:solidFill>
              </a:rPr>
              <a:t> 4s</a:t>
            </a:r>
            <a:endParaRPr lang="en-US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 block&#10;&#10;Exception to d block elements&#10;4s energy level lower than 3d&#10;&#10;3d&#10;&#10;4s&#10;3p&#10;Electron configuration d block&#10;&#10;21&#10;&#10;Sc&#10;&#10;1s..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4597383" y="3929014"/>
            <a:ext cx="548466" cy="588557"/>
          </a:xfrm>
          <a:custGeom>
            <a:avLst/>
            <a:gdLst>
              <a:gd name="connsiteX0" fmla="*/ 39931 w 548466"/>
              <a:gd name="connsiteY0" fmla="*/ 185786 h 588557"/>
              <a:gd name="connsiteX1" fmla="*/ 29046 w 548466"/>
              <a:gd name="connsiteY1" fmla="*/ 218443 h 588557"/>
              <a:gd name="connsiteX2" fmla="*/ 29046 w 548466"/>
              <a:gd name="connsiteY2" fmla="*/ 501472 h 588557"/>
              <a:gd name="connsiteX3" fmla="*/ 50817 w 548466"/>
              <a:gd name="connsiteY3" fmla="*/ 534129 h 588557"/>
              <a:gd name="connsiteX4" fmla="*/ 148788 w 548466"/>
              <a:gd name="connsiteY4" fmla="*/ 577672 h 588557"/>
              <a:gd name="connsiteX5" fmla="*/ 181446 w 548466"/>
              <a:gd name="connsiteY5" fmla="*/ 588557 h 588557"/>
              <a:gd name="connsiteX6" fmla="*/ 453588 w 548466"/>
              <a:gd name="connsiteY6" fmla="*/ 577672 h 588557"/>
              <a:gd name="connsiteX7" fmla="*/ 486246 w 548466"/>
              <a:gd name="connsiteY7" fmla="*/ 566786 h 588557"/>
              <a:gd name="connsiteX8" fmla="*/ 508017 w 548466"/>
              <a:gd name="connsiteY8" fmla="*/ 534129 h 588557"/>
              <a:gd name="connsiteX9" fmla="*/ 529788 w 548466"/>
              <a:gd name="connsiteY9" fmla="*/ 512357 h 588557"/>
              <a:gd name="connsiteX10" fmla="*/ 529788 w 548466"/>
              <a:gd name="connsiteY10" fmla="*/ 283757 h 588557"/>
              <a:gd name="connsiteX11" fmla="*/ 497131 w 548466"/>
              <a:gd name="connsiteY11" fmla="*/ 142243 h 588557"/>
              <a:gd name="connsiteX12" fmla="*/ 399160 w 548466"/>
              <a:gd name="connsiteY12" fmla="*/ 55157 h 588557"/>
              <a:gd name="connsiteX13" fmla="*/ 366503 w 548466"/>
              <a:gd name="connsiteY13" fmla="*/ 44272 h 588557"/>
              <a:gd name="connsiteX14" fmla="*/ 312074 w 548466"/>
              <a:gd name="connsiteY14" fmla="*/ 22500 h 588557"/>
              <a:gd name="connsiteX15" fmla="*/ 94360 w 548466"/>
              <a:gd name="connsiteY15" fmla="*/ 55157 h 588557"/>
              <a:gd name="connsiteX16" fmla="*/ 72588 w 548466"/>
              <a:gd name="connsiteY16" fmla="*/ 76929 h 588557"/>
              <a:gd name="connsiteX17" fmla="*/ 50817 w 548466"/>
              <a:gd name="connsiteY17" fmla="*/ 240215 h 58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8466" h="588557">
                <a:moveTo>
                  <a:pt x="39931" y="185786"/>
                </a:moveTo>
                <a:cubicBezTo>
                  <a:pt x="36303" y="196672"/>
                  <a:pt x="32198" y="207410"/>
                  <a:pt x="29046" y="218443"/>
                </a:cubicBezTo>
                <a:cubicBezTo>
                  <a:pt x="0" y="320105"/>
                  <a:pt x="10953" y="350696"/>
                  <a:pt x="29046" y="501472"/>
                </a:cubicBezTo>
                <a:cubicBezTo>
                  <a:pt x="30605" y="514462"/>
                  <a:pt x="41566" y="524878"/>
                  <a:pt x="50817" y="534129"/>
                </a:cubicBezTo>
                <a:cubicBezTo>
                  <a:pt x="76691" y="560003"/>
                  <a:pt x="116455" y="566894"/>
                  <a:pt x="148788" y="577672"/>
                </a:cubicBezTo>
                <a:lnTo>
                  <a:pt x="181446" y="588557"/>
                </a:lnTo>
                <a:cubicBezTo>
                  <a:pt x="272160" y="584929"/>
                  <a:pt x="363032" y="584140"/>
                  <a:pt x="453588" y="577672"/>
                </a:cubicBezTo>
                <a:cubicBezTo>
                  <a:pt x="465034" y="576854"/>
                  <a:pt x="477286" y="573954"/>
                  <a:pt x="486246" y="566786"/>
                </a:cubicBezTo>
                <a:cubicBezTo>
                  <a:pt x="496462" y="558613"/>
                  <a:pt x="499844" y="544345"/>
                  <a:pt x="508017" y="534129"/>
                </a:cubicBezTo>
                <a:cubicBezTo>
                  <a:pt x="514428" y="526115"/>
                  <a:pt x="522531" y="519614"/>
                  <a:pt x="529788" y="512357"/>
                </a:cubicBezTo>
                <a:cubicBezTo>
                  <a:pt x="548466" y="400291"/>
                  <a:pt x="545049" y="451628"/>
                  <a:pt x="529788" y="283757"/>
                </a:cubicBezTo>
                <a:cubicBezTo>
                  <a:pt x="527992" y="263996"/>
                  <a:pt x="515985" y="161097"/>
                  <a:pt x="497131" y="142243"/>
                </a:cubicBezTo>
                <a:cubicBezTo>
                  <a:pt x="468286" y="113398"/>
                  <a:pt x="438008" y="74581"/>
                  <a:pt x="399160" y="55157"/>
                </a:cubicBezTo>
                <a:cubicBezTo>
                  <a:pt x="388897" y="50025"/>
                  <a:pt x="377247" y="48301"/>
                  <a:pt x="366503" y="44272"/>
                </a:cubicBezTo>
                <a:cubicBezTo>
                  <a:pt x="348206" y="37411"/>
                  <a:pt x="330217" y="29757"/>
                  <a:pt x="312074" y="22500"/>
                </a:cubicBezTo>
                <a:cubicBezTo>
                  <a:pt x="185393" y="29952"/>
                  <a:pt x="163307" y="0"/>
                  <a:pt x="94360" y="55157"/>
                </a:cubicBezTo>
                <a:cubicBezTo>
                  <a:pt x="86346" y="61568"/>
                  <a:pt x="79845" y="69672"/>
                  <a:pt x="72588" y="76929"/>
                </a:cubicBezTo>
                <a:cubicBezTo>
                  <a:pt x="40490" y="173225"/>
                  <a:pt x="50817" y="119294"/>
                  <a:pt x="50817" y="24021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604657" y="5565356"/>
            <a:ext cx="500743" cy="476215"/>
          </a:xfrm>
          <a:custGeom>
            <a:avLst/>
            <a:gdLst>
              <a:gd name="connsiteX0" fmla="*/ 500743 w 500743"/>
              <a:gd name="connsiteY0" fmla="*/ 269387 h 476215"/>
              <a:gd name="connsiteX1" fmla="*/ 489857 w 500743"/>
              <a:gd name="connsiteY1" fmla="*/ 236730 h 476215"/>
              <a:gd name="connsiteX2" fmla="*/ 478972 w 500743"/>
              <a:gd name="connsiteY2" fmla="*/ 182301 h 476215"/>
              <a:gd name="connsiteX3" fmla="*/ 457200 w 500743"/>
              <a:gd name="connsiteY3" fmla="*/ 160530 h 476215"/>
              <a:gd name="connsiteX4" fmla="*/ 435429 w 500743"/>
              <a:gd name="connsiteY4" fmla="*/ 127873 h 476215"/>
              <a:gd name="connsiteX5" fmla="*/ 337457 w 500743"/>
              <a:gd name="connsiteY5" fmla="*/ 73444 h 476215"/>
              <a:gd name="connsiteX6" fmla="*/ 21772 w 500743"/>
              <a:gd name="connsiteY6" fmla="*/ 127873 h 476215"/>
              <a:gd name="connsiteX7" fmla="*/ 10886 w 500743"/>
              <a:gd name="connsiteY7" fmla="*/ 214958 h 476215"/>
              <a:gd name="connsiteX8" fmla="*/ 0 w 500743"/>
              <a:gd name="connsiteY8" fmla="*/ 280273 h 476215"/>
              <a:gd name="connsiteX9" fmla="*/ 10886 w 500743"/>
              <a:gd name="connsiteY9" fmla="*/ 410901 h 476215"/>
              <a:gd name="connsiteX10" fmla="*/ 65314 w 500743"/>
              <a:gd name="connsiteY10" fmla="*/ 454444 h 476215"/>
              <a:gd name="connsiteX11" fmla="*/ 130629 w 500743"/>
              <a:gd name="connsiteY11" fmla="*/ 476215 h 476215"/>
              <a:gd name="connsiteX12" fmla="*/ 391886 w 500743"/>
              <a:gd name="connsiteY12" fmla="*/ 465330 h 476215"/>
              <a:gd name="connsiteX13" fmla="*/ 468086 w 500743"/>
              <a:gd name="connsiteY13" fmla="*/ 432673 h 476215"/>
              <a:gd name="connsiteX14" fmla="*/ 489857 w 500743"/>
              <a:gd name="connsiteY14" fmla="*/ 410901 h 476215"/>
              <a:gd name="connsiteX15" fmla="*/ 489857 w 500743"/>
              <a:gd name="connsiteY15" fmla="*/ 214958 h 4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00743" h="476215">
                <a:moveTo>
                  <a:pt x="500743" y="269387"/>
                </a:moveTo>
                <a:cubicBezTo>
                  <a:pt x="497114" y="258501"/>
                  <a:pt x="492640" y="247862"/>
                  <a:pt x="489857" y="236730"/>
                </a:cubicBezTo>
                <a:cubicBezTo>
                  <a:pt x="485370" y="218780"/>
                  <a:pt x="486260" y="199307"/>
                  <a:pt x="478972" y="182301"/>
                </a:cubicBezTo>
                <a:cubicBezTo>
                  <a:pt x="474929" y="172868"/>
                  <a:pt x="463611" y="168544"/>
                  <a:pt x="457200" y="160530"/>
                </a:cubicBezTo>
                <a:cubicBezTo>
                  <a:pt x="449027" y="150314"/>
                  <a:pt x="445275" y="136488"/>
                  <a:pt x="435429" y="127873"/>
                </a:cubicBezTo>
                <a:cubicBezTo>
                  <a:pt x="389361" y="87563"/>
                  <a:pt x="382310" y="88396"/>
                  <a:pt x="337457" y="73444"/>
                </a:cubicBezTo>
                <a:cubicBezTo>
                  <a:pt x="197360" y="83451"/>
                  <a:pt x="45021" y="0"/>
                  <a:pt x="21772" y="127873"/>
                </a:cubicBezTo>
                <a:cubicBezTo>
                  <a:pt x="16539" y="156655"/>
                  <a:pt x="15023" y="185998"/>
                  <a:pt x="10886" y="214958"/>
                </a:cubicBezTo>
                <a:cubicBezTo>
                  <a:pt x="7764" y="236808"/>
                  <a:pt x="3629" y="258501"/>
                  <a:pt x="0" y="280273"/>
                </a:cubicBezTo>
                <a:cubicBezTo>
                  <a:pt x="3629" y="323816"/>
                  <a:pt x="1731" y="368177"/>
                  <a:pt x="10886" y="410901"/>
                </a:cubicBezTo>
                <a:cubicBezTo>
                  <a:pt x="13267" y="422014"/>
                  <a:pt x="60627" y="452361"/>
                  <a:pt x="65314" y="454444"/>
                </a:cubicBezTo>
                <a:cubicBezTo>
                  <a:pt x="86285" y="463764"/>
                  <a:pt x="130629" y="476215"/>
                  <a:pt x="130629" y="476215"/>
                </a:cubicBezTo>
                <a:cubicBezTo>
                  <a:pt x="217715" y="472587"/>
                  <a:pt x="304946" y="471540"/>
                  <a:pt x="391886" y="465330"/>
                </a:cubicBezTo>
                <a:cubicBezTo>
                  <a:pt x="424897" y="462972"/>
                  <a:pt x="443289" y="452510"/>
                  <a:pt x="468086" y="432673"/>
                </a:cubicBezTo>
                <a:cubicBezTo>
                  <a:pt x="476100" y="426262"/>
                  <a:pt x="488836" y="421113"/>
                  <a:pt x="489857" y="410901"/>
                </a:cubicBezTo>
                <a:cubicBezTo>
                  <a:pt x="496356" y="345911"/>
                  <a:pt x="489857" y="280272"/>
                  <a:pt x="489857" y="21495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i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Georgia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Duke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bërë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analizën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depërtimit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raporteve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energjetike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Georgia" pitchFamily="18" charset="0"/>
                <a:cs typeface="Times New Roman" pitchFamily="18" charset="0"/>
              </a:rPr>
              <a:t>konkludojëm</a:t>
            </a:r>
            <a:r>
              <a:rPr lang="en-US" sz="2000" b="1" dirty="0" smtClean="0">
                <a:latin typeface="Georgia" pitchFamily="18" charset="0"/>
                <a:cs typeface="Times New Roman" pitchFamily="18" charset="0"/>
              </a:rPr>
              <a:t> se: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2438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Situatë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ngjashme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ndërmjet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orbitaleve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4d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5s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vetëm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ndryshmet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energjetike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tyre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vogla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sçarohet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ndikimi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ndryshëm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rritjes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caktuara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brenda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njëjtës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gjendje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kuantike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duhet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analizuar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shpërndarjen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radiale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besueshmërisë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gjetjes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d</a:t>
            </a:r>
            <a:r>
              <a:rPr lang="en-US" b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f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funksion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distancës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bërthama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realizohet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me </a:t>
            </a:r>
            <a:r>
              <a:rPr lang="en-US" b="1" u="sng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ekuacion</a:t>
            </a:r>
            <a:r>
              <a:rPr lang="en-US" b="1" u="sng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valor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743200"/>
            <a:ext cx="9144000" cy="1752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Elektronet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s</a:t>
            </a:r>
            <a:r>
              <a:rPr lang="en-US" b="1" i="1" dirty="0" smtClean="0"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depërtojnë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shtresat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brendshme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plotësuara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e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cilën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arsye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këto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elektrone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janë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fortë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lidhura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për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bërtham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dhe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brenda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shtretsës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së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caktuar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kanë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energji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më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të</a:t>
            </a:r>
            <a:r>
              <a:rPr lang="en-US" b="1" i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ulët</a:t>
            </a:r>
            <a:r>
              <a:rPr lang="en-US" b="1" dirty="0" smtClean="0">
                <a:solidFill>
                  <a:srgbClr val="FFFF00"/>
                </a:solidFill>
                <a:latin typeface="Georgia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depërtimi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zvogëlohet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fare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shkakton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direkt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larg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jetë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elektroni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aq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dobët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lidhur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bërthame</a:t>
            </a:r>
            <a:endParaRPr lang="en-US" sz="20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Related imag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atome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kemi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konfiguarcion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normal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 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korigjimi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vlerën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eksitimit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psh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Ag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prej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konfiguarcionit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gradualishtë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lantanideve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kërcim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jashtëzakonishtë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pasojë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atë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seri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shihet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cilën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3d,4d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lidhura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bërthame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derisa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mbushen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përgjysmë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kësaj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vërejmë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pas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cilës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lidhjes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bërthamën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përsëri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rënje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Cr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theksuar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vërehet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rënja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vjen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rezultat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u="sng" dirty="0" err="1" smtClean="0">
                <a:latin typeface="Times New Roman" pitchFamily="18" charset="0"/>
                <a:cs typeface="Times New Roman" pitchFamily="18" charset="0"/>
              </a:rPr>
              <a:t>çiftëzimit</a:t>
            </a:r>
            <a:r>
              <a:rPr lang="en-US" sz="16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!!!</a:t>
            </a:r>
          </a:p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Përfundim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bazë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dhënave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përmenduar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sjellim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përfundime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njëherit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japin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përgjigjie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pyetjet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rreth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sjelljes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çuditshme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2743200"/>
            <a:ext cx="9144000" cy="15240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vështirë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ndodhë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mjete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forta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4343400"/>
            <a:ext cx="91440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shumë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stabile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aftësi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oksiduese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Mëqenëse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tregon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njëherësh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vetive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këtyre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përgjithsi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karakteri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acidik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553200"/>
          </a:xfrm>
        </p:spPr>
        <p:txBody>
          <a:bodyPr>
            <a:normAutofit/>
          </a:bodyPr>
          <a:lstStyle/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9144000" cy="2514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Raporte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ngjashme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sikurse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3d,4d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orbitalet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plotësuara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arsye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stabilizohen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rritjen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lantanidet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+3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pasi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5f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cilat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pjesërishtë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depërtojnë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shtresat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brendshme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janë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ekspozuar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ndikimit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rritjes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ngarkesës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bërthamës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mund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angazhohen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formimin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lidhjeve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kimike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tek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aktinidet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komp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shkall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lartë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oksidimit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0" y="2895600"/>
            <a:ext cx="9144000" cy="27432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4)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Përveç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përjashtimeve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elementeve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kalimtare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hasim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kryesishtë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kjo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shkak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stabilitetin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relativ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elektroneve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gjysmën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Gjithashtu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serin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dytë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radiusi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përkatëse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dukshëm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madhë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joneve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serisë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prandaj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edhe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hidratimit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energjia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rrjetit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kristalorë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këto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raste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vogël</a:t>
            </a:r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ELEMENTET E GRUPIT 7 (VIIA) TË SISTEMIT PERIODIK</a:t>
            </a:r>
          </a:p>
          <a:p>
            <a:pPr algn="just"/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Manganit</a:t>
            </a:r>
            <a:endParaRPr lang="en-US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Këtij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takojnë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Mn,Tc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por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rëndësishmi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Mangani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tecniumi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nuk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lajmërohet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natyrë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ndërsa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reniumi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element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mjaftë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rrallë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Vetit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grupit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Kanë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elektronik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1s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4d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4f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5s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5p</a:t>
            </a:r>
            <a:r>
              <a:rPr lang="en-US" sz="2000" b="1" baseline="300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just"/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Konfiguracioni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shtresës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parafundit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dhe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fundit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është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(n-1)d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ns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just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(n-1)d                                   ns     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np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pesë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elektrone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paçiftëzuara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në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orbitalen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gjegjëse</a:t>
            </a:r>
            <a:endParaRPr lang="en-US" sz="2000" b="1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4114800"/>
          <a:ext cx="2514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/>
                <a:gridCol w="502920"/>
                <a:gridCol w="502920"/>
                <a:gridCol w="502920"/>
                <a:gridCol w="502920"/>
              </a:tblGrid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↑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114800" y="4114800"/>
          <a:ext cx="6096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↑↓</a:t>
                      </a:r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943600" y="4114800"/>
          <a:ext cx="1905000" cy="60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5000"/>
                <a:gridCol w="635000"/>
                <a:gridCol w="635000"/>
              </a:tblGrid>
              <a:tr h="609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4413</TotalTime>
  <Words>18309</Words>
  <Application>Microsoft Office PowerPoint</Application>
  <PresentationFormat>On-screen Show (4:3)</PresentationFormat>
  <Paragraphs>2645</Paragraphs>
  <Slides>170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RIKON</dc:creator>
  <cp:lastModifiedBy>Administrator</cp:lastModifiedBy>
  <cp:revision>548</cp:revision>
  <dcterms:created xsi:type="dcterms:W3CDTF">2006-08-16T00:00:00Z</dcterms:created>
  <dcterms:modified xsi:type="dcterms:W3CDTF">2019-05-28T10:54:21Z</dcterms:modified>
</cp:coreProperties>
</file>