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2"/>
  </p:notesMasterIdLst>
  <p:sldIdLst>
    <p:sldId id="256" r:id="rId2"/>
    <p:sldId id="527" r:id="rId3"/>
    <p:sldId id="257" r:id="rId4"/>
    <p:sldId id="258" r:id="rId5"/>
    <p:sldId id="259" r:id="rId6"/>
    <p:sldId id="260" r:id="rId7"/>
    <p:sldId id="56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52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529" r:id="rId29"/>
    <p:sldId id="280" r:id="rId30"/>
    <p:sldId id="281" r:id="rId31"/>
    <p:sldId id="282" r:id="rId32"/>
    <p:sldId id="283" r:id="rId33"/>
    <p:sldId id="284" r:id="rId34"/>
    <p:sldId id="287" r:id="rId35"/>
    <p:sldId id="288" r:id="rId36"/>
    <p:sldId id="289" r:id="rId37"/>
    <p:sldId id="291" r:id="rId38"/>
    <p:sldId id="297" r:id="rId39"/>
    <p:sldId id="298" r:id="rId40"/>
    <p:sldId id="299" r:id="rId41"/>
    <p:sldId id="300" r:id="rId42"/>
    <p:sldId id="301" r:id="rId43"/>
    <p:sldId id="302" r:id="rId44"/>
    <p:sldId id="306" r:id="rId45"/>
    <p:sldId id="309" r:id="rId46"/>
    <p:sldId id="310" r:id="rId47"/>
    <p:sldId id="311" r:id="rId48"/>
    <p:sldId id="313" r:id="rId49"/>
    <p:sldId id="314" r:id="rId50"/>
    <p:sldId id="315" r:id="rId51"/>
    <p:sldId id="316" r:id="rId52"/>
    <p:sldId id="528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569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536" r:id="rId79"/>
    <p:sldId id="341" r:id="rId80"/>
    <p:sldId id="342" r:id="rId81"/>
    <p:sldId id="343" r:id="rId82"/>
    <p:sldId id="344" r:id="rId83"/>
    <p:sldId id="537" r:id="rId84"/>
    <p:sldId id="345" r:id="rId85"/>
    <p:sldId id="570" r:id="rId86"/>
    <p:sldId id="571" r:id="rId87"/>
    <p:sldId id="346" r:id="rId88"/>
    <p:sldId id="347" r:id="rId89"/>
    <p:sldId id="348" r:id="rId90"/>
    <p:sldId id="349" r:id="rId91"/>
    <p:sldId id="572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514" r:id="rId109"/>
    <p:sldId id="366" r:id="rId110"/>
    <p:sldId id="367" r:id="rId111"/>
    <p:sldId id="368" r:id="rId112"/>
    <p:sldId id="538" r:id="rId113"/>
    <p:sldId id="530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531" r:id="rId124"/>
    <p:sldId id="378" r:id="rId125"/>
    <p:sldId id="512" r:id="rId126"/>
    <p:sldId id="379" r:id="rId127"/>
    <p:sldId id="380" r:id="rId128"/>
    <p:sldId id="513" r:id="rId129"/>
    <p:sldId id="381" r:id="rId130"/>
    <p:sldId id="382" r:id="rId131"/>
    <p:sldId id="383" r:id="rId132"/>
    <p:sldId id="384" r:id="rId133"/>
    <p:sldId id="385" r:id="rId134"/>
    <p:sldId id="386" r:id="rId135"/>
    <p:sldId id="515" r:id="rId136"/>
    <p:sldId id="387" r:id="rId137"/>
    <p:sldId id="516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533" r:id="rId146"/>
    <p:sldId id="395" r:id="rId147"/>
    <p:sldId id="396" r:id="rId148"/>
    <p:sldId id="534" r:id="rId149"/>
    <p:sldId id="397" r:id="rId150"/>
    <p:sldId id="535" r:id="rId151"/>
    <p:sldId id="398" r:id="rId152"/>
    <p:sldId id="399" r:id="rId153"/>
    <p:sldId id="400" r:id="rId154"/>
    <p:sldId id="401" r:id="rId155"/>
    <p:sldId id="402" r:id="rId156"/>
    <p:sldId id="403" r:id="rId157"/>
    <p:sldId id="517" r:id="rId158"/>
    <p:sldId id="539" r:id="rId159"/>
    <p:sldId id="404" r:id="rId160"/>
    <p:sldId id="540" r:id="rId161"/>
    <p:sldId id="405" r:id="rId162"/>
    <p:sldId id="406" r:id="rId163"/>
    <p:sldId id="407" r:id="rId164"/>
    <p:sldId id="408" r:id="rId165"/>
    <p:sldId id="409" r:id="rId166"/>
    <p:sldId id="410" r:id="rId167"/>
    <p:sldId id="411" r:id="rId168"/>
    <p:sldId id="412" r:id="rId169"/>
    <p:sldId id="413" r:id="rId170"/>
    <p:sldId id="414" r:id="rId171"/>
    <p:sldId id="415" r:id="rId172"/>
    <p:sldId id="416" r:id="rId173"/>
    <p:sldId id="417" r:id="rId174"/>
    <p:sldId id="418" r:id="rId175"/>
    <p:sldId id="419" r:id="rId176"/>
    <p:sldId id="420" r:id="rId177"/>
    <p:sldId id="421" r:id="rId178"/>
    <p:sldId id="422" r:id="rId179"/>
    <p:sldId id="567" r:id="rId180"/>
    <p:sldId id="423" r:id="rId181"/>
    <p:sldId id="424" r:id="rId182"/>
    <p:sldId id="425" r:id="rId183"/>
    <p:sldId id="426" r:id="rId184"/>
    <p:sldId id="519" r:id="rId185"/>
    <p:sldId id="427" r:id="rId186"/>
    <p:sldId id="520" r:id="rId187"/>
    <p:sldId id="428" r:id="rId188"/>
    <p:sldId id="429" r:id="rId189"/>
    <p:sldId id="573" r:id="rId190"/>
    <p:sldId id="430" r:id="rId191"/>
    <p:sldId id="431" r:id="rId192"/>
    <p:sldId id="432" r:id="rId193"/>
    <p:sldId id="433" r:id="rId194"/>
    <p:sldId id="434" r:id="rId195"/>
    <p:sldId id="435" r:id="rId196"/>
    <p:sldId id="436" r:id="rId197"/>
    <p:sldId id="437" r:id="rId198"/>
    <p:sldId id="438" r:id="rId199"/>
    <p:sldId id="541" r:id="rId200"/>
    <p:sldId id="542" r:id="rId201"/>
    <p:sldId id="439" r:id="rId202"/>
    <p:sldId id="543" r:id="rId203"/>
    <p:sldId id="440" r:id="rId204"/>
    <p:sldId id="441" r:id="rId205"/>
    <p:sldId id="442" r:id="rId206"/>
    <p:sldId id="443" r:id="rId207"/>
    <p:sldId id="444" r:id="rId208"/>
    <p:sldId id="518" r:id="rId209"/>
    <p:sldId id="445" r:id="rId210"/>
    <p:sldId id="446" r:id="rId211"/>
    <p:sldId id="447" r:id="rId212"/>
    <p:sldId id="448" r:id="rId213"/>
    <p:sldId id="544" r:id="rId214"/>
    <p:sldId id="449" r:id="rId215"/>
    <p:sldId id="450" r:id="rId216"/>
    <p:sldId id="451" r:id="rId217"/>
    <p:sldId id="452" r:id="rId218"/>
    <p:sldId id="453" r:id="rId219"/>
    <p:sldId id="454" r:id="rId220"/>
    <p:sldId id="455" r:id="rId221"/>
    <p:sldId id="456" r:id="rId222"/>
    <p:sldId id="458" r:id="rId223"/>
    <p:sldId id="460" r:id="rId224"/>
    <p:sldId id="545" r:id="rId225"/>
    <p:sldId id="462" r:id="rId226"/>
    <p:sldId id="464" r:id="rId227"/>
    <p:sldId id="466" r:id="rId228"/>
    <p:sldId id="546" r:id="rId229"/>
    <p:sldId id="468" r:id="rId230"/>
    <p:sldId id="547" r:id="rId231"/>
    <p:sldId id="470" r:id="rId232"/>
    <p:sldId id="548" r:id="rId233"/>
    <p:sldId id="472" r:id="rId234"/>
    <p:sldId id="521" r:id="rId235"/>
    <p:sldId id="474" r:id="rId236"/>
    <p:sldId id="522" r:id="rId237"/>
    <p:sldId id="549" r:id="rId238"/>
    <p:sldId id="476" r:id="rId239"/>
    <p:sldId id="478" r:id="rId240"/>
    <p:sldId id="480" r:id="rId241"/>
    <p:sldId id="482" r:id="rId242"/>
    <p:sldId id="550" r:id="rId243"/>
    <p:sldId id="484" r:id="rId244"/>
    <p:sldId id="485" r:id="rId245"/>
    <p:sldId id="486" r:id="rId246"/>
    <p:sldId id="551" r:id="rId247"/>
    <p:sldId id="552" r:id="rId248"/>
    <p:sldId id="487" r:id="rId249"/>
    <p:sldId id="555" r:id="rId250"/>
    <p:sldId id="557" r:id="rId251"/>
    <p:sldId id="488" r:id="rId252"/>
    <p:sldId id="554" r:id="rId253"/>
    <p:sldId id="556" r:id="rId254"/>
    <p:sldId id="489" r:id="rId255"/>
    <p:sldId id="490" r:id="rId256"/>
    <p:sldId id="553" r:id="rId257"/>
    <p:sldId id="491" r:id="rId258"/>
    <p:sldId id="492" r:id="rId259"/>
    <p:sldId id="558" r:id="rId260"/>
    <p:sldId id="493" r:id="rId261"/>
    <p:sldId id="494" r:id="rId262"/>
    <p:sldId id="495" r:id="rId263"/>
    <p:sldId id="496" r:id="rId264"/>
    <p:sldId id="497" r:id="rId265"/>
    <p:sldId id="559" r:id="rId266"/>
    <p:sldId id="498" r:id="rId267"/>
    <p:sldId id="560" r:id="rId268"/>
    <p:sldId id="561" r:id="rId269"/>
    <p:sldId id="499" r:id="rId270"/>
    <p:sldId id="500" r:id="rId271"/>
    <p:sldId id="562" r:id="rId272"/>
    <p:sldId id="501" r:id="rId273"/>
    <p:sldId id="523" r:id="rId274"/>
    <p:sldId id="502" r:id="rId275"/>
    <p:sldId id="574" r:id="rId276"/>
    <p:sldId id="563" r:id="rId277"/>
    <p:sldId id="503" r:id="rId278"/>
    <p:sldId id="524" r:id="rId279"/>
    <p:sldId id="504" r:id="rId280"/>
    <p:sldId id="505" r:id="rId281"/>
    <p:sldId id="506" r:id="rId282"/>
    <p:sldId id="564" r:id="rId283"/>
    <p:sldId id="507" r:id="rId284"/>
    <p:sldId id="525" r:id="rId285"/>
    <p:sldId id="508" r:id="rId286"/>
    <p:sldId id="509" r:id="rId287"/>
    <p:sldId id="510" r:id="rId288"/>
    <p:sldId id="565" r:id="rId289"/>
    <p:sldId id="511" r:id="rId290"/>
    <p:sldId id="566" r:id="rId2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92" d="100"/>
          <a:sy n="92" d="100"/>
        </p:scale>
        <p:origin x="18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82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presProps" Target="presProp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tableStyles" Target="tableStyle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60C05-99E6-46F6-8ADA-6794EC1929A4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25990-E54D-43A2-A589-070A89C75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6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25990-E54D-43A2-A589-070A89C759E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5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gif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e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emf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jpeg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e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gif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gif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jpe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6.jpe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59.jpe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emf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8.jpe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9.jpeg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hyperlink" Target="https://www.indium.com/assets/images/inorganic-compounds/germanium-tetrachloride-cm1-l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6.jpeg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4.jpe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jpeg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589756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KIMIA INORGANIKE I</a:t>
            </a: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Fondi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orëve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3+3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Literatura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Dr.Ivan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Filipoviq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Stjepan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Lipanoviq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Kimia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inorganike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Kimia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Inorganike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Ligjerues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Prof.Asoc.Dr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Ilir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SHEHU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599"/>
            <a:ext cx="9144000" cy="624840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Parimishtë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shërbehemi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                 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Zn(s) +2H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→Zn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esencë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sistem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, 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0.0V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aktivitet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sistemit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+2e↔Zn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-0.76 V. </a:t>
            </a:r>
          </a:p>
          <a:p>
            <a:pPr algn="ctr"/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prisnim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[H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1.0x10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-7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-0.41 V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1.0x10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-7  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(1.0X10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-7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)+2e↔H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cilavë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vlerë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reduktojnë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2Na(s)+2H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O→2Na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PËRFITIMI DHE VETITË E HIDROGJENIT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8991600" cy="6781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Pasqyra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komponimeve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elementeve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kalkogjne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Komponimet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me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shkallë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-2</a:t>
            </a:r>
          </a:p>
          <a:p>
            <a:pPr algn="just">
              <a:buNone/>
            </a:pPr>
            <a:r>
              <a:rPr lang="en-US" sz="1700" dirty="0" err="1" smtClean="0">
                <a:latin typeface="Times New Roman" pitchFamily="18" charset="0"/>
              </a:rPr>
              <a:t>Këtë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shkall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oksidimit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elementet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kalkogjene</a:t>
            </a:r>
            <a:r>
              <a:rPr lang="en-US" sz="1700" dirty="0" smtClean="0">
                <a:latin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</a:rPr>
              <a:t>kanë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komp</a:t>
            </a:r>
            <a:r>
              <a:rPr lang="en-US" sz="1700" dirty="0" smtClean="0">
                <a:latin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</a:rPr>
              <a:t>elementet</a:t>
            </a:r>
            <a:r>
              <a:rPr lang="en-US" sz="1700" dirty="0" smtClean="0">
                <a:latin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</a:rPr>
              <a:t>elektronegativitet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vogël</a:t>
            </a:r>
            <a:r>
              <a:rPr lang="en-US" sz="1700" dirty="0" smtClean="0">
                <a:latin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</a:rPr>
              <a:t> :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O,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S,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Se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Te,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</a:rPr>
              <a:t>elektronegativiteti</a:t>
            </a:r>
            <a:r>
              <a:rPr lang="en-US" sz="1700" b="1" dirty="0" smtClean="0">
                <a:latin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</a:rPr>
              <a:t>bie</a:t>
            </a:r>
            <a:r>
              <a:rPr lang="en-US" sz="1700" b="1" dirty="0" smtClean="0">
                <a:latin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</a:rPr>
              <a:t>prej</a:t>
            </a:r>
            <a:r>
              <a:rPr lang="en-US" sz="1700" b="1" dirty="0" smtClean="0">
                <a:latin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1700" b="1" dirty="0" smtClean="0">
                <a:latin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</a:rPr>
              <a:t>kah</a:t>
            </a:r>
            <a:r>
              <a:rPr lang="en-US" sz="1700" b="1" dirty="0" smtClean="0">
                <a:latin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</a:rPr>
              <a:t>Te</a:t>
            </a:r>
            <a:r>
              <a:rPr lang="en-US" sz="1700" b="1" dirty="0" smtClean="0">
                <a:latin typeface="Times New Roman" pitchFamily="18" charset="0"/>
              </a:rPr>
              <a:t> e me </a:t>
            </a:r>
            <a:r>
              <a:rPr lang="en-US" sz="1700" b="1" dirty="0" err="1" smtClean="0">
                <a:latin typeface="Times New Roman" pitchFamily="18" charset="0"/>
              </a:rPr>
              <a:t>këtë</a:t>
            </a:r>
            <a:r>
              <a:rPr lang="en-US" sz="1700" b="1" dirty="0" smtClean="0">
                <a:latin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</a:rPr>
              <a:t>bie</a:t>
            </a:r>
            <a:r>
              <a:rPr lang="en-US" sz="1700" b="1" dirty="0" smtClean="0">
                <a:latin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</a:rPr>
              <a:t>edhe</a:t>
            </a:r>
            <a:r>
              <a:rPr lang="en-US" sz="1700" b="1" dirty="0" smtClean="0">
                <a:latin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</a:rPr>
              <a:t>stabiliteti</a:t>
            </a:r>
            <a:r>
              <a:rPr lang="en-US" sz="1700" b="1" dirty="0" smtClean="0">
                <a:latin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</a:rPr>
              <a:t>i</a:t>
            </a:r>
            <a:r>
              <a:rPr lang="en-US" sz="1700" b="1" dirty="0" smtClean="0">
                <a:latin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</a:rPr>
              <a:t>tyre</a:t>
            </a:r>
            <a:r>
              <a:rPr lang="en-US" sz="1700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S&gt;H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Se&gt;H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rënja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gjate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krehasimit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energjis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endParaRPr lang="en-US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         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                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                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960 kJ/mol     732 kJ/mol       612 kJ/mol        519 kJ/mol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1000" y="533400"/>
            <a:ext cx="8458200" cy="990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kalkogjene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gjashtë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nivelin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fundit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energjetik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përveç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oksigjenit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formojnë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komponime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maksimale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+6 </a:t>
            </a:r>
            <a:r>
              <a:rPr lang="en-US" dirty="0" smtClean="0">
                <a:latin typeface="Times New Roman" pitchFamily="18" charset="0"/>
              </a:rPr>
              <a:t>.</a:t>
            </a:r>
            <a:r>
              <a:rPr lang="en-US" dirty="0" err="1" smtClean="0">
                <a:latin typeface="Times New Roman" pitchFamily="18" charset="0"/>
              </a:rPr>
              <a:t>shkalla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minimale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-2</a:t>
            </a:r>
            <a:r>
              <a:rPr lang="en-US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1000" y="1600200"/>
            <a:ext cx="8382000" cy="1524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</a:rPr>
              <a:t> stabile </a:t>
            </a:r>
            <a:r>
              <a:rPr lang="en-US" b="1" dirty="0" err="1" smtClean="0">
                <a:latin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shkallë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-2.+2,+4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+6.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koeficientit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elektronegativitetit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dallohet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elemeneteve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kalkogjene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arsye</a:t>
            </a:r>
            <a:r>
              <a:rPr lang="en-US" b="1" dirty="0" smtClean="0">
                <a:latin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formon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komponime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S,H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gaze.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helmuese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keqe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helmuese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rriten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selenhidriku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↔2H+ +O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 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=1.8 x 10 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-16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S,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thartë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protolitike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barazpeshave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↔H+ +HS- ↔2H+ +S2-          ;  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=1.0x10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-7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=3x10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-13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 ↔H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↔2H 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      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=1.3x10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-4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 ↔ 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+Te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     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=2.3x10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52400"/>
            <a:ext cx="8991600" cy="1295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hidrogjenore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asocijimin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krahasuar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analoget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diprotonike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tretsirat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hidrogjenin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kriprash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Hidrokside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hidrogjensulfure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hidrogjenselenure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hidrogjentelurure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selenure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telurure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selenuret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telururet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-1</a:t>
            </a:r>
          </a:p>
          <a:p>
            <a:pPr algn="ctr"/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X-X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524000"/>
            <a:ext cx="9144000" cy="1371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rregullit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pos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karakterizohen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patretshmëri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bile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ekstreme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Selunuret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Telururet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politelurure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4724400"/>
            <a:ext cx="9144000" cy="10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elktrone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penges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dispozicion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skajshme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mbeten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dispozicion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paçiftëzuar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.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X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polisulfuri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Na ,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përgjithsi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polisulfuret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poliselenuret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politelururet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përndryshe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66800" y="1295400"/>
            <a:ext cx="381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752600" y="1295400"/>
            <a:ext cx="3810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62200" y="1219200"/>
            <a:ext cx="3810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48000" y="1219200"/>
            <a:ext cx="5334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33800" y="1143000"/>
            <a:ext cx="4572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343400" y="1219200"/>
            <a:ext cx="5334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26574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Image result for polysulphide,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667000"/>
            <a:ext cx="206828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971800"/>
            <a:ext cx="3282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228600" y="5257800"/>
            <a:ext cx="5410200" cy="1600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+2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njohurë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dikloruri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SCl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praktik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tjerët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Image result for where used sulphur dichlorid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5181600"/>
            <a:ext cx="236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,acidin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hipodisulfitik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hipodisulfitet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teluri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poloniumi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tyre</a:t>
            </a:r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tetrafluoruri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përpos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dyjave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tetrabromuri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teluri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tetrahalogjenuret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Formula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thjeshtë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Duke pas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konfiguarcionin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,formula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kërkon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O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X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↔  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:X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O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95400" y="4724400"/>
            <a:ext cx="2286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447800" y="4800600"/>
            <a:ext cx="2286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95400" y="5334000"/>
            <a:ext cx="3048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52800" y="4572000"/>
            <a:ext cx="3048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29000" y="5181600"/>
            <a:ext cx="381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29000" y="54864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52800" y="5334000"/>
            <a:ext cx="381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hina SF4 Sulfur Tetrafluoride, Used in Fine Chemical and Pharmaceutical Intermediat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810000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2362200" y="2743200"/>
            <a:ext cx="45720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(IV)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selenit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(IV)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noProof="1" smtClean="0">
                <a:latin typeface="Times New Roman" pitchFamily="18" charset="0"/>
                <a:cs typeface="Times New Roman" pitchFamily="18" charset="0"/>
              </a:rPr>
              <a:t>acidi sulfitik dhe acidi selenitik</a:t>
            </a:r>
          </a:p>
          <a:p>
            <a:pPr algn="ctr"/>
            <a:r>
              <a:rPr lang="en-US" sz="2400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+HSeO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SeO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telurit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(IV)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thartë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teluritik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,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diprotonike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kriprash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hidrogjensulfitet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hidrogjenselenitet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hidrogjenteluritet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selenite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telurite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Natyrishtë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-5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.SeO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konjuguara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bukur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→HXO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endParaRPr lang="en-US" sz="24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sulfitet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selenitet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teluritet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+6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heksafluoruret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kalkogjene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selenatik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teluratik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selenatik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diprotonike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hidrogjensulfate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hidrogjenselenate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sulfate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selenate</a:t>
            </a:r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Veprim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SULFURI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pjasmarrja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0.05%,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mirpo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Mendohet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zbërthimi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bakterial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prejardhje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vullkanet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Iliri\Desktop\download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838200"/>
            <a:ext cx="5715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minerale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sulfatike,siç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(98-99.5%)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nevoj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pastrohet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tutje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381000"/>
            <a:ext cx="3124200" cy="2895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Nxjerrja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metodën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Fraschit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gypave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gupin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jashtëm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lëshohet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avulli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tejnxehur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gypin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brendshëm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lëshohet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presin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lëvizje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nëpërëmjet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gypit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del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sipërfaqe</a:t>
            </a:r>
            <a:endParaRPr lang="en-US" sz="1600" dirty="0"/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533400"/>
            <a:ext cx="2831691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uFeS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590800"/>
            <a:ext cx="2781300" cy="188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CaSO 4 2H2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572000"/>
            <a:ext cx="2810672" cy="190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267200" y="1066800"/>
            <a:ext cx="1371600" cy="304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1000" y="2971800"/>
            <a:ext cx="15240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CuFeS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4800" y="5105400"/>
            <a:ext cx="16002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2H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15" name="Picture 14" descr="Image result for CuSO4 x 5 H2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4495800"/>
            <a:ext cx="18288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09600" y="5257800"/>
            <a:ext cx="1295400" cy="304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CuSO4 x 5 H2O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17" name="Picture 16" descr="Related ima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3276600"/>
            <a:ext cx="197961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762000" y="3886200"/>
            <a:ext cx="1143000" cy="304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ZnS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as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3474027" cy="2819400"/>
          </a:xfrm>
        </p:spPr>
      </p:pic>
      <p:pic>
        <p:nvPicPr>
          <p:cNvPr id="135170" name="Picture 2" descr="C:\Users\Administrator\Desktop\frasch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1"/>
            <a:ext cx="5810250" cy="2819399"/>
          </a:xfrm>
          <a:prstGeom prst="rect">
            <a:avLst/>
          </a:prstGeom>
          <a:noFill/>
        </p:spPr>
      </p:pic>
      <p:pic>
        <p:nvPicPr>
          <p:cNvPr id="135171" name="Picture 3" descr="C:\Users\Administrator\Desktop\sulphur-mining-frasch-proce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048000"/>
            <a:ext cx="5715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laboratorike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përshtashme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O+Ca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+Ca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proces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laboratorike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shërbejn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hidrokso-komplekse,psh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Zn</a:t>
            </a:r>
          </a:p>
          <a:p>
            <a:pPr algn="ctr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2Al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O+2OH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→2Al(OH)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Zn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 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→Zn(OH)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ujit,por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rrymës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hidroksideve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alkaline:</a:t>
            </a:r>
          </a:p>
          <a:p>
            <a:pPr algn="just"/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Katoda:4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O+4e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Anoda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 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O+4e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________________________________________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tërësishëm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O→2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industriale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krekimi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piroliza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)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hidrokarbureve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038600"/>
            <a:ext cx="3276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962400" y="914400"/>
            <a:ext cx="2895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Clausit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1/3 e 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S+1.5O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=-519 kJmol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2/3 e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 3S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=-146 kJmol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RIKON\Desktop\Claus_Sulfur_Recover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6400800" cy="2590800"/>
          </a:xfrm>
          <a:prstGeom prst="rect">
            <a:avLst/>
          </a:prstGeom>
          <a:noFill/>
        </p:spPr>
      </p:pic>
      <p:pic>
        <p:nvPicPr>
          <p:cNvPr id="4" name="Picture 3" descr="Image result for Claus method production sulphu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0"/>
            <a:ext cx="670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lowchart: Manual Input 4"/>
          <p:cNvSpPr/>
          <p:nvPr/>
        </p:nvSpPr>
        <p:spPr>
          <a:xfrm>
            <a:off x="6553200" y="4724400"/>
            <a:ext cx="1905000" cy="533400"/>
          </a:xfrm>
          <a:prstGeom prst="flowChartManualInp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FF00"/>
                </a:solidFill>
              </a:rPr>
              <a:t>Katalizator</a:t>
            </a:r>
            <a:r>
              <a:rPr lang="en-US" sz="1400" dirty="0" smtClean="0">
                <a:solidFill>
                  <a:srgbClr val="FFFF00"/>
                </a:solidFill>
              </a:rPr>
              <a:t>(</a:t>
            </a:r>
            <a:r>
              <a:rPr lang="en-US" sz="1400" dirty="0" err="1" smtClean="0">
                <a:solidFill>
                  <a:srgbClr val="FFFF00"/>
                </a:solidFill>
              </a:rPr>
              <a:t>Boksiti</a:t>
            </a:r>
            <a:r>
              <a:rPr lang="en-US" sz="1400" dirty="0" smtClean="0">
                <a:solidFill>
                  <a:srgbClr val="FFFF00"/>
                </a:solidFill>
              </a:rPr>
              <a:t>)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ROMBIK</a:t>
            </a:r>
          </a:p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tretësa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organik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</a:t>
            </a: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MONOKLINIK</a:t>
            </a: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2400" y="152400"/>
            <a:ext cx="3429000" cy="2438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rombik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monoklinik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dhome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rombik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tetë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unazës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7" name="Picture 6" descr="Image result for sulphu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result for sulphu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28600"/>
            <a:ext cx="3048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514600"/>
            <a:ext cx="3124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sjellim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nxehtësi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përpos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azotit,telurit,arit,iridiumit,platinës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 smtClean="0">
              <a:solidFill>
                <a:srgbClr val="FFFF00"/>
              </a:solidFill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shumti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prodhimtarinë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vullkanizimin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gomave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barotit,si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fungicid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bujqësi</a:t>
            </a:r>
            <a:endParaRPr lang="en-US" sz="16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399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-2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padyshim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sulfhidriku</a:t>
            </a:r>
            <a:r>
              <a:rPr lang="en-US" sz="1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↔H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762000"/>
            <a:ext cx="9144000" cy="1143000"/>
          </a:xfrm>
          <a:prstGeom prst="round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scene3d>
            <a:camera prst="obliqueTopLeft"/>
            <a:lightRig rig="threePt" dir="t"/>
          </a:scene3d>
          <a:sp3d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kripra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tretsirave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kriprash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hidrogjensulfure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hidrogjensulfure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-2.</a:t>
            </a:r>
          </a:p>
        </p:txBody>
      </p:sp>
      <p:pic>
        <p:nvPicPr>
          <p:cNvPr id="6" name="Picture 5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724400"/>
            <a:ext cx="2743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Image result for H2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5840" y="2667000"/>
            <a:ext cx="203816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Flowchart: Process 8"/>
          <p:cNvSpPr/>
          <p:nvPr/>
        </p:nvSpPr>
        <p:spPr>
          <a:xfrm>
            <a:off x="0" y="3505200"/>
            <a:ext cx="6400800" cy="1371600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731520" bIns="91440" rtlCol="0" anchor="t" anchorCtr="0"/>
          <a:lstStyle/>
          <a:p>
            <a:pPr algn="just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,duke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ekuilibri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majtë,prandaj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baseline="30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kripra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përgjithsi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447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→Zn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, </a:t>
            </a:r>
          </a:p>
          <a:p>
            <a:pPr algn="just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proceset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	2H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676400"/>
            <a:ext cx="9144000" cy="1981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turbullt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koloidal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poashtu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turbullohet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se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(-2)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S+O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→2S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kushte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sulfhidriku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keqe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vezës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prishur,është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cianhidriku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Bevel 5"/>
          <p:cNvSpPr/>
          <p:nvPr/>
        </p:nvSpPr>
        <p:spPr>
          <a:xfrm>
            <a:off x="0" y="4495800"/>
            <a:ext cx="9144000" cy="2362200"/>
          </a:xfrm>
          <a:prstGeom prst="bevel">
            <a:avLst/>
          </a:prstGeom>
          <a:solidFill>
            <a:srgbClr val="92D05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veprimine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6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atyre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2Bi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endParaRPr lang="sq-AL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tipik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asnjënsimit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fort me 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dobët,ku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↔HS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shifet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drejtim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tepric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përqendruara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x 9H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ngopet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NaHS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3H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Bevel 4"/>
          <p:cNvSpPr/>
          <p:nvPr/>
        </p:nvSpPr>
        <p:spPr>
          <a:xfrm>
            <a:off x="0" y="0"/>
            <a:ext cx="9144000" cy="1676400"/>
          </a:xfrm>
          <a:prstGeom prst="bevel">
            <a:avLst/>
          </a:prstGeom>
          <a:solidFill>
            <a:srgbClr val="92D05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drejtëpërdrejt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+2S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</p:txBody>
      </p:sp>
      <p:sp>
        <p:nvSpPr>
          <p:cNvPr id="6" name="Bevel 5"/>
          <p:cNvSpPr/>
          <p:nvPr/>
        </p:nvSpPr>
        <p:spPr>
          <a:xfrm>
            <a:off x="0" y="1828800"/>
            <a:ext cx="9144000" cy="1676400"/>
          </a:xfrm>
          <a:prstGeom prst="bevel">
            <a:avLst/>
          </a:prstGeom>
          <a:solidFill>
            <a:srgbClr val="92D05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sulfateve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S+4CO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7" name="Bevel 6"/>
          <p:cNvSpPr/>
          <p:nvPr/>
        </p:nvSpPr>
        <p:spPr>
          <a:xfrm>
            <a:off x="0" y="3581400"/>
            <a:ext cx="9144000" cy="1600200"/>
          </a:xfrm>
          <a:prstGeom prst="bevel">
            <a:avLst/>
          </a:prstGeom>
          <a:solidFill>
            <a:srgbClr val="92D05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përpjekja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asnjanësuar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bazat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 H</a:t>
            </a:r>
            <a:r>
              <a:rPr lang="en-US" sz="16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has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vështirësi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2Na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↔2Na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per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alkaline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.</a:t>
            </a:r>
          </a:p>
          <a:p>
            <a:pPr algn="just"/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nevojiten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kushte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veçanta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tretshmërisë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SnS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685800"/>
            <a:ext cx="9144000" cy="1752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hidrolizës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→2Na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përkatësishtë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↔HS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pranishëm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largimit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0" y="4648200"/>
            <a:ext cx="7848600" cy="17526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zhvendosin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barazpeshën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sulfur me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largojmë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ekuilibri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q-AL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sz="2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-1 </a:t>
            </a:r>
            <a:r>
              <a:rPr lang="en-US" sz="2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shkallët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negative  </a:t>
            </a:r>
            <a:r>
              <a:rPr lang="en-US" sz="2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29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disulfure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persulfure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polisulfure</a:t>
            </a:r>
            <a:endParaRPr lang="en-US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persulfuret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barasvlerëse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ziejmë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sulfur:</a:t>
            </a:r>
            <a:endParaRPr lang="en-US" sz="20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1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31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+S</a:t>
            </a:r>
            <a:r>
              <a:rPr lang="en-US" sz="31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↔S</a:t>
            </a:r>
            <a:r>
              <a:rPr lang="en-US" sz="31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1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 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baraspeshë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përkaëtsishtë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disproporcionimi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disulfureve</a:t>
            </a:r>
            <a:endParaRPr lang="en-US" sz="20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1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31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1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31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</a:t>
            </a:r>
            <a:r>
              <a:rPr lang="en-US" sz="31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31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1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bromuri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/>
            <a:endParaRPr lang="en-US" sz="15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5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përçuar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portokalltë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gomës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vullkanizim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SO2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+3S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+4Cl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4" name="Picture 3" descr="C:\Users\Administrator\Desktop\imgb001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4572000"/>
            <a:ext cx="198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267200"/>
            <a:ext cx="3048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ounded Rectangle 5"/>
          <p:cNvSpPr/>
          <p:nvPr/>
        </p:nvSpPr>
        <p:spPr>
          <a:xfrm>
            <a:off x="0" y="685800"/>
            <a:ext cx="9144000" cy="2057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Persulfuret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analoge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peroksidet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veprojnë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peroksidet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→2S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veprojnë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→2S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oksidoj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SnS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SnS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 </a:t>
            </a:r>
          </a:p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SnS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+S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→SnS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752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pPr algn="just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dihalogjenureve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(II)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ngopet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10C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→2SCl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just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905000"/>
            <a:ext cx="91440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hipodisulfitik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stabile !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4648200"/>
            <a:ext cx="9144000" cy="22098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djegie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→SO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;</a:t>
            </a:r>
            <a:r>
              <a:rPr lang="el-GR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=-279 kJmol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just"/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fërgimin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piritit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4FeS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+11O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→2Fe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+8SO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2(g</a:t>
            </a:r>
            <a:r>
              <a:rPr lang="en-US" sz="24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→2Na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+SO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+H</a:t>
            </a:r>
            <a:r>
              <a:rPr lang="en-US" sz="24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3200400"/>
            <a:ext cx="91440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tetrahalogjenureve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rendesishem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vetem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(SF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sulfitik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kripërate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hidrogjensulfite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sulfite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disulfite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alkalin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=+0.94 V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qëndrueshme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hidrogjensulfiteve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dobësohet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=-0.16 V </a:t>
            </a:r>
            <a:endParaRPr lang="sq-AL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8600" y="0"/>
            <a:ext cx="3886200" cy="2514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therrëse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organizmat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sterilizimin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pemëve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thata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tymimin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kavanozave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verës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L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15C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 L SO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analiza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spektroskopike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bëjmë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komplikuar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varet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përqendrimi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temp.</a:t>
            </a:r>
          </a:p>
        </p:txBody>
      </p:sp>
      <p:pic>
        <p:nvPicPr>
          <p:cNvPr id="5" name="Picture 4" descr="Image result for SO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28600"/>
            <a:ext cx="4419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Zbërthimi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rrugës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termike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realizohet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avull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1100 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+ 3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=214.4kJmol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industrial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avullit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karbon,përkatësishtë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avullit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2971800"/>
            <a:ext cx="4191000" cy="2438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produktet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tërësishme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CO, H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pastrohet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duke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ftohur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mbetur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përquar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43400" y="2895600"/>
            <a:ext cx="4800600" cy="2590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këtillë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vajrave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,pa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shije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lëngjeve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Tem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qka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ndërmolekulare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5486400"/>
            <a:ext cx="9144000" cy="1371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e H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dirty="0" smtClean="0">
                <a:ln>
                  <a:solidFill>
                    <a:srgbClr val="FFFF00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mol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veçanta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shpenzuar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436.0kJ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hidrogjensulfiteve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pranin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sulfur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+0.50 V 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+0.33V 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sulfiteve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sulfiti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përçuar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përdorimi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zbardhim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tekstilit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konzervim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ushqimit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zhvillim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fotografive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sulfiti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përçuar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qumësht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→Ca(HSO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prodhimtari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letrës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ttps://upload.wikimedia.org/wikipedia/commons/a/a0/Florida_Pulp_and_Paper_Company_mill%2C_Cantonment%2C_Florid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971800"/>
            <a:ext cx="2771775" cy="21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5486400" y="5257800"/>
            <a:ext cx="1066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lnSpcReduction="10000"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+6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heksafluoruri,oksidi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(VI)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halogjen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derivatet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peroksosulfatike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(VI),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just"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;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=-188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1" algn="just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ekzotermik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majtë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vie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zbërthimi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menjëherë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lvl="1" algn="just">
              <a:buNone/>
            </a:pP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tymues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”:</a:t>
            </a:r>
          </a:p>
          <a:p>
            <a:pPr lvl="1" algn="ctr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lvl="1" algn="just">
              <a:buNone/>
            </a:pP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ndërmjemë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 lvl="1" algn="ctr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2KHSO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→K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lvl="1" algn="ctr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7(s)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→K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None/>
            </a:pP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metodës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vjetër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FeSO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ctr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→Fe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</a:p>
          <a:p>
            <a:pPr lvl="1">
              <a:buNone/>
            </a:pPr>
            <a:endParaRPr lang="sq-AL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44.5 C 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16.8 C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akullin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mënjanimin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stabile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stabilizohet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zingjirë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ACIDI SULFURIK</a:t>
            </a:r>
          </a:p>
          <a:p>
            <a:pPr algn="just"/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(VI)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l-G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=-89 kJmol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ngurt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kontakt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eksplodon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ngadal,këto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vështirësi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mënjanohen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varësishtë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mënyrës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8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8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dallojmë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8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8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komorave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kontaktit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bashkimin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q-AL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52600" y="3733800"/>
            <a:ext cx="5638800" cy="2895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proces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komplikuar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gjithmonë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produkte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1"/>
            <a:ext cx="8229600" cy="31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3733801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poshtme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hyn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(400 C)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derdhet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nitroza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rastë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O+2NOHSO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5105400"/>
            <a:ext cx="9144000" cy="1752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shfrytzohet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përqendrimit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pyrgu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glloverit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80%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nitroza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ftohtë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pyrgu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glloverit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ftohen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80 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gaze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përçohen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komorat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epërme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spërkaten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siguri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zhvillohen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nitrozilhidrigjensulfati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NOHSO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→2NOHSO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2NOHSO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NOHSO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2NOHSO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,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fundin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komorave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60%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rikuperimin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komorat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pyrgun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Gay-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lisakut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epërme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derdhet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ftohur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glloverit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NOHSO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→NOHSO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kontaktit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katalizatori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vanadit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ndjeshmërisë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katalizatorit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helme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katalizës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pastrohen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Pas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pastrimit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400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450 C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përçohet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furrë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kontaktit,për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ekzotermisë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↔2SO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; 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=-188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nxejmë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vet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katalizatorin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kundërt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rrymimit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5105400"/>
            <a:ext cx="9144000" cy="1752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furra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kontaktit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futet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98%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menjëherë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absorbohet,në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njëjtën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kohë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reaguese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duke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ftohur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shpejtësi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mbahet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98%,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rastë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tepricës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tymon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oleum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tymues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419600" y="0"/>
            <a:ext cx="4724400" cy="2362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V</a:t>
            </a:r>
            <a:r>
              <a:rPr lang="sq-AL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O</a:t>
            </a:r>
            <a:r>
              <a:rPr lang="sq-AL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5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 + SO</a:t>
            </a:r>
            <a:r>
              <a:rPr lang="sq-AL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 V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4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x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 SO</a:t>
            </a:r>
            <a:r>
              <a:rPr lang="sq-AL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3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	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endParaRPr lang="en-US" sz="2000" b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V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4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x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 SO</a:t>
            </a:r>
            <a:r>
              <a:rPr lang="sq-AL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3 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VO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+VOSO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4</a:t>
            </a:r>
          </a:p>
          <a:p>
            <a:pPr algn="ctr"/>
            <a:endParaRPr lang="en-US" sz="2000" b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VOSO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+VO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  <a:sym typeface="Symbol" pitchFamily="18" charset="2"/>
              </a:rPr>
              <a:t> 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V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+SO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3</a:t>
            </a:r>
          </a:p>
          <a:p>
            <a:pPr algn="ctr"/>
            <a:endParaRPr lang="en-US" sz="2000" b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V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+ 1/2O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  <a:sym typeface="Symbol" pitchFamily="18" charset="2"/>
              </a:rPr>
              <a:t> </a:t>
            </a:r>
            <a:r>
              <a:rPr lang="sq-AL" sz="20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V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FF00"/>
                </a:solidFill>
                <a:cs typeface="Times New Roman" pitchFamily="18" charset="0"/>
              </a:rPr>
              <a:t>5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029200" y="1676400"/>
            <a:ext cx="2819400" cy="1676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prodhuar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komora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shtrenjët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prodhuar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metodën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kontaktit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pastërtisë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vajor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dendësi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1,84gcm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 acid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oksidues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dehidratues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përngjan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përçon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sigurishtë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subs, bile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plotë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Picture 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066800"/>
            <a:ext cx="3886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4770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(-1)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(+1)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quajmë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HIDRURE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shkrirjeve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H: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2M(l)+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M(l) 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→MH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1000" y="1447800"/>
            <a:ext cx="3886200" cy="1371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 me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kripës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b="1" baseline="30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jonike</a:t>
            </a:r>
            <a:endParaRPr lang="en-US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43400" y="1447800"/>
            <a:ext cx="4343400" cy="1371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Hidrurre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f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përqueshmëri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gjysëmmetaleve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67000" y="2895600"/>
            <a:ext cx="3733800" cy="1295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Hidrure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polimerizuara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përbëjnë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definuar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hulumtuar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" y="4267200"/>
            <a:ext cx="8915400" cy="609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kripës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alkaline  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LiH,NaH,KH,RbH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28600" y="4953000"/>
            <a:ext cx="89154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,Sr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Shkëputja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protonit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nxirren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kriprash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hidrogjensulfatet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barazpeshave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përmendura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hidrogjensulfateve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sulfateve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ngapak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hidrogjensulfateve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vetëm: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KHSO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NaHSO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zbërthimin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disulfate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pirosulfate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2NaHSO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mëtutjeshme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sulfate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tretshëm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→Cr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(SO4)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temp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Shum sulfate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hidratuara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7H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(M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,Ni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,Zn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5-3-1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ekuacionit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parcial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: 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+0.20 V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→Cu 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oksidoj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dehidratues</a:t>
            </a:r>
            <a:r>
              <a:rPr lang="en-US" sz="1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tendencë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lidh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hidrate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saktësishtë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definuara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temp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/C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+10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H2O                  +9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        -38.9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4H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       -29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nxehtësisëe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shpjegohet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hidratim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lirë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hidratim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sq-AL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Tioacidet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oksikomponime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zëvendësohen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tiosulfatik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zbërthehen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momentin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asnjanëse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gjithsesi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tiosulfati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zier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sulfitin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sulfur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majtë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tiosulfat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mesatare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+0.08 V  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tetrationat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tiosulfati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reduktoj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jodin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kiminë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analitike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jodometria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1"/>
            <a:ext cx="9144000" cy="66294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Tio-kripërat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oksiacidet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AsS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arsenatik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arsenat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tioarsenat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AsS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arsenititk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tioarsenit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SbO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SbS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antimonatik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antimonat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tioantimonat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HSbO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SbO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SbS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antimonitik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tioantimonit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SnO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SnS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SnS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stanatik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tiostanat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tio-kripëra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kiminë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analitike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tio-kripëra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SELENI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përcjellës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selenuret,ose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djegies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sekondar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rafinimit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lymi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komorave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4" name="Picture 3" descr="C:\Users\Iliri\Desktop\download (3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3200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Iliri\Desktop\images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685800"/>
            <a:ext cx="426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djegies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selen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+SeO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→Se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+2SO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precipiton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lymin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komorave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trajtohet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1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selenitik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+4HNO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+4NO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, </a:t>
            </a:r>
          </a:p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precipitohet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me acid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→Se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3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+2HSO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unazore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sz="21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paraqet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polimorfike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selen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modifikimin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selenit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selenit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selenhidriku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vepruar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selenure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pakëndshme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err="1" smtClean="0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sq-AL" sz="1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TELURI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teluri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seleni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përcjellës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modifokime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cilëve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metaltë”,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pamjes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telura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Iliri\Desktop\download (4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3429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Iliri\Desktop\download (5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33400"/>
            <a:ext cx="34290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+2Al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sillet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acid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 ↔H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HTe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+Te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kriprash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hidrogjentelurure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telurure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Telururet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4876800" cy="1981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telurhidriku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helmue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keqe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vepruar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telurure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sidomis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0"/>
            <a:ext cx="37719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15 (VB)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GRUPI I AZOTIT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theksuara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jometale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semimetale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amfoterne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bizmuthi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elktronike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4f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,me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pingule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boshtet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hapsinore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Radiusi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reflektohet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fizike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sq-AL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95800" y="5105400"/>
            <a:ext cx="1066800" cy="304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np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15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85800"/>
          <a:ext cx="9144000" cy="426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286312"/>
                <a:gridCol w="1761688"/>
              </a:tblGrid>
              <a:tr h="98835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Simboli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Nr </a:t>
                      </a:r>
                      <a:r>
                        <a:rPr lang="en-US" dirty="0" err="1" smtClean="0"/>
                        <a:t>rendor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Radiusi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kovalent</a:t>
                      </a:r>
                      <a:r>
                        <a:rPr lang="en-US" baseline="0" dirty="0" smtClean="0"/>
                        <a:t> 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Radiusi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jonik</a:t>
                      </a:r>
                      <a:r>
                        <a:rPr lang="en-US" dirty="0" smtClean="0"/>
                        <a:t> X</a:t>
                      </a:r>
                      <a:r>
                        <a:rPr lang="en-US" baseline="30000" dirty="0" smtClean="0"/>
                        <a:t>3+</a:t>
                      </a:r>
                      <a:endParaRPr lang="sq-AL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 e </a:t>
                      </a:r>
                      <a:r>
                        <a:rPr lang="en-US" dirty="0" err="1" smtClean="0"/>
                        <a:t>shkrirjes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 e </a:t>
                      </a:r>
                      <a:r>
                        <a:rPr lang="en-US" dirty="0" err="1" smtClean="0"/>
                        <a:t>vlimit</a:t>
                      </a:r>
                      <a:endParaRPr lang="sq-AL" dirty="0"/>
                    </a:p>
                  </a:txBody>
                  <a:tcPr/>
                </a:tc>
              </a:tr>
              <a:tr h="572621"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0.070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0.016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-210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-195.8</a:t>
                      </a:r>
                      <a:endParaRPr lang="sq-AL" dirty="0"/>
                    </a:p>
                  </a:txBody>
                  <a:tcPr/>
                </a:tc>
              </a:tr>
              <a:tr h="572621"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0.110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0.044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44.1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280</a:t>
                      </a:r>
                      <a:endParaRPr lang="sq-AL" dirty="0"/>
                    </a:p>
                  </a:txBody>
                  <a:tcPr/>
                </a:tc>
              </a:tr>
              <a:tr h="988359">
                <a:tc>
                  <a:txBody>
                    <a:bodyPr/>
                    <a:lstStyle/>
                    <a:p>
                      <a:r>
                        <a:rPr lang="en-US" dirty="0" smtClean="0"/>
                        <a:t>As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0.121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0.069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Sublimon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Sublimon</a:t>
                      </a:r>
                      <a:r>
                        <a:rPr lang="en-US" dirty="0" smtClean="0"/>
                        <a:t>(613)</a:t>
                      </a:r>
                      <a:endParaRPr lang="sq-AL" dirty="0"/>
                    </a:p>
                  </a:txBody>
                  <a:tcPr/>
                </a:tc>
              </a:tr>
              <a:tr h="57262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Sb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0.141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0.089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631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1750</a:t>
                      </a:r>
                      <a:endParaRPr lang="sq-AL" dirty="0"/>
                    </a:p>
                  </a:txBody>
                  <a:tcPr/>
                </a:tc>
              </a:tr>
              <a:tr h="572621">
                <a:tc>
                  <a:txBody>
                    <a:bodyPr/>
                    <a:lstStyle/>
                    <a:p>
                      <a:r>
                        <a:rPr lang="en-US" dirty="0" smtClean="0"/>
                        <a:t>Bi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0.152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0.096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271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1560</a:t>
                      </a:r>
                      <a:endParaRPr lang="sq-A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5029200"/>
            <a:ext cx="9144000" cy="1828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çiftëzohen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ϭ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mundsohet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radiusi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800 C 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Ce,Pr,Nd,Sm,Gd,Tb,Ho,Er,TmLu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Sm,Gd,Tb,Dy,Ho,Er,Tm,Lu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fluoritit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Sm,Gd,Tb,DY,Ho,Tm,LU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heksagonale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aktinidevesiç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NpH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,PuH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fluoritit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NpH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,PuH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kristalizojnë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heksagonale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polimeret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afër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borit: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,Pastaj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CdH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galiumit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Karakteristikë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aftësia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aderimit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M-H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pangopura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124201"/>
            <a:ext cx="3600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C:\Users\RIKON\Desktop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733800"/>
            <a:ext cx="1295400" cy="1420761"/>
          </a:xfrm>
          <a:prstGeom prst="rect">
            <a:avLst/>
          </a:prstGeom>
          <a:noFill/>
        </p:spPr>
      </p:pic>
      <p:pic>
        <p:nvPicPr>
          <p:cNvPr id="1033" name="Picture 9" descr="C:\Users\RIKON\Desktop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581400"/>
            <a:ext cx="1676400" cy="156257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0" y="990600"/>
            <a:ext cx="4648200" cy="2743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madhësisë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shumfishta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thjeshtë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shumfishe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e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angazhimin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tri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secilit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Ku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zënë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këndet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tetraedrit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rregullt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Image result for nitrogen ga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7620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ounded Rectangle 6"/>
          <p:cNvSpPr/>
          <p:nvPr/>
        </p:nvSpPr>
        <p:spPr>
          <a:xfrm>
            <a:off x="0" y="5181600"/>
            <a:ext cx="4648200" cy="1676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alotropik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ndërlikuar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përbërë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zingjirëve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kafazorë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tetraedrave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prejrje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tërthore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pentagonale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lidhës,ku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temperatur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alotropi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pic>
        <p:nvPicPr>
          <p:cNvPr id="2056" name="Picture 8" descr="C:\Users\RIKON\Desktop\images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3581400" cy="1447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9" name="Picture 11" descr="C:\Users\RIKON\Desktop\images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838200"/>
            <a:ext cx="5109882" cy="2286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ounded Rectangle 4"/>
          <p:cNvSpPr/>
          <p:nvPr/>
        </p:nvSpPr>
        <p:spPr>
          <a:xfrm>
            <a:off x="152400" y="2438400"/>
            <a:ext cx="3429000" cy="4419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sigurtë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modofokim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alotropik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mbulohen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Mendohet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shtrihen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rrafshe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secili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piramidale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fqinjët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afërt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age result for arsenium structure  As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200400"/>
            <a:ext cx="5105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92500" lnSpcReduction="20000"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</a:p>
        </p:txBody>
      </p:sp>
      <p:pic>
        <p:nvPicPr>
          <p:cNvPr id="13" name="Picture 12" descr="C:\Users\RIKON\Desktop\images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2400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ounded Rectangle 4"/>
          <p:cNvSpPr/>
          <p:nvPr/>
        </p:nvSpPr>
        <p:spPr>
          <a:xfrm>
            <a:off x="0" y="0"/>
            <a:ext cx="4648200" cy="3124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Secili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piramidës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kënde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bazës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qëndrojnë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tjetrën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distanca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distanca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shtrese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kompleksmëria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shpreh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553200" y="838200"/>
            <a:ext cx="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172200" y="1524000"/>
            <a:ext cx="304800" cy="152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0" y="3200400"/>
            <a:ext cx="4724400" cy="2514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Besohet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ndërton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analoge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mendohet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largësisë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brenda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largesis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895600"/>
            <a:ext cx="3886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Rounded Rectangle 11"/>
          <p:cNvSpPr/>
          <p:nvPr/>
        </p:nvSpPr>
        <p:spPr>
          <a:xfrm>
            <a:off x="0" y="5791200"/>
            <a:ext cx="4800600" cy="1066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Bizmuthi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modifikimeve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Image result for allotropes of bismuth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876799"/>
            <a:ext cx="3886200" cy="198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3" y="0"/>
          <a:ext cx="8915400" cy="670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990600"/>
                <a:gridCol w="990600"/>
                <a:gridCol w="990600"/>
                <a:gridCol w="990600"/>
                <a:gridCol w="990600"/>
                <a:gridCol w="990600"/>
                <a:gridCol w="765466"/>
                <a:gridCol w="1215734"/>
              </a:tblGrid>
              <a:tr h="160987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Simboli</a:t>
                      </a:r>
                      <a:endParaRPr lang="sq-AL" sz="12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Energjia</a:t>
                      </a:r>
                      <a:r>
                        <a:rPr lang="en-US" sz="1200" dirty="0" smtClean="0"/>
                        <a:t> e </a:t>
                      </a:r>
                      <a:r>
                        <a:rPr lang="en-US" sz="1200" dirty="0" err="1" smtClean="0"/>
                        <a:t>jonizimit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err="1" smtClean="0"/>
                        <a:t>eV</a:t>
                      </a:r>
                      <a:endParaRPr lang="sq-AL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Koef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elektronegativitetit</a:t>
                      </a:r>
                      <a:endParaRPr lang="sq-AL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Energjia</a:t>
                      </a:r>
                      <a:r>
                        <a:rPr lang="en-US" sz="1200" dirty="0" smtClean="0"/>
                        <a:t> e </a:t>
                      </a:r>
                      <a:r>
                        <a:rPr lang="en-US" sz="1200" dirty="0" err="1" smtClean="0"/>
                        <a:t>lidhjes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kJ/mol</a:t>
                      </a:r>
                      <a:endParaRPr lang="sq-AL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Potenciali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redoks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E/V</a:t>
                      </a:r>
                      <a:endParaRPr lang="sq-AL" sz="1200" dirty="0"/>
                    </a:p>
                  </a:txBody>
                  <a:tcPr/>
                </a:tc>
              </a:tr>
              <a:tr h="804935"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</a:t>
                      </a:r>
                      <a:endParaRPr lang="sq-AL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sq-AL"/>
                    </a:p>
                  </a:txBody>
                  <a:tcPr/>
                </a:tc>
              </a:tr>
              <a:tr h="89364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sq-A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14.5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29.6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47.4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77.5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97.8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3.0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N-N</a:t>
                      </a:r>
                    </a:p>
                    <a:p>
                      <a:pPr algn="ctr"/>
                      <a:r>
                        <a:rPr lang="en-US" sz="1400" b="1" dirty="0" smtClean="0"/>
                        <a:t>946</a:t>
                      </a:r>
                      <a:endParaRPr lang="sq-AL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</a:t>
                      </a:r>
                      <a:r>
                        <a:rPr lang="en-US" sz="1400" b="1" baseline="-25000" dirty="0" smtClean="0"/>
                        <a:t>3</a:t>
                      </a:r>
                      <a:r>
                        <a:rPr lang="en-US" sz="1400" b="1" baseline="30000" dirty="0" smtClean="0"/>
                        <a:t>-</a:t>
                      </a:r>
                      <a:r>
                        <a:rPr lang="en-US" sz="1400" b="1" dirty="0" smtClean="0"/>
                        <a:t>/N</a:t>
                      </a:r>
                      <a:r>
                        <a:rPr lang="en-US" sz="1400" b="1" baseline="-25000" dirty="0" smtClean="0"/>
                        <a:t>2</a:t>
                      </a:r>
                    </a:p>
                    <a:p>
                      <a:pPr algn="ctr"/>
                      <a:r>
                        <a:rPr lang="en-US" sz="1400" b="1" dirty="0" smtClean="0"/>
                        <a:t>+1.25</a:t>
                      </a:r>
                      <a:endParaRPr lang="sq-AL" sz="1400" b="1" dirty="0"/>
                    </a:p>
                  </a:txBody>
                  <a:tcPr/>
                </a:tc>
              </a:tr>
              <a:tr h="89364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sq-A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10.5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19.7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30.2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51.4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65.0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2.1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P-P</a:t>
                      </a:r>
                    </a:p>
                    <a:p>
                      <a:pPr algn="ctr"/>
                      <a:r>
                        <a:rPr lang="en-US" sz="1400" b="1" dirty="0" smtClean="0"/>
                        <a:t>209</a:t>
                      </a:r>
                      <a:endParaRPr lang="sq-AL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</a:t>
                      </a:r>
                      <a:r>
                        <a:rPr lang="en-US" sz="1400" b="1" baseline="-25000" dirty="0" smtClean="0"/>
                        <a:t>3</a:t>
                      </a:r>
                      <a:r>
                        <a:rPr lang="en-US" sz="1400" b="1" dirty="0" smtClean="0"/>
                        <a:t>PO</a:t>
                      </a:r>
                      <a:r>
                        <a:rPr lang="en-US" sz="1400" b="1" baseline="-25000" dirty="0" smtClean="0"/>
                        <a:t>3</a:t>
                      </a:r>
                      <a:r>
                        <a:rPr lang="en-US" sz="1400" b="1" dirty="0" smtClean="0"/>
                        <a:t>/P</a:t>
                      </a:r>
                    </a:p>
                    <a:p>
                      <a:pPr algn="ctr"/>
                      <a:r>
                        <a:rPr lang="en-US" sz="1400" b="1" dirty="0" smtClean="0"/>
                        <a:t>-0.50</a:t>
                      </a:r>
                      <a:endParaRPr lang="sq-AL" sz="1400" b="1" dirty="0"/>
                    </a:p>
                  </a:txBody>
                  <a:tcPr/>
                </a:tc>
              </a:tr>
              <a:tr h="89364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As</a:t>
                      </a:r>
                      <a:endParaRPr lang="sq-A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9.8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18.6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28.3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50.1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62.6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2.0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As-As</a:t>
                      </a:r>
                    </a:p>
                    <a:p>
                      <a:pPr algn="ctr"/>
                      <a:r>
                        <a:rPr lang="en-US" sz="1400" b="1" dirty="0" smtClean="0"/>
                        <a:t>384</a:t>
                      </a:r>
                      <a:endParaRPr lang="sq-AL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As</a:t>
                      </a:r>
                      <a:r>
                        <a:rPr lang="en-US" sz="1400" b="1" baseline="-25000" dirty="0" smtClean="0"/>
                        <a:t>4</a:t>
                      </a:r>
                      <a:r>
                        <a:rPr lang="en-US" sz="1400" b="1" dirty="0" smtClean="0"/>
                        <a:t>O</a:t>
                      </a:r>
                      <a:r>
                        <a:rPr lang="en-US" sz="1400" b="1" baseline="-25000" dirty="0" smtClean="0"/>
                        <a:t>6</a:t>
                      </a:r>
                      <a:r>
                        <a:rPr lang="en-US" sz="1400" b="1" dirty="0" smtClean="0"/>
                        <a:t>/As</a:t>
                      </a:r>
                    </a:p>
                    <a:p>
                      <a:pPr algn="ctr"/>
                      <a:r>
                        <a:rPr lang="en-US" sz="1400" b="1" dirty="0" smtClean="0"/>
                        <a:t>+0.24</a:t>
                      </a:r>
                      <a:endParaRPr lang="sq-AL" sz="1400" b="1" dirty="0"/>
                    </a:p>
                  </a:txBody>
                  <a:tcPr/>
                </a:tc>
              </a:tr>
              <a:tr h="804935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Sb</a:t>
                      </a:r>
                      <a:endParaRPr lang="sq-A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8.6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18.6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25.3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44.2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56.0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1.9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-</a:t>
                      </a:r>
                      <a:endParaRPr lang="sq-AL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Sb</a:t>
                      </a:r>
                      <a:r>
                        <a:rPr lang="en-US" sz="1400" b="1" dirty="0" smtClean="0"/>
                        <a:t>(OH)</a:t>
                      </a:r>
                      <a:r>
                        <a:rPr lang="en-US" sz="1400" b="1" baseline="-25000" dirty="0" smtClean="0"/>
                        <a:t>2</a:t>
                      </a:r>
                      <a:r>
                        <a:rPr lang="en-US" sz="1400" b="1" baseline="30000" dirty="0" smtClean="0"/>
                        <a:t>+</a:t>
                      </a:r>
                      <a:r>
                        <a:rPr lang="en-US" sz="1400" b="1" dirty="0" smtClean="0"/>
                        <a:t>/</a:t>
                      </a:r>
                      <a:r>
                        <a:rPr lang="en-US" sz="1400" b="1" dirty="0" err="1" smtClean="0"/>
                        <a:t>Sb</a:t>
                      </a:r>
                      <a:endParaRPr lang="sq-AL" sz="1400" b="1" dirty="0"/>
                    </a:p>
                  </a:txBody>
                  <a:tcPr/>
                </a:tc>
              </a:tr>
              <a:tr h="80493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Bi</a:t>
                      </a:r>
                      <a:endParaRPr lang="sq-A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7.3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16.7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25.6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45.3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56.0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1.9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Bi(OH)</a:t>
                      </a:r>
                      <a:r>
                        <a:rPr lang="en-US" sz="1400" b="1" baseline="-25000" dirty="0" smtClean="0"/>
                        <a:t>2</a:t>
                      </a:r>
                      <a:r>
                        <a:rPr lang="en-US" sz="1400" b="1" baseline="30000" dirty="0" smtClean="0"/>
                        <a:t>+</a:t>
                      </a:r>
                      <a:r>
                        <a:rPr lang="en-US" sz="1400" b="1" dirty="0" smtClean="0"/>
                        <a:t>/Bi</a:t>
                      </a:r>
                      <a:endParaRPr lang="sq-AL" sz="1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2192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lartë-poshtë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grupit,me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pasoj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ekzistimin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as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asnjërën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agregate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524000"/>
            <a:ext cx="9144000" cy="914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ngarkuar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pozitivishtë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egziston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pavarur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2590800"/>
            <a:ext cx="9144000" cy="914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kahje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këtoelementeve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3657600"/>
            <a:ext cx="9144000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asnjëri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veçanërishtë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reaktiv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4953000"/>
            <a:ext cx="9144000" cy="1447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koeficientë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aktiviteti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kimikë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762500"/>
            <a:ext cx="8229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faktor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inertësinë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Molekul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njëfishe,dyfishe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trefishe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trefishe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krahasuar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njefishe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mbimbulimi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qka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shumfishe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radius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15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çift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paramagnetike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egziston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mundësia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vendosjes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ligandeve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vështirësi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egziston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analog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asnjërin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371600"/>
            <a:ext cx="5257800" cy="3048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valente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shtresën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neutral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shumfishe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7762" name="AutoShape 2" descr="Image result for nitrogenium at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Image result for nitrogenium ato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219200"/>
            <a:ext cx="33051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  <a:scene3d>
              <a:camera prst="obliqueTopLeft"/>
              <a:lightRig rig="threePt" dir="t"/>
            </a:scene3d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20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elektronegativitet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dallohet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atëherë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fosfina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               AsH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arsina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    SbH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stibina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       BiH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bizmuthina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konsiderohen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Image result for ph3 structu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result for AsH3 structur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1" y="2895600"/>
            <a:ext cx="19050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 result for sBH3 structur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819400"/>
            <a:ext cx="1869831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mage result for BiH3 structur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7321" y="2971800"/>
            <a:ext cx="2746679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1905000" y="5181600"/>
            <a:ext cx="5181600" cy="3048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jostabile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gaze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piramidale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analoge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polaritetit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amonjaku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pranon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protonin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endParaRPr lang="sq-AL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81200"/>
            <a:ext cx="2057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981200"/>
            <a:ext cx="299811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981200"/>
            <a:ext cx="2079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Image result for  ammonium io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5105400"/>
            <a:ext cx="52292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elektronegative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me: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4495800"/>
            <a:ext cx="9144000" cy="1828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koeficinet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stabile,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elemntet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33400" y="2057400"/>
            <a:ext cx="7772400" cy="1676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elektronegativ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bizmuthi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>
            <a:normAutofit/>
          </a:bodyPr>
          <a:lstStyle/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H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+1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533400"/>
            <a:ext cx="9144000" cy="1447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elektronegativitet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C, N, 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2209800"/>
            <a:ext cx="9144000" cy="1524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zbërthimin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zhvillohen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katalizatorit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810000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=-483.6kJmol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just"/>
            <a:endParaRPr lang="en-US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dhome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ngadalshëm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matet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fare,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përqojmë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platinë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baseline="30000" dirty="0" err="1" smtClean="0">
                <a:latin typeface="Times New Roman" pitchFamily="18" charset="0"/>
                <a:cs typeface="Times New Roman" pitchFamily="18" charset="0"/>
              </a:rPr>
              <a:t>imtësuar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).      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hiponitrik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hipofosfitik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HPH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oksidin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II,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monoksidin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prisnim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çift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143000"/>
            <a:ext cx="295553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istrator\Desktop\downloa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905000"/>
            <a:ext cx="16859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hypophosphorous aci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5052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hypophosphorous aci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895600"/>
            <a:ext cx="2438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përkatëse: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(Hal)</a:t>
            </a:r>
            <a:r>
              <a:rPr lang="en-US" sz="1600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kuadër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shënohen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Forma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secilës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X-X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vendoset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atom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molekules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Struktuar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dyfishtë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i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i="1" baseline="-250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e Sb</a:t>
            </a:r>
            <a:r>
              <a:rPr lang="en-US" sz="2000" b="1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i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                            e As</a:t>
            </a:r>
            <a:r>
              <a:rPr lang="en-US" sz="2000" b="1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i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55" y="2971800"/>
            <a:ext cx="253234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0414" y="2971800"/>
            <a:ext cx="286838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971800"/>
            <a:ext cx="2743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85000" lnSpcReduction="20000"/>
          </a:bodyPr>
          <a:lstStyle/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fosfititk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→4H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Formula  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vend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diprotonike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triprotonike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bashkvepron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kripërash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përshkruhet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arsenitik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,përkatësishtë 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As(OH)</a:t>
            </a:r>
            <a:r>
              <a:rPr lang="en-US" sz="1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arsenite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↔AsO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raste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As(OH)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↔As(OH)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  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As(OH)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↔AsOH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↔As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zhvendosura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majte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ekzistimi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dyshimt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egziston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ormulat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shënojmë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tjetrin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polimerizuar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dyfishtë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thjeshtë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28600" y="1371600"/>
            <a:ext cx="3429000" cy="12192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paraqiten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ulëta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kalimin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temp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-130 C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shkruhen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r="44979"/>
          <a:stretch>
            <a:fillRect/>
          </a:stretch>
        </p:blipFill>
        <p:spPr bwMode="auto">
          <a:xfrm>
            <a:off x="4724400" y="1524000"/>
            <a:ext cx="3339174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ight Brace 7"/>
          <p:cNvSpPr/>
          <p:nvPr/>
        </p:nvSpPr>
        <p:spPr>
          <a:xfrm>
            <a:off x="6477000" y="5105400"/>
            <a:ext cx="762000" cy="1066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krahasim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amfotern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asnjënson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bazat,duke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6 (s)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+12H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↔4Sb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6 (s)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+OH- ↔4SbO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met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shënohe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neutralizoj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    </a:t>
            </a: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→2Bi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lart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  (HNO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 =7.2 x10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K1(H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)=3x10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K1(H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 = 2.4 x10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-10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,formon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 </a:t>
            </a:r>
          </a:p>
        </p:txBody>
      </p:sp>
      <p:sp>
        <p:nvSpPr>
          <p:cNvPr id="4" name="Right Brace 3"/>
          <p:cNvSpPr/>
          <p:nvPr/>
        </p:nvSpPr>
        <p:spPr>
          <a:xfrm>
            <a:off x="6705600" y="1143000"/>
            <a:ext cx="4572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391400" y="1219200"/>
            <a:ext cx="144780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Veti</a:t>
            </a:r>
            <a:r>
              <a:rPr lang="en-US" dirty="0" smtClean="0"/>
              <a:t> me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forta</a:t>
            </a:r>
            <a:r>
              <a:rPr lang="en-US" dirty="0" smtClean="0"/>
              <a:t> </a:t>
            </a:r>
            <a:r>
              <a:rPr lang="en-US" dirty="0" err="1" smtClean="0"/>
              <a:t>bazike</a:t>
            </a:r>
            <a:r>
              <a:rPr lang="en-US" dirty="0" smtClean="0"/>
              <a:t> se As</a:t>
            </a:r>
            <a:r>
              <a:rPr lang="en-US" baseline="-25000" dirty="0" smtClean="0"/>
              <a:t>4</a:t>
            </a:r>
            <a:r>
              <a:rPr lang="en-US" dirty="0" smtClean="0"/>
              <a:t>O</a:t>
            </a:r>
            <a:r>
              <a:rPr lang="en-US" baseline="-25000" dirty="0" smtClean="0"/>
              <a:t>6</a:t>
            </a:r>
            <a:endParaRPr lang="en-US" baseline="-25000" dirty="0"/>
          </a:p>
        </p:txBody>
      </p:sp>
      <p:sp>
        <p:nvSpPr>
          <p:cNvPr id="6" name="Flowchart: Connector 5"/>
          <p:cNvSpPr/>
          <p:nvPr/>
        </p:nvSpPr>
        <p:spPr>
          <a:xfrm>
            <a:off x="6248400" y="4114800"/>
            <a:ext cx="1066800" cy="68580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r>
              <a:rPr lang="en-US" baseline="-25000" dirty="0" smtClean="0"/>
              <a:t>4</a:t>
            </a:r>
            <a:r>
              <a:rPr lang="en-US" dirty="0" smtClean="0"/>
              <a:t>O</a:t>
            </a:r>
            <a:r>
              <a:rPr lang="en-US" baseline="-25000" dirty="0" smtClean="0"/>
              <a:t>6</a:t>
            </a:r>
          </a:p>
          <a:p>
            <a:pPr algn="ctr"/>
            <a:r>
              <a:rPr lang="en-US" baseline="-25000" dirty="0" smtClean="0"/>
              <a:t>28.8 C</a:t>
            </a:r>
            <a:endParaRPr lang="en-US" baseline="-25000" dirty="0"/>
          </a:p>
        </p:txBody>
      </p:sp>
      <p:sp>
        <p:nvSpPr>
          <p:cNvPr id="8" name="Flowchart: Connector 7"/>
          <p:cNvSpPr/>
          <p:nvPr/>
        </p:nvSpPr>
        <p:spPr>
          <a:xfrm>
            <a:off x="6248400" y="4876800"/>
            <a:ext cx="1143000" cy="685800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</a:t>
            </a:r>
            <a:r>
              <a:rPr lang="en-US" baseline="-25000" dirty="0" smtClean="0"/>
              <a:t>4</a:t>
            </a:r>
            <a:r>
              <a:rPr lang="en-US" dirty="0" smtClean="0"/>
              <a:t>O</a:t>
            </a:r>
            <a:r>
              <a:rPr lang="en-US" baseline="-25000" dirty="0" smtClean="0"/>
              <a:t>6</a:t>
            </a:r>
          </a:p>
          <a:p>
            <a:pPr algn="ctr"/>
            <a:r>
              <a:rPr lang="en-US" baseline="-25000" dirty="0" smtClean="0"/>
              <a:t>315 C</a:t>
            </a:r>
            <a:endParaRPr lang="en-US" baseline="-25000" dirty="0"/>
          </a:p>
        </p:txBody>
      </p:sp>
      <p:sp>
        <p:nvSpPr>
          <p:cNvPr id="9" name="Flowchart: Connector 8"/>
          <p:cNvSpPr/>
          <p:nvPr/>
        </p:nvSpPr>
        <p:spPr>
          <a:xfrm>
            <a:off x="6324600" y="5791200"/>
            <a:ext cx="1143000" cy="762000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Sb</a:t>
            </a:r>
            <a:r>
              <a:rPr lang="en-US" baseline="-25000" dirty="0" smtClean="0"/>
              <a:t>4</a:t>
            </a:r>
            <a:r>
              <a:rPr lang="en-US" dirty="0" smtClean="0"/>
              <a:t>O</a:t>
            </a:r>
            <a:r>
              <a:rPr lang="en-US" baseline="-25000" dirty="0" smtClean="0"/>
              <a:t>6</a:t>
            </a:r>
          </a:p>
          <a:p>
            <a:pPr algn="ctr"/>
            <a:r>
              <a:rPr lang="en-US" baseline="-25000" dirty="0" smtClean="0"/>
              <a:t>548 C</a:t>
            </a:r>
            <a:endParaRPr lang="en-US" baseline="-25000" dirty="0"/>
          </a:p>
        </p:txBody>
      </p:sp>
      <p:sp>
        <p:nvSpPr>
          <p:cNvPr id="10" name="Left Arrow 9"/>
          <p:cNvSpPr/>
          <p:nvPr/>
        </p:nvSpPr>
        <p:spPr>
          <a:xfrm>
            <a:off x="7543800" y="4191000"/>
            <a:ext cx="1600200" cy="5334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tretshem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7620000" y="5029200"/>
            <a:ext cx="1524000" cy="5334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 </a:t>
            </a:r>
            <a:r>
              <a:rPr lang="en-US" sz="1600" dirty="0" err="1" smtClean="0"/>
              <a:t>pjeserisht</a:t>
            </a:r>
            <a:endParaRPr lang="en-US" sz="1600" dirty="0"/>
          </a:p>
        </p:txBody>
      </p:sp>
      <p:sp>
        <p:nvSpPr>
          <p:cNvPr id="12" name="Left Arrow 11"/>
          <p:cNvSpPr/>
          <p:nvPr/>
        </p:nvSpPr>
        <p:spPr>
          <a:xfrm>
            <a:off x="7620000" y="5943600"/>
            <a:ext cx="1524000" cy="609600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</a:t>
            </a:r>
            <a:r>
              <a:rPr lang="en-US" dirty="0" err="1" smtClean="0"/>
              <a:t>patreshem</a:t>
            </a:r>
            <a:endParaRPr lang="en-US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azotit,fosforit,arsenit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hipodifosfatik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P2O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pentahalgjenure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pentafluorurin</a:t>
            </a:r>
            <a:r>
              <a:rPr lang="en-US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pentaklorurin</a:t>
            </a:r>
            <a:r>
              <a:rPr lang="en-US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pentabromurin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pentajoduri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panjohur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avujt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megjithatë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çfardo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>
              <a:buNone/>
            </a:pP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P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RIKON\Desktop\imag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953000"/>
            <a:ext cx="3962400" cy="18327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92500" lnSpcReduction="10000"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arsenatik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heksahidroksi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antimonatik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kurse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fosfatik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mesatare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K1(H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)=7.5 x10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K1(H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)= 6.5x10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heksahidrdroksiantimonatik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tëdobëta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,përkatësisht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Sample of Phosphorus pentoxid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1679" y="0"/>
            <a:ext cx="2252321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ounded Rectangle 4"/>
          <p:cNvSpPr/>
          <p:nvPr/>
        </p:nvSpPr>
        <p:spPr>
          <a:xfrm>
            <a:off x="0" y="0"/>
            <a:ext cx="4343400" cy="2667000"/>
          </a:xfrm>
          <a:prstGeom prst="roundRect">
            <a:avLst>
              <a:gd name="adj" fmla="val 21736"/>
            </a:avLst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ngurt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Pentaoksidet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zbërthehen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humbur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Phosphorus pentoxid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AZOTI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nitrateve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proteina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përbërëse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bimëve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shtazëve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teknikishtë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C:\Users\Administrator\Desktop\downloa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276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C:\Users\Administrator\Desktop\download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33400"/>
            <a:ext cx="312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533400"/>
            <a:ext cx="9144000" cy="10668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kondenzim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ka temp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avullohet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fazë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Picture 6" descr="C:\Users\Administrator\Desktop\maxresdefault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5943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676400"/>
            <a:ext cx="2895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 lnSpcReduction="10000"/>
          </a:bodyPr>
          <a:lstStyle/>
          <a:p>
            <a:pPr algn="ctr"/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4N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↔4N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+2CO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endParaRPr lang="en-US" sz="4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ndihmën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avullit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metodë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përfititimit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kombinohet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lëndë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4N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↔4N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avulli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kondenzim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laboratorike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zbërthimin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komponimebe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nitritit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amonit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sq-AL" sz="4400" baseline="-25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152400"/>
            <a:ext cx="9144000" cy="990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Mënjanimin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rrugë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çrast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mënjanohet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gjeneratorik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  <a:ln>
            <a:solidFill>
              <a:schemeClr val="tx2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bliqueTop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-3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Amonjaku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1)me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Haber Bosch-it)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ujërat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amonjakore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↔2NH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=-92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pajisje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faza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019800" y="1600200"/>
            <a:ext cx="3124200" cy="50292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shtypjes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zvoglimin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drejtim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dëshirueshëm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ngadalshëm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mbahet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500 C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kompromis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shpejtësisë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zhvendosjessë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padëshirueshme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barazpeshës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shpejtësinë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ndryshëm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zhvendosjen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100MPa.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4572000"/>
            <a:ext cx="5410200" cy="22860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prodhimi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hidrogjenit</a:t>
            </a:r>
            <a:endParaRPr lang="en-US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pastrimi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3H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katalitike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Ç)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Ndarja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riqarkullimi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gazrave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hyjnë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q-AL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400" b="1" baseline="30000" dirty="0" err="1" smtClean="0">
                <a:latin typeface="Times New Roman" pitchFamily="18" charset="0"/>
                <a:cs typeface="Times New Roman" pitchFamily="18" charset="0"/>
              </a:rPr>
              <a:t>Formimi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baseline="300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+ 3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=-92kJmol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(g),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hidrokarbure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benzines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→Cu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sz="2000" b="1" dirty="0" smtClean="0"/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52400" y="1524000"/>
            <a:ext cx="8991600" cy="1447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dhome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ekuilibri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ngadal,prandaj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zhvilohet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 C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katalizatorit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tij,njihen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procese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H me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katalizatorit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metanolin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ammonia production proces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0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IKON\Desktop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886200"/>
            <a:ext cx="1543050" cy="1309063"/>
          </a:xfrm>
          <a:prstGeom prst="rect">
            <a:avLst/>
          </a:prstGeom>
          <a:noFill/>
        </p:spPr>
      </p:pic>
      <p:pic>
        <p:nvPicPr>
          <p:cNvPr id="5" name="Picture 3" descr="C:\Users\RIKON\Desktop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733800"/>
            <a:ext cx="1785456" cy="1456377"/>
          </a:xfrm>
          <a:prstGeom prst="rect">
            <a:avLst/>
          </a:prstGeom>
          <a:noFill/>
        </p:spPr>
      </p:pic>
      <p:pic>
        <p:nvPicPr>
          <p:cNvPr id="6" name="Picture 4" descr="C:\Users\RIKON\Desktop\images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657600"/>
            <a:ext cx="2057400" cy="150129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amonjakore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till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lëngë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temp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-33.42C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tretësi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joujor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shumëçka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400" y="457200"/>
            <a:ext cx="8991600" cy="1447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dytësorë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prodhimit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destilimit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qymyrit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produkteve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lëngëta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produktet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lëngësohen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produktet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lëngëta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amonjakor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katrani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2400" y="1905000"/>
            <a:ext cx="8991600" cy="1676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stabile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N-H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parcial,ku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polariteti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Amonjaku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dhome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therrëse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pakëndshme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dipolar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parcial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N-H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qendra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përputhet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piramidale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alkalino-toksore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fillon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lirimi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acidobazike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progresi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[NH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][NH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]=10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-30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pakrahasueshëm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jonizuar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theksuara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protonin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lehtësi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COOH+NH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+CH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 ↔NH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;Kb=1.6x10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-5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hulumtimet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RNM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treguar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këmbimi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protonit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ndryshimi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çështje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besuarit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fakt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↔NH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 ↔NH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sq-AL" sz="2600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asnjënsimin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amonit,të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tetraedrik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→2NaNH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amonjakun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hidroksidin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→Na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amideve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NaNH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cianurit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3Ba(NH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lidhejs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zevendesim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 -X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kripe,nitrure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nitrure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nh4+ molecular geometr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295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ounded Rectangle 4"/>
          <p:cNvSpPr/>
          <p:nvPr/>
        </p:nvSpPr>
        <p:spPr>
          <a:xfrm>
            <a:off x="0" y="914400"/>
            <a:ext cx="3733800" cy="19812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zëvendsohen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me metal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amidet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imidet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nitruret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varësishtë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zëvendsuara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amide,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hidrurit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5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685800"/>
            <a:ext cx="3200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nitrureve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hidroksidin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→3Mg(OH)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→Al(OH)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3 ,4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formulë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57200"/>
            <a:ext cx="1676401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533401"/>
            <a:ext cx="2447925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ounded Rectangle 6"/>
          <p:cNvSpPr/>
          <p:nvPr/>
        </p:nvSpPr>
        <p:spPr>
          <a:xfrm>
            <a:off x="152400" y="2590800"/>
            <a:ext cx="5638800" cy="9906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Nitrure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polimerizuara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protolitike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amonjakun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8" name="Picture 7" descr="Image result for nitride by salt characte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590800"/>
            <a:ext cx="3200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ectangle 9"/>
          <p:cNvSpPr/>
          <p:nvPr/>
        </p:nvSpPr>
        <p:spPr>
          <a:xfrm>
            <a:off x="762000" y="5105400"/>
            <a:ext cx="4191000" cy="762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Temp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fortesi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1378" name="Picture 2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762499"/>
            <a:ext cx="2895600" cy="20955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-2</a:t>
            </a:r>
          </a:p>
          <a:p>
            <a:pPr algn="just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hidrazina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kriprat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saj,përfitohet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vepruar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hipoklorit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xhelatinës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tutkallit,ku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fazën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kloramina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 +OH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kloramina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hidrazinë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 →NH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,(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roli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tutkallit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adsorbojë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ndajthithë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gjurmët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katalizonin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azot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hidrazina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perfitohet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ne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forme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hidrati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Hidrazina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vlon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113.5 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azot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-1</a:t>
            </a:r>
          </a:p>
          <a:p>
            <a:pPr algn="just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ëhtë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hidroksilamina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është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amonjaku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zëvendsohet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</a:t>
            </a: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RIKON\Desktop\121px-Hydroxylamine-2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953000"/>
            <a:ext cx="2286000" cy="172489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3" descr="C:\Users\RIKON\Desktop\121px-Hydroxylamine-3D-bal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925615"/>
            <a:ext cx="2362200" cy="180856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471487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katodik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elektrodë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amalgamit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 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nitrateve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dioksid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hidrogjensulfit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alkalin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 +2HSO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-1/3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azidi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+NaNO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→NaN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→NaN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përshtatshme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→NaN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+3NaOH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eksplodues,prandaj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azidet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teknikën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detonatorëve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Analiza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RIKON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657600"/>
            <a:ext cx="3429000" cy="9525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/>
          <p:cNvCxnSpPr/>
          <p:nvPr/>
        </p:nvCxnSpPr>
        <p:spPr>
          <a:xfrm flipV="1">
            <a:off x="3733800" y="4114800"/>
            <a:ext cx="1447800" cy="1981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azitik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vlon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 C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acetik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jashtëzakonishtë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eksplodues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sikundër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lirimi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=-517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+1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,më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ngadalshme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joreaktiv,në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afër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nitrite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→2NaNO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Ku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pa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ngjyre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shije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ëmbël,nëse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thithet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disponim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nxitë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qeshurit,mirpo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anestezi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plotë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rezulatat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mjeksi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monoksidi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+ 181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reversibil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jashtzakonishtë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endoterm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kuptueshëm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marr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parasysh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zbatohet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shpenzimit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katalititk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ostwaldit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57200"/>
            <a:ext cx="533400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762000" y="3868892"/>
            <a:ext cx="7239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4NH</a:t>
            </a:r>
            <a:r>
              <a:rPr kumimoji="0" lang="en-US" sz="24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+ 5O</a:t>
            </a:r>
            <a:r>
              <a:rPr kumimoji="0" lang="en-US" sz="24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 4NO + 6H</a:t>
            </a:r>
            <a:r>
              <a:rPr kumimoji="0" lang="en-US" sz="24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NO+1/2O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3NO</a:t>
            </a:r>
            <a:r>
              <a:rPr kumimoji="0" lang="en-US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+H</a:t>
            </a:r>
            <a:r>
              <a:rPr kumimoji="0" lang="en-US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O=2HNO</a:t>
            </a:r>
            <a:r>
              <a:rPr kumimoji="0" lang="en-US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+NO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Përdorimi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shpenzohet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sintezën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qymyrit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vajit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përodhimin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klorhidrik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arritjen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temperaturave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ndihmen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flakdhënësit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Daniellit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Izotopet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Hidrogjenit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izotopeve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protoniumi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H),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deuteriumi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H,)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tritiumi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H),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vëtm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Deuteriumi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tritiumi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bërthamë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protonit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neutrone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[H]+[OH]=      1x10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17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[D]x[OD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]=      0.2x10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  <a:p>
            <a:pPr algn="just"/>
            <a:r>
              <a:rPr lang="en-US" sz="1700" b="1" baseline="-25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</a:t>
            </a:r>
            <a:r>
              <a:rPr lang="en-US" sz="1700" b="1" baseline="-25000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sz="17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baseline="-250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700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pesë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/>
          </a:p>
          <a:p>
            <a:endParaRPr lang="en-US" sz="2000" b="1" dirty="0"/>
          </a:p>
        </p:txBody>
      </p:sp>
      <p:pic>
        <p:nvPicPr>
          <p:cNvPr id="4" name="Picture 3" descr="Image result for hydrogenium us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90800"/>
            <a:ext cx="31432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590800"/>
            <a:ext cx="363496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0" y="4343400"/>
            <a:ext cx="4038600" cy="2514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përhapuri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natyre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5000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deuteriumi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1x10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tritiumi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tritiumi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jostabilitet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radioaktivitet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Deuteriumi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dallojnë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vetitë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shembull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25C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91000" y="4419600"/>
            <a:ext cx="4800600" cy="1371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D-D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H-H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deuteriumit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Izotopi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tritiumi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reaksioneve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nukleare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bombradimin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deuteriumit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deuterione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laboratorike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bakër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merkur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3Cu+8H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+2NO3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=3Cu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2+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+2NO+4H2O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pikpamje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termike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çift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nitrozilkomponimet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halogjenureve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amonjak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+3X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→NX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+3HX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nitrozil-halogjenureve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NOF,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NOBr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kushte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gaze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futjen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molekulat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kaltërt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-102C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disproporcionuar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II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(oseN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</a:p>
          <a:p>
            <a:pPr algn="just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disproporcionimi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shkëputet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tretjes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III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plotsishtë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nitrite: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momentin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↔2HNO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qëndryeshëm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kthyeshëm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shpejt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3HNO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2HNO2 ↔NO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→HNO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sq-AL" sz="2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N2O3 SOLI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1033" y="1447800"/>
            <a:ext cx="229296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hidrolizës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veprojnë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rëndomta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nitritik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↔NO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; 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+ 0.99 V 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↔NO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; 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- 0.94 V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+ 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; 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+ 76 V 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 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O+2e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; 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- 0.01 V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tetraoksidit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racional: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(IV)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 me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ndonje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+4H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→Cu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(NO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2Pb(NO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kaftë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Formula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rezonante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paçiftëzuar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paramagnetike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ulje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zvoglohen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paramagnetike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rezulton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dimerizimin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bashkimin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tetraoksid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;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- 82 kJmol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RIKON\Desktop\download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52600"/>
            <a:ext cx="3962400" cy="1143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ounded Rectangle 4"/>
          <p:cNvSpPr/>
          <p:nvPr/>
        </p:nvSpPr>
        <p:spPr>
          <a:xfrm>
            <a:off x="838200" y="4572000"/>
            <a:ext cx="7772400" cy="20574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dimerizimit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ekzoterm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zbritjen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 temp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21,1C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baraspeshë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kondensohet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vazhdimisht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djathtë,në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-11,2C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lëngu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ngrinë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+60C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gjysma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gjysma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135 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rezonante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tetraoksidit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bromi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ekuacioneve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parciale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↔2HNO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; 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+ 1.07 V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+4e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↔2NO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          ;</a:t>
            </a:r>
            <a:r>
              <a:rPr lang="en-US" sz="24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+ 1.03 V</a:t>
            </a:r>
            <a:r>
              <a:rPr lang="en-US" sz="24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II: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↔2H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+ 2NO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Ku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nitritik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II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3HNO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+ 2NO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dioksidit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nitrateve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RIKON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2209800" cy="13716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553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pentaoksidi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diazotit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hiqet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ndihmen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ndonje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dehidratues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sub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C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lëshon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t’ia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caktojmë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shkrirjes,zbërthimi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→N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  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vrullshëm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,struktura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rezonante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hulumtimeve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rreze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rentgen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tregohe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nitrat-nitril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[NO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3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nitratet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2" name="Picture 2" descr="Image result for n2o5 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400"/>
            <a:ext cx="2268994" cy="1143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ounded Rectangle 3"/>
          <p:cNvSpPr/>
          <p:nvPr/>
        </p:nvSpPr>
        <p:spPr>
          <a:xfrm>
            <a:off x="0" y="5410200"/>
            <a:ext cx="9144000" cy="14478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.NO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(N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nevojshëm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II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katalititk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katalitik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1.   4NH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+5O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↔4NO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2.   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3.   3NO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→2H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Teknikishtë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pyrgje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mbushura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material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qeramikës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derdhet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ekuacionit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(3),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(w=50%)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avullim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përqendrohet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w=69.8%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w=100%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tymues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kafe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4HNO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O+4NO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natriumi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↔HNO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+NaHSO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reversibil,por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86 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ekspozohet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lirimit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përmendur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Për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orvatjet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përfunduar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pa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sukses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hulumtimet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treguar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perklorati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nitrilit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rikristalizim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shpejtësia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mënjanimin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Fakti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përfundimtar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ekzistimin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kationit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analiza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rreze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rëntgenit,ku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njëjtën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analizë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Analiza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treguar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14546" y="714356"/>
            <a:ext cx="6019800" cy="2590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Përzihet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raportet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inorganike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shpërbashkuar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H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nitrim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futjen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organik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H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kationi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nitril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hidrogjensulfat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nitrilit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HSO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,ekzistojnë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fakte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ekzistimit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(t.sh -37 C)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(t.sh -18 C)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metale,në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oksiduese,ku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arit,platinës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iridiumit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rodiumit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monoksidi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përgjithësi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secilën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krejt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varet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aciditeti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Ekuacionet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parciale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+ 080 V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↔HNO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+ 0.94 V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+ 0.96 V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+8e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+ 1.12 V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+ 1.25 V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+8H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+ 0.73 V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+17H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+14e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+ 0.83 V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+8e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+ 0.88 V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4800600"/>
            <a:ext cx="9144000" cy="19050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potenciale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qartë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ç’ka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tregohet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fakti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shpeshti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klorateve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2KClO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→2KCl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,Fe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OKSIGJENI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533400"/>
            <a:ext cx="5257800" cy="2286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atomeve,pjesmarrja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49.5%,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2895600"/>
            <a:ext cx="5334000" cy="1752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atmosferë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vëllimore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21%,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kurse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23%,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kimike.Prej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përhapurë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uji.për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përhapja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karbonate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 </a:t>
            </a:r>
          </a:p>
        </p:txBody>
      </p:sp>
      <p:pic>
        <p:nvPicPr>
          <p:cNvPr id="7" name="Picture 6" descr="Image result for OXY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0"/>
            <a:ext cx="35052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result for production of oxygen by chlorates lab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362200"/>
            <a:ext cx="3581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Ari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Tretet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mbretërorë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tretës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arit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raport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1HNO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3HCl.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O+2e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; 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+ 0.01 V </a:t>
            </a:r>
            <a:endParaRPr lang="en-US" sz="2400" b="1" baseline="30000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+5H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O+8e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+10OH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; 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+ 0.10 V </a:t>
            </a:r>
            <a:endParaRPr lang="en-US" sz="2400" b="1" baseline="30000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O+10e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+12OH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; 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+ 0.24 V </a:t>
            </a:r>
            <a:endParaRPr lang="en-US" sz="2400" b="1" baseline="30000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O+8e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↔NH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+9OH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; 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- 0.10 V </a:t>
            </a:r>
            <a:endParaRPr lang="en-US" sz="2400" b="1" baseline="30000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alkalin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ashtuquajturit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pseudohalogjenure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pseudohalogjene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përbërëse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pseudohalogjenureve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numërojmë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cianuret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cianatet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tiocianate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SCN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,selenocianatet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SeCN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,azidet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izocianatet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NCO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cianuret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diciani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(CN)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,tiocianatet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tiociani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(SCN)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selenocianatet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selenociani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SeCN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Pseudocianuret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hidrogjenin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acidik,por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halogjenureve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azitik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cianhidrik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pKa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)=4.4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pKa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(HCN)=8.9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Pseudohalogjenuret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alkaliet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CN)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↔CN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+OCN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Pseudohalogjenuret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pangopura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halogjenve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=CH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+(SCN)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→C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(SCN)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sq-AL" sz="2000" baseline="-25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Zhvillimi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hovshëm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prodhimtarisë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najllonit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polimerëve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kërkon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burim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cianureve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filluar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zhvillimin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vend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Cianhidriku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katalitik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+2CH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→2HCN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,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katalitik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amonjokut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500-700C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→HCN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,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1800 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→2HCN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Cianhidriku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bajamit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cianuret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helme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helme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gjakut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punës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to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kujdes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arrijnë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plagë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HCN Ga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5334000"/>
            <a:ext cx="495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FOSFORI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askund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elementare,arsyeja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aktiviteti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kimik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llojet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apatitit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Fluorur-fosfat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Klorur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fosfat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Hidroksi-fosfat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20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përbërëse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materies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bimore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shtazore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dministrator\Desktop\punime me rendesi\Phosphorus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31718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C:\Users\Administrator\Desktop\punime me rendesi\downloa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57200"/>
            <a:ext cx="3200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5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eshtra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fosfatit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60%,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pastaj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glasat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shpezëve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fërgimin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fosfatit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diksid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silici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furra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1300 C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reaksionin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silikatin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2Ca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+6SiO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+10C↔6CaSiO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+10CO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+P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avujt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ruhet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sq-AL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jostabill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gjendej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,bile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avujt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aktivitetit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jashtëzakonshëm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ruhet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Dukuria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shëndrrit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errësirë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prirjen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oksiduar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dukuri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quajtur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fosforeshencë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ende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sqaruar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megjithatë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qëllime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analitike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identifikimin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helmimeve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Mitscherlichut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doza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letale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njeriun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0.1g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kontakt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lëkurën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varrë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shërohen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kundërhelm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disproporcionim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+3Cu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↔Cu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white phosphoru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143000"/>
            <a:ext cx="3962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reaktivitet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helmues,me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lementet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nxemjen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260 C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manifestohet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lirim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nxehtësis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270338" name="Picture 2" descr="C:\Users\Administrator\Desktop\red-phosphorous-500x5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971800"/>
            <a:ext cx="4572000" cy="3733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70339" name="Picture 3" descr="C:\Users\Administrator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971800"/>
            <a:ext cx="4160520" cy="3733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2600" b="1" baseline="-25000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baseline="-25000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→P 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600" b="1" baseline="-25000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6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- 18 kJmol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just"/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ndikimin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katalizatoërve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shkrepsave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plehërave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artificiale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-3</a:t>
            </a:r>
          </a:p>
          <a:p>
            <a:pPr algn="just"/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direkt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fosfina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stabile se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amonjaku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fosfinës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disproporcionimi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bazave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O+3OH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→PH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+3PH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fosfure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AlP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→Al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+PH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peshkut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prishur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fosfoniumit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Br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plotë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→PH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+X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5791200"/>
            <a:ext cx="9144000" cy="1066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fosfinës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fosfuret,përfitohen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endParaRPr lang="sq-AL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+8C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→Ca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+8CO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Fosfuret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nitruret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fosfure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hidrolizojnë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pt-BR" sz="1800" dirty="0" smtClean="0"/>
          </a:p>
          <a:p>
            <a:pPr fontAlgn="base"/>
            <a:r>
              <a:rPr lang="pt-BR" sz="3100" b="1" dirty="0" smtClean="0"/>
              <a:t>AlP + 3 H</a:t>
            </a:r>
            <a:r>
              <a:rPr lang="pt-BR" sz="3100" b="1" baseline="-25000" dirty="0" smtClean="0"/>
              <a:t>2</a:t>
            </a:r>
            <a:r>
              <a:rPr lang="pt-BR" sz="3100" b="1" dirty="0" smtClean="0"/>
              <a:t>O → Al (OH)</a:t>
            </a:r>
            <a:r>
              <a:rPr lang="pt-BR" sz="3100" b="1" baseline="-25000" dirty="0" smtClean="0"/>
              <a:t>3</a:t>
            </a:r>
            <a:r>
              <a:rPr lang="pt-BR" sz="3100" b="1" dirty="0" smtClean="0"/>
              <a:t>+ PH</a:t>
            </a:r>
            <a:r>
              <a:rPr lang="pt-BR" sz="3100" b="1" baseline="-25000" dirty="0" smtClean="0"/>
              <a:t>3</a:t>
            </a:r>
            <a:endParaRPr lang="pt-BR" sz="3100" b="1" dirty="0" smtClean="0"/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fosfure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hidrolizojnë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alkalinotoksore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lirojnë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fosfinën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→2PH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+3Ca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4RuP + P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nxehtesi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4RuP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" name="Picture 3" descr="Aluminium Phosphide Pictu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685800"/>
            <a:ext cx="350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hipofosfitik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hipofosforor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HPH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hipofosfitet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hipofosfiti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HPH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+2PH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→BaSO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+2PH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hipofosfitik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25.6 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monoprotonik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HPH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+PH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;Ka=1.23 x10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dirty="0"/>
          </a:p>
        </p:txBody>
      </p:sp>
      <p:pic>
        <p:nvPicPr>
          <p:cNvPr id="4" name="Picture 3" descr="Image result for HPH2O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267200"/>
            <a:ext cx="731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599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vend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klorateve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merkurit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2HgO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→2Hg 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750C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2BaO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←→2BaO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 C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kthyeshëm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ndustrial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oksigjenit,dy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kurse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tjetra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ajrin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destilimin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vazhdueshëm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4724400"/>
            <a:ext cx="8839200" cy="1219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komprimimin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ftojen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ekspandimin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vazhdueshme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temperaturave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trihalogjenuret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Njihen,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PF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.PCl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,PBr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,gjithashtu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trihalogjenuret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përziera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si: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PF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 ,PFCl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,PF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PFBr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,janë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gaze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lëngje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+61C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piramidale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atom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maje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rëndësishem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halogjenureve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tepricës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treklorur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+6Cl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→4PCl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kufizuara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P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23.8C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helmues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fosfitik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fosforor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trehalogjenure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fosforit.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PCl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,PBr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PI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fosfinë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→PH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diprotonik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kripërash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fosfite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fosfite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sq-AL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↔H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+HPHO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;K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=3x10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HPHO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↔H+ +PHO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;K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=1.6x10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-7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fosfit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drejtpërdrejt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fosfor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Fosfitet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+3OH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↔PO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O+2e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; 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+ 1.12 V 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,veprojnë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mesatarishtë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 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2e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; 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+ 0.28 V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 P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hipodifosfatik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quditshme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210C </a:t>
            </a:r>
          </a:p>
          <a:p>
            <a:pPr algn="just"/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→3P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8(g)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+4P </a:t>
            </a:r>
            <a:r>
              <a:rPr lang="en-US" sz="2400" b="1" baseline="-25000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ikuq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peshë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panjohur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duket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avujt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përbëhen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në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nxehtësi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barasvlerëse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fosfatik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8(s)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hipodifosfatik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hipofosforik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Perfaqesues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pentahalogjenuret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fosforik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endParaRPr lang="en-US" sz="16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pentahalogjenureve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pentahalogjenuret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përziera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PF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PF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PF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fluorurit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400 C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2PCl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+5CaF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→2PF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+5CaCl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polimerizimit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tetrahidrofuranit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Pentakloruri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ne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PCl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PCl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↔PCl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0" y="3886200"/>
            <a:ext cx="20955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7" name="Straight Arrow Connector 6"/>
          <p:cNvCxnSpPr/>
          <p:nvPr/>
        </p:nvCxnSpPr>
        <p:spPr>
          <a:xfrm flipV="1">
            <a:off x="5486400" y="5257800"/>
            <a:ext cx="13716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Pentabromuri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PF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PCl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PBr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sub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ngurta,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panjohur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PF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PCl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),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piramidës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trigonale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pasoj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hibridizimin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formula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rrafsjin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ekuatorial,janë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largësia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204pm)se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pozitën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polare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largësia219 pm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përputhje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sjelljen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POX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(P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mjaftueshme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+5O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→P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10(g)</a:t>
            </a:r>
            <a:endParaRPr lang="en-US" sz="2400" b="1" baseline="-25000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RIKON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1943100" cy="16764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3" descr="C:\Users\RIKON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0"/>
            <a:ext cx="2038350" cy="16764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/>
          <p:nvPr/>
        </p:nvPicPr>
        <p:blipFill>
          <a:blip r:embed="rId4" cstate="print"/>
          <a:srcRect l="78052"/>
          <a:stretch>
            <a:fillRect/>
          </a:stretch>
        </p:blipFill>
        <p:spPr bwMode="auto">
          <a:xfrm>
            <a:off x="4953000" y="1524000"/>
            <a:ext cx="24003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70000" lnSpcReduction="20000"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largësia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(139 pm)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vetmuara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mbahet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400 C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ashtuquajtur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rombike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tetraedrave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tredimansional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format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absorbojnë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efikasitet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kontakt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lagështisë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213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ounded Rectangle 3"/>
          <p:cNvSpPr/>
          <p:nvPr/>
        </p:nvSpPr>
        <p:spPr>
          <a:xfrm>
            <a:off x="3581400" y="533400"/>
            <a:ext cx="5257800" cy="19812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Largësia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167 pm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fakt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sqarohet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vështirsitë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hapsinore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mbimbulimit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maksimal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hibrideve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6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2590800"/>
            <a:ext cx="2514600" cy="28956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sub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polimorfike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kushteve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dallojmë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tri forma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.duke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ftohur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heksagonal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590800"/>
            <a:ext cx="2971800" cy="197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590800"/>
            <a:ext cx="2895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forforik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rekasionin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10(s)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→4H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(w=30%)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+3HSO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→3CaSO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precipitati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fosfatit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filtrohte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fosforik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përqendrohet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avullim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shkrin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41.5C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lagështisë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lëngëzohet,në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vepron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treprotonik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; K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=7.5x10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; K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=6.6x10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-8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; K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=1x10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Përdorimi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fosfateve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plehërave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kimikë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artificial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Fosfati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as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qka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papërshtatshëm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bimët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shfrytzojnë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atë,për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fosfate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shpërbëhen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57200" y="3962400"/>
            <a:ext cx="5638800" cy="19812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kripërash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dihidrogjenfosfatet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just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hidrogjenfosfatet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(HPO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dytat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tretat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Image result for H3P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657600"/>
            <a:ext cx="3048000" cy="240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85000" lnSpcReduction="10000"/>
          </a:bodyPr>
          <a:lstStyle/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Shpërbërja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shëndrrimin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fosfatit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normal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dihidrogjenfosfat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→Ca(H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+2CaSO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2Ca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+7H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+7HSO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→3Ca(H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+7CaSO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+2HF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+2CaSO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SUPERFOSFAT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pleh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artificial.nëse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pamjaftueshme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formohej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hidrogjenfosfati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+2HSO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→2CaHPO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+CaSO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fosforitet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apatitet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shpërbëhen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atëherë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→3Ca(H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+7H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→5Ca(H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+HF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plehu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artificial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pasur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fosfor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SUPERFOSFAT I DYFISHTË 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SUPERFOSFAT I TREFISHTË.</a:t>
            </a:r>
          </a:p>
          <a:p>
            <a:pPr algn="just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dihidrogjenfosfateve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çmueshëm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dihidrogjenfosfati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amonit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[(NH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hidrogjenfosfati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amonit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[(NH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],</a:t>
            </a:r>
          </a:p>
          <a:p>
            <a:pPr algn="just"/>
            <a:endParaRPr lang="en-US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dihidrogjenfosfati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monohidrat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[NaH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O]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hirogjen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fosfati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dekahidrat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10H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O]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fosfati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dodekahidrat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x12H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O]</a:t>
            </a: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70000" lnSpcReduction="20000"/>
          </a:bodyPr>
          <a:lstStyle/>
          <a:p>
            <a:pPr algn="just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fosfate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teknikën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zbutjes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NaNH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 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→NH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+NaPO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300" b="1" u="sng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300" b="1" u="sng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3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u="sng" dirty="0" err="1" smtClean="0">
                <a:latin typeface="Times New Roman" pitchFamily="18" charset="0"/>
                <a:cs typeface="Times New Roman" pitchFamily="18" charset="0"/>
              </a:rPr>
              <a:t>metafosfat</a:t>
            </a:r>
            <a:r>
              <a:rPr lang="en-US" sz="23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visari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CoO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+NaPO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→NaCoPO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4(l)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3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kaltër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 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hidrogjenfosfatet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difosfate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pirofosfate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1700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3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2Na</a:t>
            </a:r>
            <a:r>
              <a:rPr lang="en-US" sz="33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3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33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33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33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3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3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3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3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33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33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3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3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</a:t>
            </a:r>
            <a:r>
              <a:rPr lang="en-US" sz="3300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2400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9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dihidrogjenfosfatet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160 C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dihidrogjenpirofosfate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2Na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,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240C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metafosfatet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7(s)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→2NaPO</a:t>
            </a:r>
            <a:r>
              <a:rPr lang="en-US" sz="3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3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polimerizuara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457200"/>
            <a:ext cx="9144000" cy="14478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kaliumi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praktikë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parat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hidrogjenfosfati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dihidrogjenfosfati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njihen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përziera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hidrogjenfosfati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natrium-amonit: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NaNH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HPO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4H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qëllime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analitike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fërgimit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metafosfatin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natriumi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NaPO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 C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difosfatik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pirofosfatik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kondensimi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ujit,me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metejme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trifosfaik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viskoze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shëndrrohet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qelqit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)n</a:t>
            </a:r>
            <a:endParaRPr lang="sq-AL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14552" t="76200" r="13229"/>
          <a:stretch>
            <a:fillRect/>
          </a:stretch>
        </p:blipFill>
        <p:spPr bwMode="auto">
          <a:xfrm>
            <a:off x="1066800" y="1752600"/>
            <a:ext cx="660181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ectangle 4"/>
          <p:cNvSpPr/>
          <p:nvPr/>
        </p:nvSpPr>
        <p:spPr>
          <a:xfrm flipV="1">
            <a:off x="2514600" y="2209800"/>
            <a:ext cx="381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OH</a:t>
            </a:r>
            <a:endParaRPr lang="en-US" sz="1200" dirty="0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US" sz="1800" dirty="0" smtClean="0"/>
              <a:t>Me </a:t>
            </a:r>
            <a:r>
              <a:rPr lang="en-US" sz="1800" dirty="0" err="1" smtClean="0"/>
              <a:t>nxemje</a:t>
            </a:r>
            <a:r>
              <a:rPr lang="en-US" sz="1800" dirty="0" smtClean="0"/>
              <a:t> </a:t>
            </a:r>
            <a:r>
              <a:rPr lang="en-US" sz="1800" dirty="0" err="1" smtClean="0"/>
              <a:t>të</a:t>
            </a:r>
            <a:r>
              <a:rPr lang="en-US" sz="1800" dirty="0" smtClean="0"/>
              <a:t>:                 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</a:rPr>
              <a:t>Na2H2P2O7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dihidrogjen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fosfate</a:t>
            </a:r>
            <a:endParaRPr lang="en-US" sz="1600" dirty="0" smtClean="0">
              <a:latin typeface="Georgia" pitchFamily="18" charset="0"/>
            </a:endParaRPr>
          </a:p>
          <a:p>
            <a:endParaRPr lang="en-US" dirty="0" smtClean="0">
              <a:latin typeface="Georgia" pitchFamily="18" charset="0"/>
            </a:endParaRPr>
          </a:p>
          <a:p>
            <a:r>
              <a:rPr lang="en-US" dirty="0" smtClean="0">
                <a:latin typeface="Georgia" pitchFamily="18" charset="0"/>
              </a:rPr>
              <a:t>                           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</a:rPr>
              <a:t> Na4P2O7 </a:t>
            </a:r>
            <a:r>
              <a:rPr lang="en-US" sz="1600" dirty="0" err="1" smtClean="0">
                <a:latin typeface="Georgia" pitchFamily="18" charset="0"/>
              </a:rPr>
              <a:t>difosfate</a:t>
            </a:r>
            <a:endParaRPr lang="en-US" sz="1600" dirty="0" smtClean="0">
              <a:latin typeface="Georgia" pitchFamily="18" charset="0"/>
            </a:endParaRPr>
          </a:p>
          <a:p>
            <a:endParaRPr lang="en-US" sz="1600" dirty="0" smtClean="0">
              <a:latin typeface="Georgia" pitchFamily="18" charset="0"/>
            </a:endParaRPr>
          </a:p>
          <a:p>
            <a:r>
              <a:rPr lang="en-US" sz="1600" dirty="0" err="1" smtClean="0">
                <a:latin typeface="Georgia" pitchFamily="18" charset="0"/>
              </a:rPr>
              <a:t>Njihen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dy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seri</a:t>
            </a:r>
            <a:r>
              <a:rPr lang="en-US" sz="1600" dirty="0" smtClean="0">
                <a:latin typeface="Georgia" pitchFamily="18" charset="0"/>
              </a:rPr>
              <a:t> </a:t>
            </a:r>
          </a:p>
          <a:p>
            <a:r>
              <a:rPr lang="en-US" sz="2000" dirty="0" smtClean="0">
                <a:latin typeface="Georgia" pitchFamily="18" charset="0"/>
              </a:rPr>
              <a:t>:</a:t>
            </a:r>
            <a:r>
              <a:rPr lang="en-US" sz="2000" dirty="0" err="1" smtClean="0">
                <a:latin typeface="Georgia" pitchFamily="18" charset="0"/>
              </a:rPr>
              <a:t>dihidrogjenpirofosfatet</a:t>
            </a:r>
            <a:endParaRPr lang="en-US" sz="2000" dirty="0" smtClean="0">
              <a:latin typeface="Georgia" pitchFamily="18" charset="0"/>
            </a:endParaRPr>
          </a:p>
          <a:p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pirofosfatet</a:t>
            </a:r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r>
              <a:rPr lang="en-US" sz="2000" dirty="0" err="1" smtClean="0">
                <a:latin typeface="Georgia" pitchFamily="18" charset="0"/>
              </a:rPr>
              <a:t>Metafosfatet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Georgia" pitchFamily="18" charset="0"/>
              </a:rPr>
              <a:t>MPO3</a:t>
            </a:r>
            <a:r>
              <a:rPr lang="en-US" sz="2000" dirty="0" smtClean="0">
                <a:latin typeface="Georgia" pitchFamily="18" charset="0"/>
              </a:rPr>
              <a:t>, </a:t>
            </a:r>
            <a:r>
              <a:rPr lang="en-US" sz="2000" dirty="0" err="1" smtClean="0">
                <a:latin typeface="Georgia" pitchFamily="18" charset="0"/>
              </a:rPr>
              <a:t>ekzistojne</a:t>
            </a:r>
            <a:r>
              <a:rPr lang="en-US" sz="2000" dirty="0" smtClean="0">
                <a:latin typeface="Georgia" pitchFamily="18" charset="0"/>
              </a:rPr>
              <a:t> ne </a:t>
            </a:r>
            <a:r>
              <a:rPr lang="en-US" sz="2000" dirty="0" err="1" smtClean="0">
                <a:latin typeface="Georgia" pitchFamily="18" charset="0"/>
              </a:rPr>
              <a:t>forme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kriperave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komplekse</a:t>
            </a:r>
            <a:r>
              <a:rPr lang="en-US" sz="2000" dirty="0" smtClean="0">
                <a:latin typeface="Georgia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</a:rPr>
              <a:t>strukture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polimerizuar</a:t>
            </a:r>
            <a:r>
              <a:rPr lang="en-US" sz="2000" dirty="0" smtClean="0">
                <a:latin typeface="Georgia" pitchFamily="18" charset="0"/>
              </a:rPr>
              <a:t>:</a:t>
            </a:r>
          </a:p>
          <a:p>
            <a:pPr>
              <a:buNone/>
            </a:pPr>
            <a:endParaRPr lang="en-US" sz="2000" dirty="0">
              <a:latin typeface="Georgia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3810000" y="6858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 result for p2o7 4- structu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133600"/>
            <a:ext cx="2790825" cy="149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572000"/>
            <a:ext cx="7010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ectangle 6"/>
          <p:cNvSpPr/>
          <p:nvPr/>
        </p:nvSpPr>
        <p:spPr>
          <a:xfrm>
            <a:off x="5029200" y="4572000"/>
            <a:ext cx="2971800" cy="762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Zingjiri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metafosfateve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59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=285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just"/>
            <a:endParaRPr lang="en-US" sz="24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Konstantja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baraspeshës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-54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dm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papërfillshme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ekzotermik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←→2O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=-209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     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ndarja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proces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endotermik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←→2O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=494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dipolare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ozoni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ekuacioneve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parciale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potencialeve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ozoni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florit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762000" y="4953000"/>
            <a:ext cx="6934200" cy="10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+4e←→2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        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+1.23 V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+2e←→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 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         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+2.08 V</a:t>
            </a:r>
          </a:p>
        </p:txBody>
      </p:sp>
      <p:pic>
        <p:nvPicPr>
          <p:cNvPr id="5" name="Picture 4" descr="Image result for OZON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457200"/>
            <a:ext cx="2133600" cy="161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Trimetafosfatet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:</a:t>
            </a:r>
          </a:p>
          <a:p>
            <a:r>
              <a:rPr lang="en-US" sz="1600" dirty="0" err="1" smtClean="0">
                <a:latin typeface="Georgia" pitchFamily="18" charset="0"/>
              </a:rPr>
              <a:t>Nese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kondenzimi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i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H3PO4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nuk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behet</a:t>
            </a:r>
            <a:r>
              <a:rPr lang="en-US" sz="1600" dirty="0" smtClean="0">
                <a:latin typeface="Georgia" pitchFamily="18" charset="0"/>
              </a:rPr>
              <a:t> ne </a:t>
            </a:r>
            <a:r>
              <a:rPr lang="en-US" sz="1600" dirty="0" err="1" smtClean="0">
                <a:latin typeface="Georgia" pitchFamily="18" charset="0"/>
              </a:rPr>
              <a:t>forme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zingjiri</a:t>
            </a:r>
            <a:r>
              <a:rPr lang="en-US" sz="1600" dirty="0" smtClean="0">
                <a:latin typeface="Georgia" pitchFamily="18" charset="0"/>
              </a:rPr>
              <a:t>, </a:t>
            </a:r>
            <a:r>
              <a:rPr lang="en-US" sz="1600" dirty="0" err="1" smtClean="0">
                <a:latin typeface="Georgia" pitchFamily="18" charset="0"/>
              </a:rPr>
              <a:t>mund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perfitohen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edhe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acidet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metafosfatike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molekula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vogla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(HPO3)3 </a:t>
            </a:r>
            <a:r>
              <a:rPr lang="en-US" sz="1600" dirty="0" err="1" smtClean="0">
                <a:latin typeface="Georgia" pitchFamily="18" charset="0"/>
                <a:sym typeface="Wingdings" pitchFamily="2" charset="2"/>
              </a:rPr>
              <a:t>dhe</a:t>
            </a:r>
            <a:r>
              <a:rPr lang="en-US" sz="2000" dirty="0" smtClean="0">
                <a:latin typeface="Georgia" pitchFamily="18" charset="0"/>
                <a:sym typeface="Wingdings" pitchFamily="2" charset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(HPO3)4.</a:t>
            </a:r>
          </a:p>
          <a:p>
            <a:endParaRPr lang="en-US" sz="1600" dirty="0" smtClean="0">
              <a:latin typeface="Georgia" pitchFamily="18" charset="0"/>
              <a:sym typeface="Wingdings" pitchFamily="2" charset="2"/>
            </a:endParaRPr>
          </a:p>
          <a:p>
            <a:r>
              <a:rPr lang="en-US" sz="1600" dirty="0" smtClean="0">
                <a:latin typeface="Georgia" pitchFamily="18" charset="0"/>
                <a:sym typeface="Wingdings" pitchFamily="2" charset="2"/>
              </a:rPr>
              <a:t>Me </a:t>
            </a:r>
            <a:r>
              <a:rPr lang="en-US" sz="1600" dirty="0" err="1" smtClean="0">
                <a:latin typeface="Georgia" pitchFamily="18" charset="0"/>
                <a:sym typeface="Wingdings" pitchFamily="2" charset="2"/>
              </a:rPr>
              <a:t>i</a:t>
            </a:r>
            <a:r>
              <a:rPr lang="en-US" sz="1600" dirty="0" smtClean="0">
                <a:latin typeface="Georgia" pitchFamily="18" charset="0"/>
                <a:sym typeface="Wingdings" pitchFamily="2" charset="2"/>
              </a:rPr>
              <a:t> </a:t>
            </a:r>
            <a:r>
              <a:rPr lang="en-US" sz="1600" dirty="0" err="1" smtClean="0">
                <a:latin typeface="Georgia" pitchFamily="18" charset="0"/>
                <a:sym typeface="Wingdings" pitchFamily="2" charset="2"/>
              </a:rPr>
              <a:t>rendesishme</a:t>
            </a:r>
            <a:r>
              <a:rPr lang="en-US" sz="2000" dirty="0" smtClean="0">
                <a:latin typeface="Georgia" pitchFamily="18" charset="0"/>
                <a:sym typeface="Wingdings" pitchFamily="2" charset="2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Na3P3O9 </a:t>
            </a:r>
          </a:p>
          <a:p>
            <a:r>
              <a:rPr lang="en-US" sz="1600" dirty="0" err="1" smtClean="0">
                <a:latin typeface="Georgia" pitchFamily="18" charset="0"/>
                <a:sym typeface="Wingdings" pitchFamily="2" charset="2"/>
              </a:rPr>
              <a:t>Perfitohet</a:t>
            </a:r>
            <a:r>
              <a:rPr lang="en-US" sz="1600" dirty="0" smtClean="0">
                <a:latin typeface="Georgia" pitchFamily="18" charset="0"/>
                <a:sym typeface="Wingdings" pitchFamily="2" charset="2"/>
              </a:rPr>
              <a:t> duke e </a:t>
            </a:r>
            <a:r>
              <a:rPr lang="en-US" sz="1600" dirty="0" err="1" smtClean="0">
                <a:latin typeface="Georgia" pitchFamily="18" charset="0"/>
                <a:sym typeface="Wingdings" pitchFamily="2" charset="2"/>
              </a:rPr>
              <a:t>nxehur</a:t>
            </a:r>
            <a:r>
              <a:rPr lang="en-US" sz="1600" dirty="0" smtClean="0">
                <a:latin typeface="Georgia" pitchFamily="18" charset="0"/>
                <a:sym typeface="Wingdings" pitchFamily="2" charset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NaH2PO4</a:t>
            </a:r>
            <a:r>
              <a:rPr lang="en-US" sz="2000" dirty="0" smtClean="0">
                <a:latin typeface="Georgia" pitchFamily="18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Georgia" pitchFamily="18" charset="0"/>
                <a:sym typeface="Wingdings" pitchFamily="2" charset="2"/>
              </a:rPr>
              <a:t>ne temp 550 C.</a:t>
            </a:r>
          </a:p>
          <a:p>
            <a:endParaRPr lang="en-US" sz="2000" dirty="0" smtClean="0">
              <a:latin typeface="Georgia" pitchFamily="18" charset="0"/>
              <a:sym typeface="Wingdings" pitchFamily="2" charset="2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3NaH2PO4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               Na3P3O9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+3 H2O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(g)          </a:t>
            </a:r>
            <a:endParaRPr lang="en-US" sz="2800" b="1" baseline="-25000" dirty="0" smtClean="0">
              <a:solidFill>
                <a:srgbClr val="FF0000"/>
              </a:solidFill>
              <a:latin typeface="Georgia" pitchFamily="18" charset="0"/>
              <a:sym typeface="Wingdings" pitchFamily="2" charset="2"/>
            </a:endParaRPr>
          </a:p>
          <a:p>
            <a:endParaRPr lang="en-US" sz="2800" b="1" baseline="-25000" dirty="0" smtClean="0">
              <a:solidFill>
                <a:srgbClr val="FF0000"/>
              </a:solidFill>
              <a:latin typeface="Georgia" pitchFamily="18" charset="0"/>
              <a:sym typeface="Wingdings" pitchFamily="2" charset="2"/>
            </a:endParaRPr>
          </a:p>
          <a:p>
            <a:r>
              <a:rPr lang="en-US" sz="2800" b="1" baseline="-25000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                                                                                       620</a:t>
            </a:r>
            <a:r>
              <a:rPr lang="en-US" sz="28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C</a:t>
            </a:r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sym typeface="Wingdings" pitchFamily="2" charset="2"/>
            </a:endParaRPr>
          </a:p>
          <a:p>
            <a:r>
              <a:rPr lang="en-US" sz="2800" b="1" baseline="-25000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(NaPO3)n,  </a:t>
            </a:r>
            <a:r>
              <a:rPr lang="en-US" sz="1400" b="1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n=1000</a:t>
            </a:r>
            <a:r>
              <a:rPr lang="en-US" sz="1400" b="1" baseline="-25000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   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   </a:t>
            </a:r>
          </a:p>
          <a:p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                                                                                                           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kripa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 e 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Grahmit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     (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kalgon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sym typeface="Wingdings" pitchFamily="2" charset="2"/>
              </a:rPr>
              <a:t>)                             </a:t>
            </a:r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038600" y="2667000"/>
            <a:ext cx="3810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Image result for trimetaphosph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2133600"/>
            <a:ext cx="2057400" cy="154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Down Arrow 5"/>
          <p:cNvSpPr/>
          <p:nvPr/>
        </p:nvSpPr>
        <p:spPr>
          <a:xfrm>
            <a:off x="5181600" y="2895600"/>
            <a:ext cx="2286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age result for CALGO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0"/>
            <a:ext cx="351472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Image result for CALGO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572000"/>
            <a:ext cx="1847850" cy="18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ARSENI</a:t>
            </a: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arsenopiriti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FeAsS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FeAs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xFeS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Realgari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shkëlqyesi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  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Arsenolit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609600"/>
            <a:ext cx="9144000" cy="16002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sulfureve,ku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arsenopiriti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FeAsS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FeAs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xFeS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realgari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shkëlqyesi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auripiriti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shkëlqyesi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As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përcjellës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shpeshtë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bakrit,ndërsa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rndësishmi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arsenoliti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rralla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Image result for arsenopyri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438400"/>
            <a:ext cx="24765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realga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438400"/>
            <a:ext cx="236884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514600"/>
            <a:ext cx="23812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Zbërthimin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arsenopiritit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praninë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i="1" dirty="0" err="1" smtClean="0">
                <a:latin typeface="Times New Roman" pitchFamily="18" charset="0"/>
                <a:cs typeface="Times New Roman" pitchFamily="18" charset="0"/>
              </a:rPr>
              <a:t>sublimon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4FeAsS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→4FeS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+As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fërgimin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2As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+9O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→As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+6SO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→As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+6CO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SHBA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fërgimit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Modofikim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perhirtë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-3</a:t>
            </a: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1" i="1" u="sng" dirty="0" err="1" smtClean="0">
                <a:latin typeface="Times New Roman" pitchFamily="18" charset="0"/>
                <a:cs typeface="Times New Roman" pitchFamily="18" charset="0"/>
              </a:rPr>
              <a:t>rsina</a:t>
            </a:r>
            <a:r>
              <a:rPr lang="en-US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arsenuret,përfitohet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zinku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+3Zn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→AsH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+3Zn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helmuese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inorganike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hudhrës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 C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menjëherë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4AsH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→As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identifikimin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prova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Marsh-it)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arsinës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shprehura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fosfina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7526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avujve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dylli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përçon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ndikimin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çelikut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shkëlqim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bujqësi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mbrojtës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bimëve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dëmtuesit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ndryshëm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arsinës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6Zn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+4As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→2Zn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përkundër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arsinës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fosfinës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lirojnë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arsinën,vetëm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vije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lirimi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arsinës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→2AsH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+3Zn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Përndryshë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argjendit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metalin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prova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Gutzeit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-it):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+6Ag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+6Ag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arsenitik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AsCl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+3Cl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endParaRPr lang="sq-AL" sz="2400" baseline="300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47800" y="4648200"/>
            <a:ext cx="7696200" cy="12954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AsF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AsCl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lëngje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AsBr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sub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31 C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AsI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kafta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shkrihen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141C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trihalogjenuret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piamidale</a:t>
            </a: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</p:spPr>
        <p:txBody>
          <a:bodyPr>
            <a:normAutofit/>
          </a:bodyPr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herët,përfitohet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fërgimin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4FeAsS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+10 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↔As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+2FeO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sub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asgjësimin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minjëve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derivetet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bujqësi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insekticide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(1.2 g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100 g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temp 0 C)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↔4H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=2.4x10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për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treprotonik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↔2H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↔3H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b="1" i="1" u="sng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dihidrogjenarsenitet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400" b="1" i="1" u="sng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hidrogjenarsenitet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endParaRPr lang="en-US" sz="2400" b="1" i="1" u="sng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arsenitet</a:t>
            </a:r>
            <a:endParaRPr lang="en-US" sz="2400" b="1" i="1" u="sng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përmendim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kryesoretë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elementi,ku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  <a:p>
            <a:pPr>
              <a:buNone/>
            </a:pP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realgar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analizë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RNM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zënë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pozitë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djepi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jostabilitetit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dehidratim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arsenatik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në300C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↔As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anasjelltas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me 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+8HNO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→4H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treprotonik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2" descr="C:\Users\RIKON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990600"/>
            <a:ext cx="4267200" cy="13239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txBody>
          <a:bodyPr>
            <a:noAutofit/>
          </a:bodyPr>
          <a:lstStyle/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;  K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6.5x10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-3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AsO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+HAsO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;  K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1.1x10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HAsO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+AsO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;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3.0x10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kripërash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r>
              <a:rPr lang="en-US" sz="1800" b="1" i="1" u="sng" dirty="0" err="1" smtClean="0">
                <a:latin typeface="Times New Roman" pitchFamily="18" charset="0"/>
                <a:cs typeface="Times New Roman" pitchFamily="18" charset="0"/>
              </a:rPr>
              <a:t>dihidrogjenarsentate</a:t>
            </a:r>
            <a:r>
              <a:rPr lang="en-US" sz="1800" b="1" i="1" u="sng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800" b="1" i="1" u="sng" dirty="0" err="1" smtClean="0">
                <a:latin typeface="Times New Roman" pitchFamily="18" charset="0"/>
                <a:cs typeface="Times New Roman" pitchFamily="18" charset="0"/>
              </a:rPr>
              <a:t>hidrogjenarsentate</a:t>
            </a:r>
            <a:r>
              <a:rPr lang="en-US" sz="18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8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800" b="1" i="1" u="sng" dirty="0" err="1" smtClean="0">
                <a:latin typeface="Times New Roman" pitchFamily="18" charset="0"/>
                <a:cs typeface="Times New Roman" pitchFamily="18" charset="0"/>
              </a:rPr>
              <a:t>arsenatet</a:t>
            </a:r>
            <a:r>
              <a:rPr lang="en-US" sz="1800" b="1" i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arsenatet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arsenatik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arsenati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u="sng" dirty="0" err="1" smtClean="0">
                <a:latin typeface="Times New Roman" pitchFamily="18" charset="0"/>
                <a:cs typeface="Times New Roman" pitchFamily="18" charset="0"/>
              </a:rPr>
              <a:t>insekticide</a:t>
            </a:r>
            <a:r>
              <a:rPr lang="en-US" sz="1800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sq-AL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8991600" cy="66294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ANTIMONI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pesta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sasisë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arsenit,xehja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stibniti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SbS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,përfitohet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hekurin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SbS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+3Fe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→2Sb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+3FeS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mblidhet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zgjyrën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II,mund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fërguar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stibnitin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  Sb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2Sb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+10 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→Sb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8(s)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+6SO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</a:p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  </a:t>
            </a:r>
          </a:p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8(s)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+8C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→4Sb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+8CO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endParaRPr lang="en-US" dirty="0"/>
          </a:p>
        </p:txBody>
      </p:sp>
      <p:pic>
        <p:nvPicPr>
          <p:cNvPr id="4" name="Picture 3" descr="Image result for STIBNITE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371601"/>
            <a:ext cx="3810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ngurta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eksplodues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shtypshkronja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lëgura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kallaj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plumbë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qëllime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ushtarake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granatat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predhat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lufte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material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strategjik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67200" y="304800"/>
            <a:ext cx="4572000" cy="2819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vëllimi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ngurtsimit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vëllimi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kundërshtim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sjelljen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sunbs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sqarohet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faktin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2743200"/>
            <a:ext cx="5410200" cy="2590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Ekzistimi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njërës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bënë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pamundur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paqetimin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dendur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magnetike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përqueshmëria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paqetimi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dendur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vëllimi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-2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tij,ku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CaO,SO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aseline="-25000" dirty="0" err="1" smtClean="0"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shumicën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shqyrtohet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He,Ne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Kr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klasifikohen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karakteristikave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acido-bazike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karakteristikave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strukturore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klasifikimit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amfotere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neutrale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152400"/>
            <a:ext cx="914400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Ozoni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dezinfektimi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pijshëm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zbardhejn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pangopura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ozonide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1143000"/>
            <a:ext cx="91440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arsyeve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ekonomike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përshtatshmërisë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-3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Stibina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paqëndrueshëm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arsina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analog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arsinës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zink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→3Mg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+2SbH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3(g)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SbF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3, SbCl3, SbBr3, SbI3</a:t>
            </a:r>
            <a:r>
              <a:rPr lang="en-US" sz="20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  <a:cs typeface="Times New Roman" pitchFamily="18" charset="0"/>
              </a:rPr>
              <a:t>sintez</a:t>
            </a:r>
            <a:r>
              <a:rPr lang="en-US" sz="20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  <a:cs typeface="Times New Roman" pitchFamily="18" charset="0"/>
              </a:rPr>
              <a:t>direkte</a:t>
            </a:r>
            <a:r>
              <a:rPr lang="en-US" sz="2000" dirty="0" smtClean="0">
                <a:latin typeface="Georgia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4Sb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→Sb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amfotern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arsenit,në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tretet,në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+12H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↔4Sb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Sb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nitrati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trekloruret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sq-AL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Sb4O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6550" y="2590800"/>
            <a:ext cx="2457450" cy="217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+ 3NO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→SbONO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+2NO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lloje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oksid-kripërat</a:t>
            </a:r>
            <a:r>
              <a:rPr lang="en-US" sz="1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quajtura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SbO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dhe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SbONO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Sulfura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antimonit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III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formohet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precipitat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portokalltë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nëse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përçojmë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kripërave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antimonit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2Sb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3+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+3H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↔Sb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/>
            <a:endParaRPr lang="en-US" sz="26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endParaRPr lang="en-US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SbCl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treklorurit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SbCl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↔SbCl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5(l)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SbCl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Cl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dehidratimin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antimonatik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2H[</a:t>
            </a:r>
            <a:r>
              <a:rPr lang="en-US" sz="26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↔Sb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5(s)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+7H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nevojitet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kujdes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fillon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SbS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thartim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tioantimonat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portokalltë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vullkanizimin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gomës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209800"/>
            <a:ext cx="2667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BIZMUTHI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Shkëlqyesi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okeri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shkelqyes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bismithit</a:t>
            </a:r>
            <a:endParaRPr lang="sq-AL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Bi2S3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371959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3810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267200"/>
            <a:ext cx="37719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just"/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Pak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përcjellës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digjen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3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+4,5O</a:t>
            </a:r>
            <a:r>
              <a:rPr lang="en-US" sz="3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→Bi</a:t>
            </a:r>
            <a:r>
              <a:rPr lang="en-US" sz="3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+3SO</a:t>
            </a:r>
            <a:r>
              <a:rPr lang="en-US" sz="3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dirty="0" smtClean="0">
                <a:latin typeface="Georgia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</a:t>
            </a:r>
            <a:r>
              <a:rPr lang="en-US" sz="1400" dirty="0" err="1" smtClean="0">
                <a:latin typeface="Georgia" pitchFamily="18" charset="0"/>
                <a:cs typeface="Times New Roman" pitchFamily="18" charset="0"/>
              </a:rPr>
              <a:t>nxehje</a:t>
            </a:r>
            <a:r>
              <a:rPr lang="en-US" sz="1400" dirty="0" smtClean="0">
                <a:latin typeface="Georgia" pitchFamily="18" charset="0"/>
                <a:cs typeface="Times New Roman" pitchFamily="18" charset="0"/>
              </a:rPr>
              <a:t>  ne </a:t>
            </a:r>
            <a:r>
              <a:rPr lang="en-US" sz="1400" dirty="0" err="1" smtClean="0">
                <a:latin typeface="Georgia" pitchFamily="18" charset="0"/>
                <a:cs typeface="Times New Roman" pitchFamily="18" charset="0"/>
              </a:rPr>
              <a:t>prani</a:t>
            </a:r>
            <a:r>
              <a:rPr lang="en-US" sz="14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14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2Bi</a:t>
            </a:r>
            <a:r>
              <a:rPr lang="en-US" sz="3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+3C</a:t>
            </a:r>
            <a:r>
              <a:rPr lang="en-US" sz="3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→4Bi</a:t>
            </a:r>
            <a:r>
              <a:rPr lang="en-US" sz="3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+3CO</a:t>
            </a:r>
            <a:r>
              <a:rPr lang="en-US" sz="3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Pastrohet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brishtë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argjendtë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modofikim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strukturës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antimonit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bizmuthinën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dihet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shqyrtuar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 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halogjenet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trihalogjenure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cilido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anëtar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>
          <a:xfrm>
            <a:off x="5181600" y="1600200"/>
            <a:ext cx="381000" cy="914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154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Bi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2Bi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+1,5O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→Bi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→2Bi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acid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HNO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nitratit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hollojmë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precipiton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hidroksid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nitrati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oksidnitrati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↔Bi(OH)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↔BiONO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+2NO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kaftë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bizmuthit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2Bi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+3S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→Bi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</a:t>
            </a:r>
          </a:p>
          <a:p>
            <a:pPr algn="just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Bi(OH)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shëndrrohen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psh.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Bizmuthat</a:t>
            </a:r>
            <a:r>
              <a:rPr lang="en-US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panjohur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14 (IVB)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GRUPI I KARBONIT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(C)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silici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Gjermaniumi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Kallaji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shtanja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Plumbi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anetaret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dukshme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kuadër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95400" y="4191000"/>
            <a:ext cx="7162800" cy="25146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anëtari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telementare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jometal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semimetale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shprehura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jashtëzakonshme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hyjnë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përbërjen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materieve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gjalla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përbëjnë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pjesën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korës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4f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Konfiguarcioni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paçiftëzuara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ns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Megjithatë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sjellur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shçiftëzimi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tekzimi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ns 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/>
          </a:p>
          <a:p>
            <a:pPr algn="just"/>
            <a:endParaRPr lang="en-US" sz="2000" b="1" dirty="0" smtClean="0"/>
          </a:p>
          <a:p>
            <a:pPr algn="just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700" dirty="0" smtClean="0">
                <a:latin typeface="Times New Roman" pitchFamily="18" charset="0"/>
                <a:cs typeface="Times New Roman" pitchFamily="18" charset="0"/>
              </a:rPr>
            </a:b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orbitale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hibride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drejtuara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këndet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tetraedrit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dyatomike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b="1" dirty="0" smtClean="0"/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2590800"/>
          <a:ext cx="609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370840">
                <a:tc>
                  <a:txBody>
                    <a:bodyPr/>
                    <a:lstStyle/>
                    <a:p>
                      <a:r>
                        <a:rPr lang="sq-AL" dirty="0" smtClean="0"/>
                        <a:t>↑↑</a:t>
                      </a:r>
                      <a:endParaRPr lang="sq-AL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19400" y="2667000"/>
          <a:ext cx="2057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sq-AL" dirty="0" smtClean="0"/>
                        <a:t>↑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sq-AL" dirty="0" smtClean="0"/>
                        <a:t>↑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4419600"/>
          <a:ext cx="685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sq-AL" dirty="0" smtClean="0"/>
                        <a:t>↑</a:t>
                      </a:r>
                      <a:endParaRPr lang="sq-AL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514600" y="4419600"/>
          <a:ext cx="2057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sq-AL" dirty="0" smtClean="0"/>
                        <a:t>↑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sq-AL" dirty="0" smtClean="0"/>
                        <a:t>↑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sq-AL" dirty="0" smtClean="0"/>
                        <a:t>↑</a:t>
                      </a:r>
                      <a:endParaRPr lang="sq-A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shqyrtohen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mundësit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vëllimit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mundësia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shumfishe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pozita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reciproke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kushtëzohet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orientimi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hibrideve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 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jometalik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Sn-Sn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C-C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,temp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4478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ϭ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secilit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paçiftëzuar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orientimit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hapësinor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hibridit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ndërsjelltë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KON\Desktop\cms51929sm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429000"/>
            <a:ext cx="5486400" cy="28828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7" name="Picture 3" descr="C:\Users\RIKON\Desktop\hybrid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57200"/>
            <a:ext cx="5943600" cy="28956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renditjen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,Si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kristalorë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alotropi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Diamanti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diamanti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Kallaji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plumbi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Atmomi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alotropin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Grafiti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hibridizim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rrafsh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kënd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 º</a:t>
            </a: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4002" cy="3505199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306286"/>
                <a:gridCol w="1306286"/>
                <a:gridCol w="1306286"/>
                <a:gridCol w="1306286"/>
                <a:gridCol w="1306286"/>
                <a:gridCol w="1306286"/>
                <a:gridCol w="1306286"/>
              </a:tblGrid>
              <a:tr h="1013219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Georgia" pitchFamily="18" charset="0"/>
                        </a:rPr>
                        <a:t>Simboli</a:t>
                      </a:r>
                      <a:r>
                        <a:rPr lang="en-US" b="1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Georgia" pitchFamily="18" charset="0"/>
                        </a:rPr>
                        <a:t>i</a:t>
                      </a:r>
                      <a:r>
                        <a:rPr lang="en-US" b="1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Georgia" pitchFamily="18" charset="0"/>
                        </a:rPr>
                        <a:t>elementit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Georgia" pitchFamily="18" charset="0"/>
                        </a:rPr>
                        <a:t>Nr.rendor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Georgia" pitchFamily="18" charset="0"/>
                        </a:rPr>
                        <a:t>Radi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Georgia" pitchFamily="18" charset="0"/>
                        </a:rPr>
                        <a:t>kov</a:t>
                      </a:r>
                      <a:endParaRPr lang="en-US" b="1" baseline="0" dirty="0" smtClean="0">
                        <a:latin typeface="Georgia" pitchFamily="18" charset="0"/>
                      </a:endParaRPr>
                    </a:p>
                    <a:p>
                      <a:r>
                        <a:rPr lang="en-US" b="1" baseline="0" dirty="0" smtClean="0">
                          <a:latin typeface="Georgia" pitchFamily="18" charset="0"/>
                        </a:rPr>
                        <a:t>nm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Georgia" pitchFamily="18" charset="0"/>
                        </a:rPr>
                        <a:t>Rad</a:t>
                      </a:r>
                      <a:r>
                        <a:rPr lang="en-US" b="1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Georgia" pitchFamily="18" charset="0"/>
                        </a:rPr>
                        <a:t>jon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 X</a:t>
                      </a:r>
                      <a:r>
                        <a:rPr lang="en-US" b="1" baseline="30000" dirty="0" smtClean="0">
                          <a:latin typeface="Georgia" pitchFamily="18" charset="0"/>
                        </a:rPr>
                        <a:t>2+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 nm</a:t>
                      </a:r>
                      <a:endParaRPr lang="sq-AL" b="1" baseline="300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E </a:t>
                      </a:r>
                      <a:r>
                        <a:rPr lang="en-US" b="1" dirty="0" err="1" smtClean="0">
                          <a:latin typeface="Georgia" pitchFamily="18" charset="0"/>
                        </a:rPr>
                        <a:t>lidhjes</a:t>
                      </a:r>
                      <a:endParaRPr lang="en-US" b="1" dirty="0" smtClean="0">
                        <a:latin typeface="Georgia" pitchFamily="18" charset="0"/>
                      </a:endParaRPr>
                    </a:p>
                    <a:p>
                      <a:r>
                        <a:rPr lang="en-US" b="1" dirty="0" smtClean="0">
                          <a:latin typeface="Georgia" pitchFamily="18" charset="0"/>
                        </a:rPr>
                        <a:t>X-X ,kJ/mol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Temp e </a:t>
                      </a:r>
                      <a:r>
                        <a:rPr lang="en-US" b="1" dirty="0" err="1" smtClean="0">
                          <a:latin typeface="Georgia" pitchFamily="18" charset="0"/>
                        </a:rPr>
                        <a:t>shkrirjes</a:t>
                      </a:r>
                      <a:endParaRPr lang="en-US" b="1" dirty="0" smtClean="0">
                        <a:latin typeface="Georgia" pitchFamily="18" charset="0"/>
                      </a:endParaRPr>
                    </a:p>
                    <a:p>
                      <a:r>
                        <a:rPr lang="en-US" b="1" dirty="0" smtClean="0">
                          <a:latin typeface="Georgia" pitchFamily="18" charset="0"/>
                        </a:rPr>
                        <a:t>C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Temp e </a:t>
                      </a:r>
                      <a:r>
                        <a:rPr lang="en-US" b="1" dirty="0" err="1" smtClean="0">
                          <a:latin typeface="Georgia" pitchFamily="18" charset="0"/>
                        </a:rPr>
                        <a:t>vlimit</a:t>
                      </a:r>
                      <a:endParaRPr lang="en-US" b="1" dirty="0" smtClean="0">
                        <a:latin typeface="Georgia" pitchFamily="18" charset="0"/>
                      </a:endParaRPr>
                    </a:p>
                    <a:p>
                      <a:r>
                        <a:rPr lang="en-US" b="1" dirty="0" smtClean="0">
                          <a:latin typeface="Georgia" pitchFamily="18" charset="0"/>
                        </a:rPr>
                        <a:t>C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9839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C</a:t>
                      </a:r>
                      <a:endParaRPr lang="sq-AL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6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0.77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-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334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3550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4827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9839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Si</a:t>
                      </a:r>
                      <a:endParaRPr lang="sq-AL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14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0.117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-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226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1410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2355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98396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Ge</a:t>
                      </a:r>
                      <a:endParaRPr lang="sq-AL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32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0.122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0.090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163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937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2830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98396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Sn</a:t>
                      </a:r>
                      <a:endParaRPr lang="sq-AL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50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0.140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0.093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195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232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2270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98396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Pb</a:t>
                      </a:r>
                      <a:endParaRPr lang="sq-AL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82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0.154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0.132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100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328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Georgia" pitchFamily="18" charset="0"/>
                        </a:rPr>
                        <a:t>1740</a:t>
                      </a:r>
                      <a:endParaRPr lang="sq-AL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599"/>
          </a:xfrm>
        </p:spPr>
        <p:txBody>
          <a:bodyPr>
            <a:normAutofit lnSpcReduction="10000"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O←→H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neutralizon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bazat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neutralizoj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+2NaOH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→Na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3(l)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u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O→2Na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OH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1000" y="762000"/>
            <a:ext cx="4572000" cy="10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 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 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Drejtëpërdrejtë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neutralizojnë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2400"/>
            <a:ext cx="91440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përkufizohen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plotësojnë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kushteve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648200"/>
            <a:ext cx="9144000" cy="533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definojmë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plotësojnë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cilindo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kushteve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5181600"/>
            <a:ext cx="617220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bazik</a:t>
            </a:r>
            <a:endParaRPr lang="en-US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endParaRPr lang="en-US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drejtëpërdrejtë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neutralizojnë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7086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14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09600"/>
          <a:ext cx="9143999" cy="178816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2286000"/>
                <a:gridCol w="1428750"/>
                <a:gridCol w="1238249"/>
                <a:gridCol w="1333500"/>
                <a:gridCol w="1485900"/>
                <a:gridCol w="1371600"/>
              </a:tblGrid>
              <a:tr h="4470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struktura</a:t>
                      </a:r>
                      <a:endParaRPr lang="sq-AL" dirty="0">
                        <a:solidFill>
                          <a:srgbClr val="FFFF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C</a:t>
                      </a:r>
                      <a:endParaRPr lang="sq-AL" dirty="0">
                        <a:solidFill>
                          <a:srgbClr val="FFFF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Si</a:t>
                      </a:r>
                      <a:endParaRPr lang="sq-AL" dirty="0">
                        <a:solidFill>
                          <a:srgbClr val="FFFF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Ge</a:t>
                      </a:r>
                      <a:endParaRPr lang="sq-AL" dirty="0">
                        <a:solidFill>
                          <a:srgbClr val="FFFF00"/>
                        </a:solidFill>
                        <a:latin typeface="Georgia" pitchFamily="18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Sn</a:t>
                      </a:r>
                      <a:endParaRPr lang="sq-AL" dirty="0">
                        <a:solidFill>
                          <a:srgbClr val="FFFF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Pb</a:t>
                      </a:r>
                      <a:endParaRPr lang="sq-AL" dirty="0">
                        <a:solidFill>
                          <a:srgbClr val="FFFF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Georgia" pitchFamily="18" charset="0"/>
                        </a:rPr>
                        <a:t>Rrjeti</a:t>
                      </a:r>
                      <a:r>
                        <a:rPr lang="en-US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Georgia" pitchFamily="18" charset="0"/>
                        </a:rPr>
                        <a:t>i</a:t>
                      </a:r>
                      <a:r>
                        <a:rPr lang="en-US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Georgia" pitchFamily="18" charset="0"/>
                        </a:rPr>
                        <a:t>diamantit</a:t>
                      </a:r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+</a:t>
                      </a:r>
                      <a:endParaRPr lang="sq-AL" dirty="0">
                        <a:latin typeface="Georgia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+</a:t>
                      </a:r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+</a:t>
                      </a:r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+</a:t>
                      </a:r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Georgia" pitchFamily="18" charset="0"/>
                        </a:rPr>
                        <a:t>Rrjeti</a:t>
                      </a:r>
                      <a:r>
                        <a:rPr lang="en-US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Georgia" pitchFamily="18" charset="0"/>
                        </a:rPr>
                        <a:t>i</a:t>
                      </a:r>
                      <a:r>
                        <a:rPr lang="en-US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Georgia" pitchFamily="18" charset="0"/>
                        </a:rPr>
                        <a:t>ngrafitit</a:t>
                      </a:r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+</a:t>
                      </a:r>
                      <a:endParaRPr lang="sq-AL" dirty="0">
                        <a:latin typeface="Georgia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>
                        <a:latin typeface="Georgia" pitchFamily="18" charset="0"/>
                      </a:endParaRPr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Georgia" pitchFamily="18" charset="0"/>
                        </a:rPr>
                        <a:t>Rrjeti</a:t>
                      </a:r>
                      <a:r>
                        <a:rPr lang="en-US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Georgia" pitchFamily="18" charset="0"/>
                        </a:rPr>
                        <a:t>metalik</a:t>
                      </a:r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+</a:t>
                      </a:r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+</a:t>
                      </a:r>
                      <a:endParaRPr lang="sq-AL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429000"/>
          <a:ext cx="9144000" cy="3200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030942"/>
                <a:gridCol w="1255058"/>
              </a:tblGrid>
              <a:tr h="291652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Simboli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 </a:t>
                      </a:r>
                      <a:endParaRPr lang="sq-AL" sz="1200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Energjia</a:t>
                      </a:r>
                      <a:r>
                        <a:rPr lang="en-US" sz="1200" b="1" dirty="0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 e </a:t>
                      </a:r>
                      <a:r>
                        <a:rPr lang="en-US" sz="1200" b="1" dirty="0" err="1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jonizimit</a:t>
                      </a:r>
                      <a:r>
                        <a:rPr lang="en-US" sz="1200" b="1" dirty="0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 /</a:t>
                      </a:r>
                      <a:r>
                        <a:rPr lang="en-US" sz="1200" b="1" dirty="0" err="1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eV</a:t>
                      </a:r>
                      <a:endParaRPr lang="sq-AL" sz="1200" b="1" dirty="0">
                        <a:solidFill>
                          <a:srgbClr val="FFFF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Koef</a:t>
                      </a:r>
                      <a:r>
                        <a:rPr lang="en-US" sz="1200" b="1" dirty="0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200" b="1" dirty="0" err="1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elektronegativitetit</a:t>
                      </a:r>
                      <a:endParaRPr lang="sq-AL" sz="1200" b="1" dirty="0">
                        <a:solidFill>
                          <a:srgbClr val="FFFF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Potenciali</a:t>
                      </a:r>
                      <a:r>
                        <a:rPr lang="en-US" sz="1200" b="1" dirty="0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200" b="1" dirty="0" err="1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redoks</a:t>
                      </a:r>
                      <a:endParaRPr lang="en-US" sz="1200" b="1" dirty="0" smtClean="0">
                        <a:solidFill>
                          <a:srgbClr val="FFFF00"/>
                        </a:solidFill>
                        <a:latin typeface="Georgia" pitchFamily="18" charset="0"/>
                      </a:endParaRPr>
                    </a:p>
                    <a:p>
                      <a:r>
                        <a:rPr lang="en-US" sz="1200" b="1" dirty="0" smtClean="0">
                          <a:solidFill>
                            <a:srgbClr val="FFFF00"/>
                          </a:solidFill>
                          <a:latin typeface="Georgia" pitchFamily="18" charset="0"/>
                        </a:rPr>
                        <a:t>E/V</a:t>
                      </a:r>
                      <a:endParaRPr lang="sq-AL" sz="1200" b="1" dirty="0">
                        <a:solidFill>
                          <a:srgbClr val="FFFF00"/>
                        </a:solidFill>
                        <a:latin typeface="Georgia" pitchFamily="18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401207">
                <a:tc>
                  <a:txBody>
                    <a:bodyPr/>
                    <a:lstStyle/>
                    <a:p>
                      <a:endParaRPr lang="sq-AL" sz="1200" b="1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I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Georgia" pitchFamily="18" charset="0"/>
                        </a:rPr>
                        <a:t>II</a:t>
                      </a:r>
                      <a:endParaRPr lang="sq-AL" sz="1200" b="1" dirty="0">
                        <a:ln>
                          <a:solidFill>
                            <a:sysClr val="windowText" lastClr="000000"/>
                          </a:solidFill>
                        </a:ln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III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IV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V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</a:tr>
              <a:tr h="50150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C</a:t>
                      </a:r>
                      <a:endParaRPr lang="sq-AL" sz="2400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11.26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24.4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47.9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64.5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392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2.5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CO</a:t>
                      </a:r>
                      <a:r>
                        <a:rPr lang="en-US" sz="1200" b="1" baseline="-25000" dirty="0" smtClean="0">
                          <a:latin typeface="Georgia" pitchFamily="18" charset="0"/>
                        </a:rPr>
                        <a:t>2</a:t>
                      </a:r>
                      <a:r>
                        <a:rPr lang="en-US" sz="1200" b="1" dirty="0" smtClean="0">
                          <a:latin typeface="Georgia" pitchFamily="18" charset="0"/>
                        </a:rPr>
                        <a:t>/C</a:t>
                      </a:r>
                    </a:p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+0.2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0150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Si</a:t>
                      </a:r>
                      <a:endParaRPr lang="sq-AL" sz="2400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8.15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16.3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33.5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45.1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166.8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1.8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SiO</a:t>
                      </a:r>
                      <a:r>
                        <a:rPr lang="en-US" sz="1200" b="1" baseline="-25000" dirty="0" smtClean="0">
                          <a:latin typeface="Georgia" pitchFamily="18" charset="0"/>
                        </a:rPr>
                        <a:t>2</a:t>
                      </a:r>
                      <a:r>
                        <a:rPr lang="en-US" sz="1200" b="1" dirty="0" smtClean="0">
                          <a:latin typeface="Georgia" pitchFamily="18" charset="0"/>
                        </a:rPr>
                        <a:t>/Si</a:t>
                      </a:r>
                    </a:p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-0.86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01508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Ge</a:t>
                      </a:r>
                      <a:endParaRPr lang="sq-AL" sz="2400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7.90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15.90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34.20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45.7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93.5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1.8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GeO</a:t>
                      </a:r>
                      <a:r>
                        <a:rPr lang="en-US" sz="1200" b="1" baseline="-25000" dirty="0" smtClean="0">
                          <a:latin typeface="Georgia" pitchFamily="18" charset="0"/>
                        </a:rPr>
                        <a:t>2</a:t>
                      </a:r>
                      <a:r>
                        <a:rPr lang="en-US" sz="1200" b="1" dirty="0" smtClean="0">
                          <a:latin typeface="Georgia" pitchFamily="18" charset="0"/>
                        </a:rPr>
                        <a:t>/</a:t>
                      </a:r>
                      <a:r>
                        <a:rPr lang="en-US" sz="1200" b="1" dirty="0" err="1" smtClean="0">
                          <a:latin typeface="Georgia" pitchFamily="18" charset="0"/>
                        </a:rPr>
                        <a:t>Ge</a:t>
                      </a:r>
                      <a:endParaRPr lang="en-US" sz="1200" b="1" dirty="0" smtClean="0">
                        <a:latin typeface="Georgia" pitchFamily="18" charset="0"/>
                      </a:endParaRPr>
                    </a:p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-0.13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01508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Sn</a:t>
                      </a:r>
                      <a:endParaRPr lang="sq-AL" sz="2400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7.35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14.6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30.5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40.7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72.3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1.8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Sn</a:t>
                      </a:r>
                      <a:r>
                        <a:rPr lang="en-US" sz="1200" b="1" baseline="30000" dirty="0" smtClean="0">
                          <a:latin typeface="Georgia" pitchFamily="18" charset="0"/>
                        </a:rPr>
                        <a:t>2+</a:t>
                      </a:r>
                      <a:r>
                        <a:rPr lang="en-US" sz="1200" b="1" dirty="0" smtClean="0">
                          <a:latin typeface="Georgia" pitchFamily="18" charset="0"/>
                        </a:rPr>
                        <a:t>/</a:t>
                      </a:r>
                      <a:r>
                        <a:rPr lang="en-US" sz="1200" b="1" dirty="0" err="1" smtClean="0">
                          <a:latin typeface="Georgia" pitchFamily="18" charset="0"/>
                        </a:rPr>
                        <a:t>Sn</a:t>
                      </a:r>
                      <a:endParaRPr lang="en-US" sz="1200" b="1" dirty="0" smtClean="0">
                        <a:latin typeface="Georgia" pitchFamily="18" charset="0"/>
                      </a:endParaRPr>
                    </a:p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-0.14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01508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Pb</a:t>
                      </a:r>
                      <a:endParaRPr lang="sq-AL" sz="2400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7.45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15.00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31.9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42.3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68.8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1.8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Pb</a:t>
                      </a:r>
                      <a:r>
                        <a:rPr lang="en-US" sz="1200" b="1" baseline="30000" dirty="0" smtClean="0">
                          <a:latin typeface="Georgia" pitchFamily="18" charset="0"/>
                        </a:rPr>
                        <a:t>2+</a:t>
                      </a:r>
                      <a:r>
                        <a:rPr lang="en-US" sz="1200" b="1" dirty="0" smtClean="0">
                          <a:latin typeface="Georgia" pitchFamily="18" charset="0"/>
                        </a:rPr>
                        <a:t>/</a:t>
                      </a:r>
                      <a:r>
                        <a:rPr lang="en-US" sz="1200" b="1" dirty="0" err="1" smtClean="0">
                          <a:latin typeface="Georgia" pitchFamily="18" charset="0"/>
                        </a:rPr>
                        <a:t>Pb</a:t>
                      </a:r>
                      <a:endParaRPr lang="en-US" sz="1200" b="1" dirty="0" smtClean="0">
                        <a:latin typeface="Georgia" pitchFamily="18" charset="0"/>
                      </a:endParaRPr>
                    </a:p>
                    <a:p>
                      <a:r>
                        <a:rPr lang="en-US" sz="1200" b="1" dirty="0" smtClean="0">
                          <a:latin typeface="Georgia" pitchFamily="18" charset="0"/>
                        </a:rPr>
                        <a:t>-0.13</a:t>
                      </a:r>
                      <a:endParaRPr lang="sq-AL" sz="12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52400"/>
            <a:ext cx="4267200" cy="3352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përjashtim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përjashtim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përshkruhet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ashtuquajturit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kontraksion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lantanidve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shih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vonë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Interesantë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zvoglimi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kuadër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krahasuar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419600" y="304800"/>
            <a:ext cx="4724400" cy="3124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përgjithsisht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koeficienti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pranimi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këtyrë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kuptoj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negative ,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19200" y="3581400"/>
            <a:ext cx="7086600" cy="3124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ulëta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potencialit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aktivitetin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,Si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paku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reaktiv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aktiviteti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drejtim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aktiviteti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kimikisht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aktiv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aktivitet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shprehje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shtresës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mbrojtëse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sipërfaqen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q-AL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Pasqyra</a:t>
            </a:r>
            <a:r>
              <a:rPr lang="en-US" sz="24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2400" b="1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komponimeve</a:t>
            </a:r>
            <a:r>
              <a:rPr lang="en-US" sz="24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24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elemenetevetë</a:t>
            </a:r>
            <a:r>
              <a:rPr lang="en-US" sz="24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grupit</a:t>
            </a:r>
            <a:r>
              <a:rPr lang="en-US" sz="24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14</a:t>
            </a:r>
          </a:p>
          <a:p>
            <a:pPr algn="just"/>
            <a:r>
              <a:rPr lang="en-US" sz="2000" b="1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20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maksimale</a:t>
            </a:r>
            <a:r>
              <a:rPr lang="en-US" sz="20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20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oksidimit</a:t>
            </a:r>
            <a:r>
              <a:rPr lang="en-US" sz="2000" b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+4 </a:t>
            </a:r>
            <a:r>
              <a:rPr lang="en-US" sz="20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dhe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minimale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-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4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stabile </a:t>
            </a:r>
            <a:r>
              <a:rPr lang="en-US" sz="20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presim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te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shkallët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20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oksidimit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-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4,-2,+2 </a:t>
            </a:r>
            <a:r>
              <a:rPr lang="en-US" sz="20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dhe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+4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Komponimet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me </a:t>
            </a:r>
            <a:r>
              <a:rPr lang="en-US" sz="2000" b="1" u="sng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2000" b="1" u="sng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negative </a:t>
            </a:r>
            <a:r>
              <a:rPr lang="en-US" sz="2000" b="1" u="sng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2000" b="1" u="sng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oksidimit</a:t>
            </a:r>
            <a:endParaRPr lang="en-US" sz="2000" b="1" u="sng" dirty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20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Elementet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2000" b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gr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14 </a:t>
            </a:r>
            <a:r>
              <a:rPr lang="en-US" sz="20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mund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kenë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vetëm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me </a:t>
            </a:r>
            <a:r>
              <a:rPr lang="en-US" sz="20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elementet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me </a:t>
            </a:r>
            <a:r>
              <a:rPr lang="en-US" sz="20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elektronegativitet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shumë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20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vogël</a:t>
            </a:r>
            <a:r>
              <a:rPr lang="en-US" sz="2000" b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endParaRPr lang="en-US" sz="2000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endParaRPr lang="en-US" sz="2000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endParaRPr lang="en-US" sz="2000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endParaRPr lang="en-US" sz="2000" b="1" i="1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2000" b="1" i="1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Te </a:t>
            </a:r>
            <a:r>
              <a:rPr lang="en-US" sz="20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karburet</a:t>
            </a:r>
            <a:r>
              <a:rPr lang="en-US" sz="20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shkalla</a:t>
            </a:r>
            <a:r>
              <a:rPr lang="en-US" sz="20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20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oksidimit</a:t>
            </a:r>
            <a:r>
              <a:rPr lang="en-US" sz="20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ndryshon</a:t>
            </a:r>
            <a:r>
              <a:rPr lang="en-US" sz="20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prej</a:t>
            </a:r>
            <a:r>
              <a:rPr lang="en-US" sz="20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:</a:t>
            </a:r>
            <a:r>
              <a:rPr lang="en-US" sz="2000" b="1" i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-4 </a:t>
            </a:r>
            <a:r>
              <a:rPr lang="en-US" sz="2000" b="1" i="1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deri</a:t>
            </a:r>
            <a:r>
              <a:rPr lang="en-US" sz="2000" b="1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-1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Komponimet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me </a:t>
            </a:r>
            <a:r>
              <a:rPr lang="en-US" sz="2000" b="1" u="sng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2000" b="1" u="sng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2000" b="1" u="sng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</a:t>
            </a:r>
            <a:r>
              <a:rPr lang="en-US" sz="2000" b="1" u="sng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+ 2</a:t>
            </a:r>
          </a:p>
          <a:p>
            <a:pPr algn="just"/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Kësaj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shkalle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oksidimit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do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ti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përgjigjej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angazhimi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i</a:t>
            </a:r>
            <a:r>
              <a:rPr lang="en-US" sz="1600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dy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elektroneve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paçiftëzuara</a:t>
            </a:r>
            <a:r>
              <a:rPr lang="en-US" sz="1600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 </a:t>
            </a:r>
            <a:r>
              <a:rPr lang="en-US" sz="1600" dirty="0" err="1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edhe</a:t>
            </a:r>
            <a:r>
              <a:rPr lang="en-US" sz="1600" dirty="0" smtClean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pse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këso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formojnë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gjitha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elemenet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këtij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grupi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,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stabilitetit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ndryshon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prej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së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poshti</a:t>
            </a:r>
            <a:r>
              <a:rPr lang="en-US" sz="1600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dirty="0" err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lartë</a:t>
            </a:r>
            <a:endParaRPr lang="en-US" sz="1600" dirty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3124200"/>
            <a:ext cx="9144000" cy="17526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Vetëm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C </a:t>
            </a:r>
            <a:r>
              <a:rPr lang="en-US" dirty="0" smtClean="0">
                <a:latin typeface="Times New Roman" pitchFamily="18" charset="0"/>
              </a:rPr>
              <a:t>ka </a:t>
            </a:r>
            <a:r>
              <a:rPr lang="en-US" dirty="0" err="1" smtClean="0">
                <a:latin typeface="Times New Roman" pitchFamily="18" charset="0"/>
              </a:rPr>
              <a:t>koeficient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elektronegativitetit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komp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H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ketë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</a:rPr>
              <a:t> negative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karakter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jometalik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mjaftë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shprehur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metale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formojë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komponime-karbur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cilat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</a:rPr>
              <a:t> negative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Përveç</a:t>
            </a:r>
            <a:r>
              <a:rPr lang="en-US" b="1" dirty="0" smtClean="0">
                <a:latin typeface="Times New Roman" pitchFamily="18" charset="0"/>
              </a:rPr>
              <a:t> se me </a:t>
            </a:r>
            <a:r>
              <a:rPr lang="en-US" b="1" dirty="0" err="1" smtClean="0">
                <a:latin typeface="Times New Roman" pitchFamily="18" charset="0"/>
              </a:rPr>
              <a:t>hidrogjen</a:t>
            </a:r>
            <a:r>
              <a:rPr lang="en-US" b="1" dirty="0" smtClean="0">
                <a:latin typeface="Times New Roman" pitchFamily="18" charset="0"/>
              </a:rPr>
              <a:t>, 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Si </a:t>
            </a:r>
            <a:r>
              <a:rPr lang="en-US" b="1" dirty="0" err="1" smtClean="0">
                <a:latin typeface="Times New Roman" pitchFamily="18" charset="0"/>
              </a:rPr>
              <a:t>f</a:t>
            </a:r>
            <a:r>
              <a:rPr lang="en-US" dirty="0" err="1" smtClean="0">
                <a:latin typeface="Times New Roman" pitchFamily="18" charset="0"/>
              </a:rPr>
              <a:t>ormojnë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komp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elktronegativitet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vogël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karbure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silicure</a:t>
            </a:r>
            <a:r>
              <a:rPr lang="en-US" b="1" dirty="0" smtClean="0">
                <a:latin typeface="Times New Roman" pitchFamily="18" charset="0"/>
              </a:rPr>
              <a:t>.</a:t>
            </a:r>
            <a:endParaRPr lang="en-US" b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2500" lnSpcReduction="20000"/>
          </a:bodyPr>
          <a:lstStyle/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</a:rPr>
              <a:t>Halogjenure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nuk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formojnë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dirty="0" smtClean="0">
                <a:latin typeface="Times New Roman" pitchFamily="18" charset="0"/>
              </a:rPr>
              <a:t> e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</a:rPr>
              <a:t> 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</a:rPr>
              <a:t> Te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Ge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njihen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që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katë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halogjenuret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janë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komp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panevojshme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dhe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jostabile</a:t>
            </a:r>
            <a:r>
              <a:rPr lang="en-US" sz="2000" b="1" dirty="0" smtClean="0">
                <a:latin typeface="Times New Roman" pitchFamily="18" charset="0"/>
              </a:rPr>
              <a:t>.</a:t>
            </a:r>
          </a:p>
          <a:p>
            <a:pPr algn="just"/>
            <a:endParaRPr lang="en-US" sz="2000" b="1" dirty="0">
              <a:latin typeface="Times New Roman" pitchFamily="18" charset="0"/>
            </a:endParaRPr>
          </a:p>
          <a:p>
            <a:pPr algn="just"/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Oksidet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me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shkall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oksidimit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+2 </a:t>
            </a:r>
            <a:r>
              <a:rPr lang="en-US" sz="2000" dirty="0" err="1">
                <a:latin typeface="Times New Roman" pitchFamily="18" charset="0"/>
              </a:rPr>
              <a:t>formojnë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gjitha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elementet</a:t>
            </a:r>
            <a:r>
              <a:rPr lang="en-US" sz="2000" dirty="0">
                <a:latin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</a:rPr>
              <a:t>gr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14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,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</a:rPr>
              <a:t>CO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është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mjaftë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stabil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për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shkak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lidhjeve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shumfishe</a:t>
            </a:r>
            <a:r>
              <a:rPr lang="en-US" sz="2000" b="1" i="1" dirty="0" smtClean="0">
                <a:latin typeface="Times New Roman" pitchFamily="18" charset="0"/>
              </a:rPr>
              <a:t>, </a:t>
            </a:r>
          </a:p>
          <a:p>
            <a:pPr algn="just"/>
            <a:endParaRPr lang="en-US" sz="2000" b="1" i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</a:rPr>
              <a:t>SiO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</a:rPr>
              <a:t>II </a:t>
            </a:r>
            <a:r>
              <a:rPr lang="en-US" sz="2000" b="1" i="1" dirty="0" err="1">
                <a:latin typeface="Times New Roman" pitchFamily="18" charset="0"/>
              </a:rPr>
              <a:t>ekziston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vetëm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në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gjendje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gaztë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në</a:t>
            </a:r>
            <a:r>
              <a:rPr lang="en-US" sz="2000" b="1" i="1" dirty="0">
                <a:latin typeface="Times New Roman" pitchFamily="18" charset="0"/>
              </a:rPr>
              <a:t> temp </a:t>
            </a:r>
            <a:r>
              <a:rPr lang="en-US" sz="2000" b="1" i="1" dirty="0" err="1">
                <a:latin typeface="Times New Roman" pitchFamily="18" charset="0"/>
              </a:rPr>
              <a:t>të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larta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ku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është</a:t>
            </a:r>
            <a:r>
              <a:rPr lang="en-US" sz="2000" b="1" i="1" dirty="0">
                <a:latin typeface="Times New Roman" pitchFamily="18" charset="0"/>
              </a:rPr>
              <a:t> e </a:t>
            </a:r>
            <a:r>
              <a:rPr lang="en-US" sz="2000" b="1" i="1" dirty="0" err="1">
                <a:latin typeface="Times New Roman" pitchFamily="18" charset="0"/>
              </a:rPr>
              <a:t>mundur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pritja</a:t>
            </a:r>
            <a:r>
              <a:rPr lang="en-US" sz="2000" b="1" i="1" dirty="0">
                <a:latin typeface="Times New Roman" pitchFamily="18" charset="0"/>
              </a:rPr>
              <a:t> e </a:t>
            </a:r>
            <a:r>
              <a:rPr lang="en-US" sz="2000" b="1" i="1" dirty="0" err="1">
                <a:latin typeface="Times New Roman" pitchFamily="18" charset="0"/>
              </a:rPr>
              <a:t>lidhjes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shumfishe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në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mes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dhe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</a:rPr>
              <a:t>Si</a:t>
            </a:r>
            <a:r>
              <a:rPr lang="en-US" sz="2000" b="1" i="1" dirty="0" smtClean="0">
                <a:latin typeface="Times New Roman" pitchFamily="18" charset="0"/>
              </a:rPr>
              <a:t>.</a:t>
            </a:r>
          </a:p>
          <a:p>
            <a:pPr algn="just"/>
            <a:endParaRPr lang="en-US" sz="2000" b="1" dirty="0">
              <a:latin typeface="Times New Roman" pitchFamily="18" charset="0"/>
            </a:endParaRPr>
          </a:p>
          <a:p>
            <a:pPr algn="just"/>
            <a:r>
              <a:rPr lang="en-US" sz="2000" b="1" i="1" dirty="0" err="1">
                <a:latin typeface="Times New Roman" pitchFamily="18" charset="0"/>
              </a:rPr>
              <a:t>Oksidi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i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germaniumit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</a:rPr>
              <a:t>II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</a:rPr>
              <a:t>GeO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është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pluhur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i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zi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nuk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tretet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në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ujë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dhe</a:t>
            </a:r>
            <a:r>
              <a:rPr lang="en-US" sz="2000" b="1" i="1" dirty="0">
                <a:latin typeface="Times New Roman" pitchFamily="18" charset="0"/>
              </a:rPr>
              <a:t> ka </a:t>
            </a:r>
            <a:r>
              <a:rPr lang="en-US" sz="2000" b="1" i="1" dirty="0" err="1">
                <a:latin typeface="Times New Roman" pitchFamily="18" charset="0"/>
              </a:rPr>
              <a:t>vetëm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veti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acidike</a:t>
            </a:r>
            <a:r>
              <a:rPr lang="en-US" sz="2000" b="1" i="1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SnO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</a:rPr>
              <a:t>ka </a:t>
            </a:r>
            <a:r>
              <a:rPr lang="en-US" sz="2000" dirty="0" err="1">
                <a:latin typeface="Times New Roman" pitchFamily="18" charset="0"/>
              </a:rPr>
              <a:t>strukturë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polimerizuar</a:t>
            </a:r>
            <a:r>
              <a:rPr lang="en-US" sz="2000" dirty="0">
                <a:latin typeface="Times New Roman" pitchFamily="18" charset="0"/>
              </a:rPr>
              <a:t> ,</a:t>
            </a:r>
            <a:r>
              <a:rPr lang="en-US" sz="2000" dirty="0" err="1">
                <a:latin typeface="Times New Roman" pitchFamily="18" charset="0"/>
              </a:rPr>
              <a:t>ku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përveq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oksidit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formon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edhe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hidroksidin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Sn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baseline="-25000" dirty="0" smtClean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</a:rPr>
              <a:t>veti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amfoterne</a:t>
            </a:r>
            <a:r>
              <a:rPr lang="en-US" sz="2000" dirty="0">
                <a:latin typeface="Times New Roman" pitchFamily="18" charset="0"/>
              </a:rPr>
              <a:t>,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bazike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acidike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afërsishtë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barabarta</a:t>
            </a:r>
            <a:r>
              <a:rPr lang="en-US" sz="2000" dirty="0" smtClean="0">
                <a:latin typeface="Times New Roman" pitchFamily="18" charset="0"/>
              </a:rPr>
              <a:t>.</a:t>
            </a:r>
          </a:p>
          <a:p>
            <a:pPr algn="just"/>
            <a:endParaRPr lang="en-US" sz="2000" dirty="0">
              <a:latin typeface="Times New Roman" pitchFamily="18" charset="0"/>
            </a:endParaRPr>
          </a:p>
          <a:p>
            <a:pPr algn="just"/>
            <a:r>
              <a:rPr lang="en-US" sz="2000" b="1" dirty="0" err="1">
                <a:latin typeface="Times New Roman" pitchFamily="18" charset="0"/>
              </a:rPr>
              <a:t>Vetit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bazike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oksidit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plumbit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II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PbO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</a:rPr>
              <a:t>,</a:t>
            </a:r>
            <a:r>
              <a:rPr lang="en-US" sz="2000" dirty="0" err="1">
                <a:latin typeface="Times New Roman" pitchFamily="18" charset="0"/>
              </a:rPr>
              <a:t>janë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shumë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shprehura</a:t>
            </a:r>
            <a:r>
              <a:rPr lang="en-US" sz="2000" dirty="0">
                <a:latin typeface="Times New Roman" pitchFamily="18" charset="0"/>
              </a:rPr>
              <a:t> se </a:t>
            </a:r>
            <a:r>
              <a:rPr lang="en-US" sz="2000" dirty="0" err="1">
                <a:latin typeface="Times New Roman" pitchFamily="18" charset="0"/>
              </a:rPr>
              <a:t>sa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kallaji</a:t>
            </a:r>
            <a:r>
              <a:rPr lang="en-US" sz="2000" dirty="0">
                <a:latin typeface="Times New Roman" pitchFamily="18" charset="0"/>
              </a:rPr>
              <a:t> ,</a:t>
            </a:r>
            <a:r>
              <a:rPr lang="en-US" sz="2000" dirty="0" err="1">
                <a:latin typeface="Times New Roman" pitchFamily="18" charset="0"/>
              </a:rPr>
              <a:t>edhe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Pb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(OH)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</a:rPr>
              <a:t>ka </a:t>
            </a:r>
            <a:r>
              <a:rPr lang="en-US" sz="2000" dirty="0" err="1">
                <a:latin typeface="Times New Roman" pitchFamily="18" charset="0"/>
              </a:rPr>
              <a:t>karakter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amfotern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por</a:t>
            </a:r>
            <a:r>
              <a:rPr lang="en-US" sz="2000" dirty="0">
                <a:latin typeface="Times New Roman" pitchFamily="18" charset="0"/>
              </a:rPr>
              <a:t> me </a:t>
            </a:r>
            <a:r>
              <a:rPr lang="en-US" sz="2000" dirty="0" err="1">
                <a:latin typeface="Times New Roman" pitchFamily="18" charset="0"/>
              </a:rPr>
              <a:t>veti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theksuara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bazike</a:t>
            </a:r>
            <a:r>
              <a:rPr lang="en-US" sz="2000" dirty="0">
                <a:latin typeface="Times New Roman" pitchFamily="18" charset="0"/>
              </a:rPr>
              <a:t> se </a:t>
            </a:r>
            <a:r>
              <a:rPr lang="en-US" sz="2000" dirty="0" err="1">
                <a:latin typeface="Times New Roman" pitchFamily="18" charset="0"/>
              </a:rPr>
              <a:t>sa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acidike</a:t>
            </a:r>
            <a:r>
              <a:rPr lang="en-US" sz="2000" dirty="0">
                <a:latin typeface="Times New Roman" pitchFamily="18" charset="0"/>
              </a:rPr>
              <a:t>. </a:t>
            </a:r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>
              <a:latin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9144000" cy="1447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Ajo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befason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stabiliteti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komponimeve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karbonit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II</a:t>
            </a:r>
            <a:r>
              <a:rPr lang="en-US" b="1" dirty="0" smtClean="0">
                <a:latin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mirpo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komp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tilla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ka fare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pak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ose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aspak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dhe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stabiliteti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mund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jetë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shkak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mundësisë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së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formimit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lidhjeve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shumfusha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cilën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elementet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tjera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nuk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</a:rPr>
              <a:t>)</a:t>
            </a:r>
            <a:endParaRPr lang="en-US" b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lum bright="10000"/>
          </a:blip>
          <a:srcRect t="45720"/>
          <a:stretch>
            <a:fillRect/>
          </a:stretch>
        </p:blipFill>
        <p:spPr bwMode="auto">
          <a:xfrm>
            <a:off x="304800" y="228600"/>
            <a:ext cx="8839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Oval 4"/>
          <p:cNvSpPr/>
          <p:nvPr/>
        </p:nvSpPr>
        <p:spPr>
          <a:xfrm>
            <a:off x="3124200" y="228600"/>
            <a:ext cx="914400" cy="1143000"/>
          </a:xfrm>
          <a:prstGeom prst="ellipse">
            <a:avLst/>
          </a:prstGeom>
        </p:spPr>
        <p:style>
          <a:lnRef idx="1">
            <a:schemeClr val="accent5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ecision 5"/>
          <p:cNvSpPr/>
          <p:nvPr/>
        </p:nvSpPr>
        <p:spPr>
          <a:xfrm>
            <a:off x="3581400" y="1828800"/>
            <a:ext cx="2286000" cy="19050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62600" y="3200400"/>
            <a:ext cx="990600" cy="838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Sn</a:t>
            </a:r>
            <a:r>
              <a:rPr lang="en-US" sz="1600" b="1" dirty="0" smtClean="0">
                <a:solidFill>
                  <a:schemeClr val="tx1"/>
                </a:solidFill>
              </a:rPr>
              <a:t>(OH)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amfotern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1400" y="3276600"/>
            <a:ext cx="1447800" cy="762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Pb</a:t>
            </a:r>
            <a:r>
              <a:rPr lang="en-US" b="1" dirty="0" smtClean="0">
                <a:solidFill>
                  <a:schemeClr val="tx1"/>
                </a:solidFill>
              </a:rPr>
              <a:t>(OH)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amfotern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4114800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komp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14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oksidimi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+2 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err="1" smtClean="0">
                <a:latin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nxirret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ky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përfundim</a:t>
            </a:r>
            <a:r>
              <a:rPr lang="en-US" b="1" dirty="0" smtClean="0">
                <a:latin typeface="Times New Roman" pitchFamily="18" charset="0"/>
              </a:rPr>
              <a:t>: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4800600"/>
            <a:ext cx="9144000" cy="205740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u="sng" dirty="0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 ,Si </a:t>
            </a:r>
            <a:r>
              <a:rPr lang="en-US" b="1" u="sng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b="1" u="sng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Ge</a:t>
            </a:r>
            <a:r>
              <a:rPr lang="en-US" b="1" u="sng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,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shkak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vetive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jometalike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formojnë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komp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stabile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duhet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angazhojnë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katër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elektronet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dispozicion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/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këtë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gjë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arrin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miri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shumfishe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endParaRPr lang="en-US" b="1" dirty="0" smtClean="0">
              <a:solidFill>
                <a:schemeClr val="tx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Si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Ge</a:t>
            </a:r>
            <a:r>
              <a:rPr lang="en-US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nuk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formojnë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shumfishe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.</a:t>
            </a: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Sn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II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stabile,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sepse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rritja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karakterit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metalik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këto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elemente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mudëson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paraqitja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joneve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Sn</a:t>
            </a:r>
            <a:r>
              <a:rPr lang="en-US" b="1" baseline="30000" dirty="0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2+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edhe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pjesa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dërmuese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komp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Sn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natyrë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kovalente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Karakteri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metalik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Pb</a:t>
            </a:r>
            <a:r>
              <a:rPr lang="en-US" b="1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jep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pozitë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dominante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mesin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komp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Pb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II </a:t>
            </a:r>
            <a:endParaRPr lang="en-US" b="1" dirty="0">
              <a:solidFill>
                <a:schemeClr val="tx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Kompnimet</a:t>
            </a:r>
            <a:r>
              <a:rPr lang="en-US" sz="2000" b="1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me </a:t>
            </a:r>
            <a:r>
              <a:rPr lang="en-US" sz="20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+</a:t>
            </a:r>
            <a:r>
              <a:rPr lang="en-US" sz="2000" b="1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4</a:t>
            </a:r>
          </a:p>
          <a:p>
            <a:pPr algn="just">
              <a:buNone/>
            </a:pPr>
            <a:endParaRPr lang="en-US" sz="2000" b="1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Komponimet</a:t>
            </a:r>
            <a:r>
              <a:rPr lang="en-US" sz="20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më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rëndësishme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karbonit</a:t>
            </a:r>
            <a:r>
              <a:rPr lang="en-US" sz="20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, </a:t>
            </a:r>
            <a:r>
              <a:rPr lang="en-US" sz="2000" b="1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silicit</a:t>
            </a:r>
            <a:r>
              <a:rPr lang="en-US" sz="20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dhe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germaniumit</a:t>
            </a:r>
            <a:r>
              <a:rPr lang="en-US" sz="20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 </a:t>
            </a:r>
          </a:p>
          <a:p>
            <a:pPr algn="just"/>
            <a:r>
              <a:rPr lang="en-US" sz="2000" b="1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Kallaji</a:t>
            </a:r>
            <a:r>
              <a:rPr lang="en-US" sz="20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ka </a:t>
            </a:r>
            <a:r>
              <a:rPr lang="en-US" sz="2000" b="1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shumë</a:t>
            </a:r>
            <a:r>
              <a:rPr lang="en-US" sz="20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me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2</a:t>
            </a:r>
            <a:r>
              <a:rPr lang="en-US" sz="20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Komponimet</a:t>
            </a:r>
            <a:r>
              <a:rPr lang="en-US" sz="20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e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plumbit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me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shkall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oksidimi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+4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janë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pak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rëndësishme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C, Si 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,</a:t>
            </a:r>
            <a:r>
              <a:rPr lang="en-US" sz="20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Ge</a:t>
            </a:r>
            <a:r>
              <a:rPr lang="en-US" sz="20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dhe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Sn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formojnë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që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të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katër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tetrahalogjenuret</a:t>
            </a:r>
            <a:r>
              <a:rPr lang="en-US" sz="2000" b="1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Plumbi</a:t>
            </a:r>
            <a:r>
              <a:rPr lang="en-US" sz="20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formon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vetëm</a:t>
            </a:r>
            <a:r>
              <a:rPr lang="en-US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tetraklorur</a:t>
            </a:r>
            <a:r>
              <a:rPr lang="en-US" sz="2000" b="1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CX4 –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nuk</a:t>
            </a:r>
            <a:r>
              <a:rPr lang="en-US" sz="2000" b="1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hidrolizojne</a:t>
            </a:r>
            <a:endParaRPr lang="en-US" sz="2000" b="1" dirty="0" smtClean="0">
              <a:solidFill>
                <a:srgbClr val="00B0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orgia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SiCl4-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hidrolizon</a:t>
            </a:r>
            <a:r>
              <a:rPr lang="en-US" sz="2000" b="1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plotësishte</a:t>
            </a:r>
            <a:endParaRPr lang="en-US" sz="2000" b="1" dirty="0" smtClean="0">
              <a:solidFill>
                <a:srgbClr val="00B0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orgia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GeCl4-hidrolizon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jo</a:t>
            </a:r>
            <a:r>
              <a:rPr lang="en-US" sz="2000" b="1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plotësishte</a:t>
            </a:r>
            <a:endParaRPr lang="en-US" sz="2000" b="1" dirty="0" smtClean="0">
              <a:solidFill>
                <a:srgbClr val="00B0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orgia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SnCl4-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pak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hidrolizon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e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pak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jonizon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[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Sn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(OH)2</a:t>
            </a:r>
            <a:r>
              <a:rPr lang="en-US" sz="2000" baseline="30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2+ 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ose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Sn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(OH)3</a:t>
            </a:r>
            <a:r>
              <a:rPr lang="en-US" sz="2000" baseline="30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+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dhe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anionet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SnCl6</a:t>
            </a:r>
            <a:r>
              <a:rPr lang="en-US" sz="2000" baseline="30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2-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]</a:t>
            </a:r>
            <a:r>
              <a:rPr lang="en-US" sz="2000" baseline="30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  </a:t>
            </a:r>
          </a:p>
          <a:p>
            <a:pPr algn="just"/>
            <a:r>
              <a:rPr lang="en-US" sz="2000" baseline="30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b="1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PbCl4 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–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hidrolizon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nje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pjesë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me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reaksion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redox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kalon</a:t>
            </a:r>
            <a:r>
              <a:rPr lang="en-US" sz="2000" dirty="0" smtClean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 ne PbCl2+Cl2</a:t>
            </a:r>
            <a:endParaRPr lang="en-US" sz="2000" dirty="0" smtClean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endParaRPr lang="en-US" sz="2000" dirty="0" smtClean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  <a:p>
            <a:pPr algn="just"/>
            <a:r>
              <a:rPr lang="en-US" sz="20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Zvoglohet</a:t>
            </a:r>
            <a:r>
              <a:rPr lang="en-US" sz="20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hidroliza</a:t>
            </a:r>
            <a:r>
              <a:rPr lang="en-US" sz="20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me </a:t>
            </a:r>
            <a:r>
              <a:rPr lang="en-US" sz="20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rritjen</a:t>
            </a:r>
            <a:r>
              <a:rPr lang="en-US" sz="20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e </a:t>
            </a:r>
            <a:r>
              <a:rPr lang="en-US" sz="20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radiusit</a:t>
            </a:r>
            <a:r>
              <a:rPr lang="en-US" sz="20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te</a:t>
            </a:r>
            <a:r>
              <a:rPr lang="en-US" sz="20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atomit</a:t>
            </a:r>
            <a:r>
              <a:rPr lang="en-US" sz="20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 </a:t>
            </a:r>
            <a:r>
              <a:rPr lang="en-US" sz="20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qendrore</a:t>
            </a:r>
            <a:endParaRPr lang="en-US" sz="20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i="1" dirty="0" err="1" smtClean="0">
                <a:latin typeface="Times New Roman" pitchFamily="18" charset="0"/>
              </a:rPr>
              <a:t>Okside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>
                <a:latin typeface="Times New Roman" pitchFamily="18" charset="0"/>
              </a:rPr>
              <a:t>me </a:t>
            </a:r>
            <a:r>
              <a:rPr lang="en-US" sz="2000" b="1" i="1" dirty="0" err="1">
                <a:latin typeface="Times New Roman" pitchFamily="18" charset="0"/>
              </a:rPr>
              <a:t>shkall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oksidimi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</a:rPr>
              <a:t>+4 </a:t>
            </a:r>
            <a:r>
              <a:rPr lang="en-US" sz="2000" b="1" i="1" dirty="0" err="1">
                <a:latin typeface="Times New Roman" pitchFamily="18" charset="0"/>
              </a:rPr>
              <a:t>formojnë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gjitha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elementet</a:t>
            </a:r>
            <a:r>
              <a:rPr lang="en-US" sz="2000" b="1" i="1" dirty="0">
                <a:latin typeface="Times New Roman" pitchFamily="18" charset="0"/>
              </a:rPr>
              <a:t> e </a:t>
            </a:r>
            <a:r>
              <a:rPr lang="en-US" sz="2000" b="1" i="1" dirty="0" err="1">
                <a:latin typeface="Times New Roman" pitchFamily="18" charset="0"/>
              </a:rPr>
              <a:t>grupit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</a:rPr>
              <a:t>14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por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vetitë</a:t>
            </a:r>
            <a:r>
              <a:rPr lang="en-US" sz="2000" b="1" i="1" dirty="0">
                <a:latin typeface="Times New Roman" pitchFamily="18" charset="0"/>
              </a:rPr>
              <a:t> e </a:t>
            </a:r>
            <a:r>
              <a:rPr lang="en-US" sz="2000" b="1" i="1" dirty="0" err="1">
                <a:latin typeface="Times New Roman" pitchFamily="18" charset="0"/>
              </a:rPr>
              <a:t>tyre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ndryshojnë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si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pasoj</a:t>
            </a:r>
            <a:r>
              <a:rPr lang="en-US" sz="2000" b="1" i="1" dirty="0">
                <a:latin typeface="Times New Roman" pitchFamily="18" charset="0"/>
              </a:rPr>
              <a:t> e </a:t>
            </a:r>
            <a:r>
              <a:rPr lang="en-US" sz="2000" b="1" i="1" dirty="0" err="1">
                <a:latin typeface="Times New Roman" pitchFamily="18" charset="0"/>
              </a:rPr>
              <a:t>karakteristikave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shqyrtuara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elementeve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të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këtij</a:t>
            </a:r>
            <a:r>
              <a:rPr lang="en-US" sz="2000" b="1" i="1" dirty="0">
                <a:latin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</a:rPr>
              <a:t>grupi</a:t>
            </a:r>
            <a:r>
              <a:rPr lang="en-US" sz="2000" b="1" i="1" dirty="0" smtClean="0">
                <a:latin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>
              <a:latin typeface="Times New Roman" pitchFamily="18" charset="0"/>
            </a:endParaRPr>
          </a:p>
          <a:p>
            <a:pPr algn="just"/>
            <a:r>
              <a:rPr lang="en-US" sz="2000" b="1" dirty="0">
                <a:latin typeface="Times New Roman" pitchFamily="18" charset="0"/>
              </a:rPr>
              <a:t>Temp e </a:t>
            </a:r>
            <a:r>
              <a:rPr lang="en-US" sz="2000" dirty="0" err="1">
                <a:latin typeface="Times New Roman" pitchFamily="18" charset="0"/>
              </a:rPr>
              <a:t>larta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shkrirjes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SiO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</a:rPr>
              <a:t>tregon</a:t>
            </a:r>
            <a:r>
              <a:rPr lang="en-US" sz="2000" u="sng" dirty="0">
                <a:latin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</a:rPr>
              <a:t>që</a:t>
            </a:r>
            <a:r>
              <a:rPr lang="en-US" sz="2000" u="sng" dirty="0">
                <a:latin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</a:rPr>
              <a:t>lidhjet</a:t>
            </a:r>
            <a:r>
              <a:rPr lang="en-US" sz="2000" u="sng" dirty="0">
                <a:latin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</a:rPr>
              <a:t>Si-O</a:t>
            </a:r>
            <a:r>
              <a:rPr lang="en-US" sz="2000" b="1" u="sng" dirty="0" smtClean="0">
                <a:latin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</a:rPr>
              <a:t>janë</a:t>
            </a:r>
            <a:r>
              <a:rPr lang="en-US" sz="2000" u="sng" dirty="0" smtClean="0">
                <a:latin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</a:rPr>
              <a:t>shumë</a:t>
            </a:r>
            <a:r>
              <a:rPr lang="en-US" sz="2000" u="sng" dirty="0">
                <a:latin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</a:rPr>
              <a:t>të</a:t>
            </a:r>
            <a:r>
              <a:rPr lang="en-US" sz="2000" u="sng" dirty="0">
                <a:latin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</a:rPr>
              <a:t>forta</a:t>
            </a:r>
            <a:r>
              <a:rPr lang="en-US" sz="2000" u="sng" dirty="0">
                <a:latin typeface="Times New Roman" pitchFamily="18" charset="0"/>
              </a:rPr>
              <a:t> .</a:t>
            </a:r>
          </a:p>
          <a:p>
            <a:pPr algn="just"/>
            <a:r>
              <a:rPr lang="en-US" sz="2000" b="1" dirty="0" err="1">
                <a:latin typeface="Times New Roman" pitchFamily="18" charset="0"/>
              </a:rPr>
              <a:t>Elementet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tjera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këtij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grupi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nuk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formojnë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lidhje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shumfishe</a:t>
            </a:r>
            <a:r>
              <a:rPr lang="en-US" sz="2000" b="1" dirty="0">
                <a:latin typeface="Times New Roman" pitchFamily="18" charset="0"/>
              </a:rPr>
              <a:t> me </a:t>
            </a:r>
            <a:r>
              <a:rPr lang="en-US" sz="2000" b="1" dirty="0" err="1">
                <a:latin typeface="Times New Roman" pitchFamily="18" charset="0"/>
              </a:rPr>
              <a:t>oksigjenin</a:t>
            </a:r>
            <a:endParaRPr lang="en-US" sz="2000" b="1" dirty="0">
              <a:latin typeface="Times New Roman" pitchFamily="18" charset="0"/>
            </a:endParaRPr>
          </a:p>
        </p:txBody>
      </p:sp>
      <p:pic>
        <p:nvPicPr>
          <p:cNvPr id="3" name="Picture 2" descr="Image result for CO2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029200" y="1295400"/>
            <a:ext cx="3581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ounded Rectangle 3"/>
          <p:cNvSpPr/>
          <p:nvPr/>
        </p:nvSpPr>
        <p:spPr>
          <a:xfrm>
            <a:off x="0" y="1219200"/>
            <a:ext cx="4495800" cy="2133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CO</a:t>
            </a:r>
            <a:r>
              <a:rPr lang="en-US" b="1" baseline="-25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është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gaz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sepse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radiusi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vogël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atomit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karbonit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mundëson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formimin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 e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lidhjeve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shumfishe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oksigjeni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 me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ç’rast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formohet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komp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kovalent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temp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ulët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shkrirjes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vlimit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3505200"/>
            <a:ext cx="4572000" cy="2362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SiO</a:t>
            </a:r>
            <a:r>
              <a:rPr lang="en-US" b="1" baseline="-25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</a:t>
            </a:r>
            <a:r>
              <a:rPr lang="en-US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që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vështirë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shkrihet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padyshim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lidhet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vështirësitë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atomit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Si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që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formojë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shumfishe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Lidhja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njëfishe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Si-O</a:t>
            </a:r>
            <a:r>
              <a:rPr lang="en-US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mundëson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formimin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molekulës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madhe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SiO</a:t>
            </a:r>
            <a:r>
              <a:rPr lang="en-US" b="1" baseline="-25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</a:t>
            </a:r>
            <a:r>
              <a:rPr lang="en-US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cila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shkak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hibridizimit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sp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3</a:t>
            </a:r>
            <a:r>
              <a:rPr lang="en-US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atomeve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Si 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hapsinore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tetraedrit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 l="44979" t="17145" b="36195"/>
          <a:stretch>
            <a:fillRect/>
          </a:stretch>
        </p:blipFill>
        <p:spPr bwMode="auto">
          <a:xfrm>
            <a:off x="4953000" y="3124200"/>
            <a:ext cx="380999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Prej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acideve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shkall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oksidimi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+4 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,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vetëm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acidi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karbonatik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silikatik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kanë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monomolekulare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,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tjerat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pak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a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shumë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janë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polimerizuara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përmbajnë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sasi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pacaktuar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ujit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H2CO3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H4SiO4                         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forme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monomolekulare</a:t>
            </a:r>
            <a:endParaRPr lang="en-US" sz="2000" b="1" dirty="0" smtClean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dirty="0">
              <a:latin typeface="Times New Roman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1905000" y="1371600"/>
            <a:ext cx="1143000" cy="685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44979" t="22860" b="41910"/>
          <a:stretch>
            <a:fillRect/>
          </a:stretch>
        </p:blipFill>
        <p:spPr bwMode="auto">
          <a:xfrm>
            <a:off x="0" y="2438400"/>
            <a:ext cx="417737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ounded Rectangle 4"/>
          <p:cNvSpPr/>
          <p:nvPr/>
        </p:nvSpPr>
        <p:spPr>
          <a:xfrm>
            <a:off x="6172200" y="990600"/>
            <a:ext cx="2971800" cy="1828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just"/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H</a:t>
            </a:r>
            <a:r>
              <a:rPr lang="en-US" sz="1600" b="1" spc="50" baseline="-25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2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CO</a:t>
            </a:r>
            <a:r>
              <a:rPr lang="en-US" sz="1600" b="1" spc="50" baseline="-25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3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dhe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forma e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tij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monomolekulare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janë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pasoj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e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madhësisë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së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atomeve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karbonit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dhe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mundësisë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së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tij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që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të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formojë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lidhje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en-US" sz="1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shumfishe</a:t>
            </a:r>
            <a:r>
              <a:rPr lang="en-US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72200" y="2971800"/>
            <a:ext cx="29718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Acidi</a:t>
            </a:r>
            <a:r>
              <a:rPr lang="en-US" sz="1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silikatik</a:t>
            </a:r>
            <a:r>
              <a:rPr lang="en-US" sz="1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tjetër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formulë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SiO</a:t>
            </a:r>
            <a:r>
              <a:rPr lang="en-US" sz="1600" b="1" baseline="-25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4</a:t>
            </a:r>
            <a:r>
              <a:rPr lang="en-US" sz="1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,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përkatësishtë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atomin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Si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janë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lidhura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katër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grupe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OH</a:t>
            </a:r>
            <a:r>
              <a:rPr lang="en-US" sz="1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.</a:t>
            </a:r>
            <a:endParaRPr lang="en-US" sz="16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3886200"/>
            <a:ext cx="4191000" cy="1676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Acidi</a:t>
            </a:r>
            <a:r>
              <a:rPr lang="en-US" sz="1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germanatik</a:t>
            </a:r>
            <a:r>
              <a:rPr lang="en-US" sz="1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GeO</a:t>
            </a:r>
            <a:r>
              <a:rPr lang="en-US" sz="1600" b="1" baseline="-25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3</a:t>
            </a:r>
            <a:r>
              <a:rPr lang="en-US" sz="1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ngjanë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acidit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silikatik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ka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tendencë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ndaj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polimerizimit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,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përveq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vetive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acidike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ka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edhe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veti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bazike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por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jo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aq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shprehuar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sa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formojë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kationin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Ge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(OH)</a:t>
            </a:r>
            <a:r>
              <a:rPr lang="en-US" sz="16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3</a:t>
            </a:r>
            <a:r>
              <a:rPr lang="en-US" sz="1600" b="1" baseline="30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+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5562600"/>
            <a:ext cx="41910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Acidi</a:t>
            </a:r>
            <a:r>
              <a:rPr lang="en-US" sz="1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stanatik</a:t>
            </a:r>
            <a:r>
              <a:rPr lang="en-US" sz="1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Sn(OH)</a:t>
            </a:r>
            <a:r>
              <a:rPr lang="en-US" sz="1600" b="1" baseline="-25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6 </a:t>
            </a:r>
            <a:r>
              <a:rPr lang="en-US" sz="1600" b="1" u="sng" baseline="-25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STRUKTURE TE PACAKTUAR    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karakter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theksuar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amfotern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se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sa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komp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përkatës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germaniumit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por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karaktei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acidik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dominon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48400" y="4343400"/>
            <a:ext cx="2895600" cy="1066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Acidi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plumbit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që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përgjigjet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kësaj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shkalle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nuk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është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njohur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por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njihen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3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seri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kripërash</a:t>
            </a:r>
            <a:r>
              <a:rPr lang="en-US" sz="1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:</a:t>
            </a:r>
            <a:endParaRPr lang="en-US" sz="16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7010400" y="5486400"/>
            <a:ext cx="457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495800" y="5791200"/>
            <a:ext cx="4648200" cy="1066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Pb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(OH)</a:t>
            </a:r>
            <a:r>
              <a:rPr lang="en-US" b="1" baseline="-25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6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2-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heksahidroksoplumbatet</a:t>
            </a:r>
            <a:endPara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PbO</a:t>
            </a:r>
            <a:r>
              <a:rPr lang="en-US" b="1" baseline="-25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4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4-</a:t>
            </a:r>
            <a:r>
              <a:rPr lang="en-US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ortoplumbatet</a:t>
            </a:r>
            <a:endParaRPr lang="en-US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PbO</a:t>
            </a:r>
            <a:r>
              <a:rPr lang="en-US" b="1" baseline="-25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3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2</a:t>
            </a:r>
            <a:r>
              <a:rPr lang="en-US" baseline="30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-  </a:t>
            </a:r>
            <a:r>
              <a:rPr lang="en-US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metaplumbatet</a:t>
            </a:r>
            <a:endParaRPr lang="en-US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Karboni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dallon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dukshëm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analogëve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</a:rPr>
              <a:t> 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Ekzistojën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disa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faktorë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bazë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cilëve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karboni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dallohet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analogët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tij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ashtu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afërta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sist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periodik</a:t>
            </a:r>
            <a:r>
              <a:rPr lang="en-US" dirty="0" smtClean="0">
                <a:latin typeface="Times New Roman" pitchFamily="18" charset="0"/>
              </a:rPr>
              <a:t> .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Këta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faktorë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janë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1)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elektronegativiteti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2)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vëllimi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atomit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3)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Konfiguracioni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elektronik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Elektronegativiteti</a:t>
            </a:r>
            <a:r>
              <a:rPr lang="en-US" sz="20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20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tij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është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2.5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komp</a:t>
            </a:r>
            <a:r>
              <a:rPr lang="en-US" sz="20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stabile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tij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janë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hidrogjenin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elementet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elektronegativitet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më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madhë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just"/>
            <a:endParaRPr lang="en-US" sz="20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just"/>
            <a:r>
              <a:rPr lang="en-US" sz="2000" b="1" u="sng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Vëllimi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atomit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C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mundëson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formimin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lidhjeve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njëfishe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dyfishe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trefishe,por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tilla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mund</a:t>
            </a:r>
            <a:r>
              <a:rPr lang="en-US" sz="20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formojnë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edhe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atomi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20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oksigjenit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azotit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,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mirpo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ekziston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ndryshim</a:t>
            </a:r>
            <a:r>
              <a:rPr lang="en-US" sz="20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: </a:t>
            </a:r>
          </a:p>
          <a:p>
            <a:pPr algn="just"/>
            <a:endParaRPr lang="en-US" sz="20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just"/>
            <a:endParaRPr lang="en-US" sz="20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just"/>
            <a:endParaRPr lang="en-US" sz="20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just"/>
            <a:endParaRPr lang="en-US" sz="2000" b="1" dirty="0" smtClean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Nëse</a:t>
            </a:r>
            <a:r>
              <a:rPr lang="en-US" sz="20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O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formojnë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molekulën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dy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apo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tri </a:t>
            </a:r>
            <a:r>
              <a:rPr lang="en-US" sz="20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</a:t>
            </a:r>
            <a:r>
              <a:rPr lang="en-US" sz="20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, </a:t>
            </a:r>
            <a:r>
              <a:rPr lang="en-US" sz="20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</a:t>
            </a:r>
            <a:r>
              <a:rPr lang="en-US" sz="20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molekula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janë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stabile </a:t>
            </a:r>
            <a:r>
              <a:rPr lang="en-US" sz="2000" b="1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por</a:t>
            </a:r>
            <a:r>
              <a:rPr lang="en-US" sz="20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pa </a:t>
            </a:r>
            <a:r>
              <a:rPr lang="en-US" sz="2000" b="1" u="sng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elektrone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lira </a:t>
            </a:r>
            <a:r>
              <a:rPr lang="en-US" sz="2000" b="1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cilat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do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mund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reagojnë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tej</a:t>
            </a:r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. </a:t>
            </a:r>
          </a:p>
          <a:p>
            <a:pPr algn="just"/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Te </a:t>
            </a:r>
            <a:r>
              <a:rPr lang="en-US" sz="20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karboni</a:t>
            </a:r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dy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mund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lidhen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edhe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trefishe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po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megjithatë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atyre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u </a:t>
            </a:r>
            <a:r>
              <a:rPr lang="en-US" sz="20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mbetet</a:t>
            </a:r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edhe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nga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elektron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2000" dirty="0" smtClean="0">
                <a:solidFill>
                  <a:srgbClr val="FFC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lirë</a:t>
            </a:r>
            <a:r>
              <a:rPr lang="en-US" sz="20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/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495800" y="2667000"/>
            <a:ext cx="46482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Vëlimi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vogël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atomit</a:t>
            </a:r>
            <a:r>
              <a:rPr lang="en-US" b="1" dirty="0" smtClean="0"/>
              <a:t> </a:t>
            </a:r>
            <a:r>
              <a:rPr lang="en-US" b="1" dirty="0" err="1" smtClean="0"/>
              <a:t>të</a:t>
            </a:r>
            <a:r>
              <a:rPr lang="en-US" b="1" dirty="0" smtClean="0"/>
              <a:t> </a:t>
            </a:r>
            <a:r>
              <a:rPr lang="en-US" b="1" dirty="0" err="1" smtClean="0"/>
              <a:t>karbonit</a:t>
            </a:r>
            <a:r>
              <a:rPr lang="en-US" b="1" dirty="0" smtClean="0"/>
              <a:t>, </a:t>
            </a:r>
            <a:r>
              <a:rPr lang="en-US" b="1" dirty="0" err="1" smtClean="0"/>
              <a:t>lidhje</a:t>
            </a:r>
            <a:r>
              <a:rPr lang="en-US" b="1" dirty="0" smtClean="0"/>
              <a:t>: -,=,</a:t>
            </a:r>
            <a:r>
              <a:rPr lang="en-US" b="1" dirty="0" smtClean="0">
                <a:latin typeface="Calibri"/>
                <a:cs typeface="Calibri"/>
              </a:rPr>
              <a:t>≡</a:t>
            </a:r>
            <a:endParaRPr lang="en-US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7999"/>
          </a:xfrm>
        </p:spPr>
        <p:txBody>
          <a:bodyPr/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asnjënsimi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→2Na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→4 Sb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Sb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 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→4SbO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saktësishtë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 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O→4Sb(OH)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amfoterne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rregulla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914400"/>
            <a:ext cx="9144000" cy="1219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amfoterne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varësi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kushtet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baza,përkatësishtë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neutralizojnë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neutralizon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bazat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429000"/>
            <a:ext cx="91440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neutrale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definohen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3962400"/>
            <a:ext cx="5638800" cy="1524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neutralizojnë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bazat,psh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CO, N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Konfiguracioni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elektronik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silicit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anlog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atë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karbonit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madhësia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atomit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tij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lejon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formimin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lidhjes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dyfishe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dhe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trefishe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</a:rPr>
              <a:t>përveq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kësaj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lidhja</a:t>
            </a:r>
            <a:r>
              <a:rPr lang="en-US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Si-Si (226kJ/mol)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dobët</a:t>
            </a:r>
            <a:r>
              <a:rPr lang="en-US" dirty="0" smtClean="0">
                <a:latin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</a:rPr>
              <a:t>sa</a:t>
            </a:r>
            <a:r>
              <a:rPr lang="en-US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C-C (334kJ/mol)</a:t>
            </a:r>
            <a:r>
              <a:rPr lang="en-US" b="1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poashtu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lidhja</a:t>
            </a:r>
            <a:r>
              <a:rPr lang="en-US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Si-H  (236kJ/mol)</a:t>
            </a:r>
            <a:r>
              <a:rPr lang="en-US" dirty="0" err="1" smtClean="0">
                <a:latin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dobët</a:t>
            </a:r>
            <a:r>
              <a:rPr lang="en-US" dirty="0" smtClean="0">
                <a:latin typeface="Times New Roman" pitchFamily="18" charset="0"/>
              </a:rPr>
              <a:t> se 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C-H (416kJ/mol)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4343400"/>
            <a:ext cx="9144000" cy="2514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Pasi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që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lidhja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Si-O (486kJ/mol) ,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është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më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fortë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edhe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se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lidhja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Si-Si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lidhja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Si-H ,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ajo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do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dominojë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te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kimia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silicit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siq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do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shihet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më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vonë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pothuajse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gjitha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komp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e Si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hasim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me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këtë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lidhje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err="1">
                <a:latin typeface="Times New Roman" pitchFamily="18" charset="0"/>
              </a:rPr>
              <a:t>Ekziston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edhe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një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faktor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cilin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përmendim</a:t>
            </a:r>
            <a:r>
              <a:rPr lang="en-US" sz="2000" b="1" dirty="0">
                <a:latin typeface="Times New Roman" pitchFamily="18" charset="0"/>
              </a:rPr>
              <a:t> e </a:t>
            </a:r>
            <a:r>
              <a:rPr lang="en-US" sz="2000" b="1" dirty="0" err="1">
                <a:latin typeface="Times New Roman" pitchFamily="18" charset="0"/>
              </a:rPr>
              <a:t>ky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është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mënyra</a:t>
            </a:r>
            <a:r>
              <a:rPr lang="en-US" sz="2000" b="1" dirty="0">
                <a:latin typeface="Times New Roman" pitchFamily="18" charset="0"/>
              </a:rPr>
              <a:t> se </a:t>
            </a:r>
            <a:r>
              <a:rPr lang="en-US" sz="2000" b="1" dirty="0" err="1">
                <a:latin typeface="Times New Roman" pitchFamily="18" charset="0"/>
              </a:rPr>
              <a:t>si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atomete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formojnë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molekula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komp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ndryshme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</a:endParaRPr>
          </a:p>
        </p:txBody>
      </p:sp>
      <p:pic>
        <p:nvPicPr>
          <p:cNvPr id="19" name="Picture 18" descr="Related image"/>
          <p:cNvPicPr/>
          <p:nvPr/>
        </p:nvPicPr>
        <p:blipFill>
          <a:blip r:embed="rId2" cstate="print"/>
          <a:srcRect t="23495" b="7832"/>
          <a:stretch>
            <a:fillRect/>
          </a:stretch>
        </p:blipFill>
        <p:spPr bwMode="auto">
          <a:xfrm>
            <a:off x="1447800" y="2362200"/>
            <a:ext cx="5943600" cy="30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1" name="Snip Single Corner Rectangle 20"/>
          <p:cNvSpPr/>
          <p:nvPr/>
        </p:nvSpPr>
        <p:spPr>
          <a:xfrm>
            <a:off x="0" y="685800"/>
            <a:ext cx="9144000" cy="1600200"/>
          </a:xfrm>
          <a:prstGeom prst="snip1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baz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konfiguracionit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formon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shumti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katër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kovalente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dallim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analogët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tij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cilët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dispozicion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edhe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orbitalet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gjendjes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përkatëse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kuantike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vërtetë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këto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katër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hibride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sp</a:t>
            </a:r>
            <a:r>
              <a:rPr lang="en-US" b="1" baseline="30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drejtuara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kah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katër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këndet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tetraedrit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mundësi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tjera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ngopjen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a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atomit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: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formimi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një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dyfishe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dy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lidhjeve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njëfishe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formimi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dy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lidhjeve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dyfishe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ose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në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trefishe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një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lidhje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njëfishe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23" name="Picture 22"/>
          <p:cNvPicPr/>
          <p:nvPr/>
        </p:nvPicPr>
        <p:blipFill>
          <a:blip r:embed="rId3" cstate="print"/>
          <a:srcRect t="12989" b="25977"/>
          <a:stretch>
            <a:fillRect/>
          </a:stretch>
        </p:blipFill>
        <p:spPr bwMode="auto">
          <a:xfrm>
            <a:off x="1447800" y="5410200"/>
            <a:ext cx="5943600" cy="82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05599"/>
          </a:xfrm>
        </p:spPr>
        <p:txBody>
          <a:bodyPr>
            <a:normAutofit/>
          </a:bodyPr>
          <a:lstStyle/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b="1" baseline="-25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b="1" baseline="-25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b="1" baseline="-25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b="1" baseline="-25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b="1" baseline="-25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b="1" baseline="-25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b="1" baseline="-25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600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Mirpo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strukturat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vërteta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hibride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rezonante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strukturave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mundshme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kështu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mundësia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atomeve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formojnë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molekula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përmblidhen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kështu</a:t>
            </a:r>
            <a:r>
              <a:rPr lang="en-US" b="1" dirty="0" smtClean="0">
                <a:latin typeface="Times New Roman" pitchFamily="18" charset="0"/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676400"/>
            <a:ext cx="3810000" cy="2514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A)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renditja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tetraedrikee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hibrideve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</a:rPr>
              <a:t>sp</a:t>
            </a:r>
            <a:r>
              <a:rPr lang="en-US" b="1" baseline="30000" dirty="0" smtClean="0">
                <a:solidFill>
                  <a:srgbClr val="7030A0"/>
                </a:solidFill>
                <a:latin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-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diamanti.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CH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</a:rPr>
              <a:t>4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, CCl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038600" y="1676400"/>
            <a:ext cx="5105400" cy="2590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B)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tre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hibride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sp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lidhje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l-GR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rrafsh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120°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dallojmë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raste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1.sistem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thjeshtë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njëfishe</a:t>
            </a:r>
            <a:endParaRPr lang="en-US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2.Një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ekuivalente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tri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(OM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delokalizuara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3.tri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lidhej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ekuivalente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(OM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delokaliz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4572000"/>
            <a:ext cx="6172200" cy="2057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hibride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drejtëza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=C=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 as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≡C- ,(CO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,CS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KARBONI</a:t>
            </a: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natyrë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paraqitet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</a:rPr>
              <a:t> form </a:t>
            </a:r>
            <a:r>
              <a:rPr lang="en-US" sz="2000" dirty="0" err="1">
                <a:latin typeface="Times New Roman" pitchFamily="18" charset="0"/>
              </a:rPr>
              <a:t>komp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por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edhe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lirë</a:t>
            </a:r>
            <a:r>
              <a:rPr lang="en-US" sz="20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dirty="0" err="1">
                <a:latin typeface="Times New Roman" pitchFamily="18" charset="0"/>
              </a:rPr>
              <a:t>Është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pjes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përbërëse</a:t>
            </a:r>
            <a:r>
              <a:rPr lang="en-US" sz="2000" dirty="0">
                <a:latin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</a:rPr>
              <a:t>botës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bimore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shtazore</a:t>
            </a:r>
            <a:r>
              <a:rPr lang="en-US" sz="2000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dirty="0" err="1">
                <a:latin typeface="Times New Roman" pitchFamily="18" charset="0"/>
              </a:rPr>
              <a:t>Së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bashku</a:t>
            </a:r>
            <a:r>
              <a:rPr lang="en-US" sz="2000" dirty="0">
                <a:latin typeface="Times New Roman" pitchFamily="18" charset="0"/>
              </a:rPr>
              <a:t> me </a:t>
            </a:r>
            <a:r>
              <a:rPr lang="en-US" sz="2000" dirty="0" err="1">
                <a:latin typeface="Times New Roman" pitchFamily="18" charset="0"/>
              </a:rPr>
              <a:t>oksigjeni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gjendet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atmosferë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shkëmbinjë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karbonat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CaCO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dhe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MgCO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err="1">
                <a:latin typeface="Times New Roman" pitchFamily="18" charset="0"/>
              </a:rPr>
              <a:t>Në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gjendje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elementare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paraqitet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dy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modifikime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alotropike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</a:rPr>
              <a:t>;</a:t>
            </a:r>
            <a:endParaRPr lang="en-US" sz="2000" b="1" dirty="0">
              <a:latin typeface="Times New Roman" pitchFamily="18" charset="0"/>
            </a:endParaRPr>
          </a:p>
        </p:txBody>
      </p:sp>
      <p:pic>
        <p:nvPicPr>
          <p:cNvPr id="3" name="Picture 2" descr="C:\Users\DELL\Desktop\downloa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57200"/>
            <a:ext cx="3429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ounded Rectangle 3"/>
          <p:cNvSpPr/>
          <p:nvPr/>
        </p:nvSpPr>
        <p:spPr>
          <a:xfrm>
            <a:off x="0" y="4572000"/>
            <a:ext cx="9144000" cy="2286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DIAMANT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GRAFIT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Dallohen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struktura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atomet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lidhura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mënyrë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tetraedrike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katër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atome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tjera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karbonit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çrast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përfitohet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një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rrjet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hapsinor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pafund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,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përkatësishtë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kristali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një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molekulë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madhe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këtë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arsye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ky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kristal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shum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fortë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ka temp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lartë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shkrirjes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(3500C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gjithashtu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këto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veti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rezultojnë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orientimi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hapsinor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fortësia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lidhjeve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C-C</a:t>
            </a:r>
            <a:r>
              <a:rPr lang="en-US" b="1" dirty="0" smtClean="0">
                <a:latin typeface="Times New Roman" pitchFamily="18" charset="0"/>
              </a:rPr>
              <a:t>.</a:t>
            </a:r>
            <a:endParaRPr lang="en-US" b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399"/>
          </a:xfrm>
        </p:spPr>
        <p:txBody>
          <a:bodyPr>
            <a:normAutofit/>
          </a:bodyPr>
          <a:lstStyle/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6" name="Picture 5" descr="C:\Users\DELL\Desktop\download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0"/>
            <a:ext cx="4419600" cy="35052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ounded Rectangle 3"/>
          <p:cNvSpPr/>
          <p:nvPr/>
        </p:nvSpPr>
        <p:spPr>
          <a:xfrm>
            <a:off x="0" y="0"/>
            <a:ext cx="4419600" cy="3733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Diamanti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-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nuk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përqon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rrymën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elektrike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shkak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çiftëzimit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katër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elektroneve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qka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katër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elektronete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hibride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sp</a:t>
            </a:r>
            <a:r>
              <a:rPr lang="en-US" b="1" baseline="30000" dirty="0" smtClean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plotsuara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pamundur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një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elektron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vendoset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cilindo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atom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3810000"/>
            <a:ext cx="4648200" cy="3048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Diamanti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shquhet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indeks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madh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thyrjes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dritës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kjo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shpjegohet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shkak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rrezet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dritës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ngadalsohen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elektronet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lidhuar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fortë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çka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një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pjes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reflektohet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sipërfaqja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një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pjesë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brendia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prandaj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diamantet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shkëlqejnë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zjarr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kur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drita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bie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mbi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</a:rPr>
              <a:t>ta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8914" name="Picture 2" descr="Image result for structure of diamo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200399"/>
            <a:ext cx="4419600" cy="35661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3" name="Picture 2" descr="C:\Users\DELL\Desktop\download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81000"/>
            <a:ext cx="4114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ounded Rectangle 3"/>
          <p:cNvSpPr/>
          <p:nvPr/>
        </p:nvSpPr>
        <p:spPr>
          <a:xfrm>
            <a:off x="0" y="304800"/>
            <a:ext cx="4648200" cy="3886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Grafiti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-</a:t>
            </a:r>
            <a:r>
              <a:rPr lang="en-US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struktura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grafitit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dallohet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struktura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diamantit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sepse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grafiti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secili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atom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lidhet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tri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tjera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,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grafiti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atomi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karbonit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formon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hibridizim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sp</a:t>
            </a:r>
            <a:r>
              <a:rPr lang="en-US" b="1" baseline="300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tri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hibridet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shtrihen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njëjtin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rrafsh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nën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këndin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prej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120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°,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çka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forca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VanDer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Valsit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Image result for structure of grap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038600"/>
            <a:ext cx="4191000" cy="2679764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5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77500" lnSpcReduction="20000"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stabiliteti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diamantit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grafitit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përkufizohet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diamanti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diamantit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Grafitit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analizë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rëntgen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treguar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grimca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imëta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grafiti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1371600"/>
            <a:ext cx="9144000" cy="1295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hibridet</a:t>
            </a: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</a:t>
            </a:r>
            <a:r>
              <a:rPr lang="en-US" i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garfiti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secilit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bashkohet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me tri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secilit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formojë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3124200"/>
            <a:ext cx="9144000" cy="1828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Grafiti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sub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shkëlqim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turbullt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përqueshmëri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Butësia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grafitit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përshkruhet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Van </a:t>
            </a:r>
            <a:r>
              <a:rPr lang="en-US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Valsit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mundëson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rrëshqitjen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tjetrën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1828800" y="381000"/>
            <a:ext cx="4343400" cy="762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Format e </a:t>
            </a:r>
            <a:r>
              <a:rPr lang="en-US" sz="2400" b="1" dirty="0" err="1" smtClean="0">
                <a:solidFill>
                  <a:schemeClr val="tx1"/>
                </a:solidFill>
              </a:rPr>
              <a:t>karbonit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</a:rPr>
              <a:t>                                                              </a:t>
            </a:r>
            <a:r>
              <a:rPr lang="en-US" sz="2000" b="1" dirty="0" err="1" smtClean="0">
                <a:latin typeface="Times New Roman" pitchFamily="18" charset="0"/>
              </a:rPr>
              <a:t>Llojet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kryesore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karbonit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amorf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</a:rPr>
              <a:t>;</a:t>
            </a: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4419600" cy="1600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Qymyri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aktiv-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karbonizim</a:t>
            </a:r>
            <a:r>
              <a:rPr lang="en-US" dirty="0" smtClean="0">
                <a:latin typeface="Times New Roman" pitchFamily="18" charset="0"/>
              </a:rPr>
              <a:t> ,me </a:t>
            </a:r>
            <a:r>
              <a:rPr lang="en-US" dirty="0" err="1" smtClean="0">
                <a:latin typeface="Times New Roman" pitchFamily="18" charset="0"/>
              </a:rPr>
              <a:t>nxehje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sub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organike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psh</a:t>
            </a:r>
            <a:r>
              <a:rPr lang="en-US" dirty="0" smtClean="0">
                <a:latin typeface="Times New Roman" pitchFamily="18" charset="0"/>
              </a:rPr>
              <a:t>.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</a:rPr>
              <a:t>Drurit,eshtrave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</a:rPr>
              <a:t> ,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</a:rPr>
              <a:t>sheqerit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</a:rPr>
              <a:t>etj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pa </a:t>
            </a:r>
            <a:r>
              <a:rPr lang="en-US" dirty="0" err="1" smtClean="0">
                <a:latin typeface="Times New Roman" pitchFamily="18" charset="0"/>
              </a:rPr>
              <a:t>prani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ajrit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ky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qymyrë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</a:rPr>
              <a:t>sipërfaqe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prandaj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</a:rPr>
              <a:t>aftësi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adsorbuese</a:t>
            </a:r>
            <a:r>
              <a:rPr lang="en-US" dirty="0" smtClean="0">
                <a:latin typeface="Times New Roman" pitchFamily="18" charset="0"/>
              </a:rPr>
              <a:t> .</a:t>
            </a:r>
            <a:endParaRPr lang="en-US" dirty="0">
              <a:latin typeface="Times New Roman" pitchFamily="18" charset="0"/>
            </a:endParaRPr>
          </a:p>
        </p:txBody>
      </p:sp>
      <p:pic>
        <p:nvPicPr>
          <p:cNvPr id="4" name="Picture 3" descr="Image result for active co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04801"/>
            <a:ext cx="2971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ounded Rectangle 4"/>
          <p:cNvSpPr/>
          <p:nvPr/>
        </p:nvSpPr>
        <p:spPr>
          <a:xfrm>
            <a:off x="0" y="1600200"/>
            <a:ext cx="4419600" cy="1752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Qymyri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mineral-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formuar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procesi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natyror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karbonizimit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përveq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përmban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elemente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tjera</a:t>
            </a:r>
            <a:r>
              <a:rPr lang="en-US" dirty="0" smtClean="0">
                <a:latin typeface="Times New Roman" pitchFamily="18" charset="0"/>
              </a:rPr>
              <a:t> ,me </a:t>
            </a:r>
            <a:r>
              <a:rPr lang="en-US" dirty="0" err="1" smtClean="0">
                <a:latin typeface="Times New Roman" pitchFamily="18" charset="0"/>
              </a:rPr>
              <a:t>destilim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thatë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produkte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gaztë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cilat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përmbajnë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pothuajse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ngel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koksi</a:t>
            </a:r>
            <a:r>
              <a:rPr lang="en-US" dirty="0" smtClean="0">
                <a:latin typeface="Times New Roman" pitchFamily="18" charset="0"/>
              </a:rPr>
              <a:t>.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3581400"/>
            <a:ext cx="4419600" cy="1676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Koksi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koku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)-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llojet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mira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qymyrit,përdoret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mëdha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metalurgji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reduktues</a:t>
            </a:r>
            <a:r>
              <a:rPr lang="en-US" dirty="0" smtClean="0">
                <a:latin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Times New Roman" pitchFamily="18" charset="0"/>
              </a:rPr>
              <a:t>xeheve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Times New Roman" pitchFamily="18" charset="0"/>
              </a:rPr>
              <a:t>okside</a:t>
            </a: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lëndë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djegse</a:t>
            </a:r>
            <a:r>
              <a:rPr lang="en-US" dirty="0" smtClean="0">
                <a:latin typeface="Times New Roman" pitchFamily="18" charset="0"/>
              </a:rPr>
              <a:t> 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334000"/>
            <a:ext cx="4495800" cy="1524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Bloza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–</a:t>
            </a:r>
            <a:r>
              <a:rPr lang="en-US" dirty="0" err="1" smtClean="0">
                <a:latin typeface="Times New Roman" pitchFamily="18" charset="0"/>
              </a:rPr>
              <a:t>ngjitet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pluhur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zi</a:t>
            </a:r>
            <a:r>
              <a:rPr lang="en-US" dirty="0" smtClean="0">
                <a:latin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imët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vendet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ftohta,nëse</a:t>
            </a:r>
            <a:r>
              <a:rPr lang="en-US" dirty="0" smtClean="0">
                <a:latin typeface="Times New Roman" pitchFamily="18" charset="0"/>
              </a:rPr>
              <a:t> sub 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përmbajnë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digjen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pamjaftueshme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ajrit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prodhimin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tushit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ngjyrës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zezë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endParaRPr lang="en-US" dirty="0"/>
          </a:p>
        </p:txBody>
      </p:sp>
      <p:pic>
        <p:nvPicPr>
          <p:cNvPr id="8" name="Picture 7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057400"/>
            <a:ext cx="2895600" cy="14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505200"/>
            <a:ext cx="2895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9" descr="Image result for soot smok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5229225"/>
            <a:ext cx="2896729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Shkallët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negative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Karbure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quhet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gjitha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komp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tek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cilat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karboni</a:t>
            </a:r>
            <a:r>
              <a:rPr lang="en-US" sz="2000" b="1" dirty="0">
                <a:latin typeface="Times New Roman" pitchFamily="18" charset="0"/>
              </a:rPr>
              <a:t> ka </a:t>
            </a:r>
            <a:r>
              <a:rPr lang="en-US" sz="2000" b="1" dirty="0" err="1">
                <a:latin typeface="Times New Roman" pitchFamily="18" charset="0"/>
              </a:rPr>
              <a:t>shkall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negative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.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bazë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vetive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tyre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fizike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dhe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kimike</a:t>
            </a:r>
            <a:r>
              <a:rPr lang="en-US" sz="2000" b="1" dirty="0">
                <a:latin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ndajmë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katër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grupe</a:t>
            </a:r>
            <a:r>
              <a:rPr lang="en-US" sz="2000" b="1" dirty="0" smtClean="0">
                <a:latin typeface="Times New Roman" pitchFamily="18" charset="0"/>
              </a:rPr>
              <a:t>:</a:t>
            </a:r>
          </a:p>
          <a:p>
            <a:pPr algn="just"/>
            <a:endParaRPr lang="en-US" sz="2000" b="1" dirty="0">
              <a:latin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1)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Karbure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me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karakter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kripës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numrit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atomeve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në</a:t>
            </a:r>
            <a:r>
              <a:rPr lang="en-US" sz="2000" b="1" dirty="0">
                <a:latin typeface="Times New Roman" pitchFamily="18" charset="0"/>
              </a:rPr>
              <a:t> anion </a:t>
            </a:r>
            <a:r>
              <a:rPr lang="en-US" sz="2000" b="1" dirty="0" err="1">
                <a:latin typeface="Times New Roman" pitchFamily="18" charset="0"/>
              </a:rPr>
              <a:t>ndahen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në</a:t>
            </a:r>
            <a:r>
              <a:rPr lang="en-US" sz="2000" b="1" dirty="0">
                <a:latin typeface="Times New Roman" pitchFamily="18" charset="0"/>
              </a:rPr>
              <a:t> :</a:t>
            </a:r>
          </a:p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a)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karbure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me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një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atom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C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në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anion 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b)me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dy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atome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C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në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anion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c)me 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tri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atome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C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në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anion</a:t>
            </a:r>
          </a:p>
          <a:p>
            <a:pPr algn="just"/>
            <a:endParaRPr lang="en-US" sz="2000" b="1" dirty="0">
              <a:solidFill>
                <a:srgbClr val="FFC00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2)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Karbure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elementeve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brendshme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kalimtare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3)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Karbure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me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karakter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metalik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ose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karbure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intersticiare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cilat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ndahen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në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dy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grupe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a)</a:t>
            </a:r>
            <a:r>
              <a:rPr lang="en-US" sz="2000" b="1" dirty="0" err="1" smtClean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karbure</a:t>
            </a:r>
            <a:r>
              <a:rPr lang="en-US" sz="2000" b="1" dirty="0" smtClean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</a:t>
            </a:r>
            <a:r>
              <a:rPr lang="en-US" sz="2000" b="1" dirty="0" err="1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të</a:t>
            </a:r>
            <a:r>
              <a:rPr lang="en-US" sz="2000" b="1" dirty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</a:t>
            </a:r>
            <a:r>
              <a:rPr lang="en-US" sz="2000" b="1" dirty="0" err="1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metaleve</a:t>
            </a:r>
            <a:r>
              <a:rPr lang="en-US" sz="2000" b="1" dirty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</a:t>
            </a:r>
            <a:r>
              <a:rPr lang="en-US" sz="2000" b="1" dirty="0" err="1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të</a:t>
            </a:r>
            <a:r>
              <a:rPr lang="en-US" sz="2000" b="1" dirty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</a:t>
            </a:r>
            <a:r>
              <a:rPr lang="en-US" sz="2000" b="1" dirty="0" err="1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gr</a:t>
            </a:r>
            <a:r>
              <a:rPr lang="en-US" sz="2000" b="1" dirty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4,5 </a:t>
            </a:r>
            <a:r>
              <a:rPr lang="en-US" sz="2000" b="1" dirty="0" err="1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dhe</a:t>
            </a:r>
            <a:r>
              <a:rPr lang="en-US" sz="2000" b="1" dirty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6</a:t>
            </a:r>
          </a:p>
          <a:p>
            <a:pPr algn="just"/>
            <a:r>
              <a:rPr lang="en-US" sz="2000" b="1" dirty="0" smtClean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b)</a:t>
            </a:r>
            <a:r>
              <a:rPr lang="en-US" sz="2000" b="1" dirty="0" err="1" smtClean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karbure</a:t>
            </a:r>
            <a:r>
              <a:rPr lang="en-US" sz="2000" b="1" dirty="0" smtClean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</a:t>
            </a:r>
            <a:r>
              <a:rPr lang="en-US" sz="2000" b="1" dirty="0" err="1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të</a:t>
            </a:r>
            <a:r>
              <a:rPr lang="en-US" sz="2000" b="1" dirty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</a:t>
            </a:r>
            <a:r>
              <a:rPr lang="en-US" sz="2000" b="1" dirty="0" err="1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metaleve</a:t>
            </a:r>
            <a:r>
              <a:rPr lang="en-US" sz="2000" b="1" dirty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</a:t>
            </a:r>
            <a:r>
              <a:rPr lang="en-US" sz="2000" b="1" dirty="0" err="1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të</a:t>
            </a:r>
            <a:r>
              <a:rPr lang="en-US" sz="2000" b="1" dirty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</a:t>
            </a:r>
            <a:r>
              <a:rPr lang="en-US" sz="2000" b="1" dirty="0" err="1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gr</a:t>
            </a:r>
            <a:r>
              <a:rPr lang="en-US" sz="2000" b="1" dirty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7 </a:t>
            </a:r>
            <a:r>
              <a:rPr lang="en-US" sz="2000" b="1" dirty="0" err="1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deri</a:t>
            </a:r>
            <a:r>
              <a:rPr lang="en-US" sz="2000" b="1" dirty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 </a:t>
            </a:r>
            <a:r>
              <a:rPr lang="en-US" sz="2000" b="1" dirty="0" smtClean="0"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Times New Roman" pitchFamily="18" charset="0"/>
              </a:rPr>
              <a:t>10</a:t>
            </a:r>
          </a:p>
          <a:p>
            <a:pPr algn="just"/>
            <a:endParaRPr lang="en-US" sz="2000" b="1" dirty="0">
              <a:solidFill>
                <a:srgbClr val="FFC00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4)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karbure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kovalente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828800"/>
          <a:ext cx="9144002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86"/>
                <a:gridCol w="1306286"/>
                <a:gridCol w="1306286"/>
                <a:gridCol w="1306286"/>
                <a:gridCol w="1306286"/>
                <a:gridCol w="1306286"/>
                <a:gridCol w="1306286"/>
              </a:tblGrid>
              <a:tr h="605396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MgO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1380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Bazik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bazik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amfotern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4462942"/>
          <a:ext cx="8839200" cy="109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1473200"/>
                <a:gridCol w="1473200"/>
                <a:gridCol w="1473200"/>
                <a:gridCol w="1473200"/>
                <a:gridCol w="1473200"/>
              </a:tblGrid>
              <a:tr h="49970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MgO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SrO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999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amfotern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bazik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bazik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bazik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bazik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bazik</a:t>
                      </a: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0" y="0"/>
            <a:ext cx="9144000" cy="1676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sistemin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majta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djadhtë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kurse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amfoterne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Psh.oksidet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periodes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3124200"/>
            <a:ext cx="9144000" cy="1295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elemenetve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shkojmë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fundi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alkalino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tokësore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"/>
            <a:ext cx="9144000" cy="6705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3d prstMaterial="legacyWireframe"/>
          </a:bodyPr>
          <a:lstStyle/>
          <a:p>
            <a:pPr algn="just"/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</a:rPr>
              <a:t>Karbure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</a:rPr>
              <a:t> me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</a:rPr>
              <a:t>karakter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kripe</a:t>
            </a:r>
            <a:r>
              <a:rPr lang="en-US" sz="2000" dirty="0">
                <a:latin typeface="Times New Roman" pitchFamily="18" charset="0"/>
              </a:rPr>
              <a:t> –</a:t>
            </a:r>
            <a:r>
              <a:rPr lang="en-US" sz="2000" dirty="0" err="1">
                <a:latin typeface="Times New Roman" pitchFamily="18" charset="0"/>
              </a:rPr>
              <a:t>janë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karbure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elementeve</a:t>
            </a:r>
            <a:r>
              <a:rPr lang="en-US" sz="2000" dirty="0">
                <a:latin typeface="Times New Roman" pitchFamily="18" charset="0"/>
              </a:rPr>
              <a:t> me </a:t>
            </a:r>
            <a:r>
              <a:rPr lang="en-US" sz="2000" dirty="0" err="1">
                <a:latin typeface="Times New Roman" pitchFamily="18" charset="0"/>
              </a:rPr>
              <a:t>elektronegativitet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vogël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përkatësishtë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karbure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elementeve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 2 </a:t>
            </a:r>
            <a:r>
              <a:rPr lang="en-US" sz="2000" dirty="0" err="1">
                <a:latin typeface="Times New Roman" pitchFamily="18" charset="0"/>
              </a:rPr>
              <a:t>dhe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12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</a:rPr>
              <a:t>ndërsa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prej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gr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13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njihet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karburi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aluminit</a:t>
            </a:r>
            <a:r>
              <a:rPr lang="en-US" sz="2000" b="1" dirty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dirty="0" err="1">
                <a:latin typeface="Times New Roman" pitchFamily="18" charset="0"/>
              </a:rPr>
              <a:t>Zbërthehen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ujë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ose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acide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holluara</a:t>
            </a:r>
            <a:r>
              <a:rPr lang="en-US" sz="2000" dirty="0">
                <a:latin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</a:rPr>
              <a:t>pasi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që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anioni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është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jostabil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gjatë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hidrolizës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lirohen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hidrokarburet</a:t>
            </a:r>
            <a:endParaRPr lang="en-US" sz="2000" b="1" dirty="0" smtClean="0">
              <a:latin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A)</a:t>
            </a:r>
            <a:r>
              <a:rPr lang="en-US" sz="2000" i="1" dirty="0" err="1" smtClean="0">
                <a:latin typeface="Times New Roman" pitchFamily="18" charset="0"/>
              </a:rPr>
              <a:t>Hidrokarbure</a:t>
            </a:r>
            <a:r>
              <a:rPr lang="en-US" sz="2000" i="1" dirty="0" smtClean="0">
                <a:latin typeface="Times New Roman" pitchFamily="18" charset="0"/>
              </a:rPr>
              <a:t> me </a:t>
            </a:r>
            <a:r>
              <a:rPr lang="en-US" sz="2000" i="1" dirty="0" err="1" smtClean="0">
                <a:latin typeface="Times New Roman" pitchFamily="18" charset="0"/>
              </a:rPr>
              <a:t>atome</a:t>
            </a:r>
            <a:r>
              <a:rPr lang="en-US" sz="2000" i="1" dirty="0" smtClean="0">
                <a:latin typeface="Times New Roman" pitchFamily="18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të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</a:rPr>
              <a:t>ndara</a:t>
            </a:r>
            <a:r>
              <a:rPr lang="en-US" sz="2000" i="1" dirty="0" smtClean="0">
                <a:latin typeface="Times New Roman" pitchFamily="18" charset="0"/>
              </a:rPr>
              <a:t> me </a:t>
            </a:r>
            <a:r>
              <a:rPr lang="en-US" sz="2000" i="1" dirty="0" err="1">
                <a:latin typeface="Times New Roman" pitchFamily="18" charset="0"/>
              </a:rPr>
              <a:t>shkall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të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oksidimit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-4</a:t>
            </a:r>
            <a:r>
              <a:rPr lang="en-US" sz="2000" i="1" dirty="0" smtClean="0">
                <a:latin typeface="Times New Roman" pitchFamily="18" charset="0"/>
              </a:rPr>
              <a:t>, </a:t>
            </a:r>
            <a:r>
              <a:rPr lang="en-US" sz="2000" i="1" dirty="0" err="1" smtClean="0">
                <a:latin typeface="Times New Roman" pitchFamily="18" charset="0"/>
              </a:rPr>
              <a:t>si</a:t>
            </a:r>
            <a:r>
              <a:rPr lang="en-US" sz="2000" i="1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Be</a:t>
            </a:r>
            <a:r>
              <a:rPr lang="en-US" sz="2000" i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i="1" dirty="0" smtClean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dhe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Al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i="1" dirty="0">
                <a:latin typeface="Times New Roman" pitchFamily="18" charset="0"/>
              </a:rPr>
              <a:t>,me </a:t>
            </a:r>
            <a:r>
              <a:rPr lang="en-US" sz="2000" i="1" dirty="0" err="1">
                <a:latin typeface="Times New Roman" pitchFamily="18" charset="0"/>
              </a:rPr>
              <a:t>hidroliz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japin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metanin</a:t>
            </a:r>
            <a:r>
              <a:rPr lang="en-US" sz="2000" i="1" dirty="0">
                <a:latin typeface="Times New Roman" pitchFamily="18" charset="0"/>
              </a:rPr>
              <a:t>;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Be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(s)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+4H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2Be(OH)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2(s)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400" b="1" dirty="0">
                <a:blipFill>
                  <a:blip r:embed="rId2"/>
                  <a:tile tx="0" ty="0" sx="100000" sy="100000" flip="none" algn="tl"/>
                </a:blipFill>
                <a:latin typeface="Times New Roman" pitchFamily="18" charset="0"/>
              </a:rPr>
              <a:t>CH</a:t>
            </a:r>
            <a:r>
              <a:rPr lang="en-US" sz="2400" b="1" baseline="-25000" dirty="0">
                <a:blipFill>
                  <a:blip r:embed="rId2"/>
                  <a:tile tx="0" ty="0" sx="100000" sy="100000" flip="none" algn="tl"/>
                </a:blipFill>
                <a:latin typeface="Times New Roman" pitchFamily="18" charset="0"/>
              </a:rPr>
              <a:t>4(g</a:t>
            </a:r>
            <a:r>
              <a:rPr lang="en-US" sz="2400" b="1" baseline="-25000" dirty="0" smtClean="0">
                <a:blipFill>
                  <a:blip r:embed="rId2"/>
                  <a:tile tx="0" ty="0" sx="100000" sy="100000" flip="none" algn="tl"/>
                </a:blipFill>
                <a:latin typeface="Times New Roman" pitchFamily="18" charset="0"/>
              </a:rPr>
              <a:t>)</a:t>
            </a:r>
          </a:p>
          <a:p>
            <a:pPr algn="ctr"/>
            <a:endParaRPr lang="en-US" sz="2400" b="1" baseline="-2500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B)</a:t>
            </a:r>
            <a:r>
              <a:rPr lang="en-US" sz="2000" i="1" dirty="0" err="1">
                <a:latin typeface="Times New Roman" pitchFamily="18" charset="0"/>
              </a:rPr>
              <a:t>K</a:t>
            </a:r>
            <a:r>
              <a:rPr lang="en-US" sz="2000" i="1" dirty="0" err="1" smtClean="0">
                <a:latin typeface="Times New Roman" pitchFamily="18" charset="0"/>
              </a:rPr>
              <a:t>ëto</a:t>
            </a:r>
            <a:r>
              <a:rPr lang="en-US" sz="2000" i="1" dirty="0" smtClean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karbure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përbëhen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nga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joni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acetilur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i="1" baseline="30000" dirty="0">
                <a:solidFill>
                  <a:srgbClr val="FF0000"/>
                </a:solidFill>
                <a:latin typeface="Times New Roman" pitchFamily="18" charset="0"/>
              </a:rPr>
              <a:t>2-</a:t>
            </a:r>
            <a:r>
              <a:rPr lang="en-US" sz="2000" i="1" dirty="0" smtClean="0">
                <a:latin typeface="Times New Roman" pitchFamily="18" charset="0"/>
              </a:rPr>
              <a:t>,</a:t>
            </a:r>
          </a:p>
          <a:p>
            <a:pPr algn="just"/>
            <a:r>
              <a:rPr lang="en-US" sz="2000" i="1" dirty="0" err="1" smtClean="0">
                <a:latin typeface="Times New Roman" pitchFamily="18" charset="0"/>
              </a:rPr>
              <a:t>i</a:t>
            </a:r>
            <a:r>
              <a:rPr lang="en-US" sz="2000" i="1" dirty="0" smtClean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cili</a:t>
            </a:r>
            <a:r>
              <a:rPr lang="en-US" sz="2000" i="1" dirty="0">
                <a:latin typeface="Times New Roman" pitchFamily="18" charset="0"/>
              </a:rPr>
              <a:t> me </a:t>
            </a:r>
            <a:r>
              <a:rPr lang="en-US" sz="2000" i="1" dirty="0" err="1">
                <a:latin typeface="Times New Roman" pitchFamily="18" charset="0"/>
              </a:rPr>
              <a:t>ujë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hidrolizon</a:t>
            </a:r>
            <a:r>
              <a:rPr lang="en-US" sz="2000" i="1" dirty="0">
                <a:latin typeface="Times New Roman" pitchFamily="18" charset="0"/>
              </a:rPr>
              <a:t> duke </a:t>
            </a:r>
            <a:r>
              <a:rPr lang="en-US" sz="2000" i="1" dirty="0" err="1">
                <a:latin typeface="Times New Roman" pitchFamily="18" charset="0"/>
              </a:rPr>
              <a:t>dhënën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acetilenin</a:t>
            </a:r>
            <a:r>
              <a:rPr lang="en-US" sz="2000" i="1" dirty="0">
                <a:latin typeface="Times New Roman" pitchFamily="18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CaC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2(s)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+2H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O→Ca(OH)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400" b="1" dirty="0">
                <a:ln>
                  <a:solidFill>
                    <a:srgbClr val="000099"/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400" b="1" baseline="-25000" dirty="0">
                <a:ln>
                  <a:solidFill>
                    <a:srgbClr val="000099"/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ln>
                  <a:solidFill>
                    <a:srgbClr val="000099"/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400" b="1" baseline="-25000" dirty="0">
                <a:ln>
                  <a:solidFill>
                    <a:srgbClr val="000099"/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2(g)</a:t>
            </a:r>
          </a:p>
          <a:p>
            <a:pPr algn="just"/>
            <a:r>
              <a:rPr lang="en-US" sz="2000" b="1" dirty="0" err="1">
                <a:latin typeface="Times New Roman" pitchFamily="18" charset="0"/>
              </a:rPr>
              <a:t>Të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tilla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janë</a:t>
            </a:r>
            <a:r>
              <a:rPr lang="en-US" sz="2000" b="1" dirty="0">
                <a:latin typeface="Times New Roman" pitchFamily="18" charset="0"/>
              </a:rPr>
              <a:t> :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CaC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,MgC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,BeC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,BaC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,ZnC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,CdC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K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  <a:p>
            <a:pPr algn="just"/>
            <a:endParaRPr lang="en-US" sz="2000" b="1" baseline="-2500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C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) </a:t>
            </a:r>
            <a:r>
              <a:rPr lang="en-US" sz="2000" i="1" dirty="0" smtClean="0">
                <a:latin typeface="Times New Roman" pitchFamily="18" charset="0"/>
              </a:rPr>
              <a:t>I </a:t>
            </a:r>
            <a:r>
              <a:rPr lang="en-US" sz="2000" i="1" dirty="0" err="1">
                <a:latin typeface="Times New Roman" pitchFamily="18" charset="0"/>
              </a:rPr>
              <a:t>vetmi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shembull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është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Mg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</a:rPr>
              <a:t>i</a:t>
            </a:r>
            <a:r>
              <a:rPr lang="en-US" sz="2000" i="1" dirty="0" smtClean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cili</a:t>
            </a:r>
            <a:r>
              <a:rPr lang="en-US" sz="2000" i="1" dirty="0">
                <a:latin typeface="Times New Roman" pitchFamily="18" charset="0"/>
              </a:rPr>
              <a:t> e </a:t>
            </a:r>
            <a:r>
              <a:rPr lang="en-US" sz="2000" i="1" dirty="0" err="1">
                <a:latin typeface="Times New Roman" pitchFamily="18" charset="0"/>
              </a:rPr>
              <a:t>përmban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joni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 [C=C=C]</a:t>
            </a:r>
            <a:r>
              <a:rPr lang="en-US" sz="2000" i="1" baseline="30000" dirty="0">
                <a:solidFill>
                  <a:srgbClr val="FF0000"/>
                </a:solidFill>
                <a:latin typeface="Times New Roman" pitchFamily="18" charset="0"/>
              </a:rPr>
              <a:t>4-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dhe</a:t>
            </a:r>
            <a:r>
              <a:rPr lang="en-US" sz="2000" i="1" dirty="0">
                <a:latin typeface="Times New Roman" pitchFamily="18" charset="0"/>
              </a:rPr>
              <a:t> me </a:t>
            </a:r>
            <a:r>
              <a:rPr lang="en-US" sz="2000" i="1" dirty="0" err="1">
                <a:latin typeface="Times New Roman" pitchFamily="18" charset="0"/>
              </a:rPr>
              <a:t>hidroliz</a:t>
            </a:r>
            <a:r>
              <a:rPr lang="en-US" sz="2000" i="1" dirty="0">
                <a:latin typeface="Times New Roman" pitchFamily="18" charset="0"/>
              </a:rPr>
              <a:t> e </a:t>
            </a:r>
            <a:r>
              <a:rPr lang="en-US" sz="2000" i="1" dirty="0" err="1">
                <a:latin typeface="Times New Roman" pitchFamily="18" charset="0"/>
              </a:rPr>
              <a:t>jep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propan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</a:rPr>
              <a:t>dienin</a:t>
            </a:r>
            <a:r>
              <a:rPr lang="en-US" sz="2000" i="1" dirty="0">
                <a:latin typeface="Times New Roman" pitchFamily="18" charset="0"/>
              </a:rPr>
              <a:t> (</a:t>
            </a:r>
            <a:r>
              <a:rPr lang="en-US" sz="2000" i="1" dirty="0" err="1">
                <a:latin typeface="Times New Roman" pitchFamily="18" charset="0"/>
              </a:rPr>
              <a:t>alenin</a:t>
            </a:r>
            <a:r>
              <a:rPr lang="en-US" sz="2000" i="1" dirty="0">
                <a:latin typeface="Times New Roman" pitchFamily="18" charset="0"/>
              </a:rPr>
              <a:t>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Mg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3(s)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+4H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O →2Mg(OH)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2(s)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+CH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=C=CH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pic>
        <p:nvPicPr>
          <p:cNvPr id="3" name="Picture 2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514600"/>
            <a:ext cx="2556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534400" y="3124200"/>
            <a:ext cx="6096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CaC</a:t>
            </a:r>
            <a:r>
              <a:rPr lang="en-US" sz="1600" baseline="-25000" dirty="0" smtClean="0"/>
              <a:t>2</a:t>
            </a:r>
            <a:endParaRPr lang="en-US" sz="1600" baseline="-25000" dirty="0"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89916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just"/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Karburet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e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elementeve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brendshme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kalimtare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Times New Roman" pitchFamily="18" charset="0"/>
              </a:rPr>
              <a:t>–</a:t>
            </a:r>
            <a:r>
              <a:rPr lang="en-US" sz="2000" dirty="0" err="1">
                <a:latin typeface="Times New Roman" pitchFamily="18" charset="0"/>
              </a:rPr>
              <a:t>kanë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formulë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strukturë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njëjtët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sikurse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acetiluret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por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dallohen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për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nga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vetit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gjatë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hidrolizës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nuk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japin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acetilen,të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tilla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janë</a:t>
            </a:r>
            <a:r>
              <a:rPr lang="en-US" sz="2000" dirty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ThC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 LaC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,YC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 PrC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 SmC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, CeC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just"/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Karburet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me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karakter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</a:rPr>
              <a:t>metalik-</a:t>
            </a:r>
            <a:r>
              <a:rPr lang="en-US" sz="2000" dirty="0" err="1">
                <a:latin typeface="Times New Roman" pitchFamily="18" charset="0"/>
              </a:rPr>
              <a:t>përfshijnë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karburet</a:t>
            </a:r>
            <a:r>
              <a:rPr lang="en-US" sz="2000" dirty="0">
                <a:latin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</a:rPr>
              <a:t>metaleve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elementeve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kalimtare</a:t>
            </a:r>
            <a:r>
              <a:rPr lang="en-US" sz="2000" dirty="0">
                <a:latin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</a:rPr>
              <a:t>B)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</a:rPr>
              <a:t>Karburet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</a:rPr>
              <a:t> e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</a:rPr>
              <a:t>metaleve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</a:rPr>
              <a:t>të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</a:rPr>
              <a:t>gr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</a:rPr>
              <a:t> 7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</a:rPr>
              <a:t>deri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</a:rPr>
              <a:t> 10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</a:rPr>
              <a:t>dhe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</a:rPr>
              <a:t>një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</a:rPr>
              <a:t>pjes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</a:rPr>
              <a:t> e </a:t>
            </a:r>
            <a:r>
              <a:rPr lang="en-US" sz="2000" b="1" dirty="0" err="1">
                <a:solidFill>
                  <a:srgbClr val="7030A0"/>
                </a:solidFill>
                <a:latin typeface="Times New Roman" pitchFamily="18" charset="0"/>
              </a:rPr>
              <a:t>gr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</a:rPr>
              <a:t> 6 </a:t>
            </a:r>
            <a:r>
              <a:rPr lang="en-US" sz="2000" dirty="0" err="1" smtClean="0">
                <a:latin typeface="Times New Roman" pitchFamily="18" charset="0"/>
              </a:rPr>
              <a:t>pak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njohura,veti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quditshme</a:t>
            </a:r>
            <a:r>
              <a:rPr lang="en-US" sz="2000" dirty="0" smtClean="0">
                <a:latin typeface="Times New Roman" pitchFamily="18" charset="0"/>
              </a:rPr>
              <a:t>, format </a:t>
            </a:r>
            <a:r>
              <a:rPr lang="en-US" sz="2000" dirty="0">
                <a:latin typeface="Times New Roman" pitchFamily="18" charset="0"/>
              </a:rPr>
              <a:t>e </a:t>
            </a:r>
            <a:r>
              <a:rPr lang="en-US" sz="2000" dirty="0" err="1">
                <a:latin typeface="Times New Roman" pitchFamily="18" charset="0"/>
              </a:rPr>
              <a:t>tyre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nuk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kanë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lidhje</a:t>
            </a:r>
            <a:r>
              <a:rPr lang="en-US" sz="2000" dirty="0">
                <a:latin typeface="Times New Roman" pitchFamily="18" charset="0"/>
              </a:rPr>
              <a:t> me </a:t>
            </a:r>
            <a:r>
              <a:rPr lang="en-US" sz="2000" dirty="0" err="1">
                <a:latin typeface="Times New Roman" pitchFamily="18" charset="0"/>
              </a:rPr>
              <a:t>shkallët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normale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oksidimit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elementeve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përkatëse</a:t>
            </a:r>
            <a:r>
              <a:rPr lang="en-US" sz="2000" dirty="0">
                <a:latin typeface="Times New Roman" pitchFamily="18" charset="0"/>
              </a:rPr>
              <a:t> ,</a:t>
            </a:r>
            <a:r>
              <a:rPr lang="en-US" sz="2000" dirty="0" err="1">
                <a:latin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tilla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janë</a:t>
            </a:r>
            <a:r>
              <a:rPr lang="en-US" sz="2000" b="1" dirty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Cr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,Cr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,Mn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C,Mn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23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,Mn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,Fe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C.Fe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20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9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dhe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Co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2514600"/>
            <a:ext cx="3886200" cy="2514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</a:rPr>
              <a:t>A)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</a:rPr>
              <a:t>Karburet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</a:rPr>
              <a:t>metaleve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</a:rPr>
              <a:t>gr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</a:rPr>
              <a:t> 4,5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</a:rPr>
              <a:t>dhe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</a:rPr>
              <a:t>një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</a:rPr>
              <a:t>pjes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</a:rPr>
              <a:t>gr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</a:rPr>
              <a:t> 6,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pak</a:t>
            </a:r>
            <a:r>
              <a:rPr lang="en-US" dirty="0" smtClean="0">
                <a:latin typeface="Times New Roman" pitchFamily="18" charset="0"/>
              </a:rPr>
              <a:t> a </a:t>
            </a:r>
            <a:r>
              <a:rPr lang="en-US" dirty="0" err="1" smtClean="0">
                <a:latin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vetit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shprehura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metalike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shkëlqim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metalik</a:t>
            </a:r>
            <a:r>
              <a:rPr lang="en-US" dirty="0" smtClean="0">
                <a:latin typeface="Times New Roman" pitchFamily="18" charset="0"/>
              </a:rPr>
              <a:t> ,e </a:t>
            </a:r>
            <a:r>
              <a:rPr lang="en-US" dirty="0" err="1" smtClean="0">
                <a:latin typeface="Times New Roman" pitchFamily="18" charset="0"/>
              </a:rPr>
              <a:t>përqojnë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rrymën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fortësi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tilla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TiC,ZrC,HfC,VC,NbC,TaC,Ta</a:t>
            </a:r>
            <a:r>
              <a:rPr lang="en-US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US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MoC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, Mo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,WC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 W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</a:rPr>
              <a:t>C </a:t>
            </a:r>
            <a:r>
              <a:rPr lang="en-US" dirty="0" smtClean="0">
                <a:latin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reagojnë</a:t>
            </a:r>
            <a:r>
              <a:rPr lang="en-US" dirty="0" smtClean="0">
                <a:latin typeface="Times New Roman" pitchFamily="18" charset="0"/>
              </a:rPr>
              <a:t> bile as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</a:rPr>
              <a:t>HCl</a:t>
            </a:r>
            <a:endParaRPr lang="en-US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" name="Picture 3" descr="Image result for titanium carbid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362200"/>
            <a:ext cx="2133600" cy="2590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zirconium carbid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362200"/>
            <a:ext cx="22955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Karburet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kovalente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</a:rPr>
              <a:t>-</a:t>
            </a:r>
            <a:r>
              <a:rPr lang="en-US" sz="1600" dirty="0" err="1" smtClean="0">
                <a:latin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karbure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jometaleve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sidomos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borit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silicit;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12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,</a:t>
            </a:r>
            <a:r>
              <a:rPr lang="en-US" sz="1600" b="1" dirty="0" smtClean="0">
                <a:latin typeface="Times New Roman" pitchFamily="18" charset="0"/>
              </a:rPr>
              <a:t>apo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</a:rPr>
              <a:t>SiC</a:t>
            </a:r>
            <a:r>
              <a:rPr lang="en-US" sz="1600" b="1" dirty="0" smtClean="0">
                <a:latin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</a:rPr>
              <a:t>kanë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strukturë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ngjashme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atë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diamantit</a:t>
            </a:r>
            <a:r>
              <a:rPr lang="en-US" sz="1600" dirty="0" smtClean="0">
                <a:latin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rëndësishmi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gjitha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karbureve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karburi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kalciumit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CaC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</a:rPr>
              <a:t>.</a:t>
            </a:r>
          </a:p>
          <a:p>
            <a:endParaRPr lang="en-US" b="1" dirty="0" smtClean="0">
              <a:latin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</a:endParaRPr>
          </a:p>
          <a:p>
            <a:endParaRPr lang="en-US" sz="2000" b="1" dirty="0" smtClean="0">
              <a:latin typeface="Georgia" pitchFamily="18" charset="0"/>
            </a:endParaRPr>
          </a:p>
          <a:p>
            <a:pPr>
              <a:buNone/>
            </a:pPr>
            <a:r>
              <a:rPr lang="en-US" sz="2000" b="1" dirty="0" err="1" smtClean="0">
                <a:latin typeface="Georgia" pitchFamily="18" charset="0"/>
              </a:rPr>
              <a:t>Edhe</a:t>
            </a:r>
            <a:r>
              <a:rPr lang="en-US" sz="2000" b="1" dirty="0" smtClean="0">
                <a:latin typeface="Georgia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</a:rPr>
              <a:t>karburet</a:t>
            </a:r>
            <a:r>
              <a:rPr lang="en-US" sz="2000" b="1" dirty="0" smtClean="0">
                <a:latin typeface="Georgia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</a:rPr>
              <a:t>tjera</a:t>
            </a:r>
            <a:r>
              <a:rPr lang="en-US" sz="2000" b="1" dirty="0" smtClean="0">
                <a:latin typeface="Georgia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</a:rPr>
              <a:t>janë</a:t>
            </a:r>
            <a:r>
              <a:rPr lang="en-US" sz="2000" b="1" dirty="0" smtClean="0">
                <a:latin typeface="Georgia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</a:rPr>
              <a:t>të</a:t>
            </a:r>
            <a:r>
              <a:rPr lang="en-US" sz="2000" b="1" dirty="0" smtClean="0">
                <a:latin typeface="Georgia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</a:rPr>
              <a:t>rendesishme</a:t>
            </a:r>
            <a:r>
              <a:rPr lang="en-US" sz="2000" b="1" dirty="0" smtClean="0">
                <a:latin typeface="Georgia" pitchFamily="18" charset="0"/>
              </a:rPr>
              <a:t> per </a:t>
            </a:r>
            <a:r>
              <a:rPr lang="en-US" sz="2000" b="1" dirty="0" err="1" smtClean="0">
                <a:latin typeface="Georgia" pitchFamily="18" charset="0"/>
              </a:rPr>
              <a:t>shkak</a:t>
            </a:r>
            <a:r>
              <a:rPr lang="en-US" sz="2000" b="1" dirty="0" smtClean="0">
                <a:latin typeface="Georgia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</a:rPr>
              <a:t>te</a:t>
            </a:r>
            <a:r>
              <a:rPr lang="en-US" sz="2000" b="1" dirty="0" smtClean="0">
                <a:latin typeface="Georgia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</a:rPr>
              <a:t>fortesise</a:t>
            </a:r>
            <a:r>
              <a:rPr lang="en-US" sz="2000" b="1" dirty="0" smtClean="0">
                <a:latin typeface="Georgia" pitchFamily="18" charset="0"/>
              </a:rPr>
              <a:t> se </a:t>
            </a:r>
            <a:r>
              <a:rPr lang="en-US" sz="2000" b="1" dirty="0" err="1" smtClean="0">
                <a:latin typeface="Georgia" pitchFamily="18" charset="0"/>
              </a:rPr>
              <a:t>madhe</a:t>
            </a:r>
            <a:r>
              <a:rPr lang="en-US" sz="2000" b="1" dirty="0" smtClean="0">
                <a:latin typeface="Georgia" pitchFamily="18" charset="0"/>
              </a:rPr>
              <a:t>!</a:t>
            </a:r>
          </a:p>
          <a:p>
            <a:r>
              <a:rPr lang="en-US" sz="2000" b="1" dirty="0" smtClean="0">
                <a:latin typeface="Georgia" pitchFamily="18" charset="0"/>
              </a:rPr>
              <a:t>CaC2 </a:t>
            </a:r>
            <a:r>
              <a:rPr lang="en-US" sz="2000" b="1" dirty="0" err="1" smtClean="0">
                <a:latin typeface="Georgia" pitchFamily="18" charset="0"/>
              </a:rPr>
              <a:t>perfitohet</a:t>
            </a:r>
            <a:r>
              <a:rPr lang="en-US" sz="2000" b="1" dirty="0" smtClean="0">
                <a:latin typeface="Georgia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CaO+3C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→CaC2 +CO2   ;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temp:2000-2800 C.</a:t>
            </a:r>
          </a:p>
          <a:p>
            <a:r>
              <a:rPr lang="en-US" sz="1600" dirty="0" err="1" smtClean="0">
                <a:solidFill>
                  <a:srgbClr val="FF0000"/>
                </a:solidFill>
                <a:latin typeface="Georgia" pitchFamily="18" charset="0"/>
              </a:rPr>
              <a:t>Sherben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 per </a:t>
            </a:r>
            <a:r>
              <a:rPr lang="en-US" sz="1600" dirty="0" err="1" smtClean="0">
                <a:solidFill>
                  <a:srgbClr val="FF0000"/>
                </a:solidFill>
                <a:latin typeface="Georgia" pitchFamily="18" charset="0"/>
              </a:rPr>
              <a:t>perfitimin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 e </a:t>
            </a:r>
            <a:r>
              <a:rPr lang="en-US" sz="1600" dirty="0" err="1" smtClean="0">
                <a:solidFill>
                  <a:srgbClr val="FF0000"/>
                </a:solidFill>
                <a:latin typeface="Georgia" pitchFamily="18" charset="0"/>
              </a:rPr>
              <a:t>acetilenit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, CaCN2, </a:t>
            </a:r>
            <a:r>
              <a:rPr lang="en-US" sz="1600" dirty="0" err="1" smtClean="0">
                <a:solidFill>
                  <a:srgbClr val="FF0000"/>
                </a:solidFill>
                <a:latin typeface="Georgia" pitchFamily="18" charset="0"/>
              </a:rPr>
              <a:t>etj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.</a:t>
            </a: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066800"/>
            <a:ext cx="49186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89916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 </a:t>
            </a:r>
            <a:r>
              <a:rPr lang="en-US" sz="2000" b="1" u="sng" dirty="0" err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oksidimit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+2</a:t>
            </a:r>
          </a:p>
          <a:p>
            <a:pPr algn="just"/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Përfaqësues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me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këtë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shkall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oksidimit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është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oksidi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karbonit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II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ose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monoksidi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i</a:t>
            </a:r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karbonit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CO </a:t>
            </a:r>
            <a:r>
              <a:rPr lang="en-US" sz="2000" b="1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C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kohën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neutralizuar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ngarkesat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komponuara</a:t>
            </a:r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momenti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dipolar </a:t>
            </a:r>
            <a:r>
              <a:rPr lang="en-US" sz="2000" dirty="0" err="1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molekule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zero,prandaj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tretshmëri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l-GR" sz="2000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Picture 2" descr="Image result for carbon monoxid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124200"/>
            <a:ext cx="32861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Image result for carbon monox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921" y="3505200"/>
            <a:ext cx="4532279" cy="2605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laborator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dehidrim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thneglave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formiateve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HCOOH+H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gazit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gjeneratorik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gazit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ujorë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gjeneratorik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djegies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gjeneretaor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gjenerator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qymyri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koksi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shtresuar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poshtmi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hyn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mundëson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poshtme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;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-393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nxehtësi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kontakt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koksin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shit: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↔2CO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</a:rPr>
              <a:t>përzierja</a:t>
            </a:r>
            <a:r>
              <a:rPr lang="en-US" sz="2000" b="1" dirty="0" smtClean="0">
                <a:latin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përfituar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ajri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quhet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GAZ GJENERATORIK.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endotermik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kthyeshëm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ekuilibër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Boundouarit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anasjelltas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gjeneratorik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amonjakut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lëndë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djegse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ekzotermisë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r"/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2CO</a:t>
            </a:r>
            <a:r>
              <a:rPr lang="en-US" sz="18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18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8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↔2CO</a:t>
            </a:r>
            <a:r>
              <a:rPr lang="en-US" sz="18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2(g)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   ; </a:t>
            </a:r>
            <a:r>
              <a:rPr lang="el-GR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800" b="1" dirty="0" err="1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-565 kJmol</a:t>
            </a:r>
            <a:r>
              <a:rPr lang="en-US" sz="1800" b="1" baseline="30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8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8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↔CO</a:t>
            </a:r>
            <a:r>
              <a:rPr lang="en-US" sz="18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(g)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+H</a:t>
            </a:r>
            <a:r>
              <a:rPr lang="en-US" sz="18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2(g)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  ;</a:t>
            </a:r>
            <a:r>
              <a:rPr lang="el-GR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1800" b="1" dirty="0" err="1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= 130 kJmol</a:t>
            </a:r>
            <a:r>
              <a:rPr lang="en-US" sz="1800" b="1" baseline="30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endParaRPr lang="en-US" sz="1800" b="1" dirty="0" smtClean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→CH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 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152400" y="0"/>
            <a:ext cx="4343400" cy="3505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saj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kushte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temp,shtypje,raporti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produkte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psh.në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350 C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alkooli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metilik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metanoli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baseline="-25000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OH</a:t>
            </a:r>
            <a:endParaRPr lang="en-US" dirty="0"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395642"/>
            <a:ext cx="5562600" cy="446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ounded Rectangle 5"/>
          <p:cNvSpPr/>
          <p:nvPr/>
        </p:nvSpPr>
        <p:spPr>
          <a:xfrm>
            <a:off x="0" y="3657600"/>
            <a:ext cx="3352800" cy="3200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ndryshimin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ekushteve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alkoolet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hidrokarburet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ngopura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pangopura</a:t>
            </a:r>
            <a:endParaRPr lang="en-US" dirty="0" smtClean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Fischer–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Topsch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-it).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helmues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ç’rregullon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funksionin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normal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hemoglobinës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rruzat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gjakut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28800"/>
            <a:ext cx="6781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reduktoj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interesant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→Pd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I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numër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madh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: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IV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karbonatik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sulfura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6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Georgia" pitchFamily="18" charset="0"/>
                <a:cs typeface="Times New Roman" pitchFamily="18" charset="0"/>
              </a:rPr>
              <a:t>përfitimi</a:t>
            </a:r>
            <a:r>
              <a:rPr lang="en-US" sz="16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Georgia" pitchFamily="18" charset="0"/>
                <a:cs typeface="Times New Roman" pitchFamily="18" charset="0"/>
              </a:rPr>
              <a:t>laboratorik</a:t>
            </a:r>
            <a:r>
              <a:rPr lang="en-US" sz="16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miri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veprojmë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HCl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CaCO</a:t>
            </a:r>
            <a:r>
              <a:rPr lang="en-US" sz="1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CaCO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→Ca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 +CO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industri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shëndrrimit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sheqerit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alkool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12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→2C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OH +2CO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752600"/>
            <a:ext cx="4724400" cy="2286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pa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helm </a:t>
            </a: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0.04%,</a:t>
            </a: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njerzit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kafshët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lirojnë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bimët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shfrytzojnë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fotosintez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përqendrimi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atmosferë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konstant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5" name="Picture 4" descr="C:\Users\Administrator\Desktop\CO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743200"/>
            <a:ext cx="441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o2 GAS TO SOLI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95400"/>
            <a:ext cx="3276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 fontScale="70000" lnSpcReduction="20000"/>
          </a:bodyPr>
          <a:lstStyle/>
          <a:p>
            <a:pPr algn="just" fontAlgn="t">
              <a:buNone/>
            </a:pPr>
            <a:endParaRPr lang="en-US" dirty="0" smtClean="0"/>
          </a:p>
          <a:p>
            <a:pPr algn="just" fontAlgn="t">
              <a:buNone/>
            </a:pPr>
            <a:endParaRPr lang="en-US" sz="2000" b="1" dirty="0" smtClean="0"/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None/>
            </a:pP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metali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shprehur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fontAlgn="t">
              <a:buNone/>
            </a:pPr>
            <a:r>
              <a:rPr lang="en-US" sz="2000" b="1" dirty="0" smtClean="0"/>
              <a:t> </a:t>
            </a:r>
            <a:endParaRPr lang="en-US" sz="2000" dirty="0" smtClean="0"/>
          </a:p>
          <a:p>
            <a:pPr fontAlgn="t">
              <a:buNone/>
            </a:pPr>
            <a:endParaRPr lang="en-US" sz="2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1676400"/>
          <a:ext cx="9144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Nb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amfotern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5334000"/>
          <a:ext cx="914400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MnO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Mn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MnO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Mn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bazik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bazik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amfotern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acidik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2667000"/>
            <a:ext cx="9144000" cy="2590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Ç)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vlen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u="sng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2,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t">
              <a:buNone/>
            </a:pPr>
            <a:r>
              <a:rPr lang="en-US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Cl</a:t>
            </a:r>
            <a:r>
              <a:rPr lang="en-US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O&lt; ClO</a:t>
            </a:r>
            <a:r>
              <a:rPr lang="en-US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 &lt; 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Cl</a:t>
            </a:r>
            <a:r>
              <a:rPr lang="en-US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7 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metal,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karaketri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acidik.në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ekstremeve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zakonisht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gjennden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amfotern,psh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9144000" cy="1600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numrin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rendor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përjashtim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skandiumit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hafniumit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titanit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kadmiumit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zinkut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shembull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(VA)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6857999"/>
          </a:xfrm>
        </p:spPr>
        <p:txBody>
          <a:bodyPr/>
          <a:lstStyle/>
          <a:p>
            <a:pPr algn="just"/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Sasi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mëdha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600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përfitohen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djegie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komponimeve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tjera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ky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600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praktikishtë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sepse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mjaftë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pastërt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prodhimin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lëngjeve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pijeve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freskuese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fikjen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zjarrit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sepse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rreth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zjarrit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formon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një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atmosferë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inerte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 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cila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pengon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oksigjenin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afrohet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zjarrit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.</a:t>
            </a:r>
            <a:endParaRPr lang="sq-AL" sz="1600" dirty="0" smtClean="0">
              <a:latin typeface="Georgia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038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o2 ic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267200"/>
            <a:ext cx="426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o2 fire extinguisher us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143000"/>
            <a:ext cx="32766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r"/>
            <a:endParaRPr lang="en-US" sz="24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↔H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  <a:endParaRPr lang="en-US" sz="2400" b="1" dirty="0" smtClean="0">
              <a:latin typeface="Georgia" pitchFamily="18" charset="0"/>
            </a:endParaRPr>
          </a:p>
          <a:p>
            <a:pPr algn="just"/>
            <a:endParaRPr lang="en-US" sz="20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endParaRPr lang="en-US" sz="1600" dirty="0" smtClean="0">
              <a:latin typeface="Georgia" pitchFamily="18" charset="0"/>
            </a:endParaRPr>
          </a:p>
          <a:p>
            <a:pPr algn="just"/>
            <a:r>
              <a:rPr lang="en-US" sz="1600" dirty="0" err="1" smtClean="0">
                <a:latin typeface="Georgia" pitchFamily="18" charset="0"/>
              </a:rPr>
              <a:t>mbi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99% </a:t>
            </a:r>
            <a:r>
              <a:rPr lang="en-US" sz="1600" dirty="0" err="1" smtClean="0">
                <a:latin typeface="Georgia" pitchFamily="18" charset="0"/>
              </a:rPr>
              <a:t>të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 CO</a:t>
            </a:r>
            <a:r>
              <a:rPr lang="en-US" sz="1600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gjindet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në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formë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molekulare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vetëm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një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pjesë</a:t>
            </a:r>
            <a:r>
              <a:rPr lang="en-US" sz="1600" dirty="0" smtClean="0">
                <a:latin typeface="Georgia" pitchFamily="18" charset="0"/>
              </a:rPr>
              <a:t> e </a:t>
            </a:r>
            <a:r>
              <a:rPr lang="en-US" sz="1600" dirty="0" err="1" smtClean="0">
                <a:latin typeface="Georgia" pitchFamily="18" charset="0"/>
              </a:rPr>
              <a:t>vogël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reagon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ujin</a:t>
            </a:r>
            <a:r>
              <a:rPr lang="en-US" sz="1600" dirty="0" smtClean="0">
                <a:latin typeface="Georgia" pitchFamily="18" charset="0"/>
              </a:rPr>
              <a:t> duke </a:t>
            </a:r>
            <a:r>
              <a:rPr lang="en-US" sz="1600" dirty="0" err="1" smtClean="0">
                <a:latin typeface="Georgia" pitchFamily="18" charset="0"/>
              </a:rPr>
              <a:t>dhënë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acidin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karbonik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i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cili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më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pastaj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shpërbashkohet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në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jone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H</a:t>
            </a:r>
            <a:r>
              <a:rPr lang="en-US" sz="1600" baseline="30000" dirty="0" smtClean="0">
                <a:solidFill>
                  <a:srgbClr val="FF0000"/>
                </a:solidFill>
                <a:latin typeface="Georgia" pitchFamily="18" charset="0"/>
              </a:rPr>
              <a:t>+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</a:rPr>
              <a:t>HCO</a:t>
            </a:r>
            <a:r>
              <a:rPr lang="en-US" sz="1600" baseline="-25000" dirty="0" smtClean="0">
                <a:solidFill>
                  <a:srgbClr val="FF0000"/>
                </a:solidFill>
                <a:latin typeface="Georgia" pitchFamily="18" charset="0"/>
              </a:rPr>
              <a:t>3</a:t>
            </a:r>
            <a:r>
              <a:rPr lang="en-US" sz="1600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sz="1600" dirty="0" smtClean="0">
                <a:latin typeface="Georgia" pitchFamily="18" charset="0"/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5410200" cy="22098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b="1" baseline="-25000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nuk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veti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reduktuese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sepse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nuk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oksidohet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tej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b="1" baseline="-25000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mjaftë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tretshëm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Temp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dhomës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1L </a:t>
            </a:r>
            <a:r>
              <a:rPr lang="en-US" dirty="0" err="1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 1L CO</a:t>
            </a:r>
            <a:r>
              <a:rPr lang="en-US" baseline="-25000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2</a:t>
            </a:r>
            <a:endParaRPr lang="en-US" dirty="0" smtClean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ujore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tregon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reaksion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(pH=4) 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ç’rast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kemi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formimin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acidit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karbonik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diprotonik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Picture 4" descr="Image result for water with GA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895600"/>
            <a:ext cx="487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water with GA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5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1295400" y="5029200"/>
            <a:ext cx="4191000" cy="1066800"/>
          </a:xfrm>
          <a:prstGeom prst="straightConnector1">
            <a:avLst/>
          </a:prstGeom>
          <a:ln w="41275" cmpd="thickThin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+H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↔H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CO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↔H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+HCO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2800" b="1" dirty="0" smtClean="0">
                <a:latin typeface="Georgia" pitchFamily="18" charset="0"/>
              </a:rPr>
              <a:t>,</a:t>
            </a:r>
            <a:r>
              <a:rPr lang="en-US" sz="2800" b="1" dirty="0" err="1" smtClean="0">
                <a:latin typeface="Georgia" pitchFamily="18" charset="0"/>
              </a:rPr>
              <a:t>të</a:t>
            </a:r>
            <a:r>
              <a:rPr lang="en-US" sz="2800" b="1" dirty="0" smtClean="0">
                <a:latin typeface="Georgia" pitchFamily="18" charset="0"/>
              </a:rPr>
              <a:t> </a:t>
            </a:r>
            <a:r>
              <a:rPr lang="en-US" sz="2800" b="1" dirty="0" err="1" smtClean="0">
                <a:latin typeface="Georgia" pitchFamily="18" charset="0"/>
              </a:rPr>
              <a:t>cilët</a:t>
            </a:r>
            <a:r>
              <a:rPr lang="en-US" sz="2800" b="1" dirty="0" smtClean="0">
                <a:latin typeface="Georgia" pitchFamily="18" charset="0"/>
              </a:rPr>
              <a:t> </a:t>
            </a:r>
            <a:r>
              <a:rPr lang="en-US" sz="2800" b="1" dirty="0" err="1" smtClean="0">
                <a:latin typeface="Georgia" pitchFamily="18" charset="0"/>
              </a:rPr>
              <a:t>të</a:t>
            </a:r>
            <a:r>
              <a:rPr lang="en-US" sz="2800" b="1" dirty="0" smtClean="0">
                <a:latin typeface="Georgia" pitchFamily="18" charset="0"/>
              </a:rPr>
              <a:t> </a:t>
            </a:r>
            <a:r>
              <a:rPr lang="en-US" sz="2800" b="1" dirty="0" err="1" smtClean="0">
                <a:latin typeface="Georgia" pitchFamily="18" charset="0"/>
              </a:rPr>
              <a:t>thjeshtuar</a:t>
            </a:r>
            <a:r>
              <a:rPr lang="en-US" sz="2800" b="1" dirty="0" smtClean="0">
                <a:latin typeface="Georgia" pitchFamily="18" charset="0"/>
              </a:rPr>
              <a:t> </a:t>
            </a:r>
            <a:r>
              <a:rPr lang="en-US" sz="2800" b="1" dirty="0" err="1" smtClean="0">
                <a:latin typeface="Georgia" pitchFamily="18" charset="0"/>
              </a:rPr>
              <a:t>shkruhen</a:t>
            </a:r>
            <a:r>
              <a:rPr lang="en-US" sz="2800" b="1" dirty="0" smtClean="0">
                <a:latin typeface="Georgia" pitchFamily="18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+H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↔H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+HCO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</a:p>
          <a:p>
            <a:pPr algn="just"/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Prej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acidit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karbonik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rrjedhin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dy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seri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kripërash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2800" u="sng" dirty="0" err="1" smtClean="0">
                <a:latin typeface="Georgia" pitchFamily="18" charset="0"/>
                <a:cs typeface="Times New Roman" pitchFamily="18" charset="0"/>
              </a:rPr>
              <a:t>hidrogjenkarbonatet</a:t>
            </a:r>
            <a:r>
              <a:rPr lang="en-US" sz="2800" u="sng" dirty="0" smtClean="0">
                <a:latin typeface="Georgia" pitchFamily="18" charset="0"/>
                <a:cs typeface="Times New Roman" pitchFamily="18" charset="0"/>
              </a:rPr>
              <a:t>(</a:t>
            </a:r>
            <a:r>
              <a:rPr lang="en-US" sz="2800" u="sng" dirty="0" err="1" smtClean="0">
                <a:latin typeface="Georgia" pitchFamily="18" charset="0"/>
                <a:cs typeface="Times New Roman" pitchFamily="18" charset="0"/>
              </a:rPr>
              <a:t>bikarbonatet</a:t>
            </a:r>
            <a:r>
              <a:rPr lang="en-US" sz="2800" u="sng" dirty="0" smtClean="0">
                <a:latin typeface="Georgia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en-US" sz="2800" u="sng" dirty="0" err="1" smtClean="0">
                <a:latin typeface="Georgia" pitchFamily="18" charset="0"/>
                <a:cs typeface="Times New Roman" pitchFamily="18" charset="0"/>
              </a:rPr>
              <a:t>Karbonatet</a:t>
            </a:r>
            <a:endParaRPr lang="en-US" sz="2800" u="sng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</a:t>
            </a:r>
            <a:r>
              <a:rPr lang="en-US" sz="28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28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acid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dobët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hidrogjenkarbonati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ka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veti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bazike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shprehura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  <a:cs typeface="Times New Roman" pitchFamily="18" charset="0"/>
              </a:rPr>
              <a:t>dobët</a:t>
            </a:r>
            <a:r>
              <a:rPr lang="en-US" sz="28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HCO</a:t>
            </a:r>
            <a:r>
              <a:rPr lang="en-US" sz="3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36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+H</a:t>
            </a:r>
            <a:r>
              <a:rPr lang="en-US" sz="3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 </a:t>
            </a:r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</a:rPr>
              <a:t>↔H</a:t>
            </a:r>
            <a:r>
              <a:rPr lang="en-US" sz="36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</a:rPr>
              <a:t>CO</a:t>
            </a:r>
            <a:r>
              <a:rPr lang="en-US" sz="3600" b="1" baseline="-25000" dirty="0" smtClean="0">
                <a:solidFill>
                  <a:srgbClr val="FF0000"/>
                </a:solidFill>
                <a:latin typeface="Georgia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</a:rPr>
              <a:t>+OH</a:t>
            </a:r>
            <a:r>
              <a:rPr lang="en-US" sz="3600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Georgia" pitchFamily="18" charset="0"/>
              </a:rPr>
              <a:t>HCO</a:t>
            </a:r>
            <a:r>
              <a:rPr lang="en-US" sz="2800" baseline="-25000" dirty="0" smtClean="0">
                <a:solidFill>
                  <a:srgbClr val="FF0000"/>
                </a:solidFill>
                <a:latin typeface="Georgia" pitchFamily="18" charset="0"/>
              </a:rPr>
              <a:t>3</a:t>
            </a:r>
            <a:r>
              <a:rPr lang="en-US" sz="2800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është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bazë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pak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më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shumë</a:t>
            </a:r>
            <a:r>
              <a:rPr lang="en-US" sz="2800" dirty="0" smtClean="0">
                <a:latin typeface="Georgia" pitchFamily="18" charset="0"/>
              </a:rPr>
              <a:t> se acid  </a:t>
            </a:r>
            <a:r>
              <a:rPr lang="en-US" sz="2800" dirty="0" err="1" smtClean="0">
                <a:latin typeface="Georgia" pitchFamily="18" charset="0"/>
              </a:rPr>
              <a:t>dhe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për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këtë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arsye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tret</a:t>
            </a:r>
            <a:r>
              <a:rPr lang="en-US" sz="2800" dirty="0" smtClean="0">
                <a:latin typeface="Georgia" pitchFamily="18" charset="0"/>
              </a:rPr>
              <a:t> e </a:t>
            </a:r>
            <a:r>
              <a:rPr lang="en-US" sz="2800" dirty="0" err="1" smtClean="0">
                <a:latin typeface="Georgia" pitchFamily="18" charset="0"/>
              </a:rPr>
              <a:t>hidrogjenkarbonateve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tregojnë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reaksion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shum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të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dobët</a:t>
            </a:r>
            <a:r>
              <a:rPr lang="en-US" sz="2800" dirty="0" smtClean="0">
                <a:latin typeface="Georgia" pitchFamily="18" charset="0"/>
              </a:rPr>
              <a:t>  </a:t>
            </a:r>
            <a:r>
              <a:rPr lang="en-US" sz="2800" dirty="0" err="1" smtClean="0">
                <a:latin typeface="Georgia" pitchFamily="18" charset="0"/>
              </a:rPr>
              <a:t>bazik</a:t>
            </a:r>
            <a:r>
              <a:rPr lang="en-US" sz="2800" dirty="0" smtClean="0">
                <a:latin typeface="Georgia" pitchFamily="18" charset="0"/>
              </a:rPr>
              <a:t>.</a:t>
            </a:r>
            <a:endParaRPr lang="sq-AL" sz="2800" dirty="0" smtClean="0">
              <a:latin typeface="Georgia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3531"/>
            <a:ext cx="8915400" cy="387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5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Joni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karbonat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bazë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karbonateve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reagojnë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jashtzakonishtë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mënyrë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bazike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↔HCO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+OH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</a:p>
          <a:p>
            <a:pPr algn="just"/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karbonateve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shtojmë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acid ,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jonet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OH –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asnjënsohen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baraspeshat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zhvendosen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djathtë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vie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formimi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600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i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përsëri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ekziston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baraspeshë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600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H</a:t>
            </a:r>
            <a:r>
              <a:rPr lang="en-US" sz="1600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↔H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O +CO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</a:rPr>
              <a:t>2(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Georgia" pitchFamily="18" charset="0"/>
              </a:rPr>
              <a:t>itretur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</a:rPr>
              <a:t>)</a:t>
            </a:r>
          </a:p>
          <a:p>
            <a:pPr algn="just"/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Shtimin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karbonateve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ta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paraqesim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+2H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→H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 +CO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 (g)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nxehje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hidrogjenkarbonateve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Duke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liruar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CO</a:t>
            </a:r>
            <a:r>
              <a:rPr lang="en-US" sz="1600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kalojnë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karbonate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2HCO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↔CO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O +CO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</a:rPr>
              <a:t>2(g)</a:t>
            </a:r>
          </a:p>
          <a:p>
            <a:pPr algn="just"/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Komp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tjera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sulfura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IV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disulfuri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CS</a:t>
            </a:r>
            <a:r>
              <a:rPr lang="en-US" sz="1600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kloruri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IV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tetrakloruri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karbonit</a:t>
            </a:r>
            <a:r>
              <a:rPr lang="en-US" sz="16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            C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+2S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→CS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2(g)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4648200"/>
            <a:ext cx="4191000" cy="2209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vlon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46 C ,ka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gjithmonë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përshtatshëm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yndyrërave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vajrave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rrëshirave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jometaleve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P)</a:t>
            </a:r>
            <a:endParaRPr lang="sq-A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age result for disulfure of charco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800600"/>
            <a:ext cx="2438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1600" b="1" dirty="0" smtClean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CCl</a:t>
            </a:r>
            <a:r>
              <a:rPr lang="en-US" sz="1600" b="1" baseline="-25000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këndshme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inert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fikje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zjarri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avujt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pamundur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depërtimin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yndyrërave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vajrave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dirty="0" smtClean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CS2+3Cl2 →CCl4+S2Cl2</a:t>
            </a:r>
            <a:endParaRPr lang="sq-AL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CCl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7450" y="4065284"/>
            <a:ext cx="2876550" cy="27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Cl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267200"/>
            <a:ext cx="2581275" cy="241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Cl4 liqui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267200"/>
            <a:ext cx="22955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SILICI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Përfitimi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vështirë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-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reduktimi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SiO</a:t>
            </a:r>
            <a:r>
              <a:rPr lang="en-US" sz="1800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koks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elementar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furra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elektrike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+2C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→Si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+2CO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këtë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reaksion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vije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deri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formimi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karburit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silicit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nëse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nuk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ipet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kujdes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sasisë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shtuar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koksit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800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Metod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mirë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reduktimi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</a:t>
            </a:r>
            <a:r>
              <a:rPr lang="en-US" sz="1800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8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SiF</a:t>
            </a:r>
            <a:r>
              <a:rPr lang="en-US" sz="1800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18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kalium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elementar</a:t>
            </a:r>
            <a:endParaRPr lang="en-US" sz="1800" dirty="0" smtClean="0"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</a:t>
            </a:r>
            <a:r>
              <a:rPr lang="en-US" sz="3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SiF</a:t>
            </a:r>
            <a:r>
              <a:rPr lang="en-US" sz="3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6(l)</a:t>
            </a:r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+4K</a:t>
            </a:r>
            <a:r>
              <a:rPr lang="en-US" sz="3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(l)</a:t>
            </a:r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→Si</a:t>
            </a:r>
            <a:r>
              <a:rPr lang="en-US" sz="3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(l)</a:t>
            </a:r>
            <a:r>
              <a:rPr lang="en-US" sz="3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+6KF</a:t>
            </a:r>
            <a:r>
              <a:rPr lang="en-US" sz="3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(l)</a:t>
            </a:r>
            <a:endParaRPr lang="en-US" sz="3600" b="1" baseline="-25000" dirty="0" smtClean="0">
              <a:latin typeface="Georgia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533400"/>
            <a:ext cx="4724400" cy="2514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26% ne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silikatesh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botën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minerale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botën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përbërës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shkëmbinjëve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silikateve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stralli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kuarci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" name="Picture 4" descr="Image result for silicium"/>
          <p:cNvPicPr/>
          <p:nvPr/>
        </p:nvPicPr>
        <p:blipFill>
          <a:blip r:embed="rId2" cstate="print"/>
          <a:srcRect l="23250" r="24750" b="10667"/>
          <a:stretch>
            <a:fillRect/>
          </a:stretch>
        </p:blipFill>
        <p:spPr bwMode="auto">
          <a:xfrm>
            <a:off x="5410200" y="609600"/>
            <a:ext cx="309856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kristalizuar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+4Al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→3Si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+2Al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295400"/>
            <a:ext cx="9144000" cy="1828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Silici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shkrirë,pas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ftohjes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alumini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silici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kristalizuar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vend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SiF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silic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kristalorë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madhësia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grimcave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zhvillimi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sipërfaqes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përndryshe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strukturën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diamantit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3200400"/>
            <a:ext cx="5029200" cy="36576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teknike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tranzistorëve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aftësinë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drejtojë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alternative.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diamanti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silicin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pamundur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përçimin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rrymës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tensioni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rrymës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kristali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papastërti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përqueshmëria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sqarohet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faktin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zëvendsuar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mangësi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valencorë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krahasim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diamanti</a:t>
            </a:r>
            <a:endParaRPr lang="sq-A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age result for silicium use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2766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papastërti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Kimikisht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inert ,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914400"/>
            <a:ext cx="9144000" cy="1676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rryma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kristali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kristali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munges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914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negative e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silicuret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silanet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Silicuret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silanet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H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silicureve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silicuri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dioksidit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furra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+2SiO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→2CaSi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2(l)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+5CO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Ca2Si2+3O2 →2CaSiO3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silicure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praktik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silikokalcium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Silanet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monosilanit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heksasilani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silicur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silaneve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sq-AL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Klasifikimi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karakteristikave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strukturore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tredimensional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binale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M, X e 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partnerët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x,y,a,b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numrat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zakonshme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nëngrupe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fluoritit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antifluoritit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kupritit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381000" y="838200"/>
            <a:ext cx="6096000" cy="1219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tredimensional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shtresor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C)me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zingjiror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Ç)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molekulare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685800"/>
            <a:ext cx="2114550" cy="214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1828800" y="2209800"/>
            <a:ext cx="48006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10000" y="5105400"/>
            <a:ext cx="1676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495" y="4267200"/>
            <a:ext cx="356050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Silanet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vetvetiu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qëndrimit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silane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hidrolizoje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                </a:t>
            </a:r>
          </a:p>
          <a:p>
            <a:pPr algn="just"/>
            <a:r>
              <a:rPr lang="en-US" sz="2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          SiH4+2OH</a:t>
            </a:r>
            <a:r>
              <a:rPr lang="en-US" sz="26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+H2O→SiO</a:t>
            </a:r>
            <a:r>
              <a:rPr lang="en-US" sz="2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2-</a:t>
            </a:r>
            <a:r>
              <a:rPr lang="en-US" sz="2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+4H</a:t>
            </a:r>
            <a:r>
              <a:rPr lang="en-US" sz="26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silikonet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SiF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H2SO4 </a:t>
            </a:r>
            <a:r>
              <a:rPr lang="en-US" sz="16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,acidi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CaF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liron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fluorhidrikun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tetrafluorurin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+4HF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↔SiF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O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SiF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pjesërishtë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hidrolizuar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formimit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heksafluorosilikatik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SiF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sz="1600" b="1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3SiF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+2HSiF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heksafluorosilikatik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jonizuar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heksafluorosilikatet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neutralizimin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vepruar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direkt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SiF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fluorure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SiCl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ferrosilic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sq-AL" sz="1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rrym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→SiCl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57 C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vrullshëm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→Si(OH)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SiCl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lagështi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tymon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fort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mjegullim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Tetrabromuri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ngjashëm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tetraklorurin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forma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themelore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intervale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temperaturike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870C                              1470 C                                   1723 C</a:t>
            </a:r>
          </a:p>
          <a:p>
            <a:pPr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Stralli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kuarci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↔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tridimit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↔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kristobaliti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↔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shkrirja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Picture 3" descr="Image result for QUARTZ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67200"/>
            <a:ext cx="19907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267200"/>
            <a:ext cx="2733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RISTOBALIT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267200"/>
            <a:ext cx="24384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kristobaliti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siguri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mungesës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kohës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gradualishtë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forcohet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ashtuquajturin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qelq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kuarcit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strallinë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Kuarci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kimikshtë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inert 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ngadale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+2NaOH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ortosilikatik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tetraklorurit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lum bright="20000"/>
          </a:blip>
          <a:srcRect r="31750"/>
          <a:stretch>
            <a:fillRect/>
          </a:stretch>
        </p:blipFill>
        <p:spPr bwMode="auto">
          <a:xfrm>
            <a:off x="0" y="1143000"/>
            <a:ext cx="4343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6100" y="762000"/>
            <a:ext cx="22479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LAB QUARTZ GLAS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143000"/>
            <a:ext cx="27285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ounded Rectangle 6"/>
          <p:cNvSpPr/>
          <p:nvPr/>
        </p:nvSpPr>
        <p:spPr>
          <a:xfrm>
            <a:off x="0" y="5181600"/>
            <a:ext cx="4343400" cy="1676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paqëndrueshëm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qëndroj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 =3.2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ortosilikatik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polimerizohet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kondenzim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ndarje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sq-A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Image result for H4SiO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3175" y="5334000"/>
            <a:ext cx="27908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ortodisilikati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pirosilikatik,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kondenzim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mëtejmë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shkëputur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polisilikatike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fund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zingjir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pafund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metasilikatik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hipotetik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+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+ H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)n 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përfaqëson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shiritor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hipotetik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alkalie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sodë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quajmë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shkrijme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fitojmë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+Na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3(l)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2SiO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+Na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3(l)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→Na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5(l)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valë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viskoze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qelq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qelqi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ngurtësohet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xhelatinoze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GEL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xhel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subs e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quajtur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silikagel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ndajthithje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H4Si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2057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H4Si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838200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istrator\Desktop\download (1).png"/>
          <p:cNvPicPr/>
          <p:nvPr/>
        </p:nvPicPr>
        <p:blipFill>
          <a:blip r:embed="rId3" cstate="print"/>
          <a:srcRect b="34286"/>
          <a:stretch>
            <a:fillRect/>
          </a:stretch>
        </p:blipFill>
        <p:spPr bwMode="auto">
          <a:xfrm>
            <a:off x="4953000" y="838200"/>
            <a:ext cx="21431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>
          <a:xfrm>
            <a:off x="1447800" y="1295400"/>
            <a:ext cx="1210707" cy="616950"/>
          </a:xfrm>
          <a:custGeom>
            <a:avLst/>
            <a:gdLst>
              <a:gd name="connsiteX0" fmla="*/ 73152 w 1210707"/>
              <a:gd name="connsiteY0" fmla="*/ 203921 h 616950"/>
              <a:gd name="connsiteX1" fmla="*/ 85344 w 1210707"/>
              <a:gd name="connsiteY1" fmla="*/ 472145 h 616950"/>
              <a:gd name="connsiteX2" fmla="*/ 97536 w 1210707"/>
              <a:gd name="connsiteY2" fmla="*/ 508721 h 616950"/>
              <a:gd name="connsiteX3" fmla="*/ 146304 w 1210707"/>
              <a:gd name="connsiteY3" fmla="*/ 557489 h 616950"/>
              <a:gd name="connsiteX4" fmla="*/ 182880 w 1210707"/>
              <a:gd name="connsiteY4" fmla="*/ 569681 h 616950"/>
              <a:gd name="connsiteX5" fmla="*/ 256032 w 1210707"/>
              <a:gd name="connsiteY5" fmla="*/ 606257 h 616950"/>
              <a:gd name="connsiteX6" fmla="*/ 1060704 w 1210707"/>
              <a:gd name="connsiteY6" fmla="*/ 594065 h 616950"/>
              <a:gd name="connsiteX7" fmla="*/ 1133856 w 1210707"/>
              <a:gd name="connsiteY7" fmla="*/ 557489 h 616950"/>
              <a:gd name="connsiteX8" fmla="*/ 1170432 w 1210707"/>
              <a:gd name="connsiteY8" fmla="*/ 520913 h 616950"/>
              <a:gd name="connsiteX9" fmla="*/ 1182624 w 1210707"/>
              <a:gd name="connsiteY9" fmla="*/ 252689 h 616950"/>
              <a:gd name="connsiteX10" fmla="*/ 1158240 w 1210707"/>
              <a:gd name="connsiteY10" fmla="*/ 216113 h 616950"/>
              <a:gd name="connsiteX11" fmla="*/ 1036320 w 1210707"/>
              <a:gd name="connsiteY11" fmla="*/ 167345 h 616950"/>
              <a:gd name="connsiteX12" fmla="*/ 963168 w 1210707"/>
              <a:gd name="connsiteY12" fmla="*/ 142961 h 616950"/>
              <a:gd name="connsiteX13" fmla="*/ 865632 w 1210707"/>
              <a:gd name="connsiteY13" fmla="*/ 118577 h 616950"/>
              <a:gd name="connsiteX14" fmla="*/ 85344 w 1210707"/>
              <a:gd name="connsiteY14" fmla="*/ 179537 h 616950"/>
              <a:gd name="connsiteX15" fmla="*/ 85344 w 1210707"/>
              <a:gd name="connsiteY15" fmla="*/ 179537 h 616950"/>
              <a:gd name="connsiteX16" fmla="*/ 0 w 1210707"/>
              <a:gd name="connsiteY16" fmla="*/ 216113 h 61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0707" h="616950">
                <a:moveTo>
                  <a:pt x="73152" y="203921"/>
                </a:moveTo>
                <a:cubicBezTo>
                  <a:pt x="77216" y="293329"/>
                  <a:pt x="78207" y="382930"/>
                  <a:pt x="85344" y="472145"/>
                </a:cubicBezTo>
                <a:cubicBezTo>
                  <a:pt x="86369" y="484956"/>
                  <a:pt x="90066" y="498263"/>
                  <a:pt x="97536" y="508721"/>
                </a:cubicBezTo>
                <a:cubicBezTo>
                  <a:pt x="110898" y="527428"/>
                  <a:pt x="127597" y="544127"/>
                  <a:pt x="146304" y="557489"/>
                </a:cubicBezTo>
                <a:cubicBezTo>
                  <a:pt x="156762" y="564959"/>
                  <a:pt x="171385" y="563934"/>
                  <a:pt x="182880" y="569681"/>
                </a:cubicBezTo>
                <a:cubicBezTo>
                  <a:pt x="277418" y="616950"/>
                  <a:pt x="164097" y="575612"/>
                  <a:pt x="256032" y="606257"/>
                </a:cubicBezTo>
                <a:lnTo>
                  <a:pt x="1060704" y="594065"/>
                </a:lnTo>
                <a:cubicBezTo>
                  <a:pt x="1083491" y="593404"/>
                  <a:pt x="1118158" y="570571"/>
                  <a:pt x="1133856" y="557489"/>
                </a:cubicBezTo>
                <a:cubicBezTo>
                  <a:pt x="1147102" y="546451"/>
                  <a:pt x="1158240" y="533105"/>
                  <a:pt x="1170432" y="520913"/>
                </a:cubicBezTo>
                <a:cubicBezTo>
                  <a:pt x="1209782" y="402864"/>
                  <a:pt x="1210707" y="430550"/>
                  <a:pt x="1182624" y="252689"/>
                </a:cubicBezTo>
                <a:cubicBezTo>
                  <a:pt x="1180339" y="238215"/>
                  <a:pt x="1168601" y="226474"/>
                  <a:pt x="1158240" y="216113"/>
                </a:cubicBezTo>
                <a:cubicBezTo>
                  <a:pt x="1125251" y="183124"/>
                  <a:pt x="1078246" y="179923"/>
                  <a:pt x="1036320" y="167345"/>
                </a:cubicBezTo>
                <a:cubicBezTo>
                  <a:pt x="1011701" y="159959"/>
                  <a:pt x="988104" y="149195"/>
                  <a:pt x="963168" y="142961"/>
                </a:cubicBezTo>
                <a:lnTo>
                  <a:pt x="865632" y="118577"/>
                </a:lnTo>
                <a:cubicBezTo>
                  <a:pt x="129194" y="131274"/>
                  <a:pt x="354649" y="0"/>
                  <a:pt x="85344" y="179537"/>
                </a:cubicBezTo>
                <a:lnTo>
                  <a:pt x="85344" y="179537"/>
                </a:lnTo>
                <a:cubicBezTo>
                  <a:pt x="6740" y="205738"/>
                  <a:pt x="30367" y="185746"/>
                  <a:pt x="0" y="21611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përmendura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Ortosilikatet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anion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ortosilikatik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pirosilikatik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unazore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)n</a:t>
            </a: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Silkatet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dyfishe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)n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5)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fletëzash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)n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6)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hapësinore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rrjetore-rrjedhin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)n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ortosilikateve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olivini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granateve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Olivini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formulë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ngarkesa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,Fe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,Mn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Olivini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formulë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9Mg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xFe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qdo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dhjeti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zëvendsuar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Granatet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otosilikate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formulë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,Mg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Al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,Cr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endParaRPr lang="sq-AL" sz="16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/>
              <a:t>Olivini</a:t>
            </a:r>
            <a:r>
              <a:rPr lang="en-US" dirty="0" smtClean="0"/>
              <a:t>                                              </a:t>
            </a:r>
            <a:r>
              <a:rPr lang="en-US" dirty="0" err="1" smtClean="0"/>
              <a:t>Granatet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9Mg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xFe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                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31146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/>
          <p:cNvPicPr/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038600" y="2514600"/>
            <a:ext cx="5105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ortosilikateve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përmendet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çimentoja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portland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ortosilikatet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përbërëse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prodhimi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Çimentoja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argjilës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raporti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1.7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ashtuquajturi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modul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hidraulik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çimentoja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AlFeO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Si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unazore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Si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12-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Unaza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tri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benitoit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BeTiSi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vlersohet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çmuar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unazor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silikat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berili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,Be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berili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çmueshëm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shtrenjtë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portland cemen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1752600"/>
            <a:ext cx="21240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beryl silicat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800600"/>
            <a:ext cx="2590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silikateve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pirokseni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amfiboli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Piroksenet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pëmbajnë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amfiboloeve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zingjiri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shiriti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dyfishtë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kryesorë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piroksenit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enstatiti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ideale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vendë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diopsidi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CaMg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(SiO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augiti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krahas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zingjirit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silikatik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katione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magnez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proporcione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762000"/>
            <a:ext cx="2895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895600"/>
            <a:ext cx="27622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AUGITE BLACK silica Camg Co3)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752975"/>
            <a:ext cx="28194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Triangle 7"/>
          <p:cNvSpPr/>
          <p:nvPr/>
        </p:nvSpPr>
        <p:spPr>
          <a:xfrm>
            <a:off x="1143000" y="1981200"/>
            <a:ext cx="2667000" cy="11430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138" name="Picture 2" descr="Image result for actinolite mine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6477000" cy="1981200"/>
          </a:xfrm>
          <a:prstGeom prst="rect">
            <a:avLst/>
          </a:prstGeom>
          <a:noFill/>
        </p:spPr>
      </p:pic>
      <p:pic>
        <p:nvPicPr>
          <p:cNvPr id="7" name="Picture 6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200400"/>
            <a:ext cx="3581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 result for actinolite mineral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2400"/>
            <a:ext cx="31051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199"/>
          </a:xfrm>
        </p:spPr>
        <p:txBody>
          <a:bodyPr>
            <a:normAutofit fontScale="85000" lnSpcReduction="20000"/>
          </a:bodyPr>
          <a:lstStyle/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plagioklastike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kaolini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0"/>
            <a:ext cx="3962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438400"/>
            <a:ext cx="3714750" cy="232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0" y="0"/>
            <a:ext cx="4724400" cy="2362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fletëzash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silikatike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(a)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njëfishe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silikatit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mineralin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kaolinit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argjilë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)Al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përbërës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kaolinës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,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koloidale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kaolinit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2590800"/>
            <a:ext cx="4724400" cy="2209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dyfishtë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silikatike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(b) ,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talku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piofiliti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mineraleve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pikpamje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neutrale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fqinje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tërheqëse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minerale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buta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copëzohen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talku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kozmetikë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4800600"/>
            <a:ext cx="4724400" cy="2057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hapësinore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mineraleve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argjilorët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feldspathet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zeolitet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ultramarinat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karakteristikë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rrjeti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hapsinor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tredimensional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9" name="Picture 8" descr="Image result for FELSPATHET ZEOLITE silicat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800601"/>
            <a:ext cx="236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4752975"/>
            <a:ext cx="18121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formulës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grupe,ku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XYO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kloruruit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tjetrit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plotësojnë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zbraztirat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oktaedrit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paqetimin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dendur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rrjetit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1400" b="1" baseline="30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Cr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1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shembuj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CuCrO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NaInO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strukture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oksidesh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7 ,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As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zingjirore: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Sb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3 ,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3 ,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ClO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NO, NO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As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Sb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COdhe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OsO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 descr="Image result for NaCl structure of MIMIIO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429000"/>
            <a:ext cx="21336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uFeO2 Structur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212592"/>
            <a:ext cx="2760345" cy="235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2133600" y="457200"/>
            <a:ext cx="4038600" cy="2895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3657600" y="1447800"/>
            <a:ext cx="2362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048000"/>
            <a:ext cx="3228975" cy="147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762000" y="1905000"/>
            <a:ext cx="52578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mage result for CHAIN Structure OF CrO3, Sb2O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975" y="5515319"/>
            <a:ext cx="3248025" cy="134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Related image"/>
          <p:cNvPicPr/>
          <p:nvPr/>
        </p:nvPicPr>
        <p:blipFill>
          <a:blip r:embed="rId6" cstate="print"/>
          <a:srcRect l="30000" b="8949"/>
          <a:stretch>
            <a:fillRect/>
          </a:stretch>
        </p:blipFill>
        <p:spPr bwMode="auto">
          <a:xfrm>
            <a:off x="685800" y="5791200"/>
            <a:ext cx="41814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4305300" y="2933700"/>
            <a:ext cx="37338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-Right Arrow 16"/>
          <p:cNvSpPr/>
          <p:nvPr/>
        </p:nvSpPr>
        <p:spPr>
          <a:xfrm>
            <a:off x="4953000" y="6172200"/>
            <a:ext cx="762000" cy="76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476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Argjilorët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përfshijnë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shkëmbinjëve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silikatik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klasit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;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argjilorët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monoklinik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ortoklastik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argjilorët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triklinik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Monoklinik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Ortoklasi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,KAlSi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celziani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,BaAl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Triklinik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Albiti,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NaAlSi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anortiti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CaAl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ORTHOCLASE silic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524000"/>
            <a:ext cx="3048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ALBITE ANORTHITE  silicat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4575" y="4476750"/>
            <a:ext cx="30194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495800"/>
            <a:ext cx="30003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70000" lnSpcReduction="20000"/>
          </a:bodyPr>
          <a:lstStyle/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Zeolitet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aluminosilikate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hapësinore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argjilorët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argjilorët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humbin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pranojnë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Silikonet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përpara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kondenzimi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ortosilikatik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vazhdon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pakontrolluar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hapsinore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SiO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pengonin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kondenzimin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dëshirës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ortosilikatik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duhej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zëvendsonim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lloj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radikalësh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pengonin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kondenzimin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mëtejmë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SiCl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zëvendsojmë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Alkil-klor-silanet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 , SiCl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,SiClR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reagens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Grignardit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kuptojmë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alkilmagnezit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RMgX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sq-AL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219200"/>
            <a:ext cx="2819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GERMANIUMI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minimale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rralla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gjetur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Afriken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jugore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germanitit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xehe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germaniumit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pic>
        <p:nvPicPr>
          <p:cNvPr id="4" name="Picture 3" descr="C:\Users\DELL\Desktop\download (3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762000"/>
            <a:ext cx="29718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GERMANITE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0"/>
            <a:ext cx="44844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xehe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germaniumi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zbërthim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shëndrrohet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+16H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+16NO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→GeO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+16NO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(g)+6H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GeO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papastër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+4Cl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 ↔GeCl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</a:p>
          <a:p>
            <a:pPr algn="ctr"/>
            <a:endParaRPr lang="en-US" sz="26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baraspesha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shëndrrohet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↔GeO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+4H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 +4Cl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</a:p>
          <a:p>
            <a:pPr algn="ctr"/>
            <a:endParaRPr lang="en-US" sz="2600" b="1" baseline="30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bëjmë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asnjënsimin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↔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Ge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2H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endParaRPr lang="sq-AL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343400"/>
            <a:ext cx="2895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6" name="Straight Arrow Connector 5"/>
          <p:cNvCxnSpPr/>
          <p:nvPr/>
        </p:nvCxnSpPr>
        <p:spPr>
          <a:xfrm flipV="1">
            <a:off x="5105400" y="2667000"/>
            <a:ext cx="381000" cy="6096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Gjermaniumit</a:t>
            </a:r>
            <a:endParaRPr lang="en-US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aktiv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gjermanure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silicuret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silicuret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143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Germaniumi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diamantit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kristalet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përçojnë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lemente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dukurinë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përqueshmërisë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Si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Image result for germani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838200"/>
            <a:ext cx="28194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katë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tetrahalogjenuret</a:t>
            </a:r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bromuri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sub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temp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144C.</a:t>
            </a:r>
          </a:p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germaniumit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28600" y="2514600"/>
            <a:ext cx="5181600" cy="4114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Germanium tetrachloride (GeCl</a:t>
            </a:r>
            <a:r>
              <a:rPr lang="en-US" sz="1400" b="1" baseline="-25000" dirty="0" smtClean="0">
                <a:solidFill>
                  <a:srgbClr val="FFFF00"/>
                </a:solidFill>
              </a:rPr>
              <a:t>4</a:t>
            </a:r>
            <a:r>
              <a:rPr lang="en-US" sz="1400" b="1" dirty="0" smtClean="0">
                <a:solidFill>
                  <a:srgbClr val="FFFF00"/>
                </a:solidFill>
              </a:rPr>
              <a:t>) is a colorless liquid. It is used as an intermediate in the production of purified germanium dioxide and germanium metal.</a:t>
            </a:r>
          </a:p>
          <a:p>
            <a:r>
              <a:rPr lang="en-US" sz="1400" b="1" dirty="0" smtClean="0">
                <a:solidFill>
                  <a:srgbClr val="FFFF00"/>
                </a:solidFill>
              </a:rPr>
              <a:t>GeCl</a:t>
            </a:r>
            <a:r>
              <a:rPr lang="en-US" sz="1400" b="1" baseline="-25000" dirty="0" smtClean="0">
                <a:solidFill>
                  <a:srgbClr val="FFFF00"/>
                </a:solidFill>
              </a:rPr>
              <a:t>4</a:t>
            </a:r>
            <a:r>
              <a:rPr lang="en-US" sz="1400" b="1" dirty="0" smtClean="0">
                <a:solidFill>
                  <a:srgbClr val="FFFF00"/>
                </a:solidFill>
              </a:rPr>
              <a:t> is transparent to infrared light and therefore useful in optical materials. It is also widely used as a semiconductor and as an alloying agent. Silicon-germanium alloys are used for low-cost, high-speed integrated circuits as well as precision optical components, and germanium tetrachloride is an important </a:t>
            </a:r>
            <a:r>
              <a:rPr lang="en-US" sz="1400" b="1" dirty="0" err="1" smtClean="0">
                <a:solidFill>
                  <a:srgbClr val="FFFF00"/>
                </a:solidFill>
              </a:rPr>
              <a:t>dopant</a:t>
            </a:r>
            <a:r>
              <a:rPr lang="en-US" sz="1400" b="1" dirty="0" smtClean="0">
                <a:solidFill>
                  <a:srgbClr val="FFFF00"/>
                </a:solidFill>
              </a:rPr>
              <a:t> material in the manufacturing of optical fibers for telecommunications.  A further use of germanium dioxide is as a polymerization catalyst, widely used in Japan for the manufacturing of PET bottles for water.</a:t>
            </a:r>
          </a:p>
          <a:p>
            <a:endParaRPr lang="en-US" sz="1400" b="1" dirty="0" smtClean="0">
              <a:solidFill>
                <a:srgbClr val="FFFF00"/>
              </a:solidFill>
            </a:endParaRPr>
          </a:p>
          <a:p>
            <a:r>
              <a:rPr lang="en-US" sz="1400" b="1" dirty="0" smtClean="0">
                <a:solidFill>
                  <a:srgbClr val="FFFF00"/>
                </a:solidFill>
              </a:rPr>
              <a:t>To learn more about germanium tetrachloride (GeCl</a:t>
            </a:r>
            <a:r>
              <a:rPr lang="en-US" sz="1400" b="1" baseline="-25000" dirty="0" smtClean="0">
                <a:solidFill>
                  <a:srgbClr val="FFFF00"/>
                </a:solidFill>
              </a:rPr>
              <a:t>4</a:t>
            </a:r>
            <a:r>
              <a:rPr lang="en-US" sz="1400" b="1" dirty="0" smtClean="0">
                <a:solidFill>
                  <a:srgbClr val="FFFF00"/>
                </a:solidFill>
              </a:rPr>
              <a:t>), contact Indium today. Our seasoned team of dedicated engineers is excited to learn about your unique project.</a:t>
            </a:r>
          </a:p>
        </p:txBody>
      </p:sp>
      <p:pic>
        <p:nvPicPr>
          <p:cNvPr id="5" name="Picture 4" descr="Germanium Tetrachloride C-m1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2514600"/>
            <a:ext cx="1295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514600"/>
            <a:ext cx="2209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germaniumit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germaniumit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theksuara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modofikime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alotropike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Gjermaniumi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zëvendson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minimale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sq-AL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2000"/>
            <a:ext cx="4267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KALLAJI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pothuaj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se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Xehja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kasiteriti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Xehja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pasurohet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flotacion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ndarje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magnetike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kasiteriti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jomagnetik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Xehja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përqenduar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kallaji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papastërt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pikave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korelacion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Fe.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914400"/>
            <a:ext cx="3581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3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Kallaji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argjendtë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jashtëzakonishtë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farkueshëm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modifikimit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modifikimin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jometalik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diamantit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praktikishtë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bashkohet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skuqjes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1300 C),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en-US" dirty="0"/>
          </a:p>
        </p:txBody>
      </p:sp>
      <p:pic>
        <p:nvPicPr>
          <p:cNvPr id="4" name="Picture 3" descr="C:\Users\DELL\Desktop\images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62000"/>
            <a:ext cx="28194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C:\Users\DELL\Desktop\download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762000"/>
            <a:ext cx="28194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(s)+ 2H+ →Sn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përqendruara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SnO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stanatet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stanat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IV: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→SnCl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mbështjellës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llamarina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mbështjellur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kallaj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zhytje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kallaj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lëgurave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bronza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lëgura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bronze -stanatum- cupr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724400"/>
            <a:ext cx="3810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përgjithësi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1)me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→2CO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CO2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2Ca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→2CaO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2)me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hidratim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hidroksideve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2Fe(OH)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→Fe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)+3H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Zn(OH)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)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kallajin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holluara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hidrolizonë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↔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(OH)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</a:p>
          <a:p>
            <a:pPr algn="ctr"/>
            <a:endParaRPr lang="en-US" sz="2400" b="1" baseline="30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dihalogjenure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katërtat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II  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SnF</a:t>
            </a:r>
            <a:r>
              <a:rPr lang="en-US" sz="1600" b="1" u="sng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fluorhidrikut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</a:rPr>
              <a:t>nxehur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hollim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Hidroksi-klorurit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↔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(OH)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+ 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</a:p>
          <a:p>
            <a:pPr algn="ctr"/>
            <a:endParaRPr lang="en-US" sz="2400" b="1" baseline="30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acid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precipatat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SnCl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→SnCl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ngjashëm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klorurin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koloidal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sq-AL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stanat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përbërjes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pacaktuar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shkruhen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stanat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+ 0.93 V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stanat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qëndrimit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diproporcionohen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2Sn(OH)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tetrahalogjenuret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[SnX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kloruret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\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Perdoret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ngjyretari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xehe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kasiterit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përndryshe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rrymë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emajlit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stanatet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</a:p>
          <a:p>
            <a:endParaRPr lang="en-US" sz="2000" dirty="0"/>
          </a:p>
        </p:txBody>
      </p:sp>
      <p:pic>
        <p:nvPicPr>
          <p:cNvPr id="4" name="Picture 3" descr="Image result for hexachlorostannate IV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495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819400"/>
            <a:ext cx="3810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hexachlorostanate IV (nh4)2SnCl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990600"/>
            <a:ext cx="3733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PLUMBI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Galeniti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PbS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Cezuriti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PbCO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3           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Anglezite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PbSO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4                                                                  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Krokoiti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PbCrO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Galenit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Slloveni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Mezhice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Kosovë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Trepçë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DELL\Desktop\download (6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28600"/>
            <a:ext cx="266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C:\Users\DELL\Desktop\download (5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200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362200"/>
            <a:ext cx="3263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Image result for anglesite PbSO4 mineral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362200"/>
            <a:ext cx="27813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Image result for CROCOITE PbCrO4 mineral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4519" y="2743200"/>
            <a:ext cx="2849481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shumta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fërgimi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galenitit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oksidin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koks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2PbS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→2PbO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2PbO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→2Pb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thjeshtë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fërgimit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kaloj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sulfate;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→PbSO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përsëri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kaloj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pengohet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galeniti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supozohet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silikatin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+SiO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→PbSiO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silikatin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2PbSiO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+2CaO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→2Pb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+2CaSiO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endParaRPr lang="en-US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metodës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fërgohet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përzierjen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PbSO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pranin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PbSO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metal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përgjithësishtë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paraqesim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(Hal)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halogjenur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1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+2X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→PbX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 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oksidin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enantiomerike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alfa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tetragonike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beta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rombike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kuq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↔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PbO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verdhë</a:t>
            </a:r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rëndomta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just"/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kujdes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nitriti,nitrati,klorati,perklorati,bromati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acetati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,të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tretshmësirë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Acetati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shije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ëmbël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sheqeri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)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→PbSO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anglezit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</p:txBody>
      </p:sp>
      <p:pic>
        <p:nvPicPr>
          <p:cNvPr id="4" name="Picture 3" descr="Image result for LEAD ACETATE Pb(C2H3O2)2,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5244" y="1905000"/>
            <a:ext cx="354875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lnSpcReduction="10000"/>
          </a:bodyPr>
          <a:lstStyle/>
          <a:p>
            <a:pPr algn="just"/>
            <a:r>
              <a:rPr lang="en-US" sz="2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tetrahalogjenureve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njohuri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tetrakloruri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lëvizshëm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tymon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hidrolizës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zbërthimit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PbCl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ë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sq-A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II: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↔ PbO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+4H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anodik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hipokloritit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→PbO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sub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kaftë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mbyllët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zezë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praktikishtë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371600"/>
            <a:ext cx="2667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Oksidid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↔Pb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O    ;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+ 4.69 V 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Aftësia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anionit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akumulatorëve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Elektrodat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akumulatorët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pllakat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rrjetat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mbushura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plumbi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33% </a:t>
            </a:r>
            <a:endParaRPr lang="sq-AL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154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tërësishme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mbushjes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zbrazjes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akumulatorëve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zbrazje</a:t>
            </a: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 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↔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PbSO</a:t>
            </a:r>
            <a:r>
              <a:rPr lang="en-US" sz="2600" b="1" u="sng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>
              <a:buNone/>
            </a:pP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mbushje</a:t>
            </a: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zbrazje</a:t>
            </a: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↔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PbSO</a:t>
            </a:r>
            <a:r>
              <a:rPr lang="en-US" sz="2600" b="1" u="sng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mbushje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zbrazje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akumulatorit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elektrodat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sipërfaqe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fitojn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PbSO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elektrodave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6999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3)me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komponimevesi:karbonateve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nitrateve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bikromateve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sulfateve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→Fe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4)me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fërgim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sulfureve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+1,5O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5)me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acidifikim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volframateve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→WO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njëherit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përgjithsi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tregti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emrin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minimum.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mbules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mbrojtëse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pengimin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korrozionit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plumbi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helmuese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format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inhibitor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reaksioneve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biokimike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katalizojnë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enzimet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 l="50250"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39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definohen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krahas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(n-1)d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paplotësuara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np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shënohen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1. 2. 13 .14 .15 .16 .17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tërësishëm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s+p+d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gjendjet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shënohet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0 ,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shiqojmë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vërehet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kuadër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rendorë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paralelishtë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tërësishëm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Karakteristikat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4495800"/>
            <a:ext cx="4495800" cy="2362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Paralelishtë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biejnë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0600" y="4495800"/>
            <a:ext cx="4343400" cy="2362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graduale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përcillet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periodës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UJI</a:t>
            </a: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sq-AL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Të gjitha format e jetës dhe  aktivitetet njerëzore janë të varura ng</a:t>
            </a:r>
            <a:r>
              <a:rPr lang="en-US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b="1" dirty="0" err="1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q-AL" sz="1800" b="1" dirty="0" smtClean="0">
                <a:latin typeface="Times New Roman" pitchFamily="18" charset="0"/>
                <a:cs typeface="Times New Roman" pitchFamily="18" charset="0"/>
              </a:rPr>
              <a:t>Uji është materie kimike më e përhapura në natyrë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q-AL" sz="1800" b="1" dirty="0" smtClean="0">
                <a:latin typeface="Times New Roman" pitchFamily="18" charset="0"/>
                <a:cs typeface="Times New Roman" pitchFamily="18" charset="0"/>
              </a:rPr>
              <a:t>Mungesa e ujit konsiderohet si faktor kufizues i zhvillimit socio – ekonomik të një vendi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 H</a:t>
            </a:r>
            <a:r>
              <a:rPr lang="sq-AL" sz="1800" b="1" dirty="0" smtClean="0">
                <a:latin typeface="Times New Roman" pitchFamily="18" charset="0"/>
                <a:cs typeface="Times New Roman" pitchFamily="18" charset="0"/>
              </a:rPr>
              <a:t>istorikisht është e njohur se mirëqenia sociale e një populli pikërisht është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varur</a:t>
            </a:r>
            <a:r>
              <a:rPr lang="sq-AL" sz="1800" b="1" dirty="0" smtClean="0">
                <a:latin typeface="Times New Roman" pitchFamily="18" charset="0"/>
                <a:cs typeface="Times New Roman" pitchFamily="18" charset="0"/>
              </a:rPr>
              <a:t> nga sasia dhe cilësia e ujit. </a:t>
            </a:r>
          </a:p>
          <a:p>
            <a:endParaRPr lang="en-US" dirty="0"/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438400" y="678716"/>
            <a:ext cx="43434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b" anchorCtr="1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“</a:t>
            </a:r>
            <a:r>
              <a:rPr lang="en-US" sz="4800" dirty="0" err="1">
                <a:solidFill>
                  <a:srgbClr val="C00000"/>
                </a:solidFill>
              </a:rPr>
              <a:t>Uji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është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jetë</a:t>
            </a:r>
            <a:r>
              <a:rPr lang="en-US" sz="4800" dirty="0">
                <a:solidFill>
                  <a:srgbClr val="C00000"/>
                </a:solidFill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6999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Polariteti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hidrogjenore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</p:txBody>
      </p:sp>
      <p:sp>
        <p:nvSpPr>
          <p:cNvPr id="7" name="Rectangle 8"/>
          <p:cNvSpPr txBox="1">
            <a:spLocks noRot="1" noChangeArrowheads="1"/>
          </p:cNvSpPr>
          <p:nvPr/>
        </p:nvSpPr>
        <p:spPr>
          <a:xfrm>
            <a:off x="838200" y="152400"/>
            <a:ext cx="7315200" cy="457200"/>
          </a:xfrm>
          <a:prstGeom prst="rect">
            <a:avLst/>
          </a:prstGeom>
          <a:solidFill>
            <a:schemeClr val="hlink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q-A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Vetit fiziko-kimike të ujit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1600200"/>
            <a:ext cx="18473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838200"/>
            <a:ext cx="1219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209800"/>
            <a:ext cx="12192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dipolariteti i uj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657600"/>
            <a:ext cx="12192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5029200"/>
            <a:ext cx="12192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6999"/>
          </a:xfrm>
        </p:spPr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agregate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NaCl%20ne%20uj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81000"/>
            <a:ext cx="46482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figure-02-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657600"/>
            <a:ext cx="46482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6553199"/>
          </a:xfrm>
        </p:spPr>
        <p:txBody>
          <a:bodyPr/>
          <a:lstStyle/>
          <a:p>
            <a:pPr lvl="1">
              <a:lnSpc>
                <a:spcPct val="90000"/>
              </a:lnSpc>
              <a:buNone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UJI DHE RENDESIA</a:t>
            </a:r>
          </a:p>
          <a:p>
            <a:pPr algn="just">
              <a:lnSpc>
                <a:spcPct val="9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luan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rol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rëndsishëm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gadi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degë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industrisë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nevojshëm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90000"/>
              </a:lnSpc>
            </a:pP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vende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urbane,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përgjithësi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ekonomi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nevojat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sq-AL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Njeriu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bimët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shtazët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bikarbonate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sulfate,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nitrate,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fosfate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Fe(III)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bikarbonati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Gazrat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përbërës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tjerë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sq-AL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përbërsit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fortësisië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ndikojnë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Fe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shprehet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None/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fortësisë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marrin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përhershme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përgjithsme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totale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762000"/>
            <a:ext cx="8915400" cy="1524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Gjermane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(10,0 mg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7,19 mg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litër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Franceze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 mg CaCO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litër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Amerikane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mg CaCO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litër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3276600"/>
            <a:ext cx="9144000" cy="2209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bikarbonatet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karbonate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kloruret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nitratet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përhershme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jokarbonate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pijshëm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urbane)</a:t>
            </a: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pijshëm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plotësojë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standardet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biologjike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fizike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kthjelltë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pa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ketë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shije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pikëpamje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higjenike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shëndoshë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barten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sëmundjeve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zorrëve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sëmundjeve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ngjitëse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Pregatitja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pijshëm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primesave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lloji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pastrimin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primesat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precipitohen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ajrim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filtrim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Materiet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suspenduara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përfshirë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primesat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bakteriologjike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koloidale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kthjellim-koagulim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fundrrim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filtrim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mikoorganizmat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mbetura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dezinfektim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Ajrimi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procese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a.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Fe(II)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Fe(III)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gjegjësisht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(II)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(IV)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filtrim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4Fe(HCO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= 4 Fe(OH)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+ 8CO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2Mn(HCO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= 4Mn(OH)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+ 4CO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pasurohet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Precipitati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procesin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filtrimit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filtra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Parregullsitë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vërejmë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tabelë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Be-B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N-O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shpjegohen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                         2p                          2s                         2p          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 algn="just" fontAlgn="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Be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 fontAlgn="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 2s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mbushur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rezistencë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marrjes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vetmuar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njërën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endParaRPr lang="en-US" sz="2000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dirty="0" smtClean="0"/>
              <a:t> </a:t>
            </a:r>
            <a:endParaRPr lang="en-US" sz="2000" b="1" dirty="0" smtClean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397" y="1524000"/>
          <a:ext cx="8991603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067"/>
                <a:gridCol w="999067"/>
                <a:gridCol w="999067"/>
                <a:gridCol w="999067"/>
                <a:gridCol w="999067"/>
                <a:gridCol w="999067"/>
                <a:gridCol w="999067"/>
                <a:gridCol w="999067"/>
                <a:gridCol w="999067"/>
              </a:tblGrid>
              <a:tr h="4876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Li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Be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en-US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Ne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Calibri"/>
                          <a:ea typeface="Calibri"/>
                          <a:cs typeface="Times New Roman"/>
                        </a:rPr>
                        <a:t>Energjia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 e pare  e 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Times New Roman"/>
                        </a:rPr>
                        <a:t>jonizimit</a:t>
                      </a: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 /</a:t>
                      </a:r>
                      <a:r>
                        <a:rPr lang="en-US" sz="1100" b="1" dirty="0" err="1">
                          <a:latin typeface="Calibri"/>
                          <a:ea typeface="Calibri"/>
                          <a:cs typeface="Times New Roman"/>
                        </a:rPr>
                        <a:t>eV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5.39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9.32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8.3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11.26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14.54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libri"/>
                          <a:ea typeface="Calibri"/>
                          <a:cs typeface="Times New Roman"/>
                        </a:rPr>
                        <a:t>13.62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17.43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libri"/>
                          <a:ea typeface="Calibri"/>
                          <a:cs typeface="Times New Roman"/>
                        </a:rPr>
                        <a:t>21.57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4114800"/>
          <a:ext cx="457200" cy="420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↑↓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2600" y="4191000"/>
          <a:ext cx="1828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4191000"/>
          <a:ext cx="4572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</a:tblGrid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↑↓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410200" y="4191000"/>
          <a:ext cx="2514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838200"/>
                <a:gridCol w="83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  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152400" y="152400"/>
            <a:ext cx="8991600" cy="1143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përafërsishtë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përcakton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karakterin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caktuara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aspektin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kimik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Filtrimi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filtrat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ngadalshëm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filtra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pregatitet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qëllim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procesin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koagulimit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flokulimit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sq-AL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4" descr="Picture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6600"/>
            <a:ext cx="8907463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Kthjellimi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koagulim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flokulim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polimere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ndryshem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qëllim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univerzal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barazimit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90000"/>
              </a:lnSpc>
              <a:buNone/>
              <a:defRPr/>
            </a:pP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+ 3Ca(HCO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2Al(OH)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+ 6CO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+ 3CaSO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sq-AL" sz="28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199"/>
          </a:xfrm>
        </p:spPr>
        <p:txBody>
          <a:bodyPr/>
          <a:lstStyle/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flokulim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kemikate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p.sh.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Fe(III):</a:t>
            </a:r>
          </a:p>
          <a:p>
            <a:pPr algn="just"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+ 3Ca(HCO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2Fe(OH)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+ 6CO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+ 3 CaCl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>
              <a:buNone/>
              <a:defRPr/>
            </a:pPr>
            <a:endParaRPr lang="en-US" sz="28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aluminati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NaAlO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= Al(OH)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endParaRPr lang="sq-AL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4" descr="Picture 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733800"/>
            <a:ext cx="47688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Dezinfektimi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pijshëm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pikëpamje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higjenike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1-2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mikrorganizma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padëmshëm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ml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E. Coli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përmbajë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dezinfektim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hipokloruri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kloraminat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shpeshti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  <a:defRPr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=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 </a:t>
            </a:r>
          </a:p>
          <a:p>
            <a:pPr>
              <a:buNone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O</a:t>
            </a:r>
            <a:endParaRPr lang="sq-AL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Image result for animation bacteria fea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876800"/>
            <a:ext cx="3733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200400" y="5943600"/>
            <a:ext cx="2209800" cy="30480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Metodat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reagjentë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kosto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fundërrojnë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patrëtshme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qumësht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sodë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Ca(HCO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 CaCO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>
              <a:buNone/>
              <a:defRPr/>
            </a:pP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Mg(HCO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Mg(OH)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+ 2CaCO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>
              <a:buNone/>
              <a:defRPr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Mg(OH)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Mg(OH)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sq-AL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Zbutja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këmbyes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jonik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përbërës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shkëmbinjtë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silikat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këmbëjnë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katjonet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katjonet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nepër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këta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shkëmbinjë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zbutjen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artificiale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PERMUTITE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Polimere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ndryshem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90000"/>
              </a:lnSpc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  <a:defRPr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None/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përftuar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këmbyes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thëngjillit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sulfonuar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parcialisht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kationik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(1935)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filluar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prodhohen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këmbyes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katjonik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anionik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Image result for zeolite formul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4800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zeolit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066800"/>
            <a:ext cx="188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zeolit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066800"/>
            <a:ext cx="2057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permutit artificial for exchange ion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267200"/>
            <a:ext cx="251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199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zeolite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permutite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Zeolitet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permutitet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aplikohen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zbutjen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artificiale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formulë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xSiO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këmbejnë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kationet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kationet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përëbërse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p.sh. </a:t>
            </a: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Ca(HCO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Ca-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+ 2NaHCO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Ca-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MgCl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Mg-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+ 2NaCl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00799"/>
          </a:xfrm>
        </p:spPr>
        <p:txBody>
          <a:bodyPr/>
          <a:lstStyle/>
          <a:p>
            <a:pPr algn="just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zeolitet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permutitet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ngopen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regjenerimi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tretësirë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10%</a:t>
            </a:r>
          </a:p>
          <a:p>
            <a:pPr algn="just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Ca-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Na-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zeolit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CaCl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en-US" dirty="0"/>
          </a:p>
        </p:txBody>
      </p:sp>
      <p:pic>
        <p:nvPicPr>
          <p:cNvPr id="4" name="Picture 4" descr="Picture 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1989138"/>
            <a:ext cx="32099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-1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quajmë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Karakterizohen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oksigjen-oksigjen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3 bar: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nxemje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metutjeshme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zberthimin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←→2BaO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=163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endotermisë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veprojmë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acid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ngurta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←→Ba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industrial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anodik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(w=50%),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katodë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anodë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peroksodisulfatik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Katoda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Anoda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peroksosulfatik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5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19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ngadalshëm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përshpejtojnë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papastertitë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pluhuri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alkaliet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qelqi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drita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pranojnë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oksigjenit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←→2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=+1.76 V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anasjelltas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lirojnë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0: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←→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=-1.70 V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-1/2,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K,Rb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eCs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.janë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superokside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→KO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 descr="Image result for hydrogen peroxid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0"/>
            <a:ext cx="2057399" cy="135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hydrogen peroxid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295400"/>
            <a:ext cx="2286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199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Mardhënie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                  2p                                        2s                    2p         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mbushur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përgjysmë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marëdhënie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çiftet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Mg-Al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P-S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periodën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katërt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çifti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As-Se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efekt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zhduket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tërësishtë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gradual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periodat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njëkohshëm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43000" y="914400"/>
          <a:ext cx="609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↑↓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1200" y="914400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000"/>
                <a:gridCol w="635000"/>
                <a:gridCol w="6350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↑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↑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↑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00600" y="914400"/>
          <a:ext cx="533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↑↓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867400" y="914400"/>
          <a:ext cx="2743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14400"/>
                <a:gridCol w="91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 ↑↓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  ↑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    ↑</a:t>
                      </a:r>
                      <a:endParaRPr lang="en-US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57200" y="4114800"/>
            <a:ext cx="8686800" cy="990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sukcesivishtë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shtyhet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200" y="5257800"/>
            <a:ext cx="8686800" cy="1219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periodës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periodës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zhvendosur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47699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18(VIIIB(GAZET FISNIKE)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,Ne 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,Kr 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inertësis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relative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gaze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atmosferë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përqindje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       5.0x10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-4   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        1.8 x10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0.98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        1.1 x10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8.0 x10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-6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zbërthimit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radioaktiv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vetë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tej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kohën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gjysëmzbërthimit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3,8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ditësh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destilin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4495800"/>
          <a:ext cx="9143999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143000"/>
                <a:gridCol w="1257300"/>
                <a:gridCol w="1257300"/>
                <a:gridCol w="1257300"/>
                <a:gridCol w="1257300"/>
                <a:gridCol w="1142999"/>
              </a:tblGrid>
              <a:tr h="3683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He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Ne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Ar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Kr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Xe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Rn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Nr.rend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222</a:t>
                      </a:r>
                      <a:endParaRPr lang="en-US" dirty="0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dirty="0" smtClean="0"/>
                        <a:t>E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joniz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dirty="0" smtClean="0"/>
                        <a:t>Tem </a:t>
                      </a:r>
                      <a:r>
                        <a:rPr lang="en-US" dirty="0" err="1" smtClean="0"/>
                        <a:t>ngrirj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-227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-248.7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-189.2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-156.6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-111.9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-71</a:t>
                      </a:r>
                      <a:endParaRPr lang="en-US" dirty="0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dirty="0" smtClean="0"/>
                        <a:t>Tem </a:t>
                      </a:r>
                      <a:r>
                        <a:rPr lang="en-US" dirty="0" err="1" smtClean="0"/>
                        <a:t>vlimit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-268.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-246.1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-185.7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-152.3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-107.1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-61.8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Image result for inert gas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990600"/>
            <a:ext cx="4648200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karakterizohen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valente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Konfiguracionet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      Ne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Kr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2s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3s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5s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6s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fisnik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stabile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reaksionene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 , XeF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pangjyre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,pastaj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XeF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ksenonit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sipa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gjasave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2000" b="1" dirty="0" smtClean="0"/>
              <a:t>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+HF→XeF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828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dhënat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tabelë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pikave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papastërtitë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përqohen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avulli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mbetur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absorbuar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XeF4 , XeF2 XeF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944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-304800" y="0"/>
            <a:ext cx="426720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Vetite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-304800" y="838200"/>
            <a:ext cx="41910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Hidroliza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-304800" y="1447800"/>
            <a:ext cx="91440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Keto</a:t>
            </a:r>
            <a:r>
              <a:rPr lang="en-US" dirty="0" smtClean="0"/>
              <a:t> </a:t>
            </a:r>
            <a:r>
              <a:rPr lang="en-US" dirty="0" err="1" smtClean="0"/>
              <a:t>komponime</a:t>
            </a:r>
            <a:r>
              <a:rPr lang="en-US" dirty="0" smtClean="0"/>
              <a:t> </a:t>
            </a:r>
            <a:r>
              <a:rPr lang="en-US" dirty="0" err="1" smtClean="0"/>
              <a:t>hidrolizojne</a:t>
            </a:r>
            <a:r>
              <a:rPr lang="en-US" dirty="0" smtClean="0"/>
              <a:t> </a:t>
            </a:r>
            <a:r>
              <a:rPr lang="en-US" dirty="0" err="1" smtClean="0"/>
              <a:t>edhe</a:t>
            </a:r>
            <a:r>
              <a:rPr lang="en-US" dirty="0" smtClean="0"/>
              <a:t> </a:t>
            </a:r>
            <a:r>
              <a:rPr lang="en-US" dirty="0" err="1" smtClean="0"/>
              <a:t>nese</a:t>
            </a:r>
            <a:r>
              <a:rPr lang="en-US" dirty="0" smtClean="0"/>
              <a:t> ka </a:t>
            </a:r>
            <a:r>
              <a:rPr lang="en-US" dirty="0" err="1" smtClean="0"/>
              <a:t>gjurme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ujit</a:t>
            </a:r>
            <a:r>
              <a:rPr lang="en-US" dirty="0" smtClean="0"/>
              <a:t> : p.sh</a:t>
            </a:r>
            <a:endParaRPr lang="en-US" dirty="0"/>
          </a:p>
        </p:txBody>
      </p:sp>
      <p:pic>
        <p:nvPicPr>
          <p:cNvPr id="9" name="Picture 8" descr="Image result for XeO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9530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reagojnë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+2Xe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+4HF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(VI)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+6HF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O→XeOF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+2HF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disproporcionohet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perksenat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4XeF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+36OH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+3XeO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+24F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+18H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Van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Vaals-it,rriten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atom.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/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4114800"/>
            <a:ext cx="4267200" cy="2514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Heliumi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qëllime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industriale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burimet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naftës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dendësisë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kombinuara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inertësi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mbushjen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balonave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zhytësit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temperatura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ekstreme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Image result for heli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191000"/>
            <a:ext cx="37814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Kriptoni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Ksenoni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mbushje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poçave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Përparësi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mbushjen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poçave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qëndron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skuqej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volframit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avullueshmeri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4" name="Picture 3" descr="Image result for USES OF NEO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9100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MIX OH NEON ARGON AND MERCURY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4191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4953000" cy="2514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Neoni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mbushje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gypave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ndriçues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reklamave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emetojnë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dritë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fuqishme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vjollce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portokallt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përziejme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avuj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zhivës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emetuar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ndërron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kaltër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mbyllët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gjelbër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6" descr="Image result for Neo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514599"/>
            <a:ext cx="2590800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3352800"/>
            <a:ext cx="4419600" cy="2133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Argoni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teknikën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saldimit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mundëson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atmosferën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inerte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mbron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vendin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salduar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mbushjen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poçave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përzierje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15%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85%.</a:t>
            </a:r>
          </a:p>
        </p:txBody>
      </p:sp>
      <p:pic>
        <p:nvPicPr>
          <p:cNvPr id="9" name="Picture 8" descr="Image result for argo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352800"/>
            <a:ext cx="4724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Br, I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At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emër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se me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drejtëpërsëdrejti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Karakteristikë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përbëshkët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ngjashmëria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cilit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1s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1s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4f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np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dallohenvetëm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gjendjet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kuantike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vëllimi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dhëna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mjaftueshme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elment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radioaktiv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kohë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gjysëmzbërthimit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7.5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ditë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mjaftueshme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analizohen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ELEMENTET E GRUPIT 17(VIIB)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ELEMENTET HALOGJENE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el e gr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dyatomike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çiftëzuara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veçanta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Van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Vaals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vëllimi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tërheqjes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Van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Vaals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përmendura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merret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lirimi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914400"/>
          <a:ext cx="8991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600"/>
                <a:gridCol w="1498600"/>
                <a:gridCol w="1498600"/>
                <a:gridCol w="1498600"/>
                <a:gridCol w="1498600"/>
                <a:gridCol w="1498600"/>
              </a:tblGrid>
              <a:tr h="7112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Simboli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Radiusi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Kovalent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nm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Radius I Van </a:t>
                      </a:r>
                      <a:r>
                        <a:rPr lang="en-US" dirty="0" err="1" smtClean="0"/>
                        <a:t>Der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err="1" smtClean="0"/>
                        <a:t>Vaals</a:t>
                      </a:r>
                      <a:r>
                        <a:rPr lang="en-US" baseline="0" dirty="0" smtClean="0"/>
                        <a:t>-it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Radiusi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jonik</a:t>
                      </a:r>
                      <a:r>
                        <a:rPr lang="en-US" dirty="0" smtClean="0"/>
                        <a:t> X-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 e </a:t>
                      </a:r>
                      <a:r>
                        <a:rPr lang="en-US" dirty="0" err="1" smtClean="0"/>
                        <a:t>sh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krirjes</a:t>
                      </a:r>
                      <a:r>
                        <a:rPr lang="en-US" dirty="0" smtClean="0"/>
                        <a:t> 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 e </a:t>
                      </a:r>
                      <a:r>
                        <a:rPr lang="en-US" dirty="0" err="1" smtClean="0"/>
                        <a:t>vlimit</a:t>
                      </a:r>
                      <a:r>
                        <a:rPr lang="en-US" dirty="0" smtClean="0"/>
                        <a:t> C</a:t>
                      </a:r>
                      <a:endParaRPr lang="en-US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0.064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0.135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0.136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-219.6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-188.1</a:t>
                      </a:r>
                      <a:endParaRPr lang="en-US" b="1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Cl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0.099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0.180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0.181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-101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-34.6</a:t>
                      </a:r>
                      <a:endParaRPr lang="en-US" b="1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Br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0.114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0.195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0.195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-7.2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58.78</a:t>
                      </a:r>
                      <a:endParaRPr lang="en-US" b="1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0.133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0.215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0.220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113.5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184.4</a:t>
                      </a:r>
                      <a:endParaRPr lang="en-US" b="1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At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337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poshte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Fluori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</a:rPr>
              <a:t> e </a:t>
            </a:r>
            <a:r>
              <a:rPr lang="en-US" sz="2000" dirty="0" smtClean="0">
                <a:latin typeface="Times New Roman" pitchFamily="18" charset="0"/>
              </a:rPr>
              <a:t>(me  </a:t>
            </a:r>
            <a:r>
              <a:rPr lang="en-US" sz="2000" dirty="0" err="1" smtClean="0">
                <a:latin typeface="Times New Roman" pitchFamily="18" charset="0"/>
              </a:rPr>
              <a:t>koeficient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elektronegativitetit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vogël</a:t>
            </a:r>
            <a:r>
              <a:rPr lang="en-US" sz="2000" dirty="0" smtClean="0">
                <a:latin typeface="Times New Roman" pitchFamily="18" charset="0"/>
              </a:rPr>
              <a:t> se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),</a:t>
            </a:r>
            <a:r>
              <a:rPr lang="en-US" sz="2000" b="1" dirty="0" err="1" smtClean="0">
                <a:latin typeface="Times New Roman" pitchFamily="18" charset="0"/>
              </a:rPr>
              <a:t>jep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kripëra</a:t>
            </a:r>
            <a:r>
              <a:rPr lang="en-US" sz="2000" b="1" dirty="0" smtClean="0">
                <a:latin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jonik</a:t>
            </a:r>
            <a:r>
              <a:rPr lang="en-US" sz="2000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Klori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dhe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Bromi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formojnë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komp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tilla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vetëm</a:t>
            </a:r>
            <a:r>
              <a:rPr lang="en-US" sz="1800" b="1" dirty="0" smtClean="0">
                <a:latin typeface="Times New Roman" pitchFamily="18" charset="0"/>
              </a:rPr>
              <a:t> me </a:t>
            </a:r>
            <a:r>
              <a:rPr lang="en-US" sz="1800" b="1" dirty="0" err="1" smtClean="0">
                <a:latin typeface="Times New Roman" pitchFamily="18" charset="0"/>
              </a:rPr>
              <a:t>elementet</a:t>
            </a:r>
            <a:r>
              <a:rPr lang="en-US" sz="1800" b="1" dirty="0" smtClean="0">
                <a:latin typeface="Times New Roman" pitchFamily="18" charset="0"/>
              </a:rPr>
              <a:t> me </a:t>
            </a:r>
            <a:r>
              <a:rPr lang="en-US" sz="1800" b="1" dirty="0" err="1" smtClean="0">
                <a:latin typeface="Times New Roman" pitchFamily="18" charset="0"/>
              </a:rPr>
              <a:t>elektronegativitet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skajshmërisht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vogël</a:t>
            </a:r>
            <a:r>
              <a:rPr lang="en-US" sz="1800" b="1" dirty="0" smtClean="0">
                <a:latin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</a:rPr>
              <a:t>ndërsa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jodi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smtClean="0">
                <a:latin typeface="Times New Roman" pitchFamily="18" charset="0"/>
              </a:rPr>
              <a:t>as me </a:t>
            </a:r>
            <a:r>
              <a:rPr lang="en-US" sz="1800" b="1" dirty="0" err="1" smtClean="0">
                <a:latin typeface="Times New Roman" pitchFamily="18" charset="0"/>
              </a:rPr>
              <a:t>Ceziumin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nuk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jep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komponim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cili</a:t>
            </a:r>
            <a:r>
              <a:rPr lang="en-US" sz="1800" b="1" dirty="0" smtClean="0">
                <a:latin typeface="Times New Roman" pitchFamily="18" charset="0"/>
              </a:rPr>
              <a:t> do </a:t>
            </a:r>
            <a:r>
              <a:rPr lang="en-US" sz="1800" b="1" dirty="0" err="1" smtClean="0">
                <a:latin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kishte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ndryshim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mjaftueshëm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elektronegativitetit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që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është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karakteristik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për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lidhjen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</a:rPr>
              <a:t>jonike</a:t>
            </a:r>
            <a:r>
              <a:rPr lang="en-US" sz="1800" b="1" dirty="0" smtClean="0">
                <a:latin typeface="Times New Roman" pitchFamily="18" charset="0"/>
              </a:rPr>
              <a:t>.</a:t>
            </a:r>
            <a:r>
              <a:rPr lang="en-US" sz="1800" dirty="0" smtClean="0">
                <a:latin typeface="Times New Roman" pitchFamily="18" charset="0"/>
              </a:rPr>
              <a:t>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286002"/>
          <a:ext cx="8991600" cy="457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950"/>
                <a:gridCol w="1123950"/>
                <a:gridCol w="1123950"/>
                <a:gridCol w="1123950"/>
                <a:gridCol w="1123950"/>
                <a:gridCol w="1123950"/>
                <a:gridCol w="1123950"/>
                <a:gridCol w="1123950"/>
              </a:tblGrid>
              <a:tr h="12926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Simbol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element</a:t>
                      </a:r>
                    </a:p>
                  </a:txBody>
                  <a:tcPr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Energjia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 e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jonizimit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Koeficientielektronegativitetit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Potenciali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redoks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Energj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molare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e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lidhjes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4684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eV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E/V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kJ/mol</a:t>
                      </a: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IV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17.42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62.7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87.1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156.9</a:t>
                      </a: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12.97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39.7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242.6</a:t>
                      </a: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Br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11.81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193.0</a:t>
                      </a: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10.45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33.2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151.0</a:t>
                      </a:r>
                    </a:p>
                  </a:txBody>
                  <a:tcPr horzOverflow="overflow"/>
                </a:tc>
              </a:tr>
              <a:tr h="46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At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16.6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Përveq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energjis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lidhjes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tregon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anomali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molekules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supozohet</a:t>
            </a:r>
            <a:r>
              <a:rPr lang="en-US" dirty="0" smtClean="0">
                <a:latin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rezultat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forcave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</a:rPr>
              <a:t>Van De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</a:rPr>
              <a:t>Vaals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</a:rPr>
              <a:t>-it </a:t>
            </a:r>
            <a:r>
              <a:rPr lang="en-US" dirty="0" err="1" smtClean="0">
                <a:latin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atomeve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molekul</a:t>
            </a:r>
            <a:r>
              <a:rPr lang="en-US" dirty="0" smtClean="0">
                <a:latin typeface="Times New Roman" pitchFamily="18" charset="0"/>
              </a:rPr>
              <a:t>).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afiniteti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elektronik</a:t>
            </a:r>
            <a:r>
              <a:rPr lang="en-US" b="1" dirty="0" smtClean="0">
                <a:latin typeface="Times New Roman" pitchFamily="18" charset="0"/>
              </a:rPr>
              <a:t>- </a:t>
            </a:r>
            <a:r>
              <a:rPr lang="en-US" b="1" dirty="0" err="1" smtClean="0">
                <a:latin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lirohet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kur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atomi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izoluar</a:t>
            </a:r>
            <a:r>
              <a:rPr lang="en-US" b="1" dirty="0" smtClean="0">
                <a:latin typeface="Times New Roman" pitchFamily="18" charset="0"/>
              </a:rPr>
              <a:t> neutral e </a:t>
            </a:r>
            <a:r>
              <a:rPr lang="en-US" b="1" dirty="0" err="1" smtClean="0">
                <a:latin typeface="Times New Roman" pitchFamily="18" charset="0"/>
              </a:rPr>
              <a:t>pranon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elektronin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ç’rast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kalon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jon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ngarkesë</a:t>
            </a:r>
            <a:r>
              <a:rPr lang="en-US" b="1" dirty="0" smtClean="0">
                <a:latin typeface="Times New Roman" pitchFamily="18" charset="0"/>
              </a:rPr>
              <a:t> negative, </a:t>
            </a:r>
            <a:r>
              <a:rPr lang="en-US" b="1" dirty="0" err="1" smtClean="0">
                <a:latin typeface="Times New Roman" pitchFamily="18" charset="0"/>
              </a:rPr>
              <a:t>dallon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mes</a:t>
            </a:r>
            <a:r>
              <a:rPr lang="en-US" b="1" dirty="0" smtClean="0">
                <a:latin typeface="Times New Roman" pitchFamily="18" charset="0"/>
              </a:rPr>
              <a:t> F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Cl</a:t>
            </a:r>
            <a:r>
              <a:rPr lang="en-US" b="1" dirty="0" smtClean="0">
                <a:latin typeface="Times New Roman" pitchFamily="18" charset="0"/>
              </a:rPr>
              <a:t> :</a:t>
            </a:r>
          </a:p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Elementi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halogjen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                             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         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        Br         I</a:t>
            </a:r>
          </a:p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Afinitetit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molar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elketronik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/kJ/mol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-322       -349     -325      -259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Siç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shihet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klori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</a:rPr>
              <a:t>afinitet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madhë</a:t>
            </a:r>
            <a:r>
              <a:rPr lang="en-US" dirty="0" smtClean="0">
                <a:latin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</a:rPr>
              <a:t>deri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tani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</a:rPr>
              <a:t>sçarime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adekuate</a:t>
            </a:r>
            <a:r>
              <a:rPr lang="en-US" dirty="0" smtClean="0">
                <a:latin typeface="Times New Roman" pitchFamily="18" charset="0"/>
              </a:rPr>
              <a:t>)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Potencialet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redokse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bien</a:t>
            </a:r>
            <a:r>
              <a:rPr lang="en-US" dirty="0" smtClean="0">
                <a:latin typeface="Times New Roman" pitchFamily="18" charset="0"/>
              </a:rPr>
              <a:t> ne </a:t>
            </a:r>
            <a:r>
              <a:rPr lang="en-US" dirty="0" err="1" smtClean="0">
                <a:latin typeface="Times New Roman" pitchFamily="18" charset="0"/>
              </a:rPr>
              <a:t>menyre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ngjashme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sikur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elektronegativiteti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Elektronegativiteti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veti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atomit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potenciali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redoks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vlen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tërë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molekulën</a:t>
            </a:r>
            <a:r>
              <a:rPr lang="en-US" b="1" dirty="0" smtClean="0">
                <a:latin typeface="Times New Roman" pitchFamily="18" charset="0"/>
              </a:rPr>
              <a:t>. </a:t>
            </a:r>
            <a:r>
              <a:rPr lang="en-US" b="1" dirty="0" err="1" smtClean="0">
                <a:latin typeface="Times New Roman" pitchFamily="18" charset="0"/>
              </a:rPr>
              <a:t>Ekuacioni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parcial</a:t>
            </a:r>
            <a:r>
              <a:rPr lang="en-US" b="1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+2e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→2X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shpeh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potencialin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→2X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1</a:t>
            </a:r>
          </a:p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2X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→2X 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2</a:t>
            </a:r>
          </a:p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2X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→2X</a:t>
            </a:r>
            <a:r>
              <a:rPr lang="en-US" sz="4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4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3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86200" y="4800600"/>
            <a:ext cx="5257800" cy="2057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shpërbashkimit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kërkon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shpenzim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energisë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barabart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Shkalla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dytë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liron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energjinë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cila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barabartë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dyfishin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aktivitetit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elektronik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shkalla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tretë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liron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energjinë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cila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barabartë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dyfishin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vlerës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energjisë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hidratimit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</a:rPr>
              <a:t>jonit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en-US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hidratimit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joneve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halogjenure</a:t>
            </a:r>
            <a:r>
              <a:rPr lang="en-US" b="1" dirty="0" smtClean="0">
                <a:latin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vlera</a:t>
            </a:r>
            <a:r>
              <a:rPr lang="en-US" b="1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</a:rPr>
              <a:t>:                            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           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         Br           I</a:t>
            </a:r>
            <a:r>
              <a:rPr lang="en-US" b="1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hidratimit</a:t>
            </a:r>
            <a:r>
              <a:rPr lang="en-US" b="1" dirty="0" smtClean="0">
                <a:latin typeface="Times New Roman" pitchFamily="18" charset="0"/>
              </a:rPr>
              <a:t>/kJ/mol: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-473         -339       -306        -260</a:t>
            </a: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energjisë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hidratimit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</a:rPr>
              <a:t> F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oksidues</a:t>
            </a:r>
            <a:r>
              <a:rPr lang="en-US" dirty="0" smtClean="0">
                <a:latin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</a:rPr>
              <a:t>sesa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tretësira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ujore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Pasqyra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komponimeve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elementeve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halogjene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konfiguracionit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elektronik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pozitës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sistemin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periodik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halogjene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formojne</a:t>
            </a:r>
            <a:r>
              <a:rPr lang="en-US" dirty="0" smtClean="0">
                <a:latin typeface="Times New Roman" pitchFamily="18" charset="0"/>
              </a:rPr>
              <a:t> …..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i="1" dirty="0" err="1" smtClean="0">
                <a:latin typeface="Times New Roman" pitchFamily="18" charset="0"/>
              </a:rPr>
              <a:t>Komponimet</a:t>
            </a:r>
            <a:r>
              <a:rPr lang="en-US" i="1" dirty="0" smtClean="0">
                <a:latin typeface="Times New Roman" pitchFamily="18" charset="0"/>
              </a:rPr>
              <a:t> me </a:t>
            </a:r>
            <a:r>
              <a:rPr lang="en-US" i="1" dirty="0" err="1" smtClean="0">
                <a:latin typeface="Times New Roman" pitchFamily="18" charset="0"/>
              </a:rPr>
              <a:t>shkall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</a:rPr>
              <a:t>oksidimi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-1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–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konfiguracionit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elektronik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nivelin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fundit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energjetik</a:t>
            </a:r>
            <a:r>
              <a:rPr lang="en-US" dirty="0" smtClean="0">
                <a:latin typeface="Times New Roman" pitchFamily="18" charset="0"/>
              </a:rPr>
              <a:t>,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halogjene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lehtë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pranojne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kalojnë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jon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ngarkesë</a:t>
            </a:r>
            <a:r>
              <a:rPr lang="en-US" dirty="0" smtClean="0">
                <a:latin typeface="Times New Roman" pitchFamily="18" charset="0"/>
              </a:rPr>
              <a:t> negative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</a:rPr>
              <a:t>kryesishtë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kur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lidhem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elementete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elktronegativitet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vogël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ato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grupit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sist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periodik</a:t>
            </a:r>
            <a:endParaRPr lang="en-US" b="1" dirty="0" smtClean="0">
              <a:latin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599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Rezultate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koeficientët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elktronegativitetit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kryersore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koeficientit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elktronegativitetit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sukcesive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vlerave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jometalet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shembull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perioda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</a:t>
            </a:r>
          </a:p>
          <a:p>
            <a:pPr algn="just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1676400"/>
          <a:ext cx="88392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395"/>
                <a:gridCol w="714279"/>
                <a:gridCol w="653879"/>
                <a:gridCol w="693270"/>
                <a:gridCol w="693270"/>
                <a:gridCol w="693270"/>
                <a:gridCol w="606612"/>
                <a:gridCol w="677516"/>
                <a:gridCol w="53570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Koeficientët</a:t>
                      </a:r>
                      <a:r>
                        <a:rPr lang="en-US" sz="1400" dirty="0" smtClean="0"/>
                        <a:t> e </a:t>
                      </a:r>
                      <a:r>
                        <a:rPr lang="en-US" sz="1400" dirty="0" err="1" smtClean="0"/>
                        <a:t>elektronegativitetit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2514600"/>
            <a:ext cx="4267200" cy="1371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Koefocientët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zvoglohen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caktuara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koeficienti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ngadalsohet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kuantik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kryesorë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5029200"/>
            <a:ext cx="4267200" cy="1828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3886200"/>
            <a:ext cx="4267200" cy="1143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përçueshmëria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e me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lart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shih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1,2 ,13,14,15,16,17dhe 18.</a:t>
            </a:r>
          </a:p>
        </p:txBody>
      </p:sp>
      <p:pic>
        <p:nvPicPr>
          <p:cNvPr id="8" name="Picture 7" descr="Image result for electronegativity of element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1107" y="2514600"/>
            <a:ext cx="483289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991600" cy="67818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hidrogjen</a:t>
            </a:r>
            <a:r>
              <a:rPr lang="en-US" dirty="0" smtClean="0">
                <a:latin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</a:rPr>
              <a:t>japi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komponime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tipit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HX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halogjenhidrure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tretsira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ujore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reaksionit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protolitik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reagojnë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mënyre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acidike</a:t>
            </a:r>
            <a:r>
              <a:rPr lang="en-US" dirty="0" smtClean="0">
                <a:latin typeface="Times New Roman" pitchFamily="18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HX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O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X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konsiderojmë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halogjenure,të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kripe</a:t>
            </a:r>
            <a:endParaRPr lang="en-US" b="1" dirty="0" smtClean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makromolekulare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b="1" dirty="0" smtClean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mbahen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ndërmjët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tërheqëse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Van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Vaals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-it 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2895600"/>
            <a:ext cx="9144000" cy="990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aktinideve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4038600"/>
            <a:ext cx="91440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makromolekulare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mbizotërojnë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metal-metal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5029200"/>
            <a:ext cx="91440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veçanta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agregate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Halogjenuret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–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përfitimi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tyre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mund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ndahet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kryesishtë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dy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grupe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1)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Metodat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lëngëta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cilat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aplikohen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kur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halogjenuret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nuk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hidrolizojnë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2)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Metodat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thata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cilat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shfrytzohen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kur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vie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deri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te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hidroliza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</a:rPr>
              <a:t>halogjenureve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b="1" dirty="0" smtClean="0">
              <a:solidFill>
                <a:schemeClr val="folHlink"/>
              </a:solidFill>
              <a:latin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1.Metodat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lëngëta-tretja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acide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latin typeface="Times New Roman" pitchFamily="18" charset="0"/>
              </a:rPr>
              <a:t>A)e </a:t>
            </a:r>
            <a:r>
              <a:rPr lang="en-US" b="1" dirty="0" err="1" smtClean="0">
                <a:latin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</a:rPr>
              <a:t> :   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Zn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+2H 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+2Cl 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(Zn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B)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hidroksideve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karbonateve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 (Mg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Cr(OH)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 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→(Cr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)+ 3H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+Br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→(Na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+Br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 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→(Ca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)+CO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precipitimit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+2I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→PbI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Metoda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thata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sinteza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direkte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elementet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përkatëse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metoda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rëndësishme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përfitimit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halogjenureve</a:t>
            </a:r>
            <a:endParaRPr lang="en-US" dirty="0" smtClean="0">
              <a:latin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Cu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+Cl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+3Br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6(g)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→SnCl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→2PCl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5(s)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halogjenhidrikut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900 C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→CrCl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+Br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→WO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→SiCl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Halogjenhidruret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sintezë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direkte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elementeve</a:t>
            </a:r>
            <a:endParaRPr lang="en-US" dirty="0" smtClean="0">
              <a:latin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+X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2HX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oksiacidet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HXO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hipohalogjenite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hipohaligjenitet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hipokloritet,hipobromitet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hipojoditet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en-US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HXO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halogjenite,komp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Br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ka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.(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klorite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 HXO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halogjenike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halogjenatet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bromatet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jodatet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 HXO4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perhalogjenatet</a:t>
            </a:r>
            <a:r>
              <a:rPr lang="en-US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perkloratet,perjodatet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perbromatet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oksiacidet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faktorët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dinamike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kinetik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FLUORI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Siç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pritet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aktivitetit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madhe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kimik,në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natyrë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vije</a:t>
            </a:r>
            <a:r>
              <a:rPr lang="en-US" sz="1600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komp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shkalll</a:t>
            </a:r>
            <a:r>
              <a:rPr lang="en-US" sz="1600" dirty="0" smtClean="0">
                <a:latin typeface="Times New Roman" pitchFamily="18" charset="0"/>
              </a:rPr>
              <a:t> negative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oksidimit</a:t>
            </a:r>
            <a:endParaRPr lang="en-US" sz="1600" dirty="0" smtClean="0">
              <a:latin typeface="Times New Roman" pitchFamily="18" charset="0"/>
            </a:endParaRPr>
          </a:p>
          <a:p>
            <a:pPr algn="just"/>
            <a:endParaRPr lang="en-US" sz="26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sz="2600" b="1" dirty="0" err="1" smtClean="0">
                <a:solidFill>
                  <a:srgbClr val="00B050"/>
                </a:solidFill>
                <a:latin typeface="Times New Roman" pitchFamily="18" charset="0"/>
              </a:rPr>
              <a:t>Komp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Times New Roman" pitchFamily="18" charset="0"/>
              </a:rPr>
              <a:t>kryesoret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Times New Roman" pitchFamily="18" charset="0"/>
              </a:rPr>
              <a:t>të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Times New Roman" pitchFamily="18" charset="0"/>
              </a:rPr>
              <a:t>tij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Times New Roman" pitchFamily="18" charset="0"/>
              </a:rPr>
              <a:t>janë</a:t>
            </a:r>
            <a:r>
              <a:rPr lang="en-US" sz="2600" b="1" dirty="0" smtClean="0">
                <a:solidFill>
                  <a:srgbClr val="00B050"/>
                </a:solidFill>
                <a:latin typeface="Times New Roman" pitchFamily="18" charset="0"/>
              </a:rPr>
              <a:t>:</a:t>
            </a: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CaF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    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Fluoriti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Na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AlF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Krioliti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Ca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(PO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F  Fluor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apatit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https://upload.wikimedia.org/wikipedia/commons/thumb/1/1f/Fluorite_crystals_270x444.jpg/250px-Fluorite_crystals_270x4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514600"/>
            <a:ext cx="28384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4038600"/>
            <a:ext cx="5943600" cy="2819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Sasia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tij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aq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vogël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natyre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përafërsishtë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gjindet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gjysma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sasisë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klorit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latin typeface="Times New Roman" pitchFamily="18" charset="0"/>
              </a:rPr>
              <a:t>Jan </a:t>
            </a:r>
            <a:r>
              <a:rPr lang="en-US" dirty="0" err="1" smtClean="0">
                <a:latin typeface="Times New Roman" pitchFamily="18" charset="0"/>
              </a:rPr>
              <a:t>bërë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përpjekje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mëdha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fluori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elementar,por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asnjë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metodë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</a:rPr>
              <a:t>dhënë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sukses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sepse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asnjë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oksidues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</a:rPr>
              <a:t>mundur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oksidoj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jonin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fluorur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fund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gjetur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zgjidhje</a:t>
            </a:r>
            <a:r>
              <a:rPr lang="en-US" dirty="0" smtClean="0">
                <a:latin typeface="Times New Roman" pitchFamily="18" charset="0"/>
              </a:rPr>
              <a:t> duke </a:t>
            </a:r>
            <a:r>
              <a:rPr lang="en-US" dirty="0" err="1" smtClean="0">
                <a:latin typeface="Times New Roman" pitchFamily="18" charset="0"/>
              </a:rPr>
              <a:t>përdorur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elektrolit</a:t>
            </a:r>
            <a:r>
              <a:rPr lang="en-US" dirty="0" smtClean="0">
                <a:latin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</a:rPr>
              <a:t>fluorur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kaliumit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fluorhidrik</a:t>
            </a:r>
            <a:r>
              <a:rPr lang="en-US" dirty="0" smtClean="0">
                <a:latin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</a:rPr>
              <a:t> .</a:t>
            </a:r>
          </a:p>
          <a:p>
            <a:pPr algn="just"/>
            <a:r>
              <a:rPr lang="en-US" dirty="0" smtClean="0">
                <a:latin typeface="Times New Roman" pitchFamily="18" charset="0"/>
              </a:rPr>
              <a:t>Si subs </a:t>
            </a:r>
            <a:r>
              <a:rPr lang="en-US" dirty="0" err="1" smtClean="0">
                <a:latin typeface="Times New Roman" pitchFamily="18" charset="0"/>
              </a:rPr>
              <a:t>elementare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gaz</a:t>
            </a:r>
            <a:r>
              <a:rPr lang="en-US" dirty="0" smtClean="0">
                <a:latin typeface="Times New Roman" pitchFamily="18" charset="0"/>
              </a:rPr>
              <a:t> me  </a:t>
            </a:r>
            <a:r>
              <a:rPr lang="en-US" dirty="0" err="1" smtClean="0">
                <a:latin typeface="Times New Roman" pitchFamily="18" charset="0"/>
              </a:rPr>
              <a:t>ngjyrë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verdhë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çelur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jashtëzakonishtë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helmues,bile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joni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fluorur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helmues</a:t>
            </a:r>
            <a:r>
              <a:rPr lang="en-US" dirty="0" smtClean="0">
                <a:latin typeface="Times New Roman" pitchFamily="18" charset="0"/>
              </a:rPr>
              <a:t>.</a:t>
            </a:r>
          </a:p>
        </p:txBody>
      </p:sp>
      <p:pic>
        <p:nvPicPr>
          <p:cNvPr id="6" name="Picture 5" descr="https://upload.wikimedia.org/wikipedia/commons/thumb/2/2d/Electron_shell_009_Fluorine.svg/250px-Electron_shell_009_Fluorine.svg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914400"/>
            <a:ext cx="281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4267200" y="2819400"/>
            <a:ext cx="1828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229600" y="990600"/>
            <a:ext cx="304800" cy="7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age result for Na3AlF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572000"/>
            <a:ext cx="2514600" cy="183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4114800" y="3276600"/>
            <a:ext cx="23622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Derivatet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metanit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etanit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helmuese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këtë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arsye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fluoruret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karbonit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shpesh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përdoren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pajisjet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ftohëse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vend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amonjakut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treg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këto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komponime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njehen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: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Freon 11    (CFCl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) 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fluor-treklor-metani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Freon 12    (CF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)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difluor-diklor-metani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Freon 22    (CHF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Cl)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difluor-klor-metani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900" dirty="0" smtClean="0">
              <a:latin typeface="Times New Roman" pitchFamily="18" charset="0"/>
            </a:endParaRPr>
          </a:p>
          <a:p>
            <a:pPr algn="just"/>
            <a:endParaRPr lang="en-US" sz="2900" dirty="0" smtClean="0">
              <a:latin typeface="Times New Roman" pitchFamily="18" charset="0"/>
            </a:endParaRPr>
          </a:p>
          <a:p>
            <a:pPr algn="just"/>
            <a:r>
              <a:rPr lang="en-US" sz="2900" dirty="0" err="1" smtClean="0">
                <a:latin typeface="Times New Roman" pitchFamily="18" charset="0"/>
              </a:rPr>
              <a:t>Gjithashtu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njihen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edhe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komponimet</a:t>
            </a:r>
            <a:r>
              <a:rPr lang="en-US" sz="2900" dirty="0" smtClean="0">
                <a:latin typeface="Times New Roman" pitchFamily="18" charset="0"/>
              </a:rPr>
              <a:t> me </a:t>
            </a:r>
            <a:r>
              <a:rPr lang="en-US" sz="2900" dirty="0" err="1" smtClean="0">
                <a:latin typeface="Times New Roman" pitchFamily="18" charset="0"/>
              </a:rPr>
              <a:t>etilen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si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politetrafluoretileni</a:t>
            </a:r>
            <a:r>
              <a:rPr lang="en-US" sz="2900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2900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29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900" dirty="0" smtClean="0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en-US" sz="29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9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i</a:t>
            </a:r>
            <a:r>
              <a:rPr lang="en-US" sz="29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cili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formohet</a:t>
            </a:r>
            <a:r>
              <a:rPr lang="en-US" sz="2900" dirty="0" smtClean="0">
                <a:latin typeface="Times New Roman" pitchFamily="18" charset="0"/>
              </a:rPr>
              <a:t> me </a:t>
            </a:r>
            <a:r>
              <a:rPr lang="en-US" sz="2900" dirty="0" err="1" smtClean="0">
                <a:latin typeface="Times New Roman" pitchFamily="18" charset="0"/>
              </a:rPr>
              <a:t>polimerizim,është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masë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plastike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që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në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treg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</a:rPr>
              <a:t>njihet</a:t>
            </a:r>
            <a:r>
              <a:rPr lang="en-US" sz="2900" dirty="0" smtClean="0">
                <a:latin typeface="Times New Roman" pitchFamily="18" charset="0"/>
              </a:rPr>
              <a:t> me </a:t>
            </a:r>
            <a:r>
              <a:rPr lang="en-US" sz="2900" dirty="0" err="1" smtClean="0">
                <a:latin typeface="Times New Roman" pitchFamily="18" charset="0"/>
              </a:rPr>
              <a:t>emrin</a:t>
            </a:r>
            <a:r>
              <a:rPr lang="en-US" sz="2900" dirty="0" smtClean="0">
                <a:latin typeface="Times New Roman" pitchFamily="18" charset="0"/>
              </a:rPr>
              <a:t> 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</a:rPr>
              <a:t>TEFLON.</a:t>
            </a:r>
          </a:p>
          <a:p>
            <a:pPr algn="just"/>
            <a:endParaRPr lang="en-US" sz="3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3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3400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</a:rPr>
              <a:t> -1</a:t>
            </a:r>
          </a:p>
          <a:p>
            <a:pPr algn="just"/>
            <a:r>
              <a:rPr lang="en-US" sz="2900" b="1" dirty="0" err="1" smtClean="0">
                <a:latin typeface="Times New Roman" pitchFamily="18" charset="0"/>
              </a:rPr>
              <a:t>Komponimet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kryesore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rrjedhin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nga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fluorhidriku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</a:rPr>
              <a:t>HF</a:t>
            </a:r>
            <a:r>
              <a:rPr lang="en-US" sz="2900" b="1" dirty="0" smtClean="0">
                <a:latin typeface="Times New Roman" pitchFamily="18" charset="0"/>
              </a:rPr>
              <a:t> ,</a:t>
            </a:r>
            <a:r>
              <a:rPr lang="en-US" sz="2900" b="1" dirty="0" err="1" smtClean="0">
                <a:latin typeface="Times New Roman" pitchFamily="18" charset="0"/>
              </a:rPr>
              <a:t>ku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për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përfitimin</a:t>
            </a:r>
            <a:r>
              <a:rPr lang="en-US" sz="2900" b="1" dirty="0" smtClean="0">
                <a:latin typeface="Times New Roman" pitchFamily="18" charset="0"/>
              </a:rPr>
              <a:t> e </a:t>
            </a:r>
            <a:r>
              <a:rPr lang="en-US" sz="2900" b="1" dirty="0" err="1" smtClean="0">
                <a:latin typeface="Times New Roman" pitchFamily="18" charset="0"/>
              </a:rPr>
              <a:t>tij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kemi</a:t>
            </a:r>
            <a:r>
              <a:rPr lang="en-US" sz="2900" b="1" dirty="0" smtClean="0">
                <a:latin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</a:rPr>
              <a:t>veprimin</a:t>
            </a:r>
            <a:r>
              <a:rPr lang="en-US" sz="2900" b="1" dirty="0" smtClean="0">
                <a:latin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CaF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+HSO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nxehjen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fluorurit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natrium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NaHF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hidrogjenore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lëngë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vlon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raportet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 descr="Image result for freon 11 ga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685800"/>
            <a:ext cx="2657475" cy="163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teflo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895600"/>
            <a:ext cx="2276475" cy="107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treg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vjen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tretsirë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w(HF)=40% </a:t>
            </a:r>
            <a:r>
              <a:rPr lang="en-US" sz="2200" b="1" dirty="0" smtClean="0">
                <a:latin typeface="Times New Roman" pitchFamily="18" charset="0"/>
              </a:rPr>
              <a:t>,</a:t>
            </a:r>
            <a:r>
              <a:rPr lang="en-US" sz="2200" b="1" dirty="0" err="1" smtClean="0">
                <a:latin typeface="Times New Roman" pitchFamily="18" charset="0"/>
              </a:rPr>
              <a:t>avujt</a:t>
            </a:r>
            <a:r>
              <a:rPr lang="en-US" sz="2200" b="1" dirty="0" smtClean="0">
                <a:latin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</a:rPr>
              <a:t>tij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janë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shumë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helmues</a:t>
            </a:r>
            <a:r>
              <a:rPr lang="en-US" sz="2200" b="1" dirty="0" smtClean="0">
                <a:latin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200" b="1" dirty="0" err="1" smtClean="0">
                <a:latin typeface="Times New Roman" pitchFamily="18" charset="0"/>
              </a:rPr>
              <a:t>Nëse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bie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lëkure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shkakton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varrë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kundër</a:t>
            </a:r>
            <a:r>
              <a:rPr lang="en-US" sz="2200" b="1" dirty="0" smtClean="0">
                <a:latin typeface="Times New Roman" pitchFamily="18" charset="0"/>
              </a:rPr>
              <a:t> helm </a:t>
            </a:r>
            <a:r>
              <a:rPr lang="en-US" sz="2200" b="1" dirty="0" err="1" smtClean="0">
                <a:latin typeface="Times New Roman" pitchFamily="18" charset="0"/>
              </a:rPr>
              <a:t>duhet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përdoret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MgO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bazë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tretshmërisë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ujë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matjeve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përqyeshmërisë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është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konstatuar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tretsirë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përveç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joneve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HF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pajonizuara</a:t>
            </a:r>
            <a:r>
              <a:rPr lang="en-US" sz="2200" b="1" dirty="0" smtClean="0">
                <a:latin typeface="Times New Roman" pitchFamily="18" charset="0"/>
              </a:rPr>
              <a:t>  </a:t>
            </a: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joneve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tij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200" b="1" dirty="0" smtClean="0">
                <a:latin typeface="Times New Roman" pitchFamily="18" charset="0"/>
              </a:rPr>
              <a:t> ,</a:t>
            </a:r>
            <a:r>
              <a:rPr lang="en-US" sz="2200" b="1" dirty="0" err="1" smtClean="0">
                <a:latin typeface="Times New Roman" pitchFamily="18" charset="0"/>
              </a:rPr>
              <a:t>përmbanë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edhe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HF</a:t>
            </a:r>
            <a:r>
              <a:rPr lang="en-US" sz="2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ku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rezultat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saj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HF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tretsira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ujore</a:t>
            </a:r>
            <a:r>
              <a:rPr lang="en-US" sz="2200" b="1" dirty="0" smtClean="0">
                <a:latin typeface="Times New Roman" pitchFamily="18" charset="0"/>
              </a:rPr>
              <a:t> ka </a:t>
            </a:r>
            <a:r>
              <a:rPr lang="en-US" sz="2200" b="1" dirty="0" err="1" smtClean="0">
                <a:latin typeface="Times New Roman" pitchFamily="18" charset="0"/>
              </a:rPr>
              <a:t>dy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baraspesha</a:t>
            </a:r>
            <a:r>
              <a:rPr lang="en-US" sz="2200" b="1" dirty="0" smtClean="0">
                <a:latin typeface="Times New Roman" pitchFamily="18" charset="0"/>
              </a:rPr>
              <a:t> :</a:t>
            </a:r>
          </a:p>
          <a:p>
            <a:pPr algn="just">
              <a:lnSpc>
                <a:spcPct val="9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HF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↔H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+F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konstant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      [H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[F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_________ =K</a:t>
            </a:r>
            <a:r>
              <a:rPr lang="en-US" sz="2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=7x10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     [HF]</a:t>
            </a:r>
          </a:p>
          <a:p>
            <a:pPr>
              <a:lnSpc>
                <a:spcPct val="90000"/>
              </a:lnSpc>
            </a:pP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F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+HF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↔HF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22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                  [HF</a:t>
            </a:r>
            <a:r>
              <a:rPr lang="en-US" sz="2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]</a:t>
            </a: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Me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konstant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:                 ___________ =K</a:t>
            </a:r>
            <a:r>
              <a:rPr lang="en-US" sz="2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= 4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mol/dm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                       [F</a:t>
            </a:r>
            <a:r>
              <a:rPr lang="en-US" sz="2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] [HF]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1"/>
            <a:ext cx="9144000" cy="6248400"/>
          </a:xfrm>
        </p:spPr>
        <p:txBody>
          <a:bodyPr>
            <a:normAutofit/>
          </a:bodyPr>
          <a:lstStyle/>
          <a:p>
            <a:pPr algn="just"/>
            <a:endParaRPr lang="en-US" sz="2600" b="1" dirty="0" smtClean="0">
              <a:latin typeface="Times New Roman" pitchFamily="18" charset="0"/>
            </a:endParaRPr>
          </a:p>
          <a:p>
            <a:pPr algn="just"/>
            <a:endParaRPr lang="en-US" sz="2600" b="1" dirty="0" smtClean="0">
              <a:latin typeface="Times New Roman" pitchFamily="18" charset="0"/>
            </a:endParaRPr>
          </a:p>
          <a:p>
            <a:pPr algn="just"/>
            <a:endParaRPr lang="en-US" sz="2600" b="1" dirty="0" smtClean="0">
              <a:latin typeface="Times New Roman" pitchFamily="18" charset="0"/>
            </a:endParaRPr>
          </a:p>
          <a:p>
            <a:pPr algn="just"/>
            <a:endParaRPr lang="en-US" sz="2600" b="1" dirty="0" smtClean="0">
              <a:latin typeface="Times New Roman" pitchFamily="18" charset="0"/>
            </a:endParaRPr>
          </a:p>
          <a:p>
            <a:pPr algn="just"/>
            <a:r>
              <a:rPr lang="en-US" sz="1800" dirty="0" smtClean="0">
                <a:latin typeface="Times New Roman" pitchFamily="18" charset="0"/>
              </a:rPr>
              <a:t>                                                      </a:t>
            </a:r>
          </a:p>
          <a:p>
            <a:pPr algn="just"/>
            <a:r>
              <a:rPr lang="en-US" sz="1800" dirty="0" smtClean="0">
                <a:latin typeface="Times New Roman" pitchFamily="18" charset="0"/>
              </a:rPr>
              <a:t>                                                                                </a:t>
            </a:r>
            <a:r>
              <a:rPr lang="en-US" sz="1800" dirty="0" err="1" smtClean="0">
                <a:latin typeface="Times New Roman" pitchFamily="18" charset="0"/>
              </a:rPr>
              <a:t>strukture</a:t>
            </a:r>
            <a:r>
              <a:rPr lang="en-US" sz="1800" dirty="0" smtClean="0">
                <a:latin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</a:rPr>
              <a:t>ortorombike</a:t>
            </a:r>
            <a:endParaRPr lang="en-US" sz="1800" dirty="0" smtClean="0"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1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MnO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2(s)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+2Cl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+4H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→Mn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+10Cl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+16H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→2Mn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+5Cl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+8 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KLORI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457200"/>
            <a:ext cx="4572000" cy="2133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gjindet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natyrë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potencialit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redoks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elektronegativitetit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relativishtë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</a:rPr>
              <a:t> 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Paraqitet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kryesishtë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form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klorureve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komp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shkall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oksidimi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-1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gjitha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elementeve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halogjene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përhapuri</a:t>
            </a:r>
            <a:r>
              <a:rPr lang="en-US" dirty="0" smtClean="0">
                <a:latin typeface="Times New Roman" pitchFamily="18" charset="0"/>
              </a:rPr>
              <a:t> .</a:t>
            </a:r>
          </a:p>
        </p:txBody>
      </p:sp>
      <p:pic>
        <p:nvPicPr>
          <p:cNvPr id="6" name="Picture 5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533400"/>
            <a:ext cx="2057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chlorine  by Mn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1148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Iliri\Desktop\downloa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6096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0" y="2667000"/>
            <a:ext cx="4876800" cy="2743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dirty="0" err="1" smtClean="0">
                <a:latin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mëdha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gjindet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jon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tëdetit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shtresa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tokës</a:t>
            </a:r>
            <a:r>
              <a:rPr lang="en-US" dirty="0" smtClean="0">
                <a:latin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lidhur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jonet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Na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kripë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gurit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),K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silvin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),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K</a:t>
            </a:r>
            <a:r>
              <a:rPr lang="en-US" baseline="30000" dirty="0" err="1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dhe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 Mg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</a:rPr>
              <a:t>2+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karnalit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).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Përfitimi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laboratorik</a:t>
            </a:r>
            <a:r>
              <a:rPr lang="en-US" dirty="0" smtClean="0">
                <a:latin typeface="Times New Roman" pitchFamily="18" charset="0"/>
              </a:rPr>
              <a:t>-me </a:t>
            </a:r>
            <a:r>
              <a:rPr lang="en-US" dirty="0" err="1" smtClean="0">
                <a:latin typeface="Times New Roman" pitchFamily="18" charset="0"/>
              </a:rPr>
              <a:t>mjete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përshtatshme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oksiduese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kan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potencial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redoks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lartë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klori,siç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MnO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KMnO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burim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joneve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klorure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merret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përqendruar</a:t>
            </a:r>
            <a:r>
              <a:rPr lang="en-US" dirty="0" smtClean="0">
                <a:latin typeface="Times New Roman" pitchFamily="18" charset="0"/>
              </a:rPr>
              <a:t>:</a:t>
            </a:r>
          </a:p>
        </p:txBody>
      </p:sp>
      <p:pic>
        <p:nvPicPr>
          <p:cNvPr id="10" name="Picture 9" descr="https://upload.wikimedia.org/wikipedia/commons/thumb/7/78/Chlorine_liquid_in_an_ampoule.jpg/220px-Chlorine_liquid_in_an_ampoul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8500" y="2514600"/>
            <a:ext cx="2095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</a:rPr>
              <a:t>Si </a:t>
            </a:r>
            <a:r>
              <a:rPr lang="en-US" sz="2000" dirty="0" err="1" smtClean="0">
                <a:latin typeface="Times New Roman" pitchFamily="18" charset="0"/>
              </a:rPr>
              <a:t>produkte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dytësore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formohen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baza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</a:rPr>
              <a:t>natriumit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hidrogjenit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</a:rPr>
              <a:t> sot  </a:t>
            </a:r>
            <a:r>
              <a:rPr lang="en-US" sz="2000" dirty="0" err="1" smtClean="0">
                <a:latin typeface="Times New Roman" pitchFamily="18" charset="0"/>
              </a:rPr>
              <a:t>elektroliza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</a:rPr>
              <a:t>klorureve</a:t>
            </a:r>
            <a:r>
              <a:rPr lang="en-US" sz="2000" dirty="0" smtClean="0">
                <a:latin typeface="Times New Roman" pitchFamily="18" charset="0"/>
              </a:rPr>
              <a:t> alkaline </a:t>
            </a:r>
            <a:r>
              <a:rPr lang="en-US" sz="2000" dirty="0" err="1" smtClean="0">
                <a:latin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metod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mjaftë</a:t>
            </a:r>
            <a:r>
              <a:rPr lang="en-US" sz="2000" dirty="0" smtClean="0">
                <a:latin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</a:rPr>
              <a:t>rënsdësi</a:t>
            </a:r>
            <a:r>
              <a:rPr lang="en-US" sz="20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</a:rPr>
              <a:t>Gajtë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elektrolizës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tretsirës</a:t>
            </a:r>
            <a:r>
              <a:rPr lang="en-US" sz="2000" dirty="0" smtClean="0">
                <a:latin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NaCl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përveç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joneve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Na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pranishme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molekulat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</a:rPr>
              <a:t>ujit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ngapak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jone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baseline="30000" dirty="0" err="1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katodë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vjen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nderi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reduktime</a:t>
            </a:r>
            <a:r>
              <a:rPr lang="en-US" sz="2000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Katoda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: 2Na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+2e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2Na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(s)</a:t>
            </a: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2H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O      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2H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+2OH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2H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+2e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_________________________</a:t>
            </a: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2H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+2e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18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Anoda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2Cl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→Cl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2OH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O+ 1/2O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+ 2e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endParaRPr lang="en-US" dirty="0"/>
          </a:p>
        </p:txBody>
      </p:sp>
      <p:pic>
        <p:nvPicPr>
          <p:cNvPr id="4" name="Picture 3" descr="Image result for chlorine by electrolysi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514600"/>
            <a:ext cx="4953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</a:rPr>
              <a:t>Pasi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produkt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elektrolizës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baza</a:t>
            </a:r>
            <a:r>
              <a:rPr lang="en-US" sz="2000" dirty="0" smtClean="0">
                <a:latin typeface="Times New Roman" pitchFamily="18" charset="0"/>
              </a:rPr>
              <a:t> 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Na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pastaj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Klorit</a:t>
            </a:r>
            <a:r>
              <a:rPr lang="en-US" sz="2000" dirty="0" smtClean="0">
                <a:latin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hidrogjenit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pra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</a:rPr>
              <a:t> gaze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medoemos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duhet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ndarë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hapësira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katodike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ajo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anodike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pengohet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përzierja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</a:rPr>
              <a:t>tyre</a:t>
            </a:r>
            <a:r>
              <a:rPr lang="en-US" sz="20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Ekzistojnë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tri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metoda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: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Metoda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merkurë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zhivë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)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Metoda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diafragmë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Metoda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membranë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praktikë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gjithnjë</a:t>
            </a:r>
            <a:r>
              <a:rPr lang="en-US" sz="2000" b="1" dirty="0" smtClean="0">
                <a:latin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membranë</a:t>
            </a:r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295400"/>
            <a:ext cx="54102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rved Up Arrow 4"/>
          <p:cNvSpPr/>
          <p:nvPr/>
        </p:nvSpPr>
        <p:spPr>
          <a:xfrm>
            <a:off x="2895600" y="1676400"/>
            <a:ext cx="838200" cy="304800"/>
          </a:xfrm>
          <a:prstGeom prst="curvedUp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838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5181600" cy="67056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</a:rPr>
              <a:t>Klori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është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gazë</a:t>
            </a:r>
            <a:r>
              <a:rPr lang="en-US" sz="2400" b="1" dirty="0" smtClean="0">
                <a:latin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</a:rPr>
              <a:t>ngjyrë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gjelbër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verdhë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2400" b="1" dirty="0" smtClean="0">
                <a:latin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</a:rPr>
              <a:t>Helmues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dhe</a:t>
            </a:r>
            <a:r>
              <a:rPr lang="en-US" sz="2400" b="1" dirty="0" smtClean="0">
                <a:latin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</a:rPr>
              <a:t>erë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fortë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ngacmuese</a:t>
            </a:r>
            <a:endParaRPr lang="en-US" sz="2400" b="1" dirty="0" smtClean="0">
              <a:latin typeface="Times New Roman" pitchFamily="18" charset="0"/>
            </a:endParaRPr>
          </a:p>
          <a:p>
            <a:pPr algn="just"/>
            <a:r>
              <a:rPr lang="en-US" sz="2400" b="1" dirty="0" smtClean="0">
                <a:latin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</a:rPr>
              <a:t>Shumë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metale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oksidon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kripëra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2400" b="1" dirty="0" smtClean="0">
                <a:latin typeface="Times New Roman" pitchFamily="18" charset="0"/>
              </a:rPr>
              <a:t>*</a:t>
            </a:r>
            <a:r>
              <a:rPr lang="en-US" sz="2400" b="1" dirty="0" err="1" smtClean="0">
                <a:latin typeface="Times New Roman" pitchFamily="18" charset="0"/>
              </a:rPr>
              <a:t>Përdorimi</a:t>
            </a:r>
            <a:r>
              <a:rPr lang="en-US" sz="2400" b="1" dirty="0" smtClean="0">
                <a:latin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</a:rPr>
              <a:t>është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shumllojshëm</a:t>
            </a:r>
            <a:r>
              <a:rPr lang="en-US" sz="2400" b="1" dirty="0" smtClean="0">
                <a:latin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</a:rPr>
              <a:t>më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shumti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përdoret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industrin</a:t>
            </a:r>
            <a:r>
              <a:rPr lang="en-US" sz="2400" b="1" dirty="0" smtClean="0">
                <a:latin typeface="Times New Roman" pitchFamily="18" charset="0"/>
              </a:rPr>
              <a:t> e </a:t>
            </a:r>
            <a:r>
              <a:rPr lang="en-US" sz="2400" b="1" dirty="0" err="1" smtClean="0">
                <a:latin typeface="Times New Roman" pitchFamily="18" charset="0"/>
              </a:rPr>
              <a:t>letrës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për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zbardhim</a:t>
            </a:r>
            <a:r>
              <a:rPr lang="en-US" sz="2400" b="1" dirty="0" smtClean="0">
                <a:latin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</a:rPr>
              <a:t>pastaj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për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tetraklormetan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monoklorbenzen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klorurvinili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hidrokarbure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kloruara</a:t>
            </a:r>
            <a:r>
              <a:rPr lang="en-US" sz="2400" b="1" dirty="0" smtClean="0">
                <a:latin typeface="Times New Roman" pitchFamily="18" charset="0"/>
              </a:rPr>
              <a:t>.</a:t>
            </a:r>
          </a:p>
          <a:p>
            <a:pPr algn="just"/>
            <a:endParaRPr lang="en-US" sz="2400" b="1" dirty="0" smtClean="0">
              <a:latin typeface="Times New Roman" pitchFamily="18" charset="0"/>
            </a:endParaRPr>
          </a:p>
          <a:p>
            <a:pPr algn="just"/>
            <a:r>
              <a:rPr lang="en-US" sz="2400" b="1" dirty="0" err="1" smtClean="0">
                <a:latin typeface="Times New Roman" pitchFamily="18" charset="0"/>
              </a:rPr>
              <a:t>Gjithashtu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sasi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mëdha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shpenzohen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edhe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për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qëllime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sanitare</a:t>
            </a:r>
            <a:r>
              <a:rPr lang="en-US" sz="2400" b="1" dirty="0" smtClean="0">
                <a:latin typeface="Times New Roman" pitchFamily="18" charset="0"/>
              </a:rPr>
              <a:t>…</a:t>
            </a:r>
          </a:p>
        </p:txBody>
      </p:sp>
      <p:pic>
        <p:nvPicPr>
          <p:cNvPr id="5" name="Content Placeholder 4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04800"/>
            <a:ext cx="38100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-1</a:t>
            </a:r>
          </a:p>
          <a:p>
            <a:pPr algn="just"/>
            <a:r>
              <a:rPr lang="en-US" sz="2200" b="1" dirty="0" err="1" smtClean="0">
                <a:latin typeface="Times New Roman" pitchFamily="18" charset="0"/>
              </a:rPr>
              <a:t>Komponim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kryesor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është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sz="2200" b="1" dirty="0" smtClean="0">
                <a:latin typeface="Times New Roman" pitchFamily="18" charset="0"/>
              </a:rPr>
              <a:t> ,</a:t>
            </a:r>
            <a:r>
              <a:rPr lang="en-US" sz="2200" b="1" dirty="0" err="1" smtClean="0">
                <a:latin typeface="Times New Roman" pitchFamily="18" charset="0"/>
              </a:rPr>
              <a:t>për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prodhim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komercial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përdoren</a:t>
            </a:r>
            <a:r>
              <a:rPr lang="en-US" sz="2200" b="1" dirty="0" smtClean="0">
                <a:latin typeface="Times New Roman" pitchFamily="18" charset="0"/>
              </a:rPr>
              <a:t> tri </a:t>
            </a:r>
            <a:r>
              <a:rPr lang="en-US" sz="2200" b="1" dirty="0" err="1" smtClean="0">
                <a:latin typeface="Times New Roman" pitchFamily="18" charset="0"/>
              </a:rPr>
              <a:t>metoda</a:t>
            </a:r>
            <a:r>
              <a:rPr lang="en-US" sz="2200" b="1" dirty="0" smtClean="0">
                <a:latin typeface="Times New Roman" pitchFamily="18" charset="0"/>
              </a:rPr>
              <a:t> :</a:t>
            </a:r>
          </a:p>
          <a:p>
            <a:pPr algn="just"/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1)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Metoda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sulfatike</a:t>
            </a:r>
            <a:endParaRPr lang="en-US" sz="22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2)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Sinteza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 e 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drejtpërdrejt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 e 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klorit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dhe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50"/>
                </a:solidFill>
                <a:latin typeface="Times New Roman" pitchFamily="18" charset="0"/>
              </a:rPr>
              <a:t>hidrogjenit</a:t>
            </a:r>
            <a:endParaRPr lang="en-US" sz="2200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just"/>
            <a:r>
              <a:rPr lang="en-US" sz="2200" b="1" dirty="0" err="1" smtClean="0">
                <a:latin typeface="Times New Roman" pitchFamily="18" charset="0"/>
              </a:rPr>
              <a:t>Rigjenerimi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mbeturinës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së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përfituar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gjatë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klorimit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komp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organike</a:t>
            </a:r>
            <a:r>
              <a:rPr lang="en-US" sz="2200" b="1" dirty="0" smtClean="0">
                <a:latin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1) </a:t>
            </a:r>
          </a:p>
          <a:p>
            <a:pPr algn="ctr">
              <a:buNone/>
            </a:pP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</a:rPr>
              <a:t>NaCl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 +HSO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→NaHSO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NaHSO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2600" b="1" baseline="-25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200" b="1" dirty="0" err="1" smtClean="0">
                <a:latin typeface="Times New Roman" pitchFamily="18" charset="0"/>
              </a:rPr>
              <a:t>Reak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parë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zhvillohet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</a:rPr>
              <a:t>150 C </a:t>
            </a:r>
            <a:r>
              <a:rPr lang="en-US" sz="2200" b="1" dirty="0" smtClean="0">
                <a:latin typeface="Times New Roman" pitchFamily="18" charset="0"/>
              </a:rPr>
              <a:t>,</a:t>
            </a:r>
            <a:r>
              <a:rPr lang="en-US" sz="2200" b="1" dirty="0" err="1" smtClean="0">
                <a:latin typeface="Times New Roman" pitchFamily="18" charset="0"/>
              </a:rPr>
              <a:t>ndërsa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për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dytin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nevojitet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nxehje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më</a:t>
            </a:r>
            <a:r>
              <a:rPr lang="en-US" sz="2200" b="1" dirty="0" smtClean="0">
                <a:latin typeface="Times New Roman" pitchFamily="18" charset="0"/>
              </a:rPr>
              <a:t> e </a:t>
            </a:r>
            <a:r>
              <a:rPr lang="en-US" sz="2200" b="1" dirty="0" err="1" smtClean="0">
                <a:latin typeface="Times New Roman" pitchFamily="18" charset="0"/>
              </a:rPr>
              <a:t>fortë</a:t>
            </a:r>
            <a:r>
              <a:rPr lang="en-US" sz="2200" b="1" dirty="0" smtClean="0">
                <a:latin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2.                              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+Cl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→2HCl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200" b="1" dirty="0" smtClean="0">
                <a:latin typeface="Times New Roman" pitchFamily="18" charset="0"/>
              </a:rPr>
              <a:t>3)</a:t>
            </a:r>
            <a:r>
              <a:rPr lang="en-US" sz="2200" b="1" dirty="0" err="1" smtClean="0">
                <a:latin typeface="Times New Roman" pitchFamily="18" charset="0"/>
              </a:rPr>
              <a:t>Reaksionet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tipike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cilat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lirohet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sz="2200" b="1" dirty="0" smtClean="0">
                <a:latin typeface="Times New Roman" pitchFamily="18" charset="0"/>
              </a:rPr>
              <a:t> me </a:t>
            </a:r>
            <a:r>
              <a:rPr lang="en-US" sz="2200" b="1" dirty="0" err="1" smtClean="0">
                <a:latin typeface="Times New Roman" pitchFamily="18" charset="0"/>
              </a:rPr>
              <a:t>klorim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molekulave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organike</a:t>
            </a:r>
            <a:r>
              <a:rPr lang="en-US" sz="2200" b="1" dirty="0" smtClean="0">
                <a:latin typeface="Times New Roman" pitchFamily="18" charset="0"/>
              </a:rPr>
              <a:t>, </a:t>
            </a:r>
            <a:r>
              <a:rPr lang="en-US" sz="2200" b="1" dirty="0" err="1" smtClean="0">
                <a:latin typeface="Times New Roman" pitchFamily="18" charset="0"/>
              </a:rPr>
              <a:t>janë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klorimi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metanit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dhe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benzenit</a:t>
            </a:r>
            <a:r>
              <a:rPr lang="en-US" sz="2200" b="1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     +     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+     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+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+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Klorhidriku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përfiohet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pirolizë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zbërthim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psh:1,2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dikloretanit,apo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1,1,2,2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tetrakloetanit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ç’rat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vinilik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gjegjësishtë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trikoletileni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→CH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CH-CHCl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ndotur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ajër,me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reaktantësh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produkte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lagështi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Zakonishtë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klorhidriku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gaztë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përfituar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këtë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mënyrë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absorbohet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tretsirë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holluar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acidit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klorurik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holluar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</a:rPr>
              <a:t>)</a:t>
            </a:r>
          </a:p>
          <a:p>
            <a:pPr algn="just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përfituar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lehtë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</a:rPr>
              <a:t> duke </a:t>
            </a:r>
            <a:r>
              <a:rPr lang="en-US" dirty="0" err="1" smtClean="0">
                <a:latin typeface="Times New Roman" pitchFamily="18" charset="0"/>
              </a:rPr>
              <a:t>liruar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nxehtësisë</a:t>
            </a:r>
            <a:r>
              <a:rPr lang="en-US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(g)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=-74.9 kJmol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 acid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Klorure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protolizojnë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kloruret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(II)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titanit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(I), </a:t>
            </a:r>
          </a:p>
          <a:p>
            <a:pPr algn="just"/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kloruret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AgCl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HgCl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CuCl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klorhidrik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përqendrime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reaktivët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laboratorik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l-GR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886200"/>
            <a:ext cx="18478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514600" y="3657600"/>
            <a:ext cx="4191000" cy="2362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brejtjen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korrozionin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mënjanimin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sipërfaqja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klorureve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+1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Komponim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njohur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shkalle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acidihipokloritik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acidi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hipokloror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HOCl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kriprat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hipokloritet</a:t>
            </a:r>
            <a:r>
              <a:rPr lang="en-US" sz="1600" dirty="0" smtClean="0">
                <a:latin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</a:rPr>
              <a:t>formohen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sasi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vogla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kur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klori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</a:rPr>
              <a:t> :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+H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O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↔H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;K ≈ 3x10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konstant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shpërbashkimit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HOCl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 K=3.2 x10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-8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mol/dm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pëqëndrueshëm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lirua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2HClO ↔2H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shifet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2HClO+2H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;  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=+1.63 V</a:t>
            </a: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Meqenëse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shkoj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klorure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HClO+H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; 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=+1.49 V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ekuacioni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KMnO</a:t>
            </a:r>
            <a:r>
              <a:rPr lang="en-US" sz="2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-shi</a:t>
            </a: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066800"/>
            <a:ext cx="24384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</a:rPr>
              <a:t>Parimisht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hipokloritet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</a:rPr>
              <a:t>asnjënsimin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hipokloritik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industri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</a:rPr>
              <a:t>disproporcionimi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klorit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tretsira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bazave</a:t>
            </a:r>
            <a:r>
              <a:rPr lang="en-US" sz="20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Hipokloriti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hipokloriti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kohëve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zëvendson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OCl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futur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zbardhim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(I),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portokallt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precipituar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2HgO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HgO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HgCl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temp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C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eksplodon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en-US" dirty="0"/>
          </a:p>
        </p:txBody>
      </p:sp>
      <p:pic>
        <p:nvPicPr>
          <p:cNvPr id="4" name="Picture 3" descr="Image result for Cl2+NaOH  production NaOC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709862"/>
            <a:ext cx="518160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l2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1" y="5181600"/>
            <a:ext cx="2286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l2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5638801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+3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+4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</a:rPr>
              <a:t>Pasi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joni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klorit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dioksidi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klorit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gjatë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përfitimit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janë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lidhura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mes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veti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mirë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që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këto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shkall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shqyrtohen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bashku</a:t>
            </a:r>
            <a:r>
              <a:rPr lang="en-US" sz="1700" dirty="0" smtClean="0">
                <a:latin typeface="Times New Roman" pitchFamily="18" charset="0"/>
              </a:rPr>
              <a:t>: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</a:rPr>
              <a:t>Shkallës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</a:rPr>
              <a:t>+3 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takon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acidi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kloritik</a:t>
            </a:r>
            <a:r>
              <a:rPr lang="en-US" sz="1700" dirty="0" smtClean="0">
                <a:latin typeface="Times New Roman" pitchFamily="18" charset="0"/>
              </a:rPr>
              <a:t>(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</a:rPr>
              <a:t>acidid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</a:rPr>
              <a:t>kloror</a:t>
            </a:r>
            <a:r>
              <a:rPr lang="en-US" sz="1700" dirty="0" smtClean="0">
                <a:latin typeface="Times New Roman" pitchFamily="18" charset="0"/>
              </a:rPr>
              <a:t>),</a:t>
            </a:r>
            <a:r>
              <a:rPr lang="en-US" sz="1700" dirty="0" err="1" smtClean="0">
                <a:latin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shum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jostabil</a:t>
            </a:r>
            <a:r>
              <a:rPr lang="en-US" sz="1700" dirty="0" smtClean="0">
                <a:latin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ta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paraqesim</a:t>
            </a:r>
            <a:r>
              <a:rPr lang="en-US" sz="1700" dirty="0" smtClean="0">
                <a:latin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</a:rPr>
              <a:t>këto</a:t>
            </a:r>
            <a:r>
              <a:rPr lang="en-US" sz="1700" dirty="0" smtClean="0">
                <a:latin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</a:rPr>
              <a:t>reaksione</a:t>
            </a:r>
            <a:r>
              <a:rPr lang="en-US" sz="1700" dirty="0" smtClean="0">
                <a:latin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3HClO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5HClO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→4ClO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(IV)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portokalltë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keqe,mjaft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jostabil,dhe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eksplodim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shakak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rritur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ndikimit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kontaktit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subs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↔Cl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(g)+2O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; </a:t>
            </a:r>
            <a:r>
              <a:rPr lang="el-G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=-222 kJmol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prodhimtaria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ruajtja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transporti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rrezikun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eksplodimit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hollohet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inert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pjemarrje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vëllimore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nën 10%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rreziku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eksplodimit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aseline="-25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zakonishtë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reduktimin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acidit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kloratik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përkatësishtë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tretsirave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acidike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klorateve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SO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2ClO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+SO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 +H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latin typeface="Times New Roman" pitchFamily="18" charset="0"/>
              </a:rPr>
              <a:t> </a:t>
            </a: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zbardhjen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letrës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rritjen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cilësisë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saj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Tani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gjithnjë</a:t>
            </a:r>
            <a:r>
              <a:rPr lang="en-US" dirty="0" smtClean="0">
                <a:latin typeface="Times New Roman" pitchFamily="18" charset="0"/>
              </a:rPr>
              <a:t>  e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metoda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</a:rPr>
              <a:t>Amerikane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transportin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aseline="-25000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–shit</a:t>
            </a:r>
            <a:r>
              <a:rPr lang="en-US" baseline="-25000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duke e </a:t>
            </a:r>
            <a:r>
              <a:rPr lang="en-US" dirty="0" err="1" smtClean="0">
                <a:latin typeface="Times New Roman" pitchFamily="18" charset="0"/>
              </a:rPr>
              <a:t>reduktuar</a:t>
            </a:r>
            <a:r>
              <a:rPr lang="en-US" dirty="0" smtClean="0">
                <a:latin typeface="Times New Roman" pitchFamily="18" charset="0"/>
              </a:rPr>
              <a:t> ne </a:t>
            </a:r>
            <a:r>
              <a:rPr lang="en-US" dirty="0" err="1" smtClean="0">
                <a:latin typeface="Times New Roman" pitchFamily="18" charset="0"/>
              </a:rPr>
              <a:t>klorit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natriumit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dirty="0" smtClean="0"/>
              <a:t>NaClO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transportohet</a:t>
            </a:r>
            <a:r>
              <a:rPr lang="en-US" dirty="0" smtClean="0">
                <a:latin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</a:rPr>
              <a:t>kurrfar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vështirësie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pastaj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vendin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shpenzimit</a:t>
            </a:r>
            <a:r>
              <a:rPr lang="en-US" dirty="0" smtClean="0">
                <a:latin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kjo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kripë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përsëri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2 </a:t>
            </a:r>
            <a:r>
              <a:rPr lang="en-US" dirty="0" smtClean="0">
                <a:latin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</a:rPr>
              <a:t>oksidim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klor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hipoklorit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natriumit</a:t>
            </a:r>
            <a:r>
              <a:rPr lang="en-US" dirty="0" smtClean="0">
                <a:latin typeface="Times New Roman" pitchFamily="18" charset="0"/>
              </a:rPr>
              <a:t>:    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</a:rPr>
              <a:t>2NaClO</a:t>
            </a:r>
            <a:r>
              <a:rPr lang="en-US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</a:rPr>
              <a:t> + Cl</a:t>
            </a:r>
            <a:r>
              <a:rPr lang="en-US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</a:rPr>
              <a:t>2ClO</a:t>
            </a:r>
            <a:r>
              <a:rPr lang="en-US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</a:rPr>
              <a:t> + 2NaCl</a:t>
            </a:r>
          </a:p>
          <a:p>
            <a:pPr algn="just"/>
            <a:endParaRPr lang="en-US" sz="4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r>
              <a:rPr lang="pt-BR" sz="4200" b="1" dirty="0" smtClean="0">
                <a:solidFill>
                  <a:schemeClr val="accent6">
                    <a:lumMod val="50000"/>
                  </a:schemeClr>
                </a:solidFill>
              </a:rPr>
              <a:t>2NaClO</a:t>
            </a:r>
            <a:r>
              <a:rPr lang="pt-BR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pt-BR" sz="4200" b="1" dirty="0" smtClean="0">
                <a:solidFill>
                  <a:schemeClr val="accent6">
                    <a:lumMod val="50000"/>
                  </a:schemeClr>
                </a:solidFill>
              </a:rPr>
              <a:t> + HOCl + HCl </a:t>
            </a:r>
            <a:r>
              <a:rPr lang="en-US" sz="4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pt-BR" sz="4200" b="1" dirty="0" smtClean="0">
                <a:solidFill>
                  <a:schemeClr val="accent6">
                    <a:lumMod val="50000"/>
                  </a:schemeClr>
                </a:solidFill>
              </a:rPr>
              <a:t>2ClO</a:t>
            </a:r>
            <a:r>
              <a:rPr lang="pt-BR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pt-BR" sz="4200" b="1" dirty="0" smtClean="0">
                <a:solidFill>
                  <a:schemeClr val="accent6">
                    <a:lumMod val="50000"/>
                  </a:schemeClr>
                </a:solidFill>
              </a:rPr>
              <a:t> + H</a:t>
            </a:r>
            <a:r>
              <a:rPr lang="pt-BR" sz="4200" b="1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pt-BR" sz="4200" b="1" dirty="0" smtClean="0">
                <a:solidFill>
                  <a:schemeClr val="accent6">
                    <a:lumMod val="50000"/>
                  </a:schemeClr>
                </a:solidFill>
              </a:rPr>
              <a:t>O + 2NaCl     </a:t>
            </a:r>
            <a:r>
              <a:rPr lang="pt-BR" dirty="0" smtClean="0"/>
              <a:t>apo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2ClO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 +Cl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2Cl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endParaRPr lang="en-US" sz="4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4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 ClO</a:t>
            </a:r>
            <a:r>
              <a:rPr lang="en-US" sz="42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81000"/>
            <a:ext cx="4010025" cy="225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lO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762000"/>
            <a:ext cx="306377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lO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90600"/>
            <a:ext cx="22098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86200"/>
            <a:ext cx="3886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klorik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prodhohen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W=30%,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më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pregatitet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sulfatik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→BaSO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6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endParaRPr lang="en-US" dirty="0"/>
          </a:p>
        </p:txBody>
      </p:sp>
      <p:pic>
        <p:nvPicPr>
          <p:cNvPr id="4" name="Picture 3" descr="Image result for ClO3-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95600"/>
            <a:ext cx="216821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lO3-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276600"/>
            <a:ext cx="43148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përfitohen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klorim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përkatësisht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nxehje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apo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thartim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tretsirës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hipokloriteve</a:t>
            </a:r>
            <a:r>
              <a:rPr lang="en-US" sz="1600" dirty="0" smtClean="0">
                <a:latin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këtë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rast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HClO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oksidon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kripën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vetë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klorate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pra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hipokloritik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oksidon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hipokloritin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klorat</a:t>
            </a:r>
            <a:r>
              <a:rPr lang="en-US" sz="16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2HClO +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+2Cl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endParaRPr lang="en-US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2ClO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+12H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+ 6 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; 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=+1.74 V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+ 6e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;          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=+1.42 V</a:t>
            </a:r>
          </a:p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ekuacione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ngurta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rrezikshme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4800600"/>
            <a:ext cx="4724400" cy="2057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kontakt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materie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shkaktojnë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eksplodim,gjithshtu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kujdes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kushtet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ruajtjes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ferkimit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kontaktit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fosfor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29200" y="3505200"/>
            <a:ext cx="4114800" cy="1828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Klorati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rëndësishëm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Klorati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natriumit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Pjesa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prodhimin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</a:rPr>
              <a:t>-shit ,</a:t>
            </a:r>
            <a:r>
              <a:rPr lang="en-US" b="1" dirty="0" err="1" smtClean="0">
                <a:latin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piroteknik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  <p:pic>
        <p:nvPicPr>
          <p:cNvPr id="6" name="Picture 5" descr="Image result for SODIUM CHLOR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5286375"/>
            <a:ext cx="4114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vargu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protoni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rezultat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klasifikimit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pozitë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veçantë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Bashkohet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përbërësve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materies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14,4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 E PËRGJITHSHME DHE TË PËRHAPURIT 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pozitë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caktuar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drejtë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barabart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17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mungon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gazeve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asnjërit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tabelë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4648200"/>
          <a:ext cx="899160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950"/>
                <a:gridCol w="1123950"/>
                <a:gridCol w="1123950"/>
                <a:gridCol w="1123950"/>
                <a:gridCol w="1123950"/>
                <a:gridCol w="1123950"/>
                <a:gridCol w="1123950"/>
                <a:gridCol w="1123950"/>
              </a:tblGrid>
              <a:tr h="1603653"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Radiusi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kovalent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nm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Radiusi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jonik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nm H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Energjia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jonizimit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eV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Koef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I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elektronegativitetit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Energjia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lidhjes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H</a:t>
                      </a:r>
                      <a:r>
                        <a:rPr lang="en-US" sz="1600" b="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Kj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/mol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Potenciali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redoks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V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Tempe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shkrirjes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K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Tem 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vlimit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53747">
                <a:tc>
                  <a:txBody>
                    <a:bodyPr/>
                    <a:lstStyle/>
                    <a:p>
                      <a:r>
                        <a:rPr lang="en-US" dirty="0" smtClean="0"/>
                        <a:t>0.037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HIDROGJENI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hkalla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+7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shkalle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takojnë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perkloratik</a:t>
            </a:r>
            <a:r>
              <a:rPr lang="en-US" sz="1600" dirty="0" smtClean="0">
                <a:latin typeface="Times New Roman" pitchFamily="18" charset="0"/>
              </a:rPr>
              <a:t>(ac </a:t>
            </a:r>
            <a:r>
              <a:rPr lang="en-US" sz="1600" dirty="0" err="1" smtClean="0">
                <a:latin typeface="Times New Roman" pitchFamily="18" charset="0"/>
              </a:rPr>
              <a:t>perklorik</a:t>
            </a:r>
            <a:r>
              <a:rPr lang="en-US" sz="1600" dirty="0" smtClean="0">
                <a:latin typeface="Times New Roman" pitchFamily="18" charset="0"/>
              </a:rPr>
              <a:t>),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baseline="-250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</a:rPr>
              <a:t>kriprate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perkloratet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klorit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(VII) Cl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sz="16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</a:rPr>
              <a:t>Perkloratet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laborator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</a:rPr>
              <a:t>:</a:t>
            </a:r>
          </a:p>
          <a:p>
            <a:pPr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4KClO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3(s)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→3KClO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2KClO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KClO3 heat=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810000"/>
            <a:ext cx="37338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age result for KClO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05200"/>
            <a:ext cx="28956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0" y="5638800"/>
            <a:ext cx="51054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nxemje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ngadalshme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barazimit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klorati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katalizatorit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qelq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imtësuar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përparësi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barazimi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zhvillohet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1371600"/>
            <a:ext cx="6096000" cy="13716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smtClean="0">
                <a:latin typeface="Times New Roman" pitchFamily="18" charset="0"/>
              </a:rPr>
              <a:t>Me </a:t>
            </a:r>
            <a:r>
              <a:rPr lang="en-US" b="1" i="1" dirty="0" err="1" smtClean="0">
                <a:latin typeface="Times New Roman" pitchFamily="18" charset="0"/>
              </a:rPr>
              <a:t>reaksion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acidit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sulfatik</a:t>
            </a:r>
            <a:r>
              <a:rPr lang="en-US" b="1" i="1" dirty="0" smtClean="0">
                <a:latin typeface="Times New Roman" pitchFamily="18" charset="0"/>
              </a:rPr>
              <a:t>  </a:t>
            </a:r>
            <a:r>
              <a:rPr lang="en-US" b="1" i="1" dirty="0" err="1" smtClean="0">
                <a:latin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përqendruar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dhe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klorateve</a:t>
            </a:r>
            <a:r>
              <a:rPr lang="en-US" b="1" i="1" dirty="0" smtClean="0">
                <a:latin typeface="Times New Roman" pitchFamily="18" charset="0"/>
              </a:rPr>
              <a:t> ,me </a:t>
            </a:r>
            <a:r>
              <a:rPr lang="en-US" b="1" i="1" dirty="0" err="1" smtClean="0">
                <a:latin typeface="Times New Roman" pitchFamily="18" charset="0"/>
              </a:rPr>
              <a:t>ç’rast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përfitohet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perklorati</a:t>
            </a:r>
            <a:r>
              <a:rPr lang="en-US" b="1" i="1" dirty="0" smtClean="0">
                <a:latin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</a:rPr>
              <a:t>kloruri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dhe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oksidid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klorit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(IV)</a:t>
            </a:r>
          </a:p>
          <a:p>
            <a:pPr algn="just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M</a:t>
            </a:r>
            <a:r>
              <a:rPr lang="en-US" b="1" i="1" dirty="0" smtClean="0">
                <a:latin typeface="Times New Roman" pitchFamily="18" charset="0"/>
              </a:rPr>
              <a:t>e </a:t>
            </a:r>
            <a:r>
              <a:rPr lang="en-US" b="1" i="1" dirty="0" err="1" smtClean="0">
                <a:latin typeface="Times New Roman" pitchFamily="18" charset="0"/>
              </a:rPr>
              <a:t>disproporcionim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termik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KClO</a:t>
            </a:r>
            <a:r>
              <a:rPr lang="en-US" b="1" i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i="1" dirty="0" smtClean="0">
                <a:latin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vërtetë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KClO</a:t>
            </a:r>
            <a:r>
              <a:rPr lang="en-US" b="1" i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zbërthehet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dy</a:t>
            </a:r>
            <a:r>
              <a:rPr lang="en-US" b="1" i="1" dirty="0" smtClean="0">
                <a:latin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</a:rPr>
              <a:t>mënyra</a:t>
            </a:r>
            <a:r>
              <a:rPr lang="en-US" b="1" i="1" dirty="0" smtClean="0">
                <a:latin typeface="Times New Roman" pitchFamily="18" charset="0"/>
              </a:rPr>
              <a:t> :</a:t>
            </a:r>
          </a:p>
        </p:txBody>
      </p:sp>
      <p:pic>
        <p:nvPicPr>
          <p:cNvPr id="8" name="Picture 7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914400"/>
            <a:ext cx="2590800" cy="272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C)</a:t>
            </a:r>
            <a:r>
              <a:rPr lang="en-US" sz="2000" b="1" i="1" dirty="0" smtClean="0">
                <a:latin typeface="Times New Roman" pitchFamily="18" charset="0"/>
              </a:rPr>
              <a:t>me </a:t>
            </a:r>
            <a:r>
              <a:rPr lang="en-US" sz="2000" b="1" i="1" dirty="0" err="1" smtClean="0">
                <a:latin typeface="Times New Roman" pitchFamily="18" charset="0"/>
              </a:rPr>
              <a:t>oksidim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kimik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klorateve</a:t>
            </a:r>
            <a:r>
              <a:rPr lang="en-US" sz="2000" b="1" i="1" dirty="0" smtClean="0">
                <a:latin typeface="Times New Roman" pitchFamily="18" charset="0"/>
              </a:rPr>
              <a:t> me </a:t>
            </a:r>
            <a:r>
              <a:rPr lang="en-US" sz="2000" b="1" i="1" dirty="0" err="1" smtClean="0">
                <a:latin typeface="Times New Roman" pitchFamily="18" charset="0"/>
              </a:rPr>
              <a:t>ndihmën</a:t>
            </a:r>
            <a:r>
              <a:rPr lang="en-US" sz="2000" b="1" i="1" dirty="0" smtClean="0">
                <a:latin typeface="Times New Roman" pitchFamily="18" charset="0"/>
              </a:rPr>
              <a:t> e </a:t>
            </a:r>
            <a:r>
              <a:rPr lang="en-US" sz="2000" b="1" i="1" dirty="0" err="1" smtClean="0">
                <a:latin typeface="Times New Roman" pitchFamily="18" charset="0"/>
              </a:rPr>
              <a:t>ozonit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ose</a:t>
            </a:r>
            <a:r>
              <a:rPr lang="en-US" sz="2000" b="1" i="1" dirty="0" smtClean="0">
                <a:latin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</a:rPr>
              <a:t>peroksosulfateve</a:t>
            </a:r>
            <a:r>
              <a:rPr lang="en-US" sz="2000" b="1" i="1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Megjithatë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perkloratet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anodik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klorateve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→ClO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elktrolizë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NaClO4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lëndë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perkloratik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perklorateve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NaClO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+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± 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→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+ NaClO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K: 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+ 2e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→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A: 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+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 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+ 2H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xH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perkloratik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klorurik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filtrim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filtrati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përqendrohet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W=57% 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avullohen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mbeturinat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destilohet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vakum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W=70-72%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forma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dehidratim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oleum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(w(SO3)=20%)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raport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1:4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perkloratik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NaCl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9718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6477000" y="4419600"/>
            <a:ext cx="457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lëndë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djegese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shtytje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raketave</a:t>
            </a:r>
            <a:r>
              <a:rPr lang="en-US" sz="2000" b="1" dirty="0" smtClean="0">
                <a:latin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etj</a:t>
            </a:r>
            <a:endParaRPr lang="en-US" sz="2000" b="1" dirty="0" smtClean="0">
              <a:latin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8915400" cy="990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Acidi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perkloratik</a:t>
            </a:r>
            <a:r>
              <a:rPr lang="en-US" b="1" dirty="0" smtClean="0">
                <a:latin typeface="Times New Roman" pitchFamily="18" charset="0"/>
              </a:rPr>
              <a:t> pa </a:t>
            </a:r>
            <a:r>
              <a:rPr lang="en-US" b="1" dirty="0" err="1" smtClean="0">
                <a:latin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lëng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higroskopik,pa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ngjyrë</a:t>
            </a:r>
            <a:r>
              <a:rPr lang="en-US" b="1" dirty="0" smtClean="0">
                <a:latin typeface="Times New Roman" pitchFamily="18" charset="0"/>
              </a:rPr>
              <a:t> me temp </a:t>
            </a:r>
            <a:r>
              <a:rPr lang="en-US" b="1" dirty="0" err="1" smtClean="0">
                <a:latin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</a:rPr>
              <a:t>=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-100C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+100C</a:t>
            </a:r>
            <a:r>
              <a:rPr lang="en-US" b="1" dirty="0" smtClean="0">
                <a:latin typeface="Times New Roman" pitchFamily="18" charset="0"/>
              </a:rPr>
              <a:t>,është </a:t>
            </a:r>
            <a:r>
              <a:rPr lang="en-US" b="1" dirty="0" err="1" smtClean="0">
                <a:latin typeface="Times New Roman" pitchFamily="18" charset="0"/>
              </a:rPr>
              <a:t>mjet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oksidues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kontakt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materie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organike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eksplodon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shum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shpejtë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tretë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arin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argjendin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066800"/>
            <a:ext cx="4038600" cy="2819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HClO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sillet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plotësishtë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ndryshe</a:t>
            </a:r>
            <a:r>
              <a:rPr lang="en-US" b="1" dirty="0" smtClean="0">
                <a:latin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</a:rPr>
              <a:t>reagon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ujin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vrullshëm</a:t>
            </a:r>
            <a:r>
              <a:rPr lang="en-US" b="1" dirty="0" smtClean="0">
                <a:latin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</a:rPr>
              <a:t>formuar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hidrate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ngurta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HClO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x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O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</a:rPr>
              <a:t>pikë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+50C</a:t>
            </a:r>
            <a:r>
              <a:rPr lang="en-US" b="1" dirty="0" smtClean="0">
                <a:latin typeface="Times New Roman" pitchFamily="18" charset="0"/>
              </a:rPr>
              <a:t>dhe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shum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stabil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nxehet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afër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pikës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</a:rPr>
              <a:t> pa </a:t>
            </a:r>
            <a:r>
              <a:rPr lang="en-US" b="1" dirty="0" err="1" smtClean="0">
                <a:latin typeface="Times New Roman" pitchFamily="18" charset="0"/>
              </a:rPr>
              <a:t>frikë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eksplodimi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0" y="1143000"/>
            <a:ext cx="4724400" cy="2819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Ne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tretsira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ujore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është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plotësishtë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jonizuar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është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më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forti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prej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gjitha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acideve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</a:rPr>
              <a:t>inorganike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 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Stabiliteti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jonit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perklorat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shpjegohet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simetrin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molekules</a:t>
            </a:r>
            <a:r>
              <a:rPr lang="en-US" b="1" dirty="0" smtClean="0">
                <a:latin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katër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atome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vendosura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rreth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atomit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klorit</a:t>
            </a:r>
            <a:r>
              <a:rPr lang="en-US" b="1" dirty="0" smtClean="0">
                <a:latin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tetraedrit,renditja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tetraedrike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rrjedh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hibridizimi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sp3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klorit</a:t>
            </a:r>
            <a:r>
              <a:rPr lang="en-US" b="1" dirty="0" smtClean="0">
                <a:latin typeface="Times New Roman" pitchFamily="18" charset="0"/>
              </a:rPr>
              <a:t> me tri </a:t>
            </a:r>
            <a:r>
              <a:rPr lang="en-US" b="1" dirty="0" err="1" smtClean="0">
                <a:latin typeface="Times New Roman" pitchFamily="18" charset="0"/>
              </a:rPr>
              <a:t>ngarkesa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3962400"/>
            <a:ext cx="3810000" cy="1219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klorateve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vlerë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madhe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teknike</a:t>
            </a:r>
            <a:r>
              <a:rPr lang="en-US" dirty="0" smtClean="0">
                <a:latin typeface="Times New Roman" pitchFamily="18" charset="0"/>
              </a:rPr>
              <a:t> ka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NH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duke </a:t>
            </a:r>
            <a:r>
              <a:rPr lang="en-US" dirty="0" err="1" smtClean="0">
                <a:latin typeface="Times New Roman" pitchFamily="18" charset="0"/>
              </a:rPr>
              <a:t>shtuar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NH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Cl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tretsirë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NaClO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baseline="-25000" dirty="0" smtClean="0">
                <a:latin typeface="Times New Roman" pitchFamily="18" charset="0"/>
              </a:rPr>
              <a:t>.</a:t>
            </a:r>
          </a:p>
        </p:txBody>
      </p:sp>
      <p:pic>
        <p:nvPicPr>
          <p:cNvPr id="8" name="Picture 7" descr="Image result for HCl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181600"/>
            <a:ext cx="190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 result for HClO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962400"/>
            <a:ext cx="19431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mage result for HClO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038600"/>
            <a:ext cx="251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Image result for HClO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57800"/>
            <a:ext cx="20193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3Al + 3NH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ClO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 → Al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3(</a:t>
            </a:r>
            <a:r>
              <a:rPr lang="en-US" sz="2800" b="1" baseline="-25000" dirty="0" err="1" smtClean="0">
                <a:solidFill>
                  <a:srgbClr val="FF0000"/>
                </a:solidFill>
              </a:rPr>
              <a:t>ng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) </a:t>
            </a:r>
            <a:r>
              <a:rPr lang="en-US" sz="2800" b="1" dirty="0" smtClean="0">
                <a:solidFill>
                  <a:srgbClr val="FF0000"/>
                </a:solidFill>
              </a:rPr>
              <a:t>+AlCl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3(</a:t>
            </a:r>
            <a:r>
              <a:rPr lang="en-US" sz="2800" b="1" baseline="-25000" dirty="0" err="1" smtClean="0">
                <a:solidFill>
                  <a:srgbClr val="FF0000"/>
                </a:solidFill>
              </a:rPr>
              <a:t>ng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)</a:t>
            </a:r>
            <a:r>
              <a:rPr lang="en-US" sz="2800" b="1" dirty="0" smtClean="0">
                <a:solidFill>
                  <a:srgbClr val="FF0000"/>
                </a:solidFill>
              </a:rPr>
              <a:t>+3NO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(g)</a:t>
            </a:r>
            <a:r>
              <a:rPr lang="en-US" sz="2800" b="1" dirty="0" smtClean="0">
                <a:solidFill>
                  <a:srgbClr val="FF0000"/>
                </a:solidFill>
              </a:rPr>
              <a:t>+6H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(g)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481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AMMONIUM PERCHLORATE FOR SHUTTL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0"/>
            <a:ext cx="5105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AMMONIUM PERCHLORATE FOR SHUTTL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876800"/>
            <a:ext cx="28765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8991600" cy="6400799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2000" b="1" dirty="0" smtClean="0">
                <a:latin typeface="Times New Roman" pitchFamily="18" charset="0"/>
              </a:rPr>
              <a:t>                                                                                     </a:t>
            </a:r>
            <a:r>
              <a:rPr lang="en-US" sz="1200" dirty="0" err="1" smtClean="0">
                <a:latin typeface="Times New Roman" pitchFamily="18" charset="0"/>
              </a:rPr>
              <a:t>strukure</a:t>
            </a:r>
            <a:r>
              <a:rPr lang="en-US" sz="1200" dirty="0" smtClean="0">
                <a:latin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</a:rPr>
              <a:t>ortorombike</a:t>
            </a:r>
            <a:endParaRPr lang="en-US" sz="1200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2000" b="1" dirty="0" err="1" smtClean="0">
                <a:latin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potencialit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klori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oksidon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bromuret</a:t>
            </a:r>
            <a:endParaRPr lang="en-US" sz="20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2Br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+ 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→Br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>
              <a:lnSpc>
                <a:spcPct val="90000"/>
              </a:lnSpc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themelor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laboratorik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industrialtë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industrial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pyrgu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ndihmën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rrymës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pëçohet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3Br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→BrO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+5Br 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,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acidifikim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bromi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 Br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→3Br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>
              <a:lnSpc>
                <a:spcPct val="90000"/>
              </a:lnSpc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farmaceutike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orga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latin typeface="Times New Roman" pitchFamily="18" charset="0"/>
              </a:rPr>
              <a:t>BROMI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457200"/>
            <a:ext cx="5486400" cy="1600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en-US" b="1" dirty="0" err="1" smtClean="0">
                <a:latin typeface="Times New Roman" pitchFamily="18" charset="0"/>
              </a:rPr>
              <a:t>Kryesishtë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natyre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</a:rPr>
              <a:t> ne form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komponimeve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oksidimi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-1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</a:rPr>
              <a:t>zakonishtë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bashku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klorin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vogla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b="1" dirty="0" err="1" smtClean="0">
                <a:latin typeface="Times New Roman" pitchFamily="18" charset="0"/>
              </a:rPr>
              <a:t>Bromure</a:t>
            </a:r>
            <a:r>
              <a:rPr lang="en-US" b="1" dirty="0" smtClean="0">
                <a:latin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liqene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njelmëta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pjesmarrja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bromitë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0.007%</a:t>
            </a:r>
          </a:p>
        </p:txBody>
      </p:sp>
      <p:pic>
        <p:nvPicPr>
          <p:cNvPr id="6" name="Picture 5" descr="Image result for bromin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28600"/>
            <a:ext cx="1438275" cy="193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0" y="5105400"/>
            <a:ext cx="8763000" cy="1143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Br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Van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Vaals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-it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kaftë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mbylltë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pakëndshme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rrezikshëm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sulmon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lëkurën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varrë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shërohen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 descr="https://upload.wikimedia.org/wikipedia/commons/thumb/3/35/Bromine_vial_in_acrylic_cube.jpg/220px-Bromine_vial_in_acrylic_cub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572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36000" t="28800" r="31200" b="30933"/>
          <a:stretch>
            <a:fillRect/>
          </a:stretch>
        </p:blipFill>
        <p:spPr bwMode="auto">
          <a:xfrm>
            <a:off x="228600" y="0"/>
            <a:ext cx="8686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How is bromine produced commercially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199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bromureve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argjendit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pregatitjen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emulzioneve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fotografi</a:t>
            </a:r>
            <a:r>
              <a:rPr lang="en-US" sz="1600" dirty="0" smtClean="0">
                <a:latin typeface="Times New Roman" pitchFamily="18" charset="0"/>
              </a:rPr>
              <a:t>  per </a:t>
            </a:r>
            <a:r>
              <a:rPr lang="en-US" sz="1600" dirty="0" err="1" smtClean="0">
                <a:latin typeface="Times New Roman" pitchFamily="18" charset="0"/>
              </a:rPr>
              <a:t>prodhimin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dibrom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etanit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Br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cili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shtohet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benzinës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pengon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formimin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plumbit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cilindrat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motorëve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benzin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rrjedh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rezultat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tetraetilit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plumbit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shtohet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benzinës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</a:rPr>
              <a:t> antidetonator.etj</a:t>
            </a:r>
          </a:p>
          <a:p>
            <a:pPr algn="just"/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>
              <a:buNone/>
            </a:pP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-1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pse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oksidues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</a:rPr>
              <a:t>klori</a:t>
            </a:r>
            <a:r>
              <a:rPr lang="en-US" sz="1600" dirty="0" smtClean="0">
                <a:latin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</a:rPr>
              <a:t>mjaftë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lehtë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reagon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lementet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tjera</a:t>
            </a:r>
            <a:r>
              <a:rPr lang="en-US" sz="1600" dirty="0" smtClean="0">
                <a:latin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</a:rPr>
              <a:t>dhënë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bromure</a:t>
            </a:r>
            <a:r>
              <a:rPr lang="en-US" sz="1600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përfitimin</a:t>
            </a:r>
            <a:r>
              <a:rPr lang="en-US" sz="1600" dirty="0" smtClean="0">
                <a:latin typeface="Times New Roman" pitchFamily="18" charset="0"/>
              </a:rPr>
              <a:t> 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HBr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vend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SO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</a:rPr>
              <a:t> –shit </a:t>
            </a:r>
            <a:r>
              <a:rPr lang="en-US" sz="1600" dirty="0" err="1" smtClean="0">
                <a:latin typeface="Times New Roman" pitchFamily="18" charset="0"/>
              </a:rPr>
              <a:t>përdoret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PO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sepse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SO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baseline="-250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</a:rPr>
              <a:t>oksidon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</a:rPr>
              <a:t>HBr</a:t>
            </a:r>
            <a:r>
              <a:rPr lang="en-US" sz="1600" dirty="0" smtClean="0">
                <a:latin typeface="Times New Roman" pitchFamily="18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3KBr(s)+H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+3HBr(g),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drejtpërdrejt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elemenetev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katalizator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platina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(g)+Br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↔2HBr(g) ;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=-73 kJmol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ttps://upload.wikimedia.org/wikipedia/commons/1/1b/Bromid_st%C5%99%C3%ADbrn%C3%BD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14400"/>
            <a:ext cx="4800600" cy="209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5410200"/>
            <a:ext cx="9144000" cy="1447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Reksioni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ekzoterm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zhvendoset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majtë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Bromhidriku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reaks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bromit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4HBr+O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2(g)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→2Br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hipobromit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O+Br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hipokloritik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hipobromor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HBrO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.por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2HBrO+2H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; 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=+1.59 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hipobromitet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veprim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↔Br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; 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=+0.76 V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Hipobromitet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bromate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3BrO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+2Br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shpërbashkim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hipobromiteve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bromureve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bromateve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219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Çka</a:t>
            </a:r>
            <a:r>
              <a:rPr lang="en-US" b="1" dirty="0" smtClean="0">
                <a:latin typeface="Times New Roman" pitchFamily="18" charset="0"/>
              </a:rPr>
              <a:t> do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thotë</a:t>
            </a:r>
            <a:r>
              <a:rPr lang="en-US" b="1" dirty="0" smtClean="0">
                <a:latin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Br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oksidohet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arsye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tretsira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HBr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oksidohet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ajrit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sidomos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ndikimin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drites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diellit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arsye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tretsirat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ujore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HBr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ruhen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errëta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89916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Ba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(BrO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+H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+HSO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→BaSO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HBrO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; 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=+1.48 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diç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,por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reduktohen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bromure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↔Br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; 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=+1.44 V </a:t>
            </a:r>
          </a:p>
          <a:p>
            <a:pPr algn="just"/>
            <a:endParaRPr lang="en-US" sz="2000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bromatet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+6e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↔Br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; 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=+0.58 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kiminë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analitike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KBrO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NaBrO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prdoren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8991600" cy="17526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Acidi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përgjigjet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shkallës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oksidimit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+5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acidi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bromatik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HBrO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</a:rPr>
              <a:t>,nuk </a:t>
            </a:r>
            <a:r>
              <a:rPr lang="en-US" dirty="0" err="1" smtClean="0">
                <a:latin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gjendje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pastërt,sikurse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HClO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</a:rPr>
              <a:t>edhe </a:t>
            </a:r>
            <a:r>
              <a:rPr lang="en-US" dirty="0" err="1" smtClean="0">
                <a:latin typeface="Times New Roman" pitchFamily="18" charset="0"/>
              </a:rPr>
              <a:t>ky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eksplodon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përpiqemi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përqendrojm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</a:rPr>
              <a:t>avullim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Tret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ujore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acidit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bromatik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ndonjë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bromat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veprojmë</a:t>
            </a:r>
            <a:r>
              <a:rPr lang="en-US" dirty="0" smtClean="0">
                <a:latin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SO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holluar</a:t>
            </a:r>
            <a:r>
              <a:rPr lang="en-US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këtë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qëllim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zakonishtë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bromati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bariumit</a:t>
            </a:r>
            <a:r>
              <a:rPr lang="en-US" dirty="0" smtClean="0">
                <a:latin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produkt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ndahet</a:t>
            </a:r>
            <a:r>
              <a:rPr lang="en-US" dirty="0" smtClean="0">
                <a:latin typeface="Times New Roman" pitchFamily="18" charset="0"/>
              </a:rPr>
              <a:t> BaSO</a:t>
            </a:r>
            <a:r>
              <a:rPr lang="en-US" baseline="-25000" dirty="0" smtClean="0">
                <a:latin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vështirë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tretshëm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tret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ngel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HBrO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H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-1.</a:t>
            </a:r>
          </a:p>
          <a:p>
            <a:pPr algn="just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elektronegativitet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 O, N, P,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Halogjenet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koeficient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elektronegativiteti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përshkruajm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-1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marr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parasysh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gjithësinë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Yjet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Dielli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ynë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90%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yje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gravitetit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krahasuar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yjet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oqeanet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150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447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H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elektronegativitet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lëshimi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elektronegativitet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pranoj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5410200"/>
            <a:ext cx="9144000" cy="10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pas 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Si,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vendin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njëmbëdhjetë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324599"/>
          </a:xfrm>
        </p:spPr>
        <p:txBody>
          <a:bodyPr>
            <a:normAutofit fontScale="92500" lnSpcReduction="10000"/>
          </a:bodyPr>
          <a:lstStyle/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      2IO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+5HSO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+2H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→I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strktura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ortorombike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sasisa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–shit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caktua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teprica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ndarë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jodur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 2I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jodure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patur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kujdes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sasinë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shtuar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shkoj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jodateve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2I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→2Cl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+I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0"/>
            <a:ext cx="8915400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JODI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533400"/>
            <a:ext cx="5181600" cy="1905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vetmi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halogjen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natyrë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form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komponimeve</a:t>
            </a:r>
            <a:r>
              <a:rPr lang="en-US" b="1" dirty="0" smtClean="0">
                <a:latin typeface="Times New Roman" pitchFamily="18" charset="0"/>
              </a:rPr>
              <a:t>  me </a:t>
            </a:r>
            <a:r>
              <a:rPr lang="en-US" b="1" dirty="0" err="1" smtClean="0">
                <a:latin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</a:rPr>
              <a:t>Gjithashtu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gjedet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</a:rPr>
              <a:t> negative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sikurse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halogjnuret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jodur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detit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shtresa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caktuara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2514600"/>
            <a:ext cx="6934200" cy="1676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halogjene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jodi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paku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përhapur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natyrë</a:t>
            </a:r>
            <a:r>
              <a:rPr lang="en-US" b="1" dirty="0" smtClean="0">
                <a:latin typeface="Times New Roman" pitchFamily="18" charset="0"/>
              </a:rPr>
              <a:t>. </a:t>
            </a:r>
            <a:r>
              <a:rPr lang="en-US" b="1" dirty="0" err="1" smtClean="0">
                <a:latin typeface="Times New Roman" pitchFamily="18" charset="0"/>
              </a:rPr>
              <a:t>Jodati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natriumot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(NaIO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përzier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nityrat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natriumi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shtresat</a:t>
            </a:r>
            <a:r>
              <a:rPr lang="en-US" b="1" dirty="0" smtClean="0">
                <a:latin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</a:rPr>
              <a:t>shalitrës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kilit</a:t>
            </a:r>
            <a:r>
              <a:rPr lang="en-US" b="1" dirty="0" smtClean="0">
                <a:latin typeface="Times New Roman" pitchFamily="18" charset="0"/>
              </a:rPr>
              <a:t> .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NaNO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ndahet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kristalizim</a:t>
            </a:r>
            <a:r>
              <a:rPr lang="en-US" b="1" dirty="0" smtClean="0">
                <a:latin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lymin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amë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ngel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NaIO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 .</a:t>
            </a:r>
          </a:p>
          <a:p>
            <a:pPr algn="just"/>
            <a:r>
              <a:rPr lang="en-US" b="1" dirty="0" smtClean="0">
                <a:latin typeface="Times New Roman" pitchFamily="18" charset="0"/>
              </a:rPr>
              <a:t>Jodi </a:t>
            </a:r>
            <a:r>
              <a:rPr lang="en-US" b="1" dirty="0" err="1" smtClean="0">
                <a:latin typeface="Times New Roman" pitchFamily="18" charset="0"/>
              </a:rPr>
              <a:t>elementar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përfitoeht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reduktim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jodateve</a:t>
            </a:r>
            <a:r>
              <a:rPr lang="en-US" b="1" dirty="0" smtClean="0">
                <a:latin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caktuar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sulfitit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hidrogjenit</a:t>
            </a:r>
            <a:r>
              <a:rPr lang="en-US" b="1" dirty="0" smtClean="0">
                <a:latin typeface="Times New Roman" pitchFamily="18" charset="0"/>
              </a:rPr>
              <a:t>;</a:t>
            </a:r>
          </a:p>
        </p:txBody>
      </p:sp>
      <p:pic>
        <p:nvPicPr>
          <p:cNvPr id="8" name="Picture 7" descr="Sample of iodin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57200"/>
            <a:ext cx="396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s://upload.wikimedia.org/wikipedia/commons/thumb/0/0c/Iodine-unit-cell-3D-balls-B.png/150px-Iodine-unit-cell-3D-balls-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514600"/>
            <a:ext cx="198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dhomës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jodi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kristalion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shtresash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gati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zeza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shkëlqim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metalik</a:t>
            </a:r>
            <a:r>
              <a:rPr lang="en-US" sz="1600" dirty="0" smtClean="0">
                <a:latin typeface="Times New Roman" pitchFamily="18" charset="0"/>
              </a:rPr>
              <a:t>, me </a:t>
            </a:r>
            <a:r>
              <a:rPr lang="en-US" sz="1600" dirty="0" err="1" smtClean="0">
                <a:latin typeface="Times New Roman" pitchFamily="18" charset="0"/>
              </a:rPr>
              <a:t>nxehje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lehtë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sublimojnë</a:t>
            </a:r>
            <a:r>
              <a:rPr lang="en-US" sz="1600" dirty="0" smtClean="0">
                <a:latin typeface="Times New Roman" pitchFamily="18" charset="0"/>
              </a:rPr>
              <a:t>  duke </a:t>
            </a:r>
            <a:r>
              <a:rPr lang="en-US" sz="1600" dirty="0" err="1" smtClean="0">
                <a:latin typeface="Times New Roman" pitchFamily="18" charset="0"/>
              </a:rPr>
              <a:t>liruar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avuj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ngjyrë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vjollce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cilët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përbëhen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molekulave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jodit</a:t>
            </a:r>
            <a:r>
              <a:rPr lang="en-US" sz="16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ujë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jodi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vështirë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tretët</a:t>
            </a:r>
            <a:endParaRPr lang="en-US" sz="16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-1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Përfitimi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joduret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bëhet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</a:rPr>
              <a:t>ndihmën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ndonjë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</a:rPr>
              <a:t>PO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16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3KI(s)+H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3HI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+K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protoliza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jodurit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(III)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→2PI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→3HI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Metodat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jodureve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bromureve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përzierjes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jodureve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jodateve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2KIO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→2KI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ound bottom flask filled with violet iodine vapou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7620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05599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jodit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shkallë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pozitive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oksidimit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</a:rPr>
              <a:t>shpërbashkim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jodit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bazike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fazën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parë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hipojoditi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jodur</a:t>
            </a:r>
            <a:r>
              <a:rPr lang="en-US" sz="16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+2OH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→IO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+I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hipojoditik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hipojodor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analogët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hipokloritik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HClO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hipobromitik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HBrO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hipojodit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(IO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hidroliza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duket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 HIO+OH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pëfitohen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shpërbashki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hipojoditi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jodat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3IO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+2I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Jodatet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kloratet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bromatetsiç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+ 6H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;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=+1.2 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; 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=+1.085 V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arsye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jodatet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</a:rPr>
              <a:t>oksidim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jonit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ClO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</a:rPr>
              <a:t>HNO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</a:rPr>
              <a:t>;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5ClO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+3I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+3H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→5Cl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+10H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+10NO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 2H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+10 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bromatik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amorfe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(V) ,I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2HIO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 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733800"/>
            <a:ext cx="4495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8915400" cy="6248400"/>
          </a:xfrm>
        </p:spPr>
        <p:txBody>
          <a:bodyPr>
            <a:normAutofit/>
          </a:bodyPr>
          <a:lstStyle/>
          <a:p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grup</a:t>
            </a:r>
            <a:r>
              <a:rPr lang="en-US" sz="2000" b="1" dirty="0" smtClean="0">
                <a:latin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</a:rPr>
              <a:t>përbëjnë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O, S, Se, Te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Po </a:t>
            </a:r>
            <a:r>
              <a:rPr lang="en-US" sz="2000" b="1" dirty="0" smtClean="0">
                <a:latin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</a:rPr>
              <a:t>quhen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</a:rPr>
              <a:t>kalkogjene</a:t>
            </a:r>
            <a:r>
              <a:rPr lang="en-US" sz="2000" b="1" dirty="0" smtClean="0">
                <a:latin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</a:rPr>
              <a:t>ato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xehe</a:t>
            </a:r>
            <a:r>
              <a:rPr lang="en-US" sz="2000" b="1" dirty="0" smtClean="0">
                <a:latin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</a:rPr>
              <a:t>sepse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shumti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gjenden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xehe</a:t>
            </a:r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sjelljen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ndërmjet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tregojnë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pak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ngjashmëri</a:t>
            </a:r>
            <a:r>
              <a:rPr lang="en-US" sz="2000" b="1" dirty="0" smtClean="0">
                <a:latin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halogjene</a:t>
            </a:r>
            <a:r>
              <a:rPr lang="en-US" sz="2000" b="1" dirty="0" smtClean="0">
                <a:latin typeface="Times New Roman" pitchFamily="18" charset="0"/>
              </a:rPr>
              <a:t>.</a:t>
            </a:r>
          </a:p>
          <a:p>
            <a:r>
              <a:rPr lang="en-US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Vetitë</a:t>
            </a:r>
            <a:r>
              <a:rPr lang="en-US" sz="2000" b="1" dirty="0" smtClean="0">
                <a:solidFill>
                  <a:schemeClr val="folHlink"/>
                </a:solidFill>
                <a:latin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chemeClr val="folHlink"/>
                </a:solidFill>
                <a:latin typeface="Times New Roman" pitchFamily="18" charset="0"/>
              </a:rPr>
              <a:t>grupit</a:t>
            </a:r>
            <a:endParaRPr lang="en-US" sz="2000" b="1" dirty="0" smtClean="0">
              <a:solidFill>
                <a:schemeClr val="folHlink"/>
              </a:solidFill>
              <a:latin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konfiguracione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elektronike</a:t>
            </a:r>
            <a:r>
              <a:rPr lang="en-US" sz="2000" b="1" dirty="0" smtClean="0">
                <a:latin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Times New Roman" pitchFamily="18" charset="0"/>
              </a:rPr>
              <a:t>O  1s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2s</a:t>
            </a:r>
            <a:r>
              <a:rPr lang="en-US" sz="2000" b="1" baseline="30000" dirty="0" smtClean="0">
                <a:latin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</a:rPr>
              <a:t>4</a:t>
            </a:r>
          </a:p>
          <a:p>
            <a:r>
              <a:rPr lang="en-US" sz="2000" dirty="0" smtClean="0">
                <a:latin typeface="Times New Roman" pitchFamily="18" charset="0"/>
              </a:rPr>
              <a:t>S   1s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3s</a:t>
            </a:r>
            <a:r>
              <a:rPr lang="en-US" sz="2000" b="1" baseline="30000" dirty="0" smtClean="0">
                <a:latin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</a:rPr>
              <a:t>4</a:t>
            </a:r>
          </a:p>
          <a:p>
            <a:r>
              <a:rPr lang="en-US" sz="2000" dirty="0" smtClean="0">
                <a:latin typeface="Times New Roman" pitchFamily="18" charset="0"/>
              </a:rPr>
              <a:t>Se 1s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3p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4s</a:t>
            </a:r>
            <a:r>
              <a:rPr lang="en-US" sz="2000" b="1" baseline="30000" dirty="0" smtClean="0">
                <a:latin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</a:rPr>
              <a:t> 4p</a:t>
            </a:r>
            <a:r>
              <a:rPr lang="en-US" sz="2000" b="1" baseline="30000" dirty="0" smtClean="0">
                <a:latin typeface="Times New Roman" pitchFamily="18" charset="0"/>
              </a:rPr>
              <a:t>4</a:t>
            </a:r>
          </a:p>
          <a:p>
            <a:r>
              <a:rPr lang="en-US" sz="2000" dirty="0" smtClean="0">
                <a:latin typeface="Times New Roman" pitchFamily="18" charset="0"/>
              </a:rPr>
              <a:t>Te 1s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3p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4s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4p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4d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5s</a:t>
            </a:r>
            <a:r>
              <a:rPr lang="en-US" sz="2000" b="1" baseline="30000" dirty="0" smtClean="0">
                <a:latin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</a:rPr>
              <a:t> 5p</a:t>
            </a:r>
            <a:r>
              <a:rPr lang="en-US" sz="2000" b="1" baseline="30000" dirty="0" smtClean="0">
                <a:latin typeface="Times New Roman" pitchFamily="18" charset="0"/>
              </a:rPr>
              <a:t>4</a:t>
            </a:r>
          </a:p>
          <a:p>
            <a:r>
              <a:rPr lang="en-US" sz="2000" dirty="0" smtClean="0">
                <a:latin typeface="Times New Roman" pitchFamily="18" charset="0"/>
              </a:rPr>
              <a:t>Po 1s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2p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3p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3d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4s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4p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4d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4f</a:t>
            </a:r>
            <a:r>
              <a:rPr lang="en-US" sz="2000" baseline="30000" dirty="0" smtClean="0">
                <a:latin typeface="Times New Roman" pitchFamily="18" charset="0"/>
              </a:rPr>
              <a:t>14</a:t>
            </a:r>
            <a:r>
              <a:rPr lang="en-US" sz="2000" dirty="0" smtClean="0">
                <a:latin typeface="Times New Roman" pitchFamily="18" charset="0"/>
              </a:rPr>
              <a:t> 5s</a:t>
            </a:r>
            <a:r>
              <a:rPr lang="en-US" sz="2000" baseline="30000" dirty="0" smtClean="0">
                <a:latin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</a:rPr>
              <a:t> 5p</a:t>
            </a:r>
            <a:r>
              <a:rPr lang="en-US" sz="2000" baseline="30000" dirty="0" smtClean="0">
                <a:latin typeface="Times New Roman" pitchFamily="18" charset="0"/>
              </a:rPr>
              <a:t>6</a:t>
            </a:r>
            <a:r>
              <a:rPr lang="en-US" sz="2000" dirty="0" smtClean="0">
                <a:latin typeface="Times New Roman" pitchFamily="18" charset="0"/>
              </a:rPr>
              <a:t> 5d</a:t>
            </a:r>
            <a:r>
              <a:rPr lang="en-US" sz="2000" baseline="30000" dirty="0" smtClean="0">
                <a:latin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6s</a:t>
            </a:r>
            <a:r>
              <a:rPr lang="en-US" sz="2000" b="1" baseline="30000" dirty="0" smtClean="0">
                <a:latin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</a:rPr>
              <a:t> 6p</a:t>
            </a:r>
            <a:r>
              <a:rPr lang="en-US" sz="2000" b="1" baseline="30000" dirty="0" smtClean="0">
                <a:latin typeface="Times New Roman" pitchFamily="18" charset="0"/>
              </a:rPr>
              <a:t>4</a:t>
            </a:r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përbashkët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lementeve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kalkogjene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r>
              <a:rPr lang="en-US" sz="2000" b="1" dirty="0" smtClean="0">
                <a:latin typeface="Times New Roman" pitchFamily="18" charset="0"/>
              </a:rPr>
              <a:t>                                      me </a:t>
            </a:r>
            <a:r>
              <a:rPr lang="en-US" sz="2000" b="1" dirty="0" err="1" smtClean="0">
                <a:latin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paçiftëzuara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</a:rPr>
              <a:t> p:</a:t>
            </a:r>
          </a:p>
          <a:p>
            <a:r>
              <a:rPr lang="en-US" sz="2000" b="1" baseline="30000" dirty="0" smtClean="0">
                <a:latin typeface="Times New Roman" pitchFamily="18" charset="0"/>
              </a:rPr>
              <a:t>                              </a:t>
            </a:r>
            <a:r>
              <a:rPr lang="en-US" sz="2000" b="1" dirty="0" smtClean="0">
                <a:latin typeface="Times New Roman" pitchFamily="18" charset="0"/>
              </a:rPr>
              <a:t>ns                                      </a:t>
            </a:r>
            <a:r>
              <a:rPr lang="en-US" sz="2000" b="1" dirty="0" err="1" smtClean="0">
                <a:latin typeface="Times New Roman" pitchFamily="18" charset="0"/>
              </a:rPr>
              <a:t>np</a:t>
            </a:r>
            <a:endParaRPr lang="en-US" sz="2000" b="1" baseline="30000" dirty="0" smtClean="0">
              <a:latin typeface="Times New Roman" pitchFamily="18" charset="0"/>
            </a:endParaRPr>
          </a:p>
          <a:p>
            <a:pPr fontAlgn="base"/>
            <a:r>
              <a:rPr lang="en-US" sz="2000" dirty="0" smtClean="0"/>
              <a:t>                      ↑↓                              ↑↓    ↑     ↑</a:t>
            </a:r>
          </a:p>
          <a:p>
            <a:endParaRPr lang="en-US" sz="2000" dirty="0" smtClean="0"/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76400" y="6019800"/>
          <a:ext cx="685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↑↓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05200" y="6019800"/>
          <a:ext cx="2362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787400"/>
                <a:gridCol w="7874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ELEMENTET E GRUPIT 16(VIB)</a:t>
            </a:r>
          </a:p>
          <a:p>
            <a:pPr algn="ctr"/>
            <a:r>
              <a:rPr lang="en-US" sz="2000" b="1" dirty="0" err="1" smtClean="0">
                <a:latin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kalkogjene</a:t>
            </a:r>
            <a:endParaRPr lang="en-US" sz="2000" b="1" dirty="0" smtClean="0"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5800" y="5334000"/>
            <a:ext cx="1905000" cy="381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ns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 np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</a:rPr>
              <a:t>4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8991600" cy="6781800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Times New Roman" pitchFamily="18" charset="0"/>
              </a:rPr>
              <a:t>Dallohen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numri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elektroneve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gjendjet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</a:rPr>
              <a:t>brendshme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kuantike</a:t>
            </a:r>
            <a:r>
              <a:rPr lang="en-US" sz="2000" dirty="0" smtClean="0">
                <a:latin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</a:rPr>
              <a:t>Pasoj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</a:rPr>
              <a:t>kësaj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dukurie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rritja</a:t>
            </a:r>
            <a:r>
              <a:rPr lang="en-US" sz="2000" dirty="0" smtClean="0">
                <a:latin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</a:rPr>
              <a:t>vëllimit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atomit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lartë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poshtë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grupit</a:t>
            </a:r>
            <a:r>
              <a:rPr lang="en-US" sz="2000" dirty="0" smtClean="0">
                <a:latin typeface="Times New Roman" pitchFamily="18" charset="0"/>
              </a:rPr>
              <a:t>.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397000"/>
          <a:ext cx="8991600" cy="3895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600"/>
                <a:gridCol w="1498600"/>
                <a:gridCol w="1498600"/>
                <a:gridCol w="1498600"/>
                <a:gridCol w="1498600"/>
                <a:gridCol w="1498600"/>
              </a:tblGrid>
              <a:tr h="112515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Simboli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elementit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Radiusi kovalent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Radiusi i Van der Vaals-it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Radiusi jonik X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Temp e shkrirjes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Temp e vlimit</a:t>
                      </a:r>
                    </a:p>
                  </a:txBody>
                  <a:tcPr horzOverflow="overflow"/>
                </a:tc>
              </a:tr>
              <a:tr h="44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nm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nm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nm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°C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°C</a:t>
                      </a:r>
                    </a:p>
                  </a:txBody>
                  <a:tcPr horzOverflow="overflow"/>
                </a:tc>
              </a:tr>
              <a:tr h="443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-218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-183</a:t>
                      </a:r>
                    </a:p>
                  </a:txBody>
                  <a:tcPr horzOverflow="overflow"/>
                </a:tc>
              </a:tr>
              <a:tr h="553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0.104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0.185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0.184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444.7</a:t>
                      </a:r>
                    </a:p>
                  </a:txBody>
                  <a:tcPr horzOverflow="overflow"/>
                </a:tc>
              </a:tr>
              <a:tr h="443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0.117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0.20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0.191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685</a:t>
                      </a:r>
                    </a:p>
                  </a:txBody>
                  <a:tcPr horzOverflow="overflow"/>
                </a:tc>
              </a:tr>
              <a:tr h="443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0.137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0.22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0.211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990</a:t>
                      </a:r>
                    </a:p>
                  </a:txBody>
                  <a:tcPr horzOverflow="overflow"/>
                </a:tc>
              </a:tr>
              <a:tr h="443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0.153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962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pPr algn="just">
              <a:buNone/>
            </a:pPr>
            <a:r>
              <a:rPr lang="en-US" sz="1600" dirty="0" err="1" smtClean="0">
                <a:latin typeface="Times New Roman" pitchFamily="18" charset="0"/>
              </a:rPr>
              <a:t>Atomi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elementit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dytë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këtij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grupi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sz="1600" dirty="0" smtClean="0">
                <a:latin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</a:rPr>
              <a:t>për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shkak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radiusit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madh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</a:rPr>
              <a:t>normale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formoj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lidhje</a:t>
            </a:r>
            <a:r>
              <a:rPr lang="en-US" sz="1600" dirty="0" smtClean="0">
                <a:latin typeface="Times New Roman" pitchFamily="18" charset="0"/>
              </a:rPr>
              <a:t>  as </a:t>
            </a:r>
            <a:r>
              <a:rPr lang="en-US" sz="1600" dirty="0" err="1" smtClean="0">
                <a:latin typeface="Times New Roman" pitchFamily="18" charset="0"/>
              </a:rPr>
              <a:t>molekul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dyatomike</a:t>
            </a:r>
            <a:r>
              <a:rPr lang="en-US" sz="16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atomet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elementeve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tjera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kuadër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grupit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rezultat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gjithnjë</a:t>
            </a:r>
            <a:r>
              <a:rPr lang="en-US" sz="1600" dirty="0" smtClean="0">
                <a:latin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madh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radiusit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tyre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formojnë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molekula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dyatomike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</a:rPr>
              <a:t>normale</a:t>
            </a:r>
            <a:r>
              <a:rPr lang="en-US" sz="16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mundësit</a:t>
            </a:r>
            <a:r>
              <a:rPr lang="en-US" sz="2000" b="1" dirty="0" smtClean="0">
                <a:latin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</a:rPr>
              <a:t>përveç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oksigjenit</a:t>
            </a:r>
            <a:r>
              <a:rPr lang="en-US" sz="2000" b="1" dirty="0" smtClean="0">
                <a:latin typeface="Times New Roman" pitchFamily="18" charset="0"/>
              </a:rPr>
              <a:t>),</a:t>
            </a:r>
            <a:r>
              <a:rPr lang="en-US" sz="2000" b="1" dirty="0" err="1" smtClean="0">
                <a:latin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formimin</a:t>
            </a:r>
            <a:r>
              <a:rPr lang="en-US" sz="2000" b="1" dirty="0" smtClean="0">
                <a:latin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</a:rPr>
              <a:t>molekulës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gjendje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elementare</a:t>
            </a:r>
            <a:r>
              <a:rPr lang="en-US" sz="2000" b="1" dirty="0" smtClean="0">
                <a:latin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</a:endParaRPr>
          </a:p>
          <a:p>
            <a:pPr algn="just">
              <a:buNone/>
            </a:pPr>
            <a:r>
              <a:rPr lang="en-US" sz="1400" dirty="0" smtClean="0">
                <a:latin typeface="Times New Roman" pitchFamily="18" charset="0"/>
              </a:rPr>
              <a:t>Forma e </a:t>
            </a:r>
            <a:r>
              <a:rPr lang="en-US" sz="1400" dirty="0" err="1" smtClean="0">
                <a:latin typeface="Times New Roman" pitchFamily="18" charset="0"/>
              </a:rPr>
              <a:t>këtill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njihet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raste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caktuara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vetëm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</a:rPr>
              <a:t>te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</a:rPr>
              <a:t>sulfuri</a:t>
            </a:r>
            <a:r>
              <a:rPr lang="en-US" sz="1400" b="1" dirty="0" smtClean="0">
                <a:latin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</a:rPr>
              <a:t>dhe</a:t>
            </a:r>
            <a:r>
              <a:rPr lang="en-US" sz="1400" b="1" dirty="0" smtClean="0">
                <a:latin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</a:rPr>
              <a:t>seleni</a:t>
            </a:r>
            <a:endParaRPr lang="en-US" sz="1400" b="1" dirty="0" smtClean="0">
              <a:latin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715000" y="2971800"/>
            <a:ext cx="6858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6400800" y="3429000"/>
            <a:ext cx="358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6477000" y="2895600"/>
            <a:ext cx="282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5334000" y="3276600"/>
            <a:ext cx="282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5334000" y="2895600"/>
            <a:ext cx="282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76400" y="594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914400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</a:rPr>
              <a:t>Siç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shihet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atomi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oksigjenit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radiusit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vogël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tij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mund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presim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formimin</a:t>
            </a:r>
            <a:r>
              <a:rPr lang="en-US" dirty="0" smtClean="0">
                <a:latin typeface="Times New Roman" pitchFamily="18" charset="0"/>
              </a:rPr>
              <a:t>  e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dy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lidhjeve</a:t>
            </a:r>
            <a:r>
              <a:rPr lang="en-US" dirty="0" smtClean="0">
                <a:latin typeface="Times New Roman" pitchFamily="18" charset="0"/>
              </a:rPr>
              <a:t> .</a:t>
            </a:r>
          </a:p>
        </p:txBody>
      </p:sp>
      <p:pic>
        <p:nvPicPr>
          <p:cNvPr id="20" name="Picture 19" descr="Image result for SULPHUR MOLECULE STRUCTU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810000"/>
            <a:ext cx="2743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0" y="2667000"/>
            <a:ext cx="47244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A)</a:t>
            </a:r>
            <a:r>
              <a:rPr lang="en-US" dirty="0" smtClean="0">
                <a:latin typeface="Times New Roman" pitchFamily="18" charset="0"/>
              </a:rPr>
              <a:t>Per </a:t>
            </a:r>
            <a:r>
              <a:rPr lang="en-US" dirty="0" err="1" smtClean="0">
                <a:latin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pozitës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pingule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orbitaleve</a:t>
            </a:r>
            <a:r>
              <a:rPr lang="en-US" dirty="0" smtClean="0">
                <a:latin typeface="Times New Roman" pitchFamily="18" charset="0"/>
              </a:rPr>
              <a:t>   p ,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mundur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struktura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molekules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rrafsh</a:t>
            </a:r>
            <a:r>
              <a:rPr lang="en-US" dirty="0" smtClean="0">
                <a:latin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</a:rPr>
              <a:t>përbërë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</a:rPr>
              <a:t> 4 </a:t>
            </a:r>
            <a:r>
              <a:rPr lang="en-US" dirty="0" err="1" smtClean="0">
                <a:latin typeface="Times New Roman" pitchFamily="18" charset="0"/>
              </a:rPr>
              <a:t>atome</a:t>
            </a:r>
            <a:r>
              <a:rPr lang="en-US" dirty="0" smtClean="0">
                <a:latin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</a:rPr>
              <a:t>psh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.S</a:t>
            </a:r>
            <a:r>
              <a:rPr lang="en-US" dirty="0" smtClean="0">
                <a:latin typeface="Times New Roman" pitchFamily="18" charset="0"/>
              </a:rPr>
              <a:t>)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0" y="4648200"/>
            <a:ext cx="472440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</a:rPr>
              <a:t>B)</a:t>
            </a:r>
            <a:r>
              <a:rPr lang="en-US" dirty="0" err="1" smtClean="0">
                <a:latin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orbitalet</a:t>
            </a:r>
            <a:r>
              <a:rPr lang="en-US" dirty="0" smtClean="0">
                <a:latin typeface="Times New Roman" pitchFamily="18" charset="0"/>
              </a:rPr>
              <a:t> p </a:t>
            </a:r>
            <a:r>
              <a:rPr lang="en-US" dirty="0" err="1" smtClean="0">
                <a:latin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pingul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rrafsh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hapsirë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mundur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formimi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molekulës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unazore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prej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tetë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atomesh</a:t>
            </a:r>
            <a:endParaRPr lang="en-US" dirty="0" smtClean="0">
              <a:latin typeface="Times New Roman" pitchFamily="18" charset="0"/>
            </a:endParaRPr>
          </a:p>
        </p:txBody>
      </p:sp>
      <p:pic>
        <p:nvPicPr>
          <p:cNvPr id="27" name="Picture 26" descr="Image result for SULPHUR MOLECULE STRUCTUR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5086350"/>
            <a:ext cx="2743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Image result for SULPHUR MOLECULE STRUCTUR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5457825"/>
            <a:ext cx="32670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C) </a:t>
            </a:r>
            <a:r>
              <a:rPr lang="en-US" sz="2000" b="1" dirty="0" err="1" smtClean="0">
                <a:latin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</a:rPr>
              <a:t>mundur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lidhja</a:t>
            </a:r>
            <a:r>
              <a:rPr lang="en-US" sz="2000" b="1" dirty="0" smtClean="0">
                <a:latin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sulfurit</a:t>
            </a:r>
            <a:r>
              <a:rPr lang="en-US" sz="2000" b="1" dirty="0" smtClean="0">
                <a:latin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</a:rPr>
              <a:t>selenit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telurit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molekula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zingjirore</a:t>
            </a:r>
            <a:r>
              <a:rPr lang="en-US" sz="2000" b="1" dirty="0" smtClean="0">
                <a:latin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</a:rPr>
              <a:t>numër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pacaktuar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atomeve</a:t>
            </a:r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</a:rPr>
              <a:t>         -----s                    </a:t>
            </a:r>
            <a:r>
              <a:rPr lang="en-US" sz="2000" b="1" dirty="0" err="1" smtClean="0">
                <a:latin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</a:rPr>
              <a:t>                   </a:t>
            </a:r>
            <a:r>
              <a:rPr lang="en-US" sz="2000" b="1" dirty="0" err="1" smtClean="0">
                <a:latin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</a:rPr>
              <a:t>                   </a:t>
            </a:r>
            <a:r>
              <a:rPr lang="en-US" sz="2000" b="1" dirty="0" err="1" smtClean="0">
                <a:latin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</a:rPr>
              <a:t>                   </a:t>
            </a:r>
            <a:r>
              <a:rPr lang="en-US" sz="2000" b="1" dirty="0" err="1" smtClean="0">
                <a:latin typeface="Times New Roman" pitchFamily="18" charset="0"/>
              </a:rPr>
              <a:t>s</a:t>
            </a:r>
            <a:endParaRPr lang="en-US" sz="2000" b="1" dirty="0" smtClean="0">
              <a:latin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</a:rPr>
              <a:t>                        s                    </a:t>
            </a:r>
            <a:r>
              <a:rPr lang="en-US" sz="2000" b="1" dirty="0" err="1" smtClean="0">
                <a:latin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</a:rPr>
              <a:t>                   </a:t>
            </a:r>
            <a:r>
              <a:rPr lang="en-US" sz="2000" b="1" dirty="0" err="1" smtClean="0">
                <a:latin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</a:rPr>
              <a:t>                  </a:t>
            </a:r>
            <a:r>
              <a:rPr lang="en-US" sz="2000" b="1" dirty="0" err="1" smtClean="0">
                <a:latin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</a:rPr>
              <a:t>                  </a:t>
            </a:r>
            <a:r>
              <a:rPr lang="en-US" sz="2000" b="1" dirty="0" err="1" smtClean="0">
                <a:latin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</a:rPr>
              <a:t> -----</a:t>
            </a:r>
          </a:p>
          <a:p>
            <a:endParaRPr lang="en-US" sz="2000" b="1" dirty="0" smtClean="0">
              <a:latin typeface="Times New Roman" pitchFamily="18" charset="0"/>
            </a:endParaRPr>
          </a:p>
          <a:p>
            <a:pPr algn="just">
              <a:buFontTx/>
              <a:buNone/>
            </a:pPr>
            <a:r>
              <a:rPr lang="en-US" sz="2000" b="1" dirty="0" smtClean="0">
                <a:latin typeface="Times New Roman" pitchFamily="18" charset="0"/>
              </a:rPr>
              <a:t>Te </a:t>
            </a:r>
            <a:r>
              <a:rPr lang="en-US" sz="2000" b="1" dirty="0" err="1" smtClean="0">
                <a:latin typeface="Times New Roman" pitchFamily="18" charset="0"/>
              </a:rPr>
              <a:t>sulfuri</a:t>
            </a:r>
            <a:r>
              <a:rPr lang="en-US" sz="2000" b="1" dirty="0" smtClean="0">
                <a:latin typeface="Times New Roman" pitchFamily="18" charset="0"/>
              </a:rPr>
              <a:t> me se </a:t>
            </a:r>
            <a:r>
              <a:rPr lang="en-US" sz="2000" b="1" dirty="0" err="1" smtClean="0">
                <a:latin typeface="Times New Roman" pitchFamily="18" charset="0"/>
              </a:rPr>
              <a:t>shpeshti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molekulen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sz="2000" b="1" dirty="0" smtClean="0">
                <a:latin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seleni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poashtu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Se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zingjirin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Se</a:t>
            </a:r>
            <a:r>
              <a:rPr lang="en-US" sz="2000" b="1" baseline="-25000" dirty="0" err="1" smtClean="0">
                <a:latin typeface="Times New Roman" pitchFamily="18" charset="0"/>
              </a:rPr>
              <a:t>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molekula</a:t>
            </a:r>
            <a:r>
              <a:rPr lang="en-US" sz="2000" b="1" dirty="0" smtClean="0">
                <a:latin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</a:rPr>
              <a:t>telurit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përbëhet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zingjirët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Te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n</a:t>
            </a:r>
          </a:p>
          <a:p>
            <a:pPr algn="just">
              <a:buFontTx/>
              <a:buNone/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buFontTx/>
              <a:buNone/>
            </a:pPr>
            <a:r>
              <a:rPr lang="en-US" sz="1600" b="1" dirty="0" err="1" smtClean="0">
                <a:latin typeface="Times New Roman" pitchFamily="18" charset="0"/>
              </a:rPr>
              <a:t>Pasi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elementet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kalkogjene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për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shkak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konfiguracionit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elektronik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tyre</a:t>
            </a:r>
            <a:r>
              <a:rPr lang="en-US" sz="1600" b="1" dirty="0" smtClean="0">
                <a:latin typeface="Times New Roman" pitchFamily="18" charset="0"/>
              </a:rPr>
              <a:t> ,</a:t>
            </a:r>
            <a:r>
              <a:rPr lang="en-US" sz="1600" b="1" dirty="0" err="1" smtClean="0">
                <a:latin typeface="Times New Roman" pitchFamily="18" charset="0"/>
              </a:rPr>
              <a:t>formojnë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molekula</a:t>
            </a:r>
            <a:r>
              <a:rPr lang="en-US" sz="1600" b="1" dirty="0" smtClean="0">
                <a:latin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</a:rPr>
              <a:t>numër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ndryshëm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atomesh</a:t>
            </a:r>
            <a:r>
              <a:rPr lang="en-US" sz="1600" b="1" dirty="0" smtClean="0">
                <a:latin typeface="Times New Roman" pitchFamily="18" charset="0"/>
              </a:rPr>
              <a:t> , me </a:t>
            </a:r>
            <a:r>
              <a:rPr lang="en-US" sz="1600" b="1" dirty="0" err="1" smtClean="0">
                <a:latin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drejtë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presim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që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ata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paraqiten</a:t>
            </a:r>
            <a:r>
              <a:rPr lang="en-US" sz="1600" b="1" dirty="0" smtClean="0">
                <a:latin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</a:rPr>
              <a:t>disa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modifikime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alotropike</a:t>
            </a:r>
            <a:r>
              <a:rPr lang="en-US" sz="1600" b="1" dirty="0" smtClean="0">
                <a:latin typeface="Times New Roman" pitchFamily="18" charset="0"/>
              </a:rPr>
              <a:t>.</a:t>
            </a:r>
          </a:p>
          <a:p>
            <a:pPr algn="just">
              <a:buFontTx/>
              <a:buNone/>
            </a:pPr>
            <a:endParaRPr lang="en-US" sz="2000" b="1" dirty="0" smtClean="0">
              <a:latin typeface="Times New Roman" pitchFamily="18" charset="0"/>
            </a:endParaRPr>
          </a:p>
          <a:p>
            <a:pPr algn="just">
              <a:buFontTx/>
              <a:buNone/>
            </a:pPr>
            <a:r>
              <a:rPr lang="en-US" sz="1600" b="1" dirty="0" err="1" smtClean="0">
                <a:latin typeface="Times New Roman" pitchFamily="18" charset="0"/>
              </a:rPr>
              <a:t>Dukuria</a:t>
            </a:r>
            <a:r>
              <a:rPr lang="en-US" sz="1600" b="1" dirty="0" smtClean="0">
                <a:latin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</a:rPr>
              <a:t>alotropisë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shum</a:t>
            </a:r>
            <a:r>
              <a:rPr lang="en-US" sz="1600" b="1" dirty="0" smtClean="0">
                <a:latin typeface="Times New Roman" pitchFamily="18" charset="0"/>
              </a:rPr>
              <a:t>  e </a:t>
            </a:r>
            <a:r>
              <a:rPr lang="en-US" sz="1600" b="1" dirty="0" err="1" smtClean="0">
                <a:latin typeface="Times New Roman" pitchFamily="18" charset="0"/>
              </a:rPr>
              <a:t>shprehur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tek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elementet</a:t>
            </a:r>
            <a:r>
              <a:rPr lang="en-US" sz="1600" b="1" dirty="0" smtClean="0">
                <a:latin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</a:rPr>
              <a:t>këtij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grupi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siç</a:t>
            </a:r>
            <a:r>
              <a:rPr lang="en-US" sz="1600" b="1" dirty="0" smtClean="0">
                <a:latin typeface="Times New Roman" pitchFamily="18" charset="0"/>
              </a:rPr>
              <a:t> do </a:t>
            </a:r>
            <a:r>
              <a:rPr lang="en-US" sz="1600" b="1" dirty="0" err="1" smtClean="0">
                <a:latin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shihet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më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vonë</a:t>
            </a:r>
            <a:r>
              <a:rPr lang="en-US" sz="1600" b="1" dirty="0" smtClean="0">
                <a:latin typeface="Times New Roman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sz="1600" b="1" dirty="0" err="1" smtClean="0">
                <a:latin typeface="Times New Roman" pitchFamily="18" charset="0"/>
              </a:rPr>
              <a:t>Njohuri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tjera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këtyre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elementeve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mund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fitojmë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bazë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tabelës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</a:rPr>
              <a:t>vazhdim</a:t>
            </a:r>
            <a:r>
              <a:rPr lang="en-US" sz="1600" b="1" dirty="0" smtClean="0">
                <a:latin typeface="Times New Roman" pitchFamily="18" charset="0"/>
              </a:rPr>
              <a:t>.</a:t>
            </a:r>
          </a:p>
          <a:p>
            <a:endParaRPr lang="en-US" sz="2000" b="1" dirty="0" smtClean="0">
              <a:latin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3810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33600" y="1066800"/>
            <a:ext cx="6096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95600" y="1143000"/>
            <a:ext cx="3810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505200" y="1066800"/>
            <a:ext cx="533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91000" y="1143000"/>
            <a:ext cx="3810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24400" y="213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800600" y="990600"/>
            <a:ext cx="5334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86400" y="1143000"/>
            <a:ext cx="3810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019800" y="990600"/>
            <a:ext cx="6096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781800" y="1143000"/>
            <a:ext cx="3810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4"/>
          <a:ext cx="9144000" cy="6857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71323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Simbol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elementit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Energjia e jonizimit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Koefic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 elektronegativitetit   </a:t>
                      </a:r>
                    </a:p>
                  </a:txBody>
                  <a:tcPr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Potenc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Redoks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→H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horzOverflow="overflow"/>
                </a:tc>
              </a:tr>
              <a:tr h="18653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eV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3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III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IV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/>
                </a:tc>
              </a:tr>
              <a:tr h="713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13.62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54.9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77.4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113.8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+1.23</a:t>
                      </a:r>
                    </a:p>
                  </a:txBody>
                  <a:tcPr horzOverflow="overflow"/>
                </a:tc>
              </a:tr>
              <a:tr h="713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10.36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34.8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72.7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+0.14</a:t>
                      </a:r>
                    </a:p>
                  </a:txBody>
                  <a:tcPr horzOverflow="overflow"/>
                </a:tc>
              </a:tr>
              <a:tr h="713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9.57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42.9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-0.11</a:t>
                      </a:r>
                    </a:p>
                  </a:txBody>
                  <a:tcPr horzOverflow="overflow"/>
                </a:tc>
              </a:tr>
              <a:tr h="713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9.01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18.6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37.4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58.7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-0.74</a:t>
                      </a:r>
                    </a:p>
                  </a:txBody>
                  <a:tcPr horzOverflow="overflow"/>
                </a:tc>
              </a:tr>
              <a:tr h="713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8.48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&gt;-1.0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10019</TotalTime>
  <Words>35451</Words>
  <Application>Microsoft Office PowerPoint</Application>
  <PresentationFormat>On-screen Show (4:3)</PresentationFormat>
  <Paragraphs>4455</Paragraphs>
  <Slides>290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290</vt:i4>
      </vt:variant>
    </vt:vector>
  </HeadingPairs>
  <TitlesOfParts>
    <vt:vector size="297" baseType="lpstr">
      <vt:lpstr>Arial</vt:lpstr>
      <vt:lpstr>Calibri</vt:lpstr>
      <vt:lpstr>Georgia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RIKON</dc:creator>
  <cp:lastModifiedBy>Microsoft account</cp:lastModifiedBy>
  <cp:revision>1253</cp:revision>
  <dcterms:created xsi:type="dcterms:W3CDTF">2006-08-16T00:00:00Z</dcterms:created>
  <dcterms:modified xsi:type="dcterms:W3CDTF">2025-03-04T15:02:49Z</dcterms:modified>
</cp:coreProperties>
</file>