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77" r:id="rId7"/>
    <p:sldId id="278" r:id="rId8"/>
    <p:sldId id="261" r:id="rId9"/>
    <p:sldId id="262" r:id="rId10"/>
    <p:sldId id="267" r:id="rId11"/>
    <p:sldId id="263" r:id="rId12"/>
    <p:sldId id="264" r:id="rId13"/>
    <p:sldId id="279" r:id="rId14"/>
    <p:sldId id="265" r:id="rId15"/>
    <p:sldId id="281" r:id="rId16"/>
    <p:sldId id="282" r:id="rId17"/>
    <p:sldId id="266" r:id="rId18"/>
    <p:sldId id="268" r:id="rId19"/>
    <p:sldId id="284" r:id="rId20"/>
    <p:sldId id="269" r:id="rId21"/>
    <p:sldId id="283" r:id="rId22"/>
    <p:sldId id="270" r:id="rId23"/>
    <p:sldId id="285" r:id="rId24"/>
    <p:sldId id="271" r:id="rId25"/>
    <p:sldId id="272" r:id="rId26"/>
    <p:sldId id="280" r:id="rId27"/>
    <p:sldId id="273" r:id="rId28"/>
    <p:sldId id="274" r:id="rId29"/>
    <p:sldId id="27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Qeramika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Fjale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greke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keramos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argjile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heret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fjale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kishte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bente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vetem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pocarise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argjilore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produkteve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qeramike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Minerale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rendesishme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argjiles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cilet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bejne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perberjen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kaolineve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argjilave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alumosilikate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hidratuar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natyrore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cilet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ndahen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grupe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monmorilonite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x 4SiO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minerale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kaolinit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4" name="Picture 3" descr="Image result for kaolin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montmorillon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Dekorimi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prodhimeve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qeramike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nb-N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nb-N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nb-N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nb-N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kombinimin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ketyre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oksideve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fitohen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tone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ngjyrash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 result for dekorativ ceramic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agon 4"/>
          <p:cNvSpPr/>
          <p:nvPr/>
        </p:nvSpPr>
        <p:spPr>
          <a:xfrm>
            <a:off x="0" y="3505200"/>
            <a:ext cx="8153400" cy="38100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1.oksidet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(Fe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verdh-kafe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zeze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3962400"/>
            <a:ext cx="8229600" cy="381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cilet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hiri-te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gjelber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4419600"/>
            <a:ext cx="8229600" cy="30480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mangani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(MnO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violete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0" y="4800600"/>
            <a:ext cx="8229600" cy="30480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5181600"/>
            <a:ext cx="8229600" cy="304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oksidi i nikelit (NiO), i cili jep ngjyre te verdh-kafe, perhime ose te kuqe</a:t>
            </a:r>
          </a:p>
        </p:txBody>
      </p:sp>
      <p:sp>
        <p:nvSpPr>
          <p:cNvPr id="10" name="Pentagon 9"/>
          <p:cNvSpPr/>
          <p:nvPr/>
        </p:nvSpPr>
        <p:spPr>
          <a:xfrm>
            <a:off x="0" y="5562600"/>
            <a:ext cx="8229600" cy="3810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kromit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(Cr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gjelber-verdhe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kuqe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5943600"/>
            <a:ext cx="8229600" cy="381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kallajit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(SnO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bardhe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0" y="1676400"/>
            <a:ext cx="4953000" cy="1981200"/>
          </a:xfrm>
          <a:prstGeom prst="downArrowCallou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industrine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qeramike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glazurave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paperpunuara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fritovuara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perdoren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perkatesisht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sic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Pentagon 12"/>
          <p:cNvSpPr/>
          <p:nvPr/>
        </p:nvSpPr>
        <p:spPr>
          <a:xfrm>
            <a:off x="2286000" y="457200"/>
            <a:ext cx="3733800" cy="121920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Qellimi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dekorimeve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prodhimeve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qeramike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fitimi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pamjes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bukur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estetike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Materialet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zjarrduruese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990600"/>
            <a:ext cx="7086600" cy="1447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izolimin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metalurgjike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furrave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industrine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degeve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industrise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nevojshem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qendrueshem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zbutet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as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239000" y="0"/>
            <a:ext cx="1905000" cy="1524000"/>
          </a:xfrm>
          <a:prstGeom prst="wedgeEllipse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Per </a:t>
            </a:r>
            <a:r>
              <a:rPr lang="en-US" dirty="0" err="1" smtClean="0">
                <a:solidFill>
                  <a:srgbClr val="FFFF00"/>
                </a:solidFill>
              </a:rPr>
              <a:t>çka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perdoren</a:t>
            </a:r>
            <a:r>
              <a:rPr lang="en-US" dirty="0" smtClean="0">
                <a:solidFill>
                  <a:srgbClr val="FFFF00"/>
                </a:solidFill>
              </a:rPr>
              <a:t>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514600"/>
            <a:ext cx="7086600" cy="1676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qendrueshem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veprimet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perzierjes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reaksionit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pergjigjet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kerkesa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tjerasi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ndryshimet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temperatures,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qendrueshmeri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perberje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fortesi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mekanike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0" y="4267200"/>
            <a:ext cx="7315200" cy="914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tille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rezistent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temperaturave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material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rezistence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zjarrit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Bevel 7"/>
          <p:cNvSpPr/>
          <p:nvPr/>
        </p:nvSpPr>
        <p:spPr>
          <a:xfrm>
            <a:off x="0" y="5334000"/>
            <a:ext cx="9144000" cy="1524000"/>
          </a:xfrm>
          <a:prstGeom prst="bevel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Intervali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temperatures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zjarr-durueshmerise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sillet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temperature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1250-2000</a:t>
            </a:r>
            <a:r>
              <a:rPr lang="it-IT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kurse per disa materiale edhe ne temperature me e larte se </a:t>
            </a: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it-IT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shpeshti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perdoren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Shamotit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magneziteve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silikate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dolomiteve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krom-magnezitit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karbiteve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siliciumit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produkteve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zjarrduruese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Perdoren oksidet e pastra (te metaleve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metaleve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MgCO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CaCO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da-DK" sz="2000" b="1" dirty="0" smtClean="0"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da-DK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, minerale argjilore, hidrate etj.).</a:t>
            </a:r>
          </a:p>
          <a:p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038600"/>
            <a:ext cx="7391400" cy="2819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Materiali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zjarrdurues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perdoret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ne;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metalurgji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murosjen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e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oxhakeve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furrnaltave</a:t>
            </a:r>
            <a:endParaRPr lang="en-US" sz="2000" b="1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perpunimin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latin typeface="Georgia" pitchFamily="18" charset="0"/>
                <a:cs typeface="Times New Roman" pitchFamily="18" charset="0"/>
              </a:rPr>
              <a:t>e regjeneratoreve</a:t>
            </a:r>
          </a:p>
          <a:p>
            <a:r>
              <a:rPr lang="it-IT" sz="2000" b="1" dirty="0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si material konstruksioni ne industrine e raketave dhe ne aviacion etj.</a:t>
            </a:r>
          </a:p>
        </p:txBody>
      </p:sp>
      <p:pic>
        <p:nvPicPr>
          <p:cNvPr id="7" name="Picture 6" descr="Image result for silicium carb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2514600" y="1219200"/>
            <a:ext cx="3429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Shamoti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argjile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pjekur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temperature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rreshires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granuluar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shamotit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ndertimin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furrave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agregateve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produkteve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shtimin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argjiles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paperpunuar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plastike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lidhese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formesimin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pjekjen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temperature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1450 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fitohen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shamotit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shamo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5257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Kuarci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kuarciti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Kuarci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natyre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haset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forma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Kuarcidet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shkembinj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permbajne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perqindje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Zjarr-durueshmeria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kuarceve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1750-1770 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Kuarci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shndritshme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lajmerohet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kuqe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Kromi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Kromi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paraqet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elemente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vogla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Image result for quartz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Cr2O3, FeO 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6576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MgCO3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0"/>
            <a:ext cx="4619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dolom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>
          <a:xfrm>
            <a:off x="0" y="152400"/>
            <a:ext cx="4419600" cy="2438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Magneziti –MgCO</a:t>
            </a:r>
            <a:r>
              <a:rPr lang="it-IT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piqet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temperature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en-US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kaustik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piqet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de-DE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1800-1900 </a:t>
            </a:r>
            <a:r>
              <a:rPr lang="de-DE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e-DE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atehere quhet </a:t>
            </a:r>
            <a:r>
              <a:rPr lang="de-DE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sinter magnezit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3886200"/>
            <a:ext cx="4419600" cy="2286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Dolomiti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Sipas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perberjes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dolomiti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karbonat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kalciumit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magneziumit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MgCO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Sintetizimi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temperature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en-US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prodhimi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fituar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sinter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dolomiti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Zirkoni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mineral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cili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takon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grupit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jo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silikateve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Ka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strukture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tetragonale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kristalore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Formula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kimike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cirkonit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ZrSiO</a:t>
            </a:r>
            <a:r>
              <a:rPr lang="en-US" sz="2000" baseline="-25000" dirty="0" smtClean="0">
                <a:latin typeface="Georgia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Perberja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teorike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zirkoniumit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67 % ZrO</a:t>
            </a:r>
            <a:r>
              <a:rPr lang="en-US" sz="2000" b="1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 33 % SiO</a:t>
            </a:r>
            <a:r>
              <a:rPr lang="en-US" sz="2000" b="1" baseline="-25000" dirty="0" smtClean="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ZrO</a:t>
            </a:r>
            <a:r>
              <a:rPr lang="en-US" sz="2000" b="1" baseline="-25000" dirty="0" smtClean="0">
                <a:latin typeface="Georgia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ka temperature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2700 </a:t>
            </a:r>
            <a:r>
              <a:rPr lang="en-US" sz="2000" b="1" baseline="30000" dirty="0" err="1" smtClean="0">
                <a:latin typeface="Georgia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Georgia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cka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numerohet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ne </a:t>
            </a:r>
            <a:r>
              <a:rPr lang="it-IT" sz="2000" dirty="0" smtClean="0">
                <a:latin typeface="Georgia" pitchFamily="18" charset="0"/>
                <a:cs typeface="Times New Roman" pitchFamily="18" charset="0"/>
              </a:rPr>
              <a:t>lenden e pare posacerisht kualitative per prodhimin e produkteve zjarrduruese.</a:t>
            </a:r>
          </a:p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Zirkoniumi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pervec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prodhimin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materialeve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zjarrduruese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perdoret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izolues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per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stoli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etj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Karbit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siliciumi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material artificial,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fituar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furra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elektro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rezistuese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duke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kuarcit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koksit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ne temperature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Silicium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karbiti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gjendje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kristal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pangjyre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zjarrdurueshmeri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fortesi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+ 3C &gt;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+ 2CO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Silicium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karbiti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zjarrdurueshmeri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2200 </a:t>
            </a:r>
            <a:r>
              <a:rPr lang="en-US" sz="2000" b="1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istrator\Desktop\download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istrator\Desktop\downl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istrator\Desktop\imag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QELQI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Qelqi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mineralike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amorfe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tejdukshme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e forte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ashper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fitohet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rruges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artificiale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ftohje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pernjehershme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komponimeve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perzierjeve te tyre te caktuara.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themelore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bejne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acidike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alkalike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alkaline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tokesore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cilave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qelq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futen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acidike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silikate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bartës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struktures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ndikon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fizike-kimike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zmadhon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rezistencen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qendrueshmerine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124200" y="3048000"/>
            <a:ext cx="4800600" cy="381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PbO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124200" y="2590800"/>
            <a:ext cx="3429000" cy="381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(Na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O, K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O, Li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24200" y="2209800"/>
            <a:ext cx="2971800" cy="304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(SiO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Al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kuarci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karakterizohet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qendrueshmeri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mekanike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Përdorimi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!!!</a:t>
            </a: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QUART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2895600" cy="297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57600"/>
            <a:ext cx="3409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QUARTZ EQUIPME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38550"/>
            <a:ext cx="28860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Perfaqesues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grupi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kaolinit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minerali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  <a:cs typeface="Times New Roman" pitchFamily="18" charset="0"/>
              </a:rPr>
              <a:t>kaolin. </a:t>
            </a:r>
          </a:p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Kaolini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bute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thyeshem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mineral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gjysme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plastike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prekje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yndyrshme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ngjyre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bardhe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Ne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natyre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krijohet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zberthimin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feldspateve</a:t>
            </a:r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nen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ndikimin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ujit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dioksidit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karbonit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sipas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reaksionit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  <a:cs typeface="Times New Roman" pitchFamily="18" charset="0"/>
              </a:rPr>
              <a:t>vijues</a:t>
            </a:r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5" name="Picture 4" descr="Image result for kaolini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kaolinite formu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–ka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ndikon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vijuese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rezistences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qendrueshmerise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totale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mekanike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indeksin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perthyerjes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drites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pershpejton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procesin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zvogelon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viskozitetin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*E permireson kthjellimin e shkrirjes dhe karakteristikat e formesimit.</a:t>
            </a:r>
          </a:p>
          <a:p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 Ne perberje te qelqit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futet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borit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boraksit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                                  </a:t>
            </a:r>
          </a:p>
          <a:p>
            <a:endParaRPr lang="en-US" sz="2000" dirty="0"/>
          </a:p>
        </p:txBody>
      </p:sp>
      <p:pic>
        <p:nvPicPr>
          <p:cNvPr id="5" name="Picture 4" descr="Image result for B2O3 IN GLASS LABORATO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879" y="3048000"/>
            <a:ext cx="594292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4114800"/>
            <a:ext cx="3276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perdorim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shumefishte</a:t>
            </a:r>
            <a:r>
              <a:rPr lang="en-US" b="1" dirty="0" smtClean="0"/>
              <a:t> ne </a:t>
            </a:r>
            <a:r>
              <a:rPr lang="en-US" b="1" dirty="0" err="1" smtClean="0"/>
              <a:t>çelçurinat</a:t>
            </a:r>
            <a:r>
              <a:rPr lang="en-US" b="1" dirty="0" smtClean="0"/>
              <a:t> </a:t>
            </a:r>
            <a:r>
              <a:rPr lang="en-US" b="1" dirty="0" err="1" smtClean="0"/>
              <a:t>laboratorike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rolin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alumin-silikatit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i-FI" sz="2000" dirty="0" smtClean="0">
                <a:latin typeface="Times New Roman" pitchFamily="18" charset="0"/>
                <a:cs typeface="Times New Roman" pitchFamily="18" charset="0"/>
              </a:rPr>
              <a:t>dikon ne karakteristikat vijuese te qelqit:</a:t>
            </a:r>
          </a:p>
          <a:p>
            <a:r>
              <a:rPr lang="nl-NL" sz="2000" b="1" i="1" dirty="0" smtClean="0">
                <a:latin typeface="Times New Roman" pitchFamily="18" charset="0"/>
                <a:cs typeface="Times New Roman" pitchFamily="18" charset="0"/>
              </a:rPr>
              <a:t>*E zvogelon koeficientin e zgjerimit te nxehtesise te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zmadhon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qendrueshmerine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*I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stabilizon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qelqet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turbulluara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zvogelon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korrozionin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materialit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zjarrdurues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5638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kalciumit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lehte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SiO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ndikon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procesin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kthjellimit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ndikon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fizike-kimike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qendrueshmerine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perberje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futet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gelqerorit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shkumesit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mermerit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magneziumit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dolomitizuar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rralle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magnezitit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Me zevendesimin e CaO me MgO ne perberjen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rezistenca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mekanike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zvogelohet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prirja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kristalizimit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qendrueshmeria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2286000" y="4419600"/>
            <a:ext cx="304800" cy="7620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bariumit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ndersa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vepron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pershpejtimin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veshtireson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kthjellimin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futet nepermjet </a:t>
            </a:r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BaCO</a:t>
            </a:r>
            <a:r>
              <a:rPr lang="nn-NO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, Ba(NO</a:t>
            </a:r>
            <a:r>
              <a:rPr lang="nn-NO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nn-NO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kurse me rralle nepermjet </a:t>
            </a:r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nn-NO" sz="20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n-NO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qendrueshmerine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koeficientin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perthyerjes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drites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zvogelon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koeficientin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zgjerimit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nxehtesise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perberje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futet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nepermjet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oksid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bardhesise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zinkut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Dioksid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titani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shfrytezohet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indeks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thyerjes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aftesi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absorbojne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rrezet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ultra-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vjollce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zevendesohet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zmadhohet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qendrueshmeria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Mjetet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ngjyrosjen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Ngjyrosja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fitoje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pamje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bukur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estetike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arritjen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karakteristikave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caktuara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Ngjyrosja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arrihet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futjen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ngjyrosen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perzierje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perdoren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ngjyrosjen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shumellojshme, por do te numerojme vetem disa prej tyre.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4876800"/>
            <a:ext cx="5562600" cy="1981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manganit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vjollce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rrjedh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Intensiteti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nuanca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permbajtjes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Mn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Ngjyrosja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arrihet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perzierjen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pirolyzitin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MnO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KMnO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 result for PURPLE glass COLO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171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 descr="Image result for cobalt in gla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agon 4"/>
          <p:cNvSpPr/>
          <p:nvPr/>
        </p:nvSpPr>
        <p:spPr>
          <a:xfrm>
            <a:off x="0" y="0"/>
            <a:ext cx="5410200" cy="1676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kobaltit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kalter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Intensiteti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gjyres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permbajtjes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llojit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Ngjyrosja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neperzierjen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2819400"/>
            <a:ext cx="5257800" cy="2209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kromit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verdh-gjelber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varesisht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perberjes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mjedisin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reduktues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fitohet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gjelber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mjedisin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oksidues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fitohet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gjelber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kromit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futen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Image result for chromium in gla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5029200" cy="1905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hekurit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komponime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ngjyrosin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verdhe-gjelber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kalter-gjelber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Intensiteti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permbajtja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ndersa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nuanca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oksidit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perberjen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0" y="3276600"/>
            <a:ext cx="4724400" cy="1828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jep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kuqe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ndritshme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rrjedh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bakrit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metalik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disperguar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perzierjen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Image result for iron in glas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red gla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411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553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r>
              <a:rPr lang="nn-NO" sz="2000" b="1" dirty="0" smtClean="0">
                <a:latin typeface="Times New Roman" pitchFamily="18" charset="0"/>
                <a:cs typeface="Times New Roman" pitchFamily="18" charset="0"/>
              </a:rPr>
              <a:t>Prodhimi i qelqit me shume komponente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zhvillohet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skematike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paraqitet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vijuese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Lendet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endParaRPr lang="en-US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↓</a:t>
            </a:r>
          </a:p>
          <a:p>
            <a:pPr algn="ct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Larja e lendeve te para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↓</a:t>
            </a:r>
          </a:p>
          <a:p>
            <a:pPr algn="ct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Tharja e lendeve te para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↓</a:t>
            </a:r>
          </a:p>
          <a:p>
            <a:pPr algn="ct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Bluarja e lendeve te para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↓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Perhapja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(0,1- 0,6 mm)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↓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Perzierja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therrimet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endParaRPr lang="en-US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↓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Shkrirja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(1300-1500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↓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Kthjellimi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shkrirjes</a:t>
            </a:r>
            <a:endParaRPr lang="en-US" sz="2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↓</a:t>
            </a:r>
          </a:p>
          <a:p>
            <a:pPr algn="ct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Ngjyrosja e mases se qelqit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↓</a:t>
            </a:r>
          </a:p>
          <a:p>
            <a:pPr algn="ct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Ftohja e mases se qelqit</a:t>
            </a:r>
          </a:p>
          <a:p>
            <a:pPr algn="ctr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↓</a:t>
            </a:r>
          </a:p>
          <a:p>
            <a:pPr algn="ctr"/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Formimi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prodhimeve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qelqit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Perzierja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tri-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komponentesh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CaCO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SiO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Perzierjet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kater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komponentesh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CaCO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MgCO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SiO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nxehjen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perzierjes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komponenteshe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shembull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CaCO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MgCO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SiO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nderlikushmeria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procesit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Reaksionet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zhvillohen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paraqiten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skematikisht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vijuese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temperature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1100-1200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plote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gjithe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komponenteve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kthjellim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ftohje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formimit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sendeve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qelqore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2600" t="14378" r="33000" b="442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 ·Al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·6SiO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+ 2H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 + CO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&gt; Al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·2SiO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·2H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O + K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+ 4SiO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endParaRPr lang="en-US" sz="18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Na2O x Al2O3 x 6SiO2+2H2O+CO2=Na2CO3+Al2O3 x 2SiO2 x </a:t>
            </a:r>
            <a:r>
              <a:rPr lang="en-US" sz="1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2H2O+4SiO2</a:t>
            </a:r>
          </a:p>
          <a:p>
            <a:pPr>
              <a:buNone/>
            </a:pPr>
            <a:endParaRPr lang="en-US" sz="18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Minerali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montmorilinite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ngjyre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roze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perhimet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perberesi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kryesor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argjilave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elasticitet te larte.</a:t>
            </a:r>
          </a:p>
          <a:p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Ato argjila quhen bentonite.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Argjilat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perberjen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krahas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kaolinit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perberesit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tjera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posacerisht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karbonate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sulfate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okside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prezences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se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ngjyra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 result for benton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257800"/>
            <a:ext cx="4191000" cy="1295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(Ca</a:t>
            </a:r>
            <a:r>
              <a:rPr lang="en-US" baseline="-25000" dirty="0" smtClean="0"/>
              <a:t>0.14</a:t>
            </a:r>
            <a:r>
              <a:rPr lang="en-US" dirty="0" smtClean="0"/>
              <a:t> Na</a:t>
            </a:r>
            <a:r>
              <a:rPr lang="en-US" baseline="-25000" dirty="0" smtClean="0"/>
              <a:t>0.02</a:t>
            </a:r>
            <a:r>
              <a:rPr lang="en-US" dirty="0" smtClean="0"/>
              <a:t>)</a:t>
            </a:r>
            <a:r>
              <a:rPr lang="en-US" baseline="-25000" dirty="0" smtClean="0"/>
              <a:t>∑ = 0.16</a:t>
            </a:r>
            <a:r>
              <a:rPr lang="en-US" dirty="0" smtClean="0"/>
              <a:t> (Al</a:t>
            </a:r>
            <a:r>
              <a:rPr lang="en-US" baseline="-25000" dirty="0" smtClean="0"/>
              <a:t>1.66</a:t>
            </a:r>
            <a:r>
              <a:rPr lang="en-US" dirty="0" smtClean="0"/>
              <a:t> Mg</a:t>
            </a:r>
            <a:r>
              <a:rPr lang="en-US" baseline="-25000" dirty="0" smtClean="0"/>
              <a:t>0.36</a:t>
            </a:r>
            <a:r>
              <a:rPr lang="en-US" dirty="0" smtClean="0"/>
              <a:t> Fe</a:t>
            </a:r>
            <a:r>
              <a:rPr lang="en-US" baseline="-25000" dirty="0" smtClean="0"/>
              <a:t>0.04</a:t>
            </a:r>
            <a:r>
              <a:rPr lang="en-US" dirty="0" smtClean="0"/>
              <a:t>) </a:t>
            </a:r>
            <a:r>
              <a:rPr lang="en-US" baseline="-25000" dirty="0" smtClean="0"/>
              <a:t>∑ = 2.08</a:t>
            </a:r>
            <a:r>
              <a:rPr lang="en-US" dirty="0" smtClean="0"/>
              <a:t> (Si</a:t>
            </a:r>
            <a:r>
              <a:rPr lang="en-US" baseline="-25000" dirty="0" smtClean="0"/>
              <a:t>3.90</a:t>
            </a:r>
            <a:r>
              <a:rPr lang="en-US" dirty="0" smtClean="0"/>
              <a:t> Al</a:t>
            </a:r>
            <a:r>
              <a:rPr lang="en-US" baseline="-25000" dirty="0" smtClean="0"/>
              <a:t>0.10</a:t>
            </a:r>
            <a:r>
              <a:rPr lang="en-US" dirty="0" smtClean="0"/>
              <a:t>) </a:t>
            </a:r>
            <a:r>
              <a:rPr lang="en-US" baseline="-25000" dirty="0" smtClean="0"/>
              <a:t>∑ = 4.00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  <a:r>
              <a:rPr lang="en-US" dirty="0" smtClean="0"/>
              <a:t> (OH)</a:t>
            </a:r>
            <a:r>
              <a:rPr lang="en-US" baseline="-25000" dirty="0" smtClean="0"/>
              <a:t>2</a:t>
            </a:r>
            <a:r>
              <a:rPr lang="en-US" dirty="0" smtClean="0"/>
              <a:t> 1.02H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glass production proces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Lëndë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plastike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Njera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vetite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argjiles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plasticiteti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Nese argjila e cila perdoret ne industrine qeramike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ka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plasticitet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atehere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prodhimet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bukur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formesohen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gjate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tharjes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pjekjes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behet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krisja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deformimi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menjanimin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ketyre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mungesa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argjilave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shtohen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materie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yndyrore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KUARCE)  </a:t>
            </a:r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te cilet e zvogelojne plasticitetin. </a:t>
            </a:r>
          </a:p>
          <a:p>
            <a:r>
              <a:rPr lang="nl-NL" sz="1800" dirty="0" smtClean="0">
                <a:latin typeface="Times New Roman" pitchFamily="18" charset="0"/>
                <a:cs typeface="Times New Roman" pitchFamily="18" charset="0"/>
              </a:rPr>
              <a:t>Si jo yndyrore perdoren materiale te llojit te kuarcit.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1" y="2895600"/>
            <a:ext cx="2333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Montmoriloniti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Lende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shkrirese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shtohen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qeramike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mundesojne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sinterimi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temperaturen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materiali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shkrires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shpesh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shtohen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feldspati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gelqerori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mermeri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dolomiti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fosfat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kalciumi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qelqit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thyer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Feldspatet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paraqesin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alumosilikate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metaleve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alkaline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metaleve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alkalino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tokesore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4" name="Picture 3" descr="Image result for ortoclasio minera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81375"/>
            <a:ext cx="5105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" y="3581400"/>
            <a:ext cx="3581400" cy="3048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Ortoklasi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kalium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feldspati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kimike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Al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 6SiO</a:t>
            </a:r>
            <a:r>
              <a:rPr lang="en-US" b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shkrirjes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1280 </a:t>
            </a:r>
            <a:r>
              <a:rPr lang="en-US" b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shtohet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masat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qeramike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pjeken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temperatura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larta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sz="2000" b="1" baseline="-25000" dirty="0" smtClean="0">
              <a:latin typeface="Georgia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 result for alb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0"/>
            <a:ext cx="33337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anorthite miner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33528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entagon 7"/>
          <p:cNvSpPr/>
          <p:nvPr/>
        </p:nvSpPr>
        <p:spPr>
          <a:xfrm>
            <a:off x="685800" y="4038600"/>
            <a:ext cx="4724400" cy="1828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anortiti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paraqet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feldspat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kalciumi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, me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formule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∙Al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∙2SiO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Pentagon 8"/>
          <p:cNvSpPr/>
          <p:nvPr/>
        </p:nvSpPr>
        <p:spPr>
          <a:xfrm>
            <a:off x="685800" y="1143000"/>
            <a:ext cx="4724400" cy="17526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albiti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ose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feldspat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natriumi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Na</a:t>
            </a:r>
            <a:r>
              <a:rPr lang="en-US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 Al</a:t>
            </a:r>
            <a:r>
              <a:rPr lang="en-US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X 6SiO</a:t>
            </a:r>
            <a:r>
              <a:rPr lang="en-US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, temp 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shkrirjes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1180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baseline="30000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me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1220 </a:t>
            </a:r>
            <a:r>
              <a:rPr lang="en-US" b="1" baseline="30000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shtohet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masat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qeramikes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piqen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ne temperature me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ulet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>
          <a:xfrm>
            <a:off x="381000" y="1371600"/>
            <a:ext cx="4419600" cy="19812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celziani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paraqet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feldspat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bariumit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, me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formule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kimike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az-Cyrl-AZ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е </a:t>
            </a:r>
            <a:endParaRPr lang="en-US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BaO∙Al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∙ 2SiO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77500" lnSpcReduction="20000"/>
          </a:bodyPr>
          <a:lstStyle/>
          <a:p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Kalcium karbonati, CaCO</a:t>
            </a:r>
            <a:r>
              <a:rPr lang="it-IT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, ne natyre haset si: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gelqerori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paraqet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kristal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romboid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papasterti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shkumesi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mbetje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gelqeres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laporci, gelqere e cila permban argjile</a:t>
            </a:r>
          </a:p>
          <a:p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Kalcium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karbonati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shtuar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qeramike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temperaturen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(900oC)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zberthehet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reaksionin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vijues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kurse ne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27 00 С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hyne ne reaksion me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it-IT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dhe dy kalcium silikate: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SiO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CaSiO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Dallomiti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kimike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MgCO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zbatim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tjegullave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karbonatet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pekatese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sepse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aftesi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reaktive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0" y="533400"/>
            <a:ext cx="4495800" cy="12954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kalcit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paraqet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kristal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romboid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ngjyre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0" y="1905000"/>
            <a:ext cx="4572000" cy="1143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mermeri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kristal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bukur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krijuar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ngurtesimin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presion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masiveve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malore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 result for calcite miner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3505200" cy="246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      </a:t>
            </a: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Dolomiti                             Ortoklasi                             Albiti</a:t>
            </a:r>
          </a:p>
          <a:p>
            <a:pPr>
              <a:buNone/>
            </a:pPr>
            <a:r>
              <a:rPr lang="it-IT" sz="2000" b="1" dirty="0" smtClean="0">
                <a:latin typeface="Times New Roman" pitchFamily="18" charset="0"/>
                <a:cs typeface="Times New Roman" pitchFamily="18" charset="0"/>
              </a:rPr>
              <a:t>       (CaCO3 x MgCO3)           </a:t>
            </a:r>
            <a:r>
              <a:rPr lang="it-IT" sz="2000" b="1" dirty="0" smtClean="0"/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 Al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x 6SiO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)          (Na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 Al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x 6SiO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en-US" sz="2000" dirty="0" smtClean="0"/>
              <a:t>      </a:t>
            </a:r>
          </a:p>
          <a:p>
            <a:r>
              <a:rPr lang="en-US" sz="2000" dirty="0" smtClean="0"/>
              <a:t>     </a:t>
            </a:r>
          </a:p>
          <a:p>
            <a:r>
              <a:rPr lang="en-US" sz="2000" dirty="0" smtClean="0"/>
              <a:t>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Anortiti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Gelqerori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∙Al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∙2SiO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6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242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24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2377</Words>
  <Application>Microsoft Office PowerPoint</Application>
  <PresentationFormat>On-screen Show (4:3)</PresentationFormat>
  <Paragraphs>395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71</cp:revision>
  <dcterms:created xsi:type="dcterms:W3CDTF">2006-08-16T00:00:00Z</dcterms:created>
  <dcterms:modified xsi:type="dcterms:W3CDTF">2019-04-25T11:15:52Z</dcterms:modified>
</cp:coreProperties>
</file>