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67" r:id="rId18"/>
    <p:sldId id="281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Materialet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lidhëse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minerale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4" name="Picture 3" descr="Image result for hydraulic bonding substances cement horasa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4038600" cy="288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0" y="838200"/>
            <a:ext cx="4267200" cy="556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Georgia" pitchFamily="18" charset="0"/>
              </a:rPr>
              <a:t>Janë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tepër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domosdoshme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teknikën</a:t>
            </a:r>
            <a:r>
              <a:rPr lang="en-US" dirty="0" smtClean="0">
                <a:latin typeface="Georgia" pitchFamily="18" charset="0"/>
              </a:rPr>
              <a:t> e </a:t>
            </a:r>
            <a:r>
              <a:rPr lang="en-US" dirty="0" err="1" smtClean="0">
                <a:latin typeface="Georgia" pitchFamily="18" charset="0"/>
              </a:rPr>
              <a:t>ndërtimit</a:t>
            </a:r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Ndahen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ato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ajrore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qëndrojnë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ajrit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dhe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ato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ujorë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qëndrojnë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ujit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Mjete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lidhese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mineralike</a:t>
            </a:r>
            <a:r>
              <a:rPr lang="en-US" dirty="0" smtClean="0">
                <a:latin typeface="Georgia" pitchFamily="18" charset="0"/>
              </a:rPr>
              <a:t> pas </a:t>
            </a:r>
            <a:r>
              <a:rPr lang="en-US" dirty="0" err="1" smtClean="0">
                <a:latin typeface="Georgia" pitchFamily="18" charset="0"/>
              </a:rPr>
              <a:t>perzierjes</a:t>
            </a:r>
            <a:r>
              <a:rPr lang="en-US" dirty="0" smtClean="0">
                <a:latin typeface="Georgia" pitchFamily="18" charset="0"/>
              </a:rPr>
              <a:t> me </a:t>
            </a:r>
            <a:r>
              <a:rPr lang="en-US" dirty="0" err="1" smtClean="0">
                <a:latin typeface="Georgia" pitchFamily="18" charset="0"/>
              </a:rPr>
              <a:t>uje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dhe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shtesave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japin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mase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bute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plastike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qe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paraqet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horasan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ndertimor</a:t>
            </a:r>
            <a:r>
              <a:rPr lang="en-US" dirty="0" smtClean="0">
                <a:latin typeface="Georgia" pitchFamily="18" charset="0"/>
              </a:rPr>
              <a:t>. </a:t>
            </a:r>
          </a:p>
          <a:p>
            <a:pPr>
              <a:buNone/>
            </a:pPr>
            <a:endParaRPr lang="en-US" dirty="0" smtClean="0">
              <a:latin typeface="Georgia" pitchFamily="18" charset="0"/>
            </a:endParaRPr>
          </a:p>
          <a:p>
            <a:r>
              <a:rPr lang="en-US" dirty="0" err="1" smtClean="0">
                <a:latin typeface="Georgia" pitchFamily="18" charset="0"/>
              </a:rPr>
              <a:t>Horasani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ndertimor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sherben</a:t>
            </a:r>
            <a:r>
              <a:rPr lang="en-US" dirty="0" smtClean="0">
                <a:latin typeface="Georgia" pitchFamily="18" charset="0"/>
              </a:rPr>
              <a:t> per </a:t>
            </a:r>
            <a:r>
              <a:rPr lang="en-US" dirty="0" err="1" smtClean="0">
                <a:latin typeface="Georgia" pitchFamily="18" charset="0"/>
              </a:rPr>
              <a:t>lidhjen</a:t>
            </a:r>
            <a:r>
              <a:rPr lang="en-US" dirty="0" smtClean="0">
                <a:latin typeface="Georgia" pitchFamily="18" charset="0"/>
              </a:rPr>
              <a:t> e </a:t>
            </a:r>
            <a:r>
              <a:rPr lang="en-US" dirty="0" err="1" smtClean="0">
                <a:latin typeface="Georgia" pitchFamily="18" charset="0"/>
              </a:rPr>
              <a:t>elementeve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ndertimore</a:t>
            </a:r>
            <a:r>
              <a:rPr lang="en-US" dirty="0" smtClean="0">
                <a:latin typeface="Georgia" pitchFamily="18" charset="0"/>
              </a:rPr>
              <a:t> (</a:t>
            </a:r>
            <a:r>
              <a:rPr lang="en-US" dirty="0" err="1" smtClean="0">
                <a:latin typeface="Georgia" pitchFamily="18" charset="0"/>
              </a:rPr>
              <a:t>tulla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bllok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gure</a:t>
            </a:r>
            <a:r>
              <a:rPr lang="en-US" dirty="0" smtClean="0">
                <a:latin typeface="Georgia" pitchFamily="18" charset="0"/>
              </a:rPr>
              <a:t>), </a:t>
            </a:r>
            <a:r>
              <a:rPr lang="en-US" dirty="0" err="1" smtClean="0">
                <a:latin typeface="Georgia" pitchFamily="18" charset="0"/>
              </a:rPr>
              <a:t>prej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cileve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ndertohet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muri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fasha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mbrojtese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dhe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dekorimi</a:t>
            </a:r>
            <a:r>
              <a:rPr lang="en-US" dirty="0" smtClean="0">
                <a:latin typeface="Georgia" pitchFamily="18" charset="0"/>
              </a:rPr>
              <a:t>.</a:t>
            </a:r>
          </a:p>
        </p:txBody>
      </p:sp>
      <p:pic>
        <p:nvPicPr>
          <p:cNvPr id="6" name="Picture 5" descr="Image result for hydraulic bonding substances cement horasa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85800"/>
            <a:ext cx="4038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Hidratimi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dhe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ngurtesimi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gjipsit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nl-NL" sz="2000" dirty="0" smtClean="0">
              <a:latin typeface="Georgia" pitchFamily="18" charset="0"/>
            </a:endParaRPr>
          </a:p>
          <a:p>
            <a:endParaRPr lang="nl-NL" sz="2000" dirty="0" smtClean="0">
              <a:latin typeface="Georgia" pitchFamily="18" charset="0"/>
            </a:endParaRPr>
          </a:p>
          <a:p>
            <a:r>
              <a:rPr lang="nl-NL" sz="2000" dirty="0" smtClean="0">
                <a:latin typeface="Georgia" pitchFamily="18" charset="0"/>
              </a:rPr>
              <a:t>Hidratimi i gipsit bazohet ne aftesine te pranoje uje te cilin e kishte humbur me pjekjen. </a:t>
            </a:r>
          </a:p>
          <a:p>
            <a:r>
              <a:rPr lang="en-US" sz="2000" dirty="0" err="1" smtClean="0">
                <a:latin typeface="Georgia" pitchFamily="18" charset="0"/>
              </a:rPr>
              <a:t>Ngurtesimi</a:t>
            </a:r>
            <a:r>
              <a:rPr lang="en-US" sz="2000" dirty="0" smtClean="0">
                <a:latin typeface="Georgia" pitchFamily="18" charset="0"/>
              </a:rPr>
              <a:t>, ne </a:t>
            </a:r>
            <a:r>
              <a:rPr lang="en-US" sz="2000" dirty="0" err="1" smtClean="0">
                <a:latin typeface="Georgia" pitchFamily="18" charset="0"/>
              </a:rPr>
              <a:t>esence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praqet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ndarjen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gipsit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prej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tretjes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ngire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CaSO</a:t>
            </a:r>
            <a:r>
              <a:rPr lang="en-US" sz="2000" baseline="-25000" dirty="0" smtClean="0">
                <a:latin typeface="Georgia" pitchFamily="18" charset="0"/>
              </a:rPr>
              <a:t>4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r>
              <a:rPr lang="en-US" sz="2000" dirty="0" err="1" smtClean="0">
                <a:latin typeface="Georgia" pitchFamily="18" charset="0"/>
              </a:rPr>
              <a:t>Procesi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kalimit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polihidratit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dihidrat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ngurtesimi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gipsit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kalimi</a:t>
            </a:r>
            <a:r>
              <a:rPr lang="en-US" sz="2000" dirty="0" smtClean="0">
                <a:latin typeface="Georgia" pitchFamily="18" charset="0"/>
              </a:rPr>
              <a:t> ne suspension </a:t>
            </a:r>
            <a:r>
              <a:rPr lang="en-US" sz="2000" dirty="0" err="1" smtClean="0">
                <a:latin typeface="Georgia" pitchFamily="18" charset="0"/>
              </a:rPr>
              <a:t>ujor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mase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thate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pPr algn="ctr"/>
            <a:endParaRPr lang="pt-BR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pt-BR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Georgia" pitchFamily="18" charset="0"/>
              </a:rPr>
              <a:t>CaSO</a:t>
            </a:r>
            <a:r>
              <a:rPr lang="pt-BR" b="1" baseline="-25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pt-BR" b="1" dirty="0" smtClean="0">
                <a:solidFill>
                  <a:srgbClr val="FF0000"/>
                </a:solidFill>
                <a:latin typeface="Georgia" pitchFamily="18" charset="0"/>
              </a:rPr>
              <a:t> ∙ 1/2 H</a:t>
            </a:r>
            <a:r>
              <a:rPr lang="pt-BR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b="1" dirty="0" smtClean="0">
                <a:solidFill>
                  <a:srgbClr val="FF0000"/>
                </a:solidFill>
                <a:latin typeface="Georgia" pitchFamily="18" charset="0"/>
              </a:rPr>
              <a:t>O +3/2H2O→ CaSO</a:t>
            </a:r>
            <a:r>
              <a:rPr lang="pt-BR" b="1" baseline="-25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pt-BR" b="1" dirty="0" smtClean="0">
                <a:solidFill>
                  <a:srgbClr val="FF0000"/>
                </a:solidFill>
                <a:latin typeface="Georgia" pitchFamily="18" charset="0"/>
              </a:rPr>
              <a:t> ∙ 2H</a:t>
            </a:r>
            <a:r>
              <a:rPr lang="pt-BR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endParaRPr lang="en-US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Çimentoja</a:t>
            </a:r>
            <a:endParaRPr lang="en-US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200" dirty="0" err="1" smtClean="0">
                <a:latin typeface="Georgia" pitchFamily="18" charset="0"/>
              </a:rPr>
              <a:t>Cimentoja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eshte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mjet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lidhes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hidraulik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i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cili</a:t>
            </a:r>
            <a:r>
              <a:rPr lang="en-US" sz="2200" dirty="0" smtClean="0">
                <a:latin typeface="Georgia" pitchFamily="18" charset="0"/>
              </a:rPr>
              <a:t> me </a:t>
            </a:r>
            <a:r>
              <a:rPr lang="en-US" sz="2200" dirty="0" err="1" smtClean="0">
                <a:latin typeface="Georgia" pitchFamily="18" charset="0"/>
              </a:rPr>
              <a:t>uje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formon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mase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xhelatine</a:t>
            </a:r>
            <a:r>
              <a:rPr lang="en-US" sz="2200" dirty="0" smtClean="0">
                <a:latin typeface="Georgia" pitchFamily="18" charset="0"/>
              </a:rPr>
              <a:t>, e </a:t>
            </a:r>
            <a:r>
              <a:rPr lang="en-US" sz="2200" dirty="0" err="1" smtClean="0">
                <a:latin typeface="Georgia" pitchFamily="18" charset="0"/>
              </a:rPr>
              <a:t>cila</a:t>
            </a:r>
            <a:r>
              <a:rPr lang="en-US" sz="2200" dirty="0" smtClean="0">
                <a:latin typeface="Georgia" pitchFamily="18" charset="0"/>
              </a:rPr>
              <a:t> me </a:t>
            </a:r>
            <a:r>
              <a:rPr lang="en-US" sz="2200" dirty="0" err="1" smtClean="0">
                <a:latin typeface="Georgia" pitchFamily="18" charset="0"/>
              </a:rPr>
              <a:t>kohe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ngurtesohet</a:t>
            </a:r>
            <a:r>
              <a:rPr lang="en-US" sz="2200" dirty="0" smtClean="0">
                <a:latin typeface="Georgia" pitchFamily="18" charset="0"/>
              </a:rPr>
              <a:t>.</a:t>
            </a:r>
          </a:p>
          <a:p>
            <a:endParaRPr lang="en-US" dirty="0" smtClean="0">
              <a:latin typeface="Georgia" pitchFamily="18" charset="0"/>
            </a:endParaRPr>
          </a:p>
          <a:p>
            <a:r>
              <a:rPr lang="pt-BR" sz="1900" dirty="0" smtClean="0">
                <a:latin typeface="Georgia" pitchFamily="18" charset="0"/>
              </a:rPr>
              <a:t>zbatim me te madh ne ndertimtari ka e ashtuquajtura </a:t>
            </a:r>
            <a:r>
              <a:rPr lang="pt-BR" b="1" dirty="0" smtClean="0">
                <a:solidFill>
                  <a:srgbClr val="FF0000"/>
                </a:solidFill>
                <a:latin typeface="Georgia" pitchFamily="18" charset="0"/>
              </a:rPr>
              <a:t>cimentua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portland</a:t>
            </a:r>
            <a:r>
              <a:rPr lang="en-US" b="1" dirty="0" smtClean="0">
                <a:latin typeface="Georgia" pitchFamily="18" charset="0"/>
              </a:rPr>
              <a:t>.</a:t>
            </a: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endParaRPr lang="en-US" dirty="0" smtClean="0">
              <a:latin typeface="Georgia" pitchFamily="18" charset="0"/>
            </a:endParaRPr>
          </a:p>
          <a:p>
            <a:r>
              <a:rPr lang="en-US" sz="2400" i="1" dirty="0" err="1" smtClean="0">
                <a:latin typeface="Georgia" pitchFamily="18" charset="0"/>
              </a:rPr>
              <a:t>Mjetet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lidhese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hidraulike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dhe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kualiteti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i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cimentos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varet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para</a:t>
            </a:r>
            <a:r>
              <a:rPr lang="en-US" sz="2400" i="1" dirty="0" smtClean="0">
                <a:latin typeface="Georgia" pitchFamily="18" charset="0"/>
              </a:rPr>
              <a:t> se </a:t>
            </a:r>
            <a:r>
              <a:rPr lang="en-US" sz="2400" i="1" dirty="0" err="1" smtClean="0">
                <a:latin typeface="Georgia" pitchFamily="18" charset="0"/>
              </a:rPr>
              <a:t>gjithash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prej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pjesemarrjes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kimike</a:t>
            </a:r>
            <a:r>
              <a:rPr lang="en-US" sz="2400" i="1" dirty="0" smtClean="0">
                <a:latin typeface="Georgia" pitchFamily="18" charset="0"/>
              </a:rPr>
              <a:t> ne</a:t>
            </a:r>
          </a:p>
          <a:p>
            <a:r>
              <a:rPr lang="en-US" sz="2400" i="1" dirty="0" err="1" smtClean="0">
                <a:latin typeface="Georgia" pitchFamily="18" charset="0"/>
              </a:rPr>
              <a:t>komponentet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err="1" smtClean="0">
                <a:latin typeface="Georgia" pitchFamily="18" charset="0"/>
              </a:rPr>
              <a:t>themelore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Georgia" pitchFamily="18" charset="0"/>
              </a:rPr>
              <a:t>(Al</a:t>
            </a:r>
            <a:r>
              <a:rPr lang="en-US" sz="2400" i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Georgia" pitchFamily="18" charset="0"/>
              </a:rPr>
              <a:t>O3) </a:t>
            </a:r>
            <a:r>
              <a:rPr lang="en-US" sz="2400" i="1" dirty="0" err="1" smtClean="0">
                <a:latin typeface="Georgia" pitchFamily="18" charset="0"/>
              </a:rPr>
              <a:t>dhe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Georgia" pitchFamily="18" charset="0"/>
              </a:rPr>
              <a:t>(Fe</a:t>
            </a:r>
            <a:r>
              <a:rPr lang="en-US" sz="2400" i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2400" i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en-US" sz="2400" i="1" dirty="0" smtClean="0">
                <a:solidFill>
                  <a:srgbClr val="FF0000"/>
                </a:solidFill>
                <a:latin typeface="Georgia" pitchFamily="18" charset="0"/>
              </a:rPr>
              <a:t>).</a:t>
            </a:r>
            <a:endParaRPr lang="en-US" sz="24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124200"/>
            <a:ext cx="9144000" cy="1524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Georgia" pitchFamily="18" charset="0"/>
              </a:rPr>
              <a:t>Fjala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cimento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vjen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prej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fjales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latine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cementum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qe</a:t>
            </a:r>
            <a:r>
              <a:rPr lang="en-US" dirty="0" smtClean="0">
                <a:latin typeface="Georgia" pitchFamily="18" charset="0"/>
              </a:rPr>
              <a:t> do </a:t>
            </a:r>
            <a:r>
              <a:rPr lang="en-US" dirty="0" err="1" smtClean="0">
                <a:latin typeface="Georgia" pitchFamily="18" charset="0"/>
              </a:rPr>
              <a:t>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thote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gur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murit</a:t>
            </a:r>
            <a:r>
              <a:rPr lang="en-US" b="1" dirty="0" smtClean="0">
                <a:latin typeface="Georgia" pitchFamily="18" charset="0"/>
              </a:rPr>
              <a:t>,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ndersa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portland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eshte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rajon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neAngli</a:t>
            </a:r>
            <a:r>
              <a:rPr lang="en-US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Llojet</a:t>
            </a:r>
            <a:r>
              <a:rPr lang="en-US" b="1" dirty="0" smtClean="0">
                <a:solidFill>
                  <a:srgbClr val="FF0000"/>
                </a:solidFill>
              </a:rPr>
              <a:t> e </a:t>
            </a:r>
            <a:r>
              <a:rPr lang="en-US" b="1" dirty="0" err="1" smtClean="0">
                <a:solidFill>
                  <a:srgbClr val="FF0000"/>
                </a:solidFill>
              </a:rPr>
              <a:t>cimentos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dirty="0" err="1" smtClean="0"/>
              <a:t>Sipas</a:t>
            </a:r>
            <a:r>
              <a:rPr lang="en-US" sz="2000" dirty="0" smtClean="0"/>
              <a:t> </a:t>
            </a:r>
            <a:r>
              <a:rPr lang="en-US" sz="2000" dirty="0" err="1" smtClean="0"/>
              <a:t>perberjes</a:t>
            </a:r>
            <a:r>
              <a:rPr lang="en-US" sz="2000" dirty="0" smtClean="0"/>
              <a:t> </a:t>
            </a:r>
            <a:r>
              <a:rPr lang="en-US" sz="2000" dirty="0" err="1" smtClean="0"/>
              <a:t>kimike</a:t>
            </a:r>
            <a:r>
              <a:rPr lang="en-US" sz="2000" dirty="0" smtClean="0"/>
              <a:t> :</a:t>
            </a:r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T</a:t>
            </a:r>
            <a:r>
              <a:rPr lang="en-US" sz="2000" dirty="0" smtClean="0"/>
              <a:t>e </a:t>
            </a:r>
            <a:r>
              <a:rPr lang="en-US" sz="2000" dirty="0" err="1" smtClean="0"/>
              <a:t>gjitha</a:t>
            </a:r>
            <a:r>
              <a:rPr lang="en-US" sz="2000" dirty="0" smtClean="0"/>
              <a:t> </a:t>
            </a:r>
            <a:r>
              <a:rPr lang="en-US" sz="2000" dirty="0" err="1" smtClean="0"/>
              <a:t>cimentot</a:t>
            </a:r>
            <a:r>
              <a:rPr lang="en-US" sz="2000" dirty="0" smtClean="0"/>
              <a:t> </a:t>
            </a:r>
            <a:r>
              <a:rPr lang="en-US" sz="2000" dirty="0" err="1" smtClean="0"/>
              <a:t>ndahen</a:t>
            </a:r>
            <a:r>
              <a:rPr lang="en-US" sz="2000" dirty="0" smtClean="0"/>
              <a:t> ne </a:t>
            </a:r>
            <a:r>
              <a:rPr lang="en-US" sz="2000" dirty="0" err="1" smtClean="0"/>
              <a:t>lloje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klasa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u="sng" dirty="0" smtClean="0"/>
          </a:p>
          <a:p>
            <a:endParaRPr lang="en-US" sz="2000" b="1" dirty="0"/>
          </a:p>
        </p:txBody>
      </p:sp>
      <p:sp>
        <p:nvSpPr>
          <p:cNvPr id="4" name="Pentagon 3"/>
          <p:cNvSpPr/>
          <p:nvPr/>
        </p:nvSpPr>
        <p:spPr>
          <a:xfrm>
            <a:off x="228600" y="1066800"/>
            <a:ext cx="8915400" cy="685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Cimentoja</a:t>
            </a:r>
            <a:r>
              <a:rPr lang="en-US" b="1" dirty="0" smtClean="0"/>
              <a:t> </a:t>
            </a:r>
            <a:r>
              <a:rPr lang="en-US" b="1" dirty="0" err="1" smtClean="0"/>
              <a:t>silikate</a:t>
            </a:r>
            <a:endParaRPr lang="en-US" b="1" dirty="0" smtClean="0"/>
          </a:p>
          <a:p>
            <a:r>
              <a:rPr lang="en-US" b="1" dirty="0" err="1" smtClean="0"/>
              <a:t>bartesi</a:t>
            </a:r>
            <a:r>
              <a:rPr lang="en-US" b="1" dirty="0" smtClean="0"/>
              <a:t> </a:t>
            </a:r>
            <a:r>
              <a:rPr lang="en-US" b="1" dirty="0" err="1" smtClean="0"/>
              <a:t>kryesor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ngurtesimit</a:t>
            </a:r>
            <a:r>
              <a:rPr lang="en-US" b="1" dirty="0" smtClean="0"/>
              <a:t> </a:t>
            </a:r>
            <a:r>
              <a:rPr lang="en-US" b="1" dirty="0" err="1" smtClean="0"/>
              <a:t>jane</a:t>
            </a:r>
            <a:r>
              <a:rPr lang="en-US" b="1" dirty="0" smtClean="0"/>
              <a:t> </a:t>
            </a:r>
            <a:r>
              <a:rPr lang="en-US" b="1" dirty="0" err="1" smtClean="0"/>
              <a:t>silikatet</a:t>
            </a:r>
            <a:r>
              <a:rPr lang="en-US" b="1" dirty="0" smtClean="0"/>
              <a:t> e </a:t>
            </a:r>
            <a:r>
              <a:rPr lang="en-US" b="1" dirty="0" err="1" smtClean="0"/>
              <a:t>kalciumit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endParaRPr lang="en-US" b="1" dirty="0" smtClean="0"/>
          </a:p>
        </p:txBody>
      </p:sp>
      <p:sp>
        <p:nvSpPr>
          <p:cNvPr id="5" name="Pentagon 4"/>
          <p:cNvSpPr/>
          <p:nvPr/>
        </p:nvSpPr>
        <p:spPr>
          <a:xfrm>
            <a:off x="228600" y="1905000"/>
            <a:ext cx="8915400" cy="6858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2. </a:t>
            </a:r>
            <a:r>
              <a:rPr lang="en-US" b="1" dirty="0" err="1" smtClean="0"/>
              <a:t>Cimentoja</a:t>
            </a:r>
            <a:r>
              <a:rPr lang="en-US" b="1" dirty="0" smtClean="0"/>
              <a:t> e </a:t>
            </a:r>
            <a:r>
              <a:rPr lang="en-US" b="1" dirty="0" err="1" smtClean="0"/>
              <a:t>aluminiumit</a:t>
            </a:r>
            <a:r>
              <a:rPr lang="en-US" b="1" dirty="0" smtClean="0"/>
              <a:t>, </a:t>
            </a:r>
            <a:r>
              <a:rPr lang="en-US" b="1" dirty="0" err="1" smtClean="0"/>
              <a:t>vetite</a:t>
            </a:r>
            <a:r>
              <a:rPr lang="en-US" b="1" dirty="0" smtClean="0"/>
              <a:t> e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cileve</a:t>
            </a:r>
            <a:r>
              <a:rPr lang="en-US" b="1" dirty="0" smtClean="0"/>
              <a:t> </a:t>
            </a:r>
            <a:r>
              <a:rPr lang="en-US" b="1" dirty="0" err="1" smtClean="0"/>
              <a:t>dalin</a:t>
            </a:r>
            <a:r>
              <a:rPr lang="en-US" b="1" dirty="0" smtClean="0"/>
              <a:t> </a:t>
            </a:r>
            <a:r>
              <a:rPr lang="en-US" b="1" dirty="0" err="1" smtClean="0"/>
              <a:t>prej</a:t>
            </a:r>
            <a:r>
              <a:rPr lang="en-US" b="1" dirty="0" smtClean="0"/>
              <a:t> </a:t>
            </a:r>
            <a:r>
              <a:rPr lang="en-US" b="1" dirty="0" err="1" smtClean="0"/>
              <a:t>silikat</a:t>
            </a:r>
            <a:r>
              <a:rPr lang="en-US" b="1" dirty="0" smtClean="0"/>
              <a:t> </a:t>
            </a:r>
            <a:r>
              <a:rPr lang="en-US" b="1" dirty="0" err="1" smtClean="0"/>
              <a:t>aluminiumit</a:t>
            </a:r>
            <a:r>
              <a:rPr lang="en-US" b="1" dirty="0" smtClean="0"/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200400"/>
            <a:ext cx="2667000" cy="36576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endParaRPr lang="en-US" dirty="0" smtClean="0"/>
          </a:p>
          <a:p>
            <a:r>
              <a:rPr lang="en-US" b="1" u="sng" dirty="0" err="1" smtClean="0"/>
              <a:t>Llojet</a:t>
            </a:r>
            <a:r>
              <a:rPr lang="en-US" b="1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cimentos</a:t>
            </a:r>
            <a:r>
              <a:rPr lang="en-US" dirty="0" smtClean="0"/>
              <a:t> e </a:t>
            </a:r>
            <a:r>
              <a:rPr lang="en-US" dirty="0" err="1" smtClean="0"/>
              <a:t>paraqesin</a:t>
            </a:r>
            <a:r>
              <a:rPr lang="en-US" dirty="0" smtClean="0"/>
              <a:t> </a:t>
            </a:r>
            <a:r>
              <a:rPr lang="en-US" dirty="0" err="1" smtClean="0"/>
              <a:t>kategorine</a:t>
            </a:r>
            <a:r>
              <a:rPr lang="en-US" dirty="0" smtClean="0"/>
              <a:t> e </a:t>
            </a:r>
            <a:r>
              <a:rPr lang="en-US" dirty="0" err="1" smtClean="0"/>
              <a:t>cimentove</a:t>
            </a:r>
            <a:endParaRPr lang="en-US" dirty="0" smtClean="0"/>
          </a:p>
          <a:p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aspekti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perberjes</a:t>
            </a:r>
            <a:r>
              <a:rPr lang="en-US" dirty="0" smtClean="0"/>
              <a:t> se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b="1" dirty="0" err="1" smtClean="0"/>
              <a:t>teknologjia</a:t>
            </a:r>
            <a:r>
              <a:rPr lang="en-US" b="1" dirty="0" smtClean="0"/>
              <a:t> e </a:t>
            </a:r>
            <a:r>
              <a:rPr lang="en-US" b="1" dirty="0" err="1" smtClean="0"/>
              <a:t>prodhimit</a:t>
            </a:r>
            <a:r>
              <a:rPr lang="en-US" b="1" dirty="0" smtClean="0"/>
              <a:t>,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14800" y="3276600"/>
            <a:ext cx="2667000" cy="3581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b="1" u="sng" dirty="0" smtClean="0"/>
          </a:p>
          <a:p>
            <a:r>
              <a:rPr lang="en-US" b="1" u="sng" dirty="0" err="1" smtClean="0"/>
              <a:t>Klasa</a:t>
            </a:r>
            <a:r>
              <a:rPr lang="en-US" b="1" u="sng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cimentove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shenon</a:t>
            </a:r>
            <a:r>
              <a:rPr lang="en-US" dirty="0" smtClean="0"/>
              <a:t> </a:t>
            </a:r>
            <a:r>
              <a:rPr lang="en-US" dirty="0" err="1" smtClean="0"/>
              <a:t>karakteristikat</a:t>
            </a:r>
            <a:endParaRPr lang="en-US" dirty="0" smtClean="0"/>
          </a:p>
          <a:p>
            <a:r>
              <a:rPr lang="en-US" dirty="0" smtClean="0"/>
              <a:t>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b="1" dirty="0" err="1" smtClean="0"/>
              <a:t>mekanike</a:t>
            </a:r>
            <a:r>
              <a:rPr lang="en-US" b="1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definohen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studimeve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karakteristikave</a:t>
            </a:r>
            <a:r>
              <a:rPr lang="en-US" dirty="0" smtClean="0"/>
              <a:t> </a:t>
            </a:r>
            <a:r>
              <a:rPr lang="en-US" dirty="0" err="1" smtClean="0"/>
              <a:t>mekanike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mostrave</a:t>
            </a:r>
            <a:r>
              <a:rPr lang="en-US" dirty="0" smtClean="0"/>
              <a:t> me </a:t>
            </a:r>
            <a:r>
              <a:rPr lang="en-US" dirty="0" err="1" smtClean="0"/>
              <a:t>vjetersi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percaktuar</a:t>
            </a:r>
            <a:r>
              <a:rPr lang="en-US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4800600"/>
            <a:ext cx="1828800" cy="2057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Perfaqesues</a:t>
            </a:r>
            <a:r>
              <a:rPr lang="en-US" dirty="0" smtClean="0"/>
              <a:t> </a:t>
            </a:r>
            <a:r>
              <a:rPr lang="en-US" dirty="0" err="1" smtClean="0"/>
              <a:t>kryesor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grupi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cimentove</a:t>
            </a:r>
            <a:r>
              <a:rPr lang="en-US" dirty="0" smtClean="0"/>
              <a:t> </a:t>
            </a:r>
            <a:r>
              <a:rPr lang="en-US" dirty="0" err="1" smtClean="0"/>
              <a:t>silikat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cimentoja</a:t>
            </a:r>
            <a:r>
              <a:rPr lang="en-US" dirty="0" smtClean="0"/>
              <a:t> </a:t>
            </a:r>
            <a:r>
              <a:rPr lang="en-US" b="1" dirty="0" err="1" smtClean="0"/>
              <a:t>portland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Georgia" pitchFamily="18" charset="0"/>
              </a:rPr>
              <a:t>Nga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cimentoja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portlandit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fitohen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lloje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ndryshme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cimentos</a:t>
            </a:r>
            <a:r>
              <a:rPr lang="en-US" sz="2000" dirty="0" smtClean="0">
                <a:latin typeface="Georgia" pitchFamily="18" charset="0"/>
              </a:rPr>
              <a:t>, me </a:t>
            </a:r>
            <a:r>
              <a:rPr lang="en-US" sz="2000" dirty="0" err="1" smtClean="0">
                <a:latin typeface="Georgia" pitchFamily="18" charset="0"/>
              </a:rPr>
              <a:t>shtesa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hidraulike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Ne </a:t>
            </a:r>
            <a:r>
              <a:rPr lang="en-US" sz="2000" dirty="0" err="1" smtClean="0">
                <a:latin typeface="Georgia" pitchFamily="18" charset="0"/>
              </a:rPr>
              <a:t>baze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kesaj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cimentot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mund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ndahen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dy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grupe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themelore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r>
              <a:rPr lang="pt-BR" sz="2000" b="1" dirty="0" smtClean="0">
                <a:solidFill>
                  <a:srgbClr val="FF0000"/>
                </a:solidFill>
                <a:latin typeface="Georgia" pitchFamily="18" charset="0"/>
              </a:rPr>
              <a:t>1. Cimento mbi bazen e klinkerit  portland-cimentos dhe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Lloje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speciale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te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cimentos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pt-BR" sz="2000" b="1" dirty="0" smtClean="0">
                <a:solidFill>
                  <a:srgbClr val="FF0000"/>
                </a:solidFill>
                <a:latin typeface="Georgia" pitchFamily="18" charset="0"/>
              </a:rPr>
              <a:t>Cimento mbi bazen e klinker portland-cimentos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Cimento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portland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</a:rPr>
              <a:t>– </a:t>
            </a:r>
            <a:r>
              <a:rPr lang="en-US" sz="2000" b="1" dirty="0" err="1" smtClean="0">
                <a:latin typeface="Georgia" pitchFamily="18" charset="0"/>
              </a:rPr>
              <a:t>Kjo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cimento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eshte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baze</a:t>
            </a:r>
            <a:r>
              <a:rPr lang="en-US" sz="2000" b="1" dirty="0" smtClean="0">
                <a:latin typeface="Georgia" pitchFamily="18" charset="0"/>
              </a:rPr>
              <a:t> per </a:t>
            </a:r>
            <a:r>
              <a:rPr lang="en-US" sz="2000" b="1" dirty="0" err="1" smtClean="0">
                <a:latin typeface="Georgia" pitchFamily="18" charset="0"/>
              </a:rPr>
              <a:t>fitimin</a:t>
            </a:r>
            <a:r>
              <a:rPr lang="en-US" sz="2000" b="1" dirty="0" smtClean="0">
                <a:latin typeface="Georgia" pitchFamily="18" charset="0"/>
              </a:rPr>
              <a:t> e </a:t>
            </a:r>
            <a:r>
              <a:rPr lang="en-US" sz="2000" b="1" dirty="0" err="1" smtClean="0">
                <a:latin typeface="Georgia" pitchFamily="18" charset="0"/>
              </a:rPr>
              <a:t>llojeve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tjera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cimentos</a:t>
            </a:r>
            <a:r>
              <a:rPr lang="en-US" sz="2000" b="1" dirty="0" smtClean="0">
                <a:latin typeface="Georgia" pitchFamily="18" charset="0"/>
              </a:rPr>
              <a:t>. </a:t>
            </a:r>
          </a:p>
          <a:p>
            <a:r>
              <a:rPr lang="en-US" sz="2000" dirty="0" err="1" smtClean="0">
                <a:latin typeface="Georgia" pitchFamily="18" charset="0"/>
              </a:rPr>
              <a:t>Nuk</a:t>
            </a:r>
            <a:r>
              <a:rPr lang="en-US" sz="2000" dirty="0" smtClean="0">
                <a:latin typeface="Georgia" pitchFamily="18" charset="0"/>
              </a:rPr>
              <a:t> ka </a:t>
            </a:r>
            <a:r>
              <a:rPr lang="en-US" sz="2000" dirty="0" err="1" smtClean="0">
                <a:latin typeface="Georgia" pitchFamily="18" charset="0"/>
              </a:rPr>
              <a:t>shtesa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tjera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pervec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atyre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bejne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pjese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perberjen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klinkerit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shtesave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gipsit</a:t>
            </a:r>
            <a:r>
              <a:rPr lang="en-US" sz="2000" dirty="0" smtClean="0">
                <a:latin typeface="Georgia" pitchFamily="18" charset="0"/>
              </a:rPr>
              <a:t> I </a:t>
            </a:r>
            <a:r>
              <a:rPr lang="en-US" sz="2000" dirty="0" err="1" smtClean="0">
                <a:latin typeface="Georgia" pitchFamily="18" charset="0"/>
              </a:rPr>
              <a:t>cili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domosdoshem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rregullimin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kohes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lidhjes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4" name="Picture 3" descr="https://upload.wikimedia.org/wikipedia/commons/thumb/2/27/LDClinkerScaled.jpg/200px-LDClinkerScal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1910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0" y="4191000"/>
            <a:ext cx="6324600" cy="2514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Georgia" pitchFamily="18" charset="0"/>
              </a:rPr>
              <a:t>Cimentoja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portland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shenohet</a:t>
            </a:r>
            <a:r>
              <a:rPr lang="en-US" dirty="0" smtClean="0">
                <a:latin typeface="Georgia" pitchFamily="18" charset="0"/>
              </a:rPr>
              <a:t> me </a:t>
            </a:r>
            <a:r>
              <a:rPr lang="en-US" b="1" dirty="0" err="1" smtClean="0">
                <a:latin typeface="Georgia" pitchFamily="18" charset="0"/>
              </a:rPr>
              <a:t>PCk</a:t>
            </a:r>
            <a:r>
              <a:rPr lang="en-US" b="1" dirty="0" smtClean="0">
                <a:latin typeface="Georgia" pitchFamily="18" charset="0"/>
              </a:rPr>
              <a:t>, </a:t>
            </a:r>
            <a:r>
              <a:rPr lang="en-US" b="1" dirty="0" err="1" smtClean="0">
                <a:latin typeface="Georgia" pitchFamily="18" charset="0"/>
              </a:rPr>
              <a:t>ku</a:t>
            </a:r>
            <a:r>
              <a:rPr lang="en-US" b="1" dirty="0" smtClean="0">
                <a:latin typeface="Georgia" pitchFamily="18" charset="0"/>
              </a:rPr>
              <a:t> k </a:t>
            </a:r>
            <a:r>
              <a:rPr lang="en-US" b="1" dirty="0" err="1" smtClean="0">
                <a:latin typeface="Georgia" pitchFamily="18" charset="0"/>
              </a:rPr>
              <a:t>paraqet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klasen</a:t>
            </a:r>
            <a:r>
              <a:rPr lang="en-US" b="1" dirty="0" smtClean="0">
                <a:latin typeface="Georgia" pitchFamily="18" charset="0"/>
              </a:rPr>
              <a:t> e </a:t>
            </a:r>
            <a:r>
              <a:rPr lang="en-US" b="1" dirty="0" err="1" smtClean="0">
                <a:latin typeface="Georgia" pitchFamily="18" charset="0"/>
              </a:rPr>
              <a:t>cimentos</a:t>
            </a:r>
            <a:r>
              <a:rPr lang="en-US" b="1" dirty="0" smtClean="0">
                <a:latin typeface="Georgia" pitchFamily="18" charset="0"/>
              </a:rPr>
              <a:t>.</a:t>
            </a:r>
          </a:p>
          <a:p>
            <a:r>
              <a:rPr lang="en-US" b="1" i="1" dirty="0" err="1" smtClean="0">
                <a:latin typeface="Georgia" pitchFamily="18" charset="0"/>
              </a:rPr>
              <a:t>Klinkeri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paraqet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granula</a:t>
            </a:r>
            <a:r>
              <a:rPr lang="en-US" b="1" i="1" dirty="0" smtClean="0">
                <a:latin typeface="Georgia" pitchFamily="18" charset="0"/>
              </a:rPr>
              <a:t>, </a:t>
            </a:r>
            <a:r>
              <a:rPr lang="en-US" b="1" i="1" dirty="0" err="1" smtClean="0">
                <a:latin typeface="Georgia" pitchFamily="18" charset="0"/>
              </a:rPr>
              <a:t>gunga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ose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nyje</a:t>
            </a:r>
            <a:endParaRPr lang="en-US" b="1" i="1" dirty="0" smtClean="0">
              <a:latin typeface="Georgia" pitchFamily="18" charset="0"/>
            </a:endParaRPr>
          </a:p>
          <a:p>
            <a:r>
              <a:rPr lang="en-US" b="1" i="1" dirty="0" smtClean="0">
                <a:latin typeface="Georgia" pitchFamily="18" charset="0"/>
              </a:rPr>
              <a:t> me </a:t>
            </a:r>
            <a:r>
              <a:rPr lang="en-US" b="1" i="1" dirty="0" err="1" smtClean="0">
                <a:latin typeface="Georgia" pitchFamily="18" charset="0"/>
              </a:rPr>
              <a:t>madhesi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zakonishte</a:t>
            </a:r>
            <a:r>
              <a:rPr lang="en-US" b="1" i="1" dirty="0" smtClean="0">
                <a:latin typeface="Georgia" pitchFamily="18" charset="0"/>
              </a:rPr>
              <a:t> 3 </a:t>
            </a:r>
            <a:r>
              <a:rPr lang="en-US" b="1" i="1" dirty="0" err="1" smtClean="0">
                <a:latin typeface="Georgia" pitchFamily="18" charset="0"/>
              </a:rPr>
              <a:t>deri</a:t>
            </a:r>
            <a:r>
              <a:rPr lang="en-US" b="1" i="1" dirty="0" smtClean="0">
                <a:latin typeface="Georgia" pitchFamily="18" charset="0"/>
              </a:rPr>
              <a:t> 25 mm</a:t>
            </a:r>
          </a:p>
          <a:p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të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prodhuara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si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rezultat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i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sinterimit</a:t>
            </a:r>
            <a:r>
              <a:rPr lang="en-US" b="1" i="1" dirty="0" smtClean="0">
                <a:latin typeface="Georgia" pitchFamily="18" charset="0"/>
              </a:rPr>
              <a:t>(</a:t>
            </a:r>
            <a:r>
              <a:rPr lang="en-US" b="1" i="1" dirty="0" err="1" smtClean="0">
                <a:latin typeface="Georgia" pitchFamily="18" charset="0"/>
              </a:rPr>
              <a:t>pjekjes</a:t>
            </a:r>
            <a:r>
              <a:rPr lang="en-US" b="1" i="1" dirty="0" smtClean="0">
                <a:latin typeface="Georgia" pitchFamily="18" charset="0"/>
              </a:rPr>
              <a:t>)</a:t>
            </a:r>
          </a:p>
          <a:p>
            <a:r>
              <a:rPr lang="en-US" b="1" i="1" dirty="0" smtClean="0">
                <a:latin typeface="Georgia" pitchFamily="18" charset="0"/>
              </a:rPr>
              <a:t>, </a:t>
            </a:r>
            <a:r>
              <a:rPr lang="en-US" b="1" i="1" dirty="0" err="1" smtClean="0">
                <a:latin typeface="Georgia" pitchFamily="18" charset="0"/>
              </a:rPr>
              <a:t>të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grumbulluara</a:t>
            </a:r>
            <a:r>
              <a:rPr lang="en-US" b="1" i="1" dirty="0" smtClean="0">
                <a:latin typeface="Georgia" pitchFamily="18" charset="0"/>
              </a:rPr>
              <a:t> se </a:t>
            </a:r>
            <a:r>
              <a:rPr lang="en-US" b="1" i="1" dirty="0" err="1" smtClean="0">
                <a:latin typeface="Georgia" pitchFamily="18" charset="0"/>
              </a:rPr>
              <a:t>bashku</a:t>
            </a:r>
            <a:r>
              <a:rPr lang="en-US" b="1" i="1" dirty="0" smtClean="0">
                <a:latin typeface="Georgia" pitchFamily="18" charset="0"/>
              </a:rPr>
              <a:t> pa </a:t>
            </a:r>
            <a:r>
              <a:rPr lang="en-US" b="1" i="1" dirty="0" err="1" smtClean="0">
                <a:latin typeface="Georgia" pitchFamily="18" charset="0"/>
              </a:rPr>
              <a:t>i</a:t>
            </a:r>
            <a:endParaRPr lang="en-US" b="1" i="1" dirty="0" smtClean="0">
              <a:latin typeface="Georgia" pitchFamily="18" charset="0"/>
            </a:endParaRPr>
          </a:p>
          <a:p>
            <a:r>
              <a:rPr lang="en-US" b="1" i="1" dirty="0" err="1" smtClean="0">
                <a:latin typeface="Georgia" pitchFamily="18" charset="0"/>
              </a:rPr>
              <a:t>shkrire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deri</a:t>
            </a:r>
            <a:r>
              <a:rPr lang="en-US" b="1" i="1" dirty="0" smtClean="0">
                <a:latin typeface="Georgia" pitchFamily="18" charset="0"/>
              </a:rPr>
              <a:t> </a:t>
            </a:r>
            <a:r>
              <a:rPr lang="en-US" b="1" i="1" dirty="0" err="1" smtClean="0">
                <a:latin typeface="Georgia" pitchFamily="18" charset="0"/>
              </a:rPr>
              <a:t>afer</a:t>
            </a:r>
            <a:r>
              <a:rPr lang="en-US" b="1" i="1" dirty="0" smtClean="0">
                <a:latin typeface="Georgia" pitchFamily="18" charset="0"/>
              </a:rPr>
              <a:t> pikes se </a:t>
            </a:r>
            <a:r>
              <a:rPr lang="en-US" b="1" i="1" dirty="0" err="1" smtClean="0">
                <a:latin typeface="Georgia" pitchFamily="18" charset="0"/>
              </a:rPr>
              <a:t>lengezimit</a:t>
            </a:r>
            <a:endParaRPr lang="en-US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/>
              <a:t>Permbajtja</a:t>
            </a:r>
            <a:r>
              <a:rPr lang="en-US" dirty="0" smtClean="0"/>
              <a:t> </a:t>
            </a:r>
            <a:r>
              <a:rPr lang="en-US" dirty="0" err="1" smtClean="0"/>
              <a:t>kimike</a:t>
            </a:r>
            <a:r>
              <a:rPr lang="en-US" dirty="0" smtClean="0"/>
              <a:t> e </a:t>
            </a:r>
            <a:r>
              <a:rPr lang="en-US" dirty="0" err="1" smtClean="0"/>
              <a:t>çimentos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1800" t="40922" r="33600" b="21014"/>
          <a:stretch>
            <a:fillRect/>
          </a:stretch>
        </p:blipFill>
        <p:spPr bwMode="auto">
          <a:xfrm>
            <a:off x="0" y="838200"/>
            <a:ext cx="8915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/>
              <a:t>Permbajtja</a:t>
            </a:r>
            <a:r>
              <a:rPr lang="en-US" dirty="0" smtClean="0"/>
              <a:t> </a:t>
            </a:r>
            <a:r>
              <a:rPr lang="en-US" dirty="0" err="1" smtClean="0"/>
              <a:t>kimike</a:t>
            </a:r>
            <a:r>
              <a:rPr lang="en-US" dirty="0" smtClean="0"/>
              <a:t> e </a:t>
            </a:r>
            <a:r>
              <a:rPr lang="en-US" dirty="0" err="1" smtClean="0"/>
              <a:t>klinkerit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8200" t="19908" r="29400" b="32074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dirty="0" err="1" smtClean="0"/>
              <a:t>Përmbledhje</a:t>
            </a:r>
            <a:r>
              <a:rPr lang="en-US" sz="2000" dirty="0" smtClean="0"/>
              <a:t> e </a:t>
            </a:r>
            <a:r>
              <a:rPr lang="en-US" sz="2000" dirty="0" err="1" smtClean="0"/>
              <a:t>mënyrave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ndryshme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përfaqësuar</a:t>
            </a:r>
            <a:r>
              <a:rPr lang="en-US" sz="2000" dirty="0" smtClean="0"/>
              <a:t> </a:t>
            </a:r>
            <a:r>
              <a:rPr lang="en-US" sz="2000" dirty="0" err="1" smtClean="0"/>
              <a:t>disa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produkte</a:t>
            </a:r>
            <a:r>
              <a:rPr lang="en-US" sz="2000" dirty="0" smtClean="0"/>
              <a:t> </a:t>
            </a:r>
            <a:r>
              <a:rPr lang="en-US" sz="2000" dirty="0" err="1" smtClean="0"/>
              <a:t>minerale</a:t>
            </a:r>
            <a:r>
              <a:rPr lang="en-US" sz="2000" dirty="0" smtClean="0"/>
              <a:t> 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çimento</a:t>
            </a:r>
            <a:r>
              <a:rPr lang="en-US" sz="2000" dirty="0" smtClean="0"/>
              <a:t>:</a:t>
            </a:r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4600" t="58618" r="9000" b="9954"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Cimentoja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portland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me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shtesen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zgjyres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</a:rPr>
              <a:t>– </a:t>
            </a:r>
            <a:r>
              <a:rPr lang="en-US" sz="2000" dirty="0" err="1" smtClean="0">
                <a:latin typeface="Georgia" pitchFamily="18" charset="0"/>
              </a:rPr>
              <a:t>Kjo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fitohet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bluarjen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klinkerit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portland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cimentos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anhidritit</a:t>
            </a:r>
            <a:r>
              <a:rPr lang="en-US" sz="2000" dirty="0" smtClean="0">
                <a:latin typeface="Georgia" pitchFamily="18" charset="0"/>
              </a:rPr>
              <a:t> (CaSO</a:t>
            </a:r>
            <a:r>
              <a:rPr lang="en-US" sz="2000" baseline="-25000" dirty="0" smtClean="0">
                <a:latin typeface="Georgia" pitchFamily="18" charset="0"/>
              </a:rPr>
              <a:t>4</a:t>
            </a:r>
            <a:r>
              <a:rPr lang="en-US" sz="2000" dirty="0" smtClean="0">
                <a:latin typeface="Georgia" pitchFamily="18" charset="0"/>
              </a:rPr>
              <a:t>)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me se </a:t>
            </a:r>
            <a:r>
              <a:rPr lang="en-US" sz="2000" dirty="0" err="1" smtClean="0">
                <a:latin typeface="Georgia" pitchFamily="18" charset="0"/>
              </a:rPr>
              <a:t>shumti</a:t>
            </a:r>
            <a:r>
              <a:rPr lang="en-US" sz="2000" dirty="0" smtClean="0">
                <a:latin typeface="Georgia" pitchFamily="18" charset="0"/>
              </a:rPr>
              <a:t> 30 % </a:t>
            </a:r>
            <a:r>
              <a:rPr lang="en-US" sz="2000" dirty="0" err="1" smtClean="0">
                <a:latin typeface="Georgia" pitchFamily="18" charset="0"/>
              </a:rPr>
              <a:t>zgjyre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granuluar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nga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furrnaltat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r>
              <a:rPr lang="en-US" sz="2000" dirty="0" smtClean="0">
                <a:latin typeface="Georgia" pitchFamily="18" charset="0"/>
              </a:rPr>
              <a:t>Ne </a:t>
            </a:r>
            <a:r>
              <a:rPr lang="en-US" sz="2000" dirty="0" err="1" smtClean="0">
                <a:latin typeface="Georgia" pitchFamily="18" charset="0"/>
              </a:rPr>
              <a:t>relacion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pt-BR" sz="2000" dirty="0" smtClean="0">
                <a:latin typeface="Georgia" pitchFamily="18" charset="0"/>
              </a:rPr>
              <a:t>me cimenton e portlandit ka hidratim me te ngadalshem.</a:t>
            </a:r>
          </a:p>
          <a:p>
            <a:r>
              <a:rPr lang="en-US" sz="2000" dirty="0" err="1" smtClean="0">
                <a:latin typeface="Georgia" pitchFamily="18" charset="0"/>
              </a:rPr>
              <a:t>Cimentua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portland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shtese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zgjyres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shenohet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menyren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vijuese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PCnzk</a:t>
            </a:r>
            <a:r>
              <a:rPr lang="en-US" sz="2000" b="1" dirty="0" smtClean="0">
                <a:latin typeface="Georgia" pitchFamily="18" charset="0"/>
              </a:rPr>
              <a:t>, </a:t>
            </a:r>
            <a:r>
              <a:rPr lang="en-US" sz="2000" b="1" dirty="0" err="1" smtClean="0">
                <a:latin typeface="Georgia" pitchFamily="18" charset="0"/>
              </a:rPr>
              <a:t>ku</a:t>
            </a:r>
            <a:r>
              <a:rPr lang="en-US" sz="2000" b="1" dirty="0" smtClean="0">
                <a:latin typeface="Georgia" pitchFamily="18" charset="0"/>
              </a:rPr>
              <a:t> PC – e </a:t>
            </a:r>
            <a:r>
              <a:rPr lang="en-US" sz="2000" b="1" dirty="0" err="1" smtClean="0">
                <a:latin typeface="Georgia" pitchFamily="18" charset="0"/>
              </a:rPr>
              <a:t>shenon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portland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b="1" dirty="0" smtClean="0">
                <a:latin typeface="Georgia" pitchFamily="18" charset="0"/>
              </a:rPr>
              <a:t>n</a:t>
            </a:r>
            <a:r>
              <a:rPr lang="en-US" sz="2000" dirty="0" smtClean="0">
                <a:latin typeface="Georgia" pitchFamily="18" charset="0"/>
              </a:rPr>
              <a:t> – </a:t>
            </a:r>
            <a:r>
              <a:rPr lang="en-US" sz="2000" dirty="0" err="1" smtClean="0">
                <a:latin typeface="Georgia" pitchFamily="18" charset="0"/>
              </a:rPr>
              <a:t>pjesemarrjen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zgjyres</a:t>
            </a:r>
            <a:r>
              <a:rPr lang="en-US" sz="2000" dirty="0" smtClean="0">
                <a:latin typeface="Georgia" pitchFamily="18" charset="0"/>
              </a:rPr>
              <a:t> ne % (n ≤ 30);</a:t>
            </a:r>
          </a:p>
          <a:p>
            <a:r>
              <a:rPr lang="en-US" sz="2000" b="1" dirty="0" smtClean="0">
                <a:latin typeface="Georgia" pitchFamily="18" charset="0"/>
              </a:rPr>
              <a:t>z </a:t>
            </a:r>
            <a:r>
              <a:rPr lang="en-US" sz="2000" dirty="0" smtClean="0">
                <a:latin typeface="Georgia" pitchFamily="18" charset="0"/>
              </a:rPr>
              <a:t>– </a:t>
            </a:r>
            <a:r>
              <a:rPr lang="en-US" sz="2000" dirty="0" err="1" smtClean="0">
                <a:latin typeface="Georgia" pitchFamily="18" charset="0"/>
              </a:rPr>
              <a:t>shenon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prezencen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zgjyres</a:t>
            </a:r>
            <a:r>
              <a:rPr lang="en-US" sz="2000" dirty="0" smtClean="0">
                <a:latin typeface="Georgia" pitchFamily="18" charset="0"/>
              </a:rPr>
              <a:t>; </a:t>
            </a:r>
          </a:p>
          <a:p>
            <a:r>
              <a:rPr lang="en-US" sz="2000" b="1" dirty="0" smtClean="0">
                <a:latin typeface="Georgia" pitchFamily="18" charset="0"/>
              </a:rPr>
              <a:t>k</a:t>
            </a:r>
            <a:r>
              <a:rPr lang="en-US" sz="2000" dirty="0" smtClean="0">
                <a:latin typeface="Georgia" pitchFamily="18" charset="0"/>
              </a:rPr>
              <a:t> – </a:t>
            </a:r>
            <a:r>
              <a:rPr lang="en-US" sz="2000" dirty="0" err="1" smtClean="0">
                <a:latin typeface="Georgia" pitchFamily="18" charset="0"/>
              </a:rPr>
              <a:t>klasen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6858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Cimentoja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metalurgjike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Cimentoja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eorgia" pitchFamily="18" charset="0"/>
              </a:rPr>
              <a:t>metalurgjike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-</a:t>
            </a:r>
            <a:r>
              <a:rPr lang="en-US" sz="2400" dirty="0" err="1" smtClean="0">
                <a:latin typeface="Georgia" pitchFamily="18" charset="0"/>
              </a:rPr>
              <a:t>paraqet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cimento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portland</a:t>
            </a:r>
            <a:r>
              <a:rPr lang="en-US" sz="2400" dirty="0" smtClean="0">
                <a:latin typeface="Georgia" pitchFamily="18" charset="0"/>
              </a:rPr>
              <a:t> me </a:t>
            </a:r>
            <a:r>
              <a:rPr lang="en-US" sz="2400" dirty="0" err="1" smtClean="0">
                <a:latin typeface="Georgia" pitchFamily="18" charset="0"/>
              </a:rPr>
              <a:t>shtese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zgjyres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mbi</a:t>
            </a:r>
            <a:r>
              <a:rPr lang="en-US" sz="2400" dirty="0" smtClean="0">
                <a:latin typeface="Georgia" pitchFamily="18" charset="0"/>
              </a:rPr>
              <a:t> 30 </a:t>
            </a:r>
            <a:r>
              <a:rPr lang="en-US" dirty="0" smtClean="0">
                <a:latin typeface="Georgia" pitchFamily="18" charset="0"/>
              </a:rPr>
              <a:t>%. </a:t>
            </a:r>
          </a:p>
          <a:p>
            <a:endParaRPr lang="en-US" sz="2200" dirty="0" smtClean="0">
              <a:latin typeface="Georgia" pitchFamily="18" charset="0"/>
            </a:endParaRPr>
          </a:p>
          <a:p>
            <a:endParaRPr lang="en-US" sz="2200" dirty="0" smtClean="0">
              <a:latin typeface="Georgia" pitchFamily="18" charset="0"/>
            </a:endParaRPr>
          </a:p>
          <a:p>
            <a:endParaRPr lang="en-US" sz="2200" dirty="0" smtClean="0">
              <a:latin typeface="Georgia" pitchFamily="18" charset="0"/>
            </a:endParaRPr>
          </a:p>
          <a:p>
            <a:endParaRPr lang="en-US" sz="2200" dirty="0" smtClean="0">
              <a:latin typeface="Georgia" pitchFamily="18" charset="0"/>
            </a:endParaRPr>
          </a:p>
          <a:p>
            <a:pPr>
              <a:buNone/>
            </a:pPr>
            <a:r>
              <a:rPr lang="en-US" sz="2200" dirty="0" err="1" smtClean="0">
                <a:latin typeface="Georgia" pitchFamily="18" charset="0"/>
              </a:rPr>
              <a:t>Kjo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cimento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eshte</a:t>
            </a:r>
            <a:r>
              <a:rPr lang="en-US" sz="2200" dirty="0" smtClean="0">
                <a:latin typeface="Georgia" pitchFamily="18" charset="0"/>
              </a:rPr>
              <a:t> e </a:t>
            </a:r>
            <a:r>
              <a:rPr lang="en-US" sz="2200" dirty="0" err="1" smtClean="0">
                <a:latin typeface="Georgia" pitchFamily="18" charset="0"/>
              </a:rPr>
              <a:t>mbeshtetur</a:t>
            </a:r>
            <a:r>
              <a:rPr lang="en-US" sz="2200" dirty="0" smtClean="0">
                <a:latin typeface="Georgia" pitchFamily="18" charset="0"/>
              </a:rPr>
              <a:t> ne </a:t>
            </a:r>
            <a:r>
              <a:rPr lang="en-US" sz="2200" dirty="0" err="1" smtClean="0">
                <a:latin typeface="Georgia" pitchFamily="18" charset="0"/>
              </a:rPr>
              <a:t>materiet</a:t>
            </a:r>
            <a:r>
              <a:rPr lang="en-US" sz="2200" dirty="0" smtClean="0">
                <a:latin typeface="Georgia" pitchFamily="18" charset="0"/>
              </a:rPr>
              <a:t> e </a:t>
            </a:r>
            <a:r>
              <a:rPr lang="en-US" sz="2200" dirty="0" err="1" smtClean="0">
                <a:latin typeface="Georgia" pitchFamily="18" charset="0"/>
              </a:rPr>
              <a:t>ndryshme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agresive</a:t>
            </a:r>
            <a:r>
              <a:rPr lang="en-US" sz="2200" dirty="0" smtClean="0">
                <a:latin typeface="Georgia" pitchFamily="18" charset="0"/>
              </a:rPr>
              <a:t> ne </a:t>
            </a:r>
            <a:r>
              <a:rPr lang="en-US" sz="2200" dirty="0" err="1" smtClean="0">
                <a:latin typeface="Georgia" pitchFamily="18" charset="0"/>
              </a:rPr>
              <a:t>raport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te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cimentos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portland</a:t>
            </a:r>
            <a:r>
              <a:rPr lang="en-US" sz="2200" dirty="0" smtClean="0">
                <a:latin typeface="Georgia" pitchFamily="18" charset="0"/>
              </a:rPr>
              <a:t>.</a:t>
            </a:r>
          </a:p>
          <a:p>
            <a:r>
              <a:rPr lang="en-US" sz="2200" dirty="0" err="1" smtClean="0">
                <a:latin typeface="Georgia" pitchFamily="18" charset="0"/>
              </a:rPr>
              <a:t>Cimentoja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portland</a:t>
            </a:r>
            <a:r>
              <a:rPr lang="en-US" sz="2200" dirty="0" smtClean="0">
                <a:latin typeface="Georgia" pitchFamily="18" charset="0"/>
              </a:rPr>
              <a:t> me </a:t>
            </a:r>
            <a:r>
              <a:rPr lang="en-US" sz="2200" dirty="0" err="1" smtClean="0">
                <a:latin typeface="Georgia" pitchFamily="18" charset="0"/>
              </a:rPr>
              <a:t>shtese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te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zgjyres</a:t>
            </a:r>
            <a:r>
              <a:rPr lang="en-US" sz="2200" dirty="0" smtClean="0">
                <a:latin typeface="Georgia" pitchFamily="18" charset="0"/>
              </a:rPr>
              <a:t>, </a:t>
            </a:r>
            <a:r>
              <a:rPr lang="en-US" sz="2200" dirty="0" err="1" smtClean="0">
                <a:latin typeface="Georgia" pitchFamily="18" charset="0"/>
              </a:rPr>
              <a:t>eshte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i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perhershem</a:t>
            </a:r>
            <a:r>
              <a:rPr lang="en-US" sz="2200" dirty="0" smtClean="0">
                <a:latin typeface="Georgia" pitchFamily="18" charset="0"/>
              </a:rPr>
              <a:t> ne </a:t>
            </a:r>
            <a:r>
              <a:rPr lang="en-US" sz="2200" dirty="0" err="1" smtClean="0">
                <a:latin typeface="Georgia" pitchFamily="18" charset="0"/>
              </a:rPr>
              <a:t>ujera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te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cilat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permbajne</a:t>
            </a:r>
            <a:r>
              <a:rPr lang="en-US" sz="2200" dirty="0" smtClean="0">
                <a:latin typeface="Georgia" pitchFamily="18" charset="0"/>
              </a:rPr>
              <a:t> </a:t>
            </a:r>
            <a:r>
              <a:rPr lang="en-US" sz="2200" dirty="0" err="1" smtClean="0">
                <a:latin typeface="Georgia" pitchFamily="18" charset="0"/>
              </a:rPr>
              <a:t>klorure</a:t>
            </a:r>
            <a:r>
              <a:rPr lang="en-US" sz="2200" dirty="0" smtClean="0">
                <a:latin typeface="Georgia" pitchFamily="18" charset="0"/>
              </a:rPr>
              <a:t>, </a:t>
            </a:r>
            <a:r>
              <a:rPr lang="pt-BR" sz="2200" dirty="0" smtClean="0">
                <a:latin typeface="Georgia" pitchFamily="18" charset="0"/>
              </a:rPr>
              <a:t>sulfate, alkaleie, por gjithashtu jane te qendrueshem ne ujin e detit. </a:t>
            </a:r>
          </a:p>
          <a:p>
            <a:endParaRPr lang="pt-BR" sz="2200" dirty="0" smtClean="0">
              <a:latin typeface="Georgia" pitchFamily="18" charset="0"/>
            </a:endParaRPr>
          </a:p>
          <a:p>
            <a:r>
              <a:rPr lang="en-US" sz="2400" dirty="0" err="1" smtClean="0">
                <a:latin typeface="Georgia" pitchFamily="18" charset="0"/>
              </a:rPr>
              <a:t>Shenohen</a:t>
            </a:r>
            <a:r>
              <a:rPr lang="en-US" sz="2400" dirty="0" smtClean="0">
                <a:latin typeface="Georgia" pitchFamily="18" charset="0"/>
              </a:rPr>
              <a:t> me </a:t>
            </a:r>
            <a:r>
              <a:rPr lang="en-US" sz="2400" dirty="0" err="1" smtClean="0">
                <a:latin typeface="Georgia" pitchFamily="18" charset="0"/>
              </a:rPr>
              <a:t>shenjen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b="1" dirty="0" err="1" smtClean="0">
                <a:latin typeface="Georgia" pitchFamily="18" charset="0"/>
              </a:rPr>
              <a:t>Mnzk</a:t>
            </a:r>
            <a:r>
              <a:rPr lang="en-US" sz="2400" b="1" dirty="0" smtClean="0">
                <a:latin typeface="Georgia" pitchFamily="18" charset="0"/>
              </a:rPr>
              <a:t>, </a:t>
            </a:r>
            <a:r>
              <a:rPr lang="en-US" sz="2400" b="1" dirty="0" err="1" smtClean="0">
                <a:latin typeface="Georgia" pitchFamily="18" charset="0"/>
              </a:rPr>
              <a:t>ku</a:t>
            </a:r>
            <a:r>
              <a:rPr lang="en-US" sz="2400" b="1" dirty="0" smtClean="0">
                <a:latin typeface="Georgia" pitchFamily="18" charset="0"/>
              </a:rPr>
              <a:t>:</a:t>
            </a:r>
          </a:p>
          <a:p>
            <a:r>
              <a:rPr lang="en-US" sz="2400" b="1" dirty="0" smtClean="0">
                <a:latin typeface="Georgia" pitchFamily="18" charset="0"/>
              </a:rPr>
              <a:t> M – </a:t>
            </a:r>
            <a:r>
              <a:rPr lang="en-US" sz="2400" b="1" dirty="0" err="1" smtClean="0">
                <a:latin typeface="Georgia" pitchFamily="18" charset="0"/>
              </a:rPr>
              <a:t>shenon</a:t>
            </a:r>
            <a:r>
              <a:rPr lang="en-US" sz="2400" b="1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cimenton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metalurgjike</a:t>
            </a:r>
            <a:r>
              <a:rPr lang="en-US" sz="2400" dirty="0" smtClean="0">
                <a:latin typeface="Georgia" pitchFamily="18" charset="0"/>
              </a:rPr>
              <a:t>;</a:t>
            </a:r>
          </a:p>
          <a:p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b="1" dirty="0" smtClean="0">
                <a:latin typeface="Georgia" pitchFamily="18" charset="0"/>
              </a:rPr>
              <a:t>n</a:t>
            </a:r>
            <a:r>
              <a:rPr lang="en-US" sz="2400" dirty="0" smtClean="0">
                <a:latin typeface="Georgia" pitchFamily="18" charset="0"/>
              </a:rPr>
              <a:t>-</a:t>
            </a:r>
            <a:r>
              <a:rPr lang="en-US" sz="2400" dirty="0" err="1" smtClean="0">
                <a:latin typeface="Georgia" pitchFamily="18" charset="0"/>
              </a:rPr>
              <a:t>pjesemarrjen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pt-BR" sz="2400" dirty="0" smtClean="0">
                <a:latin typeface="Georgia" pitchFamily="18" charset="0"/>
              </a:rPr>
              <a:t>zgjyres(30&lt;n&lt;85); </a:t>
            </a:r>
          </a:p>
          <a:p>
            <a:r>
              <a:rPr lang="pt-BR" sz="2400" b="1" dirty="0" smtClean="0">
                <a:latin typeface="Georgia" pitchFamily="18" charset="0"/>
              </a:rPr>
              <a:t>z</a:t>
            </a:r>
            <a:r>
              <a:rPr lang="pt-BR" sz="2400" dirty="0" smtClean="0">
                <a:latin typeface="Georgia" pitchFamily="18" charset="0"/>
              </a:rPr>
              <a:t> – zgjyra; </a:t>
            </a:r>
          </a:p>
          <a:p>
            <a:r>
              <a:rPr lang="pt-BR" sz="2400" b="1" dirty="0" smtClean="0">
                <a:latin typeface="Georgia" pitchFamily="18" charset="0"/>
              </a:rPr>
              <a:t>k</a:t>
            </a:r>
            <a:r>
              <a:rPr lang="pt-BR" sz="2400" dirty="0" smtClean="0">
                <a:latin typeface="Georgia" pitchFamily="18" charset="0"/>
              </a:rPr>
              <a:t> – klasa e cimentos.</a:t>
            </a:r>
            <a:endParaRPr lang="en-US" sz="2400" dirty="0" smtClean="0">
              <a:latin typeface="Georgia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Llojet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speciale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te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cimentos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Cimentua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aluminatit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–</a:t>
            </a:r>
          </a:p>
          <a:p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Cimentua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aluminat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fitohet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pjekjen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perzierjes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prej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gelqeres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boksitit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shtese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dioksid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siliciumit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oksidit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hekurit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Pjekja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zhvillohet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fura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elektrike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speciale</a:t>
            </a:r>
            <a:r>
              <a:rPr lang="en-US" sz="2000" dirty="0" smtClean="0">
                <a:latin typeface="Georgia" pitchFamily="18" charset="0"/>
              </a:rPr>
              <a:t>, ne temperature </a:t>
            </a:r>
            <a:r>
              <a:rPr lang="en-US" sz="2000" dirty="0" err="1" smtClean="0">
                <a:latin typeface="Georgia" pitchFamily="18" charset="0"/>
              </a:rPr>
              <a:t>prej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1500-1550 </a:t>
            </a:r>
            <a:r>
              <a:rPr lang="en-US" sz="2000" b="1" baseline="30000" dirty="0" err="1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C.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r>
              <a:rPr lang="en-US" sz="2000" dirty="0" err="1" smtClean="0">
                <a:latin typeface="Georgia" pitchFamily="18" charset="0"/>
              </a:rPr>
              <a:t>Klinkeri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fituar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aluminatit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bluhet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elektrofurra</a:t>
            </a:r>
            <a:r>
              <a:rPr lang="en-US" sz="2000" dirty="0" smtClean="0">
                <a:latin typeface="Georgia" pitchFamily="18" charset="0"/>
              </a:rPr>
              <a:t>, ne temperature</a:t>
            </a:r>
          </a:p>
          <a:p>
            <a:r>
              <a:rPr lang="en-US" sz="2000" dirty="0" err="1" smtClean="0">
                <a:latin typeface="Georgia" pitchFamily="18" charset="0"/>
              </a:rPr>
              <a:t>prej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1500-1550 </a:t>
            </a:r>
            <a:r>
              <a:rPr lang="en-US" sz="2000" b="1" baseline="30000" dirty="0" err="1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C.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Fitimi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klinkerit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aluminat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bluhet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pluhur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cimentoje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CaO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dhe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Al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sillet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prej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36-42 %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*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FeO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dhe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Fe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sillet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rreth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20 %, </a:t>
            </a:r>
            <a:r>
              <a:rPr lang="nn-NO" sz="2000" b="1" dirty="0" smtClean="0">
                <a:latin typeface="Georgia" pitchFamily="18" charset="0"/>
              </a:rPr>
              <a:t>kurse i</a:t>
            </a:r>
          </a:p>
          <a:p>
            <a:r>
              <a:rPr lang="nn-NO" sz="2000" b="1" dirty="0" smtClean="0">
                <a:latin typeface="Georgia" pitchFamily="18" charset="0"/>
              </a:rPr>
              <a:t> * </a:t>
            </a:r>
            <a:r>
              <a:rPr lang="nn-NO" sz="2000" b="1" dirty="0" smtClean="0">
                <a:solidFill>
                  <a:srgbClr val="FF0000"/>
                </a:solidFill>
                <a:latin typeface="Georgia" pitchFamily="18" charset="0"/>
              </a:rPr>
              <a:t>SiO</a:t>
            </a:r>
            <a:r>
              <a:rPr lang="nn-NO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nn-NO" sz="2000" b="1" dirty="0" smtClean="0">
                <a:latin typeface="Georgia" pitchFamily="18" charset="0"/>
              </a:rPr>
              <a:t> deri me </a:t>
            </a:r>
            <a:r>
              <a:rPr lang="nn-NO" sz="2000" b="1" dirty="0" smtClean="0">
                <a:solidFill>
                  <a:srgbClr val="FF0000"/>
                </a:solidFill>
                <a:latin typeface="Georgia" pitchFamily="18" charset="0"/>
              </a:rPr>
              <a:t>4-7 %.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Kjo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</a:t>
            </a:r>
            <a:r>
              <a:rPr lang="en-US" sz="2000" dirty="0" smtClean="0">
                <a:latin typeface="Georgia" pitchFamily="18" charset="0"/>
              </a:rPr>
              <a:t> ka </a:t>
            </a:r>
            <a:r>
              <a:rPr lang="en-US" sz="2000" dirty="0" err="1" smtClean="0">
                <a:latin typeface="Georgia" pitchFamily="18" charset="0"/>
              </a:rPr>
              <a:t>shume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hidratim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shpejt</a:t>
            </a:r>
            <a:r>
              <a:rPr lang="en-US" sz="2000" dirty="0" smtClean="0">
                <a:latin typeface="Georgia" pitchFamily="18" charset="0"/>
              </a:rPr>
              <a:t>. </a:t>
            </a:r>
            <a:r>
              <a:rPr lang="en-US" sz="2000" dirty="0" err="1" smtClean="0">
                <a:latin typeface="Georgia" pitchFamily="18" charset="0"/>
              </a:rPr>
              <a:t>Gjate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ketij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procesi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zhvillohet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reaksioni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kimik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vijues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pt-BR" sz="2200" b="1" dirty="0" smtClean="0">
                <a:solidFill>
                  <a:srgbClr val="FF0000"/>
                </a:solidFill>
                <a:latin typeface="Georgia" pitchFamily="18" charset="0"/>
              </a:rPr>
              <a:t>CaO ∙ Al</a:t>
            </a:r>
            <a:r>
              <a:rPr lang="pt-BR" sz="22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2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pt-BR" sz="22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pt-BR" sz="2200" b="1" dirty="0" smtClean="0">
                <a:solidFill>
                  <a:srgbClr val="FF0000"/>
                </a:solidFill>
                <a:latin typeface="Georgia" pitchFamily="18" charset="0"/>
              </a:rPr>
              <a:t> + 10 H</a:t>
            </a:r>
            <a:r>
              <a:rPr lang="pt-BR" sz="22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200" b="1" dirty="0" smtClean="0">
                <a:solidFill>
                  <a:srgbClr val="FF0000"/>
                </a:solidFill>
                <a:latin typeface="Georgia" pitchFamily="18" charset="0"/>
              </a:rPr>
              <a:t>O → CaO ∙ Al</a:t>
            </a:r>
            <a:r>
              <a:rPr lang="pt-BR" sz="22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2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pt-BR" sz="22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pt-BR" sz="2200" b="1" dirty="0" smtClean="0">
                <a:solidFill>
                  <a:srgbClr val="FF0000"/>
                </a:solidFill>
                <a:latin typeface="Georgia" pitchFamily="18" charset="0"/>
              </a:rPr>
              <a:t> ∙ 10H</a:t>
            </a:r>
            <a:r>
              <a:rPr lang="pt-BR" sz="22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200" b="1" dirty="0" smtClean="0">
                <a:solidFill>
                  <a:srgbClr val="FF0000"/>
                </a:solidFill>
                <a:latin typeface="Georgia" pitchFamily="18" charset="0"/>
              </a:rPr>
              <a:t>O + q</a:t>
            </a:r>
          </a:p>
          <a:p>
            <a:r>
              <a:rPr lang="en-US" sz="1600" dirty="0" err="1" smtClean="0">
                <a:latin typeface="Georgia" pitchFamily="18" charset="0"/>
              </a:rPr>
              <a:t>Komponimi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fituar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eshte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jo</a:t>
            </a:r>
            <a:r>
              <a:rPr lang="en-US" sz="1600" dirty="0" smtClean="0">
                <a:latin typeface="Georgia" pitchFamily="18" charset="0"/>
              </a:rPr>
              <a:t> stabile </a:t>
            </a:r>
            <a:r>
              <a:rPr lang="en-US" sz="1600" dirty="0" err="1" smtClean="0">
                <a:latin typeface="Georgia" pitchFamily="18" charset="0"/>
              </a:rPr>
              <a:t>dhe</a:t>
            </a:r>
            <a:r>
              <a:rPr lang="en-US" sz="1600" dirty="0" smtClean="0">
                <a:latin typeface="Georgia" pitchFamily="18" charset="0"/>
              </a:rPr>
              <a:t> me </a:t>
            </a:r>
            <a:r>
              <a:rPr lang="en-US" sz="1600" dirty="0" err="1" smtClean="0">
                <a:latin typeface="Georgia" pitchFamily="18" charset="0"/>
              </a:rPr>
              <a:t>kohe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nenshtrohet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transformimit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cili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zhvillohet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sipas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reaksionit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vijues</a:t>
            </a:r>
            <a:r>
              <a:rPr lang="en-US" sz="16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3(CaO ∙ Al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 ∙ 10 H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O) → 3 CaO ∙ Al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 ∙ 6 H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O + 2(Al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 ∙ 3 H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O) + 18 H</a:t>
            </a:r>
            <a:r>
              <a:rPr lang="pt-BR" sz="16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16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endParaRPr lang="en-US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53200" y="2362200"/>
            <a:ext cx="2590800" cy="2209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latin typeface="Georgia" pitchFamily="18" charset="0"/>
              </a:rPr>
              <a:t>Kjo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cimento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karakterizohet</a:t>
            </a:r>
            <a:r>
              <a:rPr lang="en-US" sz="1600" dirty="0" smtClean="0">
                <a:latin typeface="Georgia" pitchFamily="18" charset="0"/>
              </a:rPr>
              <a:t> me ate </a:t>
            </a:r>
            <a:r>
              <a:rPr lang="en-US" sz="1600" dirty="0" err="1" smtClean="0">
                <a:latin typeface="Georgia" pitchFamily="18" charset="0"/>
              </a:rPr>
              <a:t>qe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fortesia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shume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shpejt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zmadhohet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ashtu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qe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vetem</a:t>
            </a:r>
            <a:r>
              <a:rPr lang="en-US" sz="1600" dirty="0" smtClean="0">
                <a:latin typeface="Georgia" pitchFamily="18" charset="0"/>
              </a:rPr>
              <a:t> per </a:t>
            </a:r>
            <a:r>
              <a:rPr lang="en-US" sz="1600" dirty="0" err="1" smtClean="0">
                <a:latin typeface="Georgia" pitchFamily="18" charset="0"/>
              </a:rPr>
              <a:t>nje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dite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arrin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fortesine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rreth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Georgia" pitchFamily="18" charset="0"/>
              </a:rPr>
              <a:t>70 %, </a:t>
            </a:r>
            <a:r>
              <a:rPr lang="en-US" sz="1600" dirty="0" smtClean="0">
                <a:latin typeface="Georgia" pitchFamily="18" charset="0"/>
              </a:rPr>
              <a:t>e </a:t>
            </a:r>
            <a:r>
              <a:rPr lang="en-US" sz="1600" dirty="0" err="1" smtClean="0">
                <a:latin typeface="Georgia" pitchFamily="18" charset="0"/>
              </a:rPr>
              <a:t>cila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pergjigjet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vjetersise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prej</a:t>
            </a:r>
            <a:r>
              <a:rPr lang="en-US" sz="1600" dirty="0" smtClean="0">
                <a:latin typeface="Georgia" pitchFamily="18" charset="0"/>
              </a:rPr>
              <a:t> 28 </a:t>
            </a:r>
            <a:r>
              <a:rPr lang="en-US" sz="1600" dirty="0" err="1" smtClean="0">
                <a:latin typeface="Georgia" pitchFamily="18" charset="0"/>
              </a:rPr>
              <a:t>ditesh</a:t>
            </a:r>
            <a:r>
              <a:rPr lang="en-US" sz="1600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Mjete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lidhese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hidraulike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err="1" smtClean="0">
                <a:latin typeface="Georgia" pitchFamily="18" charset="0"/>
              </a:rPr>
              <a:t>Mjetet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lidhese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hidraulike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kane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veti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ngurtesohen</a:t>
            </a:r>
            <a:r>
              <a:rPr lang="en-US" sz="2400" dirty="0" smtClean="0">
                <a:latin typeface="Georgia" pitchFamily="18" charset="0"/>
              </a:rPr>
              <a:t> ne </a:t>
            </a:r>
            <a:r>
              <a:rPr lang="en-US" sz="2400" dirty="0" err="1" smtClean="0">
                <a:latin typeface="Georgia" pitchFamily="18" charset="0"/>
              </a:rPr>
              <a:t>ajer</a:t>
            </a:r>
            <a:r>
              <a:rPr lang="en-US" sz="2400" dirty="0" smtClean="0">
                <a:latin typeface="Georgia" pitchFamily="18" charset="0"/>
              </a:rPr>
              <a:t>, </a:t>
            </a:r>
            <a:r>
              <a:rPr lang="en-US" sz="2400" dirty="0" err="1" smtClean="0">
                <a:latin typeface="Georgia" pitchFamily="18" charset="0"/>
              </a:rPr>
              <a:t>nen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ndikimin</a:t>
            </a:r>
            <a:r>
              <a:rPr lang="en-US" sz="2400" dirty="0" smtClean="0">
                <a:latin typeface="Georgia" pitchFamily="18" charset="0"/>
              </a:rPr>
              <a:t> e </a:t>
            </a:r>
            <a:r>
              <a:rPr lang="en-US" sz="2400" dirty="0" err="1" smtClean="0">
                <a:latin typeface="Georgia" pitchFamily="18" charset="0"/>
              </a:rPr>
              <a:t>ujit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dhe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nen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uje</a:t>
            </a:r>
            <a:r>
              <a:rPr lang="en-US" sz="2400" dirty="0" smtClean="0">
                <a:latin typeface="Georgia" pitchFamily="18" charset="0"/>
              </a:rPr>
              <a:t>. </a:t>
            </a:r>
          </a:p>
          <a:p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err="1" smtClean="0">
                <a:latin typeface="Georgia" pitchFamily="18" charset="0"/>
              </a:rPr>
              <a:t>Keto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mjete</a:t>
            </a:r>
            <a:r>
              <a:rPr lang="en-US" sz="2400" dirty="0" smtClean="0">
                <a:latin typeface="Georgia" pitchFamily="18" charset="0"/>
              </a:rPr>
              <a:t> pas </a:t>
            </a:r>
            <a:r>
              <a:rPr lang="en-US" sz="2400" dirty="0" err="1" smtClean="0">
                <a:latin typeface="Georgia" pitchFamily="18" charset="0"/>
              </a:rPr>
              <a:t>ngurtesimit</a:t>
            </a:r>
            <a:r>
              <a:rPr lang="en-US" sz="2400" dirty="0" smtClean="0">
                <a:latin typeface="Georgia" pitchFamily="18" charset="0"/>
              </a:rPr>
              <a:t>, </a:t>
            </a:r>
            <a:r>
              <a:rPr lang="en-US" sz="2400" dirty="0" err="1" smtClean="0">
                <a:latin typeface="Georgia" pitchFamily="18" charset="0"/>
              </a:rPr>
              <a:t>jane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rezistente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ndaj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ujit</a:t>
            </a:r>
            <a:r>
              <a:rPr lang="en-US" sz="2400" dirty="0" smtClean="0">
                <a:latin typeface="Georgia" pitchFamily="18" charset="0"/>
              </a:rPr>
              <a:t>, </a:t>
            </a:r>
            <a:r>
              <a:rPr lang="en-US" sz="2400" dirty="0" err="1" smtClean="0">
                <a:latin typeface="Georgia" pitchFamily="18" charset="0"/>
              </a:rPr>
              <a:t>ndersa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ngurtesimi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i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tyre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perbehet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prej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krijimit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prodhimeve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kristalike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cilat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jane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te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patretshme</a:t>
            </a:r>
            <a:r>
              <a:rPr lang="en-US" sz="2400" dirty="0" smtClean="0">
                <a:latin typeface="Georgia" pitchFamily="18" charset="0"/>
              </a:rPr>
              <a:t> ne </a:t>
            </a:r>
            <a:r>
              <a:rPr lang="en-US" sz="2400" dirty="0" err="1" smtClean="0">
                <a:latin typeface="Georgia" pitchFamily="18" charset="0"/>
              </a:rPr>
              <a:t>uje</a:t>
            </a:r>
            <a:r>
              <a:rPr lang="en-US" sz="2400" dirty="0" smtClean="0">
                <a:latin typeface="Georgia" pitchFamily="18" charset="0"/>
              </a:rPr>
              <a:t>.</a:t>
            </a:r>
            <a:endParaRPr lang="en-US" sz="2400" dirty="0">
              <a:latin typeface="Georg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85800"/>
            <a:ext cx="9144000" cy="19812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latin typeface="Georgia" pitchFamily="18" charset="0"/>
              </a:rPr>
              <a:t>Mjete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lidhese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hidraulike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jane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komponime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te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perbera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te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oksid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kalciumit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(</a:t>
            </a:r>
            <a:r>
              <a:rPr lang="en-US" b="1" dirty="0" err="1" smtClean="0">
                <a:solidFill>
                  <a:srgbClr val="FFFF00"/>
                </a:solidFill>
                <a:latin typeface="Georgia" pitchFamily="18" charset="0"/>
              </a:rPr>
              <a:t>CaO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) </a:t>
            </a:r>
            <a:r>
              <a:rPr lang="en-US" b="1" dirty="0" smtClean="0">
                <a:latin typeface="Georgia" pitchFamily="18" charset="0"/>
              </a:rPr>
              <a:t>me </a:t>
            </a:r>
            <a:r>
              <a:rPr lang="en-US" b="1" dirty="0" err="1" smtClean="0">
                <a:latin typeface="Georgia" pitchFamily="18" charset="0"/>
              </a:rPr>
              <a:t>dioksid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siliciumin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(SiO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), </a:t>
            </a:r>
            <a:r>
              <a:rPr lang="en-US" b="1" dirty="0" err="1" smtClean="0">
                <a:latin typeface="Georgia" pitchFamily="18" charset="0"/>
              </a:rPr>
              <a:t>oksid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aluminiumi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(Al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O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</a:rPr>
              <a:t>3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), </a:t>
            </a:r>
            <a:r>
              <a:rPr lang="en-US" b="1" dirty="0" err="1" smtClean="0">
                <a:latin typeface="Georgia" pitchFamily="18" charset="0"/>
              </a:rPr>
              <a:t>oksidet</a:t>
            </a:r>
            <a:r>
              <a:rPr lang="en-US" b="1" dirty="0" smtClean="0">
                <a:latin typeface="Georgia" pitchFamily="18" charset="0"/>
              </a:rPr>
              <a:t> e </a:t>
            </a:r>
            <a:r>
              <a:rPr lang="en-US" b="1" dirty="0" err="1" smtClean="0">
                <a:latin typeface="Georgia" pitchFamily="18" charset="0"/>
              </a:rPr>
              <a:t>hekurit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(Fe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</a:rPr>
              <a:t>2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O3) </a:t>
            </a:r>
            <a:r>
              <a:rPr lang="en-US" b="1" dirty="0" err="1" smtClean="0">
                <a:latin typeface="Georgia" pitchFamily="18" charset="0"/>
              </a:rPr>
              <a:t>dhe</a:t>
            </a:r>
            <a:r>
              <a:rPr lang="en-US" b="1" dirty="0" smtClean="0">
                <a:latin typeface="Georgia" pitchFamily="18" charset="0"/>
              </a:rPr>
              <a:t> me </a:t>
            </a:r>
            <a:r>
              <a:rPr lang="en-US" b="1" dirty="0" err="1" smtClean="0">
                <a:latin typeface="Georgia" pitchFamily="18" charset="0"/>
              </a:rPr>
              <a:t>primesa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te</a:t>
            </a:r>
            <a:r>
              <a:rPr lang="en-US" b="1" dirty="0" smtClean="0">
                <a:latin typeface="Georgia" pitchFamily="18" charset="0"/>
              </a:rPr>
              <a:t> </a:t>
            </a:r>
            <a:r>
              <a:rPr lang="en-US" b="1" dirty="0" err="1" smtClean="0">
                <a:latin typeface="Georgia" pitchFamily="18" charset="0"/>
              </a:rPr>
              <a:t>tjera</a:t>
            </a:r>
            <a:r>
              <a:rPr lang="en-US" b="1" dirty="0" smtClean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Georgia" pitchFamily="18" charset="0"/>
              </a:rPr>
              <a:t>Cimentoja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aluminate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rezistues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ujin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detit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ujin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sulfat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ujin</a:t>
            </a:r>
            <a:r>
              <a:rPr lang="en-US" sz="2000" dirty="0" smtClean="0">
                <a:latin typeface="Georgia" pitchFamily="18" charset="0"/>
              </a:rPr>
              <a:t> e “</a:t>
            </a:r>
            <a:r>
              <a:rPr lang="en-US" sz="2000" dirty="0" err="1" smtClean="0">
                <a:latin typeface="Georgia" pitchFamily="18" charset="0"/>
              </a:rPr>
              <a:t>bute</a:t>
            </a:r>
            <a:r>
              <a:rPr lang="en-US" sz="2000" dirty="0" smtClean="0">
                <a:latin typeface="Georgia" pitchFamily="18" charset="0"/>
              </a:rPr>
              <a:t>” (</a:t>
            </a:r>
            <a:r>
              <a:rPr lang="en-US" sz="2000" dirty="0" err="1" smtClean="0">
                <a:latin typeface="Georgia" pitchFamily="18" charset="0"/>
              </a:rPr>
              <a:t>uje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permban</a:t>
            </a:r>
            <a:r>
              <a:rPr lang="en-US" sz="2000" dirty="0" smtClean="0">
                <a:latin typeface="Georgia" pitchFamily="18" charset="0"/>
              </a:rPr>
              <a:t> CO</a:t>
            </a:r>
            <a:r>
              <a:rPr lang="en-US" sz="2000" baseline="-25000" dirty="0" smtClean="0">
                <a:latin typeface="Georgia" pitchFamily="18" charset="0"/>
              </a:rPr>
              <a:t>2</a:t>
            </a:r>
            <a:r>
              <a:rPr lang="en-US" sz="2000" dirty="0" smtClean="0">
                <a:latin typeface="Georgia" pitchFamily="18" charset="0"/>
              </a:rPr>
              <a:t>).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i="1" dirty="0" smtClean="0">
              <a:latin typeface="Georgia" pitchFamily="18" charset="0"/>
            </a:endParaRPr>
          </a:p>
          <a:p>
            <a:endParaRPr lang="en-US" sz="2000" i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cimentua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ekspansive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–</a:t>
            </a:r>
          </a:p>
          <a:p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Karakteristik</a:t>
            </a:r>
            <a:r>
              <a:rPr lang="en-US" sz="2000" b="1" dirty="0" smtClean="0">
                <a:latin typeface="Georgia" pitchFamily="18" charset="0"/>
              </a:rPr>
              <a:t> per </a:t>
            </a:r>
            <a:r>
              <a:rPr lang="en-US" sz="2000" b="1" dirty="0" err="1" smtClean="0">
                <a:latin typeface="Georgia" pitchFamily="18" charset="0"/>
              </a:rPr>
              <a:t>kete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lloj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cimentoje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eshte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ajo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qe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permban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substanca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te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gjate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hidratacionit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formojne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hidrate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ekspansive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sjellin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ekspansioni</a:t>
            </a:r>
            <a:r>
              <a:rPr lang="en-US" sz="2000" dirty="0" smtClean="0">
                <a:latin typeface="Georgia" pitchFamily="18" charset="0"/>
              </a:rPr>
              <a:t> (</a:t>
            </a:r>
            <a:r>
              <a:rPr lang="en-US" sz="2000" dirty="0" err="1" smtClean="0">
                <a:latin typeface="Georgia" pitchFamily="18" charset="0"/>
              </a:rPr>
              <a:t>perhapja</a:t>
            </a:r>
            <a:r>
              <a:rPr lang="en-US" sz="2000" dirty="0" smtClean="0">
                <a:latin typeface="Georgia" pitchFamily="18" charset="0"/>
              </a:rPr>
              <a:t>) e </a:t>
            </a:r>
            <a:r>
              <a:rPr lang="en-US" sz="2000" dirty="0" err="1" smtClean="0">
                <a:latin typeface="Georgia" pitchFamily="18" charset="0"/>
              </a:rPr>
              <a:t>cimentos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endParaRPr lang="en-US" sz="2000" dirty="0" smtClean="0"/>
          </a:p>
        </p:txBody>
      </p:sp>
      <p:pic>
        <p:nvPicPr>
          <p:cNvPr id="4" name="Picture 3" descr="Image result for aluminate ce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381000"/>
            <a:ext cx="2971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entagon 4"/>
          <p:cNvSpPr/>
          <p:nvPr/>
        </p:nvSpPr>
        <p:spPr>
          <a:xfrm>
            <a:off x="381000" y="1219200"/>
            <a:ext cx="5791200" cy="1905000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err="1" smtClean="0"/>
              <a:t>Nuk</a:t>
            </a:r>
            <a:r>
              <a:rPr lang="en-US" i="1" dirty="0" smtClean="0"/>
              <a:t> </a:t>
            </a:r>
            <a:r>
              <a:rPr lang="en-US" i="1" dirty="0" err="1" smtClean="0"/>
              <a:t>guxon</a:t>
            </a:r>
            <a:r>
              <a:rPr lang="en-US" i="1" dirty="0" smtClean="0"/>
              <a:t> </a:t>
            </a:r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 err="1" smtClean="0"/>
              <a:t>perzihet</a:t>
            </a:r>
            <a:r>
              <a:rPr lang="en-US" i="1" dirty="0" smtClean="0"/>
              <a:t> me </a:t>
            </a:r>
            <a:r>
              <a:rPr lang="en-US" i="1" dirty="0" err="1" smtClean="0"/>
              <a:t>gelqere</a:t>
            </a:r>
            <a:r>
              <a:rPr lang="en-US" i="1" dirty="0" smtClean="0"/>
              <a:t>, e as me </a:t>
            </a:r>
            <a:r>
              <a:rPr lang="en-US" i="1" dirty="0" err="1" smtClean="0"/>
              <a:t>cimenton</a:t>
            </a:r>
            <a:r>
              <a:rPr lang="en-US" i="1" dirty="0" smtClean="0"/>
              <a:t> e </a:t>
            </a:r>
          </a:p>
          <a:p>
            <a:r>
              <a:rPr lang="en-US" i="1" dirty="0" err="1" smtClean="0"/>
              <a:t>portlandit</a:t>
            </a:r>
            <a:r>
              <a:rPr lang="en-US" i="1" dirty="0" smtClean="0"/>
              <a:t>, </a:t>
            </a:r>
            <a:r>
              <a:rPr lang="en-US" i="1" dirty="0" err="1" smtClean="0"/>
              <a:t>sepse</a:t>
            </a:r>
            <a:r>
              <a:rPr lang="en-US" i="1" dirty="0" smtClean="0"/>
              <a:t> ne </a:t>
            </a:r>
            <a:r>
              <a:rPr lang="en-US" i="1" dirty="0" err="1" smtClean="0"/>
              <a:t>perzierjen</a:t>
            </a:r>
            <a:r>
              <a:rPr lang="en-US" i="1" dirty="0" smtClean="0"/>
              <a:t> e </a:t>
            </a:r>
            <a:r>
              <a:rPr lang="en-US" i="1" dirty="0" err="1" smtClean="0"/>
              <a:t>tille</a:t>
            </a:r>
            <a:r>
              <a:rPr lang="en-US" i="1" dirty="0" smtClean="0"/>
              <a:t> </a:t>
            </a:r>
            <a:r>
              <a:rPr lang="en-US" i="1" dirty="0" err="1" smtClean="0"/>
              <a:t>behet</a:t>
            </a:r>
            <a:r>
              <a:rPr lang="en-US" i="1" dirty="0" smtClean="0"/>
              <a:t> </a:t>
            </a:r>
            <a:r>
              <a:rPr lang="en-US" i="1" dirty="0" err="1" smtClean="0"/>
              <a:t>lidhja</a:t>
            </a:r>
            <a:r>
              <a:rPr lang="en-US" i="1" dirty="0" smtClean="0"/>
              <a:t> e </a:t>
            </a:r>
            <a:r>
              <a:rPr lang="en-US" i="1" dirty="0" err="1" smtClean="0"/>
              <a:t>pershpejtuar</a:t>
            </a:r>
            <a:r>
              <a:rPr lang="en-US" i="1" dirty="0" smtClean="0"/>
              <a:t> </a:t>
            </a:r>
            <a:r>
              <a:rPr lang="en-US" i="1" dirty="0" err="1" smtClean="0"/>
              <a:t>dhe</a:t>
            </a:r>
            <a:r>
              <a:rPr lang="en-US" i="1" dirty="0" smtClean="0"/>
              <a:t> </a:t>
            </a:r>
            <a:r>
              <a:rPr lang="en-US" i="1" dirty="0" err="1" smtClean="0"/>
              <a:t>deri</a:t>
            </a:r>
            <a:r>
              <a:rPr lang="en-US" i="1" dirty="0" smtClean="0"/>
              <a:t> </a:t>
            </a:r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 err="1" smtClean="0"/>
              <a:t>zvogelimi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konsiderueshem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fortesise</a:t>
            </a:r>
            <a:r>
              <a:rPr lang="en-US" i="1" dirty="0" smtClean="0"/>
              <a:t> ne </a:t>
            </a:r>
            <a:r>
              <a:rPr lang="en-US" i="1" dirty="0" err="1" smtClean="0"/>
              <a:t>relacion</a:t>
            </a:r>
            <a:r>
              <a:rPr lang="en-US" i="1" dirty="0" smtClean="0"/>
              <a:t> me </a:t>
            </a:r>
            <a:r>
              <a:rPr lang="en-US" i="1" dirty="0" err="1" smtClean="0"/>
              <a:t>fortesine</a:t>
            </a:r>
            <a:r>
              <a:rPr lang="en-US" i="1" dirty="0" smtClean="0"/>
              <a:t> e </a:t>
            </a:r>
            <a:r>
              <a:rPr lang="pt-BR" i="1" dirty="0" smtClean="0"/>
              <a:t>cimentos se paster te aluminatit.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4953000"/>
            <a:ext cx="6400800" cy="1905000"/>
          </a:xfrm>
          <a:prstGeom prst="roundRect">
            <a:avLst>
              <a:gd name="adj" fmla="val 1536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llogariten</a:t>
            </a:r>
            <a:r>
              <a:rPr lang="en-US" dirty="0" smtClean="0"/>
              <a:t> se </a:t>
            </a:r>
            <a:r>
              <a:rPr lang="en-US" dirty="0" err="1" smtClean="0"/>
              <a:t>ekspansionet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15 </a:t>
            </a:r>
            <a:r>
              <a:rPr lang="en-US" dirty="0" err="1" smtClean="0"/>
              <a:t>deri</a:t>
            </a:r>
            <a:r>
              <a:rPr lang="en-US" dirty="0" smtClean="0"/>
              <a:t> 20 mm </a:t>
            </a:r>
            <a:r>
              <a:rPr lang="en-US" dirty="0" err="1" smtClean="0"/>
              <a:t>gjate</a:t>
            </a:r>
            <a:r>
              <a:rPr lang="en-US" dirty="0" smtClean="0"/>
              <a:t> </a:t>
            </a:r>
            <a:r>
              <a:rPr lang="en-US" dirty="0" err="1" smtClean="0"/>
              <a:t>vjetersise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10 </a:t>
            </a:r>
            <a:r>
              <a:rPr lang="en-US" dirty="0" err="1" smtClean="0"/>
              <a:t>deri</a:t>
            </a:r>
            <a:r>
              <a:rPr lang="en-US" dirty="0" smtClean="0"/>
              <a:t> me 20 </a:t>
            </a:r>
            <a:r>
              <a:rPr lang="en-US" dirty="0" err="1" smtClean="0"/>
              <a:t>dite</a:t>
            </a:r>
            <a:r>
              <a:rPr lang="en-US" dirty="0" smtClean="0"/>
              <a:t> 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demshme</a:t>
            </a:r>
            <a:r>
              <a:rPr lang="en-US" dirty="0" smtClean="0"/>
              <a:t> per </a:t>
            </a:r>
            <a:r>
              <a:rPr lang="en-US" dirty="0" err="1" smtClean="0"/>
              <a:t>strukturen</a:t>
            </a:r>
            <a:r>
              <a:rPr lang="en-US" dirty="0" smtClean="0"/>
              <a:t> e </a:t>
            </a:r>
            <a:r>
              <a:rPr lang="en-US" dirty="0" err="1" smtClean="0"/>
              <a:t>gurit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cimentos</a:t>
            </a:r>
            <a:r>
              <a:rPr lang="en-US" dirty="0" smtClean="0"/>
              <a:t> ne </a:t>
            </a:r>
            <a:r>
              <a:rPr lang="en-US" dirty="0" err="1" smtClean="0"/>
              <a:t>beton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Pas </a:t>
            </a:r>
            <a:r>
              <a:rPr lang="en-US" dirty="0" err="1" smtClean="0"/>
              <a:t>vjetersise</a:t>
            </a:r>
            <a:r>
              <a:rPr lang="en-US" dirty="0" smtClean="0"/>
              <a:t> se </a:t>
            </a:r>
            <a:r>
              <a:rPr lang="en-US" dirty="0" err="1" smtClean="0"/>
              <a:t>caktuar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betonit</a:t>
            </a:r>
            <a:r>
              <a:rPr lang="en-US" dirty="0" smtClean="0"/>
              <a:t>, e </a:t>
            </a:r>
            <a:r>
              <a:rPr lang="en-US" dirty="0" err="1" smtClean="0"/>
              <a:t>pergatitur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cimentos</a:t>
            </a:r>
            <a:r>
              <a:rPr lang="en-US" dirty="0" smtClean="0"/>
              <a:t> se </a:t>
            </a:r>
            <a:r>
              <a:rPr lang="en-US" dirty="0" err="1" smtClean="0"/>
              <a:t>ekspansionit</a:t>
            </a:r>
            <a:r>
              <a:rPr lang="en-US" dirty="0" smtClean="0"/>
              <a:t>, </a:t>
            </a:r>
            <a:r>
              <a:rPr lang="en-US" dirty="0" err="1" smtClean="0"/>
              <a:t>ekspansioni</a:t>
            </a:r>
            <a:r>
              <a:rPr lang="en-US" dirty="0" smtClean="0"/>
              <a:t> </a:t>
            </a:r>
            <a:r>
              <a:rPr lang="en-US" dirty="0" err="1" smtClean="0"/>
              <a:t>nderpritet</a:t>
            </a:r>
            <a:r>
              <a:rPr lang="en-US" dirty="0" smtClean="0"/>
              <a:t>, </a:t>
            </a:r>
            <a:r>
              <a:rPr lang="en-US" dirty="0" err="1" smtClean="0"/>
              <a:t>kurse</a:t>
            </a:r>
            <a:r>
              <a:rPr lang="en-US" dirty="0" smtClean="0"/>
              <a:t> me </a:t>
            </a:r>
            <a:r>
              <a:rPr lang="en-US" dirty="0" err="1" smtClean="0"/>
              <a:t>tej</a:t>
            </a:r>
            <a:r>
              <a:rPr lang="en-US" dirty="0" smtClean="0"/>
              <a:t> </a:t>
            </a:r>
            <a:r>
              <a:rPr lang="en-US" dirty="0" err="1" smtClean="0"/>
              <a:t>sillet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beton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zakonshem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Image result for expansion cemen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8006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cimento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supersulfate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–</a:t>
            </a:r>
          </a:p>
          <a:p>
            <a:r>
              <a:rPr lang="en-US" sz="2000" b="1" dirty="0" smtClean="0">
                <a:latin typeface="Georgia" pitchFamily="18" charset="0"/>
              </a:rPr>
              <a:t> </a:t>
            </a:r>
          </a:p>
          <a:p>
            <a:r>
              <a:rPr lang="en-US" sz="2000" b="1" dirty="0" err="1" smtClean="0">
                <a:latin typeface="Georgia" pitchFamily="18" charset="0"/>
              </a:rPr>
              <a:t>Ky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lloj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i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cimentos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fitohet</a:t>
            </a:r>
            <a:r>
              <a:rPr lang="en-US" sz="2000" b="1" dirty="0" smtClean="0">
                <a:latin typeface="Georgia" pitchFamily="18" charset="0"/>
              </a:rPr>
              <a:t> me </a:t>
            </a:r>
            <a:r>
              <a:rPr lang="en-US" sz="2000" b="1" dirty="0" err="1" smtClean="0">
                <a:latin typeface="Georgia" pitchFamily="18" charset="0"/>
              </a:rPr>
              <a:t>bluarjen</a:t>
            </a:r>
            <a:r>
              <a:rPr lang="en-US" sz="2000" b="1" dirty="0" smtClean="0">
                <a:latin typeface="Georgia" pitchFamily="18" charset="0"/>
              </a:rPr>
              <a:t> e </a:t>
            </a:r>
            <a:r>
              <a:rPr lang="en-US" sz="2000" b="1" dirty="0" err="1" smtClean="0">
                <a:latin typeface="Georgia" pitchFamily="18" charset="0"/>
              </a:rPr>
              <a:t>zgjyres</a:t>
            </a:r>
            <a:r>
              <a:rPr lang="en-US" sz="2000" b="1" dirty="0" smtClean="0">
                <a:latin typeface="Georgia" pitchFamily="18" charset="0"/>
              </a:rPr>
              <a:t> se </a:t>
            </a:r>
            <a:r>
              <a:rPr lang="en-US" sz="2000" b="1" dirty="0" err="1" smtClean="0">
                <a:latin typeface="Georgia" pitchFamily="18" charset="0"/>
              </a:rPr>
              <a:t>granuluar</a:t>
            </a:r>
            <a:r>
              <a:rPr lang="en-US" sz="2000" b="1" dirty="0" smtClean="0">
                <a:latin typeface="Georgia" pitchFamily="18" charset="0"/>
              </a:rPr>
              <a:t> (80-85 %),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anhidritit</a:t>
            </a:r>
            <a:r>
              <a:rPr lang="en-US" sz="2000" dirty="0" smtClean="0">
                <a:latin typeface="Georgia" pitchFamily="18" charset="0"/>
              </a:rPr>
              <a:t> – 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CaSO</a:t>
            </a:r>
            <a:r>
              <a:rPr lang="en-US" sz="2000" baseline="-25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(10-15 %)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klinkerit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portland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cimentos</a:t>
            </a:r>
            <a:r>
              <a:rPr lang="en-US" sz="2000" dirty="0" smtClean="0">
                <a:latin typeface="Georgia" pitchFamily="18" charset="0"/>
              </a:rPr>
              <a:t> (</a:t>
            </a:r>
            <a:r>
              <a:rPr lang="en-US" sz="2000" dirty="0" err="1" smtClean="0">
                <a:solidFill>
                  <a:srgbClr val="FF0000"/>
                </a:solidFill>
                <a:latin typeface="Georgia" pitchFamily="18" charset="0"/>
              </a:rPr>
              <a:t>deri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me 5 %</a:t>
            </a:r>
            <a:r>
              <a:rPr lang="en-US" sz="2000" dirty="0" smtClean="0">
                <a:latin typeface="Georgia" pitchFamily="18" charset="0"/>
              </a:rPr>
              <a:t>).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Karakterizohet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imtesi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madhe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bluarjes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hidratim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nxehtesie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shume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ulet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Edhe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ky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lloj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kerkon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sasi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madhe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ujit</a:t>
            </a:r>
            <a:r>
              <a:rPr lang="en-US" sz="2000" dirty="0" smtClean="0">
                <a:latin typeface="Georgia" pitchFamily="18" charset="0"/>
              </a:rPr>
              <a:t> per </a:t>
            </a:r>
            <a:r>
              <a:rPr lang="en-US" sz="2000" dirty="0" err="1" smtClean="0">
                <a:latin typeface="Georgia" pitchFamily="18" charset="0"/>
              </a:rPr>
              <a:t>hidratim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raport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cimentot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baze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klinkerit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cimentos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portland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Cimentoja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supersulfate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rezistente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ndaj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veprimit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sulfateve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ujit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detit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vajit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lirit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fenoleve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tretjes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holluar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acideve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organike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r>
              <a:rPr lang="en-US" sz="2000" dirty="0" smtClean="0">
                <a:latin typeface="Georgia" pitchFamily="18" charset="0"/>
              </a:rPr>
              <a:t>.</a:t>
            </a:r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Prodhimi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cimentos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portland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Tere</a:t>
            </a:r>
            <a:r>
              <a:rPr lang="en-US" sz="2400" dirty="0" smtClean="0"/>
              <a:t> </a:t>
            </a:r>
            <a:r>
              <a:rPr lang="en-US" sz="2400" dirty="0" err="1" smtClean="0"/>
              <a:t>procesi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prodhimit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cimentos</a:t>
            </a:r>
            <a:r>
              <a:rPr lang="en-US" sz="2400" dirty="0" smtClean="0"/>
              <a:t> se </a:t>
            </a:r>
            <a:r>
              <a:rPr lang="en-US" sz="2400" dirty="0" err="1" smtClean="0"/>
              <a:t>portlandit</a:t>
            </a:r>
            <a:r>
              <a:rPr lang="en-US" sz="2400" dirty="0" smtClean="0"/>
              <a:t> </a:t>
            </a:r>
            <a:r>
              <a:rPr lang="en-US" sz="2400" dirty="0" err="1" smtClean="0"/>
              <a:t>mund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ndahet</a:t>
            </a:r>
            <a:r>
              <a:rPr lang="en-US" sz="2400" dirty="0" smtClean="0"/>
              <a:t> ne tri </a:t>
            </a:r>
            <a:r>
              <a:rPr lang="en-US" sz="2400" dirty="0" err="1" smtClean="0"/>
              <a:t>operacione</a:t>
            </a:r>
            <a:r>
              <a:rPr lang="en-US" sz="2400" dirty="0" smtClean="0"/>
              <a:t>:</a:t>
            </a:r>
          </a:p>
          <a:p>
            <a:r>
              <a:rPr lang="pt-BR" sz="2400" i="1" dirty="0" smtClean="0"/>
              <a:t>* </a:t>
            </a:r>
            <a:r>
              <a:rPr lang="pt-BR" sz="2400" b="1" i="1" dirty="0" smtClean="0">
                <a:solidFill>
                  <a:srgbClr val="00B050"/>
                </a:solidFill>
              </a:rPr>
              <a:t>përgatitja e lendeve te para</a:t>
            </a:r>
          </a:p>
          <a:p>
            <a:r>
              <a:rPr lang="pt-BR" sz="2400" i="1" dirty="0" smtClean="0"/>
              <a:t>*</a:t>
            </a:r>
            <a:r>
              <a:rPr lang="pt-BR" sz="2400" b="1" i="1" dirty="0" smtClean="0">
                <a:solidFill>
                  <a:srgbClr val="00B050"/>
                </a:solidFill>
              </a:rPr>
              <a:t>pjekja e lendeve te para deri te temperatura e sinterimit</a:t>
            </a:r>
          </a:p>
          <a:p>
            <a:r>
              <a:rPr lang="en-US" sz="2400" i="1" dirty="0" smtClean="0"/>
              <a:t>*</a:t>
            </a:r>
            <a:r>
              <a:rPr lang="en-US" sz="2400" b="1" i="1" dirty="0" err="1" smtClean="0">
                <a:solidFill>
                  <a:srgbClr val="00B050"/>
                </a:solidFill>
              </a:rPr>
              <a:t>bluarja</a:t>
            </a:r>
            <a:r>
              <a:rPr lang="en-US" sz="2400" b="1" i="1" dirty="0" smtClean="0">
                <a:solidFill>
                  <a:srgbClr val="00B050"/>
                </a:solidFill>
              </a:rPr>
              <a:t> e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klinkerit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te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fituar</a:t>
            </a:r>
            <a:r>
              <a:rPr lang="en-US" sz="2400" b="1" i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pt-BR" sz="2400" b="1" dirty="0" smtClean="0"/>
              <a:t>Pergatitja e lendeve te para-</a:t>
            </a:r>
            <a:r>
              <a:rPr lang="pt-BR" sz="2400" dirty="0" smtClean="0"/>
              <a:t> thermimi i lendedve te para dhe bluarja e tyre</a:t>
            </a:r>
          </a:p>
          <a:p>
            <a:r>
              <a:rPr lang="pt-BR" sz="2400" b="1" dirty="0" smtClean="0"/>
              <a:t>Procedura e lagur e pergatitjes se lendeve te para –</a:t>
            </a:r>
            <a:r>
              <a:rPr lang="en-US" sz="2400" dirty="0" err="1" smtClean="0"/>
              <a:t>kryhet</a:t>
            </a:r>
            <a:r>
              <a:rPr lang="en-US" sz="2400" dirty="0" smtClean="0"/>
              <a:t> </a:t>
            </a:r>
            <a:r>
              <a:rPr lang="en-US" sz="2400" dirty="0" err="1" smtClean="0"/>
              <a:t>sitja</a:t>
            </a:r>
            <a:r>
              <a:rPr lang="en-US" sz="2400" dirty="0" smtClean="0"/>
              <a:t> e </a:t>
            </a:r>
            <a:r>
              <a:rPr lang="en-US" sz="2400" dirty="0" err="1" smtClean="0"/>
              <a:t>tyre</a:t>
            </a:r>
            <a:r>
              <a:rPr lang="en-US" sz="2400" dirty="0" smtClean="0"/>
              <a:t>, </a:t>
            </a:r>
            <a:r>
              <a:rPr lang="en-US" sz="2400" dirty="0" err="1" smtClean="0"/>
              <a:t>gjate</a:t>
            </a:r>
            <a:r>
              <a:rPr lang="en-US" sz="2400" dirty="0" smtClean="0"/>
              <a:t> se </a:t>
            </a:r>
            <a:r>
              <a:rPr lang="en-US" sz="2400" dirty="0" err="1" smtClean="0"/>
              <a:t>ciles</a:t>
            </a:r>
            <a:r>
              <a:rPr lang="en-US" sz="2400" dirty="0" smtClean="0"/>
              <a:t> pas </a:t>
            </a:r>
            <a:r>
              <a:rPr lang="en-US" sz="2400" dirty="0" err="1" smtClean="0"/>
              <a:t>sitjes</a:t>
            </a:r>
            <a:r>
              <a:rPr lang="en-US" sz="2400" dirty="0" smtClean="0"/>
              <a:t> se </a:t>
            </a:r>
            <a:r>
              <a:rPr lang="en-US" sz="2400" dirty="0" err="1" smtClean="0"/>
              <a:t>argjiles</a:t>
            </a:r>
            <a:r>
              <a:rPr lang="en-US" sz="2400" dirty="0" smtClean="0"/>
              <a:t>, </a:t>
            </a:r>
            <a:r>
              <a:rPr lang="en-US" sz="2400" dirty="0" err="1" smtClean="0"/>
              <a:t>ajo</a:t>
            </a:r>
            <a:r>
              <a:rPr lang="en-US" sz="2400" dirty="0" smtClean="0"/>
              <a:t> </a:t>
            </a:r>
            <a:r>
              <a:rPr lang="en-US" sz="2400" dirty="0" err="1" smtClean="0"/>
              <a:t>perzihet</a:t>
            </a:r>
            <a:r>
              <a:rPr lang="en-US" sz="2400" dirty="0" smtClean="0"/>
              <a:t> me 40 %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ujit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Qulli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fituar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argjiles</a:t>
            </a:r>
            <a:r>
              <a:rPr lang="en-US" sz="2400" dirty="0" smtClean="0"/>
              <a:t> se </a:t>
            </a:r>
            <a:r>
              <a:rPr lang="en-US" sz="2400" dirty="0" err="1" smtClean="0"/>
              <a:t>bashku</a:t>
            </a:r>
            <a:r>
              <a:rPr lang="en-US" sz="2400" dirty="0" smtClean="0"/>
              <a:t> me </a:t>
            </a:r>
            <a:r>
              <a:rPr lang="en-US" sz="2400" dirty="0" err="1" smtClean="0"/>
              <a:t>gurin</a:t>
            </a:r>
            <a:r>
              <a:rPr lang="en-US" sz="2400" dirty="0" smtClean="0"/>
              <a:t> </a:t>
            </a:r>
            <a:r>
              <a:rPr lang="en-US" sz="2400" dirty="0" err="1" smtClean="0"/>
              <a:t>gelqeror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situr</a:t>
            </a:r>
            <a:r>
              <a:rPr lang="en-US" sz="2400" dirty="0" smtClean="0"/>
              <a:t> </a:t>
            </a:r>
            <a:r>
              <a:rPr lang="en-US" sz="2400" dirty="0" err="1" smtClean="0"/>
              <a:t>dhe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bluar</a:t>
            </a:r>
            <a:r>
              <a:rPr lang="en-US" sz="2400" dirty="0" smtClean="0"/>
              <a:t> ne </a:t>
            </a:r>
            <a:r>
              <a:rPr lang="en-US" sz="2400" dirty="0" err="1" smtClean="0"/>
              <a:t>mullinje</a:t>
            </a:r>
            <a:r>
              <a:rPr lang="en-US" sz="2400" dirty="0" smtClean="0"/>
              <a:t>- </a:t>
            </a:r>
            <a:r>
              <a:rPr lang="en-US" sz="2400" dirty="0" err="1" smtClean="0"/>
              <a:t>kullohet</a:t>
            </a:r>
            <a:r>
              <a:rPr lang="en-US" sz="2400" dirty="0" smtClean="0"/>
              <a:t> </a:t>
            </a:r>
            <a:r>
              <a:rPr lang="en-US" sz="2400" dirty="0" err="1" smtClean="0"/>
              <a:t>vendoset</a:t>
            </a:r>
            <a:r>
              <a:rPr lang="en-US" sz="2400" dirty="0" smtClean="0"/>
              <a:t> ne </a:t>
            </a:r>
            <a:r>
              <a:rPr lang="en-US" sz="2400" dirty="0" err="1" smtClean="0"/>
              <a:t>bazene</a:t>
            </a:r>
            <a:r>
              <a:rPr lang="en-US" sz="2400" dirty="0" smtClean="0"/>
              <a:t> me </a:t>
            </a:r>
            <a:r>
              <a:rPr lang="en-US" sz="2400" dirty="0" err="1" smtClean="0"/>
              <a:t>perziers</a:t>
            </a:r>
            <a:r>
              <a:rPr lang="en-US" sz="2400" dirty="0" smtClean="0"/>
              <a:t> per </a:t>
            </a:r>
            <a:r>
              <a:rPr lang="en-US" sz="2400" dirty="0" err="1" smtClean="0"/>
              <a:t>homogjeizim</a:t>
            </a:r>
            <a:endParaRPr lang="en-US" sz="2400" dirty="0" smtClean="0"/>
          </a:p>
          <a:p>
            <a:r>
              <a:rPr lang="en-US" sz="2400" dirty="0" err="1" smtClean="0"/>
              <a:t>Keshtu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e </a:t>
            </a:r>
            <a:r>
              <a:rPr lang="en-US" sz="2400" dirty="0" err="1" smtClean="0"/>
              <a:t>pergatitur</a:t>
            </a:r>
            <a:r>
              <a:rPr lang="en-US" sz="2400" dirty="0" smtClean="0"/>
              <a:t> </a:t>
            </a:r>
            <a:r>
              <a:rPr lang="en-US" sz="2400" dirty="0" err="1" smtClean="0"/>
              <a:t>dergohet</a:t>
            </a:r>
            <a:r>
              <a:rPr lang="en-US" sz="2400" dirty="0" smtClean="0"/>
              <a:t> ne </a:t>
            </a:r>
            <a:r>
              <a:rPr lang="en-US" sz="2400" dirty="0" err="1" smtClean="0"/>
              <a:t>pjekje</a:t>
            </a:r>
            <a:r>
              <a:rPr lang="en-US" sz="2400" dirty="0" smtClean="0"/>
              <a:t> ne </a:t>
            </a:r>
            <a:r>
              <a:rPr lang="en-US" sz="2400" dirty="0" err="1" smtClean="0"/>
              <a:t>furrat</a:t>
            </a:r>
            <a:r>
              <a:rPr lang="en-US" sz="2400" dirty="0" smtClean="0"/>
              <a:t> e </a:t>
            </a:r>
            <a:r>
              <a:rPr lang="en-US" sz="2400" dirty="0" err="1" smtClean="0"/>
              <a:t>rotacionit</a:t>
            </a:r>
            <a:r>
              <a:rPr lang="en-US" sz="2400" dirty="0" smtClean="0"/>
              <a:t> </a:t>
            </a:r>
            <a:r>
              <a:rPr lang="en-US" sz="2400" dirty="0" err="1" smtClean="0"/>
              <a:t>ose</a:t>
            </a:r>
            <a:r>
              <a:rPr lang="en-US" sz="2400" dirty="0" smtClean="0"/>
              <a:t> </a:t>
            </a:r>
            <a:r>
              <a:rPr lang="en-US" sz="2400" dirty="0" err="1" smtClean="0"/>
              <a:t>vertikale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pusetes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Procedura</a:t>
            </a:r>
            <a:r>
              <a:rPr lang="en-US" sz="2000" b="1" dirty="0" smtClean="0">
                <a:solidFill>
                  <a:srgbClr val="FF0000"/>
                </a:solidFill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</a:rPr>
              <a:t>thatë</a:t>
            </a:r>
            <a:r>
              <a:rPr lang="en-US" sz="2000" b="1" dirty="0" smtClean="0">
                <a:solidFill>
                  <a:srgbClr val="FF0000"/>
                </a:solidFill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</a:rPr>
              <a:t>përgatitjes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së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lëndës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së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parë</a:t>
            </a:r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2000" dirty="0" smtClean="0"/>
              <a:t>pas fazes se </a:t>
            </a:r>
            <a:r>
              <a:rPr lang="en-US" sz="2000" dirty="0" err="1" smtClean="0"/>
              <a:t>tharjes</a:t>
            </a:r>
            <a:r>
              <a:rPr lang="en-US" sz="2000" dirty="0" smtClean="0"/>
              <a:t> </a:t>
            </a:r>
            <a:r>
              <a:rPr lang="en-US" sz="2000" dirty="0" err="1" smtClean="0"/>
              <a:t>brumi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gelqeres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argjiles</a:t>
            </a:r>
            <a:r>
              <a:rPr lang="en-US" sz="2000" dirty="0" smtClean="0"/>
              <a:t> </a:t>
            </a:r>
            <a:r>
              <a:rPr lang="en-US" sz="2000" dirty="0" err="1" smtClean="0"/>
              <a:t>vendoset</a:t>
            </a:r>
            <a:r>
              <a:rPr lang="en-US" sz="2000" dirty="0" smtClean="0"/>
              <a:t> ne </a:t>
            </a:r>
            <a:r>
              <a:rPr lang="en-US" sz="2000" dirty="0" err="1" smtClean="0"/>
              <a:t>bunkeret</a:t>
            </a:r>
            <a:r>
              <a:rPr lang="en-US" sz="2000" dirty="0" smtClean="0"/>
              <a:t> e </a:t>
            </a:r>
            <a:r>
              <a:rPr lang="en-US" sz="2000" dirty="0" err="1" smtClean="0"/>
              <a:t>posacem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Mielli</a:t>
            </a:r>
            <a:r>
              <a:rPr lang="en-US" sz="2000" dirty="0" smtClean="0"/>
              <a:t> ne </a:t>
            </a:r>
            <a:r>
              <a:rPr lang="en-US" sz="2000" dirty="0" err="1" smtClean="0"/>
              <a:t>bunkere</a:t>
            </a:r>
            <a:r>
              <a:rPr lang="en-US" sz="2000" dirty="0" smtClean="0"/>
              <a:t> </a:t>
            </a:r>
            <a:r>
              <a:rPr lang="en-US" sz="2000" dirty="0" err="1" smtClean="0"/>
              <a:t>dozohet</a:t>
            </a:r>
            <a:r>
              <a:rPr lang="en-US" sz="2000" dirty="0" smtClean="0"/>
              <a:t> ne </a:t>
            </a:r>
            <a:r>
              <a:rPr lang="en-US" sz="2000" dirty="0" err="1" smtClean="0"/>
              <a:t>relacionin</a:t>
            </a:r>
            <a:r>
              <a:rPr lang="en-US" sz="2000" dirty="0" smtClean="0"/>
              <a:t> </a:t>
            </a:r>
            <a:r>
              <a:rPr lang="en-US" sz="2000" dirty="0" err="1" smtClean="0"/>
              <a:t>sakte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definuar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ne </a:t>
            </a:r>
            <a:r>
              <a:rPr lang="en-US" sz="2000" dirty="0" err="1" smtClean="0"/>
              <a:t>kete</a:t>
            </a:r>
            <a:endParaRPr lang="en-US" sz="2000" dirty="0" smtClean="0"/>
          </a:p>
          <a:p>
            <a:r>
              <a:rPr lang="nb-NO" sz="2000" dirty="0" smtClean="0"/>
              <a:t>menyre fitohet mielli i paperpunuar, i cili vendoset ne silos te posacem. </a:t>
            </a:r>
          </a:p>
          <a:p>
            <a:r>
              <a:rPr lang="nb-NO" sz="2000" dirty="0" smtClean="0"/>
              <a:t>Prej ketyre siloseve mielli dergohet </a:t>
            </a:r>
            <a:r>
              <a:rPr lang="en-US" sz="2000" dirty="0" smtClean="0"/>
              <a:t>ne </a:t>
            </a:r>
            <a:r>
              <a:rPr lang="en-US" sz="2000" dirty="0" err="1" smtClean="0"/>
              <a:t>njomje</a:t>
            </a:r>
            <a:r>
              <a:rPr lang="en-US" sz="2000" dirty="0" smtClean="0"/>
              <a:t>, me </a:t>
            </a:r>
            <a:r>
              <a:rPr lang="en-US" sz="2000" dirty="0" err="1" smtClean="0"/>
              <a:t>shtimin</a:t>
            </a:r>
            <a:r>
              <a:rPr lang="en-US" sz="2000" dirty="0" smtClean="0"/>
              <a:t> 10-20 % </a:t>
            </a:r>
            <a:r>
              <a:rPr lang="en-US" sz="2000" dirty="0" err="1" smtClean="0"/>
              <a:t>uje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Keshtu</a:t>
            </a:r>
            <a:r>
              <a:rPr lang="en-US" sz="2000" dirty="0" smtClean="0"/>
              <a:t> e </a:t>
            </a:r>
            <a:r>
              <a:rPr lang="en-US" sz="2000" dirty="0" err="1" smtClean="0"/>
              <a:t>pergatitur</a:t>
            </a:r>
            <a:r>
              <a:rPr lang="en-US" sz="2000" dirty="0" smtClean="0"/>
              <a:t> </a:t>
            </a:r>
            <a:r>
              <a:rPr lang="en-US" sz="2000" dirty="0" err="1" smtClean="0"/>
              <a:t>mielli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lendes</a:t>
            </a:r>
            <a:r>
              <a:rPr lang="en-US" sz="2000" dirty="0" smtClean="0"/>
              <a:t> se pare </a:t>
            </a:r>
            <a:r>
              <a:rPr lang="en-US" sz="2000" dirty="0" err="1" smtClean="0"/>
              <a:t>dergohet</a:t>
            </a:r>
            <a:r>
              <a:rPr lang="en-US" sz="2000" dirty="0" smtClean="0"/>
              <a:t> ne </a:t>
            </a:r>
            <a:r>
              <a:rPr lang="en-US" sz="2000" dirty="0" err="1" smtClean="0"/>
              <a:t>pjekje</a:t>
            </a:r>
            <a:r>
              <a:rPr lang="en-US" sz="2000" dirty="0" smtClean="0"/>
              <a:t> ne</a:t>
            </a:r>
          </a:p>
          <a:p>
            <a:r>
              <a:rPr lang="en-US" sz="2000" dirty="0" err="1" smtClean="0"/>
              <a:t>furrat</a:t>
            </a:r>
            <a:r>
              <a:rPr lang="en-US" sz="2000" dirty="0" smtClean="0"/>
              <a:t> e </a:t>
            </a:r>
            <a:r>
              <a:rPr lang="en-US" sz="2000" dirty="0" err="1" smtClean="0"/>
              <a:t>rrotacionit</a:t>
            </a:r>
            <a:r>
              <a:rPr lang="en-US" sz="2000" dirty="0" smtClean="0"/>
              <a:t>.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Pjekja</a:t>
            </a:r>
            <a:r>
              <a:rPr lang="en-US" sz="2000" b="1" dirty="0" smtClean="0">
                <a:solidFill>
                  <a:srgbClr val="FF0000"/>
                </a:solidFill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</a:rPr>
              <a:t>lëndës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së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parë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pt-BR" sz="2000" dirty="0" smtClean="0"/>
              <a:t>Pavaresisht prej menyres se pergatitjes te lendeve te para, pjekja kryhet deri ne temperature te sinterizimit, </a:t>
            </a:r>
            <a:r>
              <a:rPr lang="en-US" sz="2000" dirty="0" err="1" smtClean="0"/>
              <a:t>prej</a:t>
            </a:r>
            <a:r>
              <a:rPr lang="en-US" sz="2000" dirty="0" smtClean="0"/>
              <a:t> 1300-1500 </a:t>
            </a:r>
            <a:r>
              <a:rPr lang="en-US" sz="2000" dirty="0" err="1" smtClean="0"/>
              <a:t>oC.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Ne </a:t>
            </a:r>
            <a:r>
              <a:rPr lang="en-US" sz="2000" dirty="0" err="1" smtClean="0"/>
              <a:t>kete</a:t>
            </a:r>
            <a:r>
              <a:rPr lang="en-US" sz="2000" dirty="0" smtClean="0"/>
              <a:t> zone 20-30 % e </a:t>
            </a:r>
            <a:r>
              <a:rPr lang="en-US" sz="2000" dirty="0" err="1" smtClean="0"/>
              <a:t>materialit</a:t>
            </a:r>
            <a:r>
              <a:rPr lang="en-US" sz="2000" dirty="0" smtClean="0"/>
              <a:t> </a:t>
            </a:r>
            <a:r>
              <a:rPr lang="en-US" sz="2000" dirty="0" err="1" smtClean="0"/>
              <a:t>kalon</a:t>
            </a:r>
            <a:r>
              <a:rPr lang="en-US" sz="2000" dirty="0" smtClean="0"/>
              <a:t> ne </a:t>
            </a:r>
            <a:r>
              <a:rPr lang="en-US" sz="2000" dirty="0" err="1" smtClean="0"/>
              <a:t>gjendje</a:t>
            </a:r>
            <a:r>
              <a:rPr lang="en-US" sz="2000" dirty="0" smtClean="0"/>
              <a:t> </a:t>
            </a:r>
            <a:r>
              <a:rPr lang="en-US" sz="2000" dirty="0" err="1" smtClean="0"/>
              <a:t>agregate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lenget</a:t>
            </a:r>
            <a:r>
              <a:rPr lang="en-US" sz="2000" dirty="0" smtClean="0"/>
              <a:t>, </a:t>
            </a:r>
            <a:r>
              <a:rPr lang="en-US" sz="2000" dirty="0" err="1" smtClean="0"/>
              <a:t>gjate</a:t>
            </a:r>
            <a:r>
              <a:rPr lang="en-US" sz="2000" dirty="0" smtClean="0"/>
              <a:t> se </a:t>
            </a:r>
            <a:r>
              <a:rPr lang="en-US" sz="2000" dirty="0" err="1" smtClean="0"/>
              <a:t>ciles</a:t>
            </a:r>
            <a:r>
              <a:rPr lang="en-US" sz="2000" dirty="0" smtClean="0"/>
              <a:t> </a:t>
            </a:r>
            <a:r>
              <a:rPr lang="en-US" sz="2000" dirty="0" err="1" smtClean="0"/>
              <a:t>oksidet</a:t>
            </a:r>
            <a:r>
              <a:rPr lang="en-US" sz="2000" dirty="0" smtClean="0"/>
              <a:t> e </a:t>
            </a:r>
            <a:r>
              <a:rPr lang="en-US" sz="2000" dirty="0" err="1" smtClean="0"/>
              <a:t>kalciumit</a:t>
            </a:r>
            <a:r>
              <a:rPr lang="en-US" sz="2000" dirty="0" smtClean="0"/>
              <a:t>, </a:t>
            </a:r>
            <a:r>
              <a:rPr lang="en-US" sz="2000" dirty="0" err="1" smtClean="0"/>
              <a:t>aluminiumit</a:t>
            </a:r>
            <a:r>
              <a:rPr lang="en-US" sz="2000" dirty="0" smtClean="0"/>
              <a:t>, </a:t>
            </a:r>
            <a:r>
              <a:rPr lang="en-US" sz="2000" dirty="0" err="1" smtClean="0"/>
              <a:t>hekurit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siliciumit</a:t>
            </a:r>
            <a:r>
              <a:rPr lang="en-US" sz="2000" dirty="0" smtClean="0"/>
              <a:t> </a:t>
            </a:r>
            <a:r>
              <a:rPr lang="en-US" sz="2000" dirty="0" err="1" smtClean="0"/>
              <a:t>bashkohen</a:t>
            </a:r>
            <a:r>
              <a:rPr lang="en-US" sz="2000" dirty="0" smtClean="0"/>
              <a:t> duke </a:t>
            </a:r>
            <a:r>
              <a:rPr lang="en-US" sz="2000" dirty="0" err="1" smtClean="0"/>
              <a:t>ndertuar</a:t>
            </a:r>
            <a:r>
              <a:rPr lang="en-US" sz="2000" dirty="0" smtClean="0"/>
              <a:t> </a:t>
            </a:r>
            <a:r>
              <a:rPr lang="en-US" sz="2000" dirty="0" err="1" smtClean="0"/>
              <a:t>komponime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nderlikuara</a:t>
            </a:r>
            <a:r>
              <a:rPr lang="en-US" sz="2000" dirty="0" smtClean="0"/>
              <a:t> </a:t>
            </a:r>
            <a:r>
              <a:rPr lang="en-US" sz="2000" dirty="0" err="1" smtClean="0"/>
              <a:t>kimike</a:t>
            </a:r>
            <a:r>
              <a:rPr lang="en-US" sz="2000" dirty="0" smtClean="0"/>
              <a:t>. </a:t>
            </a:r>
            <a:r>
              <a:rPr lang="en-US" sz="2000" dirty="0" err="1" smtClean="0"/>
              <a:t>Ketu</a:t>
            </a:r>
            <a:r>
              <a:rPr lang="en-US" sz="2000" dirty="0" smtClean="0"/>
              <a:t> </a:t>
            </a:r>
            <a:r>
              <a:rPr lang="en-US" sz="2000" dirty="0" err="1" smtClean="0"/>
              <a:t>fi</a:t>
            </a:r>
            <a:r>
              <a:rPr lang="en-US" sz="2000" dirty="0" smtClean="0"/>
              <a:t> </a:t>
            </a:r>
            <a:r>
              <a:rPr lang="en-US" sz="2000" dirty="0" err="1" smtClean="0"/>
              <a:t>tohen</a:t>
            </a:r>
            <a:r>
              <a:rPr lang="en-US" sz="2000" dirty="0" smtClean="0"/>
              <a:t> </a:t>
            </a:r>
            <a:r>
              <a:rPr lang="en-US" sz="2000" dirty="0" err="1" smtClean="0"/>
              <a:t>kokrra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cilat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quhen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klinker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cimentoje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portland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000" dirty="0" smtClean="0"/>
              <a:t>Pas </a:t>
            </a:r>
            <a:r>
              <a:rPr lang="en-US" sz="2000" dirty="0" err="1" smtClean="0"/>
              <a:t>pjekjes</a:t>
            </a:r>
            <a:r>
              <a:rPr lang="en-US" sz="2000" dirty="0" smtClean="0"/>
              <a:t>, </a:t>
            </a:r>
            <a:r>
              <a:rPr lang="en-US" sz="2000" dirty="0" err="1" smtClean="0"/>
              <a:t>klinkeri</a:t>
            </a:r>
            <a:r>
              <a:rPr lang="en-US" sz="2000" dirty="0" smtClean="0"/>
              <a:t>, pa </a:t>
            </a:r>
            <a:r>
              <a:rPr lang="en-US" sz="2000" dirty="0" err="1" smtClean="0"/>
              <a:t>marre</a:t>
            </a:r>
            <a:r>
              <a:rPr lang="en-US" sz="2000" dirty="0" smtClean="0"/>
              <a:t> </a:t>
            </a:r>
            <a:r>
              <a:rPr lang="en-US" sz="2000" dirty="0" err="1" smtClean="0"/>
              <a:t>parasysh</a:t>
            </a:r>
            <a:r>
              <a:rPr lang="en-US" sz="2000" dirty="0" smtClean="0"/>
              <a:t> se me </a:t>
            </a:r>
            <a:r>
              <a:rPr lang="en-US" sz="2000" dirty="0" err="1" smtClean="0"/>
              <a:t>cilen</a:t>
            </a:r>
            <a:r>
              <a:rPr lang="en-US" sz="2000" dirty="0" smtClean="0"/>
              <a:t> procedure </a:t>
            </a:r>
            <a:r>
              <a:rPr lang="en-US" sz="2000" dirty="0" err="1" smtClean="0"/>
              <a:t>eshte</a:t>
            </a:r>
            <a:r>
              <a:rPr lang="en-US" sz="2000" dirty="0" smtClean="0"/>
              <a:t> </a:t>
            </a:r>
            <a:r>
              <a:rPr lang="en-US" sz="2000" dirty="0" err="1" smtClean="0"/>
              <a:t>fituar</a:t>
            </a:r>
            <a:r>
              <a:rPr lang="en-US" sz="2000" dirty="0" smtClean="0"/>
              <a:t>, </a:t>
            </a:r>
            <a:r>
              <a:rPr lang="en-US" sz="2000" dirty="0" err="1" smtClean="0"/>
              <a:t>dergohet</a:t>
            </a:r>
            <a:r>
              <a:rPr lang="en-US" sz="2000" dirty="0" smtClean="0"/>
              <a:t> ne </a:t>
            </a:r>
            <a:r>
              <a:rPr lang="en-US" sz="2000" dirty="0" err="1" smtClean="0"/>
              <a:t>ftohje</a:t>
            </a:r>
            <a:r>
              <a:rPr lang="en-US" sz="2000" dirty="0" smtClean="0"/>
              <a:t>. </a:t>
            </a:r>
            <a:r>
              <a:rPr lang="en-US" sz="2000" dirty="0" err="1" smtClean="0"/>
              <a:t>Klinkeri</a:t>
            </a:r>
            <a:r>
              <a:rPr lang="en-US" sz="2000" dirty="0" smtClean="0"/>
              <a:t> </a:t>
            </a:r>
            <a:r>
              <a:rPr lang="en-US" sz="2000" dirty="0" err="1" smtClean="0"/>
              <a:t>ftohet</a:t>
            </a:r>
            <a:r>
              <a:rPr lang="en-US" sz="2000" dirty="0" smtClean="0"/>
              <a:t> </a:t>
            </a:r>
            <a:r>
              <a:rPr lang="en-US" sz="2000" dirty="0" err="1" smtClean="0"/>
              <a:t>shume</a:t>
            </a:r>
            <a:r>
              <a:rPr lang="en-US" sz="2000" dirty="0" smtClean="0"/>
              <a:t> </a:t>
            </a:r>
            <a:r>
              <a:rPr lang="en-US" sz="2000" dirty="0" err="1" smtClean="0"/>
              <a:t>shpejt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Ftohja</a:t>
            </a:r>
            <a:r>
              <a:rPr lang="en-US" sz="2000" dirty="0" smtClean="0"/>
              <a:t> e </a:t>
            </a:r>
            <a:r>
              <a:rPr lang="en-US" sz="2000" dirty="0" err="1" smtClean="0"/>
              <a:t>ngadalshme</a:t>
            </a:r>
            <a:r>
              <a:rPr lang="en-US" sz="2000" dirty="0" smtClean="0"/>
              <a:t> </a:t>
            </a:r>
            <a:r>
              <a:rPr lang="en-US" sz="2000" dirty="0" err="1" smtClean="0"/>
              <a:t>nuk</a:t>
            </a:r>
            <a:r>
              <a:rPr lang="en-US" sz="2000" dirty="0" smtClean="0"/>
              <a:t> </a:t>
            </a:r>
            <a:r>
              <a:rPr lang="en-US" sz="2000" dirty="0" err="1" smtClean="0"/>
              <a:t>jep</a:t>
            </a:r>
            <a:r>
              <a:rPr lang="en-US" sz="2000" dirty="0" smtClean="0"/>
              <a:t> </a:t>
            </a:r>
            <a:r>
              <a:rPr lang="en-US" sz="2000" dirty="0" err="1" smtClean="0"/>
              <a:t>cimento</a:t>
            </a:r>
            <a:r>
              <a:rPr lang="en-US" sz="2000" dirty="0" smtClean="0"/>
              <a:t> me </a:t>
            </a:r>
            <a:r>
              <a:rPr lang="en-US" sz="2000" dirty="0" err="1" smtClean="0"/>
              <a:t>kualitet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larte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                                   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</a:t>
            </a:r>
            <a:r>
              <a:rPr lang="en-US" sz="2000" dirty="0" err="1" smtClean="0"/>
              <a:t>Mulliri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cimentos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Prodhimi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çimentos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sipas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metodes</a:t>
            </a:r>
            <a:r>
              <a:rPr lang="en-US" sz="2000" b="1" dirty="0" smtClean="0">
                <a:solidFill>
                  <a:srgbClr val="FF0000"/>
                </a:solidFill>
              </a:rPr>
              <a:t> se </a:t>
            </a:r>
            <a:r>
              <a:rPr lang="en-US" sz="2000" b="1" dirty="0" err="1" smtClean="0">
                <a:solidFill>
                  <a:srgbClr val="FF0000"/>
                </a:solidFill>
              </a:rPr>
              <a:t>lenget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3400" t="17696" r="25800" b="5530"/>
          <a:stretch>
            <a:fillRect/>
          </a:stretch>
        </p:blipFill>
        <p:spPr bwMode="auto">
          <a:xfrm>
            <a:off x="152400" y="9144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Prodhimi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çimentos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sipas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metodes</a:t>
            </a:r>
            <a:r>
              <a:rPr lang="en-US" sz="2000" b="1" dirty="0" smtClean="0">
                <a:solidFill>
                  <a:srgbClr val="FF0000"/>
                </a:solidFill>
              </a:rPr>
              <a:t> se </a:t>
            </a:r>
            <a:r>
              <a:rPr lang="en-US" sz="2000" b="1" dirty="0" err="1" smtClean="0">
                <a:solidFill>
                  <a:srgbClr val="FF0000"/>
                </a:solidFill>
              </a:rPr>
              <a:t>thatë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5200" t="17696" r="24000" b="4424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Mjete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lidhese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ajrore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latin typeface="Georgia" pitchFamily="18" charset="0"/>
              </a:rPr>
              <a:t>Mjetet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lidhese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ajrore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ngurtesohen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vetem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ajer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nuk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jane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qendrueshem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uje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r>
              <a:rPr lang="en-US" sz="2000" dirty="0" err="1" smtClean="0">
                <a:latin typeface="Georgia" pitchFamily="18" charset="0"/>
              </a:rPr>
              <a:t>Mjete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lidhese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ajrore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njohura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jane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             </a:t>
            </a:r>
            <a:r>
              <a:rPr lang="en-US" sz="2000" dirty="0" err="1" smtClean="0">
                <a:latin typeface="Georgia" pitchFamily="18" charset="0"/>
              </a:rPr>
              <a:t>Gjipsi</a:t>
            </a:r>
            <a:r>
              <a:rPr lang="en-US" sz="2000" dirty="0" smtClean="0">
                <a:latin typeface="Georgia" pitchFamily="18" charset="0"/>
              </a:rPr>
              <a:t>                                          </a:t>
            </a:r>
            <a:r>
              <a:rPr lang="en-US" sz="2000" dirty="0" err="1" smtClean="0">
                <a:latin typeface="Georgia" pitchFamily="18" charset="0"/>
              </a:rPr>
              <a:t>gelqerja</a:t>
            </a:r>
            <a:r>
              <a:rPr lang="en-US" sz="2000" dirty="0" smtClean="0">
                <a:latin typeface="Georgia" pitchFamily="18" charset="0"/>
              </a:rPr>
              <a:t> (e </a:t>
            </a:r>
            <a:r>
              <a:rPr lang="en-US" sz="2000" dirty="0" err="1" smtClean="0">
                <a:latin typeface="Georgia" pitchFamily="18" charset="0"/>
              </a:rPr>
              <a:t>pjekur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dehidruar</a:t>
            </a:r>
            <a:r>
              <a:rPr lang="en-US" sz="2000" dirty="0" smtClean="0">
                <a:latin typeface="Georgia" pitchFamily="18" charset="0"/>
              </a:rPr>
              <a:t>),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                 </a:t>
            </a:r>
            <a:r>
              <a:rPr lang="en-US" sz="2000" dirty="0" err="1" smtClean="0">
                <a:latin typeface="Georgia" pitchFamily="18" charset="0"/>
              </a:rPr>
              <a:t>argjili</a:t>
            </a:r>
            <a:r>
              <a:rPr lang="en-US" sz="2000" dirty="0" smtClean="0">
                <a:latin typeface="Georgia" pitchFamily="18" charset="0"/>
              </a:rPr>
              <a:t>,                                       </a:t>
            </a:r>
            <a:r>
              <a:rPr lang="en-US" sz="2000" dirty="0" err="1" smtClean="0">
                <a:latin typeface="Georgia" pitchFamily="18" charset="0"/>
              </a:rPr>
              <a:t>cimento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magneziumit</a:t>
            </a:r>
            <a:r>
              <a:rPr lang="en-US" sz="2000" dirty="0" smtClean="0">
                <a:latin typeface="Georgia" pitchFamily="18" charset="0"/>
              </a:rPr>
              <a:t> (</a:t>
            </a:r>
            <a:r>
              <a:rPr lang="en-US" sz="2000" dirty="0" err="1" smtClean="0">
                <a:latin typeface="Georgia" pitchFamily="18" charset="0"/>
              </a:rPr>
              <a:t>sorel</a:t>
            </a:r>
            <a:r>
              <a:rPr lang="en-US" sz="2000" dirty="0" smtClean="0">
                <a:latin typeface="Georgia" pitchFamily="18" charset="0"/>
              </a:rPr>
              <a:t>),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Related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2766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Image result for calcined lim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3657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Related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2619375" cy="152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 descr="Related 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343400"/>
            <a:ext cx="3581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Mjete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lidhese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zjarrduruese</a:t>
            </a:r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Mjetet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lidhese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mineralike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zjarrduruese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perfshin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argjilen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zjarrduruese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perzierjen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shamotit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r>
              <a:rPr lang="en-US" sz="2000" dirty="0" err="1" smtClean="0">
                <a:latin typeface="Georgia" pitchFamily="18" charset="0"/>
              </a:rPr>
              <a:t>Keto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mjete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duhet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kene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karakteristika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perafersisht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perbashketa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prodhimet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zjarrduruese</a:t>
            </a:r>
            <a:r>
              <a:rPr lang="fi-FI" sz="2000" dirty="0" smtClean="0">
                <a:latin typeface="Georgia" pitchFamily="18" charset="0"/>
              </a:rPr>
              <a:t>(tullat) me te cilat ndertohen.</a:t>
            </a: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endParaRPr lang="en-US" sz="2000" b="1" dirty="0" smtClean="0">
              <a:latin typeface="Georgia" pitchFamily="18" charset="0"/>
            </a:endParaRPr>
          </a:p>
          <a:p>
            <a:r>
              <a:rPr lang="en-US" sz="2000" b="1" dirty="0" err="1" smtClean="0">
                <a:latin typeface="Georgia" pitchFamily="18" charset="0"/>
              </a:rPr>
              <a:t>Argjila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b="1" dirty="0" err="1" smtClean="0">
                <a:latin typeface="Georgia" pitchFamily="18" charset="0"/>
              </a:rPr>
              <a:t>zjarrduruese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paraqet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materie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lidhese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perqindje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vogel</a:t>
            </a:r>
            <a:r>
              <a:rPr lang="en-US" sz="2000" dirty="0" smtClean="0">
                <a:latin typeface="Georgia" pitchFamily="18" charset="0"/>
              </a:rPr>
              <a:t> 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qendron</a:t>
            </a:r>
            <a:r>
              <a:rPr lang="en-US" sz="2000" dirty="0" smtClean="0">
                <a:latin typeface="Georgia" pitchFamily="18" charset="0"/>
              </a:rPr>
              <a:t> temperatures </a:t>
            </a:r>
            <a:r>
              <a:rPr lang="it-IT" sz="2000" dirty="0" smtClean="0">
                <a:latin typeface="Georgia" pitchFamily="18" charset="0"/>
              </a:rPr>
              <a:t>permbi </a:t>
            </a:r>
            <a:r>
              <a:rPr lang="it-IT" sz="2000" b="1" dirty="0" smtClean="0">
                <a:latin typeface="Georgia" pitchFamily="18" charset="0"/>
              </a:rPr>
              <a:t>1600 </a:t>
            </a:r>
            <a:r>
              <a:rPr lang="it-IT" sz="2000" b="1" baseline="30000" dirty="0" smtClean="0">
                <a:latin typeface="Georgia" pitchFamily="18" charset="0"/>
              </a:rPr>
              <a:t>o</a:t>
            </a:r>
            <a:r>
              <a:rPr lang="it-IT" sz="2000" b="1" dirty="0" smtClean="0">
                <a:latin typeface="Georgia" pitchFamily="18" charset="0"/>
              </a:rPr>
              <a:t>C. </a:t>
            </a:r>
          </a:p>
          <a:p>
            <a:r>
              <a:rPr lang="it-IT" sz="2000" dirty="0" smtClean="0">
                <a:latin typeface="Georgia" pitchFamily="18" charset="0"/>
              </a:rPr>
              <a:t>Argjila me e paster eshte kaolina, e cila shkrihet ne temperature permbi 1800 </a:t>
            </a:r>
            <a:r>
              <a:rPr lang="it-IT" sz="2000" baseline="30000" dirty="0" smtClean="0">
                <a:latin typeface="Georgia" pitchFamily="18" charset="0"/>
              </a:rPr>
              <a:t>o</a:t>
            </a:r>
            <a:r>
              <a:rPr lang="it-IT" sz="2000" dirty="0" smtClean="0">
                <a:latin typeface="Georgia" pitchFamily="18" charset="0"/>
              </a:rPr>
              <a:t>C.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Perdoret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metalurgji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mjet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lidhes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zjarrduruese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murosja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furrnaltat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furrat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tjera</a:t>
            </a:r>
            <a:r>
              <a:rPr lang="en-US" sz="2000" dirty="0" smtClean="0">
                <a:latin typeface="Georgia" pitchFamily="18" charset="0"/>
              </a:rPr>
              <a:t>, per </a:t>
            </a:r>
            <a:r>
              <a:rPr lang="en-US" sz="2000" dirty="0" err="1" smtClean="0">
                <a:latin typeface="Georgia" pitchFamily="18" charset="0"/>
              </a:rPr>
              <a:t>perpunimin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shamotit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tullave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shamotit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ndertimtari</a:t>
            </a:r>
            <a:r>
              <a:rPr lang="en-US" sz="2000" dirty="0" smtClean="0">
                <a:latin typeface="Georgia" pitchFamily="18" charset="0"/>
              </a:rPr>
              <a:t>.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4" name="Picture 3" descr="Image result for clay fire refracto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114800" y="1524000"/>
            <a:ext cx="4800600" cy="1447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Shamoti</a:t>
            </a:r>
            <a:r>
              <a:rPr lang="en-US" b="1" dirty="0" smtClean="0"/>
              <a:t> – </a:t>
            </a:r>
            <a:r>
              <a:rPr lang="en-US" sz="1600" b="1" dirty="0" err="1" smtClean="0">
                <a:latin typeface="Georgia" pitchFamily="18" charset="0"/>
              </a:rPr>
              <a:t>Eshte</a:t>
            </a:r>
            <a:r>
              <a:rPr lang="en-US" sz="1600" b="1" dirty="0" smtClean="0">
                <a:latin typeface="Georgia" pitchFamily="18" charset="0"/>
              </a:rPr>
              <a:t> </a:t>
            </a:r>
            <a:r>
              <a:rPr lang="en-US" sz="1600" b="1" dirty="0" err="1" smtClean="0">
                <a:latin typeface="Georgia" pitchFamily="18" charset="0"/>
              </a:rPr>
              <a:t>argjile</a:t>
            </a:r>
            <a:r>
              <a:rPr lang="en-US" sz="1600" b="1" dirty="0" smtClean="0">
                <a:latin typeface="Georgia" pitchFamily="18" charset="0"/>
              </a:rPr>
              <a:t> e </a:t>
            </a:r>
            <a:r>
              <a:rPr lang="en-US" sz="1600" b="1" dirty="0" err="1" smtClean="0">
                <a:latin typeface="Georgia" pitchFamily="18" charset="0"/>
              </a:rPr>
              <a:t>pjekur</a:t>
            </a:r>
            <a:r>
              <a:rPr lang="en-US" sz="1600" b="1" dirty="0" smtClean="0">
                <a:latin typeface="Georgia" pitchFamily="18" charset="0"/>
              </a:rPr>
              <a:t> </a:t>
            </a:r>
            <a:r>
              <a:rPr lang="en-US" sz="1600" b="1" dirty="0" err="1" smtClean="0">
                <a:latin typeface="Georgia" pitchFamily="18" charset="0"/>
              </a:rPr>
              <a:t>zjarrduruese</a:t>
            </a:r>
            <a:r>
              <a:rPr lang="en-US" sz="1600" b="1" dirty="0" smtClean="0">
                <a:latin typeface="Georgia" pitchFamily="18" charset="0"/>
              </a:rPr>
              <a:t> .</a:t>
            </a:r>
          </a:p>
          <a:p>
            <a:pPr algn="ctr"/>
            <a:endParaRPr lang="en-US" sz="1600" b="1" dirty="0" smtClean="0">
              <a:latin typeface="Georgia" pitchFamily="18" charset="0"/>
            </a:endParaRPr>
          </a:p>
          <a:p>
            <a:pPr algn="ctr"/>
            <a:r>
              <a:rPr lang="en-US" sz="1600" b="1" dirty="0" err="1" smtClean="0">
                <a:latin typeface="Georgia" pitchFamily="18" charset="0"/>
              </a:rPr>
              <a:t>Perdoret</a:t>
            </a:r>
            <a:r>
              <a:rPr lang="en-US" sz="1600" b="1" dirty="0" smtClean="0">
                <a:latin typeface="Georgia" pitchFamily="18" charset="0"/>
              </a:rPr>
              <a:t>!!!</a:t>
            </a:r>
            <a:endParaRPr lang="en-US" sz="16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Shamoti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paraqet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argjile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pjekur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zjarrduruese</a:t>
            </a:r>
            <a:r>
              <a:rPr lang="en-US" sz="2000" dirty="0" smtClean="0">
                <a:latin typeface="Georgia" pitchFamily="18" charset="0"/>
              </a:rPr>
              <a:t> ne temperature </a:t>
            </a:r>
            <a:r>
              <a:rPr lang="en-US" sz="2000" dirty="0" err="1" smtClean="0">
                <a:latin typeface="Georgia" pitchFamily="18" charset="0"/>
              </a:rPr>
              <a:t>prej</a:t>
            </a:r>
            <a:r>
              <a:rPr lang="en-US" sz="2000" dirty="0" smtClean="0">
                <a:latin typeface="Georgia" pitchFamily="18" charset="0"/>
              </a:rPr>
              <a:t> 1250-1350 </a:t>
            </a:r>
            <a:r>
              <a:rPr lang="en-US" sz="2000" baseline="30000" dirty="0" err="1" smtClean="0">
                <a:latin typeface="Georgia" pitchFamily="18" charset="0"/>
              </a:rPr>
              <a:t>o</a:t>
            </a:r>
            <a:r>
              <a:rPr lang="en-US" sz="2000" dirty="0" err="1" smtClean="0">
                <a:latin typeface="Georgia" pitchFamily="18" charset="0"/>
              </a:rPr>
              <a:t>C</a:t>
            </a:r>
            <a:r>
              <a:rPr lang="en-US" sz="2000" dirty="0" smtClean="0">
                <a:latin typeface="Georgia" pitchFamily="18" charset="0"/>
              </a:rPr>
              <a:t>,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pt-BR" sz="2000" b="1" dirty="0" smtClean="0">
                <a:solidFill>
                  <a:srgbClr val="FF0000"/>
                </a:solidFill>
                <a:latin typeface="Georgia" pitchFamily="18" charset="0"/>
              </a:rPr>
              <a:t>Gelqerja dhe shuarja e gelqeres</a:t>
            </a:r>
          </a:p>
          <a:p>
            <a:r>
              <a:rPr lang="en-US" sz="2000" dirty="0" err="1" smtClean="0">
                <a:latin typeface="Georgia" pitchFamily="18" charset="0"/>
              </a:rPr>
              <a:t>Gelqerja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eshte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mjet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lidhes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hidraulik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cila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fitohet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pjekjen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gurit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gelqeror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perberje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perkatese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kimike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r>
              <a:rPr lang="en-US" sz="2000" dirty="0" err="1" smtClean="0">
                <a:latin typeface="Georgia" pitchFamily="18" charset="0"/>
              </a:rPr>
              <a:t>Dallojme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i="1" dirty="0" err="1" smtClean="0">
                <a:latin typeface="Georgia" pitchFamily="18" charset="0"/>
              </a:rPr>
              <a:t>gëlqere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en-US" sz="2000" i="1" dirty="0" err="1" smtClean="0">
                <a:latin typeface="Georgia" pitchFamily="18" charset="0"/>
              </a:rPr>
              <a:t>të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en-US" sz="2000" i="1" dirty="0" err="1" smtClean="0">
                <a:latin typeface="Georgia" pitchFamily="18" charset="0"/>
              </a:rPr>
              <a:t>pashuar</a:t>
            </a:r>
            <a:r>
              <a:rPr lang="en-US" sz="2000" i="1" dirty="0" smtClean="0">
                <a:latin typeface="Georgia" pitchFamily="18" charset="0"/>
              </a:rPr>
              <a:t> (</a:t>
            </a:r>
            <a:r>
              <a:rPr lang="en-US" sz="2000" i="1" dirty="0" err="1" smtClean="0">
                <a:latin typeface="Georgia" pitchFamily="18" charset="0"/>
              </a:rPr>
              <a:t>gelqere</a:t>
            </a:r>
            <a:r>
              <a:rPr lang="en-US" sz="2000" i="1" dirty="0" smtClean="0">
                <a:latin typeface="Georgia" pitchFamily="18" charset="0"/>
              </a:rPr>
              <a:t> e </a:t>
            </a:r>
            <a:r>
              <a:rPr lang="en-US" sz="2000" i="1" dirty="0" err="1" smtClean="0">
                <a:latin typeface="Georgia" pitchFamily="18" charset="0"/>
              </a:rPr>
              <a:t>gjalle</a:t>
            </a:r>
            <a:r>
              <a:rPr lang="en-US" sz="2000" i="1" dirty="0" smtClean="0">
                <a:latin typeface="Georgia" pitchFamily="18" charset="0"/>
              </a:rPr>
              <a:t>) </a:t>
            </a:r>
            <a:r>
              <a:rPr lang="en-US" sz="2000" i="1" dirty="0" err="1" smtClean="0">
                <a:latin typeface="Georgia" pitchFamily="18" charset="0"/>
              </a:rPr>
              <a:t>dhe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en-US" sz="2000" i="1" dirty="0" err="1" smtClean="0">
                <a:latin typeface="Georgia" pitchFamily="18" charset="0"/>
              </a:rPr>
              <a:t>gëlqere</a:t>
            </a:r>
            <a:r>
              <a:rPr lang="en-US" sz="2000" i="1" dirty="0" smtClean="0">
                <a:latin typeface="Georgia" pitchFamily="18" charset="0"/>
              </a:rPr>
              <a:t> e </a:t>
            </a:r>
            <a:r>
              <a:rPr lang="en-US" sz="2000" i="1" dirty="0" err="1" smtClean="0">
                <a:latin typeface="Georgia" pitchFamily="18" charset="0"/>
              </a:rPr>
              <a:t>shuar</a:t>
            </a:r>
            <a:r>
              <a:rPr lang="en-US" sz="2000" i="1" dirty="0" smtClean="0">
                <a:latin typeface="Georgia" pitchFamily="18" charset="0"/>
              </a:rPr>
              <a:t>.</a:t>
            </a:r>
          </a:p>
          <a:p>
            <a:endParaRPr lang="en-US" sz="2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Gelqerja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gjalle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- </a:t>
            </a:r>
            <a:r>
              <a:rPr lang="en-US" sz="2000" dirty="0" err="1" smtClean="0">
                <a:latin typeface="Georgia" pitchFamily="18" charset="0"/>
              </a:rPr>
              <a:t>fitohet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pjekjen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gurit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gelqeror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pak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elemente</a:t>
            </a:r>
            <a:r>
              <a:rPr lang="en-US" sz="2000" dirty="0" smtClean="0">
                <a:latin typeface="Georgia" pitchFamily="18" charset="0"/>
              </a:rPr>
              <a:t> (</a:t>
            </a:r>
            <a:r>
              <a:rPr lang="en-US" sz="2000" dirty="0" err="1" smtClean="0">
                <a:latin typeface="Georgia" pitchFamily="18" charset="0"/>
              </a:rPr>
              <a:t>karbonat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magnezium</a:t>
            </a:r>
            <a:r>
              <a:rPr lang="en-US" sz="2000" b="1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argjila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rera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etj</a:t>
            </a:r>
            <a:r>
              <a:rPr lang="en-US" sz="2000" dirty="0" smtClean="0">
                <a:latin typeface="Georgia" pitchFamily="18" charset="0"/>
              </a:rPr>
              <a:t>.). </a:t>
            </a:r>
          </a:p>
          <a:p>
            <a:r>
              <a:rPr lang="en-US" sz="2000" dirty="0" err="1" smtClean="0">
                <a:latin typeface="Georgia" pitchFamily="18" charset="0"/>
              </a:rPr>
              <a:t>Pjekja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kryhet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furra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ndryshme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dhe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menyra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ndryshme</a:t>
            </a:r>
            <a:r>
              <a:rPr lang="en-US" sz="2000" dirty="0" smtClean="0">
                <a:latin typeface="Georgia" pitchFamily="18" charset="0"/>
              </a:rPr>
              <a:t>.</a:t>
            </a:r>
          </a:p>
          <a:p>
            <a:r>
              <a:rPr lang="en-US" sz="2000" dirty="0" err="1" smtClean="0">
                <a:latin typeface="Georgia" pitchFamily="18" charset="0"/>
              </a:rPr>
              <a:t>Gjate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pjekjes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gelqeres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zhvillohet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reaksioni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vijues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CaCO</a:t>
            </a:r>
            <a:r>
              <a:rPr lang="en-US" b="1" baseline="-25000" dirty="0" smtClean="0">
                <a:solidFill>
                  <a:srgbClr val="FF0000"/>
                </a:solidFill>
                <a:latin typeface="Georgia" pitchFamily="18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→ </a:t>
            </a:r>
            <a:r>
              <a:rPr lang="en-US" b="1" dirty="0" err="1" smtClean="0">
                <a:solidFill>
                  <a:srgbClr val="FF0000"/>
                </a:solidFill>
                <a:latin typeface="Georgia" pitchFamily="18" charset="0"/>
              </a:rPr>
              <a:t>CaO</a:t>
            </a:r>
            <a:r>
              <a:rPr lang="en-US" b="1" dirty="0" smtClean="0">
                <a:solidFill>
                  <a:srgbClr val="FF0000"/>
                </a:solidFill>
                <a:latin typeface="Georgia" pitchFamily="18" charset="0"/>
              </a:rPr>
              <a:t> + CO</a:t>
            </a:r>
            <a:r>
              <a:rPr lang="en-US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</a:p>
          <a:p>
            <a:endParaRPr lang="en-US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93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3190875" cy="559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629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Gelqerja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e </a:t>
            </a:r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shuar</a:t>
            </a:r>
            <a:r>
              <a:rPr lang="en-US" sz="20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000" dirty="0" smtClean="0">
                <a:latin typeface="Georgia" pitchFamily="18" charset="0"/>
              </a:rPr>
              <a:t>-</a:t>
            </a:r>
            <a:r>
              <a:rPr lang="en-US" sz="2000" dirty="0" err="1" smtClean="0">
                <a:latin typeface="Georgia" pitchFamily="18" charset="0"/>
              </a:rPr>
              <a:t>sipas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perberjes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paraqet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hidroksid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kalciumi</a:t>
            </a:r>
            <a:r>
              <a:rPr lang="en-US" sz="2000" dirty="0" smtClean="0">
                <a:latin typeface="Georgia" pitchFamily="18" charset="0"/>
              </a:rPr>
              <a:t> Ca(OH)</a:t>
            </a:r>
            <a:r>
              <a:rPr lang="en-US" sz="2000" baseline="-25000" dirty="0" smtClean="0">
                <a:latin typeface="Georgia" pitchFamily="18" charset="0"/>
              </a:rPr>
              <a:t>2</a:t>
            </a:r>
            <a:r>
              <a:rPr lang="en-US" sz="2000" dirty="0" smtClean="0">
                <a:latin typeface="Georgia" pitchFamily="18" charset="0"/>
              </a:rPr>
              <a:t>. </a:t>
            </a:r>
          </a:p>
          <a:p>
            <a:r>
              <a:rPr lang="en-US" sz="2000" dirty="0" err="1" smtClean="0">
                <a:latin typeface="Georgia" pitchFamily="18" charset="0"/>
              </a:rPr>
              <a:t>Fitohet</a:t>
            </a:r>
            <a:r>
              <a:rPr lang="en-US" sz="2000" dirty="0" smtClean="0">
                <a:latin typeface="Georgia" pitchFamily="18" charset="0"/>
              </a:rPr>
              <a:t> me </a:t>
            </a:r>
            <a:r>
              <a:rPr lang="en-US" sz="2000" dirty="0" err="1" smtClean="0">
                <a:latin typeface="Georgia" pitchFamily="18" charset="0"/>
              </a:rPr>
              <a:t>veprimin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ujit</a:t>
            </a:r>
            <a:r>
              <a:rPr lang="en-US" sz="2000" dirty="0" smtClean="0">
                <a:latin typeface="Georgia" pitchFamily="18" charset="0"/>
              </a:rPr>
              <a:t> ne </a:t>
            </a:r>
            <a:r>
              <a:rPr lang="en-US" sz="2000" dirty="0" err="1" smtClean="0">
                <a:latin typeface="Georgia" pitchFamily="18" charset="0"/>
              </a:rPr>
              <a:t>gelqeren</a:t>
            </a:r>
            <a:r>
              <a:rPr lang="en-US" sz="2000" dirty="0" smtClean="0">
                <a:latin typeface="Georgia" pitchFamily="18" charset="0"/>
              </a:rPr>
              <a:t> e </a:t>
            </a:r>
            <a:r>
              <a:rPr lang="en-US" sz="2000" dirty="0" err="1" smtClean="0">
                <a:latin typeface="Georgia" pitchFamily="18" charset="0"/>
              </a:rPr>
              <a:t>gjalle</a:t>
            </a:r>
            <a:r>
              <a:rPr lang="en-US" sz="2000" dirty="0" smtClean="0">
                <a:latin typeface="Georgia" pitchFamily="18" charset="0"/>
              </a:rPr>
              <a:t>, </a:t>
            </a:r>
            <a:r>
              <a:rPr lang="en-US" sz="2000" dirty="0" err="1" smtClean="0">
                <a:latin typeface="Georgia" pitchFamily="18" charset="0"/>
              </a:rPr>
              <a:t>gjate</a:t>
            </a:r>
            <a:r>
              <a:rPr lang="en-US" sz="2000" dirty="0" smtClean="0">
                <a:latin typeface="Georgia" pitchFamily="18" charset="0"/>
              </a:rPr>
              <a:t> se </a:t>
            </a:r>
            <a:r>
              <a:rPr lang="en-US" sz="2000" dirty="0" err="1" smtClean="0">
                <a:latin typeface="Georgia" pitchFamily="18" charset="0"/>
              </a:rPr>
              <a:t>ciles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behet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reaksioni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kimik</a:t>
            </a:r>
            <a:r>
              <a:rPr lang="en-US" sz="2000" dirty="0" smtClean="0">
                <a:latin typeface="Georgia" pitchFamily="18" charset="0"/>
              </a:rPr>
              <a:t>: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Georgia" pitchFamily="18" charset="0"/>
              </a:rPr>
              <a:t>CaO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 + H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O → Ca(OH)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</a:p>
          <a:p>
            <a:pPr algn="ctr"/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endParaRPr lang="en-US" sz="2000" b="1" baseline="-25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.</a:t>
            </a:r>
            <a:endParaRPr lang="en-US" sz="2000" dirty="0">
              <a:latin typeface="Georgi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3276600"/>
            <a:ext cx="5791200" cy="3581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Georgia" pitchFamily="18" charset="0"/>
              </a:rPr>
              <a:t>Gjipsi-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fitohet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nga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guri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gipsit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perkatesisht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dehidratit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– </a:t>
            </a:r>
            <a:r>
              <a:rPr lang="en-US" b="1" dirty="0" smtClean="0">
                <a:solidFill>
                  <a:schemeClr val="tx1"/>
                </a:solidFill>
                <a:latin typeface="Georgia" pitchFamily="18" charset="0"/>
              </a:rPr>
              <a:t>CaSO</a:t>
            </a:r>
            <a:r>
              <a:rPr lang="en-US" b="1" baseline="-25000" dirty="0" smtClean="0">
                <a:solidFill>
                  <a:schemeClr val="tx1"/>
                </a:solidFill>
                <a:latin typeface="Georgia" pitchFamily="18" charset="0"/>
              </a:rPr>
              <a:t>4</a:t>
            </a:r>
            <a:r>
              <a:rPr lang="en-US" b="1" dirty="0" smtClean="0">
                <a:solidFill>
                  <a:schemeClr val="tx1"/>
                </a:solidFill>
                <a:latin typeface="Georgia" pitchFamily="18" charset="0"/>
              </a:rPr>
              <a:t> ∙ 2H</a:t>
            </a:r>
            <a:r>
              <a:rPr lang="en-US" b="1" baseline="-25000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Georgia" pitchFamily="18" charset="0"/>
              </a:rPr>
              <a:t>O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me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sasi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voglave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reres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gure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gelqerore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argjile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okside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magneziumit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okside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hekurit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etj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. 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Pervec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dehidratit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ne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natyre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haset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kalcium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sulfati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–</a:t>
            </a:r>
            <a:r>
              <a:rPr lang="en-US" b="1" dirty="0" smtClean="0">
                <a:solidFill>
                  <a:srgbClr val="FFFF00"/>
                </a:solidFill>
                <a:latin typeface="Georgia" pitchFamily="18" charset="0"/>
              </a:rPr>
              <a:t> CaSO</a:t>
            </a:r>
            <a:r>
              <a:rPr lang="en-US" b="1" baseline="-25000" dirty="0" smtClean="0">
                <a:solidFill>
                  <a:srgbClr val="FFFF00"/>
                </a:solidFill>
                <a:latin typeface="Georgia" pitchFamily="18" charset="0"/>
              </a:rPr>
              <a:t>4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pa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uje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cilin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rregullisht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e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percjelle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hidratin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por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prej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tij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dallohet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per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nga</a:t>
            </a:r>
            <a:r>
              <a:rPr lang="en-US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Georgia" pitchFamily="18" charset="0"/>
              </a:rPr>
              <a:t>ngurtesia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Image result for gip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799" y="2971800"/>
            <a:ext cx="29718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lated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43000"/>
            <a:ext cx="4267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endParaRPr lang="en-US" sz="1600" dirty="0" smtClean="0">
              <a:latin typeface="Georgia" pitchFamily="18" charset="0"/>
            </a:endParaRPr>
          </a:p>
          <a:p>
            <a:r>
              <a:rPr lang="en-US" sz="1600" dirty="0" err="1" smtClean="0">
                <a:latin typeface="Georgia" pitchFamily="18" charset="0"/>
              </a:rPr>
              <a:t>Temperatura</a:t>
            </a:r>
            <a:r>
              <a:rPr lang="en-US" sz="1600" dirty="0" smtClean="0">
                <a:latin typeface="Georgia" pitchFamily="18" charset="0"/>
              </a:rPr>
              <a:t> e </a:t>
            </a:r>
            <a:r>
              <a:rPr lang="en-US" sz="1600" dirty="0" err="1" smtClean="0">
                <a:latin typeface="Georgia" pitchFamily="18" charset="0"/>
              </a:rPr>
              <a:t>pjekjes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sillet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prej</a:t>
            </a:r>
            <a:r>
              <a:rPr lang="en-US" sz="1600" dirty="0" smtClean="0">
                <a:latin typeface="Georgia" pitchFamily="18" charset="0"/>
              </a:rPr>
              <a:t> 110-180 </a:t>
            </a:r>
            <a:r>
              <a:rPr lang="en-US" sz="1600" dirty="0" err="1" smtClean="0">
                <a:latin typeface="Georgia" pitchFamily="18" charset="0"/>
              </a:rPr>
              <a:t>oC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gjate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cilit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zhvillohet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reaksioni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kimik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vijues</a:t>
            </a:r>
            <a:r>
              <a:rPr lang="en-US" sz="16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CaSO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 ∙ 2H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 → CaSO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 ∙ 0,5H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 + 1,5H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 – q</a:t>
            </a:r>
          </a:p>
          <a:p>
            <a:r>
              <a:rPr lang="en-US" sz="2000" dirty="0" err="1" smtClean="0">
                <a:latin typeface="Georgia" pitchFamily="18" charset="0"/>
              </a:rPr>
              <a:t>Gipsi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sipas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perberjes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kimike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paraqet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polihidrat</a:t>
            </a:r>
            <a:r>
              <a:rPr lang="en-US" sz="2000" dirty="0" smtClean="0">
                <a:latin typeface="Georgia" pitchFamily="18" charset="0"/>
              </a:rPr>
              <a:t> – 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CaSO4 ∙ 0,5H</a:t>
            </a:r>
            <a:r>
              <a:rPr lang="en-US" sz="20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Georgia" pitchFamily="18" charset="0"/>
              </a:rPr>
              <a:t>O</a:t>
            </a:r>
            <a:r>
              <a:rPr lang="en-US" sz="2000" b="1" dirty="0" smtClean="0">
                <a:latin typeface="Georgia" pitchFamily="18" charset="0"/>
              </a:rPr>
              <a:t>.</a:t>
            </a:r>
          </a:p>
          <a:p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1600" dirty="0" smtClean="0">
                <a:latin typeface="Georgia" pitchFamily="18" charset="0"/>
              </a:rPr>
              <a:t>Me </a:t>
            </a:r>
            <a:r>
              <a:rPr lang="en-US" sz="1600" dirty="0" err="1" smtClean="0">
                <a:latin typeface="Georgia" pitchFamily="18" charset="0"/>
              </a:rPr>
              <a:t>perzierjen</a:t>
            </a:r>
            <a:r>
              <a:rPr lang="en-US" sz="1600" dirty="0" smtClean="0">
                <a:latin typeface="Georgia" pitchFamily="18" charset="0"/>
              </a:rPr>
              <a:t> e </a:t>
            </a:r>
            <a:r>
              <a:rPr lang="en-US" sz="1600" dirty="0" err="1" smtClean="0">
                <a:latin typeface="Georgia" pitchFamily="18" charset="0"/>
              </a:rPr>
              <a:t>gipsit</a:t>
            </a:r>
            <a:r>
              <a:rPr lang="en-US" sz="1600" dirty="0" smtClean="0">
                <a:latin typeface="Georgia" pitchFamily="18" charset="0"/>
              </a:rPr>
              <a:t> me </a:t>
            </a:r>
            <a:r>
              <a:rPr lang="en-US" sz="1600" dirty="0" err="1" smtClean="0">
                <a:latin typeface="Georgia" pitchFamily="18" charset="0"/>
              </a:rPr>
              <a:t>uje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behet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lidhja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dhe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ngurtesimi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gjate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cilit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b="1" dirty="0" err="1" smtClean="0">
                <a:latin typeface="Georgia" pitchFamily="18" charset="0"/>
              </a:rPr>
              <a:t>gjysmehidrati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kalon</a:t>
            </a:r>
            <a:r>
              <a:rPr lang="en-US" sz="1600" dirty="0" smtClean="0">
                <a:latin typeface="Georgia" pitchFamily="18" charset="0"/>
              </a:rPr>
              <a:t> ne</a:t>
            </a:r>
            <a:r>
              <a:rPr lang="en-US" sz="1600" b="1" dirty="0" smtClean="0">
                <a:latin typeface="Georgia" pitchFamily="18" charset="0"/>
              </a:rPr>
              <a:t> </a:t>
            </a:r>
            <a:r>
              <a:rPr lang="en-US" sz="1600" b="1" dirty="0" err="1" smtClean="0">
                <a:latin typeface="Georgia" pitchFamily="18" charset="0"/>
              </a:rPr>
              <a:t>dihidrat</a:t>
            </a:r>
            <a:r>
              <a:rPr lang="en-US" sz="1600" b="1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sipas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reaksionit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kimik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vijues</a:t>
            </a:r>
            <a:r>
              <a:rPr lang="en-US" sz="1600" dirty="0" smtClean="0">
                <a:latin typeface="Georgia" pitchFamily="18" charset="0"/>
              </a:rPr>
              <a:t>: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CaSO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 ∙ 0,5H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 + 1,5H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 → CaSO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4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 . 2H</a:t>
            </a:r>
            <a:r>
              <a:rPr lang="pt-BR" sz="2400" b="1" baseline="-25000" dirty="0" smtClean="0">
                <a:solidFill>
                  <a:srgbClr val="FF0000"/>
                </a:solidFill>
                <a:latin typeface="Georgia" pitchFamily="18" charset="0"/>
              </a:rPr>
              <a:t>2</a:t>
            </a:r>
            <a:r>
              <a:rPr lang="pt-BR" sz="2400" b="1" dirty="0" smtClean="0">
                <a:solidFill>
                  <a:srgbClr val="FF0000"/>
                </a:solidFill>
                <a:latin typeface="Georgia" pitchFamily="18" charset="0"/>
              </a:rPr>
              <a:t>O + q</a:t>
            </a:r>
          </a:p>
          <a:p>
            <a:r>
              <a:rPr lang="en-US" sz="1600" dirty="0" err="1" smtClean="0">
                <a:latin typeface="Georgia" pitchFamily="18" charset="0"/>
              </a:rPr>
              <a:t>Prodhohen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llojet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vijuese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te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gipsit</a:t>
            </a:r>
            <a:r>
              <a:rPr lang="en-US" sz="1600" dirty="0" smtClean="0">
                <a:latin typeface="Georgia" pitchFamily="18" charset="0"/>
              </a:rPr>
              <a:t>: </a:t>
            </a:r>
            <a:r>
              <a:rPr lang="en-US" sz="1600" dirty="0" err="1" smtClean="0">
                <a:latin typeface="Georgia" pitchFamily="18" charset="0"/>
              </a:rPr>
              <a:t>gipsi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ndertimor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gipsi</a:t>
            </a:r>
            <a:r>
              <a:rPr lang="en-US" sz="1600" dirty="0" smtClean="0">
                <a:latin typeface="Georgia" pitchFamily="18" charset="0"/>
              </a:rPr>
              <a:t> modular, </a:t>
            </a:r>
            <a:r>
              <a:rPr lang="en-US" sz="1600" dirty="0" err="1" smtClean="0">
                <a:latin typeface="Georgia" pitchFamily="18" charset="0"/>
              </a:rPr>
              <a:t>gipsi</a:t>
            </a:r>
            <a:r>
              <a:rPr lang="en-US" sz="1600" dirty="0" smtClean="0">
                <a:latin typeface="Georgia" pitchFamily="18" charset="0"/>
              </a:rPr>
              <a:t> per </a:t>
            </a:r>
            <a:r>
              <a:rPr lang="en-US" sz="1600" dirty="0" err="1" smtClean="0">
                <a:latin typeface="Georgia" pitchFamily="18" charset="0"/>
              </a:rPr>
              <a:t>bazamente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gipsi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estrih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cimento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anhidriti</a:t>
            </a:r>
            <a:r>
              <a:rPr lang="en-US" sz="1600" dirty="0" smtClean="0">
                <a:latin typeface="Georgia" pitchFamily="18" charset="0"/>
              </a:rPr>
              <a:t>, </a:t>
            </a:r>
            <a:r>
              <a:rPr lang="en-US" sz="1600" dirty="0" err="1" smtClean="0">
                <a:latin typeface="Georgia" pitchFamily="18" charset="0"/>
              </a:rPr>
              <a:t>albasteri</a:t>
            </a:r>
            <a:r>
              <a:rPr lang="en-US" sz="1600" dirty="0" smtClean="0">
                <a:latin typeface="Georgia" pitchFamily="18" charset="0"/>
              </a:rPr>
              <a:t> </a:t>
            </a:r>
            <a:r>
              <a:rPr lang="en-US" sz="1600" dirty="0" err="1" smtClean="0">
                <a:latin typeface="Georgia" pitchFamily="18" charset="0"/>
              </a:rPr>
              <a:t>etj</a:t>
            </a:r>
            <a:r>
              <a:rPr lang="en-US" sz="1600" dirty="0" smtClean="0">
                <a:latin typeface="Georgia" pitchFamily="18" charset="0"/>
              </a:rPr>
              <a:t>.</a:t>
            </a:r>
            <a:endParaRPr lang="pt-BR" sz="1600" dirty="0" smtClean="0">
              <a:latin typeface="Georgia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38321"/>
            <a:ext cx="3276600" cy="201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38700"/>
            <a:ext cx="289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53200" y="5181600"/>
            <a:ext cx="15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Kalciti</a:t>
            </a:r>
            <a:r>
              <a:rPr lang="en-US" dirty="0" smtClean="0"/>
              <a:t> (CaCO3)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Georgia" pitchFamily="18" charset="0"/>
              </a:rPr>
              <a:t>Gipsi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fitohet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ashtu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qe</a:t>
            </a:r>
            <a:r>
              <a:rPr lang="en-US" dirty="0" smtClean="0">
                <a:latin typeface="Georgia" pitchFamily="18" charset="0"/>
              </a:rPr>
              <a:t> se </a:t>
            </a:r>
            <a:r>
              <a:rPr lang="en-US" dirty="0" err="1" smtClean="0">
                <a:latin typeface="Georgia" pitchFamily="18" charset="0"/>
              </a:rPr>
              <a:t>pari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dehidrati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imtesohet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prej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kokrrave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te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medha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prej</a:t>
            </a:r>
            <a:r>
              <a:rPr lang="en-US" dirty="0" smtClean="0">
                <a:latin typeface="Georgia" pitchFamily="18" charset="0"/>
              </a:rPr>
              <a:t> 30-60 mm, </a:t>
            </a:r>
            <a:r>
              <a:rPr lang="en-US" dirty="0" err="1" smtClean="0">
                <a:latin typeface="Georgia" pitchFamily="18" charset="0"/>
              </a:rPr>
              <a:t>ndersa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pastaj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bluhet</a:t>
            </a:r>
            <a:r>
              <a:rPr lang="en-US" dirty="0" smtClean="0">
                <a:latin typeface="Georgia" pitchFamily="18" charset="0"/>
              </a:rPr>
              <a:t> ne </a:t>
            </a:r>
            <a:r>
              <a:rPr lang="en-US" dirty="0" err="1" smtClean="0">
                <a:latin typeface="Georgia" pitchFamily="18" charset="0"/>
              </a:rPr>
              <a:t>pluhur</a:t>
            </a:r>
            <a:r>
              <a:rPr lang="en-US" dirty="0" smtClean="0">
                <a:latin typeface="Georgia" pitchFamily="18" charset="0"/>
              </a:rPr>
              <a:t>.</a:t>
            </a:r>
          </a:p>
          <a:p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Mielli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lendes</a:t>
            </a:r>
            <a:r>
              <a:rPr lang="en-US" dirty="0" smtClean="0">
                <a:latin typeface="Georgia" pitchFamily="18" charset="0"/>
              </a:rPr>
              <a:t> se pare </a:t>
            </a:r>
            <a:r>
              <a:rPr lang="en-US" dirty="0" err="1" smtClean="0">
                <a:latin typeface="Georgia" pitchFamily="18" charset="0"/>
              </a:rPr>
              <a:t>piqet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pastaj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ftohet</a:t>
            </a:r>
            <a:r>
              <a:rPr lang="en-US" dirty="0" smtClean="0">
                <a:latin typeface="Georgia" pitchFamily="18" charset="0"/>
              </a:rPr>
              <a:t>, </a:t>
            </a:r>
            <a:r>
              <a:rPr lang="en-US" dirty="0" err="1" smtClean="0">
                <a:latin typeface="Georgia" pitchFamily="18" charset="0"/>
              </a:rPr>
              <a:t>perseri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bluhet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deri</a:t>
            </a:r>
            <a:r>
              <a:rPr lang="en-US" dirty="0" smtClean="0">
                <a:latin typeface="Georgia" pitchFamily="18" charset="0"/>
              </a:rPr>
              <a:t> ne </a:t>
            </a:r>
            <a:r>
              <a:rPr lang="en-US" dirty="0" err="1" smtClean="0">
                <a:latin typeface="Georgia" pitchFamily="18" charset="0"/>
              </a:rPr>
              <a:t>imtesie</a:t>
            </a:r>
            <a:r>
              <a:rPr lang="en-US" dirty="0" smtClean="0">
                <a:latin typeface="Georgia" pitchFamily="18" charset="0"/>
              </a:rPr>
              <a:t> e </a:t>
            </a:r>
            <a:r>
              <a:rPr lang="en-US" dirty="0" err="1" smtClean="0">
                <a:latin typeface="Georgia" pitchFamily="18" charset="0"/>
              </a:rPr>
              <a:t>nevojshme</a:t>
            </a:r>
            <a:r>
              <a:rPr lang="en-US" dirty="0" smtClean="0">
                <a:latin typeface="Georgia" pitchFamily="18" charset="0"/>
              </a:rPr>
              <a:t> </a:t>
            </a:r>
            <a:r>
              <a:rPr lang="en-US" dirty="0" err="1" smtClean="0">
                <a:latin typeface="Georgia" pitchFamily="18" charset="0"/>
              </a:rPr>
              <a:t>dhe</a:t>
            </a:r>
            <a:r>
              <a:rPr lang="en-US" dirty="0" smtClean="0">
                <a:latin typeface="Georgia" pitchFamily="18" charset="0"/>
              </a:rPr>
              <a:t> ne fund </a:t>
            </a:r>
            <a:r>
              <a:rPr lang="en-US" dirty="0" err="1" smtClean="0">
                <a:latin typeface="Georgia" pitchFamily="18" charset="0"/>
              </a:rPr>
              <a:t>paketohet</a:t>
            </a:r>
            <a:r>
              <a:rPr lang="en-US" dirty="0" smtClean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2045</Words>
  <Application>Microsoft Office PowerPoint</Application>
  <PresentationFormat>On-screen Show (4:3)</PresentationFormat>
  <Paragraphs>263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55</cp:revision>
  <dcterms:created xsi:type="dcterms:W3CDTF">2006-08-16T00:00:00Z</dcterms:created>
  <dcterms:modified xsi:type="dcterms:W3CDTF">2019-05-16T08:47:22Z</dcterms:modified>
</cp:coreProperties>
</file>