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5" r:id="rId7"/>
    <p:sldId id="266" r:id="rId8"/>
    <p:sldId id="262" r:id="rId9"/>
    <p:sldId id="273" r:id="rId10"/>
    <p:sldId id="274" r:id="rId11"/>
    <p:sldId id="267" r:id="rId12"/>
    <p:sldId id="268" r:id="rId13"/>
    <p:sldId id="275" r:id="rId14"/>
    <p:sldId id="276" r:id="rId15"/>
    <p:sldId id="277" r:id="rId16"/>
    <p:sldId id="278" r:id="rId17"/>
    <p:sldId id="269" r:id="rId18"/>
    <p:sldId id="270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58"/>
    <p:restoredTop sz="94530"/>
  </p:normalViewPr>
  <p:slideViewPr>
    <p:cSldViewPr snapToGrid="0" snapToObjects="1">
      <p:cViewPr varScale="1">
        <p:scale>
          <a:sx n="106" d="100"/>
          <a:sy n="106" d="100"/>
        </p:scale>
        <p:origin x="49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17FFB2-590F-48D7-8F26-03AE7E4E4306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EEA6492-2B60-4630-83D7-D20F01E3EE80}">
      <dgm:prSet/>
      <dgm:spPr/>
      <dgm:t>
        <a:bodyPr/>
        <a:lstStyle/>
        <a:p>
          <a:r>
            <a:rPr lang="en-US"/>
            <a:t>Mekanizma juridikë dhe jo-juridikë.</a:t>
          </a:r>
        </a:p>
      </dgm:t>
    </dgm:pt>
    <dgm:pt modelId="{75EF5F56-7C66-4715-84CC-AE06A55FC62B}" type="parTrans" cxnId="{BFB58FE4-1F36-4430-ADCD-B01079C7CE18}">
      <dgm:prSet/>
      <dgm:spPr/>
      <dgm:t>
        <a:bodyPr/>
        <a:lstStyle/>
        <a:p>
          <a:endParaRPr lang="en-US"/>
        </a:p>
      </dgm:t>
    </dgm:pt>
    <dgm:pt modelId="{2800A5A4-4C7C-4D00-89BD-0D50F59D050D}" type="sibTrans" cxnId="{BFB58FE4-1F36-4430-ADCD-B01079C7CE18}">
      <dgm:prSet/>
      <dgm:spPr/>
      <dgm:t>
        <a:bodyPr/>
        <a:lstStyle/>
        <a:p>
          <a:endParaRPr lang="en-US"/>
        </a:p>
      </dgm:t>
    </dgm:pt>
    <dgm:pt modelId="{8C849D44-93C8-4DE3-8FB5-D8EA21015C73}">
      <dgm:prSet/>
      <dgm:spPr/>
      <dgm:t>
        <a:bodyPr/>
        <a:lstStyle/>
        <a:p>
          <a:r>
            <a:rPr lang="en-US"/>
            <a:t>Përfshin gjykime, komisione të së vërtetës dhe reparacione.</a:t>
          </a:r>
        </a:p>
      </dgm:t>
    </dgm:pt>
    <dgm:pt modelId="{BC519DA3-D6C1-402E-8CDF-314582F87948}" type="parTrans" cxnId="{6775646B-2944-4F87-8BBD-9D06556E3915}">
      <dgm:prSet/>
      <dgm:spPr/>
      <dgm:t>
        <a:bodyPr/>
        <a:lstStyle/>
        <a:p>
          <a:endParaRPr lang="en-US"/>
        </a:p>
      </dgm:t>
    </dgm:pt>
    <dgm:pt modelId="{F3E3FBDC-0829-4D4F-A54F-AA762BC3ED60}" type="sibTrans" cxnId="{6775646B-2944-4F87-8BBD-9D06556E3915}">
      <dgm:prSet/>
      <dgm:spPr/>
      <dgm:t>
        <a:bodyPr/>
        <a:lstStyle/>
        <a:p>
          <a:endParaRPr lang="en-US"/>
        </a:p>
      </dgm:t>
    </dgm:pt>
    <dgm:pt modelId="{28DFA900-D801-034E-9C8F-C3DDA0342CE2}" type="pres">
      <dgm:prSet presAssocID="{8617FFB2-590F-48D7-8F26-03AE7E4E4306}" presName="linear" presStyleCnt="0">
        <dgm:presLayoutVars>
          <dgm:animLvl val="lvl"/>
          <dgm:resizeHandles val="exact"/>
        </dgm:presLayoutVars>
      </dgm:prSet>
      <dgm:spPr/>
    </dgm:pt>
    <dgm:pt modelId="{82FA9476-E4BA-2142-9621-46E64ECE990C}" type="pres">
      <dgm:prSet presAssocID="{AEEA6492-2B60-4630-83D7-D20F01E3EE8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70795AA-A099-1A4A-9F5F-1DD4D5F64876}" type="pres">
      <dgm:prSet presAssocID="{2800A5A4-4C7C-4D00-89BD-0D50F59D050D}" presName="spacer" presStyleCnt="0"/>
      <dgm:spPr/>
    </dgm:pt>
    <dgm:pt modelId="{713C4CF4-DCDE-B447-B5F6-1029E8C98C91}" type="pres">
      <dgm:prSet presAssocID="{8C849D44-93C8-4DE3-8FB5-D8EA21015C7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E513F3D-199A-A746-B47E-9958ED0EA07A}" type="presOf" srcId="{AEEA6492-2B60-4630-83D7-D20F01E3EE80}" destId="{82FA9476-E4BA-2142-9621-46E64ECE990C}" srcOrd="0" destOrd="0" presId="urn:microsoft.com/office/officeart/2005/8/layout/vList2"/>
    <dgm:cxn modelId="{8BCB6655-3D07-A348-8DF6-E7398670CB2B}" type="presOf" srcId="{8617FFB2-590F-48D7-8F26-03AE7E4E4306}" destId="{28DFA900-D801-034E-9C8F-C3DDA0342CE2}" srcOrd="0" destOrd="0" presId="urn:microsoft.com/office/officeart/2005/8/layout/vList2"/>
    <dgm:cxn modelId="{6775646B-2944-4F87-8BBD-9D06556E3915}" srcId="{8617FFB2-590F-48D7-8F26-03AE7E4E4306}" destId="{8C849D44-93C8-4DE3-8FB5-D8EA21015C73}" srcOrd="1" destOrd="0" parTransId="{BC519DA3-D6C1-402E-8CDF-314582F87948}" sibTransId="{F3E3FBDC-0829-4D4F-A54F-AA762BC3ED60}"/>
    <dgm:cxn modelId="{C33A448B-15A1-C747-BF31-257521B74092}" type="presOf" srcId="{8C849D44-93C8-4DE3-8FB5-D8EA21015C73}" destId="{713C4CF4-DCDE-B447-B5F6-1029E8C98C91}" srcOrd="0" destOrd="0" presId="urn:microsoft.com/office/officeart/2005/8/layout/vList2"/>
    <dgm:cxn modelId="{BFB58FE4-1F36-4430-ADCD-B01079C7CE18}" srcId="{8617FFB2-590F-48D7-8F26-03AE7E4E4306}" destId="{AEEA6492-2B60-4630-83D7-D20F01E3EE80}" srcOrd="0" destOrd="0" parTransId="{75EF5F56-7C66-4715-84CC-AE06A55FC62B}" sibTransId="{2800A5A4-4C7C-4D00-89BD-0D50F59D050D}"/>
    <dgm:cxn modelId="{9D6D632A-675B-B14F-AE30-2630FC3949DE}" type="presParOf" srcId="{28DFA900-D801-034E-9C8F-C3DDA0342CE2}" destId="{82FA9476-E4BA-2142-9621-46E64ECE990C}" srcOrd="0" destOrd="0" presId="urn:microsoft.com/office/officeart/2005/8/layout/vList2"/>
    <dgm:cxn modelId="{48289B0D-4BEC-744D-A1EC-90B79BE81BD1}" type="presParOf" srcId="{28DFA900-D801-034E-9C8F-C3DDA0342CE2}" destId="{070795AA-A099-1A4A-9F5F-1DD4D5F64876}" srcOrd="1" destOrd="0" presId="urn:microsoft.com/office/officeart/2005/8/layout/vList2"/>
    <dgm:cxn modelId="{356FE674-DE80-6B47-8F26-09A76A35F3D3}" type="presParOf" srcId="{28DFA900-D801-034E-9C8F-C3DDA0342CE2}" destId="{713C4CF4-DCDE-B447-B5F6-1029E8C98C9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FA9476-E4BA-2142-9621-46E64ECE990C}">
      <dsp:nvSpPr>
        <dsp:cNvPr id="0" name=""/>
        <dsp:cNvSpPr/>
      </dsp:nvSpPr>
      <dsp:spPr>
        <a:xfrm>
          <a:off x="0" y="16140"/>
          <a:ext cx="4613672" cy="256756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Mekanizma juridikë dhe jo-juridikë.</a:t>
          </a:r>
        </a:p>
      </dsp:txBody>
      <dsp:txXfrm>
        <a:off x="125338" y="141478"/>
        <a:ext cx="4362996" cy="2316889"/>
      </dsp:txXfrm>
    </dsp:sp>
    <dsp:sp modelId="{713C4CF4-DCDE-B447-B5F6-1029E8C98C91}">
      <dsp:nvSpPr>
        <dsp:cNvPr id="0" name=""/>
        <dsp:cNvSpPr/>
      </dsp:nvSpPr>
      <dsp:spPr>
        <a:xfrm>
          <a:off x="0" y="2693145"/>
          <a:ext cx="4613672" cy="2567565"/>
        </a:xfrm>
        <a:prstGeom prst="roundRect">
          <a:avLst/>
        </a:prstGeom>
        <a:gradFill rotWithShape="0">
          <a:gsLst>
            <a:gs pos="0">
              <a:schemeClr val="accent2">
                <a:hueOff val="-9958180"/>
                <a:satOff val="53278"/>
                <a:lumOff val="392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9958180"/>
                <a:satOff val="53278"/>
                <a:lumOff val="392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9958180"/>
                <a:satOff val="53278"/>
                <a:lumOff val="392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Përfshin gjykime, komisione të së vërtetës dhe reparacione.</a:t>
          </a:r>
        </a:p>
      </dsp:txBody>
      <dsp:txXfrm>
        <a:off x="125338" y="2818483"/>
        <a:ext cx="4362996" cy="23168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7480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89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56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64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535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192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02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94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81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X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39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X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0"/>
            <a:ext cx="4576573" cy="6858000"/>
          </a:xfrm>
          <a:solidFill>
            <a:schemeClr val="bg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10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6045" y="964692"/>
            <a:ext cx="5937755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91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100">
                <a:solidFill>
                  <a:schemeClr val="tx1"/>
                </a:solidFill>
              </a:rPr>
              <a:t>Ndërtimi i Paqes dhe Pajtimi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Roli i Komunitetit Ndërkombëtar në Drejtësinë Tranzicionale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E5BDD-2B3F-DF93-D1F6-DEFC098D6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2100" b="1" cap="none">
                <a:solidFill>
                  <a:schemeClr val="tx1"/>
                </a:solidFill>
                <a:latin typeface="Arial" panose="020B0604020202020204" pitchFamily="34" charset="0"/>
              </a:rPr>
              <a:t>Elementet Kryesore</a:t>
            </a:r>
            <a:br>
              <a:rPr lang="en-XK" altLang="en-XK" sz="2100" b="1" cap="none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XK" sz="210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5977B08-C53C-7035-78B5-DA0C8AD4C7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36886" y="802638"/>
            <a:ext cx="4056522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Fokusohen në </a:t>
            </a:r>
            <a:r>
              <a:rPr kumimoji="0" lang="en-XK" altLang="en-XK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të kaluarën </a:t>
            </a: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(periudhë specifike)</a:t>
            </a:r>
            <a:endParaRPr kumimoji="0" lang="en-XK" altLang="en-XK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Janë </a:t>
            </a:r>
            <a:r>
              <a:rPr kumimoji="0" lang="en-XK" altLang="en-XK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institucione të përkohshme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Nuk kanë funksion ndëshkues (ndryshe nga gjykatat)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Synojnë: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Zbulimin e së vërtetës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Njohjen e viktimave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Promovimin e pajtimit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071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100">
                <a:solidFill>
                  <a:schemeClr val="tx1"/>
                </a:solidFill>
              </a:rPr>
              <a:t>Roli i BE-së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Promovon sundimin e ligjit dhe të drejtat e njeriut.</a:t>
            </a:r>
          </a:p>
          <a:p>
            <a:r>
              <a:rPr lang="en-US">
                <a:solidFill>
                  <a:schemeClr val="bg1"/>
                </a:solidFill>
              </a:rPr>
              <a:t>Mandati I EULEX-it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100">
                <a:solidFill>
                  <a:schemeClr val="tx1"/>
                </a:solidFill>
              </a:rPr>
              <a:t>Avantazhet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Ekspertizë, neutralitet dhe presion për drejtësi.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D9750-F3FF-0C4B-5BEC-CAF9CCFDE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1900" b="1" cap="none">
                <a:solidFill>
                  <a:schemeClr val="tx1"/>
                </a:solidFill>
                <a:latin typeface="Arial" panose="020B0604020202020204" pitchFamily="34" charset="0"/>
              </a:rPr>
              <a:t>Pajtimi në Shoqëritë Post-Konflikt</a:t>
            </a:r>
            <a:br>
              <a:rPr lang="en-XK" altLang="en-XK" sz="1900" b="1" cap="none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XK" sz="190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49D1E40-886C-1EC9-0472-F4737A4988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36886" y="802638"/>
            <a:ext cx="4056522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FontTx/>
              <a:buChar char="•"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Roli </a:t>
            </a:r>
            <a:r>
              <a:rPr lang="en-US" altLang="en-XK" dirty="0">
                <a:solidFill>
                  <a:schemeClr val="bg1"/>
                </a:solidFill>
                <a:latin typeface="Arial" panose="020B0604020202020204" pitchFamily="34" charset="0"/>
              </a:rPr>
              <a:t>i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Organizatave nd</a:t>
            </a:r>
            <a:r>
              <a:rPr lang="en-US" dirty="0" err="1">
                <a:solidFill>
                  <a:srgbClr val="404040"/>
                </a:solidFill>
              </a:rPr>
              <a:t>ë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rkomb</a:t>
            </a:r>
            <a:r>
              <a:rPr lang="en-US" dirty="0" err="1">
                <a:solidFill>
                  <a:srgbClr val="404040"/>
                </a:solidFill>
              </a:rPr>
              <a:t>ë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tare n</a:t>
            </a:r>
            <a:r>
              <a:rPr lang="en-US" dirty="0" err="1">
                <a:solidFill>
                  <a:srgbClr val="404040"/>
                </a:solidFill>
              </a:rPr>
              <a:t>ë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promovimin e pajtimit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ne Pajtimi = rivendosja e marrëdhënieve ndërmjet palëve në konflikt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Nuk është vetëm proces juridik, por edhe </a:t>
            </a: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social dhe emocional</a:t>
            </a:r>
            <a:endParaRPr kumimoji="0" lang="en-XK" altLang="en-XK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Komuniteti ndërkombëtar luan rol në: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Lehtësimin e dialogut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Ndërtimin e besimit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6007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58726-9AB5-F5FA-B123-4AE80AD30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2100" b="1" cap="none">
                <a:solidFill>
                  <a:schemeClr val="tx1"/>
                </a:solidFill>
                <a:latin typeface="Arial" panose="020B0604020202020204" pitchFamily="34" charset="0"/>
              </a:rPr>
              <a:t>Ndërmjetësimi dhe Dialogu</a:t>
            </a:r>
            <a:br>
              <a:rPr lang="en-XK" altLang="en-XK" sz="2100" b="1" cap="none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XK" sz="210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DFCC10F-C0DF-010E-CCE0-271A041E9B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36886" y="802638"/>
            <a:ext cx="4056522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Aktorë: OKB, BE, organizata ndërkombëtare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Organizojnë: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Dialog politik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Negociata paqeje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Krijojnë </a:t>
            </a:r>
            <a:r>
              <a:rPr kumimoji="0" lang="en-XK" altLang="en-XK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hapësira neutrale</a:t>
            </a: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për komunikim</a:t>
            </a:r>
            <a:b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</a:b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Shembull: dialogjet e ndërmjetësuara ndërkombëtarisht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3264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EA7E2-9324-6574-B0FB-F259E1621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1900" b="1" cap="none">
                <a:solidFill>
                  <a:schemeClr val="tx1"/>
                </a:solidFill>
                <a:latin typeface="Arial" panose="020B0604020202020204" pitchFamily="34" charset="0"/>
              </a:rPr>
              <a:t>Promovimi i së Vërtetës si Bazë për Pajtimin</a:t>
            </a:r>
            <a:br>
              <a:rPr lang="en-XK" altLang="en-XK" sz="1900" b="1" cap="none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XK" sz="190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4047024-4823-92BE-2C51-24E4ABB0BA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36886" y="802638"/>
            <a:ext cx="4056522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Mbështesin </a:t>
            </a:r>
            <a:r>
              <a:rPr kumimoji="0" lang="en-XK" altLang="en-XK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komisionet e së vërtetës</a:t>
            </a:r>
            <a:endParaRPr kumimoji="0" lang="en-XK" altLang="en-XK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Ndihmojnë në: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Njohjen e viktimave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Pranimin e përgjegjësisë</a:t>
            </a:r>
            <a:b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</a:b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 vërteta = bazë për besim dhe pajtim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0881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59AE1-EA69-12D1-3366-718C9083B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1900" b="1" cap="none">
                <a:solidFill>
                  <a:schemeClr val="tx1"/>
                </a:solidFill>
                <a:latin typeface="Arial" panose="020B0604020202020204" pitchFamily="34" charset="0"/>
              </a:rPr>
              <a:t>Drejtësia si Element i Pajtimit</a:t>
            </a:r>
            <a:br>
              <a:rPr lang="en-XK" altLang="en-XK" sz="1900" b="1" cap="none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XK" sz="190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75A20EB-605B-80DD-97ED-9ACF78CE1E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36886" y="802638"/>
            <a:ext cx="4056522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Mbështetje për: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Gjykata ndërkombëtare dhe hibride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Synimi: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Fundi i pandëshkueshmërisë</a:t>
            </a:r>
            <a:b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</a:b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Drejtësia kontribuon në: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Ndjenjën e drejtësisë tek viktimat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Legjitimitetin e procesit të pajtimit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7593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100">
                <a:solidFill>
                  <a:schemeClr val="tx1"/>
                </a:solidFill>
              </a:rPr>
              <a:t>Kritikat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Mungesë legjitimiteti dhe drejtësi e imponuar.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100">
                <a:solidFill>
                  <a:schemeClr val="tx1"/>
                </a:solidFill>
              </a:rPr>
              <a:t>Dilemat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Paqe vs drejtësi, amnisti vs ndjekje penale.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100">
                <a:solidFill>
                  <a:schemeClr val="tx1"/>
                </a:solidFill>
              </a:rPr>
              <a:t>Përfundim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86295" y="-2"/>
            <a:ext cx="5157705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Balancë midis ndërhyrjes ndërkombëtare dhe pronësisë locale (vendore).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100">
                <a:solidFill>
                  <a:schemeClr val="tx1"/>
                </a:solidFill>
              </a:rPr>
              <a:t>Hyrje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Shoqëritë post-konflikt përballen me trauma dhe shkelje të rënda.</a:t>
            </a:r>
          </a:p>
          <a:p>
            <a:r>
              <a:rPr lang="en-US">
                <a:solidFill>
                  <a:schemeClr val="bg1"/>
                </a:solidFill>
              </a:rPr>
              <a:t>Drejtësia tranzicionale synon paqe dhe stabilitet.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2530227"/>
            <a:ext cx="2551176" cy="1495794"/>
          </a:xfrm>
          <a:noFill/>
          <a:ln>
            <a:solidFill>
              <a:srgbClr val="FFFFFF"/>
            </a:solidFill>
          </a:ln>
        </p:spPr>
        <p:txBody>
          <a:bodyPr>
            <a:normAutofit/>
          </a:bodyPr>
          <a:lstStyle/>
          <a:p>
            <a:r>
              <a:rPr lang="en-US" sz="1800">
                <a:solidFill>
                  <a:srgbClr val="FFFFFF"/>
                </a:solidFill>
              </a:rPr>
              <a:t>Drejtësia Tranzicionale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5A55FE12-AD71-B003-C998-A86991B642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3387266"/>
              </p:ext>
            </p:extLst>
          </p:nvPr>
        </p:nvGraphicFramePr>
        <p:xfrm>
          <a:off x="4048125" y="639763"/>
          <a:ext cx="4613672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100">
                <a:solidFill>
                  <a:schemeClr val="tx1"/>
                </a:solidFill>
              </a:rPr>
              <a:t>Ndërtimi i Paqes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Proces afatgjatë për stabilitet dhe besim ndërmjet komuniteteve.</a:t>
            </a:r>
          </a:p>
          <a:p>
            <a:r>
              <a:rPr lang="en-US">
                <a:solidFill>
                  <a:schemeClr val="bg1"/>
                </a:solidFill>
              </a:rPr>
              <a:t>Pajtimi</a:t>
            </a:r>
          </a:p>
          <a:p>
            <a:endParaRPr lang="en-US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100">
                <a:solidFill>
                  <a:schemeClr val="tx1"/>
                </a:solidFill>
              </a:rPr>
              <a:t>Roli Ndërkombëtar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OKB, BE, OJQ dhe gjykata ndërkombëtare ndikojnë në proces.</a:t>
            </a:r>
          </a:p>
          <a:p>
            <a:pPr marL="0" indent="0">
              <a:buNone/>
            </a:pPr>
            <a:endParaRPr lang="en-US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1900">
                <a:solidFill>
                  <a:schemeClr val="tx1"/>
                </a:solidFill>
              </a:rPr>
              <a:t>Reforma Institucionale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Reforma në polici, gjyqësor dhe administratë.</a:t>
            </a:r>
            <a:r>
              <a:rPr lang="en-XK" altLang="en-XK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en-XK" altLang="en-XK">
                <a:solidFill>
                  <a:schemeClr val="bg1"/>
                </a:solidFill>
                <a:latin typeface="Arial" panose="020B0604020202020204" pitchFamily="34" charset="0"/>
              </a:rPr>
              <a:t>Ndihmë teknike nga BE/OKB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100">
                <a:solidFill>
                  <a:schemeClr val="tx1"/>
                </a:solidFill>
              </a:rPr>
              <a:t>Roli i OKB-së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Administrim dhe vendosje standardesh ndërkombëtare</a:t>
            </a:r>
          </a:p>
          <a:p>
            <a:r>
              <a:rPr lang="en-US">
                <a:solidFill>
                  <a:schemeClr val="bg1"/>
                </a:solidFill>
              </a:rPr>
              <a:t>Rasti I Kosoves</a:t>
            </a:r>
          </a:p>
          <a:p>
            <a:r>
              <a:rPr lang="en-US">
                <a:solidFill>
                  <a:schemeClr val="bg1"/>
                </a:solidFill>
              </a:rPr>
              <a:t>Timorit Lindor</a:t>
            </a:r>
          </a:p>
          <a:p>
            <a:endParaRPr lang="en-US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1900">
                <a:solidFill>
                  <a:schemeClr val="tx1"/>
                </a:solidFill>
              </a:rPr>
              <a:t>Gjykatat Ndërkombëtare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OKB-ja dhe roli i saj në drejtësinë penale</a:t>
            </a:r>
          </a:p>
          <a:p>
            <a:r>
              <a:rPr lang="en-US">
                <a:solidFill>
                  <a:schemeClr val="bg1"/>
                </a:solidFill>
              </a:rPr>
              <a:t>Tribunalet e Hagës ( për ish Jugosllavinë në Ruanden) dhe gjykata hibride sigurojnë përgjegjësi penale.</a:t>
            </a:r>
          </a:p>
        </p:txBody>
      </p:sp>
    </p:spTree>
    <p:extLst>
      <p:ext uri="{BB962C8B-B14F-4D97-AF65-F5344CB8AC3E}">
        <p14:creationId xmlns:p14="http://schemas.microsoft.com/office/powerpoint/2010/main" val="34940274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DC68A-6B58-B49C-6334-B874E14D7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2100" b="1" cap="none">
                <a:solidFill>
                  <a:schemeClr val="tx1"/>
                </a:solidFill>
                <a:latin typeface="Arial" panose="020B0604020202020204" pitchFamily="34" charset="0"/>
              </a:rPr>
              <a:t>Komisionet e së vërtetës</a:t>
            </a:r>
            <a:r>
              <a:rPr lang="en-XK" altLang="en-XK" sz="2100" cap="none">
                <a:solidFill>
                  <a:schemeClr val="tx1"/>
                </a:solidFill>
                <a:latin typeface="-webkit-standard"/>
              </a:rPr>
              <a:t> </a:t>
            </a:r>
            <a:endParaRPr lang="en-XK" sz="210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97E5567-C985-9DA9-8518-0046E9784D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36886" y="802638"/>
            <a:ext cx="4056522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>
              <a:spcAft>
                <a:spcPts val="600"/>
              </a:spcAft>
              <a:buClrTx/>
              <a:buNone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-webkit-standard"/>
              </a:rPr>
              <a:t>Komisionet e se v</a:t>
            </a:r>
            <a:r>
              <a:rPr lang="en-XK" altLang="en-XK" dirty="0">
                <a:solidFill>
                  <a:schemeClr val="bg1"/>
                </a:solidFill>
                <a:latin typeface="-webkit-standard"/>
              </a:rPr>
              <a:t>ë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-webkit-standard"/>
              </a:rPr>
              <a:t>rtet</a:t>
            </a:r>
            <a:r>
              <a:rPr lang="en-XK" altLang="en-XK" dirty="0">
                <a:solidFill>
                  <a:schemeClr val="bg1"/>
                </a:solidFill>
                <a:latin typeface="-webkit-standard"/>
              </a:rPr>
              <a:t>ë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-webkit-standard"/>
              </a:rPr>
              <a:t>s janë mekanizma jo-gjyqësorë, të përkohshëm, të krijuar për të hetuar dhe dokumentuar shkeljet e rënda të të drejtave të njeriut të kryera gjatë një periudhe të caktuar, zakonisht në kontekste konflikti ose regjimesh represive.</a:t>
            </a:r>
            <a:endParaRPr kumimoji="0" lang="en-XK" altLang="en-XK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6283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24362</TotalTime>
  <Words>414</Words>
  <Application>Microsoft Macintosh PowerPoint</Application>
  <PresentationFormat>On-screen Show (4:3)</PresentationFormat>
  <Paragraphs>69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-webkit-standard</vt:lpstr>
      <vt:lpstr>Arial</vt:lpstr>
      <vt:lpstr>Gill Sans MT</vt:lpstr>
      <vt:lpstr>Parcel</vt:lpstr>
      <vt:lpstr>Ndërtimi i Paqes dhe Pajtimi</vt:lpstr>
      <vt:lpstr>Hyrje</vt:lpstr>
      <vt:lpstr>Drejtësia Tranzicionale</vt:lpstr>
      <vt:lpstr>Ndërtimi i Paqes</vt:lpstr>
      <vt:lpstr>Roli Ndërkombëtar</vt:lpstr>
      <vt:lpstr>Reforma Institucionale</vt:lpstr>
      <vt:lpstr>Roli i OKB-së</vt:lpstr>
      <vt:lpstr>Gjykatat Ndërkombëtare</vt:lpstr>
      <vt:lpstr>Komisionet e së vërtetës </vt:lpstr>
      <vt:lpstr>Elementet Kryesore </vt:lpstr>
      <vt:lpstr>Roli i BE-së</vt:lpstr>
      <vt:lpstr>Avantazhet</vt:lpstr>
      <vt:lpstr>Pajtimi në Shoqëritë Post-Konflikt </vt:lpstr>
      <vt:lpstr>Ndërmjetësimi dhe Dialogu </vt:lpstr>
      <vt:lpstr>Promovimi i së Vërtetës si Bazë për Pajtimin </vt:lpstr>
      <vt:lpstr>Drejtësia si Element i Pajtimit </vt:lpstr>
      <vt:lpstr>Kritikat</vt:lpstr>
      <vt:lpstr>Dilemat</vt:lpstr>
      <vt:lpstr>Përfundim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Gjylbehare Murati</cp:lastModifiedBy>
  <cp:revision>2</cp:revision>
  <dcterms:created xsi:type="dcterms:W3CDTF">2013-01-27T09:14:16Z</dcterms:created>
  <dcterms:modified xsi:type="dcterms:W3CDTF">2026-04-10T15:07:02Z</dcterms:modified>
  <cp:category/>
</cp:coreProperties>
</file>