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71" r:id="rId5"/>
    <p:sldId id="272" r:id="rId6"/>
    <p:sldId id="259" r:id="rId7"/>
    <p:sldId id="273" r:id="rId8"/>
    <p:sldId id="274" r:id="rId9"/>
    <p:sldId id="275" r:id="rId10"/>
    <p:sldId id="276" r:id="rId11"/>
    <p:sldId id="277" r:id="rId12"/>
    <p:sldId id="278" r:id="rId13"/>
    <p:sldId id="263" r:id="rId14"/>
    <p:sldId id="264" r:id="rId15"/>
    <p:sldId id="279" r:id="rId16"/>
    <p:sldId id="280" r:id="rId17"/>
    <p:sldId id="281" r:id="rId18"/>
    <p:sldId id="282" r:id="rId19"/>
    <p:sldId id="268" r:id="rId20"/>
    <p:sldId id="269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166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616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22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86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4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006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4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3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X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846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X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39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sz="2400"/>
              <a:t>Gjykimet Vendore në Kosovë dhe Bosnje e Hercegovinë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Drejtësia tranzicionale</a:t>
            </a:r>
          </a:p>
          <a:p>
            <a:r>
              <a:rPr lang="en-US">
                <a:solidFill>
                  <a:srgbClr val="404040"/>
                </a:solidFill>
              </a:rPr>
              <a:t>Krimet e luftës ne territorin e  Kosoves dhe Bosnes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A82BAE-F3AD-F933-C942-6CA2D7E4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lvl="0" defTabSz="914400" eaLnBrk="0" fontAlgn="base" hangingPunct="0">
              <a:spcAft>
                <a:spcPct val="0"/>
              </a:spcAft>
            </a:pPr>
            <a:r>
              <a:rPr lang="en-XK" altLang="en-XK" sz="1400" b="1">
                <a:latin typeface="Arial" panose="020B0604020202020204" pitchFamily="34" charset="0"/>
              </a:rPr>
              <a:t>(Drenica I &amp; II)</a:t>
            </a:r>
            <a:br>
              <a:rPr lang="en-XK" altLang="en-XK" sz="1400" b="1">
                <a:latin typeface="Arial" panose="020B0604020202020204" pitchFamily="34" charset="0"/>
              </a:rPr>
            </a:br>
            <a:br>
              <a:rPr lang="en-XK" altLang="en-XK" sz="1400" b="1">
                <a:latin typeface="Arial" panose="020B0604020202020204" pitchFamily="34" charset="0"/>
              </a:rPr>
            </a:br>
            <a:r>
              <a:rPr lang="en-XK" altLang="en-XK" sz="1400" b="1">
                <a:latin typeface="Arial" panose="020B0604020202020204" pitchFamily="34" charset="0"/>
              </a:rPr>
              <a:t>Të akuzuarit kryesorë</a:t>
            </a:r>
            <a:br>
              <a:rPr lang="en-XK" altLang="en-XK" sz="1400" b="1">
                <a:latin typeface="Arial" panose="020B0604020202020204" pitchFamily="34" charset="0"/>
              </a:rPr>
            </a:br>
            <a:endParaRPr lang="en-XK" sz="140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3CF390-0397-1831-9BEA-C54E9BF2C0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Në këto raste u përfshinë ish-pjesëtarë të UÇK-së, ndër ta: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Sylejman Selimi</a:t>
            </a: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 (komandant i UÇK-së)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Sami Lushtaku</a:t>
            </a: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Isni Kilaj</a:t>
            </a: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Ragip Haliti</a:t>
            </a: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 (në disa procedura të lidhura)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dhe persona të tjerë të akuzuar në grupe të ndryshme të çështjes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705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FE01FA-63DA-D9BE-D888-039A7A663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lvl="0" defTabSz="914400" eaLnBrk="0" fontAlgn="base" hangingPunct="0">
              <a:spcAft>
                <a:spcPct val="0"/>
              </a:spcAft>
            </a:pPr>
            <a:r>
              <a:rPr lang="en-XK" altLang="en-XK" sz="1600" b="1">
                <a:latin typeface="Arial" panose="020B0604020202020204" pitchFamily="34" charset="0"/>
              </a:rPr>
              <a:t>Akuza</a:t>
            </a:r>
            <a:br>
              <a:rPr lang="en-XK" altLang="en-XK" sz="1600" b="1">
                <a:latin typeface="Arial" panose="020B0604020202020204" pitchFamily="34" charset="0"/>
              </a:rPr>
            </a:br>
            <a:r>
              <a:rPr lang="en-XK" altLang="en-XK" sz="1600">
                <a:latin typeface="Arial" panose="020B0604020202020204" pitchFamily="34" charset="0"/>
              </a:rPr>
              <a:t>Akuzat kryesore kishin të bënin me:</a:t>
            </a:r>
            <a:br>
              <a:rPr lang="en-XK" altLang="en-XK" sz="1600">
                <a:latin typeface="Arial" panose="020B0604020202020204" pitchFamily="34" charset="0"/>
              </a:rPr>
            </a:br>
            <a:endParaRPr lang="en-XK" sz="16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C4A243F-81B8-AA2E-FAD3-5171C05563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ndalim të paligjshëm të civilëve në qendra ndalimi në </a:t>
            </a: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Likoc/Likoshan (Drenicë)</a:t>
            </a: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trajtim çnjerëzor dhe torturë,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keqtrajtim të të ndaluarve gjatë konfliktit,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përgjegjësi komanduese për veprimet e vartësve.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932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7890BB-86E0-712B-6320-1AD0B9F64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XK" altLang="en-XK" sz="2000" b="1">
                <a:latin typeface="Arial" panose="020B0604020202020204" pitchFamily="34" charset="0"/>
              </a:rPr>
              <a:t>Vendimet (në mënyrë të përgjithshme)</a:t>
            </a:r>
            <a:br>
              <a:rPr lang="en-XK" altLang="en-XK" sz="2000" b="1">
                <a:latin typeface="Arial" panose="020B0604020202020204" pitchFamily="34" charset="0"/>
              </a:rPr>
            </a:br>
            <a:endParaRPr lang="en-XK" sz="20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6816396-64F8-724B-623F-DF346E1509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Disa të akuzuar fillimisht u </a:t>
            </a: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dënuan në shkallë të parë, 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përfshirë edhe Sylejman Selimin në një fazë të procesit.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Në </a:t>
            </a: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procedurat e apelit dhe rigjykimeve, 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disa dënime u: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ndryshuan,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u zvogëluan,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ose u kthyen për rigjykim.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Rasti karakterizohet nga </a:t>
            </a: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procese të gjata, rigjykime dhe ndryshime vendimesh.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766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Sfida në Kosovë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Frikësimi i dëshmitarëve</a:t>
            </a:r>
          </a:p>
          <a:p>
            <a:r>
              <a:rPr lang="en-US">
                <a:solidFill>
                  <a:srgbClr val="404040"/>
                </a:solidFill>
              </a:rPr>
              <a:t>Ndikimi politik</a:t>
            </a:r>
          </a:p>
          <a:p>
            <a:r>
              <a:rPr lang="en-US">
                <a:solidFill>
                  <a:srgbClr val="404040"/>
                </a:solidFill>
              </a:rPr>
              <a:t>Besimi i ulët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Konteksti në Bosnje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Lufta 1992–1995</a:t>
            </a:r>
          </a:p>
          <a:p>
            <a:r>
              <a:rPr lang="en-US">
                <a:solidFill>
                  <a:srgbClr val="404040"/>
                </a:solidFill>
              </a:rPr>
              <a:t>Strukturë komplekse</a:t>
            </a:r>
          </a:p>
          <a:p>
            <a:r>
              <a:rPr lang="en-US">
                <a:solidFill>
                  <a:srgbClr val="404040"/>
                </a:solidFill>
              </a:rPr>
              <a:t>Dhoma për krime lufte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484B24-4B37-68A6-2417-AF7ABF5CC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lvl="0" defTabSz="914400" eaLnBrk="0" fontAlgn="base" hangingPunct="0">
              <a:spcAft>
                <a:spcPct val="0"/>
              </a:spcAft>
            </a:pPr>
            <a:r>
              <a:rPr lang="en-XK" altLang="en-XK" sz="1400" b="1">
                <a:latin typeface="Arial" panose="020B0604020202020204" pitchFamily="34" charset="0"/>
              </a:rPr>
              <a:t>Rasti “Visegrad”</a:t>
            </a:r>
            <a:br>
              <a:rPr lang="en-XK" altLang="en-XK" sz="1400" b="1">
                <a:latin typeface="Arial" panose="020B0604020202020204" pitchFamily="34" charset="0"/>
              </a:rPr>
            </a:br>
            <a:r>
              <a:rPr lang="en-XK" altLang="en-XK" sz="1400">
                <a:latin typeface="Arial" panose="020B0604020202020204" pitchFamily="34" charset="0"/>
              </a:rPr>
              <a:t>Përfshin krime ndaj civilëve boshnjakë në qytetin Višegrad.</a:t>
            </a:r>
            <a:br>
              <a:rPr lang="en-XK" altLang="en-XK" sz="1400">
                <a:latin typeface="Arial" panose="020B0604020202020204" pitchFamily="34" charset="0"/>
              </a:rPr>
            </a:br>
            <a:endParaRPr lang="en-XK" sz="14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B218C46-01CF-2CE8-23F8-7739AF7591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Gjykatat vendore kanë gjykuar disa pjesëtarë të forcave serbe për: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vrasje,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djegie të civilëve,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zhdukje me forcë.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68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F513FB-98E2-A173-63F1-70E1B23EE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lvl="0" defTabSz="914400" eaLnBrk="0" fontAlgn="base" hangingPunct="0">
              <a:spcAft>
                <a:spcPct val="0"/>
              </a:spcAft>
            </a:pPr>
            <a:r>
              <a:rPr lang="en-XK" altLang="en-XK" sz="1400" b="1">
                <a:latin typeface="Arial" panose="020B0604020202020204" pitchFamily="34" charset="0"/>
              </a:rPr>
              <a:t>Rasti “Foča”</a:t>
            </a:r>
            <a:br>
              <a:rPr lang="en-XK" altLang="en-XK" sz="1400" b="1">
                <a:latin typeface="Arial" panose="020B0604020202020204" pitchFamily="34" charset="0"/>
              </a:rPr>
            </a:br>
            <a:r>
              <a:rPr lang="en-XK" altLang="en-XK" sz="1400">
                <a:latin typeface="Arial" panose="020B0604020202020204" pitchFamily="34" charset="0"/>
              </a:rPr>
              <a:t>Një nga rastet më të rëndësishme në nivel vendor.</a:t>
            </a:r>
            <a:br>
              <a:rPr lang="en-XK" altLang="en-XK" sz="1400">
                <a:latin typeface="Arial" panose="020B0604020202020204" pitchFamily="34" charset="0"/>
              </a:rPr>
            </a:br>
            <a:endParaRPr lang="en-XK" sz="14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F40D864-B516-EE13-99E4-C7114A15C2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Përfshin: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dhunë seksuale sistematike ndaj grave boshnjake,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ndalim dhe torturë.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Gjykata e Bosnjës ka dënuar disa pjesëtarë të forcave serbe të Bosnjës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555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EF6E6D-4691-035F-9A58-C07F85062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lvl="0" defTabSz="914400" eaLnBrk="0" fontAlgn="base" hangingPunct="0">
              <a:spcAft>
                <a:spcPct val="0"/>
              </a:spcAft>
            </a:pPr>
            <a:r>
              <a:rPr lang="en-XK" altLang="en-XK" sz="2200" b="1">
                <a:latin typeface="Arial" panose="020B0604020202020204" pitchFamily="34" charset="0"/>
              </a:rPr>
              <a:t>Rasti “Prijedor”</a:t>
            </a:r>
            <a:br>
              <a:rPr lang="en-XK" altLang="en-XK" sz="2200" b="1">
                <a:latin typeface="Arial" panose="020B0604020202020204" pitchFamily="34" charset="0"/>
              </a:rPr>
            </a:br>
            <a:r>
              <a:rPr lang="en-XK" altLang="en-XK" sz="2200">
                <a:latin typeface="Arial" panose="020B0604020202020204" pitchFamily="34" charset="0"/>
              </a:rPr>
              <a:t>Krime në kampet e ndalimit si </a:t>
            </a:r>
            <a:endParaRPr lang="en-XK" sz="22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FFBC541-09AB-E3A5-C923-49EA4653A5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Omarska, Keraterm dhe Trnopolje</a:t>
            </a: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Gjykatat vendore kanë trajtuar: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torturë,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vrasje,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ndalim të paligjshëm të civilëve.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968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2005C3-9A9C-1414-CE82-E34D01C80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XK" altLang="en-XK" b="1">
                <a:latin typeface="Arial" panose="020B0604020202020204" pitchFamily="34" charset="0"/>
              </a:rPr>
              <a:t>Rasti “Sarajevo Siege” (rrethimi i Sarajevës</a:t>
            </a:r>
            <a:endParaRPr lang="en-X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F11103D-C623-C9FA-F203-83D2E9A11F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1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Disa raste janë gjykuar në nivel vendor për: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snajperim ndaj civilëve,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bombardime të qytetit,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sulme ndaj infrastrukturës civile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17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Gjykimet në Bosnje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Numër i madh rastesh</a:t>
            </a:r>
          </a:p>
          <a:p>
            <a:r>
              <a:rPr lang="en-US">
                <a:solidFill>
                  <a:srgbClr val="404040"/>
                </a:solidFill>
              </a:rPr>
              <a:t>Bashkëpunim institucional</a:t>
            </a:r>
          </a:p>
          <a:p>
            <a:r>
              <a:rPr lang="en-US">
                <a:solidFill>
                  <a:srgbClr val="404040"/>
                </a:solidFill>
              </a:rPr>
              <a:t>Standarde më të forta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Hyrje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Rëndësia e gjykimeve vendore</a:t>
            </a:r>
          </a:p>
          <a:p>
            <a:r>
              <a:rPr lang="en-US">
                <a:solidFill>
                  <a:srgbClr val="404040"/>
                </a:solidFill>
              </a:rPr>
              <a:t>Llogaridhënia për krime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Krahasim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Bosnja më e konsoliduar</a:t>
            </a:r>
          </a:p>
          <a:p>
            <a:r>
              <a:rPr lang="en-US">
                <a:solidFill>
                  <a:srgbClr val="404040"/>
                </a:solidFill>
              </a:rPr>
              <a:t>Kosova më e varur nga ndërkombëtarët</a:t>
            </a:r>
          </a:p>
          <a:p>
            <a:r>
              <a:rPr lang="en-US">
                <a:solidFill>
                  <a:srgbClr val="404040"/>
                </a:solidFill>
              </a:rPr>
              <a:t>Sfida të përbashkëta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Përfundime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Rëndësia e drejtësisë vendore</a:t>
            </a:r>
          </a:p>
          <a:p>
            <a:r>
              <a:rPr lang="en-US">
                <a:solidFill>
                  <a:srgbClr val="404040"/>
                </a:solidFill>
              </a:rPr>
              <a:t>Nevojë për reforma</a:t>
            </a:r>
          </a:p>
          <a:p>
            <a:r>
              <a:rPr lang="en-US">
                <a:solidFill>
                  <a:srgbClr val="404040"/>
                </a:solidFill>
              </a:rPr>
              <a:t>Forcimi i besimit publik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Konteksti në Kosovë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404040"/>
                </a:solidFill>
              </a:rPr>
              <a:t>Konflikti 1998–1999</a:t>
            </a:r>
          </a:p>
          <a:p>
            <a:r>
              <a:rPr lang="en-US">
                <a:solidFill>
                  <a:srgbClr val="404040"/>
                </a:solidFill>
              </a:rPr>
              <a:t>Administrimi nga UNMIK dhe EULEX</a:t>
            </a:r>
          </a:p>
          <a:p>
            <a:r>
              <a:rPr lang="en-US">
                <a:solidFill>
                  <a:srgbClr val="404040"/>
                </a:solidFill>
              </a:rPr>
              <a:t>Kalimi në gjykata vendore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5069A3-E2C2-926B-EFD6-7321C4B00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lvl="0" defTabSz="914400" eaLnBrk="0" fontAlgn="base" hangingPunct="0">
              <a:spcAft>
                <a:spcPct val="0"/>
              </a:spcAft>
            </a:pPr>
            <a:br>
              <a:rPr lang="en-XK" altLang="en-XK" sz="1000" b="1">
                <a:latin typeface="Arial" panose="020B0604020202020204" pitchFamily="34" charset="0"/>
              </a:rPr>
            </a:br>
            <a:br>
              <a:rPr lang="en-XK" altLang="en-XK" sz="1000" b="1">
                <a:latin typeface="Arial" panose="020B0604020202020204" pitchFamily="34" charset="0"/>
              </a:rPr>
            </a:br>
            <a:r>
              <a:rPr lang="en-XK" altLang="en-XK" sz="1000" b="1">
                <a:latin typeface="Arial" panose="020B0604020202020204" pitchFamily="34" charset="0"/>
              </a:rPr>
              <a:t>Rasti “Kleçka” (Faktet dhe Akuzat)</a:t>
            </a:r>
            <a:br>
              <a:rPr lang="en-XK" altLang="en-XK" sz="1000" b="1">
                <a:latin typeface="Arial" panose="020B0604020202020204" pitchFamily="34" charset="0"/>
              </a:rPr>
            </a:br>
            <a:r>
              <a:rPr lang="en-XK" altLang="en-XK" sz="1000">
                <a:latin typeface="Arial" panose="020B0604020202020204" pitchFamily="34" charset="0"/>
              </a:rPr>
              <a:t>Rasti lidhet me një qendër ndalimi në fshatin Kleçkë gjatë luftës në Kosovë (1998–1999)</a:t>
            </a:r>
            <a:br>
              <a:rPr lang="en-XK" altLang="en-XK" sz="1000">
                <a:latin typeface="Arial" panose="020B0604020202020204" pitchFamily="34" charset="0"/>
              </a:rPr>
            </a:br>
            <a:endParaRPr lang="en-XK" sz="10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F8F9B09-B199-109C-74B1-D14F7169D8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XK" altLang="en-XK" dirty="0">
                <a:solidFill>
                  <a:srgbClr val="404040"/>
                </a:solidFill>
                <a:latin typeface="Arial" panose="020B0604020202020204" pitchFamily="34" charset="0"/>
              </a:rPr>
              <a:t>3 raste: Tribunali i Hages, G</a:t>
            </a:r>
            <a:r>
              <a:rPr lang="en-US" altLang="en-XK" dirty="0">
                <a:solidFill>
                  <a:srgbClr val="404040"/>
                </a:solidFill>
                <a:latin typeface="Arial" panose="020B0604020202020204" pitchFamily="34" charset="0"/>
              </a:rPr>
              <a:t>j</a:t>
            </a:r>
            <a:r>
              <a:rPr lang="en-XK" altLang="en-XK" dirty="0">
                <a:solidFill>
                  <a:srgbClr val="404040"/>
                </a:solidFill>
                <a:latin typeface="Arial" panose="020B0604020202020204" pitchFamily="34" charset="0"/>
              </a:rPr>
              <a:t>ykata  e Serbise si dhe  G</a:t>
            </a:r>
            <a:r>
              <a:rPr lang="en-US" altLang="en-XK" dirty="0">
                <a:solidFill>
                  <a:srgbClr val="404040"/>
                </a:solidFill>
                <a:latin typeface="Arial" panose="020B0604020202020204" pitchFamily="34" charset="0"/>
              </a:rPr>
              <a:t>j</a:t>
            </a:r>
            <a:r>
              <a:rPr lang="en-XK" altLang="en-XK" dirty="0">
                <a:solidFill>
                  <a:srgbClr val="404040"/>
                </a:solidFill>
                <a:latin typeface="Arial" panose="020B0604020202020204" pitchFamily="34" charset="0"/>
              </a:rPr>
              <a:t>ykatat UNMIK/ EULEX) 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Të akuzuar: ish-pjesëtarë të UÇK-së ( Fatmir Limaj, Isak M</a:t>
            </a:r>
            <a:r>
              <a:rPr kumimoji="0" lang="en-US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u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lsiu Haradin Balaj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Luan &amp; Bekim Mazreku –rasti proceduar para Gjykates Serbe 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Akuza kryesore: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Keqtrajtim i të ndaluarve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Torturë dhe vrasje e civilëve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Viktimat: persona të ndaluar, kryesisht civilë shqiptarë të dyshuar për bashkëpunim.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FontTx/>
              <a:buChar char="•"/>
            </a:pPr>
            <a:r>
              <a:rPr lang="en-XK" altLang="en-XK" dirty="0">
                <a:solidFill>
                  <a:srgbClr val="404040"/>
                </a:solidFill>
                <a:latin typeface="Arial" panose="020B0604020202020204" pitchFamily="34" charset="0"/>
              </a:rPr>
              <a:t>Gjykata UNMIK/ EULEX te akuzuar  Fatmir Limaj, </a:t>
            </a:r>
            <a:r>
              <a:rPr lang="en-US" dirty="0"/>
              <a:t>Arben Krasniqi, Behlul Limaj, </a:t>
            </a:r>
            <a:r>
              <a:rPr lang="en-US" dirty="0" err="1"/>
              <a:t>Refki</a:t>
            </a:r>
            <a:r>
              <a:rPr lang="en-US" dirty="0"/>
              <a:t> </a:t>
            </a:r>
            <a:r>
              <a:rPr lang="en-US" dirty="0" err="1"/>
              <a:t>Mazreku</a:t>
            </a:r>
            <a:r>
              <a:rPr lang="en-US" dirty="0"/>
              <a:t>, Sabit Shala, and Shaban Shala. </a:t>
            </a:r>
            <a:endParaRPr kumimoji="0" lang="en-XK" altLang="en-XK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040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14B1B-953C-5E95-6B82-8C10A375C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lvl="0" defTabSz="914400" eaLnBrk="0" fontAlgn="base" hangingPunct="0">
              <a:spcAft>
                <a:spcPct val="0"/>
              </a:spcAft>
            </a:pPr>
            <a:r>
              <a:rPr lang="en-XK" altLang="en-XK" sz="1400" b="1">
                <a:latin typeface="Arial" panose="020B0604020202020204" pitchFamily="34" charset="0"/>
              </a:rPr>
              <a:t>Rasti “Kleçka” (Procedura dhe Rëndësia)</a:t>
            </a:r>
            <a:br>
              <a:rPr lang="en-XK" altLang="en-XK" sz="1400" b="1">
                <a:latin typeface="Arial" panose="020B0604020202020204" pitchFamily="34" charset="0"/>
              </a:rPr>
            </a:br>
            <a:r>
              <a:rPr lang="en-XK" altLang="en-XK" sz="1400">
                <a:latin typeface="Arial" panose="020B0604020202020204" pitchFamily="34" charset="0"/>
              </a:rPr>
              <a:t>Dëshmitari kryesor (“Dëshmitari X”) vdiq në rrethana të dyshimta</a:t>
            </a:r>
            <a:br>
              <a:rPr lang="en-XK" altLang="en-XK" sz="1400">
                <a:latin typeface="Arial" panose="020B0604020202020204" pitchFamily="34" charset="0"/>
              </a:rPr>
            </a:br>
            <a:endParaRPr lang="en-XK" sz="14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9526F81-5905-EE68-B185-91B1576DDA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Provat u dobësuan ndjeshëm pas vdekjes së Deshmitarit X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Të akuzuarit u liruan për mungesë provash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Rasti ngriti shqetësime serioze për: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Mbrojtjen e dëshmitarëve</a:t>
            </a:r>
          </a:p>
          <a:p>
            <a:pPr marL="457200" marR="0" lvl="1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Sigurinë në proceset gjyqësore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Ndikim i madh në besimin publik ndaj drejtësisë në Kosovë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743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dirty="0"/>
              <a:t>Rasti: </a:t>
            </a:r>
            <a:r>
              <a:rPr dirty="0" err="1"/>
              <a:t>Grupi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Llapit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404040"/>
                </a:solidFill>
              </a:rPr>
              <a:t>Akuza </a:t>
            </a:r>
            <a:r>
              <a:rPr lang="en-US" dirty="0" err="1">
                <a:solidFill>
                  <a:srgbClr val="404040"/>
                </a:solidFill>
              </a:rPr>
              <a:t>për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keqtrajtim</a:t>
            </a:r>
            <a:endParaRPr lang="en-US" dirty="0">
              <a:solidFill>
                <a:srgbClr val="404040"/>
              </a:solidFill>
            </a:endParaRPr>
          </a:p>
          <a:p>
            <a:r>
              <a:rPr lang="en-US" dirty="0" err="1">
                <a:solidFill>
                  <a:srgbClr val="404040"/>
                </a:solidFill>
              </a:rPr>
              <a:t>Përgjegjësia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komanduese</a:t>
            </a:r>
            <a:endParaRPr lang="en-US" dirty="0">
              <a:solidFill>
                <a:srgbClr val="404040"/>
              </a:solidFill>
            </a:endParaRPr>
          </a:p>
          <a:p>
            <a:r>
              <a:rPr lang="en-US" dirty="0" err="1">
                <a:solidFill>
                  <a:srgbClr val="404040"/>
                </a:solidFill>
              </a:rPr>
              <a:t>Gjykim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i</a:t>
            </a:r>
            <a:r>
              <a:rPr lang="en-US" dirty="0">
                <a:solidFill>
                  <a:srgbClr val="404040"/>
                </a:solidFill>
              </a:rPr>
              <a:t> </a:t>
            </a:r>
            <a:r>
              <a:rPr lang="en-US" dirty="0" err="1">
                <a:solidFill>
                  <a:srgbClr val="404040"/>
                </a:solidFill>
              </a:rPr>
              <a:t>përzier</a:t>
            </a:r>
            <a:endParaRPr lang="en-US" dirty="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90DF03-2CF6-D01E-8AF6-F5EA7BCEC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lvl="0" defTabSz="914400" eaLnBrk="0" fontAlgn="base" hangingPunct="0">
              <a:spcAft>
                <a:spcPct val="0"/>
              </a:spcAft>
            </a:pPr>
            <a:r>
              <a:rPr lang="en-XK" altLang="en-XK" b="1">
                <a:latin typeface="Arial" panose="020B0604020202020204" pitchFamily="34" charset="0"/>
              </a:rPr>
              <a:t>Të akuzuarit kryesorë</a:t>
            </a:r>
            <a:br>
              <a:rPr lang="en-XK" altLang="en-XK" b="1">
                <a:latin typeface="Arial" panose="020B0604020202020204" pitchFamily="34" charset="0"/>
              </a:rPr>
            </a:br>
            <a:endParaRPr lang="en-X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45A867C-FFFE-578D-28A2-F6D6334DAD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Latif Gashi</a:t>
            </a: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Rrustem Mustafa (i njohur si “Remi”)</a:t>
            </a: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Nazmi Mustafa</a:t>
            </a: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Haxhi Shala</a:t>
            </a: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514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206DB6-363B-47BA-D64F-8D34078C6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lvl="0" defTabSz="914400" eaLnBrk="0" fontAlgn="base" hangingPunct="0">
              <a:spcAft>
                <a:spcPct val="0"/>
              </a:spcAft>
            </a:pPr>
            <a:r>
              <a:rPr lang="en-XK" altLang="en-XK" sz="1400" b="1">
                <a:latin typeface="Arial" panose="020B0604020202020204" pitchFamily="34" charset="0"/>
              </a:rPr>
              <a:t>Akuza</a:t>
            </a:r>
            <a:br>
              <a:rPr lang="en-XK" altLang="en-XK" sz="1400" b="1">
                <a:latin typeface="Arial" panose="020B0604020202020204" pitchFamily="34" charset="0"/>
              </a:rPr>
            </a:br>
            <a:r>
              <a:rPr lang="en-XK" altLang="en-XK" sz="1400">
                <a:latin typeface="Arial" panose="020B0604020202020204" pitchFamily="34" charset="0"/>
              </a:rPr>
              <a:t>për krime lufte të kryera në zonën e Llapit (1998–1999), përfshirë:</a:t>
            </a:r>
            <a:br>
              <a:rPr lang="en-XK" altLang="en-XK" sz="1400">
                <a:latin typeface="Arial" panose="020B0604020202020204" pitchFamily="34" charset="0"/>
              </a:rPr>
            </a:br>
            <a:endParaRPr lang="en-XK" sz="140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89DDF2A-A2B9-C41F-3567-E5F1C3F98B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ndalim i paligjshëm i civilëve,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trajtim çnjerëzor dhe torturë,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keqtrajtim gjatë marrjes në pyetje,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përgjegjësi komanduese për veprimet në qendra ndalimi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830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B77E5D-6451-77B8-30C6-E928C912B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XK" altLang="en-XK" b="1">
                <a:latin typeface="Arial" panose="020B0604020202020204" pitchFamily="34" charset="0"/>
              </a:rPr>
              <a:t>Vendimi i gjykatës</a:t>
            </a:r>
            <a:br>
              <a:rPr lang="en-XK" altLang="en-XK" b="1">
                <a:latin typeface="Arial" panose="020B0604020202020204" pitchFamily="34" charset="0"/>
              </a:rPr>
            </a:br>
            <a:endParaRPr lang="en-X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4C5E2CB-4C7F-BB1A-2F0A-28621F8487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79546" y="2291262"/>
            <a:ext cx="6584634" cy="2879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Latif Gashi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 u dënua (fillimisht me burgim, më vonë dënimi u rishikua në procedura të mëvonshme).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Rrustem Mustafa 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u shpall fajtor për disa akuza dhe u dënua me burgim të shkurtër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 (dënimi u reduktua më vonë në apel).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Nazmi Mustafa dhe Haxhi Shala 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gjithashtu u gjetën fajtorë në shkallë të ndryshme, 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por dënimet u ndryshuan në proceset e mëvonshme të rishikimit/apelit</a:t>
            </a:r>
          </a:p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rgbClr val="40404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7682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123</TotalTime>
  <Words>740</Words>
  <Application>Microsoft Macintosh PowerPoint</Application>
  <PresentationFormat>On-screen Show (4:3)</PresentationFormat>
  <Paragraphs>107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Gill Sans MT</vt:lpstr>
      <vt:lpstr>Parcel</vt:lpstr>
      <vt:lpstr>Gjykimet Vendore në Kosovë dhe Bosnje e Hercegovinë</vt:lpstr>
      <vt:lpstr>Hyrje</vt:lpstr>
      <vt:lpstr>Konteksti në Kosovë</vt:lpstr>
      <vt:lpstr>  Rasti “Kleçka” (Faktet dhe Akuzat) Rasti lidhet me një qendër ndalimi në fshatin Kleçkë gjatë luftës në Kosovë (1998–1999) </vt:lpstr>
      <vt:lpstr>Rasti “Kleçka” (Procedura dhe Rëndësia) Dëshmitari kryesor (“Dëshmitari X”) vdiq në rrethana të dyshimta </vt:lpstr>
      <vt:lpstr>Rasti: Grupi i Llapit</vt:lpstr>
      <vt:lpstr>Të akuzuarit kryesorë </vt:lpstr>
      <vt:lpstr>Akuza për krime lufte të kryera në zonën e Llapit (1998–1999), përfshirë: </vt:lpstr>
      <vt:lpstr>Vendimi i gjykatës </vt:lpstr>
      <vt:lpstr>(Drenica I &amp; II)  Të akuzuarit kryesorë </vt:lpstr>
      <vt:lpstr>Akuza Akuzat kryesore kishin të bënin me: </vt:lpstr>
      <vt:lpstr>Vendimet (në mënyrë të përgjithshme) </vt:lpstr>
      <vt:lpstr>Sfida në Kosovë</vt:lpstr>
      <vt:lpstr>Konteksti në Bosnje</vt:lpstr>
      <vt:lpstr>Rasti “Visegrad” Përfshin krime ndaj civilëve boshnjakë në qytetin Višegrad. </vt:lpstr>
      <vt:lpstr>Rasti “Foča” Një nga rastet më të rëndësishme në nivel vendor. </vt:lpstr>
      <vt:lpstr>Rasti “Prijedor” Krime në kampet e ndalimit si </vt:lpstr>
      <vt:lpstr>Rasti “Sarajevo Siege” (rrethimi i Sarajevës</vt:lpstr>
      <vt:lpstr>Gjykimet në Bosnje</vt:lpstr>
      <vt:lpstr>Krahasim</vt:lpstr>
      <vt:lpstr>Përfundime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Gjylbehare Murati</cp:lastModifiedBy>
  <cp:revision>4</cp:revision>
  <dcterms:created xsi:type="dcterms:W3CDTF">2013-01-27T09:14:16Z</dcterms:created>
  <dcterms:modified xsi:type="dcterms:W3CDTF">2026-05-05T17:01:50Z</dcterms:modified>
  <cp:category/>
</cp:coreProperties>
</file>