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86" r:id="rId14"/>
    <p:sldId id="287" r:id="rId15"/>
    <p:sldId id="288" r:id="rId16"/>
    <p:sldId id="289" r:id="rId17"/>
    <p:sldId id="270" r:id="rId18"/>
    <p:sldId id="271" r:id="rId19"/>
    <p:sldId id="272" r:id="rId20"/>
    <p:sldId id="273" r:id="rId21"/>
    <p:sldId id="274" r:id="rId22"/>
    <p:sldId id="276" r:id="rId23"/>
    <p:sldId id="277" r:id="rId24"/>
    <p:sldId id="279" r:id="rId25"/>
    <p:sldId id="280" r:id="rId26"/>
    <p:sldId id="281" r:id="rId27"/>
    <p:sldId id="282" r:id="rId28"/>
    <p:sldId id="284" r:id="rId29"/>
    <p:sldId id="285" r:id="rId30"/>
    <p:sldId id="27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9"/>
  </p:normalViewPr>
  <p:slideViewPr>
    <p:cSldViewPr snapToGrid="0" snapToObjects="1">
      <p:cViewPr varScale="1">
        <p:scale>
          <a:sx n="108" d="100"/>
          <a:sy n="108" d="100"/>
        </p:scale>
        <p:origin x="45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76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8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62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0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51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4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3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0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0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1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1" y="640080"/>
            <a:ext cx="8183898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7" y="804672"/>
            <a:ext cx="7934706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046" y="1289303"/>
            <a:ext cx="722883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400">
                <a:solidFill>
                  <a:srgbClr val="262626"/>
                </a:solidFill>
              </a:rPr>
              <a:t>Reparacionet dhe Format e Dëmshpërblimit për Viktimat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046" y="5499895"/>
            <a:ext cx="722883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  <a:defRPr sz="2000"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Korniza Ndërkombëtare dhe Praktikat e Shteteve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Garancitë e Mospërsëritjes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Reforma institucionale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Pavarësi e gjyqësorit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Edukim për të drejtat e njeriut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Reparacionet në Bosnje dhe Hercegovinë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Mbështetje për viktimat civile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Dëmshpërblim për viktimat e dhunës seksuale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dirty="0" err="1"/>
              <a:t>Praktika</a:t>
            </a:r>
            <a:r>
              <a:rPr dirty="0"/>
              <a:t> </a:t>
            </a:r>
            <a:r>
              <a:rPr lang="de-CH" dirty="0"/>
              <a:t>Nga Gjykata </a:t>
            </a:r>
            <a:r>
              <a:rPr lang="de-CH" dirty="0" err="1"/>
              <a:t>Nderkombetare</a:t>
            </a:r>
            <a:r>
              <a:rPr lang="de-CH" dirty="0"/>
              <a:t> Penale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Rasti Thomas Lubanga </a:t>
            </a:r>
            <a:r>
              <a:rPr lang="en-US" sz="2000">
                <a:solidFill>
                  <a:srgbClr val="404040"/>
                </a:solidFill>
              </a:rPr>
              <a:t>Dyilo</a:t>
            </a:r>
            <a:endParaRPr lang="en-US" sz="2000" dirty="0">
              <a:solidFill>
                <a:srgbClr val="404040"/>
              </a:solidFill>
            </a:endParaRP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• </a:t>
            </a:r>
            <a:r>
              <a:rPr lang="en-US" sz="2000">
                <a:solidFill>
                  <a:srgbClr val="404040"/>
                </a:solidFill>
              </a:rPr>
              <a:t>Reparacione</a:t>
            </a:r>
            <a:r>
              <a:rPr lang="en-US" sz="2000" dirty="0">
                <a:solidFill>
                  <a:srgbClr val="404040"/>
                </a:solidFill>
              </a:rPr>
              <a:t> </a:t>
            </a:r>
            <a:r>
              <a:rPr lang="en-US" sz="2000">
                <a:solidFill>
                  <a:srgbClr val="404040"/>
                </a:solidFill>
              </a:rPr>
              <a:t>kolektive</a:t>
            </a:r>
            <a:endParaRPr lang="en-US" sz="2000" dirty="0">
              <a:solidFill>
                <a:srgbClr val="404040"/>
              </a:solidFill>
            </a:endParaRP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• </a:t>
            </a:r>
            <a:r>
              <a:rPr lang="en-US" sz="2000">
                <a:solidFill>
                  <a:srgbClr val="404040"/>
                </a:solidFill>
              </a:rPr>
              <a:t>Mbështetje</a:t>
            </a:r>
            <a:r>
              <a:rPr lang="en-US" sz="2000" dirty="0">
                <a:solidFill>
                  <a:srgbClr val="404040"/>
                </a:solidFill>
              </a:rPr>
              <a:t> </a:t>
            </a:r>
            <a:r>
              <a:rPr lang="en-US" sz="2000">
                <a:solidFill>
                  <a:srgbClr val="404040"/>
                </a:solidFill>
              </a:rPr>
              <a:t>arsimore</a:t>
            </a:r>
            <a:r>
              <a:rPr lang="en-US" sz="2000" dirty="0">
                <a:solidFill>
                  <a:srgbClr val="404040"/>
                </a:solidFill>
              </a:rPr>
              <a:t> </a:t>
            </a:r>
            <a:r>
              <a:rPr lang="en-US" sz="2000">
                <a:solidFill>
                  <a:srgbClr val="404040"/>
                </a:solidFill>
              </a:rPr>
              <a:t>dhe</a:t>
            </a:r>
            <a:r>
              <a:rPr lang="en-US" sz="2000" dirty="0">
                <a:solidFill>
                  <a:srgbClr val="404040"/>
                </a:solidFill>
              </a:rPr>
              <a:t> </a:t>
            </a:r>
            <a:r>
              <a:rPr lang="en-US" sz="2000">
                <a:solidFill>
                  <a:srgbClr val="404040"/>
                </a:solidFill>
              </a:rPr>
              <a:t>psikologjike</a:t>
            </a:r>
            <a:endParaRPr lang="en-US" sz="2000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397958-18CF-43B0-720E-B507A20A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XK" altLang="en-XK" cap="none">
                <a:latin typeface="Arial" panose="020B0604020202020204" pitchFamily="34" charset="0"/>
              </a:rPr>
              <a:t>Thomas Lubanga Dyilo </a:t>
            </a:r>
            <a:endParaRPr lang="en-XK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129783C-41D7-7F27-7E26-D23FB07CA5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ishte një lider rebel nga Republika Demokratike e Kongos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dhe personi i parë që u dënua nga International Criminal Court.</a:t>
            </a:r>
            <a:endParaRPr kumimoji="0" lang="en-XK" altLang="en-XK" b="1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 çfarë u akuzua?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Ai u shpall fajtor për: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rekrutimin e fëmijëve nën 15 vjeç,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përdorimin e tyre në konflikte të armatosura,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dhe pjesëmarrjen e tyre në luftime gjatë konfliktit në Ituri (Kongo).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1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83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DEB15A-5C79-6541-90A6-804022E53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Rëndësia e rastit</a:t>
            </a: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>
                <a:latin typeface="Arial" panose="020B0604020202020204" pitchFamily="34" charset="0"/>
              </a:rPr>
              <a:t>Ishte rasti i parë në historinë e ICC-së.</a:t>
            </a:r>
            <a:br>
              <a:rPr lang="en-XK" altLang="en-XK" sz="1400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29561-72BA-7E77-D21E-110E04BAF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Vendimi forcoi mbrojtjen ndërkombëtare të fëmijëve në luftë.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Gjykata theksoi se përdorimi i fëmijëve ushtarë është krim lufte.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XK" altLang="en-XK" sz="1500" b="1"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sz="1500" b="1">
                <a:solidFill>
                  <a:srgbClr val="404040"/>
                </a:solidFill>
                <a:latin typeface="Arial" panose="020B0604020202020204" pitchFamily="34" charset="0"/>
              </a:rPr>
              <a:t>Dënimi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Në vitin 2012 ai u dënua me: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14 vite burgim.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XK" altLang="en-XK" sz="1500" b="1"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sz="1500" b="1">
                <a:solidFill>
                  <a:srgbClr val="404040"/>
                </a:solidFill>
                <a:latin typeface="Arial" panose="020B0604020202020204" pitchFamily="34" charset="0"/>
              </a:rPr>
              <a:t>Pse është i rëndësishëm?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Rasti Lubanga konsiderohet historik sepse: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krijoi precedent për gjykimet e ICC-së,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vendosi standarde për mbrojtjen e viktimave,</a:t>
            </a:r>
          </a:p>
          <a:p>
            <a:pPr marL="0" lvl="0" indent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500">
                <a:solidFill>
                  <a:srgbClr val="404040"/>
                </a:solidFill>
                <a:latin typeface="Arial" panose="020B0604020202020204" pitchFamily="34" charset="0"/>
              </a:rPr>
              <a:t>dhe njohu të drejtën e viktimave për reparacione.</a:t>
            </a:r>
          </a:p>
          <a:p>
            <a:pPr>
              <a:lnSpc>
                <a:spcPct val="90000"/>
              </a:lnSpc>
            </a:pPr>
            <a:endParaRPr lang="en-XK" sz="150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069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57A8E4-370C-191B-FEE2-D876A2B0B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XK" altLang="en-XK" sz="2000" b="1" cap="none">
                <a:latin typeface="Arial" panose="020B0604020202020204" pitchFamily="34" charset="0"/>
              </a:rPr>
              <a:t>Çfarë reparacionesh u parashikuan?</a:t>
            </a:r>
            <a:br>
              <a:rPr lang="en-XK" altLang="en-XK" sz="2000" b="1" cap="none">
                <a:latin typeface="Arial" panose="020B0604020202020204" pitchFamily="34" charset="0"/>
              </a:rPr>
            </a:br>
            <a:endParaRPr lang="en-XK" sz="20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7F22DB0-B44F-5129-098E-62EF53ADA8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Gjykata Nderkombetare Penale urdhëroi reparacione kryesisht kolektive, si: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mbështetje psikologjike,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rehabilitim social,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arsimim dhe trajnim profesional,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programe për riintegrim në shoqëri,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mbështetje ekonomike për viktimat.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1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25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265D6-E8C2-791F-88E2-8176A556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en-XK" altLang="en-XK" sz="2000" b="1">
                <a:latin typeface="Arial" panose="020B0604020202020204" pitchFamily="34" charset="0"/>
              </a:rPr>
              <a:t>Pse kolektive?</a:t>
            </a:r>
            <a:br>
              <a:rPr lang="en-XK" altLang="en-XK" sz="2000" b="1">
                <a:latin typeface="Arial" panose="020B0604020202020204" pitchFamily="34" charset="0"/>
              </a:rPr>
            </a:br>
            <a:r>
              <a:rPr lang="en-XK" altLang="en-XK" sz="2000">
                <a:latin typeface="Arial" panose="020B0604020202020204" pitchFamily="34" charset="0"/>
              </a:rPr>
              <a:t>Gjykata konsideroi se:</a:t>
            </a:r>
            <a:br>
              <a:rPr lang="en-XK" altLang="en-XK" sz="2000">
                <a:latin typeface="Arial" panose="020B0604020202020204" pitchFamily="34" charset="0"/>
              </a:rPr>
            </a:br>
            <a:endParaRPr lang="en-XK" sz="2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D7D9C-9475-C0CC-D04F-4448CAB77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kishte shumë viktima,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dëmet ishin të gjera,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dhe ishte vështirë të bëhej kompensim individual për secilin.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XK" altLang="en-XK" b="1"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b="1">
                <a:solidFill>
                  <a:srgbClr val="404040"/>
                </a:solidFill>
                <a:latin typeface="Arial" panose="020B0604020202020204" pitchFamily="34" charset="0"/>
              </a:rPr>
              <a:t>Fondi për Viktimat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Reparacionet u zbatuan përmes:</a:t>
            </a:r>
            <a:b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</a:b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Trust Fund for Victims</a:t>
            </a:r>
          </a:p>
          <a:p>
            <a:endParaRPr lang="en-XK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72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dirty="0" err="1"/>
              <a:t>Praktika</a:t>
            </a:r>
            <a:r>
              <a:rPr dirty="0"/>
              <a:t> e </a:t>
            </a:r>
            <a:r>
              <a:rPr lang="de-CH" dirty="0" err="1"/>
              <a:t>GJYkates</a:t>
            </a:r>
            <a:r>
              <a:rPr lang="de-CH" dirty="0"/>
              <a:t> </a:t>
            </a:r>
            <a:r>
              <a:rPr lang="de-CH" dirty="0" err="1"/>
              <a:t>Nderkombetare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Rasti Bosnia and Herzegovina v Serbia and Montenegro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Përgjegjësia shtetërore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Obligimi për reparacion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Rasti Salih Mustafa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Dhomat e Specializuara të Kosovës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Reparacione për viktimat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Reparacionet në Rastin Salih Mustafa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Kompensim financiar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Njohja e dëmit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Mbrojtja e viktimave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Çfarë janë Reparacionet?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Masa juridike dhe sociale për viktimat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Kompensim dhe njohje e vuajtjeve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Pjesë e drejtësisë tranzicionale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Sfidat Kryesore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Mungesa e fondeve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Politizimi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Vonesa procedurale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Reparacionet Kolektive dhe Individuale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Individuale: pagesa financiare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Kolektive: memoriale dhe projekte komunitare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/>
              <a:t>E Drejta për Reparacion sipas të Drejtës Ndërkombëtare Humanitare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Neni 3 i Konventës IV të Hagës (1907)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Neni 91 i Protokollit Shtesë I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Përgjegjësia e shtetit për shkeljet e forcave të armatosura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200" err="1"/>
              <a:t>Komentari</a:t>
            </a:r>
            <a:r>
              <a:rPr lang="en-US" sz="2200"/>
              <a:t> </a:t>
            </a:r>
            <a:r>
              <a:rPr lang="en-US" sz="2200" err="1"/>
              <a:t>i</a:t>
            </a:r>
            <a:r>
              <a:rPr lang="en-US" sz="2200"/>
              <a:t> </a:t>
            </a:r>
            <a:r>
              <a:rPr lang="en-US" sz="2200" err="1"/>
              <a:t>Komitetit</a:t>
            </a:r>
            <a:r>
              <a:rPr lang="en-US" sz="2200"/>
              <a:t> </a:t>
            </a:r>
            <a:r>
              <a:rPr lang="en-US" sz="2200" err="1"/>
              <a:t>te</a:t>
            </a:r>
            <a:r>
              <a:rPr lang="en-US" sz="2200"/>
              <a:t> </a:t>
            </a:r>
            <a:r>
              <a:rPr lang="en-US" sz="2200" err="1"/>
              <a:t>Kryqit</a:t>
            </a:r>
            <a:r>
              <a:rPr lang="en-US" sz="2200"/>
              <a:t> </a:t>
            </a:r>
            <a:r>
              <a:rPr lang="en-US" sz="2200" err="1"/>
              <a:t>te</a:t>
            </a:r>
            <a:r>
              <a:rPr lang="en-US" sz="2200"/>
              <a:t> </a:t>
            </a:r>
            <a:r>
              <a:rPr lang="en-US" sz="2200" err="1"/>
              <a:t>Kuq</a:t>
            </a:r>
            <a:r>
              <a:rPr lang="en-US" sz="2200"/>
              <a:t> </a:t>
            </a:r>
            <a:r>
              <a:rPr lang="en-US" sz="2200" err="1"/>
              <a:t>Nderkombetar</a:t>
            </a:r>
            <a:r>
              <a:rPr lang="en-US" sz="2200"/>
              <a:t> ICRC-</a:t>
            </a:r>
            <a:r>
              <a:rPr lang="en-US" sz="2200" err="1"/>
              <a:t>së</a:t>
            </a:r>
            <a:endParaRPr lang="en-US" sz="2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Reparacionet përmes mekanizmave shtetërorë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Mungesë rregullimi për grupet jo-shtetërore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Konfliktet moderne përfshijnë aktorë jo-shtetërorë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E Drejta për Reparacion sipas të Drejtave të Njeriut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Deklarata e OKB-se (UDHR 1948 – Neni 8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E drejta për mjet juridik efektiv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Mbrojtja kundër shkeljeve të të drejtave themelore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CH" sz="2000" err="1"/>
              <a:t>Pakti</a:t>
            </a:r>
            <a:r>
              <a:rPr lang="de-CH" sz="2000"/>
              <a:t> </a:t>
            </a:r>
            <a:r>
              <a:rPr lang="de-CH" sz="2000" err="1"/>
              <a:t>Nderkombetar</a:t>
            </a:r>
            <a:r>
              <a:rPr lang="de-CH" sz="2000"/>
              <a:t> per </a:t>
            </a:r>
            <a:r>
              <a:rPr lang="de-CH" sz="2000" err="1"/>
              <a:t>te</a:t>
            </a:r>
            <a:r>
              <a:rPr lang="de-CH" sz="2000"/>
              <a:t> </a:t>
            </a:r>
            <a:r>
              <a:rPr lang="de-CH" sz="2000" err="1"/>
              <a:t>drejtat</a:t>
            </a:r>
            <a:r>
              <a:rPr lang="de-CH" sz="2000"/>
              <a:t> </a:t>
            </a:r>
            <a:r>
              <a:rPr lang="de-CH" sz="2000" err="1"/>
              <a:t>civile</a:t>
            </a:r>
            <a:r>
              <a:rPr lang="de-CH" sz="2000"/>
              <a:t> </a:t>
            </a:r>
            <a:r>
              <a:rPr lang="de-CH" sz="2000" err="1"/>
              <a:t>dhe</a:t>
            </a:r>
            <a:r>
              <a:rPr lang="de-CH" sz="2000"/>
              <a:t> </a:t>
            </a:r>
            <a:r>
              <a:rPr lang="de-CH" sz="2000" err="1"/>
              <a:t>politike</a:t>
            </a:r>
            <a:r>
              <a:rPr lang="de-CH" sz="2000"/>
              <a:t> ( </a:t>
            </a:r>
            <a:r>
              <a:rPr lang="de-CH" sz="2000" err="1"/>
              <a:t>cfare</a:t>
            </a:r>
            <a:r>
              <a:rPr lang="de-CH" sz="2000"/>
              <a:t> </a:t>
            </a:r>
            <a:r>
              <a:rPr lang="de-CH" sz="2000" err="1"/>
              <a:t>thote</a:t>
            </a:r>
            <a:r>
              <a:rPr lang="de-CH" sz="2000"/>
              <a:t> per  </a:t>
            </a:r>
            <a:r>
              <a:rPr lang="de-CH" sz="2000" err="1"/>
              <a:t>Reparacionet</a:t>
            </a:r>
            <a:r>
              <a:rPr lang="de-CH" sz="200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Neni 2(3): mjet juridik efektiv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Nenet 9(5) dhe 14(6): kompensim për arrestim dhe dënim të padrejtë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CH" dirty="0" err="1"/>
              <a:t>Komenti</a:t>
            </a:r>
            <a:r>
              <a:rPr lang="de-CH" dirty="0"/>
              <a:t> </a:t>
            </a:r>
            <a:r>
              <a:rPr lang="de-CH" dirty="0" err="1"/>
              <a:t>Gjeneral</a:t>
            </a:r>
            <a:r>
              <a:rPr lang="de-CH" dirty="0"/>
              <a:t> Nr. 31 ( </a:t>
            </a:r>
            <a:r>
              <a:rPr dirty="0"/>
              <a:t>General Comment No. 31</a:t>
            </a:r>
            <a:r>
              <a:rPr lang="de-CH" dirty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Reparacioni është pjesë e mjetit juridik efektiv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Restitucion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Rehabilitim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Satisfaksion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Garanci të mospërsëritjes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Konventa të tjera Ndërkombëtare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lang="en-US">
                <a:solidFill>
                  <a:srgbClr val="404040"/>
                </a:solidFill>
              </a:rPr>
              <a:t> </a:t>
            </a:r>
            <a:r>
              <a:rPr lang="en-XK" altLang="en-XK" b="1">
                <a:solidFill>
                  <a:srgbClr val="404040"/>
                </a:solidFill>
                <a:latin typeface="Arial" panose="020B0604020202020204" pitchFamily="34" charset="0"/>
              </a:rPr>
              <a:t>CRC</a:t>
            </a: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 – Konventa për të Drejtat e Fëmijës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lang="en-XK" altLang="en-XK" b="1">
                <a:solidFill>
                  <a:srgbClr val="404040"/>
                </a:solidFill>
                <a:latin typeface="Arial" panose="020B0604020202020204" pitchFamily="34" charset="0"/>
              </a:rPr>
              <a:t>CPPED</a:t>
            </a:r>
            <a:r>
              <a:rPr lang="en-XK" altLang="en-XK">
                <a:solidFill>
                  <a:srgbClr val="404040"/>
                </a:solidFill>
                <a:latin typeface="Arial" panose="020B0604020202020204" pitchFamily="34" charset="0"/>
              </a:rPr>
              <a:t> – Konventa Ndërkombëtare për Mbrojtjen e të Gjithë Personave nga Zhdukja me Forcë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lang="en-XK" altLang="en-XK" b="1">
                <a:solidFill>
                  <a:srgbClr val="404040"/>
                </a:solidFill>
                <a:latin typeface="Arial" panose="020B0604020202020204" pitchFamily="34" charset="0"/>
              </a:rPr>
              <a:t>Dëm material dhe moral</a:t>
            </a:r>
            <a:endParaRPr lang="en-XK" altLang="en-XK">
              <a:solidFill>
                <a:srgbClr val="404040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lang="en-XK" altLang="en-XK" b="1">
                <a:solidFill>
                  <a:srgbClr val="404040"/>
                </a:solidFill>
                <a:latin typeface="Arial" panose="020B0604020202020204" pitchFamily="34" charset="0"/>
              </a:rPr>
              <a:t>Restaurimi i dinjitetit</a:t>
            </a:r>
            <a:endParaRPr lang="en-XK" altLang="en-XK">
              <a:solidFill>
                <a:srgbClr val="40404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Praktika e European Court of Human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Konstatimi i shkeljes si reparacion moral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Kompensim për vuajtje serioze dhe humbje familjare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Korniza Ligjore në Kosovë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UNMIK Regulation 2000/66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Ligji Nr. 04/L-054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Ligji për Personat e Zhdukur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Ligji për të mbijetuarit e dhunës seksuale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Sfidat dhe kritikat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Korniza Ndërkombëtare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Orgnanizata e Kombeve te Bashkuara 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Konventat për të drejtat e njeriut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E drejta ndërkombëtare humanitare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Përfundim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Reparacionet janë esenciale për drejtësinë tranzicionale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Ndihmojnë pajtimin dhe njohjen e viktimave</a:t>
            </a:r>
          </a:p>
        </p:txBody>
      </p:sp>
    </p:spTree>
    <p:extLst>
      <p:ext uri="{BB962C8B-B14F-4D97-AF65-F5344CB8AC3E}">
        <p14:creationId xmlns:p14="http://schemas.microsoft.com/office/powerpoint/2010/main" val="69002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Parimet e OKB-së për Reparacionet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E drejta për mjet juridik efektiv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E drejta për reparacion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Përgjegjësia shtetërore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Format Kryesore të Reparacioneve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1. </a:t>
            </a:r>
            <a:r>
              <a:rPr lang="en-US" sz="2000">
                <a:solidFill>
                  <a:srgbClr val="404040"/>
                </a:solidFill>
              </a:rPr>
              <a:t>Restitucioni</a:t>
            </a:r>
            <a:r>
              <a:rPr lang="en-US" sz="2000" dirty="0">
                <a:solidFill>
                  <a:srgbClr val="404040"/>
                </a:solidFill>
              </a:rPr>
              <a:t> (</a:t>
            </a:r>
            <a:r>
              <a:rPr lang="en-XK" altLang="en-XK" sz="2000" b="1">
                <a:solidFill>
                  <a:srgbClr val="404040"/>
                </a:solidFill>
                <a:latin typeface="Arial" panose="020B0604020202020204" pitchFamily="34" charset="0"/>
              </a:rPr>
              <a:t>rikthimin e një personi në gjendjen që ka pasur para se t’i shkaktohej dëmi ose shkelja e së drejtës</a:t>
            </a:r>
            <a:r>
              <a:rPr lang="en-XK" altLang="en-XK" sz="2000">
                <a:solidFill>
                  <a:srgbClr val="404040"/>
                </a:solidFill>
                <a:latin typeface="-webkit-standard"/>
              </a:rPr>
              <a:t>.</a:t>
            </a:r>
            <a:r>
              <a:rPr lang="en-US" sz="2000" dirty="0">
                <a:solidFill>
                  <a:srgbClr val="404040"/>
                </a:solidFill>
              </a:rPr>
              <a:t>)</a:t>
            </a: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2. </a:t>
            </a:r>
            <a:r>
              <a:rPr lang="en-US" sz="2000">
                <a:solidFill>
                  <a:srgbClr val="404040"/>
                </a:solidFill>
              </a:rPr>
              <a:t>Kompensimi</a:t>
            </a:r>
            <a:endParaRPr lang="en-US" sz="2000" dirty="0">
              <a:solidFill>
                <a:srgbClr val="404040"/>
              </a:solidFill>
            </a:endParaRP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3. </a:t>
            </a:r>
            <a:r>
              <a:rPr lang="en-US" sz="2000">
                <a:solidFill>
                  <a:srgbClr val="404040"/>
                </a:solidFill>
              </a:rPr>
              <a:t>Rehabilitimi</a:t>
            </a:r>
            <a:endParaRPr lang="en-US" sz="2000" dirty="0">
              <a:solidFill>
                <a:srgbClr val="404040"/>
              </a:solidFill>
            </a:endParaRP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4. </a:t>
            </a:r>
            <a:r>
              <a:rPr lang="en-US" sz="2000">
                <a:solidFill>
                  <a:srgbClr val="404040"/>
                </a:solidFill>
              </a:rPr>
              <a:t>Satisfaksioni</a:t>
            </a:r>
            <a:endParaRPr lang="en-US" sz="2000" dirty="0">
              <a:solidFill>
                <a:srgbClr val="404040"/>
              </a:solidFill>
            </a:endParaRPr>
          </a:p>
          <a:p>
            <a:pPr>
              <a:defRPr sz="2000"/>
            </a:pPr>
            <a:r>
              <a:rPr lang="en-US" sz="2000" dirty="0">
                <a:solidFill>
                  <a:srgbClr val="404040"/>
                </a:solidFill>
              </a:rPr>
              <a:t>5. </a:t>
            </a:r>
            <a:r>
              <a:rPr lang="en-US" sz="2000">
                <a:solidFill>
                  <a:srgbClr val="404040"/>
                </a:solidFill>
              </a:rPr>
              <a:t>Garancitë</a:t>
            </a:r>
            <a:r>
              <a:rPr lang="en-US" sz="2000" dirty="0">
                <a:solidFill>
                  <a:srgbClr val="404040"/>
                </a:solidFill>
              </a:rPr>
              <a:t> e </a:t>
            </a:r>
            <a:r>
              <a:rPr lang="en-US" sz="2000">
                <a:solidFill>
                  <a:srgbClr val="404040"/>
                </a:solidFill>
              </a:rPr>
              <a:t>mospërsëritjes</a:t>
            </a:r>
            <a:endParaRPr lang="en-US" sz="2000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Restitucioni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Kthimi i pronës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Rikthimi në punë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Rivendosja e statusit juridik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Kompensimi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Dëm material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Humbje ekonomike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Trajtim mjekësor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Rehabilitimi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Mbështetje psikologjike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Trajtim mjekësor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Ndihmë juridike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Satisfaksioni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Kërkim falje publike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Memoriale</a:t>
            </a:r>
          </a:p>
          <a:p>
            <a:pPr>
              <a:defRPr sz="2000"/>
            </a:pPr>
            <a:r>
              <a:rPr lang="en-US" sz="2000">
                <a:solidFill>
                  <a:srgbClr val="404040"/>
                </a:solidFill>
              </a:rPr>
              <a:t>• Zbulimi i së vërtetës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1183</TotalTime>
  <Words>779</Words>
  <Application>Microsoft Macintosh PowerPoint</Application>
  <PresentationFormat>On-screen Show (4:3)</PresentationFormat>
  <Paragraphs>138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-webkit-standard</vt:lpstr>
      <vt:lpstr>Arial</vt:lpstr>
      <vt:lpstr>Gill Sans MT</vt:lpstr>
      <vt:lpstr>Parcel</vt:lpstr>
      <vt:lpstr>Reparacionet dhe Format e Dëmshpërblimit për Viktimat</vt:lpstr>
      <vt:lpstr>Çfarë janë Reparacionet?</vt:lpstr>
      <vt:lpstr>Korniza Ndërkombëtare</vt:lpstr>
      <vt:lpstr>Parimet e OKB-së për Reparacionet</vt:lpstr>
      <vt:lpstr>Format Kryesore të Reparacioneve</vt:lpstr>
      <vt:lpstr>Restitucioni</vt:lpstr>
      <vt:lpstr>Kompensimi</vt:lpstr>
      <vt:lpstr>Rehabilitimi</vt:lpstr>
      <vt:lpstr>Satisfaksioni</vt:lpstr>
      <vt:lpstr>Garancitë e Mospërsëritjes</vt:lpstr>
      <vt:lpstr>Reparacionet në Bosnje dhe Hercegovinë</vt:lpstr>
      <vt:lpstr>Praktika Nga Gjykata Nderkombetare Penale</vt:lpstr>
      <vt:lpstr>Thomas Lubanga Dyilo </vt:lpstr>
      <vt:lpstr>Rëndësia e rastit Ishte rasti i parë në historinë e ICC-së. </vt:lpstr>
      <vt:lpstr>Çfarë reparacionesh u parashikuan? </vt:lpstr>
      <vt:lpstr>Pse kolektive? Gjykata konsideroi se: </vt:lpstr>
      <vt:lpstr>Praktika e GJYkates Nderkombetare</vt:lpstr>
      <vt:lpstr>Rasti Salih Mustafa</vt:lpstr>
      <vt:lpstr>Reparacionet në Rastin Salih Mustafa</vt:lpstr>
      <vt:lpstr>Sfidat Kryesore</vt:lpstr>
      <vt:lpstr>Reparacionet Kolektive dhe Individuale</vt:lpstr>
      <vt:lpstr>E Drejta për Reparacion sipas të Drejtës Ndërkombëtare Humanitare</vt:lpstr>
      <vt:lpstr>Komentari i Komitetit te Kryqit te Kuq Nderkombetar ICRC-së</vt:lpstr>
      <vt:lpstr>E Drejta për Reparacion sipas të Drejtave të Njeriut</vt:lpstr>
      <vt:lpstr>Pakti Nderkombetar per te drejtat civile dhe politike ( cfare thote per  Reparacionet)</vt:lpstr>
      <vt:lpstr>Komenti Gjeneral Nr. 31 ( General Comment No. 31)</vt:lpstr>
      <vt:lpstr>Konventa të tjera Ndërkombëtare</vt:lpstr>
      <vt:lpstr>Praktika e European Court of Human Rights</vt:lpstr>
      <vt:lpstr>Korniza Ligjore në Kosovë</vt:lpstr>
      <vt:lpstr>Përfundim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Gjylbehare Murati</cp:lastModifiedBy>
  <cp:revision>4</cp:revision>
  <dcterms:created xsi:type="dcterms:W3CDTF">2013-01-27T09:14:16Z</dcterms:created>
  <dcterms:modified xsi:type="dcterms:W3CDTF">2026-05-13T07:31:19Z</dcterms:modified>
  <cp:category/>
</cp:coreProperties>
</file>