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0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7D9C6-659D-42B2-93B2-E2F69EE12AB8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FB7F6-53A9-4B3A-86CA-E2A303AB13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33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16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4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87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76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211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17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69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807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27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8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339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C4809-99FF-4AD9-93AE-F71D52ECC6F1}" type="datetimeFigureOut">
              <a:rPr lang="en-US" smtClean="0"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4BD94-2ADD-44AE-83E8-E422DD35D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2201"/>
            <a:ext cx="7772400" cy="60960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HYRJE NË BIZNES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348357"/>
            <a:ext cx="3200400" cy="1752600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solidFill>
                  <a:schemeClr val="tx2"/>
                </a:solidFill>
                <a:latin typeface="French Script MT" pitchFamily="66" charset="0"/>
              </a:rPr>
              <a:t>Syllabusi</a:t>
            </a:r>
            <a:r>
              <a:rPr lang="en-US" sz="4000" b="1" dirty="0" smtClean="0">
                <a:solidFill>
                  <a:schemeClr val="tx2"/>
                </a:solidFill>
                <a:latin typeface="French Script MT" pitchFamily="66" charset="0"/>
              </a:rPr>
              <a:t> 2018</a:t>
            </a:r>
            <a:endParaRPr lang="en-US" sz="4000" b="1" dirty="0">
              <a:solidFill>
                <a:schemeClr val="tx2"/>
              </a:solidFill>
              <a:latin typeface="French Script MT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438" y="457200"/>
            <a:ext cx="1630362" cy="123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71272"/>
              </p:ext>
            </p:extLst>
          </p:nvPr>
        </p:nvGraphicFramePr>
        <p:xfrm>
          <a:off x="2590800" y="457200"/>
          <a:ext cx="5943600" cy="8839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943600"/>
              </a:tblGrid>
              <a:tr h="4572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 </a:t>
                      </a:r>
                      <a:r>
                        <a:rPr lang="pt-BR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 I V E R S I T E T I   I   P R I S H T I N Ë S “HASAN PRISHTINA</a:t>
                      </a: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”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26035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            </a:t>
                      </a: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it-IT" sz="1400" b="1" dirty="0" smtClean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FAKULTETI </a:t>
                      </a:r>
                      <a:r>
                        <a:rPr lang="it-IT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EKONOMIK 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1" dirty="0">
                          <a:solidFill>
                            <a:schemeClr val="tx2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400" b="1" dirty="0">
                        <a:solidFill>
                          <a:schemeClr val="tx2"/>
                        </a:solidFill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410200" y="39624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0" name="Picture 3" descr="C:\Users\Dell\Desktop\LIGJERATA\business-success.jpg.opt264x198o0,0s264x19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3528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228600" y="6042660"/>
            <a:ext cx="3962400" cy="533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r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None/>
              <a:defRPr kumimoji="0" sz="2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None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Florentina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Xhelili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Krasniqi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08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9084374"/>
              </p:ext>
            </p:extLst>
          </p:nvPr>
        </p:nvGraphicFramePr>
        <p:xfrm>
          <a:off x="609600" y="228600"/>
          <a:ext cx="7924800" cy="636376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8984"/>
                <a:gridCol w="3355143"/>
                <a:gridCol w="3410673"/>
              </a:tblGrid>
              <a:tr h="25908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</a:t>
                      </a:r>
                      <a:r>
                        <a:rPr lang="sq-AL" sz="1800" b="1" dirty="0" smtClean="0">
                          <a:effectLst/>
                        </a:rPr>
                        <a:t>– XII</a:t>
                      </a:r>
                      <a:endParaRPr lang="en-US" sz="1800" b="1" dirty="0" smtClean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en-US" sz="1800" b="1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   </a:t>
                      </a: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solidFill>
                            <a:srgbClr val="0000FF"/>
                          </a:solidFill>
                          <a:effectLst/>
                        </a:rPr>
                        <a:t>Menaxhimi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</a:rPr>
                        <a:t> I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</a:rPr>
                        <a:t>operacioneve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</a:rPr>
                        <a:t>të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</a:rPr>
                        <a:t>biznesit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b="0" dirty="0" smtClean="0">
                          <a:effectLst/>
                        </a:rPr>
                        <a:t>Ç</a:t>
                      </a:r>
                      <a:r>
                        <a:rPr lang="en-US" sz="1800" b="0" dirty="0" err="1" smtClean="0">
                          <a:effectLst/>
                        </a:rPr>
                        <a:t>farë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  <a:r>
                        <a:rPr lang="en-US" sz="1800" b="0" dirty="0" err="1" smtClean="0">
                          <a:effectLst/>
                        </a:rPr>
                        <a:t>është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  <a:r>
                        <a:rPr lang="en-US" sz="1800" b="0" dirty="0" err="1" smtClean="0">
                          <a:effectLst/>
                        </a:rPr>
                        <a:t>menaxhimi</a:t>
                      </a:r>
                      <a:r>
                        <a:rPr lang="en-US" sz="1800" b="0" dirty="0" smtClean="0">
                          <a:effectLst/>
                        </a:rPr>
                        <a:t> I </a:t>
                      </a:r>
                      <a:r>
                        <a:rPr lang="en-US" sz="1800" b="0" dirty="0" err="1" smtClean="0">
                          <a:effectLst/>
                        </a:rPr>
                        <a:t>operacioneve</a:t>
                      </a:r>
                      <a:r>
                        <a:rPr lang="en-US" sz="1800" b="0" dirty="0" smtClean="0">
                          <a:effectLst/>
                        </a:rPr>
                        <a:t>?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b="0" dirty="0" smtClean="0">
                          <a:effectLst/>
                        </a:rPr>
                        <a:t>Ç</a:t>
                      </a:r>
                      <a:r>
                        <a:rPr lang="en-US" sz="1800" b="0" dirty="0" err="1" smtClean="0">
                          <a:effectLst/>
                        </a:rPr>
                        <a:t>farë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  <a:r>
                        <a:rPr lang="en-US" sz="1800" b="0" dirty="0" err="1" smtClean="0">
                          <a:effectLst/>
                        </a:rPr>
                        <a:t>bëjnë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  <a:r>
                        <a:rPr lang="en-US" sz="1800" b="0" dirty="0" err="1" smtClean="0">
                          <a:effectLst/>
                        </a:rPr>
                        <a:t>menaxherët</a:t>
                      </a:r>
                      <a:r>
                        <a:rPr lang="en-US" sz="1800" b="0" dirty="0" smtClean="0">
                          <a:effectLst/>
                        </a:rPr>
                        <a:t> e </a:t>
                      </a:r>
                      <a:r>
                        <a:rPr lang="en-US" sz="1800" b="0" dirty="0" err="1" smtClean="0">
                          <a:effectLst/>
                        </a:rPr>
                        <a:t>operacioneve</a:t>
                      </a:r>
                      <a:r>
                        <a:rPr lang="en-US" sz="1800" b="0" dirty="0" smtClean="0">
                          <a:effectLst/>
                        </a:rPr>
                        <a:t>?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800" b="0" dirty="0" err="1" smtClean="0">
                          <a:effectLst/>
                        </a:rPr>
                        <a:t>Vendimet</a:t>
                      </a:r>
                      <a:r>
                        <a:rPr lang="en-US" sz="1800" b="0" dirty="0" smtClean="0">
                          <a:effectLst/>
                        </a:rPr>
                        <a:t> e </a:t>
                      </a:r>
                      <a:r>
                        <a:rPr lang="en-US" sz="1800" b="0" dirty="0" err="1" smtClean="0">
                          <a:effectLst/>
                        </a:rPr>
                        <a:t>projektit</a:t>
                      </a:r>
                      <a:r>
                        <a:rPr lang="en-US" sz="1800" b="0" dirty="0" smtClean="0">
                          <a:effectLst/>
                        </a:rPr>
                        <a:t> 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800" b="0" baseline="0" dirty="0" err="1" smtClean="0">
                          <a:effectLst/>
                        </a:rPr>
                        <a:t>Vendimet</a:t>
                      </a:r>
                      <a:r>
                        <a:rPr lang="en-US" sz="1800" b="0" baseline="0" dirty="0" smtClean="0">
                          <a:effectLst/>
                        </a:rPr>
                        <a:t> e </a:t>
                      </a:r>
                      <a:r>
                        <a:rPr lang="sq-AL" sz="1800" b="0" dirty="0">
                          <a:effectLst/>
                        </a:rPr>
                        <a:t> </a:t>
                      </a:r>
                      <a:r>
                        <a:rPr lang="en-US" sz="1800" b="0" dirty="0" err="1" smtClean="0">
                          <a:effectLst/>
                        </a:rPr>
                        <a:t>planifikimit</a:t>
                      </a:r>
                      <a:endParaRPr lang="en-US" sz="1800" b="0" dirty="0" smtClean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1800" b="0" dirty="0" err="1" smtClean="0">
                          <a:effectLst/>
                        </a:rPr>
                        <a:t>Vendimet</a:t>
                      </a:r>
                      <a:r>
                        <a:rPr lang="en-US" sz="1800" b="0" dirty="0" smtClean="0">
                          <a:effectLst/>
                        </a:rPr>
                        <a:t> e </a:t>
                      </a:r>
                      <a:r>
                        <a:rPr lang="en-US" sz="1800" b="0" dirty="0" err="1" smtClean="0">
                          <a:effectLst/>
                        </a:rPr>
                        <a:t>kontrollit</a:t>
                      </a:r>
                      <a:endParaRPr lang="en-US" sz="1800" b="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0" dirty="0">
                          <a:effectLst/>
                        </a:rPr>
                        <a:t> </a:t>
                      </a:r>
                      <a:endParaRPr lang="en-US" sz="1800" b="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b="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en-US" sz="1800" b="0" dirty="0" smtClean="0">
                          <a:effectLst/>
                        </a:rPr>
                        <a:t>688</a:t>
                      </a:r>
                      <a:r>
                        <a:rPr lang="sq-AL" sz="1800" b="0" dirty="0" smtClean="0">
                          <a:effectLst/>
                        </a:rPr>
                        <a:t>-</a:t>
                      </a:r>
                      <a:r>
                        <a:rPr lang="en-US" sz="1800" b="0" dirty="0" smtClean="0">
                          <a:effectLst/>
                        </a:rPr>
                        <a:t>720</a:t>
                      </a:r>
                      <a:endParaRPr lang="en-US" sz="1800" b="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0" dirty="0">
                          <a:effectLst/>
                        </a:rPr>
                        <a:t> </a:t>
                      </a:r>
                      <a:endParaRPr lang="en-US" sz="1800" b="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144780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480"/>
                        </a:spcBef>
                        <a:spcAft>
                          <a:spcPts val="48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800" b="1" dirty="0" smtClean="0">
                          <a:effectLst/>
                        </a:rPr>
                        <a:t>Java – XII</a:t>
                      </a:r>
                      <a:r>
                        <a:rPr lang="en-US" sz="1800" b="1" dirty="0" smtClean="0">
                          <a:effectLst/>
                        </a:rPr>
                        <a:t>I</a:t>
                      </a: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Burimet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e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financimit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të</a:t>
                      </a:r>
                      <a:r>
                        <a:rPr lang="en-US" sz="1800" b="1" baseline="0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bizneseve</a:t>
                      </a:r>
                      <a:endParaRPr lang="en-US" sz="1800" b="1" baseline="0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baseline="0" dirty="0" smtClean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Burimi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i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mjeteve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vetanake</a:t>
                      </a:r>
                      <a:endParaRPr lang="en-US" sz="1800" b="0" baseline="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  <a:p>
                      <a:pPr marL="285750" marR="0" indent="-28575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Burimi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i 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mjeteve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të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huazuara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0" dirty="0" smtClean="0">
                          <a:solidFill>
                            <a:schemeClr val="tx1"/>
                          </a:solidFill>
                          <a:effectLst/>
                        </a:rPr>
                        <a:t>Nasir Selimi, Hyrje në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ekonomiks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dhe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 b</a:t>
                      </a:r>
                      <a:r>
                        <a:rPr lang="sq-AL" sz="1800" b="0" dirty="0" smtClean="0">
                          <a:solidFill>
                            <a:schemeClr val="tx1"/>
                          </a:solidFill>
                          <a:effectLst/>
                        </a:rPr>
                        <a:t>iznes,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Universiteti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n-US" sz="1800" b="0" dirty="0" err="1" smtClean="0">
                          <a:solidFill>
                            <a:schemeClr val="tx1"/>
                          </a:solidFill>
                          <a:effectLst/>
                        </a:rPr>
                        <a:t>Evropës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</a:rPr>
                        <a:t> Juglindore-UET</a:t>
                      </a:r>
                      <a:r>
                        <a:rPr lang="en-US" sz="1800" b="0" dirty="0" smtClean="0">
                          <a:effectLst/>
                          <a:latin typeface="Times New Roman"/>
                          <a:ea typeface="MS Mincho"/>
                          <a:cs typeface="Times New Roman"/>
                        </a:rPr>
                        <a:t>338-342</a:t>
                      </a:r>
                      <a:endParaRPr lang="en-US" sz="1800" b="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12954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</a:t>
                      </a:r>
                      <a:r>
                        <a:rPr lang="sq-AL" sz="1800" b="1" dirty="0" smtClean="0">
                          <a:effectLst/>
                        </a:rPr>
                        <a:t>–</a:t>
                      </a:r>
                      <a:r>
                        <a:rPr lang="en-US" sz="1800" b="1" dirty="0" smtClean="0">
                          <a:effectLst/>
                        </a:rPr>
                        <a:t>XIV</a:t>
                      </a: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Ndërmarrja dixhitale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de-DE" sz="1800" b="0" dirty="0">
                          <a:effectLst/>
                        </a:rPr>
                        <a:t>Infrastruktura e TI për ndërmarrjen dixhitale. </a:t>
                      </a:r>
                      <a:endParaRPr lang="en-US" sz="1800" b="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b="0" dirty="0" smtClean="0">
                          <a:effectLst/>
                        </a:rPr>
                        <a:t>E-biznesi</a:t>
                      </a:r>
                      <a:r>
                        <a:rPr lang="sq-AL" sz="1800" b="0" dirty="0">
                          <a:effectLst/>
                        </a:rPr>
                        <a:t>. </a:t>
                      </a:r>
                      <a:endParaRPr lang="en-US" sz="1800" b="0" dirty="0" smtClean="0">
                        <a:effectLst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US" sz="1800" b="0" dirty="0">
                        <a:effectLst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Test </a:t>
                      </a:r>
                      <a:r>
                        <a:rPr lang="en-US" sz="1800" dirty="0" err="1" smtClean="0">
                          <a:effectLst/>
                        </a:rPr>
                        <a:t>vetëvlerësimi</a:t>
                      </a:r>
                      <a:r>
                        <a:rPr lang="sq-AL" sz="1800" b="0" dirty="0">
                          <a:effectLst/>
                        </a:rPr>
                        <a:t> </a:t>
                      </a:r>
                      <a:endParaRPr lang="en-US" sz="1800" b="0" dirty="0">
                        <a:effectLst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b="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sq-AL" sz="1800" b="0" dirty="0" smtClean="0">
                          <a:effectLst/>
                        </a:rPr>
                        <a:t>757-7</a:t>
                      </a:r>
                      <a:r>
                        <a:rPr lang="en-US" sz="1800" b="0" dirty="0" smtClean="0">
                          <a:effectLst/>
                        </a:rPr>
                        <a:t>61 </a:t>
                      </a:r>
                      <a:r>
                        <a:rPr lang="en-US" sz="1800" b="0" dirty="0" err="1" smtClean="0">
                          <a:effectLst/>
                        </a:rPr>
                        <a:t>dhe</a:t>
                      </a:r>
                      <a:r>
                        <a:rPr lang="en-US" sz="1800" b="0" dirty="0" smtClean="0">
                          <a:effectLst/>
                        </a:rPr>
                        <a:t> 773-779</a:t>
                      </a:r>
                      <a:r>
                        <a:rPr lang="sq-AL" sz="1800" b="0" dirty="0" smtClean="0">
                          <a:effectLst/>
                        </a:rPr>
                        <a:t>.</a:t>
                      </a:r>
                      <a:endParaRPr lang="en-US" sz="1800" b="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0" dirty="0">
                          <a:effectLst/>
                        </a:rPr>
                        <a:t> </a:t>
                      </a:r>
                      <a:endParaRPr lang="en-US" sz="1800" b="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52684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Java - 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XV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Kollok</a:t>
                      </a: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v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iumi </a:t>
                      </a: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i dytë</a:t>
                      </a:r>
                      <a:endParaRPr lang="en-US" sz="18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0" dirty="0">
                          <a:effectLst/>
                        </a:rPr>
                        <a:t> </a:t>
                      </a:r>
                      <a:endParaRPr lang="en-US" sz="1800" b="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44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200469"/>
              </p:ext>
            </p:extLst>
          </p:nvPr>
        </p:nvGraphicFramePr>
        <p:xfrm>
          <a:off x="1143000" y="609600"/>
          <a:ext cx="6858000" cy="5867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6918"/>
                <a:gridCol w="5621082"/>
              </a:tblGrid>
              <a:tr h="586740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200" dirty="0">
                          <a:effectLst/>
                        </a:rPr>
                        <a:t>LITERATURA</a:t>
                      </a:r>
                      <a:endParaRPr lang="en-US" sz="12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vert="vert270"/>
                </a:tc>
                <a:tc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None/>
                        <a:tabLst/>
                        <a:defRPr/>
                      </a:pPr>
                      <a:r>
                        <a:rPr lang="sq-AL" sz="1600" b="1" dirty="0" smtClean="0">
                          <a:solidFill>
                            <a:srgbClr val="0000FF"/>
                          </a:solidFill>
                          <a:effectLst/>
                        </a:rPr>
                        <a:t>Literaturë:</a:t>
                      </a:r>
                      <a:endParaRPr lang="en-US" sz="16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endParaRPr lang="en-US" sz="16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Gaspar</a:t>
                      </a: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</a:rPr>
                        <a:t>, Bierman, Kolari, Hise, Smith, Arreola-Risa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"</a:t>
                      </a: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</a:rPr>
                        <a:t>Hyrje në Biznes" (Botues, Oxfor University Press 2007 - UET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,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Përkthyer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nga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Jonida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Bregu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0000FF"/>
                          </a:solidFill>
                          <a:effectLst/>
                        </a:rPr>
                        <a:t>                                               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0000FF"/>
                          </a:solidFill>
                          <a:effectLst/>
                        </a:rPr>
                        <a:t>Literaturë shtesë: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en-US" sz="16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</a:rPr>
                        <a:t>Prof. dr. Nasir Selimi, 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Hyrje </a:t>
                      </a: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</a:rPr>
                        <a:t>në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ekonomiks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dhe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 b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iznes,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Universiteti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I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Evropës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dirty="0" err="1" smtClean="0">
                          <a:solidFill>
                            <a:schemeClr val="tx1"/>
                          </a:solidFill>
                          <a:effectLst/>
                        </a:rPr>
                        <a:t>Juglindore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-UET,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0" baseline="0" dirty="0" err="1" smtClean="0">
                          <a:solidFill>
                            <a:schemeClr val="tx1"/>
                          </a:solidFill>
                          <a:effectLst/>
                        </a:rPr>
                        <a:t>Tetovë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</a:rPr>
                        <a:t> 201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</a:tr>
            </a:tbl>
          </a:graphicData>
        </a:graphic>
      </p:graphicFrame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459028"/>
              </p:ext>
            </p:extLst>
          </p:nvPr>
        </p:nvGraphicFramePr>
        <p:xfrm>
          <a:off x="1143000" y="3429000"/>
          <a:ext cx="41910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9" name="Picture" r:id="rId3" imgW="0" imgH="0" progId="StaticMetafile">
                  <p:embed/>
                </p:oleObj>
              </mc:Choice>
              <mc:Fallback>
                <p:oleObj name="Picture" r:id="rId3" imgW="0" imgH="0" progId="StaticMetafile">
                  <p:embed/>
                  <p:pic>
                    <p:nvPicPr>
                      <p:cNvPr id="0" name="rectole000000000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9000" t="9334" r="11667" b="14333"/>
                      <a:stretch>
                        <a:fillRect/>
                      </a:stretch>
                    </p:blipFill>
                    <p:spPr bwMode="auto">
                      <a:xfrm>
                        <a:off x="1143000" y="3429000"/>
                        <a:ext cx="4191000" cy="29718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3751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577690"/>
              </p:ext>
            </p:extLst>
          </p:nvPr>
        </p:nvGraphicFramePr>
        <p:xfrm>
          <a:off x="1143000" y="1143000"/>
          <a:ext cx="6858000" cy="518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6918"/>
                <a:gridCol w="5621082"/>
              </a:tblGrid>
              <a:tr h="4038599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>
                          <a:effectLst/>
                        </a:rPr>
                        <a:t>METODOLOGJIA E MËSIMDHËNJËS</a:t>
                      </a:r>
                      <a:endParaRPr lang="en-US" sz="20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vert="vert27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</a:rPr>
                        <a:t>Në dy orë ligjërata në javë do të shtjellohet materiali mësimor, do të zhvillohet mësim interaktiv duke përfshirë përvojat dhe njohuritë nga fusha e biznesit,  diskutimet individuale dhe në grupe, si dhe kohë pas kohe do të organizohen teste të vlerësimit. 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</a:rPr>
                        <a:t>Në ushtrime do të zhvillohen diskutime për materien e cila punohet në ligjërata ndërkaq kjo materie do të ndërlidhet edhe me problemet e ndryshme në Kosovë dhe mjetet dhe modalitetet e zgjidhjes së tyre në aspektin e </a:t>
                      </a:r>
                      <a:r>
                        <a:rPr lang="sq-AL" sz="2000" dirty="0" smtClean="0">
                          <a:effectLst/>
                        </a:rPr>
                        <a:t>ndërmarrësis</a:t>
                      </a:r>
                      <a:r>
                        <a:rPr lang="en-US" sz="2000" dirty="0" smtClean="0">
                          <a:effectLst/>
                        </a:rPr>
                        <a:t>ë</a:t>
                      </a:r>
                      <a:r>
                        <a:rPr lang="sq-AL" sz="2000" dirty="0" smtClean="0">
                          <a:effectLst/>
                        </a:rPr>
                        <a:t>. 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sq-AL" sz="2000" noProof="0" dirty="0" smtClean="0">
                          <a:effectLst/>
                        </a:rPr>
                        <a:t>Në kohën e ushtrimeve studentët do të prezantojnë edhe punimet e tyre seminarike të </a:t>
                      </a:r>
                      <a:r>
                        <a:rPr lang="en-US" sz="2000" noProof="0" dirty="0" err="1" smtClean="0">
                          <a:effectLst/>
                        </a:rPr>
                        <a:t>punuara</a:t>
                      </a:r>
                      <a:r>
                        <a:rPr lang="sq-AL" sz="2000" noProof="0" dirty="0" smtClean="0">
                          <a:effectLst/>
                        </a:rPr>
                        <a:t> në</a:t>
                      </a:r>
                      <a:r>
                        <a:rPr lang="sq-AL" sz="2000" baseline="0" noProof="0" dirty="0" smtClean="0">
                          <a:effectLst/>
                        </a:rPr>
                        <a:t> grup.</a:t>
                      </a:r>
                      <a:endParaRPr lang="sq-AL" sz="2000" noProof="0" dirty="0" smtClean="0">
                        <a:effectLst/>
                      </a:endParaRPr>
                    </a:p>
                    <a:p>
                      <a:pPr marL="0" marR="0" lvl="0" indent="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None/>
                      </a:pP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457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469967"/>
              </p:ext>
            </p:extLst>
          </p:nvPr>
        </p:nvGraphicFramePr>
        <p:xfrm>
          <a:off x="762000" y="762000"/>
          <a:ext cx="7315200" cy="4876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8467"/>
                <a:gridCol w="5206733"/>
              </a:tblGrid>
              <a:tr h="661705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Metodat</a:t>
                      </a:r>
                      <a:r>
                        <a:rPr lang="en-US" sz="2800" dirty="0">
                          <a:effectLst/>
                        </a:rPr>
                        <a:t> e </a:t>
                      </a:r>
                      <a:r>
                        <a:rPr lang="en-US" sz="2800" dirty="0" err="1">
                          <a:effectLst/>
                        </a:rPr>
                        <a:t>vlerësimit</a:t>
                      </a:r>
                      <a:endParaRPr lang="en-US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679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Kollokviumi</a:t>
                      </a:r>
                      <a:r>
                        <a:rPr lang="en-US" sz="2000" baseline="0" dirty="0" smtClean="0">
                          <a:effectLst/>
                        </a:rPr>
                        <a:t> i </a:t>
                      </a:r>
                      <a:r>
                        <a:rPr lang="en-US" sz="2000" baseline="0" dirty="0" err="1" smtClean="0">
                          <a:effectLst/>
                        </a:rPr>
                        <a:t>parë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45%</a:t>
                      </a:r>
                      <a:endParaRPr lang="en-US" sz="2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136797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Kollokviumi</a:t>
                      </a:r>
                      <a:r>
                        <a:rPr lang="en-US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en-US" sz="20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dytë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45%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7913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</a:rPr>
                        <a:t>Aktiviteti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në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ligjërata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dhe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ushtrime</a:t>
                      </a:r>
                      <a:r>
                        <a:rPr lang="en-US" sz="2000" dirty="0" smtClean="0">
                          <a:effectLst/>
                        </a:rPr>
                        <a:t>/</a:t>
                      </a:r>
                      <a:r>
                        <a:rPr lang="en-US" sz="2000" dirty="0" err="1" smtClean="0">
                          <a:effectLst/>
                        </a:rPr>
                        <a:t>Punim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</a:rPr>
                        <a:t>seminarik</a:t>
                      </a:r>
                      <a:r>
                        <a:rPr lang="en-US" sz="2000" dirty="0" smtClean="0">
                          <a:effectLst/>
                        </a:rPr>
                        <a:t>: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 smtClean="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</a:rPr>
                        <a:t>10</a:t>
                      </a:r>
                      <a:r>
                        <a:rPr lang="en-US" sz="2400" dirty="0">
                          <a:effectLst/>
                        </a:rPr>
                        <a:t>%</a:t>
                      </a:r>
                      <a:endParaRPr lang="en-US" sz="2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62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Group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451155"/>
              </p:ext>
            </p:extLst>
          </p:nvPr>
        </p:nvGraphicFramePr>
        <p:xfrm>
          <a:off x="533400" y="507621"/>
          <a:ext cx="8229600" cy="6107519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165860"/>
                <a:gridCol w="2110740"/>
                <a:gridCol w="1661160"/>
                <a:gridCol w="3291840"/>
              </a:tblGrid>
              <a:tr h="8815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q-AL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Lënda 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Hyrje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në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biznes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Mësimdhënës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Prof. 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Dr. </a:t>
                      </a:r>
                      <a:r>
                        <a:rPr kumimoji="0" lang="sq-AL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Florentina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sq-AL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Xhelili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Krasniqi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17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Niveli / statusi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Bachelor / </a:t>
                      </a:r>
                      <a:r>
                        <a:rPr kumimoji="0" lang="en-US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Zgjedhore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Orari i mësimit Grupi i ligjëratave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Departamenti</a:t>
                      </a:r>
                      <a:r>
                        <a:rPr kumimoji="0" lang="en-US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: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marte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</a:t>
                      </a: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Gr.1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13:15 - 14:45  S2, EK 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800" b="1" kern="1200" dirty="0" smtClean="0"/>
                        <a:t>          </a:t>
                      </a:r>
                      <a:endParaRPr lang="en-US" sz="1800" b="1" kern="1200" baseline="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/>
                        <a:t> 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mërkure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</a:t>
                      </a: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Gr.1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11:30-13:00   S9  MXH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Gr.1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15:00 -16:30  S7,  KO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/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enjte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</a:t>
                      </a: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Gr.2.  11:30-13:00  S3, BFK</a:t>
                      </a:r>
                      <a:endParaRPr kumimoji="0" lang="sq-AL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Gr.2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15:00-16:30   S9  MXH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  </a:t>
                      </a:r>
                      <a:endParaRPr kumimoji="0" lang="en-US" sz="1800" b="1" i="1" u="none" strike="noStrike" cap="none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670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Viti i studimit dhe semestri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Viti i I-</a:t>
                      </a:r>
                      <a:r>
                        <a:rPr kumimoji="0" lang="sq-AL" sz="18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rë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 </a:t>
                      </a:r>
                      <a:endParaRPr kumimoji="0" lang="en-US" sz="18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Semestri i I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-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ë 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815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Shifra dhe numri i kredive 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ECTS: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Konsultimet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marte</a:t>
                      </a:r>
                      <a:r>
                        <a:rPr kumimoji="0" lang="sq-AL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</a:t>
                      </a:r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11:00-13:0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mërkure</a:t>
                      </a:r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  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14:00-15:00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E 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enjte</a:t>
                      </a:r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:   </a:t>
                      </a:r>
                      <a:r>
                        <a:rPr lang="sq-A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14:00-15:00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Kati IV-</a:t>
                      </a:r>
                      <a:r>
                        <a:rPr kumimoji="0" lang="en-US" sz="1800" b="1" u="none" strike="noStrike" cap="none" normalizeH="0" baseline="0" noProof="0" dirty="0" err="1" smtClean="0">
                          <a:ln>
                            <a:noFill/>
                          </a:ln>
                          <a:effectLst/>
                        </a:rPr>
                        <a:t>të</a:t>
                      </a:r>
                      <a:r>
                        <a:rPr kumimoji="0" lang="en-US" sz="1800" b="1" u="none" strike="noStrike" cap="none" normalizeH="0" baseline="0" noProof="0" dirty="0" smtClean="0">
                          <a:ln>
                            <a:noFill/>
                          </a:ln>
                          <a:effectLst/>
                        </a:rPr>
                        <a:t>, nr. 62.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u="none" strike="noStrike" cap="none" normalizeH="0" baseline="0" noProof="0" dirty="0" smtClean="0">
                        <a:ln>
                          <a:noFill/>
                        </a:ln>
                        <a:effectLst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3222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q-AL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Fondi i orëve</a:t>
                      </a:r>
                      <a:endParaRPr kumimoji="0" lang="sq-A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L + </a:t>
                      </a:r>
                      <a:r>
                        <a:rPr kumimoji="0" lang="en-US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r>
                        <a:rPr kumimoji="0" lang="sq-A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U 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723" marB="45723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340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chemeClr val="bg1"/>
                </a:solidFill>
              </a:rPr>
              <a:t>Qëllimi</a:t>
            </a:r>
            <a:r>
              <a:rPr lang="en-US" dirty="0" smtClean="0">
                <a:solidFill>
                  <a:schemeClr val="bg1"/>
                </a:solidFill>
              </a:rPr>
              <a:t> I </a:t>
            </a:r>
            <a:r>
              <a:rPr lang="en-US" dirty="0" err="1" smtClean="0">
                <a:solidFill>
                  <a:schemeClr val="bg1"/>
                </a:solidFill>
              </a:rPr>
              <a:t>lëndës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q-AL" dirty="0"/>
              <a:t>Ky modul do t’i pajisë studentët me njohuri për biznesin dhe </a:t>
            </a:r>
            <a:r>
              <a:rPr lang="en-US" dirty="0" err="1" smtClean="0"/>
              <a:t>nd</a:t>
            </a:r>
            <a:r>
              <a:rPr lang="sq-AL" dirty="0" smtClean="0"/>
              <a:t>ë</a:t>
            </a:r>
            <a:r>
              <a:rPr lang="en-US" dirty="0" err="1" smtClean="0"/>
              <a:t>rmarr</a:t>
            </a:r>
            <a:r>
              <a:rPr lang="sq-AL" dirty="0" smtClean="0"/>
              <a:t>ë</a:t>
            </a:r>
            <a:r>
              <a:rPr lang="en-US" dirty="0" smtClean="0"/>
              <a:t>sin</a:t>
            </a:r>
            <a:r>
              <a:rPr lang="sq-AL" dirty="0"/>
              <a:t>ë</a:t>
            </a:r>
            <a:r>
              <a:rPr lang="sq-AL" dirty="0" smtClean="0"/>
              <a:t> </a:t>
            </a:r>
            <a:r>
              <a:rPr lang="sq-AL" dirty="0"/>
              <a:t>në përgjithësi. Gjithashtu do t’i njoftojë studentët për strukturat qeverisëse të biznesit në botë dhe </a:t>
            </a:r>
            <a:r>
              <a:rPr lang="sq-AL" dirty="0" smtClean="0"/>
              <a:t>aplikimi</a:t>
            </a:r>
            <a:r>
              <a:rPr lang="en-US" dirty="0" smtClean="0"/>
              <a:t>n</a:t>
            </a:r>
            <a:r>
              <a:rPr lang="sq-AL" dirty="0" smtClean="0"/>
              <a:t> </a:t>
            </a:r>
            <a:r>
              <a:rPr lang="en-US" dirty="0" smtClean="0"/>
              <a:t>e</a:t>
            </a:r>
            <a:r>
              <a:rPr lang="sq-AL" dirty="0" smtClean="0"/>
              <a:t> </a:t>
            </a:r>
            <a:r>
              <a:rPr lang="sq-AL" dirty="0"/>
              <a:t>tyre në Kosovë. </a:t>
            </a:r>
            <a:r>
              <a:rPr lang="en-US" dirty="0" err="1" smtClean="0"/>
              <a:t>Poashtu</a:t>
            </a:r>
            <a:r>
              <a:rPr lang="en-US" dirty="0" smtClean="0"/>
              <a:t> </a:t>
            </a:r>
            <a:r>
              <a:rPr lang="sq-AL" dirty="0" smtClean="0"/>
              <a:t>do </a:t>
            </a:r>
            <a:r>
              <a:rPr lang="sq-AL" dirty="0"/>
              <a:t>të përgatitë studentët që të pajisen me njohuritë bazë për themelimin dhe zhvillimin e një biznesi, me fokus në zhvillimin e biznesit të vogël.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58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q-AL" sz="2400" dirty="0"/>
              <a:t>Me kompletimin e këtij moduli, studentët do të jenë në gjendje</a:t>
            </a:r>
            <a:r>
              <a:rPr lang="sq-AL" sz="2400" dirty="0" smtClean="0"/>
              <a:t>:</a:t>
            </a:r>
            <a:endParaRPr lang="en-US" sz="2400" dirty="0"/>
          </a:p>
          <a:p>
            <a:pPr lvl="0"/>
            <a:r>
              <a:rPr lang="sq-AL" sz="2400" dirty="0"/>
              <a:t>të kuptojnë konceptin e biznesit dhe </a:t>
            </a:r>
            <a:r>
              <a:rPr lang="en-US" sz="2400" dirty="0" err="1" smtClean="0"/>
              <a:t>nd</a:t>
            </a:r>
            <a:r>
              <a:rPr lang="sq-AL" sz="2400" dirty="0" smtClean="0"/>
              <a:t>ë</a:t>
            </a:r>
            <a:r>
              <a:rPr lang="en-US" sz="2400" dirty="0" err="1" smtClean="0"/>
              <a:t>rmarr</a:t>
            </a:r>
            <a:r>
              <a:rPr lang="sq-AL" sz="2400" dirty="0" smtClean="0"/>
              <a:t>ë</a:t>
            </a:r>
            <a:r>
              <a:rPr lang="en-US" sz="2400" dirty="0" smtClean="0"/>
              <a:t>sis</a:t>
            </a:r>
            <a:r>
              <a:rPr lang="sq-AL" sz="2400" dirty="0" smtClean="0"/>
              <a:t>ë; </a:t>
            </a:r>
            <a:endParaRPr lang="en-US" sz="2400" dirty="0"/>
          </a:p>
          <a:p>
            <a:pPr lvl="0"/>
            <a:r>
              <a:rPr lang="sq-AL" sz="2400" dirty="0"/>
              <a:t>të kuptojnë zhvillimin dhe specifikat e biznesit në Kosovë;</a:t>
            </a:r>
            <a:endParaRPr lang="en-US" sz="2400" dirty="0"/>
          </a:p>
          <a:p>
            <a:pPr lvl="0"/>
            <a:r>
              <a:rPr lang="de-DE" sz="2400" dirty="0"/>
              <a:t>të kuptojnë strukturat e qeverisjes së biznesit;</a:t>
            </a:r>
            <a:endParaRPr lang="en-US" sz="2400" dirty="0"/>
          </a:p>
          <a:p>
            <a:pPr lvl="0"/>
            <a:r>
              <a:rPr lang="de-DE" sz="2400" dirty="0"/>
              <a:t>të kuptojnë etikën në biznes dhe përgjegjësinë shoqërore të tij;</a:t>
            </a:r>
            <a:endParaRPr lang="en-US" sz="2400" dirty="0"/>
          </a:p>
          <a:p>
            <a:pPr lvl="0"/>
            <a:r>
              <a:rPr lang="de-DE" sz="2400" dirty="0"/>
              <a:t>të kuptojnë rëndësinë dhe zhvillimin e planit të biznesit;</a:t>
            </a:r>
            <a:endParaRPr lang="en-US" sz="2400" dirty="0"/>
          </a:p>
          <a:p>
            <a:pPr lvl="0"/>
            <a:r>
              <a:rPr lang="de-DE" sz="2400" dirty="0"/>
              <a:t>të kuptojnë menaxhimin dhe motivimin e burimeve njerëzore;</a:t>
            </a:r>
            <a:endParaRPr lang="en-US" sz="2400" dirty="0"/>
          </a:p>
          <a:p>
            <a:pPr lvl="0"/>
            <a:r>
              <a:rPr lang="sq-AL" sz="2400" dirty="0"/>
              <a:t>të kuptojnë </a:t>
            </a:r>
            <a:r>
              <a:rPr lang="en-US" sz="2400" dirty="0" err="1" smtClean="0"/>
              <a:t>menaxhimin</a:t>
            </a:r>
            <a:r>
              <a:rPr lang="en-US" sz="2400" dirty="0" smtClean="0"/>
              <a:t> e </a:t>
            </a:r>
            <a:r>
              <a:rPr lang="en-US" sz="2400" dirty="0" err="1" smtClean="0"/>
              <a:t>operacioneve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biznesit</a:t>
            </a:r>
            <a:r>
              <a:rPr lang="sq-AL" sz="2400" dirty="0" smtClean="0"/>
              <a:t>;</a:t>
            </a:r>
            <a:endParaRPr lang="en-US" sz="2400" dirty="0" smtClean="0"/>
          </a:p>
          <a:p>
            <a:pPr lvl="0"/>
            <a:r>
              <a:rPr lang="sq-AL" sz="2400" dirty="0"/>
              <a:t>të </a:t>
            </a:r>
            <a:r>
              <a:rPr lang="sq-AL" sz="2400" dirty="0" smtClean="0"/>
              <a:t>kuptojnë</a:t>
            </a:r>
            <a:r>
              <a:rPr lang="en-US" sz="2400" dirty="0" smtClean="0"/>
              <a:t> </a:t>
            </a:r>
            <a:r>
              <a:rPr lang="en-US" sz="2400" dirty="0" err="1" smtClean="0"/>
              <a:t>burimet</a:t>
            </a:r>
            <a:r>
              <a:rPr lang="en-US" sz="2400" dirty="0" smtClean="0"/>
              <a:t> e </a:t>
            </a:r>
            <a:r>
              <a:rPr lang="en-US" sz="2400" dirty="0" err="1" smtClean="0"/>
              <a:t>finacimit</a:t>
            </a:r>
            <a:r>
              <a:rPr lang="en-US" sz="2400" dirty="0" smtClean="0"/>
              <a:t> </a:t>
            </a:r>
            <a:r>
              <a:rPr lang="en-US" sz="2400" dirty="0" err="1" smtClean="0"/>
              <a:t>të</a:t>
            </a:r>
            <a:r>
              <a:rPr lang="en-US" sz="2400" dirty="0" smtClean="0"/>
              <a:t> </a:t>
            </a:r>
            <a:r>
              <a:rPr lang="en-US" sz="2400" dirty="0" err="1" smtClean="0"/>
              <a:t>bizneseve</a:t>
            </a:r>
            <a:r>
              <a:rPr lang="en-US" sz="2400" dirty="0" smtClean="0"/>
              <a:t>;</a:t>
            </a:r>
            <a:endParaRPr lang="en-US" sz="2400" dirty="0"/>
          </a:p>
          <a:p>
            <a:r>
              <a:rPr lang="sq-AL" sz="2400" dirty="0"/>
              <a:t>të kuptojnë rëndësinë e ndërmarrjes </a:t>
            </a:r>
            <a:r>
              <a:rPr lang="sq-AL" sz="2400" dirty="0" smtClean="0"/>
              <a:t>di</a:t>
            </a:r>
            <a:r>
              <a:rPr lang="en-US" sz="2400" dirty="0" err="1" smtClean="0"/>
              <a:t>xh</a:t>
            </a:r>
            <a:r>
              <a:rPr lang="sq-AL" sz="2400" dirty="0" smtClean="0"/>
              <a:t>itale</a:t>
            </a:r>
            <a:r>
              <a:rPr lang="sq-AL" sz="2400" dirty="0"/>
              <a:t>. </a:t>
            </a: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sq-AL" b="1" dirty="0">
                <a:solidFill>
                  <a:schemeClr val="bg1"/>
                </a:solidFill>
              </a:rPr>
              <a:t>ARRITSHMËRIA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84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633959"/>
              </p:ext>
            </p:extLst>
          </p:nvPr>
        </p:nvGraphicFramePr>
        <p:xfrm>
          <a:off x="685800" y="685801"/>
          <a:ext cx="7924800" cy="6045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3000"/>
                <a:gridCol w="3371127"/>
                <a:gridCol w="3410673"/>
              </a:tblGrid>
              <a:tr h="4268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</a:rPr>
                        <a:t>Javët</a:t>
                      </a:r>
                      <a:endParaRPr lang="en-US" sz="20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>
                          <a:effectLst/>
                        </a:rPr>
                        <a:t>Tema</a:t>
                      </a:r>
                      <a:endParaRPr lang="en-US" sz="2000" b="1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</a:rPr>
                        <a:t>Literatura</a:t>
                      </a:r>
                      <a:endParaRPr lang="en-US" sz="20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2660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</a:rPr>
                        <a:t>Java - I </a:t>
                      </a:r>
                      <a:endParaRPr lang="en-US" sz="20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u="none" dirty="0">
                          <a:solidFill>
                            <a:srgbClr val="0000FF"/>
                          </a:solidFill>
                          <a:effectLst/>
                        </a:rPr>
                        <a:t>Hyrje </a:t>
                      </a:r>
                      <a:r>
                        <a:rPr lang="sq-AL" sz="2000" b="1" u="none" dirty="0">
                          <a:effectLst/>
                        </a:rPr>
                        <a:t> </a:t>
                      </a:r>
                      <a:endParaRPr lang="en-US" sz="2000" b="1" u="none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Njoftim me 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lëndën</a:t>
                      </a:r>
                      <a:endParaRPr lang="en-US" sz="2000" dirty="0" smtClean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 err="1" smtClean="0">
                          <a:effectLst/>
                          <a:latin typeface="+mn-lt"/>
                        </a:rPr>
                        <a:t>Qëllimi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 i </a:t>
                      </a:r>
                      <a:r>
                        <a:rPr lang="en-US" sz="2000" dirty="0" err="1" smtClean="0">
                          <a:effectLst/>
                          <a:latin typeface="+mn-lt"/>
                        </a:rPr>
                        <a:t>lëndës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 smtClean="0">
                          <a:effectLst/>
                          <a:latin typeface="+mn-lt"/>
                        </a:rPr>
                        <a:t>Objekti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vat 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e 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lëndës </a:t>
                      </a:r>
                      <a:endParaRPr lang="en-US" sz="2000" dirty="0" smtClean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dirty="0" err="1" smtClean="0">
                          <a:effectLst/>
                          <a:latin typeface="+mn-lt"/>
                        </a:rPr>
                        <a:t>Metodologjia</a:t>
                      </a:r>
                      <a:r>
                        <a:rPr lang="en-US" sz="2000" baseline="0" dirty="0" smtClean="0">
                          <a:effectLst/>
                          <a:latin typeface="+mn-lt"/>
                        </a:rPr>
                        <a:t> e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</a:rPr>
                        <a:t>mësimdhënies</a:t>
                      </a:r>
                      <a:endParaRPr lang="en-US" sz="2000" baseline="0" dirty="0" smtClean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en-US" sz="2000" baseline="0" dirty="0" err="1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Mënyra</a:t>
                      </a:r>
                      <a:r>
                        <a:rPr lang="en-US" sz="2000" baseline="0" dirty="0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 e </a:t>
                      </a:r>
                      <a:r>
                        <a:rPr lang="en-US" sz="2000" baseline="0" dirty="0" err="1" smtClean="0">
                          <a:effectLst/>
                          <a:latin typeface="+mn-lt"/>
                          <a:ea typeface="MS Mincho"/>
                          <a:cs typeface="Times New Roman"/>
                        </a:rPr>
                        <a:t>vlerësimit</a:t>
                      </a:r>
                      <a:endParaRPr lang="en-US" sz="20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28575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286965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</a:rPr>
                        <a:t>Java - II</a:t>
                      </a:r>
                      <a:endParaRPr lang="en-US" sz="20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u="none" dirty="0">
                          <a:solidFill>
                            <a:srgbClr val="0000FF"/>
                          </a:solidFill>
                          <a:effectLst/>
                        </a:rPr>
                        <a:t>Çfarë është biznesi</a:t>
                      </a:r>
                      <a:r>
                        <a:rPr lang="sq-AL" sz="2000" b="1" u="none" dirty="0" smtClean="0">
                          <a:solidFill>
                            <a:srgbClr val="0000FF"/>
                          </a:solidFill>
                          <a:effectLst/>
                        </a:rPr>
                        <a:t>?</a:t>
                      </a:r>
                      <a:endParaRPr lang="en-US" sz="2000" b="1" u="none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2000" b="0" dirty="0" err="1" smtClean="0">
                          <a:effectLst/>
                        </a:rPr>
                        <a:t>Përkufizimi</a:t>
                      </a:r>
                      <a:r>
                        <a:rPr lang="en-US" sz="2000" b="0" dirty="0" smtClean="0">
                          <a:effectLst/>
                        </a:rPr>
                        <a:t> i </a:t>
                      </a:r>
                      <a:r>
                        <a:rPr lang="en-US" sz="2000" b="0" dirty="0" err="1" smtClean="0">
                          <a:effectLst/>
                        </a:rPr>
                        <a:t>biznesit</a:t>
                      </a:r>
                      <a:r>
                        <a:rPr lang="en-US" sz="2000" b="0" dirty="0" smtClean="0">
                          <a:effectLst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</a:rPr>
                        <a:t>dhe</a:t>
                      </a:r>
                      <a:r>
                        <a:rPr lang="en-US" sz="2000" b="0" dirty="0" smtClean="0">
                          <a:effectLst/>
                        </a:rPr>
                        <a:t> </a:t>
                      </a:r>
                      <a:r>
                        <a:rPr lang="en-US" sz="2000" b="0" dirty="0" err="1" smtClean="0">
                          <a:effectLst/>
                        </a:rPr>
                        <a:t>fitimit</a:t>
                      </a:r>
                      <a:endParaRPr lang="en-US" sz="2000" b="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55905" algn="l"/>
                        </a:tabLst>
                      </a:pPr>
                      <a:r>
                        <a:rPr lang="en-US" sz="2000" dirty="0" err="1" smtClean="0">
                          <a:effectLst/>
                        </a:rPr>
                        <a:t>Llojet</a:t>
                      </a:r>
                      <a:r>
                        <a:rPr lang="sq-AL" sz="2000" dirty="0" smtClean="0">
                          <a:effectLst/>
                        </a:rPr>
                        <a:t> </a:t>
                      </a:r>
                      <a:r>
                        <a:rPr lang="sq-AL" sz="2000" dirty="0">
                          <a:effectLst/>
                        </a:rPr>
                        <a:t>e sistemeve ekonomike dhe ndikimi i tyre te </a:t>
                      </a:r>
                      <a:r>
                        <a:rPr lang="sq-AL" sz="2000" dirty="0" smtClean="0">
                          <a:effectLst/>
                        </a:rPr>
                        <a:t>biznesi</a:t>
                      </a:r>
                      <a:endParaRPr lang="en-US" sz="2000" dirty="0" smtClean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55905" algn="l"/>
                        </a:tabLst>
                      </a:pPr>
                      <a:r>
                        <a:rPr lang="en-US" sz="2000" dirty="0" err="1" smtClean="0">
                          <a:effectLst/>
                        </a:rPr>
                        <a:t>Strukturat</a:t>
                      </a:r>
                      <a:r>
                        <a:rPr lang="en-US" sz="2000" dirty="0" smtClean="0">
                          <a:effectLst/>
                        </a:rPr>
                        <a:t> e </a:t>
                      </a:r>
                      <a:r>
                        <a:rPr lang="en-US" sz="2000" dirty="0" err="1" smtClean="0">
                          <a:effectLst/>
                        </a:rPr>
                        <a:t>tregut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55905" algn="l"/>
                        </a:tabLst>
                      </a:pPr>
                      <a:r>
                        <a:rPr lang="sq-AL" sz="2000" dirty="0">
                          <a:effectLst/>
                        </a:rPr>
                        <a:t>Prodhimi i mallrave dhe shërbimeve</a:t>
                      </a:r>
                      <a:endParaRPr lang="en-US" sz="2000" dirty="0">
                        <a:effectLst/>
                      </a:endParaRPr>
                    </a:p>
                    <a:p>
                      <a:pPr marL="2559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</a:rPr>
                        <a:t>Literatura:  Gaspar, Bierman, Kolari, Hise, Smith, Arreola-Risa - "Hyrje në Biznes" , fq. </a:t>
                      </a:r>
                      <a:r>
                        <a:rPr lang="sq-AL" sz="2000" dirty="0" smtClean="0">
                          <a:effectLst/>
                        </a:rPr>
                        <a:t>3</a:t>
                      </a:r>
                      <a:r>
                        <a:rPr lang="en-US" sz="2000" dirty="0" smtClean="0">
                          <a:effectLst/>
                        </a:rPr>
                        <a:t>0</a:t>
                      </a:r>
                      <a:r>
                        <a:rPr lang="sq-AL" sz="2000" dirty="0" smtClean="0">
                          <a:effectLst/>
                        </a:rPr>
                        <a:t>-5</a:t>
                      </a:r>
                      <a:r>
                        <a:rPr lang="en-US" sz="2000" dirty="0" smtClean="0">
                          <a:effectLst/>
                        </a:rPr>
                        <a:t>2</a:t>
                      </a:r>
                      <a:r>
                        <a:rPr lang="sq-AL" sz="2000" dirty="0" smtClean="0">
                          <a:effectLst/>
                        </a:rPr>
                        <a:t>.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62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390570"/>
              </p:ext>
            </p:extLst>
          </p:nvPr>
        </p:nvGraphicFramePr>
        <p:xfrm>
          <a:off x="762000" y="685800"/>
          <a:ext cx="7696200" cy="5913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551"/>
                <a:gridCol w="3258360"/>
                <a:gridCol w="3312289"/>
              </a:tblGrid>
              <a:tr h="152400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- III</a:t>
                      </a: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Mjedisi i </a:t>
                      </a:r>
                      <a:r>
                        <a:rPr lang="en-US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b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iznesit</a:t>
                      </a:r>
                      <a:endParaRPr lang="en-US" sz="18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55905" algn="l"/>
                        </a:tabLst>
                      </a:pPr>
                      <a:r>
                        <a:rPr lang="sq-AL" sz="1800" dirty="0">
                          <a:effectLst/>
                        </a:rPr>
                        <a:t>Vlerësimi i mjedisit të biznesit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55905" algn="l"/>
                        </a:tabLst>
                      </a:pPr>
                      <a:r>
                        <a:rPr lang="sq-AL" sz="1800" dirty="0">
                          <a:effectLst/>
                        </a:rPr>
                        <a:t>Natyra globale e biznesit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</a:txBody>
                  <a:tcPr marL="36195" marR="3619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sq-AL" sz="1800" dirty="0" smtClean="0">
                          <a:effectLst/>
                        </a:rPr>
                        <a:t>8</a:t>
                      </a:r>
                      <a:r>
                        <a:rPr lang="en-US" sz="1800" dirty="0" smtClean="0">
                          <a:effectLst/>
                        </a:rPr>
                        <a:t>7</a:t>
                      </a:r>
                      <a:r>
                        <a:rPr lang="sq-AL" sz="1800" dirty="0" smtClean="0">
                          <a:effectLst/>
                        </a:rPr>
                        <a:t>-10</a:t>
                      </a:r>
                      <a:r>
                        <a:rPr lang="en-US" sz="1800" dirty="0" smtClean="0">
                          <a:effectLst/>
                        </a:rPr>
                        <a:t>6</a:t>
                      </a:r>
                      <a:r>
                        <a:rPr lang="sq-AL" sz="1800" dirty="0" smtClean="0">
                          <a:effectLst/>
                        </a:rPr>
                        <a:t>.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45141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- IV</a:t>
                      </a: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Qeverisja e biznesit, etika dhe përgjegjësia 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shoqërore</a:t>
                      </a:r>
                      <a:endParaRPr lang="en-US" sz="18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effectLst/>
                        </a:rPr>
                        <a:t>Struktura e qeverisjes së </a:t>
                      </a:r>
                      <a:r>
                        <a:rPr lang="sq-AL" sz="1800" dirty="0" smtClean="0">
                          <a:effectLst/>
                        </a:rPr>
                        <a:t>biznesit</a:t>
                      </a:r>
                      <a:r>
                        <a:rPr lang="en-US" sz="1800" dirty="0" smtClean="0">
                          <a:effectLst/>
                        </a:rPr>
                        <a:t> (Format </a:t>
                      </a:r>
                      <a:r>
                        <a:rPr lang="en-US" sz="1800" dirty="0" err="1" smtClean="0">
                          <a:effectLst/>
                        </a:rPr>
                        <a:t>ligjore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të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organizimit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të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bizneseve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effectLst/>
                        </a:rPr>
                        <a:t>Modeli aksionar i qeverisjes së </a:t>
                      </a:r>
                      <a:r>
                        <a:rPr lang="sq-AL" sz="1800" dirty="0" smtClean="0">
                          <a:effectLst/>
                        </a:rPr>
                        <a:t>biznesit</a:t>
                      </a:r>
                      <a:r>
                        <a:rPr lang="en-US" sz="1800" dirty="0" smtClean="0">
                          <a:effectLst/>
                        </a:rPr>
                        <a:t> (</a:t>
                      </a:r>
                      <a:r>
                        <a:rPr lang="en-US" sz="1800" dirty="0" err="1" smtClean="0">
                          <a:effectLst/>
                        </a:rPr>
                        <a:t>ndarja</a:t>
                      </a:r>
                      <a:r>
                        <a:rPr lang="en-US" sz="1800" dirty="0" smtClean="0">
                          <a:effectLst/>
                        </a:rPr>
                        <a:t> e </a:t>
                      </a:r>
                      <a:r>
                        <a:rPr lang="en-US" sz="1800" dirty="0" err="1" smtClean="0">
                          <a:effectLst/>
                        </a:rPr>
                        <a:t>pron</a:t>
                      </a:r>
                      <a:r>
                        <a:rPr lang="sq-AL" sz="1800" dirty="0" smtClean="0">
                          <a:effectLst/>
                        </a:rPr>
                        <a:t>ë</a:t>
                      </a:r>
                      <a:r>
                        <a:rPr lang="en-US" sz="1800" dirty="0" smtClean="0">
                          <a:effectLst/>
                        </a:rPr>
                        <a:t>sis</a:t>
                      </a:r>
                      <a:r>
                        <a:rPr lang="sq-AL" sz="1800" dirty="0" smtClean="0">
                          <a:effectLst/>
                        </a:rPr>
                        <a:t>ë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nga</a:t>
                      </a:r>
                      <a:r>
                        <a:rPr lang="en-US" sz="1800" dirty="0" smtClean="0">
                          <a:effectLst/>
                        </a:rPr>
                        <a:t> </a:t>
                      </a:r>
                      <a:r>
                        <a:rPr lang="en-US" sz="1800" dirty="0" err="1" smtClean="0">
                          <a:effectLst/>
                        </a:rPr>
                        <a:t>kontrolli</a:t>
                      </a:r>
                      <a:r>
                        <a:rPr lang="en-US" sz="1800" dirty="0" smtClean="0">
                          <a:effectLst/>
                        </a:rPr>
                        <a:t>, </a:t>
                      </a:r>
                      <a:r>
                        <a:rPr lang="en-US" sz="1800" dirty="0" err="1" smtClean="0">
                          <a:effectLst/>
                        </a:rPr>
                        <a:t>problemi</a:t>
                      </a:r>
                      <a:r>
                        <a:rPr lang="en-US" sz="1800" dirty="0" smtClean="0">
                          <a:effectLst/>
                        </a:rPr>
                        <a:t> principal-</a:t>
                      </a:r>
                      <a:r>
                        <a:rPr lang="en-US" sz="1800" dirty="0" err="1" smtClean="0">
                          <a:effectLst/>
                        </a:rPr>
                        <a:t>agjent</a:t>
                      </a:r>
                      <a:r>
                        <a:rPr lang="en-US" sz="1800" dirty="0" smtClean="0">
                          <a:effectLst/>
                        </a:rPr>
                        <a:t>)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effectLst/>
                        </a:rPr>
                        <a:t>Modeli i qeverisjes së biznesit nga grupet e interesit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effectLst/>
                        </a:rPr>
                        <a:t>Modeli i përgjegjësisë shoqërore i qeverisjes së </a:t>
                      </a:r>
                      <a:r>
                        <a:rPr lang="sq-AL" sz="1800" dirty="0" smtClean="0">
                          <a:effectLst/>
                        </a:rPr>
                        <a:t>biznesit</a:t>
                      </a:r>
                      <a:r>
                        <a:rPr lang="en-US" sz="1800" baseline="0" dirty="0" smtClean="0">
                          <a:effectLst/>
                        </a:rPr>
                        <a:t> / </a:t>
                      </a:r>
                      <a:r>
                        <a:rPr lang="sq-AL" sz="1800" dirty="0" smtClean="0">
                          <a:effectLst/>
                        </a:rPr>
                        <a:t>Etika </a:t>
                      </a:r>
                      <a:r>
                        <a:rPr lang="sq-AL" sz="1800" dirty="0">
                          <a:effectLst/>
                        </a:rPr>
                        <a:t>e Biznesit</a:t>
                      </a:r>
                      <a:endParaRPr lang="en-US" sz="1800" dirty="0">
                        <a:effectLst/>
                      </a:endParaRPr>
                    </a:p>
                    <a:p>
                      <a:pPr marL="22860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</a:txBody>
                  <a:tcPr marL="36195" marR="36195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sq-AL" sz="1800" dirty="0" smtClean="0">
                          <a:effectLst/>
                        </a:rPr>
                        <a:t>141-17</a:t>
                      </a:r>
                      <a:r>
                        <a:rPr lang="en-US" sz="1800" dirty="0" smtClean="0">
                          <a:effectLst/>
                        </a:rPr>
                        <a:t>3</a:t>
                      </a:r>
                      <a:r>
                        <a:rPr lang="sq-AL" sz="1800" dirty="0" smtClean="0">
                          <a:effectLst/>
                        </a:rPr>
                        <a:t>.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559441"/>
              </p:ext>
            </p:extLst>
          </p:nvPr>
        </p:nvGraphicFramePr>
        <p:xfrm>
          <a:off x="762000" y="533403"/>
          <a:ext cx="7696200" cy="58416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5551"/>
                <a:gridCol w="3258360"/>
                <a:gridCol w="3312289"/>
              </a:tblGrid>
              <a:tr h="266699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</a:rPr>
                        <a:t>Java - V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>
                          <a:solidFill>
                            <a:srgbClr val="0000FF"/>
                          </a:solidFill>
                          <a:effectLst/>
                        </a:rPr>
                        <a:t>Biznesi i vogël dhe </a:t>
                      </a:r>
                      <a:r>
                        <a:rPr lang="en-US" sz="2000" b="1" dirty="0" err="1" smtClean="0">
                          <a:solidFill>
                            <a:srgbClr val="0000FF"/>
                          </a:solidFill>
                          <a:effectLst/>
                        </a:rPr>
                        <a:t>ndërmarrësia</a:t>
                      </a:r>
                      <a:endParaRPr lang="en-US" sz="20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Çfarë është biznesi i vogel?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en-US" sz="2000" dirty="0" err="1" smtClean="0">
                          <a:effectLst/>
                        </a:rPr>
                        <a:t>Cili</a:t>
                      </a:r>
                      <a:r>
                        <a:rPr lang="en-US" sz="2000" dirty="0" smtClean="0">
                          <a:effectLst/>
                        </a:rPr>
                        <a:t> </a:t>
                      </a:r>
                      <a:r>
                        <a:rPr lang="sq-AL" sz="2000" dirty="0" smtClean="0">
                          <a:effectLst/>
                        </a:rPr>
                        <a:t>është </a:t>
                      </a:r>
                      <a:r>
                        <a:rPr lang="sq-AL" sz="2000" dirty="0">
                          <a:effectLst/>
                        </a:rPr>
                        <a:t>roli i </a:t>
                      </a:r>
                      <a:r>
                        <a:rPr lang="sq-AL" sz="2000" dirty="0" smtClean="0">
                          <a:effectLst/>
                        </a:rPr>
                        <a:t>biznesit </a:t>
                      </a:r>
                      <a:r>
                        <a:rPr lang="sq-AL" sz="2000" dirty="0">
                          <a:effectLst/>
                        </a:rPr>
                        <a:t>të </a:t>
                      </a:r>
                      <a:r>
                        <a:rPr lang="sq-AL" sz="2000" dirty="0" smtClean="0">
                          <a:effectLst/>
                        </a:rPr>
                        <a:t>vogël</a:t>
                      </a:r>
                      <a:r>
                        <a:rPr lang="en-US" sz="2000" dirty="0" smtClean="0">
                          <a:effectLst/>
                        </a:rPr>
                        <a:t>?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Kush është </a:t>
                      </a:r>
                      <a:r>
                        <a:rPr lang="en-US" sz="2000" dirty="0" err="1" smtClean="0">
                          <a:effectLst/>
                        </a:rPr>
                        <a:t>nd</a:t>
                      </a:r>
                      <a:r>
                        <a:rPr lang="sq-AL" sz="2000" dirty="0" smtClean="0">
                          <a:effectLst/>
                        </a:rPr>
                        <a:t>ërmarrës</a:t>
                      </a:r>
                      <a:r>
                        <a:rPr lang="en-US" sz="2000" dirty="0" smtClean="0">
                          <a:effectLst/>
                        </a:rPr>
                        <a:t>?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Zhvillimi i planit të </a:t>
                      </a:r>
                      <a:r>
                        <a:rPr lang="sq-AL" sz="2000" dirty="0" smtClean="0">
                          <a:effectLst/>
                        </a:rPr>
                        <a:t>biznesit</a:t>
                      </a:r>
                      <a:r>
                        <a:rPr lang="en-US" sz="2000" dirty="0" smtClean="0">
                          <a:effectLst/>
                        </a:rPr>
                        <a:t>.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sq-AL" sz="2000" dirty="0" smtClean="0">
                          <a:effectLst/>
                        </a:rPr>
                        <a:t>181-2</a:t>
                      </a:r>
                      <a:r>
                        <a:rPr lang="en-US" sz="2000" dirty="0" smtClean="0">
                          <a:effectLst/>
                        </a:rPr>
                        <a:t>00</a:t>
                      </a:r>
                      <a:r>
                        <a:rPr lang="sq-AL" sz="2000" dirty="0" smtClean="0">
                          <a:effectLst/>
                        </a:rPr>
                        <a:t>.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219257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>
                          <a:effectLst/>
                        </a:rPr>
                        <a:t>Java - VI</a:t>
                      </a:r>
                      <a:endParaRPr lang="en-US" sz="200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>
                          <a:solidFill>
                            <a:srgbClr val="0000FF"/>
                          </a:solidFill>
                          <a:effectLst/>
                        </a:rPr>
                        <a:t>Menaxhimi dhe organizimi i biznesit</a:t>
                      </a:r>
                      <a:endParaRPr lang="en-US" sz="20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Kuptimi i menaxhimit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Procesi i menaxhimit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Tipet e menaxherëve</a:t>
                      </a:r>
                      <a:endParaRPr lang="en-US" sz="20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228600" algn="l"/>
                        </a:tabLst>
                      </a:pPr>
                      <a:r>
                        <a:rPr lang="sq-AL" sz="2000" dirty="0">
                          <a:effectLst/>
                        </a:rPr>
                        <a:t>Aftësitë menaxhuese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</a:rPr>
                        <a:t> </a:t>
                      </a:r>
                      <a:r>
                        <a:rPr lang="en-US" sz="2000" dirty="0" smtClean="0">
                          <a:effectLst/>
                        </a:rPr>
                        <a:t>Test </a:t>
                      </a:r>
                      <a:r>
                        <a:rPr lang="en-US" sz="2000" dirty="0" err="1" smtClean="0">
                          <a:effectLst/>
                        </a:rPr>
                        <a:t>vetëvlerësimi</a:t>
                      </a:r>
                      <a:endParaRPr lang="en-US" sz="2000" dirty="0" smtClean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480"/>
                        </a:spcBef>
                        <a:spcAft>
                          <a:spcPts val="48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</a:rPr>
                        <a:t>Literatura:  Gaspar, Bierman, Kolari, Hise, Smith, Arreola-Risa - "Hyrje në Biznes",  fq.  </a:t>
                      </a:r>
                      <a:r>
                        <a:rPr lang="sq-AL" sz="2000" dirty="0" smtClean="0">
                          <a:effectLst/>
                        </a:rPr>
                        <a:t>22</a:t>
                      </a:r>
                      <a:r>
                        <a:rPr lang="en-US" sz="2000" dirty="0" smtClean="0">
                          <a:effectLst/>
                        </a:rPr>
                        <a:t>2</a:t>
                      </a:r>
                      <a:r>
                        <a:rPr lang="sq-AL" sz="2000" dirty="0" smtClean="0">
                          <a:effectLst/>
                        </a:rPr>
                        <a:t>-2</a:t>
                      </a:r>
                      <a:r>
                        <a:rPr lang="en-US" sz="2000" dirty="0" smtClean="0">
                          <a:effectLst/>
                        </a:rPr>
                        <a:t>51</a:t>
                      </a:r>
                      <a:r>
                        <a:rPr lang="sq-AL" sz="2000" dirty="0" smtClean="0">
                          <a:effectLst/>
                        </a:rPr>
                        <a:t>.</a:t>
                      </a:r>
                      <a:endParaRPr lang="en-US" sz="20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43144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solidFill>
                            <a:srgbClr val="0000FF"/>
                          </a:solidFill>
                          <a:effectLst/>
                        </a:rPr>
                        <a:t>Java - VII</a:t>
                      </a:r>
                      <a:endParaRPr lang="en-US" sz="20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Kollok</a:t>
                      </a:r>
                      <a:r>
                        <a:rPr lang="en-US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v</a:t>
                      </a:r>
                      <a:r>
                        <a:rPr lang="sq-AL" sz="2000" b="1" dirty="0" smtClean="0">
                          <a:solidFill>
                            <a:srgbClr val="0000FF"/>
                          </a:solidFill>
                          <a:effectLst/>
                        </a:rPr>
                        <a:t>iumi </a:t>
                      </a:r>
                      <a:r>
                        <a:rPr lang="sq-AL" sz="2000" b="1" dirty="0">
                          <a:solidFill>
                            <a:srgbClr val="0000FF"/>
                          </a:solidFill>
                          <a:effectLst/>
                        </a:rPr>
                        <a:t>i parë</a:t>
                      </a:r>
                      <a:endParaRPr lang="en-US" sz="2000" b="1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solidFill>
                            <a:srgbClr val="0000FF"/>
                          </a:solidFill>
                          <a:effectLst/>
                        </a:rPr>
                        <a:t> </a:t>
                      </a:r>
                      <a:endParaRPr lang="en-US" sz="2000" dirty="0">
                        <a:solidFill>
                          <a:srgbClr val="0000FF"/>
                        </a:solidFill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32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898643"/>
              </p:ext>
            </p:extLst>
          </p:nvPr>
        </p:nvGraphicFramePr>
        <p:xfrm>
          <a:off x="838200" y="762000"/>
          <a:ext cx="7620000" cy="56039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9351"/>
                <a:gridCol w="3258360"/>
                <a:gridCol w="3312289"/>
              </a:tblGrid>
              <a:tr h="31350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- VIII</a:t>
                      </a: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Menaxhimi i burimeve 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njerëzore</a:t>
                      </a:r>
                      <a:endParaRPr lang="en-US" sz="18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Çfarë bëjnë menaxherët e burimeve </a:t>
                      </a:r>
                      <a:r>
                        <a:rPr lang="sq-AL" sz="1800" dirty="0" smtClean="0">
                          <a:effectLst/>
                        </a:rPr>
                        <a:t>njerëzore</a:t>
                      </a:r>
                      <a:r>
                        <a:rPr lang="en-US" sz="1800" dirty="0" smtClean="0">
                          <a:effectLst/>
                        </a:rPr>
                        <a:t>?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Planifikimi i burimeve njerëzore.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Punësimi i personelit të organizatës.   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Kompensimi dhe përfitimet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dirty="0">
                          <a:effectLst/>
                        </a:rPr>
                        <a:t>Literatura:  Gaspar, Bierman, Kolari, Hise, Smith, Arreola-Risa - "Hyrje në Biznes", fq. </a:t>
                      </a:r>
                      <a:r>
                        <a:rPr lang="sq-AL" sz="1800" dirty="0" smtClean="0">
                          <a:effectLst/>
                        </a:rPr>
                        <a:t>260-27</a:t>
                      </a:r>
                      <a:r>
                        <a:rPr lang="en-US" sz="1800" dirty="0" smtClean="0">
                          <a:effectLst/>
                        </a:rPr>
                        <a:t>3</a:t>
                      </a:r>
                      <a:r>
                        <a:rPr lang="sq-AL" sz="1800" dirty="0" smtClean="0">
                          <a:effectLst/>
                        </a:rPr>
                        <a:t>.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23513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b="1" dirty="0">
                          <a:effectLst/>
                        </a:rPr>
                        <a:t>Java - IX</a:t>
                      </a:r>
                      <a:endParaRPr lang="en-US" sz="1800" b="1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rgbClr val="0000FF"/>
                          </a:solidFill>
                          <a:effectLst/>
                        </a:rPr>
                        <a:t>Motivimi dhe udhëheqja e </a:t>
                      </a:r>
                      <a:r>
                        <a:rPr lang="sq-AL" sz="1800" b="1" dirty="0" smtClean="0">
                          <a:solidFill>
                            <a:srgbClr val="0000FF"/>
                          </a:solidFill>
                          <a:effectLst/>
                        </a:rPr>
                        <a:t>punonjësve</a:t>
                      </a:r>
                      <a:endParaRPr lang="en-US" sz="1800" b="1" dirty="0" smtClean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FF"/>
                        </a:solidFill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Hyrje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Çfarë është motivimi</a:t>
                      </a:r>
                      <a:endParaRPr lang="en-US" sz="1800" dirty="0">
                        <a:effectLst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1800" dirty="0">
                          <a:effectLst/>
                        </a:rPr>
                        <a:t>Teoritë tradicionale të motivimit. </a:t>
                      </a:r>
                      <a:endParaRPr lang="en-US" sz="1800" dirty="0">
                        <a:effectLst/>
                      </a:endParaRPr>
                    </a:p>
                    <a:p>
                      <a:pPr marL="571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</a:endParaRPr>
                    </a:p>
                    <a:p>
                      <a:pPr marL="5715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1800" dirty="0">
                          <a:effectLst/>
                        </a:rPr>
                        <a:t>Literatura:  Gaspar, Bierman, Kolari, Hise, Smith, Arreola-Risa - "Hyrje në Biznes", fq. 300-315.</a:t>
                      </a:r>
                      <a:endParaRPr lang="en-US" sz="18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89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225661"/>
              </p:ext>
            </p:extLst>
          </p:nvPr>
        </p:nvGraphicFramePr>
        <p:xfrm>
          <a:off x="685800" y="685800"/>
          <a:ext cx="7772400" cy="5486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6695"/>
                <a:gridCol w="3290621"/>
                <a:gridCol w="3345084"/>
              </a:tblGrid>
              <a:tr h="313508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  <a:latin typeface="+mn-lt"/>
                        </a:rPr>
                        <a:t>Java - X</a:t>
                      </a:r>
                      <a:endParaRPr lang="en-US" sz="2000" b="1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Teoritë bashkëkohore të </a:t>
                      </a:r>
                      <a:r>
                        <a:rPr lang="sq-AL" sz="2000" b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motivimit</a:t>
                      </a:r>
                      <a:endParaRPr lang="en-US" sz="2000" b="1" dirty="0" smtClean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 smtClean="0">
                          <a:effectLst/>
                          <a:latin typeface="+mn-lt"/>
                        </a:rPr>
                        <a:t>Teoritë </a:t>
                      </a:r>
                      <a:r>
                        <a:rPr lang="en-US" sz="2000" dirty="0" err="1" smtClean="0">
                          <a:effectLst/>
                          <a:latin typeface="+mn-lt"/>
                        </a:rPr>
                        <a:t>bashkëkohore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</a:rPr>
                        <a:t>të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</a:rPr>
                        <a:t>motivimit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 smtClean="0">
                          <a:effectLst/>
                          <a:latin typeface="+mn-lt"/>
                        </a:rPr>
                        <a:t>Teoritë </a:t>
                      </a:r>
                      <a:r>
                        <a:rPr lang="sq-AL" sz="2000" dirty="0">
                          <a:effectLst/>
                          <a:latin typeface="+mn-lt"/>
                        </a:rPr>
                        <a:t>kryesore të 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udhëheqjes</a:t>
                      </a:r>
                      <a:endParaRPr lang="en-US" sz="2000" dirty="0" smtClean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Literatura:  Gaspar, Bierman, Kolari, Hise, Smith, Arreola-Risa - "Hyrje në Biznes", fq. 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315-3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18 </a:t>
                      </a:r>
                      <a:r>
                        <a:rPr lang="en-US" sz="2000" dirty="0" err="1" smtClean="0">
                          <a:effectLst/>
                          <a:latin typeface="+mn-lt"/>
                        </a:rPr>
                        <a:t>dhe</a:t>
                      </a:r>
                      <a:r>
                        <a:rPr lang="en-US" sz="2000" dirty="0" smtClean="0">
                          <a:effectLst/>
                          <a:latin typeface="+mn-lt"/>
                        </a:rPr>
                        <a:t> 331-332</a:t>
                      </a:r>
                      <a:r>
                        <a:rPr lang="sq-AL" sz="2000" dirty="0" smtClean="0">
                          <a:effectLst/>
                          <a:latin typeface="+mn-lt"/>
                        </a:rPr>
                        <a:t>.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  <a:tr h="2351315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b="1" dirty="0">
                          <a:effectLst/>
                          <a:latin typeface="+mn-lt"/>
                        </a:rPr>
                        <a:t>Java - XI</a:t>
                      </a:r>
                      <a:endParaRPr lang="en-US" sz="2000" b="1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b="1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Bazat e </a:t>
                      </a:r>
                      <a:r>
                        <a:rPr lang="sq-AL" sz="2000" b="1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Marketingut</a:t>
                      </a:r>
                      <a:endParaRPr lang="en-US" sz="2000" b="1" dirty="0" smtClean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rgbClr val="0000FF"/>
                        </a:solidFill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Përkufizimi i marketingut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Tregjet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Mjedisi i marketingut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/>
                </a:tc>
                <a:tc>
                  <a:txBody>
                    <a:bodyPr/>
                    <a:lstStyle/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Literatura:  Gaspar, Bierman, Kolari, Hise, Smith, Arreola-Risa - "Hyrje në Biznes", fq. 356-373.</a:t>
                      </a:r>
                      <a:endParaRPr lang="en-US" sz="2000" dirty="0">
                        <a:effectLst/>
                        <a:latin typeface="+mn-lt"/>
                      </a:endParaRPr>
                    </a:p>
                    <a:p>
                      <a:pPr marL="0" marR="0" algn="just">
                        <a:spcBef>
                          <a:spcPts val="480"/>
                        </a:spcBef>
                        <a:spcAft>
                          <a:spcPts val="480"/>
                        </a:spcAft>
                      </a:pPr>
                      <a:r>
                        <a:rPr lang="sq-AL" sz="2000" dirty="0">
                          <a:effectLst/>
                          <a:latin typeface="+mn-lt"/>
                        </a:rPr>
                        <a:t> </a:t>
                      </a:r>
                      <a:endParaRPr lang="en-US" sz="2000" dirty="0">
                        <a:effectLst/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36195" marR="3619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14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1066</Words>
  <Application>Microsoft Office PowerPoint</Application>
  <PresentationFormat>On-screen Show (4:3)</PresentationFormat>
  <Paragraphs>209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Picture</vt:lpstr>
      <vt:lpstr>HYRJE NË BIZNES</vt:lpstr>
      <vt:lpstr>PowerPoint Presentation</vt:lpstr>
      <vt:lpstr>Qëllimi I lëndës</vt:lpstr>
      <vt:lpstr>ARRITSHMËRIA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HYRJE NË BIZNES</dc:title>
  <dc:creator>Dell</dc:creator>
  <cp:lastModifiedBy>Dell</cp:lastModifiedBy>
  <cp:revision>73</cp:revision>
  <dcterms:created xsi:type="dcterms:W3CDTF">2017-02-19T21:18:00Z</dcterms:created>
  <dcterms:modified xsi:type="dcterms:W3CDTF">2018-02-22T09:10:08Z</dcterms:modified>
</cp:coreProperties>
</file>