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0" y="-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97F484-D83E-4145-A608-6A830FD1DDA4}" type="datetimeFigureOut">
              <a:rPr lang="en-US" smtClean="0"/>
              <a:pPr/>
              <a:t>10/31/2017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0EC68F-54F8-4FF0-A206-313A3344F3F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62200" y="609600"/>
            <a:ext cx="5257800" cy="685800"/>
          </a:xfrm>
        </p:spPr>
        <p:txBody>
          <a:bodyPr>
            <a:normAutofit fontScale="90000"/>
          </a:bodyPr>
          <a:lstStyle/>
          <a:p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UNIVERSITETI I PRISHTINËS “HASAN PRISHTINA”</a:t>
            </a:r>
            <a:b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FAKULTETI EKONOMIK</a:t>
            </a:r>
            <a:br>
              <a:rPr lang="en-US" sz="1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</a:br>
            <a:endParaRPr lang="en-US" sz="14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76400" y="2286000"/>
            <a:ext cx="6400800" cy="838200"/>
          </a:xfrm>
        </p:spPr>
        <p:txBody>
          <a:bodyPr>
            <a:normAutofit/>
          </a:bodyPr>
          <a:lstStyle/>
          <a:p>
            <a:r>
              <a:rPr lang="en-US" b="1" dirty="0" err="1" smtClean="0">
                <a:solidFill>
                  <a:schemeClr val="bg1"/>
                </a:solidFill>
              </a:rPr>
              <a:t>Mikroekonomia</a:t>
            </a:r>
            <a:r>
              <a:rPr lang="en-US" b="1" dirty="0" smtClean="0">
                <a:solidFill>
                  <a:schemeClr val="bg1"/>
                </a:solidFill>
              </a:rPr>
              <a:t> II</a:t>
            </a:r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371600" y="3581400"/>
            <a:ext cx="6400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SYLLABUS 2017/2018</a:t>
            </a: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457200" y="5486400"/>
            <a:ext cx="6400800" cy="83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Prof.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Florentina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Xhelili</a:t>
            </a: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400" b="1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Krasniqi</a:t>
            </a:r>
            <a:endParaRPr kumimoji="0" lang="en-US" sz="2400" b="1" i="0" u="none" strike="noStrike" kern="1200" cap="none" spc="0" normalizeH="0" baseline="0" noProof="0" dirty="0" smtClean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7" name="Picture 4" descr="Uniprishtina_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28600"/>
            <a:ext cx="19050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4042704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905000"/>
                <a:gridCol w="1066800"/>
                <a:gridCol w="4198676"/>
                <a:gridCol w="1973524"/>
              </a:tblGrid>
              <a:tr h="4110517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Pesëmbëdhjetë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Teoria 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 </a:t>
                      </a: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lojës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Matrica e rezultateve të lojës dhe Ekuilibri Nash 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Strategji të përziera, Dilema e të 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burgosurit;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Lojëra të 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përsëritura;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Vendosja e një 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karteli;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Lojërat me veprime pasuese dhe Lojë me pengimin e hyrjes 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392-401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7474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31.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Eksternalitetet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Eksternalitetet negative;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Eksternalitetet pozitive;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Teorema Coase;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Eksternalitetet dhe efikasiteti ekonomik.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pt-BR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452-467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1253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87213824"/>
              </p:ext>
            </p:extLst>
          </p:nvPr>
        </p:nvGraphicFramePr>
        <p:xfrm>
          <a:off x="0" y="533400"/>
          <a:ext cx="9144000" cy="82296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9144000"/>
              </a:tblGrid>
              <a:tr h="0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</a:endParaRPr>
                    </a:p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2400" dirty="0">
                          <a:solidFill>
                            <a:schemeClr val="tx1"/>
                          </a:solidFill>
                          <a:effectLst/>
                        </a:rPr>
                        <a:t>Metodologjia e mësimdhënies:    Ligjërata, diskutime, punë në grupe. </a:t>
                      </a:r>
                      <a:endParaRPr lang="en-US" sz="2400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000" dirty="0">
                          <a:effectLst/>
                        </a:rPr>
                        <a:t> </a:t>
                      </a:r>
                      <a:endParaRPr lang="en-US" sz="12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39981353"/>
              </p:ext>
            </p:extLst>
          </p:nvPr>
        </p:nvGraphicFramePr>
        <p:xfrm>
          <a:off x="0" y="2362200"/>
          <a:ext cx="9144000" cy="329184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3349452"/>
                <a:gridCol w="5794548"/>
              </a:tblGrid>
              <a:tr h="172720">
                <a:tc gridSpan="2"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Metodat </a:t>
                      </a: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 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vlerësimit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126365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Kollokviumi  i parë: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Kollokviumi i 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dytë: 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45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%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97790"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Pjesëmarrja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aktive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  10%</a:t>
                      </a:r>
                    </a:p>
                    <a:p>
                      <a:pPr marL="0" marR="0" algn="l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1938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731838"/>
          </a:xfrm>
        </p:spPr>
        <p:txBody>
          <a:bodyPr>
            <a:noAutofit/>
          </a:bodyPr>
          <a:lstStyle/>
          <a:p>
            <a:pPr algn="l"/>
            <a:r>
              <a:rPr lang="sq-AL" sz="3600" b="1" dirty="0">
                <a:solidFill>
                  <a:schemeClr val="bg1"/>
                </a:solidFill>
              </a:rPr>
              <a:t>Literatura </a:t>
            </a:r>
            <a:r>
              <a:rPr lang="en-US" sz="3600" b="1" dirty="0">
                <a:solidFill>
                  <a:schemeClr val="bg1"/>
                </a:solidFill>
              </a:rPr>
              <a:t/>
            </a:r>
            <a:br>
              <a:rPr lang="en-US" sz="3600" b="1" dirty="0">
                <a:solidFill>
                  <a:schemeClr val="bg1"/>
                </a:solidFill>
              </a:rPr>
            </a:br>
            <a:endParaRPr lang="en-US" sz="3600" b="1" dirty="0">
              <a:solidFill>
                <a:schemeClr val="bg1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0575001"/>
              </p:ext>
            </p:extLst>
          </p:nvPr>
        </p:nvGraphicFramePr>
        <p:xfrm>
          <a:off x="0" y="1752600"/>
          <a:ext cx="9144000" cy="3886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775208"/>
                <a:gridCol w="7368792"/>
              </a:tblGrid>
              <a:tr h="1895707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400" b="1" dirty="0" smtClean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2400" b="1" dirty="0" smtClean="0">
                          <a:solidFill>
                            <a:schemeClr val="tx1"/>
                          </a:solidFill>
                          <a:effectLst/>
                        </a:rPr>
                        <a:t>E </a:t>
                      </a: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obliguar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Hal R. Varian, “Mikroekonomia”, përkthim i botimit të tretë, Onrufi, Tiranë, 2000. 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990493">
                <a:tc>
                  <a:txBody>
                    <a:bodyPr/>
                    <a:lstStyle/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Plotësuese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Jefferey M. Perloff:  MICROECONOMICS, botimi i katërt.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en-US" sz="2400" b="1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96713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9338893"/>
              </p:ext>
            </p:extLst>
          </p:nvPr>
        </p:nvGraphicFramePr>
        <p:xfrm>
          <a:off x="152400" y="457201"/>
          <a:ext cx="8839200" cy="5943598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473200"/>
                <a:gridCol w="2184400"/>
                <a:gridCol w="1828800"/>
                <a:gridCol w="3352800"/>
              </a:tblGrid>
              <a:tr h="90225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4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Lënda</a:t>
                      </a: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MIKROEKONOMIA II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Mësimdhënës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Florentina Xhelili </a:t>
                      </a:r>
                      <a:r>
                        <a:rPr lang="en-US" sz="1600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sq-AL" sz="16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Krasniqi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65789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Niveli 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Bachelor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Orari i mësimit / 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Grupi /  Lokacioni</a:t>
                      </a:r>
                      <a:endParaRPr lang="en-US" sz="16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0" u="none" strike="noStrike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 mërkure: 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Gr.2    9:45-11:15      MXH      S10 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 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premte</a:t>
                      </a:r>
                      <a:r>
                        <a:rPr lang="sq-AL" sz="16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       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Gr. 2   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11:30-13:00     </a:t>
                      </a:r>
                      <a:r>
                        <a:rPr lang="en-US" sz="1600" b="0" kern="120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EK          </a:t>
                      </a:r>
                      <a:r>
                        <a:rPr lang="en-US" sz="1600" b="0" kern="120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S9</a:t>
                      </a:r>
                      <a:endParaRPr lang="en-US" sz="1600" b="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Gr.1    </a:t>
                      </a: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13:15-14:45     MXH</a:t>
                      </a:r>
                      <a:r>
                        <a:rPr lang="en-US" sz="1600" b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   AV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b="0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  <a:tr h="182368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Drejtimi / statusi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Ekonomiks / obligative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Menaxhment dhe Infomatikë / zgjedhore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81202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Viti i studimit dhe semestri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Viti i dytë, </a:t>
                      </a:r>
                      <a:endParaRPr lang="en-US" sz="16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semestri </a:t>
                      </a: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 tretë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966163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Shifra dhe numri i kredive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ECTS: 6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781578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Fondi i orëve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 b="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2L + 1U </a:t>
                      </a:r>
                      <a:endParaRPr lang="en-US" sz="1600" b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60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Orari i konsultimeve</a:t>
                      </a:r>
                      <a:endParaRPr lang="en-US" sz="160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E </a:t>
                      </a:r>
                      <a:r>
                        <a:rPr kumimoji="0" lang="en-US" sz="1600" b="0" i="0" u="none" strike="noStrike" cap="none" normalizeH="0" baseline="0" noProof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mërkure</a:t>
                      </a: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: 14:30-16:30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 pitchFamily="18" charset="0"/>
                          <a:cs typeface="Arial" pitchFamily="34" charset="0"/>
                        </a:rPr>
                        <a:t>E premte:    14:30-16:30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600" b="0" i="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1848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q-AL" sz="31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Qëllimi i lëndës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143001"/>
            <a:ext cx="8686800" cy="4648200"/>
          </a:xfrm>
        </p:spPr>
        <p:txBody>
          <a:bodyPr>
            <a:noAutofit/>
          </a:bodyPr>
          <a:lstStyle/>
          <a:p>
            <a:pPr algn="just"/>
            <a:r>
              <a:rPr lang="sq-AL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Kjo lëndë ka për qëllim zgjerimin dhe thellimin e njohurive të arritura nga lënda Mikroekonomia I. 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r>
              <a:rPr lang="sq-AL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 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q-AL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Shumë çështje te  trajtuara në  teorinë e konsumatorit dhe teorinë e prodhuesit do të analizohen më detajisht duke përfshirë edhe  preferencat e veçanta dhe funksionin e dobisë së tyre, ndryshimin e vijës së buxhetit në rastin e një takse, subvencionimi apo racionimi, zgjedhjet optimale për shembuj të preferencave të ndryshme, funksionet e prodhimit të veçanta, maksimizimin e fitimit, teorinë e lojës dhe ekuilibrin Nash, eksternalitetet dhe efikasitetin ekonomik, etj</a:t>
            </a:r>
            <a:r>
              <a:rPr lang="sq-AL" sz="20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b="1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q-AL" sz="2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Përdorimi i shembujve të ndryshëm numerik, grafikëve dhe ekuacioneve krahas tekstit do të jetë në funksion të kuptimit dhe interpretimit më të mirë të dukurive të ndryshme ekonomike që do të trajtohen. </a:t>
            </a:r>
            <a:endParaRPr lang="en-US" sz="20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51667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1726568"/>
              </p:ext>
            </p:extLst>
          </p:nvPr>
        </p:nvGraphicFramePr>
        <p:xfrm>
          <a:off x="0" y="0"/>
          <a:ext cx="9144000" cy="6857999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42687"/>
                <a:gridCol w="1263010"/>
                <a:gridCol w="5738303"/>
              </a:tblGrid>
              <a:tr h="1014608">
                <a:tc gridSpan="3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PLANI I DETAJIZUAR I MËSIMIT PËR NJË SEMESTËR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76405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Java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Krerët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Temat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770351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Parë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Syllabusi / Hyrje n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nl-N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l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nl-N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nd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396635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Dytë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1.  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Tregu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55905" algn="l"/>
                        </a:tabLs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Ndërtimi i një modeli ekonomik, optimizimi dhe </a:t>
                      </a:r>
                      <a:r>
                        <a:rPr lang="it-IT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ekuilibri;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55905" algn="l"/>
                        </a:tabLs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Kurba e kërkesës, ofertës, ekuilibri i </a:t>
                      </a:r>
                      <a:r>
                        <a:rPr lang="it-IT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tregut;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55905" algn="l"/>
                        </a:tabLst>
                      </a:pPr>
                      <a:r>
                        <a:rPr lang="nl-N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Statika krahasuese dhe lloje të tjera të alokimit të </a:t>
                      </a:r>
                      <a:r>
                        <a:rPr lang="nl-N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apartamenteve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55905" algn="l"/>
                        </a:tabLst>
                      </a:pPr>
                      <a:r>
                        <a:rPr lang="nl-N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Monopolisti </a:t>
                      </a:r>
                      <a:r>
                        <a:rPr lang="nl-N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diskriminues,</a:t>
                      </a:r>
                      <a:r>
                        <a:rPr lang="nl-NL" sz="1800" b="1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nl-N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monopolisti </a:t>
                      </a:r>
                      <a:r>
                        <a:rPr lang="nl-N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 zakonshëm dhe kontrolli i </a:t>
                      </a:r>
                      <a:r>
                        <a:rPr lang="nl-N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qerasë;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55905" algn="l"/>
                        </a:tabLs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Eficenca Pareto dhe ekuilibri </a:t>
                      </a:r>
                      <a:r>
                        <a:rPr lang="it-IT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afatgjatë.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7305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859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64712996"/>
              </p:ext>
            </p:extLst>
          </p:nvPr>
        </p:nvGraphicFramePr>
        <p:xfrm>
          <a:off x="0" y="0"/>
          <a:ext cx="9144000" cy="6858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42688"/>
                <a:gridCol w="1263009"/>
                <a:gridCol w="5738303"/>
              </a:tblGrid>
              <a:tr h="186119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Tretë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Kufizimi buxhetor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55905" algn="l"/>
                        </a:tabLs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Kufizimi buxhetor dhe tiparet e zonës buxhetore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55905" algn="l"/>
                        </a:tabLs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Si ndryshon vija e </a:t>
                      </a:r>
                      <a:r>
                        <a:rPr lang="it-IT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buxhetit?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55905" algn="l"/>
                        </a:tabLs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Taksat</a:t>
                      </a: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subvencionet dhe 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racionimi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2860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1945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Katërt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3.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Preferencat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Preferencat e konsumatorit, supozimet rreth tyre dhe kurbat e 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indiferencës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Preferencat 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normale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Preferencat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e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veçanta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dhe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MRS.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7305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nl-NL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27305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7305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76725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Pest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27305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Dobia</a:t>
                      </a:r>
                    </a:p>
                    <a:p>
                      <a:pPr marL="27305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nl-NL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Kuptimi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dhe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nocioni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funksionit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të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dobisë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Kuptimi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dhe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nocioni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transformimit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monotonik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Lidhja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mes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MU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dhe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MRS</a:t>
                      </a:r>
                    </a:p>
                    <a:p>
                      <a:pPr marL="285750" indent="-285750">
                        <a:buFont typeface="Wingdings" pitchFamily="2" charset="2"/>
                        <a:buChar char="§"/>
                      </a:pP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Funksioni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i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dobisë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dhe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transformimi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monotonik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për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preferenca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të</a:t>
                      </a:r>
                      <a:r>
                        <a:rPr lang="en-US" sz="1800" b="1" kern="12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en-US" sz="1800" b="1" kern="12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veçanta</a:t>
                      </a:r>
                      <a:endParaRPr lang="en-US" sz="1800" b="1" kern="12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+mn-ea"/>
                        <a:cs typeface="Arial" pitchFamily="34" charset="0"/>
                      </a:endParaRPr>
                    </a:p>
                    <a:p>
                      <a:pPr marL="27305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342415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15233478"/>
              </p:ext>
            </p:extLst>
          </p:nvPr>
        </p:nvGraphicFramePr>
        <p:xfrm>
          <a:off x="0" y="152400"/>
          <a:ext cx="9144000" cy="65532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142687"/>
                <a:gridCol w="1263010"/>
                <a:gridCol w="5738303"/>
              </a:tblGrid>
              <a:tr h="523234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Gjashtë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5.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Zgjedhja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Kërkesa e konsumatorit dhe zgjedhja 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optimale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Preferencat </a:t>
                      </a: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konkave, Cobb-Douglas dhe vlerësimi i funksioneve të 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dobisë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28600" algn="l"/>
                        </a:tabLst>
                      </a:pP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32086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Shtatë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Kollokviumi  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 parë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2076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8298583"/>
              </p:ext>
            </p:extLst>
          </p:nvPr>
        </p:nvGraphicFramePr>
        <p:xfrm>
          <a:off x="0" y="0"/>
          <a:ext cx="9144000" cy="6895837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80237"/>
                <a:gridCol w="990418"/>
                <a:gridCol w="4499821"/>
                <a:gridCol w="1973524"/>
              </a:tblGrid>
              <a:tr h="387831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Tetë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Kërkesa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 mirat norma</a:t>
                      </a: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 dhe </a:t>
                      </a: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inferiore;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nl-N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Lakorja </a:t>
                      </a: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 te ardhurave te ofruara dhe </a:t>
                      </a:r>
                      <a:r>
                        <a:rPr lang="nl-N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lakorja  </a:t>
                      </a:r>
                      <a:r>
                        <a:rPr lang="nl-N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 </a:t>
                      </a:r>
                      <a:r>
                        <a:rPr lang="nl-N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Engelit, shembuj te ndryshëm;</a:t>
                      </a: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 mirat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zakonshme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dhe 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mirat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Giffen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228600" algn="l"/>
                        </a:tabLst>
                        <a:defRPr/>
                      </a:pPr>
                      <a:r>
                        <a:rPr lang="nl-N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Lakorja e çmimeve te ofruara dhe laorja e k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rkes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lang="nl-N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shembuj te ndryshëm;</a:t>
                      </a:r>
                    </a:p>
                    <a:p>
                      <a:pPr marL="342900" marR="0" lvl="0" indent="-34290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228600" algn="l"/>
                        </a:tabLst>
                        <a:defRPr/>
                      </a:pPr>
                      <a:r>
                        <a:rPr lang="nl-N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Lakorja e anasjellt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e k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en-US" sz="18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rkes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s.</a:t>
                      </a:r>
                      <a:endParaRPr lang="nl-NL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45720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97-114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97968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Nëntë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16.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Ekuilibri</a:t>
                      </a:r>
                      <a:endParaRPr lang="en-US" sz="18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Ekuilibri i tregut dhe kurbat e anasjellta të kërkesës dhe 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ofertës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Statikë krahasuese, zhvendosjet e 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kurbave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Taksat, kalimi i një takse të tjerëve dhe humbja neto nga një </a:t>
                      </a:r>
                      <a:r>
                        <a:rPr lang="sq-AL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taksë</a:t>
                      </a:r>
                      <a:r>
                        <a:rPr lang="en-US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Efiçenca Pareto </a:t>
                      </a:r>
                      <a:r>
                        <a:rPr lang="pt-BR" sz="18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pt-BR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243-259</a:t>
                      </a:r>
                      <a:endParaRPr lang="en-US" sz="18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900251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7008185"/>
              </p:ext>
            </p:extLst>
          </p:nvPr>
        </p:nvGraphicFramePr>
        <p:xfrm>
          <a:off x="0" y="1"/>
          <a:ext cx="9144000" cy="6941976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1680237"/>
                <a:gridCol w="990417"/>
                <a:gridCol w="4595560"/>
                <a:gridCol w="1877786"/>
              </a:tblGrid>
              <a:tr h="2659224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Dhjetë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17.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Teknologjia</a:t>
                      </a: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Funksioni i prodhimit në periudhë 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afatshkurtër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Funksioni i prodhimit në periudhë afatgjatë</a:t>
                      </a: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: shembuj të ndryshëm të 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teknologjisë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Të ardhurat e 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shkallës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.</a:t>
                      </a: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</a:pP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260-278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419877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Njëmbëdhjetë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18.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Maksimizimi </a:t>
                      </a: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 fitimit </a:t>
                      </a:r>
                      <a:endParaRPr lang="it-IT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it-IT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Fitimet dhe vlera e tregut të kapitalit </a:t>
                      </a:r>
                      <a:r>
                        <a:rPr lang="it-IT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aksionar;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228600" algn="l"/>
                        </a:tabLst>
                        <a:defRPr/>
                      </a:pPr>
                      <a:r>
                        <a:rPr lang="it-IT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Maksimizimi i fitimit 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në periudhë afatshkurtër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;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228600" algn="l"/>
                        </a:tabLst>
                        <a:defRPr/>
                      </a:pPr>
                      <a:r>
                        <a:rPr lang="it-IT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Maksimizimi i fitimit 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në periudhë afat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gjat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dhe</a:t>
                      </a:r>
                      <a:r>
                        <a:rPr lang="en-US" sz="1800" b="1" baseline="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t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ardhurat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e </a:t>
                      </a:r>
                      <a:r>
                        <a:rPr lang="en-US" sz="1800" b="1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shkall</a:t>
                      </a:r>
                      <a:r>
                        <a:rPr lang="sq-AL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None/>
                        <a:tabLst>
                          <a:tab pos="228600" algn="l"/>
                        </a:tabLst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228600" algn="l"/>
                        </a:tabLst>
                        <a:defRPr/>
                      </a:pPr>
                      <a:endParaRPr lang="en-US" sz="1800" b="1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sq-AL" sz="1800" b="1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270-283</a:t>
                      </a:r>
                      <a:endParaRPr lang="en-US" sz="1800" b="1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09313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57887628"/>
              </p:ext>
            </p:extLst>
          </p:nvPr>
        </p:nvGraphicFramePr>
        <p:xfrm>
          <a:off x="0" y="1"/>
          <a:ext cx="9143999" cy="6858000"/>
        </p:xfrm>
        <a:graphic>
          <a:graphicData uri="http://schemas.openxmlformats.org/drawingml/2006/table">
            <a:tbl>
              <a:tblPr firstRow="1" firstCol="1" lastRow="1" lastCol="1" bandRow="1" bandCol="1">
                <a:tableStyleId>{5C22544A-7EE6-4342-B048-85BDC9FD1C3A}</a:tableStyleId>
              </a:tblPr>
              <a:tblGrid>
                <a:gridCol w="2623657"/>
                <a:gridCol w="1068897"/>
                <a:gridCol w="5451445"/>
              </a:tblGrid>
              <a:tr h="2756870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Dymbëdhjetë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19.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it-IT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Minimizimi </a:t>
                      </a: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i </a:t>
                      </a: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kostos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Të ardhurat e shkallës dhe funksioni i </a:t>
                      </a: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kostos;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Wingdings"/>
                        <a:buChar char=""/>
                        <a:tabLst>
                          <a:tab pos="228600" algn="l"/>
                        </a:tabLst>
                        <a:defRPr/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Kostot </a:t>
                      </a: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afatshkurtra</a:t>
                      </a: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lvl="0" indent="0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None/>
                        <a:tabLst>
                          <a:tab pos="228600" algn="l"/>
                        </a:tabLs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  dhe afatgjata.</a:t>
                      </a: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26733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sq-AL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Trembëdhjetë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Kreu </a:t>
                      </a:r>
                      <a:r>
                        <a:rPr lang="sq-AL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20.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704850" algn="l"/>
                        </a:tabLst>
                      </a:pPr>
                      <a:r>
                        <a:rPr lang="sq-AL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nl-NL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nl-NL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Lakoret </a:t>
                      </a:r>
                      <a:r>
                        <a:rPr lang="nl-NL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 </a:t>
                      </a:r>
                      <a:r>
                        <a:rPr lang="nl-NL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kostove</a:t>
                      </a: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nl-NL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Kostot </a:t>
                      </a:r>
                      <a:r>
                        <a:rPr lang="nl-NL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mesatare;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nl-NL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Kostot </a:t>
                      </a:r>
                      <a:r>
                        <a:rPr lang="nl-NL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marxhinale; </a:t>
                      </a: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Kostot mesatare afatgjata;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342900" marR="0" lvl="0" indent="-342900" algn="just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Wingdings"/>
                        <a:buChar char=""/>
                        <a:tabLst>
                          <a:tab pos="228600" algn="l"/>
                        </a:tabLs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Kostot marxhinale </a:t>
                      </a: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afatgjata.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it-IT" sz="2000" dirty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 </a:t>
                      </a: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  <a:tr h="1427801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3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q-AL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Katërmbëdhjetë</a:t>
                      </a: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 algn="ctr">
                        <a:spcBef>
                          <a:spcPts val="300"/>
                        </a:spcBef>
                        <a:spcAft>
                          <a:spcPts val="300"/>
                        </a:spcAft>
                      </a:pP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Kollolkviumi</a:t>
                      </a:r>
                      <a:r>
                        <a:rPr lang="en-US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i </a:t>
                      </a:r>
                      <a:r>
                        <a:rPr lang="en-US" sz="2000" dirty="0" err="1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dyt</a:t>
                      </a:r>
                      <a:r>
                        <a:rPr lang="it-IT" sz="2000" dirty="0" smtClean="0"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ë</a:t>
                      </a:r>
                      <a:endParaRPr lang="en-US" sz="2000" dirty="0" smtClean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dirty="0"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0746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546</TotalTime>
  <Words>556</Words>
  <Application>Microsoft Office PowerPoint</Application>
  <PresentationFormat>On-screen Show (4:3)</PresentationFormat>
  <Paragraphs>271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Office Theme</vt:lpstr>
      <vt:lpstr>UNIVERSITETI I PRISHTINËS “HASAN PRISHTINA” FAKULTETI EKONOMIK </vt:lpstr>
      <vt:lpstr>PowerPoint Presentation</vt:lpstr>
      <vt:lpstr>Qëllimi i lëndës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Literatura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Florentina Xhelili-Krasniqi</dc:creator>
  <cp:lastModifiedBy>Dell</cp:lastModifiedBy>
  <cp:revision>106</cp:revision>
  <dcterms:created xsi:type="dcterms:W3CDTF">2014-02-19T18:20:49Z</dcterms:created>
  <dcterms:modified xsi:type="dcterms:W3CDTF">2017-10-31T16:27:49Z</dcterms:modified>
</cp:coreProperties>
</file>