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70" r:id="rId2"/>
    <p:sldId id="272" r:id="rId3"/>
    <p:sldId id="271" r:id="rId4"/>
    <p:sldId id="273" r:id="rId5"/>
    <p:sldId id="274" r:id="rId6"/>
    <p:sldId id="277" r:id="rId7"/>
    <p:sldId id="294" r:id="rId8"/>
    <p:sldId id="276" r:id="rId9"/>
    <p:sldId id="279" r:id="rId10"/>
    <p:sldId id="280" r:id="rId11"/>
    <p:sldId id="278" r:id="rId12"/>
    <p:sldId id="275" r:id="rId13"/>
    <p:sldId id="282" r:id="rId14"/>
    <p:sldId id="295" r:id="rId15"/>
    <p:sldId id="281" r:id="rId16"/>
    <p:sldId id="296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2D94-7D9B-4FA4-8F60-A9577405C0D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875C6-7842-42AB-963F-6DDEA8D3C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6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PF2jpjB3Qw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q=Geostationary+Orbits+-+YouTube&amp;mid=53472821B60CC7D8F2B153472821B60CC7D8F2B1&amp;FORM=VIR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Landsat Orbits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875C6-7842-42AB-963F-6DDEA8D3C4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Bing Videos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875C6-7842-42AB-963F-6DDEA8D3C4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7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9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5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47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1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68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1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1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7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0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5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6F441-516A-4F71-9331-E2B6E81D50E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27FF9C-2380-4FFE-B8BE-50A3235B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4E71-36D3-3EC9-473F-8DE33A685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689" y="0"/>
            <a:ext cx="8574622" cy="1795105"/>
          </a:xfrm>
        </p:spPr>
        <p:txBody>
          <a:bodyPr>
            <a:normAutofit/>
          </a:bodyPr>
          <a:lstStyle/>
          <a:p>
            <a:pPr algn="ctr"/>
            <a:r>
              <a:rPr lang="en-US" sz="4600" dirty="0" err="1">
                <a:latin typeface="Centaur" panose="02030504050205020304" pitchFamily="18" charset="0"/>
              </a:rPr>
              <a:t>Platformat</a:t>
            </a:r>
            <a:r>
              <a:rPr lang="en-US" sz="4600" dirty="0">
                <a:latin typeface="Centaur" panose="02030504050205020304" pitchFamily="18" charset="0"/>
              </a:rPr>
              <a:t> </a:t>
            </a:r>
            <a:r>
              <a:rPr lang="en-US" sz="4600" dirty="0" err="1">
                <a:latin typeface="Centaur" panose="02030504050205020304" pitchFamily="18" charset="0"/>
              </a:rPr>
              <a:t>teledetektuese</a:t>
            </a:r>
            <a:r>
              <a:rPr lang="en-US" sz="4600" dirty="0">
                <a:latin typeface="Centaur" panose="02030504050205020304" pitchFamily="18" charset="0"/>
              </a:rPr>
              <a:t> </a:t>
            </a:r>
            <a:r>
              <a:rPr lang="en-US" sz="4600" dirty="0" err="1">
                <a:latin typeface="Centaur" panose="02030504050205020304" pitchFamily="18" charset="0"/>
              </a:rPr>
              <a:t>dhe</a:t>
            </a:r>
            <a:r>
              <a:rPr lang="en-US" sz="4600" dirty="0">
                <a:latin typeface="Centaur" panose="02030504050205020304" pitchFamily="18" charset="0"/>
              </a:rPr>
              <a:t> </a:t>
            </a:r>
            <a:r>
              <a:rPr lang="en-US" sz="4600" dirty="0" err="1">
                <a:latin typeface="Centaur" panose="02030504050205020304" pitchFamily="18" charset="0"/>
              </a:rPr>
              <a:t>sensoret</a:t>
            </a:r>
            <a:r>
              <a:rPr lang="en-US" sz="4600" dirty="0">
                <a:latin typeface="Centaur" panose="02030504050205020304" pitchFamily="18" charset="0"/>
              </a:rPr>
              <a:t> (</a:t>
            </a:r>
            <a:r>
              <a:rPr lang="en-US" sz="4600" dirty="0" err="1">
                <a:latin typeface="Centaur" panose="02030504050205020304" pitchFamily="18" charset="0"/>
              </a:rPr>
              <a:t>ndijuesit</a:t>
            </a:r>
            <a:r>
              <a:rPr lang="en-US" sz="4600" dirty="0">
                <a:latin typeface="Centaur" panose="02030504050205020304" pitchFamily="18" charset="0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31013-6F5A-A761-6B11-81F788871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970" y="1934201"/>
            <a:ext cx="8846060" cy="1388534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kapitullin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pare 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teledetektimin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tregua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bazohet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ne 4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perberes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kryesor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jane: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burimi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energjise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nderveperimi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kesaj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energjie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atmosferen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teresi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veprimi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kesaj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energjie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siperfaqen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objektet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ne Toke.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Perberesi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katert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regjistrimi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energjise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sesnsoret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doli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trajtimit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sistemeve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passive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teledetektuese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23208-FE28-CBF5-A21B-246538061006}"/>
              </a:ext>
            </a:extLst>
          </p:cNvPr>
          <p:cNvSpPr txBox="1"/>
          <p:nvPr/>
        </p:nvSpPr>
        <p:spPr>
          <a:xfrm>
            <a:off x="5148166" y="3724860"/>
            <a:ext cx="6097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veçori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paraprake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ofronin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trajtuar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hollesi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kapitull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trajtohen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perbledhur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 keto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karakteristikat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2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5D35-E521-2701-D6A1-18AE4416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2" y="461867"/>
            <a:ext cx="5484779" cy="76977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SPOT</a:t>
            </a:r>
            <a:endParaRPr lang="en-US" dirty="0"/>
          </a:p>
        </p:txBody>
      </p:sp>
      <p:pic>
        <p:nvPicPr>
          <p:cNvPr id="4" name="Picture 3" descr="Off-nadir viewing">
            <a:extLst>
              <a:ext uri="{FF2B5EF4-FFF2-40B4-BE49-F238E27FC236}">
                <a16:creationId xmlns:a16="http://schemas.microsoft.com/office/drawing/2014/main" id="{6614CDD3-5BD2-CD22-E575-4E55C681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123" y="1231643"/>
            <a:ext cx="3228392" cy="26049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11C30-94BB-81BE-5A85-98B0DE1DFD82}"/>
              </a:ext>
            </a:extLst>
          </p:cNvPr>
          <p:cNvSpPr txBox="1"/>
          <p:nvPr/>
        </p:nvSpPr>
        <p:spPr>
          <a:xfrm>
            <a:off x="205273" y="1231643"/>
            <a:ext cx="858649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SPOT (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Système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Pour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l'Observation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de la Terre)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është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seri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satelitëve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imazhit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vëzhgimit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Tokës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dizajnuara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lëshuara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CNES (Center National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d'Études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Spatiales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)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Francës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, me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mbështetjen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Suedia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Belgjika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. SPOT-1 u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lançua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1986, me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pasuesit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tij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çdo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tre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ose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katër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vjet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gjithë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satelitët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janë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orbita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sinkronike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diellore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gati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polare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lartësitë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rreth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830 km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mbi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Tokë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gjë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që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rezulton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përsëritje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orbitës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çdo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26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ditë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. Ata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kanë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kohë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kalimi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ekuator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rreth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orës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10:30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mëngjesit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ora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lokale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diellore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. SPOT u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krijua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qenë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ofrues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komercial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dhënave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vëzhgimit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Tokës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ishte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sateliti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parë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që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përdori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teknologjinë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skanimit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përgjatë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pistës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ose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dhomës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pushimit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Satelitët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SPOT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kanë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secili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sistem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imazhesh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rezolucion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lartë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dukshëm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(HRV),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cilët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mund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funksionojnë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mënyrë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pavarur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njëkohësisht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E956B-5E42-4283-E887-A876CED2830F}"/>
              </a:ext>
            </a:extLst>
          </p:cNvPr>
          <p:cNvSpPr txBox="1"/>
          <p:nvPr/>
        </p:nvSpPr>
        <p:spPr>
          <a:xfrm>
            <a:off x="1089348" y="4484685"/>
            <a:ext cx="10480611" cy="215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Çdo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HRV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është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aftë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ndiejë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(sensing)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ose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mënyrë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pankromatike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kanal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rezolucion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lartë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hapësinor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(PLA),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ose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mënyrë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multispektrale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tre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kanale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rezolucion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hapësinor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trashë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Secili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sensor HRV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skanues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përgjatë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rrugës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përbëhet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katër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vargje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lineare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detektorëve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grup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6000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elementësh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regjistrimin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modalitetit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pankromatik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rezolucion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hapësinor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prej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10 m,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grup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3000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elementësh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secilën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tre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brezat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multispektralë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regjistrimi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20 m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hapësinor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rezolucioni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Gjerësia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pjerrësisë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dy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mënyrat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është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60 km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nadir. </a:t>
            </a:r>
            <a:endParaRPr lang="en-US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3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5D35-E521-2701-D6A1-18AE4416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547" y="0"/>
            <a:ext cx="5484779" cy="76977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SPOT</a:t>
            </a:r>
            <a:endParaRPr lang="en-US" dirty="0"/>
          </a:p>
        </p:txBody>
      </p:sp>
      <p:pic>
        <p:nvPicPr>
          <p:cNvPr id="5" name="Picture 4" descr="Image showing urban mapping">
            <a:extLst>
              <a:ext uri="{FF2B5EF4-FFF2-40B4-BE49-F238E27FC236}">
                <a16:creationId xmlns:a16="http://schemas.microsoft.com/office/drawing/2014/main" id="{F02F06FC-7E56-0553-BB1D-90CA66D07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04" y="659947"/>
            <a:ext cx="4479271" cy="25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djacent ground swaths">
            <a:extLst>
              <a:ext uri="{FF2B5EF4-FFF2-40B4-BE49-F238E27FC236}">
                <a16:creationId xmlns:a16="http://schemas.microsoft.com/office/drawing/2014/main" id="{E6BAF1F8-E728-A363-5B51-F179D9175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5600"/>
            <a:ext cx="2836505" cy="28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D53834-FABC-DFCB-119F-003C8DC46BF2}"/>
              </a:ext>
            </a:extLst>
          </p:cNvPr>
          <p:cNvSpPr txBox="1"/>
          <p:nvPr/>
        </p:nvSpPr>
        <p:spPr>
          <a:xfrm>
            <a:off x="229511" y="766440"/>
            <a:ext cx="7253640" cy="329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Këndi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shikimit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sensorëve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mund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rregullohet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parë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dy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anët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gjurmës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vertikale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(nadir)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satelitit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, duke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lejuar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shikimin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jashtë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nadir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që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rrit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aftësinë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rishikimit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satelitit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.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Kjo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aftësi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drejtuar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sensorët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deri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27 °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nadir,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lejon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SPOT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shikojë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brenda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pellgu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prej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950 km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dhe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rishikojë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çdo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vendndodhje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disa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herë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javë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.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Ndërsa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sensorët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drejtohen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nadir,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gjerësia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ndryshon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60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80 km.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Kjo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jo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vetëm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që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përmirëson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aftësinë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monitoruar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vende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veçanta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dhe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rrit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shanset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marrë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skena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pa re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por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shikimi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jashtë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nadir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gjithashtu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siguron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aftësinë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marrjes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imazheve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mbulim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stereoskopik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. Duke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regjistruar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njëjtën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zonë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dy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këndvështrime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ndryshme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,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imazhet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mund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shikohen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dhe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analizohen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si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model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tre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dimensional,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teknikë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me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vlerë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jashtëzakonshme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6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interpretimin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terrenit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hartëzimin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dhe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simulimet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vizuale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terrenit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6CC9B-B4D3-7531-7646-5791A66E68A7}"/>
              </a:ext>
            </a:extLst>
          </p:cNvPr>
          <p:cNvSpPr txBox="1"/>
          <p:nvPr/>
        </p:nvSpPr>
        <p:spPr>
          <a:xfrm>
            <a:off x="3384678" y="4302638"/>
            <a:ext cx="85118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SPOT ka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numër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përfitimesh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mbi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sensorët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tjerë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optikë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hapësirës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Rezolucioni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saj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mirë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hapësinor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sensorët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dukshëm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janë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arsyet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kryesore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popullaritetin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saj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Zbatimet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mundshme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dhënave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SPOT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janë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shumta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Aplikimet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kërkojnë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monitorim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shpeshtë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bujqësi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pylltari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shërbehen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mirë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sensorët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SPOT.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Blerja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imazheve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stereoskopike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SPOT ka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luajtur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rol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rëndësishëm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hartëzimin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aplikacioneve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nxjerrjen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informacionit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topografik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(Digital Elevation Models - DEMs)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dhënat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satelitore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4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DC35-0DBB-62B4-0E8B-56CA9667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617" y="0"/>
            <a:ext cx="9264553" cy="751114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Karakteristikat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orbitat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brezat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A8851-AA38-CB32-9EC6-70C4FA27925B}"/>
              </a:ext>
            </a:extLst>
          </p:cNvPr>
          <p:cNvSpPr txBox="1"/>
          <p:nvPr/>
        </p:nvSpPr>
        <p:spPr>
          <a:xfrm>
            <a:off x="0" y="751114"/>
            <a:ext cx="1175657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Landasat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nxjerr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aspekte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orbita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skanimi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 tokes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brezave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rripash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anesor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gjatesor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(orbital).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Rruga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ndjek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satellite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rreth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Tokes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njohet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orbite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Veçorite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rendesishme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sateliti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jane: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Forma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gjeometria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orbites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Lartesia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satelitit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siperfaqja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Tokes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Pjerrtesia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rrafshit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orbital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ndaj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ekuatorit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Koha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kalimit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ekutorial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perioda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orbitale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kryerjen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orbite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028" name="Picture 4" descr="GLOBAL LANDSAT-8 Orbit Tracks">
            <a:extLst>
              <a:ext uri="{FF2B5EF4-FFF2-40B4-BE49-F238E27FC236}">
                <a16:creationId xmlns:a16="http://schemas.microsoft.com/office/drawing/2014/main" id="{6E167BAB-BC8B-3B8F-C39D-0D6FEFEE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17" y="2638814"/>
            <a:ext cx="8286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3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DC35-0DBB-62B4-0E8B-56CA9667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617" y="0"/>
            <a:ext cx="9264553" cy="751114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Karakteristikat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orbitat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brezat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handrayaan 2: Payload detects charged particles on Moon | Latest News ...">
            <a:extLst>
              <a:ext uri="{FF2B5EF4-FFF2-40B4-BE49-F238E27FC236}">
                <a16:creationId xmlns:a16="http://schemas.microsoft.com/office/drawing/2014/main" id="{E9E5D73B-3331-7502-F9B0-3148FCCB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4" y="1005179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99984A-EAAB-72D8-9CDD-2542BC95A503}"/>
              </a:ext>
            </a:extLst>
          </p:cNvPr>
          <p:cNvSpPr txBox="1"/>
          <p:nvPr/>
        </p:nvSpPr>
        <p:spPr>
          <a:xfrm>
            <a:off x="1577617" y="923150"/>
            <a:ext cx="506577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pozicionuar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shohin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monitorojne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njejten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pjese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siperfaqes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planetit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gjithe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gjeostacionare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Keta satellite jane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vendsur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afersisht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36 000km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rrotullohen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rrotullimit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Tokes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polar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shpejtesi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njejte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perputhur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rrotullimit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Pikrisht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lejon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stacionar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palevizshem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lidhje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siperfaqen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Tokes.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BA718-38F2-3729-7555-C03201C78DA2}"/>
              </a:ext>
            </a:extLst>
          </p:cNvPr>
          <p:cNvSpPr txBox="1"/>
          <p:nvPr/>
        </p:nvSpPr>
        <p:spPr>
          <a:xfrm>
            <a:off x="940058" y="4062471"/>
            <a:ext cx="110709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satelitesh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parashikimin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telekomunikim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orbita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Rrethore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lejojne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shkalle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pergjate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orbite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lartesi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relativisht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ulet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mundeson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rezulucionin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aftesine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dalluese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Afer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polare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mundeson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mbulimin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drejtperdrejte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shumices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siperfaqes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Tokes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sinkronizim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diellor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dmth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ekuadorin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(ore)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locale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diellore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gjeografike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13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2B6C-237D-25EC-C765-C59C4512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060" y="2413861"/>
            <a:ext cx="10018713" cy="1752599"/>
          </a:xfrm>
        </p:spPr>
        <p:txBody>
          <a:bodyPr/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Karakteristikat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sateliteve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orbitat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brezat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5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A4A8-973A-F4B1-0329-27A5E8D3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327" y="181948"/>
            <a:ext cx="10018713" cy="1077686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Karakteristikat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sateliteve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orbitat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brezat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60ED9-9B2D-06C0-0C1D-1BF9741096B6}"/>
              </a:ext>
            </a:extLst>
          </p:cNvPr>
          <p:cNvSpPr txBox="1"/>
          <p:nvPr/>
        </p:nvSpPr>
        <p:spPr>
          <a:xfrm>
            <a:off x="1705168" y="1363923"/>
            <a:ext cx="10018713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Duke 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bazuar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këto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veçorit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sateliti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(apo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lëviz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përparon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orientim-bazë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Veriu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Jug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pjesën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ndriçuar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planetit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njihei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faza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tij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zbritëse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vazhdon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kalon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afër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Polit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Jugut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Pas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atij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momenti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sateliti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fillon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fazën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ngritjes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kryhet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pjesën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errët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planetit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Kalimi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afër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polit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" do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thotë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sateliti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kalon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asnjëherë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pikërisht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pol,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prandaj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orbitat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këtyre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satelitëve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janë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quajtur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orbita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pranë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polit.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pozicionim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satelitit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raport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polet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tregon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orbital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pjerësuar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lidhje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planin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ekuatorial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Gjithashtu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pozicionim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orientim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orbitave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satelitëve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teledetektivë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lejon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ta "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mbulojnë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shumtën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tokësore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Shumica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platformave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satelitëve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teledetektues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zakonisht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lëvizin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orbitave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pranë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polit.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larg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poleve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lëvizin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duke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zbritur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drejtimit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Poli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Verior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Jugor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bëjnë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kështu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gjysmë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orbite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pastaj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vazhdojnë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përparimin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duke u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ngjitur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drejtimit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Poli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Jugor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Verior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duke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mbyllur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kështu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orbitë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599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DB19-A740-E376-754A-E5EA252B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99" y="1992085"/>
            <a:ext cx="10018713" cy="1752599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ESE-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Rezulucioni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shkalla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73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0925-3F35-D3F9-1DA1-A7553EC9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93" y="373224"/>
            <a:ext cx="10018713" cy="898848"/>
          </a:xfrm>
        </p:spPr>
        <p:txBody>
          <a:bodyPr>
            <a:normAutofit/>
          </a:bodyPr>
          <a:lstStyle/>
          <a:p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Sensoret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rezulucioni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pikselli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shkalla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4C48E-01A9-DE01-9BA7-E8C8FD2533D5}"/>
              </a:ext>
            </a:extLst>
          </p:cNvPr>
          <p:cNvSpPr txBox="1"/>
          <p:nvPr/>
        </p:nvSpPr>
        <p:spPr>
          <a:xfrm>
            <a:off x="1146012" y="1406725"/>
            <a:ext cx="6571084" cy="26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Realizimi i imazheve digjitale apo piktorale, si dhe përfitimi i të dhënave nga këto imazhe, është i lidhur me njohjen e disa karakteristikave-bazë të sensorëve. Ato karakterizojnë jo vetëm cilësinë dhe saktësinë e tyre, por edhe futen si të dhëna fillestare dhe të dhëna bazë gjatë procesit të parapërpunimi, korrigjimit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 përpunimit digjital të imazheve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satelitore.</a:t>
            </a:r>
            <a:b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Njohja dhe interpretimi i tyre është thelbësor në procesin e përdorimit të imazheve nga specialistët e kësaj fushe.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AD6513-E633-4616-998D-21EC486FE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096" y="1272072"/>
            <a:ext cx="4352925" cy="3571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2C5F2B-B8ED-D979-6F57-FA6F79DC2CD7}"/>
              </a:ext>
            </a:extLst>
          </p:cNvPr>
          <p:cNvSpPr txBox="1"/>
          <p:nvPr/>
        </p:nvSpPr>
        <p:spPr>
          <a:xfrm>
            <a:off x="1499896" y="4020389"/>
            <a:ext cx="6097554" cy="1927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q-AL" sz="18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Këto karakteristika janë: </a:t>
            </a:r>
            <a:endParaRPr lang="en-US" sz="18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q-AL" sz="18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rezolucionet ose dallueshmeria (aftësia ndarëse)</a:t>
            </a:r>
            <a:endParaRPr lang="en-US" sz="18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q-AL" sz="18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numri i bandave spektrale,</a:t>
            </a:r>
            <a:endParaRPr lang="en-US" sz="18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q-AL" sz="18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raporti i pikselleve me </a:t>
            </a:r>
            <a:r>
              <a:rPr lang="sq-AL" sz="180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to,</a:t>
            </a:r>
            <a:endParaRPr lang="en-US" sz="1800" dirty="0">
              <a:solidFill>
                <a:srgbClr val="000000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shkalla</a:t>
            </a:r>
            <a:r>
              <a:rPr lang="en-US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imazhit</a:t>
            </a:r>
            <a:endParaRPr lang="en-US" sz="18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2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AC56-AB47-F36B-0EB8-7AD1700C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989" y="191277"/>
            <a:ext cx="10524187" cy="1087017"/>
          </a:xfrm>
        </p:spPr>
        <p:txBody>
          <a:bodyPr>
            <a:normAutofit/>
          </a:bodyPr>
          <a:lstStyle/>
          <a:p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Karakteristikat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pergjithshme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sensoreve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F3C5E-E0CF-A4AB-46F5-6B8A9EA0FD2D}"/>
              </a:ext>
            </a:extLst>
          </p:cNvPr>
          <p:cNvSpPr txBox="1"/>
          <p:nvPr/>
        </p:nvSpPr>
        <p:spPr>
          <a:xfrm>
            <a:off x="1733161" y="1278294"/>
            <a:ext cx="980880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Duke u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nisur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funksioni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sensor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vendosur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platformat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satelitore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cilesit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parametrat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permbajn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cil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sasia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informacionit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merret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Toka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nvizojm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karakteristikat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parametrat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vler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sojne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cil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kuptim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sensor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karakterizohen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parametrave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sinor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vetia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apo aft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dalluar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objekte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vendosura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tjetrin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sq-A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rfaq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e Tok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spektral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aft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detektori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kapur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energjin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rrezatimit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rket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bande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sq-A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specifike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radiometrik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aft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detektori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matur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diferenca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vogla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radiatimit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terrenit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bandave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spektrale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temporal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kohor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– 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referohet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intervalit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kohor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kalimit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satelitit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njejt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sip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rfaqe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terrenit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B9D-7703-A4F3-62D1-2302EE63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45234"/>
            <a:ext cx="8574089" cy="830423"/>
          </a:xfrm>
        </p:spPr>
        <p:txBody>
          <a:bodyPr>
            <a:normAutofit fontScale="90000"/>
          </a:bodyPr>
          <a:lstStyle/>
          <a:p>
            <a:r>
              <a:rPr lang="en-US" sz="4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Rezolucioni</a:t>
            </a:r>
            <a:b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D7D29-B075-040E-5B82-BBBC4FF8D28E}"/>
              </a:ext>
            </a:extLst>
          </p:cNvPr>
          <p:cNvSpPr txBox="1"/>
          <p:nvPr/>
        </p:nvSpPr>
        <p:spPr>
          <a:xfrm>
            <a:off x="1751822" y="831603"/>
            <a:ext cx="9734162" cy="3758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kemi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prekur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tashmë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aspekte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ndryshme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rezolucionit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sensorit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satelitor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Ka 4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komponentë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bazë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shpeshherë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duhet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bëhen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shkëmbime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varësi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qëllimit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sateliti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sensori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Rezolucioni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hapësinor</a:t>
            </a:r>
            <a:endParaRPr lang="en-US" sz="18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Rezolucioni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spektral</a:t>
            </a:r>
            <a:endParaRPr lang="en-US" sz="18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Rezolucioni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radiometric</a:t>
            </a: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Numri</a:t>
            </a:r>
            <a:r>
              <a:rPr lang="en-US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bandave</a:t>
            </a:r>
            <a:r>
              <a:rPr lang="en-US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spektrale</a:t>
            </a:r>
            <a:endParaRPr lang="en-US" sz="18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Rezolucioni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temporak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kohor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5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6E63-6DC9-15E6-6F80-C293D891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666" y="123532"/>
            <a:ext cx="10018713" cy="657808"/>
          </a:xfrm>
        </p:spPr>
        <p:txBody>
          <a:bodyPr>
            <a:norm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Platformat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satelitrore-si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mbajtese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sensoreve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D1AC1-0DFF-5718-7D31-E1BF12E6C65A}"/>
              </a:ext>
            </a:extLst>
          </p:cNvPr>
          <p:cNvSpPr txBox="1"/>
          <p:nvPr/>
        </p:nvSpPr>
        <p:spPr>
          <a:xfrm>
            <a:off x="1583872" y="1017388"/>
            <a:ext cx="88384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energjise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radiative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Por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arrij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perputhje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kerkesat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pozicionohet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siperfaqja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Tokes.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1AAA0-DFD6-3BEC-8FB8-D91CD82C29A7}"/>
              </a:ext>
            </a:extLst>
          </p:cNvPr>
          <p:cNvSpPr txBox="1"/>
          <p:nvPr/>
        </p:nvSpPr>
        <p:spPr>
          <a:xfrm>
            <a:off x="5330825" y="2023569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rendesishme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qendueshme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fiksohet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fluturuese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48A88-F136-D5DA-D39E-F0163A48C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6" y="2289614"/>
            <a:ext cx="4750768" cy="3550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4C026F-0BC5-D03B-F609-9B572FAEBA86}"/>
              </a:ext>
            </a:extLst>
          </p:cNvPr>
          <p:cNvSpPr txBox="1"/>
          <p:nvPr/>
        </p:nvSpPr>
        <p:spPr>
          <a:xfrm>
            <a:off x="5330825" y="2756940"/>
            <a:ext cx="65377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vendosen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pozicionohen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siperfaqes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Tokes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tilla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fluturuese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avion,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Kur keto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kerkohen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siperfaqja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tokesore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atehere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vendosen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tilla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kozmike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satellite.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vendosen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krahe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mblidhen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specifike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pjese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kufizuar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siperfaqes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tokesore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F2701B-0B5E-E977-B11C-4284E32A4CEE}"/>
              </a:ext>
            </a:extLst>
          </p:cNvPr>
          <p:cNvSpPr txBox="1"/>
          <p:nvPr/>
        </p:nvSpPr>
        <p:spPr>
          <a:xfrm>
            <a:off x="5330825" y="5380672"/>
            <a:ext cx="66376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mirefillta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vendosjen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sherbejne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mbledhjen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hartografuese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siperfaqen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globit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tokesor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sherbejne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kozmike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njohura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Shatell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hapesinor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(ang. Shuttle)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ndertuar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08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E116-0D3D-4DAD-33D9-200AAB4C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49076"/>
            <a:ext cx="10018713" cy="909735"/>
          </a:xfrm>
        </p:spPr>
        <p:txBody>
          <a:bodyPr>
            <a:normAutofit fontScale="90000"/>
          </a:bodyPr>
          <a:lstStyle/>
          <a:p>
            <a:r>
              <a:rPr lang="en-US" sz="4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Rezolucioni</a:t>
            </a:r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hapësinor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87224-7509-F415-015D-2EDFA864D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880"/>
            <a:ext cx="5722620" cy="5151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8987E7-10D0-D48A-C54A-A4DE0709A590}"/>
              </a:ext>
            </a:extLst>
          </p:cNvPr>
          <p:cNvSpPr txBox="1"/>
          <p:nvPr/>
        </p:nvSpPr>
        <p:spPr>
          <a:xfrm>
            <a:off x="5866623" y="1358811"/>
            <a:ext cx="6097554" cy="3918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Distanca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minimale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midis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objekteve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ngjitur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madhësia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minimale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objekti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zbulohet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pajisje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distancë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Kryesisht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njerëzit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referohen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kësaj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madhësia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piksellit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tokë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 se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duket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secilën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prej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këtyre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rezolucioneve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hapësinore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20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metër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është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afër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imazheve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Landsat.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Ndërsa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metrave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pixel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zvogëlohet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madje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nëntë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tregohen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shumë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detaje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863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9029-B9C4-C6A4-9041-AA1081F2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19065"/>
          </a:xfrm>
        </p:spPr>
        <p:txBody>
          <a:bodyPr>
            <a:normAutofit fontScale="90000"/>
          </a:bodyPr>
          <a:lstStyle/>
          <a:p>
            <a:r>
              <a:rPr lang="en-US" sz="4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Rezolucioni</a:t>
            </a:r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spektral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DF80E-8683-A1B5-BA3A-43762215C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14" y="1754155"/>
            <a:ext cx="4458674" cy="49459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6ADA0-F5CE-557F-EC98-9FFF4C4E5CC5}"/>
              </a:ext>
            </a:extLst>
          </p:cNvPr>
          <p:cNvSpPr txBox="1"/>
          <p:nvPr/>
        </p:nvSpPr>
        <p:spPr>
          <a:xfrm>
            <a:off x="1530525" y="1918793"/>
            <a:ext cx="52155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referohet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gjerësisë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brezave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spektrale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distancë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pjesëve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spektrit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vetmi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tij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brez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Landsat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merrni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gjashtë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pjesë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ndryshme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spektrit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matin 122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breza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ndryshëm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quajtur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hiperspektralë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konceptualizimin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tij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themelor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spektral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referohet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pjesë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ndryshme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spektrit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instrument sensor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distance.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75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8CD3-042D-C47E-A34D-21566F5D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65922"/>
            <a:ext cx="10018713" cy="919065"/>
          </a:xfrm>
        </p:spPr>
        <p:txBody>
          <a:bodyPr>
            <a:normAutofit fontScale="90000"/>
          </a:bodyPr>
          <a:lstStyle/>
          <a:p>
            <a:r>
              <a:rPr lang="en-US" sz="4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Rezolucioni</a:t>
            </a:r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radiometrik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B50C9-CFFC-A100-BC1C-45B6780FC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87" y="1050782"/>
            <a:ext cx="6149340" cy="39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B5BD1B-92D2-F5FC-5873-DA6D23442AEB}"/>
              </a:ext>
            </a:extLst>
          </p:cNvPr>
          <p:cNvSpPr txBox="1"/>
          <p:nvPr/>
        </p:nvSpPr>
        <p:spPr>
          <a:xfrm>
            <a:off x="6073996" y="4845935"/>
            <a:ext cx="6097554" cy="39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Dallimi</a:t>
            </a:r>
            <a:r>
              <a:rPr lang="en-US" sz="15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ndermjet</a:t>
            </a:r>
            <a:r>
              <a:rPr lang="en-US" sz="15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15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imazheve</a:t>
            </a:r>
            <a:r>
              <a:rPr lang="en-US" sz="15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permes</a:t>
            </a:r>
            <a:r>
              <a:rPr lang="en-US" sz="15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R.radiometrik</a:t>
            </a:r>
            <a:endParaRPr lang="en-US" sz="15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C97B7-9F3D-EB79-8E0D-AC5EA1745844}"/>
              </a:ext>
            </a:extLst>
          </p:cNvPr>
          <p:cNvSpPr txBox="1"/>
          <p:nvPr/>
        </p:nvSpPr>
        <p:spPr>
          <a:xfrm>
            <a:off x="688977" y="842884"/>
            <a:ext cx="4708303" cy="4929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dixhitale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thellësia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mbledhur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pajisje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sensor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distancë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posht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shohim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ndryshimin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bëjë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radiografik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bit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djathtë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Blu,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jeshile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kuqe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vlerë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0-16.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Nëse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256,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vlera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thellësisë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shumë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tepër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t'i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gjërat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veçanërisht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tjera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graduese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shumë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qartësi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objekteve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zonat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urbane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ndriçimi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veçorive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ndryshme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kontraston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36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88CE-4DFA-7187-CC26-0692B85F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03041"/>
          </a:xfrm>
        </p:spPr>
        <p:txBody>
          <a:bodyPr>
            <a:normAutofit fontScale="90000"/>
          </a:bodyPr>
          <a:lstStyle/>
          <a:p>
            <a:r>
              <a:rPr lang="en-US" sz="4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Rezolucioni</a:t>
            </a:r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temporal (</a:t>
            </a:r>
            <a:r>
              <a:rPr lang="en-US" sz="4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kohor</a:t>
            </a:r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894B8-D9E8-6607-B89D-41FDCB79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5290"/>
            <a:ext cx="5943600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51437A-E899-EB43-2C29-4C7C013AAF00}"/>
              </a:ext>
            </a:extLst>
          </p:cNvPr>
          <p:cNvSpPr txBox="1"/>
          <p:nvPr/>
        </p:nvSpPr>
        <p:spPr>
          <a:xfrm>
            <a:off x="1331944" y="1453312"/>
            <a:ext cx="4583663" cy="5283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kohor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tipik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Landsat. Ky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thelb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tregon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shpesh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sensor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satelitor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vendndodhje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caktuar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sipërfaqen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Tokës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përditshme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ndërmjet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vëzhgimeve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referohet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frekuencës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cilën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merren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distancë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zone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caktuar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gjeografike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Intervali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kohor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ndërmjet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përsëritur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kthimit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mbikalimin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tjetër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Zakonisht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885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9D10-F3A7-891D-BD35-4FB1EDB2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07098"/>
          </a:xfrm>
        </p:spPr>
        <p:txBody>
          <a:bodyPr>
            <a:normAutofit fontScale="90000"/>
          </a:bodyPr>
          <a:lstStyle/>
          <a:p>
            <a:r>
              <a:rPr lang="en-US" sz="4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Pikselli</a:t>
            </a:r>
            <a:br>
              <a:rPr lang="en-US" sz="4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18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8531C-3396-F95F-250A-CEDA71F36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2" y="3026927"/>
            <a:ext cx="6161549" cy="25341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4C3305-50C0-AF63-1F02-4D11B4CCBAF9}"/>
              </a:ext>
            </a:extLst>
          </p:cNvPr>
          <p:cNvSpPr txBox="1"/>
          <p:nvPr/>
        </p:nvSpPr>
        <p:spPr>
          <a:xfrm>
            <a:off x="1565210" y="1201317"/>
            <a:ext cx="8773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hapesinor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parametrat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rendsish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sensor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lidhje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ngusht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njesin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baz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quajtur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piksell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Por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njejta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sq-A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 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satelitore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rfitohen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bashk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matricore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piktorale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shifrore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digjitale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rkufizuar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piksell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A1E45-841E-8A98-C289-3680FB680A64}"/>
              </a:ext>
            </a:extLst>
          </p:cNvPr>
          <p:cNvSpPr txBox="1"/>
          <p:nvPr/>
        </p:nvSpPr>
        <p:spPr>
          <a:xfrm>
            <a:off x="6718664" y="2333685"/>
            <a:ext cx="53009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Pikselli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vog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unike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pamje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gjeometrike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piksellet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imazhor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konkretizohen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katror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rfaq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sojn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sip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rfaqeje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tok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sore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objekti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k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sq-A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rend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sishme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dukje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dallimin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rmjet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madh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piksellit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sinor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mbyshme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z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vend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sojne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ra-tjetr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 K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shtu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qoft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sensor e ka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sinor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rftuar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sensor do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paraqitej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menyr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digjitale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duke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pasur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parasysh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vler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qdo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piksell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perfaq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sonte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rfaqe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katrori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prej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m x 15 m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Tok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69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9379CF-4CB7-4A41-F318-251F90BF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41" y="436890"/>
            <a:ext cx="10018713" cy="919065"/>
          </a:xfrm>
        </p:spPr>
        <p:txBody>
          <a:bodyPr>
            <a:normAutofit fontScale="90000"/>
          </a:bodyPr>
          <a:lstStyle/>
          <a:p>
            <a:r>
              <a:rPr lang="en-US" sz="4800" kern="0" dirty="0" err="1">
                <a:solidFill>
                  <a:srgbClr val="2F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Shkalla</a:t>
            </a:r>
            <a:br>
              <a:rPr lang="en-US" sz="4800" kern="0" dirty="0">
                <a:solidFill>
                  <a:srgbClr val="2F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18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C0CDA-0A94-37E7-DD07-2AEEC5DA8FA0}"/>
              </a:ext>
            </a:extLst>
          </p:cNvPr>
          <p:cNvSpPr txBox="1"/>
          <p:nvPr/>
        </p:nvSpPr>
        <p:spPr>
          <a:xfrm>
            <a:off x="2108718" y="896423"/>
            <a:ext cx="9573209" cy="61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Siq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shkalla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shpreh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gjatesie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apo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hart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ndaj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rfaqen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tok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sore. Ky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rtet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satelitore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gjykohet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harta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qoft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do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jepej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shkalla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p.sh.: 1:100 000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madh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objekti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ishte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1cm, at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objekt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natyr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ishte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100 000cm (1km).</a:t>
            </a: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klasifikohen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shkall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apo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vogel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njejt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menyr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hartat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topografike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Keshtu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shkall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1:100 000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konsiderohet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shkall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vog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rsa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shkall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1:5 000 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shkall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Gjat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hartografimit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duke u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nisur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madh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 s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piksellit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ndaj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rezolucionit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duke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marr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parasysh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grafike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hart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shkall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s, del se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madh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piksellit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duhet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barabart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vogel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gabim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lejuar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grafik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rilevimit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 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gjitha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del q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hartografimi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shembull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 shkallë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1:5 000 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mundsh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madh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pikselli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0.7m,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hartografimi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 shkallë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1:10 000 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sht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sq-A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mundsh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madh</a:t>
            </a:r>
            <a:r>
              <a:rPr lang="sq-A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ë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pikselli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1m.</a:t>
            </a:r>
          </a:p>
        </p:txBody>
      </p:sp>
    </p:spTree>
    <p:extLst>
      <p:ext uri="{BB962C8B-B14F-4D97-AF65-F5344CB8AC3E}">
        <p14:creationId xmlns:p14="http://schemas.microsoft.com/office/powerpoint/2010/main" val="192185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7DDC-AC29-F6AD-AED9-0A857296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360" y="88641"/>
            <a:ext cx="10018713" cy="1031033"/>
          </a:xfrm>
        </p:spPr>
        <p:txBody>
          <a:bodyPr>
            <a:normAutofit/>
          </a:bodyPr>
          <a:lstStyle/>
          <a:p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Numri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bandave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sensorit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9188F-1CA9-FB9A-31BB-0848E0EDA60C}"/>
              </a:ext>
            </a:extLst>
          </p:cNvPr>
          <p:cNvSpPr txBox="1"/>
          <p:nvPr/>
        </p:nvSpPr>
        <p:spPr>
          <a:xfrm>
            <a:off x="1331117" y="1128861"/>
            <a:ext cx="47648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Detektoret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jane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baze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ndertimin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sistemeve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sensorale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teledeteksion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karakterizohen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parametrash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plotesimi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cilave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optimale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ne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koleracion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konfiguracionin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orbital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imazhe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cilesore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 me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detektoreve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parametrave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nderkohe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veçanti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mundesine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fotoneve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Nga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konkluzion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rritja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lejon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ndertimin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bandave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SE.</a:t>
            </a:r>
            <a:endParaRPr lang="en-US" dirty="0"/>
          </a:p>
        </p:txBody>
      </p:sp>
      <p:pic>
        <p:nvPicPr>
          <p:cNvPr id="1026" name="Picture 2" descr="#Raster: Composite Bands, Mosaic To New Raster | Data Management tool ...">
            <a:extLst>
              <a:ext uri="{FF2B5EF4-FFF2-40B4-BE49-F238E27FC236}">
                <a16:creationId xmlns:a16="http://schemas.microsoft.com/office/drawing/2014/main" id="{F73884D3-5E41-A8EB-67B7-BA058C97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41" y="3429000"/>
            <a:ext cx="5938416" cy="33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GB vs. HSV | Opticals">
            <a:extLst>
              <a:ext uri="{FF2B5EF4-FFF2-40B4-BE49-F238E27FC236}">
                <a16:creationId xmlns:a16="http://schemas.microsoft.com/office/drawing/2014/main" id="{EF67854E-67BC-69E1-21D8-84BA48546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035" y="940189"/>
            <a:ext cx="3205227" cy="240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80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A5031-3CA5-CF43-88AE-5C36F65D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87" y="2747866"/>
            <a:ext cx="10018713" cy="1752599"/>
          </a:xfrm>
        </p:spPr>
        <p:txBody>
          <a:bodyPr/>
          <a:lstStyle/>
          <a:p>
            <a:r>
              <a:rPr lang="en-US" dirty="0"/>
              <a:t>Ese- </a:t>
            </a:r>
            <a:r>
              <a:rPr lang="en-US" dirty="0" err="1"/>
              <a:t>Karakteristikat</a:t>
            </a:r>
            <a:r>
              <a:rPr lang="en-US" dirty="0"/>
              <a:t> e </a:t>
            </a:r>
            <a:r>
              <a:rPr lang="en-US" dirty="0" err="1"/>
              <a:t>sateliteve</a:t>
            </a:r>
            <a:r>
              <a:rPr lang="en-US" dirty="0"/>
              <a:t> me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njohur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2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82C4F-A0EA-A5DA-9D86-866EA100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985" y="2536371"/>
            <a:ext cx="5588294" cy="825759"/>
          </a:xfrm>
        </p:spPr>
        <p:txBody>
          <a:bodyPr>
            <a:noAutofit/>
          </a:bodyPr>
          <a:lstStyle/>
          <a:p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SATELITËT?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8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82C4F-A0EA-A5DA-9D86-866EA100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242" y="241041"/>
            <a:ext cx="5588294" cy="825759"/>
          </a:xfrm>
        </p:spPr>
        <p:txBody>
          <a:bodyPr>
            <a:norm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SATELITËT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7F24A-B5A7-989A-B389-F7B4AEA1B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46" y="520821"/>
            <a:ext cx="463169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BBC59E-19E5-3F67-91D7-33C8930D3260}"/>
              </a:ext>
            </a:extLst>
          </p:cNvPr>
          <p:cNvSpPr txBox="1"/>
          <p:nvPr/>
        </p:nvSpPr>
        <p:spPr>
          <a:xfrm>
            <a:off x="986713" y="1143899"/>
            <a:ext cx="6097554" cy="214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Trupat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cilët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vazhdimisht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rrotullohen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rreth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planeti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apo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ylli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quhen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satelitë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Ndërkaq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rruga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ata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përshkruajnë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quhet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orbitë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Toka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rrotullohet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rreth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Diellit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prandaj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mund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ta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kosiderojmë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edhe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satelitë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tij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Hëna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rreth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Tokës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mund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themi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ajo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është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satelit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Tokës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Këta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janë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satelit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natyral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cilat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kanë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pasur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këto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pozita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krijimi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tyre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2BA76-FA27-EDFA-C086-59DC1B09F0EF}"/>
              </a:ext>
            </a:extLst>
          </p:cNvPr>
          <p:cNvSpPr txBox="1"/>
          <p:nvPr/>
        </p:nvSpPr>
        <p:spPr>
          <a:xfrm>
            <a:off x="912068" y="3308281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Satelitet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per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teledetektim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quhen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satellite artificial per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arsye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se jane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ndertuar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vet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njeriu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Satelitet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teledetektues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rrotullohen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perrreth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tokes.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7FDAD-70A2-9E16-10F2-2190B147FA2A}"/>
              </a:ext>
            </a:extLst>
          </p:cNvPr>
          <p:cNvSpPr txBox="1"/>
          <p:nvPr/>
        </p:nvSpPr>
        <p:spPr>
          <a:xfrm>
            <a:off x="7084267" y="3353301"/>
            <a:ext cx="4806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vertete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ata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nuk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perdoren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vetem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teledeteksion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por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edhe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per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telekomunikacion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telemetri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pozicionim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38FA0E-AC85-1350-DFB2-A804E078809B}"/>
              </a:ext>
            </a:extLst>
          </p:cNvPr>
          <p:cNvSpPr txBox="1"/>
          <p:nvPr/>
        </p:nvSpPr>
        <p:spPr>
          <a:xfrm>
            <a:off x="912068" y="4231611"/>
            <a:ext cx="58549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Ata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asnjëherë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nuk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furnizohen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energji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pasi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lëvizja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tyre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është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mundësuar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rezultat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ekuilibrimit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forcës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graviteti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ushtron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Toka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ta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forcës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centrifugale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Barazimim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këtyre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forcave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jep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shpejtësine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njohur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shpejtësia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parë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kozmike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cila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mundëson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trup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bëhet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satelit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Tokës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lëshuar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sipërfaqja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saj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cila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ka </a:t>
            </a:r>
            <a:r>
              <a:rPr lang="en-US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vlerën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:</a:t>
            </a:r>
            <a:b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F3E127-8A25-1F84-4D38-5EC0AEAB3BBD}"/>
                  </a:ext>
                </a:extLst>
              </p:cNvPr>
              <p:cNvSpPr txBox="1"/>
              <p:nvPr/>
            </p:nvSpPr>
            <p:spPr>
              <a:xfrm>
                <a:off x="2666223" y="6230779"/>
                <a:ext cx="2101720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=7.9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F3E127-8A25-1F84-4D38-5EC0AEAB3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223" y="6230779"/>
                <a:ext cx="2101720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FE46392-00B2-767F-0343-9943E425546A}"/>
              </a:ext>
            </a:extLst>
          </p:cNvPr>
          <p:cNvSpPr txBox="1"/>
          <p:nvPr/>
        </p:nvSpPr>
        <p:spPr>
          <a:xfrm>
            <a:off x="6996702" y="4340637"/>
            <a:ext cx="51823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Satelitët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artificial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Tokës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përdorime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shumta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tyre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është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edhe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remote sensing.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këtë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qëllim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ashtuquajturit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satelitët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vëzhgimit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Tokës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fillimisht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luajtuar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spiunimit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pas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avancuar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përdorim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jo-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ushtarak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përdorime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shkencore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Këta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satelitë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gjejnë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përdorim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monitorimin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ambientit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meteorologji,në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hartografi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tjera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4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F5E4-5178-95B7-E90E-9AA1DB827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645" y="223532"/>
            <a:ext cx="7808102" cy="54428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SATELITËT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03381-234B-ADD3-D332-7B873F239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990" y="1763209"/>
            <a:ext cx="7955060" cy="4871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B288B1-56CF-7154-8837-58F82BA86BBB}"/>
              </a:ext>
            </a:extLst>
          </p:cNvPr>
          <p:cNvSpPr txBox="1"/>
          <p:nvPr/>
        </p:nvSpPr>
        <p:spPr>
          <a:xfrm>
            <a:off x="613099" y="680455"/>
            <a:ext cx="10965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pare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qellime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kryesor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hartografimin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leshua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hapsire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1972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NASA/SHBA.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sheno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ndertimin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Ky system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emertua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Misioni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Landsat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brezi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teledetektive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3D03E-FB64-429F-FAC7-6E27D433AA5F}"/>
              </a:ext>
            </a:extLst>
          </p:cNvPr>
          <p:cNvSpPr txBox="1"/>
          <p:nvPr/>
        </p:nvSpPr>
        <p:spPr>
          <a:xfrm>
            <a:off x="167142" y="1688561"/>
            <a:ext cx="3770376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veçanta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Landsat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 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platforme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vendosen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tipa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sensoresh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Tipi I: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sensoresh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skanues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multispectral (MSS)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Tipi II: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sensoresh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skanojne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lineare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“push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brum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regjistrojne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intenzitetet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energjise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reflektuar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apo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emetuar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pjeset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bandat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dukshme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infra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kuqe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SE.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Satelitet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landsat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rrotullohen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rreth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tokes  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lartesi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705 km.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dhenat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regjistrojne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sensoret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transmetohen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stacionet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marrese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tokesore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perpunohen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mblesave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perfaqesojne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kuadrat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tokesor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permasa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185*185km,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standardi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mbulesave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Landsatit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874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F5E4-5178-95B7-E90E-9AA1DB827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526" y="232862"/>
            <a:ext cx="9349273" cy="544285"/>
          </a:xfrm>
        </p:spPr>
        <p:txBody>
          <a:bodyPr>
            <a:noAutofit/>
          </a:bodyPr>
          <a:lstStyle/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PUNA NË VAZHDIMËSI E SATELITËVE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2DE64-1BB7-15F4-DB3E-1AB43AB25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2" y="1186991"/>
            <a:ext cx="9050703" cy="54368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69F9F8-6C1D-072C-B7D2-36963A8C5488}"/>
              </a:ext>
            </a:extLst>
          </p:cNvPr>
          <p:cNvSpPr txBox="1"/>
          <p:nvPr/>
        </p:nvSpPr>
        <p:spPr>
          <a:xfrm>
            <a:off x="9338796" y="2122629"/>
            <a:ext cx="277233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Satelitët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vazhdimisht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orbitojnë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rreth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Tokës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dhe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tërë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kohën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grumbullojnë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dhëna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për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cilat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na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ndihmojnë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shumë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aspekte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Ndryshimet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vazhdueshme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që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ndodhin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Tokë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intesiteti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tyre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dhe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impakti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që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ato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shkakktojnë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Tokë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mund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vërehet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nga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imazhet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satelitore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marra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kohë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ndryshme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dhe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duke 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krahasuar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ato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1E18-A85F-66C8-8FB6-38E211D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261" y="1440491"/>
            <a:ext cx="10018713" cy="1667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Landsat, Spot, IKONOS?</a:t>
            </a:r>
          </a:p>
        </p:txBody>
      </p:sp>
    </p:spTree>
    <p:extLst>
      <p:ext uri="{BB962C8B-B14F-4D97-AF65-F5344CB8AC3E}">
        <p14:creationId xmlns:p14="http://schemas.microsoft.com/office/powerpoint/2010/main" val="302440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FC1B-0FAC-C866-1A97-D6197D20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078" y="74645"/>
            <a:ext cx="5316828" cy="1038807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Landsat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Two images showing forest clearcutting between 1984 and 1991">
            <a:extLst>
              <a:ext uri="{FF2B5EF4-FFF2-40B4-BE49-F238E27FC236}">
                <a16:creationId xmlns:a16="http://schemas.microsoft.com/office/drawing/2014/main" id="{4DCC06A9-50F4-B53F-6217-C1FBDC2B2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" y="1601754"/>
            <a:ext cx="4378267" cy="4378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AD6960-054D-898B-41B8-F1DA01DB2470}"/>
              </a:ext>
            </a:extLst>
          </p:cNvPr>
          <p:cNvSpPr txBox="1"/>
          <p:nvPr/>
        </p:nvSpPr>
        <p:spPr>
          <a:xfrm>
            <a:off x="4560461" y="1526173"/>
            <a:ext cx="7631539" cy="421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Sateliti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parë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projektuar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posaçërisht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monitoruar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sipërfaqen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Tokës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, Landsat-1, u nis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NASA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1972.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Fillimisht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referuar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ERTS-1, (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Sateliti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Teknologjisë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Burimeve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Tokës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), Landsat u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krijua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eksperiment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provuar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realizueshmërinë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mbledhjes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dhënave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vëzhgimit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Tokës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multi-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spektrale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platformë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satelitore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pa pilot.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Që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ajo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kohë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ky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program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mjaft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suksesshëm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ka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mbledhur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bollëk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dhënash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gjithë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bota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disa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satelitë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Landsat.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Fillimisht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menaxhuar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nga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NASA,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përgjegjësia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programin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Landsat u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transferua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tek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NOAA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1983.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1985,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programi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komercializua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, duke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siguruar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dhëna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përdoruesit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civil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aplikacioneve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Suksesi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Landsat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është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shkak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disa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faktorëve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, duke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përfshirë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një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kombinim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sensorëve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me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breza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spektralë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përshtatur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për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vëzhgimin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Tokës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;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rezolucioni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hapësinor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funksional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;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mbulim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mirë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zonës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gjerësia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pjesës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dhe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periudha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rishikimit</a:t>
            </a:r>
            <a:r>
              <a:rPr lang="en-US" sz="1800" dirty="0">
                <a:effectLst/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04914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FC1B-0FAC-C866-1A97-D6197D20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078" y="74645"/>
            <a:ext cx="5316828" cy="1038807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Yu Mincho" panose="020B0400000000000000" pitchFamily="18" charset="-128"/>
                <a:cs typeface="Arial" panose="020B0604020202020204" pitchFamily="34" charset="0"/>
              </a:rPr>
              <a:t>Landsat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Two images showing forest clearcutting between 1984 and 1991">
            <a:extLst>
              <a:ext uri="{FF2B5EF4-FFF2-40B4-BE49-F238E27FC236}">
                <a16:creationId xmlns:a16="http://schemas.microsoft.com/office/drawing/2014/main" id="{4DCC06A9-50F4-B53F-6217-C1FBDC2B2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06" y="1026834"/>
            <a:ext cx="4378267" cy="43782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9FDE63-1F17-6CA8-CABE-081975C0456D}"/>
              </a:ext>
            </a:extLst>
          </p:cNvPr>
          <p:cNvSpPr txBox="1"/>
          <p:nvPr/>
        </p:nvSpPr>
        <p:spPr>
          <a:xfrm>
            <a:off x="246607" y="1250337"/>
            <a:ext cx="7091267" cy="5412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gjithë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satelitët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Landsat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janë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vendosur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orbita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gati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polare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diellore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. Tre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satelitët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parë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Landsats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1-3)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janë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lartësi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rreth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900 km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kanë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periudha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rishikimi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prej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18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ditësh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ndërsa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satelitët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mëvonshëm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janë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rreth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700 km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kanë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periudha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rishikimi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prej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16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ditësh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gjithë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satelitët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Landsat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kanë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kohën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kalimit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ekuatorit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mëngjes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për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optimizuar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kushtet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ndriçimit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numër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sensorëve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kanë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qenë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bordin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satelitëve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Landsat, duke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përfshirë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sistemet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kamerës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Return Beam Vidicon (RBV),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sistemet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Skanuesi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MultiSpektral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(MSS)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Hartuesin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Tematik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(TM).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Instrumenti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më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popullarizuar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ditët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hershme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Landsat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ishte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Skanuesi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MultiSpektral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(MSS)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më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vonë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Moderatori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Tematik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(TM).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Secili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këta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sensorë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mblodhi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dhëna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mbi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gjerësi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prej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185 km, me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skenë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plotë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që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përcaktohet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185 km x 185 km. MSS-ja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ndjen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rrezatimin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elektromagnetik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nga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sipërfaqja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Tokës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katër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breza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spektralë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Secila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bandë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ka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rezolucion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hapësinor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prej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afërsisht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60 x 80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metra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dhe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rezolucion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radiometrik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prej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bitësh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ose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64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numra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dixhitalë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Sensorimi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kryhet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me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pajisje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skanimi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linjës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duke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përdorur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një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pasqyrë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lëkundëse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Gjashtë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linja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skanimi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mblidhen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njëkohësisht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me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çdo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spastrim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perëndim-lindje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të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pasqyrës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së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skanimit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B0400000000000000" pitchFamily="18" charset="-128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32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694</TotalTime>
  <Words>3746</Words>
  <Application>Microsoft Office PowerPoint</Application>
  <PresentationFormat>Widescreen</PresentationFormat>
  <Paragraphs>110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MS Mincho</vt:lpstr>
      <vt:lpstr>Yu Mincho</vt:lpstr>
      <vt:lpstr>Arial</vt:lpstr>
      <vt:lpstr>Calibri</vt:lpstr>
      <vt:lpstr>Calibri Light</vt:lpstr>
      <vt:lpstr>Cambria Math</vt:lpstr>
      <vt:lpstr>Centaur</vt:lpstr>
      <vt:lpstr>Corbel</vt:lpstr>
      <vt:lpstr>Sylfaen</vt:lpstr>
      <vt:lpstr>Symbol</vt:lpstr>
      <vt:lpstr>Tahoma</vt:lpstr>
      <vt:lpstr>Times New Roman</vt:lpstr>
      <vt:lpstr>Wingdings</vt:lpstr>
      <vt:lpstr>Parallax</vt:lpstr>
      <vt:lpstr>Platformat teledetektuese dhe sensoret (ndijuesit)</vt:lpstr>
      <vt:lpstr>Platformat satelitrore-si baze mbajtese e sensoreve</vt:lpstr>
      <vt:lpstr>SATELITËT?</vt:lpstr>
      <vt:lpstr>SATELITËT</vt:lpstr>
      <vt:lpstr>SATELITËT</vt:lpstr>
      <vt:lpstr>PUNA NË VAZHDIMËSI E SATELITËVE</vt:lpstr>
      <vt:lpstr>PowerPoint Presentation</vt:lpstr>
      <vt:lpstr>Landsat</vt:lpstr>
      <vt:lpstr>Landsat</vt:lpstr>
      <vt:lpstr>SPOT</vt:lpstr>
      <vt:lpstr>SPOT</vt:lpstr>
      <vt:lpstr>Karakteristikat e sateliteve orbitat dhe brezat</vt:lpstr>
      <vt:lpstr>Karakteristikat e sateliteve orbitat dhe brezat</vt:lpstr>
      <vt:lpstr>Karakteristikat e sateliteve orbitat dhe brezat</vt:lpstr>
      <vt:lpstr>Karakteristikat e sateliteve orbitat dhe brezat</vt:lpstr>
      <vt:lpstr>ESE-Rezulucioni dhe shkalla</vt:lpstr>
      <vt:lpstr>Sensoret, rezulucioni, pikselli dhe shkalla</vt:lpstr>
      <vt:lpstr>Karakteristikat e pergjithshme te sensoreve</vt:lpstr>
      <vt:lpstr>Rezolucioni </vt:lpstr>
      <vt:lpstr>Rezolucioni hapësinor </vt:lpstr>
      <vt:lpstr>Rezolucioni spektral </vt:lpstr>
      <vt:lpstr>Rezolucioni radiometrik </vt:lpstr>
      <vt:lpstr>Rezolucioni temporal (kohor) </vt:lpstr>
      <vt:lpstr>Pikselli  </vt:lpstr>
      <vt:lpstr>Shkalla  </vt:lpstr>
      <vt:lpstr>Numri i bandave te sensorit</vt:lpstr>
      <vt:lpstr>Ese- Karakteristikat e sateliteve me te njohur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Fitore Bajrami</dc:creator>
  <cp:lastModifiedBy>dell</cp:lastModifiedBy>
  <cp:revision>62</cp:revision>
  <dcterms:created xsi:type="dcterms:W3CDTF">2023-11-21T11:21:54Z</dcterms:created>
  <dcterms:modified xsi:type="dcterms:W3CDTF">2024-10-30T14:34:52Z</dcterms:modified>
</cp:coreProperties>
</file>