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27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7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12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4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6FD9-FF4D-89D3-5525-3EED74D8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6FFA-8CDC-CA31-1B96-62CCFB029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08951-AFB7-51DB-38F2-19EFC675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5FAE-E168-913B-0D61-9F0E83B6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C3AA-E757-B4D9-781E-4B5E9624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0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1F96-23EB-DEFE-B538-E48445A60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21779" y="1640077"/>
            <a:ext cx="9755187" cy="153470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Vleresimi</a:t>
            </a:r>
            <a:r>
              <a:rPr lang="en-US" sz="4800" dirty="0"/>
              <a:t> I </a:t>
            </a:r>
            <a:r>
              <a:rPr lang="en-US" sz="4800" dirty="0" err="1"/>
              <a:t>saktesise</a:t>
            </a:r>
            <a:r>
              <a:rPr lang="en-US" sz="4800" dirty="0"/>
              <a:t> se </a:t>
            </a:r>
            <a:r>
              <a:rPr lang="en-US" sz="4800" dirty="0" err="1"/>
              <a:t>dy</a:t>
            </a:r>
            <a:r>
              <a:rPr lang="en-US" sz="4800" dirty="0"/>
              <a:t> </a:t>
            </a:r>
            <a:r>
              <a:rPr lang="en-US" sz="4800" dirty="0" err="1"/>
              <a:t>te</a:t>
            </a:r>
            <a:r>
              <a:rPr lang="en-US" sz="4800" dirty="0"/>
              <a:t> </a:t>
            </a:r>
            <a:r>
              <a:rPr lang="en-US" sz="4800" dirty="0" err="1"/>
              <a:t>panjohurave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8654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01917" y="2039596"/>
                <a:ext cx="9054446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Vleresimi I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saktesise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dy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panjohurave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ka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bazen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vlerat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numerike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fituara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nga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zgjidhja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dy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Formulat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vleresimin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saktesise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u&gt;2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panjohurave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rast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pergjithshem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i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kompenzimeve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u=4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-------------------------------------------------------------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17" y="2039596"/>
                <a:ext cx="9054446" cy="2585323"/>
              </a:xfrm>
              <a:prstGeom prst="rect">
                <a:avLst/>
              </a:prstGeom>
              <a:blipFill>
                <a:blip r:embed="rId2"/>
                <a:stretch>
                  <a:fillRect l="-539" t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19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01917" y="1483415"/>
                <a:ext cx="905444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mesiperme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shihet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funksionaliteti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midis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rastin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vleresimit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saktesise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shfrytezuar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funksionalitetin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linear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madhesive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paraqiten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 ………...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 ………...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 ………...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 ………...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 keto formula para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faktorit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f,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disa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madhesia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cilave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nuk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dihet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supozim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keta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dihen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atehere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gabimet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mesme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panjohuarev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llogariten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formula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bazuara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direkte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17" y="1483415"/>
                <a:ext cx="9054446" cy="4247317"/>
              </a:xfrm>
              <a:prstGeom prst="rect">
                <a:avLst/>
              </a:prstGeom>
              <a:blipFill>
                <a:blip r:embed="rId2"/>
                <a:stretch>
                  <a:fillRect l="-539" t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85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01917" y="1483415"/>
                <a:ext cx="9054446" cy="4073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saktesi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unifikuar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barabarta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=………=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𝛾𝛾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17" y="1483415"/>
                <a:ext cx="9054446" cy="4073166"/>
              </a:xfrm>
              <a:prstGeom prst="rect">
                <a:avLst/>
              </a:prstGeom>
              <a:blipFill>
                <a:blip r:embed="rId2"/>
                <a:stretch>
                  <a:fillRect l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67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01917" y="1483415"/>
                <a:ext cx="9054446" cy="3958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rastin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llogaritjes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kater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∗3]</m:t>
                          </m:r>
                        </m:den>
                      </m:f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[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𝛽𝛽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𝑏𝑏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∗3]</m:t>
                        </m:r>
                      </m:den>
                    </m:f>
                  </m:oMath>
                </a14:m>
                <a:endParaRPr lang="en-US" sz="2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[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𝛾𝛾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𝑐𝑐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∗3]</m:t>
                        </m:r>
                      </m:den>
                    </m:f>
                  </m:oMath>
                </a14:m>
                <a:endParaRPr lang="en-US" sz="2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[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∗3]</m:t>
                        </m:r>
                      </m:den>
                    </m:f>
                  </m:oMath>
                </a14:m>
                <a:endParaRPr lang="en-US" sz="2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sz="2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Kjo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eshte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menyra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kur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duhet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zgjidhur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systemin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normale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kater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here ne ate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menyre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ciles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duhet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caktuar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koeficientin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peshes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duhet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vendosur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fund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renditjes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normale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para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aplikimit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skemes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Gauss.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17" y="1483415"/>
                <a:ext cx="9054446" cy="3958456"/>
              </a:xfrm>
              <a:prstGeom prst="rect">
                <a:avLst/>
              </a:prstGeom>
              <a:blipFill>
                <a:blip r:embed="rId2"/>
                <a:stretch>
                  <a:fillRect l="-539" t="-769" r="-943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19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01917" y="1483415"/>
                <a:ext cx="9054446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Ekziston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edhe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menyre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tjeter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shpejt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caktimit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ketyre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koeficientave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ndihemen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multiplikatoreve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Lagrange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𝑢𝑢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kusht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plotesohen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keto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kushte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1.</a:t>
                </a: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paa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pab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𝑝𝑎𝑑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]=1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pbb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𝑝𝑏𝑑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pbc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𝑝𝑐𝑑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𝑝𝑑𝑑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paa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pab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𝑝𝑎𝑑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pbb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𝑝𝑏𝑑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]=1</m:t>
                    </m:r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pbc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𝑝𝑐𝑑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𝑝𝑑𝑑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17" y="1483415"/>
                <a:ext cx="9054446" cy="4524315"/>
              </a:xfrm>
              <a:prstGeom prst="rect">
                <a:avLst/>
              </a:prstGeom>
              <a:blipFill>
                <a:blip r:embed="rId2"/>
                <a:stretch>
                  <a:fillRect l="-539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9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01917" y="1483415"/>
                <a:ext cx="9054446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3.</a:t>
                </a: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paa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pab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𝑝𝑎𝑑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pbb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𝑝𝑏𝑑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pbc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𝑝𝑐𝑑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]=1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𝑝𝑑𝑑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paa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pab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𝑝𝑎𝑑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pbb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𝑝𝑏𝑑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pbc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𝑝𝑐𝑑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𝑝𝑑𝑑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]=1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17" y="1483415"/>
                <a:ext cx="9054446" cy="3970318"/>
              </a:xfrm>
              <a:prstGeom prst="rect">
                <a:avLst/>
              </a:prstGeom>
              <a:blipFill>
                <a:blip r:embed="rId2"/>
                <a:stretch>
                  <a:fillRect l="-539" t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59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01917" y="1483415"/>
                <a:ext cx="9054446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Prandaj le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shenojme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here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kater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marL="400050" indent="-400050">
                  <a:buAutoNum type="roman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dirty="0"/>
                  <a:t>      *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43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44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shumezuara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rradhazi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marre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sipas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deshires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japin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marL="400050" indent="-400050"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dirty="0"/>
                  <a:t>      </a:t>
                </a: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---------------------------------------------------------------------------------------------------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=   1*</a:t>
                </a:r>
                <a:r>
                  <a:rPr lang="en-US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+0*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+0∗∆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+0∗∆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17" y="1483415"/>
                <a:ext cx="9054446" cy="4524315"/>
              </a:xfrm>
              <a:prstGeom prst="rect">
                <a:avLst/>
              </a:prstGeom>
              <a:blipFill>
                <a:blip r:embed="rId2"/>
                <a:stretch>
                  <a:fillRect l="-539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97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01917" y="1483415"/>
                <a:ext cx="10044260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hapin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ardhshem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gjejme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sipas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kolonave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Zgjedhja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vlerave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shumezues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mundeson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llogaritjen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ketyre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shumave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jene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barabarta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0,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perveç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shumes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pare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cila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duhet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jete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barabarte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1.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𝑝𝑎𝑓</m:t>
                        </m: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𝑝𝑏𝑓</m:t>
                        </m: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𝑝𝑐𝑓</m:t>
                        </m: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𝑝𝑑𝑓</m:t>
                        </m: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=0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Perkatesisht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=-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𝑝𝑎𝑓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𝑝𝑏𝑓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𝑝𝑐𝑓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𝑝𝑑𝑓</m:t>
                        </m:r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Perfundimisht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pare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shprehim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funksion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zbatuara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14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17" y="1483415"/>
                <a:ext cx="10044260" cy="4247317"/>
              </a:xfrm>
              <a:prstGeom prst="rect">
                <a:avLst/>
              </a:prstGeom>
              <a:blipFill>
                <a:blip r:embed="rId2"/>
                <a:stretch>
                  <a:fillRect l="-485" t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93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203709"/>
                <a:ext cx="10044260" cy="5382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Paraqitur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shkurtimisht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linear: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Ku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: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: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: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: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pjestuar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peshat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perkatese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japin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203709"/>
                <a:ext cx="10044260" cy="5382756"/>
              </a:xfrm>
              <a:prstGeom prst="rect">
                <a:avLst/>
              </a:prstGeom>
              <a:blipFill>
                <a:blip r:embed="rId2"/>
                <a:stretch>
                  <a:fillRect l="-546"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526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203709"/>
                <a:ext cx="10044260" cy="3999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Pas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shumezimit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𝑑h𝑒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-----------------------------------------------------------------------------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=[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]*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+[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]*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44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203709"/>
                <a:ext cx="10044260" cy="3999813"/>
              </a:xfrm>
              <a:prstGeom prst="rect">
                <a:avLst/>
              </a:prstGeom>
              <a:blipFill>
                <a:blip r:embed="rId2"/>
                <a:stretch>
                  <a:fillRect l="-546"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5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859139"/>
                <a:ext cx="8847055" cy="3785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rastin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thjeshte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terthor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400050" indent="-400050">
                  <a:buAutoNum type="roman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paa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pab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pbb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𝑝𝑏𝑓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Bazuar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skemen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njohur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dyte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∗1]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∗1]</m:t>
                          </m:r>
                        </m:den>
                      </m:f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Perkatesisht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00050" indent="-400050">
                  <a:buAutoNum type="romanUcPeriod"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859139"/>
                <a:ext cx="8847055" cy="3785523"/>
              </a:xfrm>
              <a:prstGeom prst="rect">
                <a:avLst/>
              </a:prstGeom>
              <a:blipFill>
                <a:blip r:embed="rId2"/>
                <a:stretch>
                  <a:fillRect l="-620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769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203709"/>
                <a:ext cx="10044260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Nese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shumezojme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𝑑h𝑒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𝑘𝑒𝑚𝑖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---------------------------------------------------------------------------------------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aa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203709"/>
                <a:ext cx="10044260" cy="4247317"/>
              </a:xfrm>
              <a:prstGeom prst="rect">
                <a:avLst/>
              </a:prstGeom>
              <a:blipFill>
                <a:blip r:embed="rId2"/>
                <a:stretch>
                  <a:fillRect l="-546" t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883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859936" y="1203709"/>
                <a:ext cx="10044260" cy="4900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ese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kete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ecuri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zbatojme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ne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ate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menyre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qe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formulat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shumezohen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radhazi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𝑑h𝑒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𝑝𝑎𝑠𝑡𝑎𝑗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𝑑h𝑒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𝑑h𝑒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𝑑h𝑒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𝑎𝑡𝑒h𝑒𝑟𝑒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𝑘𝑒𝑚𝑖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]=1</a:t>
                </a: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]=0</a:t>
                </a: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]=0</a:t>
                </a: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]=0</a:t>
                </a:r>
              </a:p>
              <a:p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Prandaj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Rrjedhimisht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36" y="1203709"/>
                <a:ext cx="10044260" cy="4900637"/>
              </a:xfrm>
              <a:prstGeom prst="rect">
                <a:avLst/>
              </a:prstGeom>
              <a:blipFill>
                <a:blip r:embed="rId2"/>
                <a:stretch>
                  <a:fillRect l="-485" t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099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203709"/>
                <a:ext cx="10044260" cy="5224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peshen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vertetohen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nese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aplikohet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ligji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percjelljen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gabimeve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203709"/>
                <a:ext cx="10044260" cy="5224764"/>
              </a:xfrm>
              <a:prstGeom prst="rect">
                <a:avLst/>
              </a:prstGeom>
              <a:blipFill>
                <a:blip r:embed="rId2"/>
                <a:stretch>
                  <a:fillRect l="-546" t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068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203709"/>
                <a:ext cx="10044260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llogaritjen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koeficientave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tjere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peshave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𝑑h𝑒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𝑒𝑐𝑢𝑟𝑖𝑎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𝑒𝑠h𝑡𝑒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𝑛𝑗𝑒𝑗𝑡𝑒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2.</a:t>
                </a: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00050" indent="-400050"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dirty="0"/>
                  <a:t>      </a:t>
                </a: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---------------------------------------------------------------------------------------------------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=   0*</a:t>
                </a:r>
                <a:r>
                  <a:rPr lang="en-US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+1*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+0∗∆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+0∗∆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𝑝𝑎𝑓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𝑝𝑏𝑓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𝑝𝑐𝑓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𝑝𝑑𝑓</m:t>
                        </m: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=0</a:t>
                </a:r>
              </a:p>
              <a:p>
                <a:pPr algn="ctr"/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203709"/>
                <a:ext cx="10044260" cy="3970318"/>
              </a:xfrm>
              <a:prstGeom prst="rect">
                <a:avLst/>
              </a:prstGeom>
              <a:blipFill>
                <a:blip r:embed="rId2"/>
                <a:stretch>
                  <a:fillRect l="-546" t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444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203709"/>
                <a:ext cx="10044260" cy="3693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3.</a:t>
                </a: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00050" indent="-400050"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dirty="0"/>
                  <a:t>      </a:t>
                </a: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---------------------------------------------------------------------------------------------------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=   0*</a:t>
                </a:r>
                <a:r>
                  <a:rPr lang="en-US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+0*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+1∗∆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+0∗∆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𝑝𝑎𝑓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𝑝𝑏𝑓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𝑝𝑐𝑓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𝑝𝑑𝑓</m:t>
                        </m: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=0</a:t>
                </a:r>
              </a:p>
              <a:p>
                <a:pPr algn="ctr"/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203709"/>
                <a:ext cx="10044260" cy="3693319"/>
              </a:xfrm>
              <a:prstGeom prst="rect">
                <a:avLst/>
              </a:prstGeom>
              <a:blipFill>
                <a:blip r:embed="rId2"/>
                <a:stretch>
                  <a:fillRect l="-546" t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926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203709"/>
                <a:ext cx="10044260" cy="4801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4.</a:t>
                </a: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00050" indent="-400050"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dirty="0"/>
                  <a:t>      </a:t>
                </a: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---------------------------------------------------------------------------------------------------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=   0*</a:t>
                </a:r>
                <a:r>
                  <a:rPr lang="en-US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+0*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+0∗∆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+1∗∆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𝑝𝑎𝑓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𝑝𝑏𝑓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𝑝𝑐𝑓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𝑝𝑑𝑓</m:t>
                        </m: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=0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Rrjedhimisht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shprehin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funksionalitetin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midis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panjohures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dyte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203709"/>
                <a:ext cx="10044260" cy="4801314"/>
              </a:xfrm>
              <a:prstGeom prst="rect">
                <a:avLst/>
              </a:prstGeom>
              <a:blipFill>
                <a:blip r:embed="rId2"/>
                <a:stretch>
                  <a:fillRect l="-546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511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203709"/>
                <a:ext cx="1004426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2.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Perkatesisht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203709"/>
                <a:ext cx="10044260" cy="2308324"/>
              </a:xfrm>
              <a:prstGeom prst="rect">
                <a:avLst/>
              </a:prstGeom>
              <a:blipFill>
                <a:blip r:embed="rId2"/>
                <a:stretch>
                  <a:fillRect l="-546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F03DFB-F11F-BC82-6951-5C168D40E259}"/>
                  </a:ext>
                </a:extLst>
              </p:cNvPr>
              <p:cNvSpPr txBox="1"/>
              <p:nvPr/>
            </p:nvSpPr>
            <p:spPr>
              <a:xfrm>
                <a:off x="848412" y="2874169"/>
                <a:ext cx="6136848" cy="3487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β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]=0</a:t>
                </a: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β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]=1</a:t>
                </a: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β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]=0</a:t>
                </a: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β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]=0</a:t>
                </a:r>
              </a:p>
              <a:p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Prandaj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ββ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keshtu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radhe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F03DFB-F11F-BC82-6951-5C168D40E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12" y="2874169"/>
                <a:ext cx="6136848" cy="3487301"/>
              </a:xfrm>
              <a:prstGeom prst="rect">
                <a:avLst/>
              </a:prstGeom>
              <a:blipFill>
                <a:blip r:embed="rId3"/>
                <a:stretch>
                  <a:fillRect l="-794" t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956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203709"/>
                <a:ext cx="10044260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Perkatesisht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203709"/>
                <a:ext cx="10044260" cy="2862322"/>
              </a:xfrm>
              <a:prstGeom prst="rect">
                <a:avLst/>
              </a:prstGeom>
              <a:blipFill>
                <a:blip r:embed="rId2"/>
                <a:stretch>
                  <a:fillRect l="-546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F03DFB-F11F-BC82-6951-5C168D40E259}"/>
                  </a:ext>
                </a:extLst>
              </p:cNvPr>
              <p:cNvSpPr txBox="1"/>
              <p:nvPr/>
            </p:nvSpPr>
            <p:spPr>
              <a:xfrm>
                <a:off x="936396" y="3053278"/>
                <a:ext cx="6136848" cy="2647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γ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]=0</a:t>
                </a: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γ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]=0</a:t>
                </a: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γ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]=1</a:t>
                </a: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γ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]=0</a:t>
                </a:r>
              </a:p>
              <a:p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Prandaj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γγ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se fundi: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F03DFB-F11F-BC82-6951-5C168D40E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96" y="3053278"/>
                <a:ext cx="6136848" cy="2647713"/>
              </a:xfrm>
              <a:prstGeom prst="rect">
                <a:avLst/>
              </a:prstGeom>
              <a:blipFill>
                <a:blip r:embed="rId3"/>
                <a:stretch>
                  <a:fillRect l="-895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493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203709"/>
                <a:ext cx="10044260" cy="2333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4.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Perkatesisht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203709"/>
                <a:ext cx="10044260" cy="2333203"/>
              </a:xfrm>
              <a:prstGeom prst="rect">
                <a:avLst/>
              </a:prstGeom>
              <a:blipFill>
                <a:blip r:embed="rId2"/>
                <a:stretch>
                  <a:fillRect l="-546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F03DFB-F11F-BC82-6951-5C168D40E259}"/>
                  </a:ext>
                </a:extLst>
              </p:cNvPr>
              <p:cNvSpPr txBox="1"/>
              <p:nvPr/>
            </p:nvSpPr>
            <p:spPr>
              <a:xfrm>
                <a:off x="936396" y="3053278"/>
                <a:ext cx="6136848" cy="2370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]=0</a:t>
                </a: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]=0</a:t>
                </a: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]=0</a:t>
                </a: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]=1</a:t>
                </a:r>
              </a:p>
              <a:p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Prandaj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𝛿𝛿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F03DFB-F11F-BC82-6951-5C168D40E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96" y="3053278"/>
                <a:ext cx="6136848" cy="2370714"/>
              </a:xfrm>
              <a:prstGeom prst="rect">
                <a:avLst/>
              </a:prstGeom>
              <a:blipFill>
                <a:blip r:embed="rId3"/>
                <a:stretch>
                  <a:fillRect l="-895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125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683625" y="1230371"/>
                <a:ext cx="10649098" cy="3693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Perfundimisht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merresh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caktimin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saktesise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u=4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dmth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duhet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merresh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caktimin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vleres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peshave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𝑑h𝑒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𝐾𝑒𝑡𝑎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𝑗𝑎𝑛𝑒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𝑝𝑎𝑟𝑎𝑞𝑖𝑡𝑢𝑟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𝑘𝑜𝑒𝑓𝑖𝑐𝑖𝑒𝑛𝑡𝑎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𝑖𝑛𝑑𝑒𝑘𝑠𝑎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𝑖𝑓𝑡𝑒𝑧𝑢𝑎𝑟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𝑝𝑜𝑟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ç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𝑝𝑎𝑚𝑒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𝑒𝑘𝑧𝑖𝑠𝑡𝑜𝑗𝑛𝑒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𝑒𝑑h𝑒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𝑘𝑜𝑒𝑓𝑖𝑐𝑖𝑒𝑛𝑡𝑎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𝑖𝑛𝑑𝑒𝑘𝑠𝑎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𝑝𝑒𝑟𝑧𝑖𝑒𝑟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Nese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shumezojme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radhazi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pastaj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dhe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fundi 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5" y="1230371"/>
                <a:ext cx="10649098" cy="3693319"/>
              </a:xfrm>
              <a:prstGeom prst="rect">
                <a:avLst/>
              </a:prstGeom>
              <a:blipFill>
                <a:blip r:embed="rId2"/>
                <a:stretch>
                  <a:fillRect l="-458"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43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859139"/>
                <a:ext cx="8847055" cy="3447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Paraqitur 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detajisht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fitohet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formula:</a:t>
                </a: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859139"/>
                <a:ext cx="8847055" cy="3447867"/>
              </a:xfrm>
              <a:prstGeom prst="rect">
                <a:avLst/>
              </a:prstGeom>
              <a:blipFill>
                <a:blip r:embed="rId2"/>
                <a:stretch>
                  <a:fillRect l="-620" t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940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05296-0931-5CF6-F232-6B274A02D061}"/>
              </a:ext>
            </a:extLst>
          </p:cNvPr>
          <p:cNvSpPr txBox="1"/>
          <p:nvPr/>
        </p:nvSpPr>
        <p:spPr>
          <a:xfrm>
            <a:off x="683625" y="1230371"/>
            <a:ext cx="10649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12CE96-CBB7-48C2-CAE0-50E442670F57}"/>
                  </a:ext>
                </a:extLst>
              </p:cNvPr>
              <p:cNvSpPr txBox="1"/>
              <p:nvPr/>
            </p:nvSpPr>
            <p:spPr>
              <a:xfrm>
                <a:off x="1177565" y="1309731"/>
                <a:ext cx="6367806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β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2.  [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[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𝛾𝛼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 [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𝛾𝛽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41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 [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42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[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43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qenese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fitohet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β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β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𝛼𝛾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𝛾𝛼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 ……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etj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po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ashtu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vlene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…..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etj</a:t>
                </a:r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1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1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12CE96-CBB7-48C2-CAE0-50E442670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65" y="1309731"/>
                <a:ext cx="6367806" cy="4524315"/>
              </a:xfrm>
              <a:prstGeom prst="rect">
                <a:avLst/>
              </a:prstGeom>
              <a:blipFill>
                <a:blip r:embed="rId2"/>
                <a:stretch>
                  <a:fillRect l="-766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833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05296-0931-5CF6-F232-6B274A02D061}"/>
              </a:ext>
            </a:extLst>
          </p:cNvPr>
          <p:cNvSpPr txBox="1"/>
          <p:nvPr/>
        </p:nvSpPr>
        <p:spPr>
          <a:xfrm>
            <a:off x="683625" y="1230371"/>
            <a:ext cx="10649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12CE96-CBB7-48C2-CAE0-50E442670F57}"/>
                  </a:ext>
                </a:extLst>
              </p:cNvPr>
              <p:cNvSpPr txBox="1"/>
              <p:nvPr/>
            </p:nvSpPr>
            <p:spPr>
              <a:xfrm>
                <a:off x="683625" y="1375719"/>
                <a:ext cx="9295614" cy="346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Bazuar ne </a:t>
                </a:r>
                <a:r>
                  <a:rPr lang="en-US" sz="18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indeksimin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gjithe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fitohet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paraqitje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tabelare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24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34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44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Ose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1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𝑥𝑥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𝑥𝑦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𝑥𝑧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𝑥𝑡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𝑥𝑦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𝑦𝑦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𝑦𝑧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𝑦𝑡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𝑥𝑧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𝑦𝑧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𝑧𝑧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𝑧𝑡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𝑥𝑡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𝑦𝑡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𝑧𝑡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𝑡𝑡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sz="1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12CE96-CBB7-48C2-CAE0-50E442670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5" y="1375719"/>
                <a:ext cx="9295614" cy="3467488"/>
              </a:xfrm>
              <a:prstGeom prst="rect">
                <a:avLst/>
              </a:prstGeom>
              <a:blipFill>
                <a:blip r:embed="rId2"/>
                <a:stretch>
                  <a:fillRect l="-525" t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622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05296-0931-5CF6-F232-6B274A02D061}"/>
              </a:ext>
            </a:extLst>
          </p:cNvPr>
          <p:cNvSpPr txBox="1"/>
          <p:nvPr/>
        </p:nvSpPr>
        <p:spPr>
          <a:xfrm>
            <a:off x="683625" y="1230371"/>
            <a:ext cx="10649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2CE96-CBB7-48C2-CAE0-50E442670F57}"/>
              </a:ext>
            </a:extLst>
          </p:cNvPr>
          <p:cNvSpPr txBox="1"/>
          <p:nvPr/>
        </p:nvSpPr>
        <p:spPr>
          <a:xfrm>
            <a:off x="683625" y="1375719"/>
            <a:ext cx="92956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Per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llogaritjen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e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panjohurave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duhet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zgjedhur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njehere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sistemin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e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ekuacioneve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normale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kurse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per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llogaritjen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e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koeficienteve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Lagrange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duhet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zgjedhur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kater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here systemin e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ekuacioneve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normale</a:t>
            </a:r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Ne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menyre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reduktohet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puna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kete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rast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dy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keto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dy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detyra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gjeodezike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bashkohen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llogaritja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panjohurave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koeficientave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Lagrange).</a:t>
            </a:r>
          </a:p>
          <a:p>
            <a:r>
              <a:rPr lang="en-US" sz="1800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endParaRPr lang="en-US" sz="1800" b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6CE3BF2-B579-9744-3F68-9ABB7A3A51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4053515"/>
                  </p:ext>
                </p:extLst>
              </p:nvPr>
            </p:nvGraphicFramePr>
            <p:xfrm>
              <a:off x="3048000" y="2971800"/>
              <a:ext cx="6096000" cy="14128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386591646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57164500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74382483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44476028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192359818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2275932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2742583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73249637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49710443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94356313"/>
                        </a:ext>
                      </a:extLst>
                    </a:gridCol>
                  </a:tblGrid>
                  <a:tr h="28508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Δ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Δ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Δ</a:t>
                          </a:r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Δ</a:t>
                          </a:r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11</m:t>
                                  </m:r>
                                </m:sub>
                              </m:sSub>
                            </m:oMath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 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 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42087068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[paa]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[pab]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pac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[pad]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[paf]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[pas]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31742350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[pbb]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[pbc]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[pbd]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pbf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[pbs]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167910478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[pcc]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[pcd]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[pcf]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[pcs]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174078229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[pdd]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[pdf]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[pds]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4115179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6CE3BF2-B579-9744-3F68-9ABB7A3A51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4053515"/>
                  </p:ext>
                </p:extLst>
              </p:nvPr>
            </p:nvGraphicFramePr>
            <p:xfrm>
              <a:off x="3048000" y="2971800"/>
              <a:ext cx="6096000" cy="14128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386591646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57164500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74382483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44476028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192359818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2275932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2742583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73249637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49710443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94356313"/>
                        </a:ext>
                      </a:extLst>
                    </a:gridCol>
                  </a:tblGrid>
                  <a:tr h="28508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Δ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Δ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Δ</a:t>
                          </a:r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Δ</a:t>
                          </a:r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>
                          <a:blip r:embed="rId2"/>
                          <a:stretch>
                            <a:fillRect l="-602000" t="-23404" r="-303000" b="-444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>
                          <a:blip r:embed="rId2"/>
                          <a:stretch>
                            <a:fillRect l="-702000" t="-23404" r="-203000" b="-444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>
                          <a:blip r:embed="rId2"/>
                          <a:stretch>
                            <a:fillRect l="-802000" t="-23404" r="-103000" b="-444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>
                          <a:blip r:embed="rId2"/>
                          <a:stretch>
                            <a:fillRect l="-902000" t="-23404" r="-3000" b="-444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0870682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[paa]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[pab]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pac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[pad]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[paf]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[pas]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317423503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[pbb]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[pbc]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[pbd]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pbf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[pbs]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167910478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[pcc]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[pcd]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[pcf]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[pcs]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1740782293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[pdd]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[pdf]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[pds]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41151791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37618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5174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u-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05296-0931-5CF6-F232-6B274A02D061}"/>
              </a:ext>
            </a:extLst>
          </p:cNvPr>
          <p:cNvSpPr txBox="1"/>
          <p:nvPr/>
        </p:nvSpPr>
        <p:spPr>
          <a:xfrm>
            <a:off x="683625" y="1230371"/>
            <a:ext cx="10649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12CE96-CBB7-48C2-CAE0-50E442670F57}"/>
                  </a:ext>
                </a:extLst>
              </p:cNvPr>
              <p:cNvSpPr txBox="1"/>
              <p:nvPr/>
            </p:nvSpPr>
            <p:spPr>
              <a:xfrm>
                <a:off x="683625" y="1375719"/>
                <a:ext cx="9295614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 </a:t>
                </a:r>
                <a:r>
                  <a:rPr lang="en-US" sz="18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gjeodezi</a:t>
                </a:r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ekzistojne</a:t>
                </a:r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raste</a:t>
                </a:r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kur</a:t>
                </a:r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sz="18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ekuacionet</a:t>
                </a:r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normale</a:t>
                </a:r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formuara</a:t>
                </a:r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njehere</a:t>
                </a:r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nderrojne</a:t>
                </a:r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vetem</a:t>
                </a:r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antaret</a:t>
                </a:r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lire: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18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1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12CE96-CBB7-48C2-CAE0-50E442670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5" y="1375719"/>
                <a:ext cx="9295614" cy="3416320"/>
              </a:xfrm>
              <a:prstGeom prst="rect">
                <a:avLst/>
              </a:prstGeom>
              <a:blipFill>
                <a:blip r:embed="rId2"/>
                <a:stretch>
                  <a:fillRect l="-525" t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538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4" y="192578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ESE-Teoria e Lagrange</a:t>
            </a:r>
          </a:p>
        </p:txBody>
      </p:sp>
    </p:spTree>
    <p:extLst>
      <p:ext uri="{BB962C8B-B14F-4D97-AF65-F5344CB8AC3E}">
        <p14:creationId xmlns:p14="http://schemas.microsoft.com/office/powerpoint/2010/main" val="373011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859139"/>
                <a:ext cx="9054446" cy="355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tej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meyre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shkurtuar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mund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shkruajme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𝑎𝑏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𝑎𝑎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𝑏𝑏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∗1</m:t>
                            </m:r>
                          </m:e>
                        </m:d>
                      </m:den>
                    </m:f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859139"/>
                <a:ext cx="9054446" cy="3554114"/>
              </a:xfrm>
              <a:prstGeom prst="rect">
                <a:avLst/>
              </a:prstGeom>
              <a:blipFill>
                <a:blip r:embed="rId2"/>
                <a:stretch>
                  <a:fillRect l="-606" t="-1029" b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98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01917" y="1483415"/>
                <a:ext cx="9054446" cy="4293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rastin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kur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llogaritjen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gabimit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mesem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dyte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Shprehjet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𝑑h𝑒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jane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prandaj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fuqizojm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kuadrat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𝑎𝑏</m:t>
                                          </m:r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𝑎𝑎</m:t>
                                          </m:r>
                                        </m:e>
                                      </m:d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𝑏𝑏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∗1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𝑎𝑏</m:t>
                                          </m:r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𝑎𝑎</m:t>
                                          </m:r>
                                        </m:e>
                                      </m:d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𝑏𝑏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∗1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17" y="1483415"/>
                <a:ext cx="9054446" cy="4293291"/>
              </a:xfrm>
              <a:prstGeom prst="rect">
                <a:avLst/>
              </a:prstGeom>
              <a:blipFill>
                <a:blip r:embed="rId2"/>
                <a:stretch>
                  <a:fillRect l="-539" t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2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01917" y="1483415"/>
                <a:ext cx="9054446" cy="5018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Bejme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shumat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fituar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shprehjen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∗1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*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𝑏𝑏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−2∗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𝑎𝑏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𝑎𝑎</m:t>
                                </m:r>
                              </m:e>
                            </m:d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∗1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*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𝑏𝑏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−2∗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𝑎𝑏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𝑎𝑎</m:t>
                                </m:r>
                              </m:e>
                            </m:d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𝑎𝑏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∗[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𝑎𝑏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]</m:t>
                            </m:r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𝑎𝑎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∗[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𝑎𝑎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]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∗1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*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𝑏𝑏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−2∗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𝑎𝑏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𝑎𝑎</m:t>
                                </m:r>
                              </m:e>
                            </m:d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𝑎𝑏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𝑎𝑎</m:t>
                                </m:r>
                              </m:e>
                            </m:d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∗1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*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𝑏𝑏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𝑎𝑏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𝑎𝑎</m:t>
                                </m:r>
                              </m:e>
                            </m:d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𝑎𝑏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∗1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bb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∗1</m:t>
                        </m:r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Formula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fundit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paraqet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ashtuquajturen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peshes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panjohures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dyte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17" y="1483415"/>
                <a:ext cx="9054446" cy="5018297"/>
              </a:xfrm>
              <a:prstGeom prst="rect">
                <a:avLst/>
              </a:prstGeom>
              <a:blipFill>
                <a:blip r:embed="rId2"/>
                <a:stretch>
                  <a:fillRect l="-539" t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39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01917" y="1483415"/>
                <a:ext cx="9054446" cy="4849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njejten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ecuri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pare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fitohet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funksionaliteti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pare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Na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rezulton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formula per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koeficientin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peshes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pare: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∗1]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Shkruajme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dyte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menyre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analoge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pare: </a:t>
                </a: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17" y="1483415"/>
                <a:ext cx="9054446" cy="4849341"/>
              </a:xfrm>
              <a:prstGeom prst="rect">
                <a:avLst/>
              </a:prstGeom>
              <a:blipFill>
                <a:blip r:embed="rId2"/>
                <a:stretch>
                  <a:fillRect l="-539" t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9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01917" y="1483415"/>
                <a:ext cx="9054446" cy="4738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Atehere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fitohen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formuat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vleresimin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saktesise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panjohurave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Bazuar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njohura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dyfishta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𝑣𝑣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den>
                        </m:f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∗2]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den>
                        </m:f>
                      </m:e>
                    </m:rad>
                  </m:oMath>
                </a14:m>
                <a:endParaRPr lang="en-US" sz="220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Nese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marrim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peshat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bejme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llogaritjen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gabimit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mesem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njesi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den>
                        </m:f>
                      </m:e>
                    </m:rad>
                  </m:oMath>
                </a14:m>
                <a:endParaRPr lang="en-US" sz="2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17" y="1483415"/>
                <a:ext cx="9054446" cy="4738733"/>
              </a:xfrm>
              <a:prstGeom prst="rect">
                <a:avLst/>
              </a:prstGeom>
              <a:blipFill>
                <a:blip r:embed="rId2"/>
                <a:stretch>
                  <a:fillRect l="-539" t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28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Vleresimi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01917" y="1483415"/>
                <a:ext cx="9054446" cy="4147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Ose per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numer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pergjithshem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u,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den>
                        </m:f>
                      </m:e>
                    </m:rad>
                  </m:oMath>
                </a14:m>
                <a:endParaRPr lang="en-US" sz="2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Numri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emerues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thyeses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tregon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numrin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tejkaluar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barazimi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drejtperdrejta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treguar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numri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u=1.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en-US" sz="2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sz="22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Parimisht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barazimi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terthort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rrjetat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gjeodezike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2D,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numri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jete u=1.</a:t>
                </a: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17" y="1483415"/>
                <a:ext cx="9054446" cy="4147930"/>
              </a:xfrm>
              <a:prstGeom prst="rect">
                <a:avLst/>
              </a:prstGeom>
              <a:blipFill>
                <a:blip r:embed="rId2"/>
                <a:stretch>
                  <a:fillRect l="-539" t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485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2201</TotalTime>
  <Words>3959</Words>
  <Application>Microsoft Office PowerPoint</Application>
  <PresentationFormat>Widescreen</PresentationFormat>
  <Paragraphs>424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Cambria Math</vt:lpstr>
      <vt:lpstr>Impact</vt:lpstr>
      <vt:lpstr>Main Event</vt:lpstr>
      <vt:lpstr>Vleresimi I saktesise se dy te panjohurave</vt:lpstr>
      <vt:lpstr>Vleresimi I saktesise se dy te panjohurave</vt:lpstr>
      <vt:lpstr>Vleresimi I saktesise se dy te panjohurave</vt:lpstr>
      <vt:lpstr>Vleresimi I saktesise se dy te panjohurave</vt:lpstr>
      <vt:lpstr>Vleresimi I saktesise se dy te panjohurave</vt:lpstr>
      <vt:lpstr>Vleresimi I saktesise se dy te panjohurave</vt:lpstr>
      <vt:lpstr>Vleresimi I saktesise se dy te panjohurave</vt:lpstr>
      <vt:lpstr>Vleresimi I saktesise se dy te panjohurave</vt:lpstr>
      <vt:lpstr>Vleresimi I saktesise se dy 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Vleresimi I saktesise se u-te panjohurave</vt:lpstr>
      <vt:lpstr>ESE-Teoria e Lagrange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Matjet e drejtperdrejta</dc:title>
  <dc:creator>Fitore Bajrami</dc:creator>
  <cp:lastModifiedBy>Fitore Bajrami</cp:lastModifiedBy>
  <cp:revision>130</cp:revision>
  <dcterms:created xsi:type="dcterms:W3CDTF">2023-10-17T18:20:16Z</dcterms:created>
  <dcterms:modified xsi:type="dcterms:W3CDTF">2023-11-22T08:55:50Z</dcterms:modified>
</cp:coreProperties>
</file>